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3" r:id="rId2"/>
    <p:sldId id="1110" r:id="rId3"/>
    <p:sldId id="1109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601"/>
    <a:srgbClr val="CC9900"/>
    <a:srgbClr val="008000"/>
    <a:srgbClr val="CC3300"/>
    <a:srgbClr val="FF3300"/>
    <a:srgbClr val="FF0066"/>
    <a:srgbClr val="00CC00"/>
    <a:srgbClr val="33CC33"/>
    <a:srgbClr val="FFCC00"/>
    <a:srgbClr val="00A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74" autoAdjust="0"/>
    <p:restoredTop sz="91859" autoAdjust="0"/>
  </p:normalViewPr>
  <p:slideViewPr>
    <p:cSldViewPr>
      <p:cViewPr varScale="1">
        <p:scale>
          <a:sx n="79" d="100"/>
          <a:sy n="79" d="100"/>
        </p:scale>
        <p:origin x="-1032" y="-84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56"/>
    </p:cViewPr>
  </p:sorterViewPr>
  <p:notesViewPr>
    <p:cSldViewPr>
      <p:cViewPr varScale="1">
        <p:scale>
          <a:sx n="74" d="100"/>
          <a:sy n="74" d="100"/>
        </p:scale>
        <p:origin x="-2142" y="-90"/>
      </p:cViewPr>
      <p:guideLst>
        <p:guide orient="horz" pos="3128"/>
        <p:guide pos="214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486" cy="496031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496" y="0"/>
            <a:ext cx="2944486" cy="496031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fld id="{F56CC775-558F-4AC0-B8F7-C7ABB343D74D}" type="datetimeFigureOut">
              <a:rPr lang="de-DE" smtClean="0"/>
              <a:pPr/>
              <a:t>11.06.2018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829"/>
            <a:ext cx="2944486" cy="496031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496" y="9433829"/>
            <a:ext cx="2944486" cy="496031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/>
            </a:lvl1pPr>
          </a:lstStyle>
          <a:p>
            <a:fld id="{F386B80D-C372-4CA6-BBB7-D95A0B65E0E9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11696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006" cy="496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5" tIns="45787" rIns="91575" bIns="45787" numCol="1" anchor="t" anchorCtr="0" compatLnSpc="1">
            <a:prstTxWarp prst="textNoShape">
              <a:avLst/>
            </a:prstTxWarp>
          </a:bodyPr>
          <a:lstStyle>
            <a:lvl1pPr defTabSz="91600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976" y="0"/>
            <a:ext cx="2946006" cy="496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5" tIns="45787" rIns="91575" bIns="45787" numCol="1" anchor="t" anchorCtr="0" compatLnSpc="1">
            <a:prstTxWarp prst="textNoShape">
              <a:avLst/>
            </a:prstTxWarp>
          </a:bodyPr>
          <a:lstStyle>
            <a:lvl1pPr algn="r" defTabSz="91600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6125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47" y="4718455"/>
            <a:ext cx="5436208" cy="4467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5" tIns="45787" rIns="91575" bIns="457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Textmasterformate durch Klicken bearbeiten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829"/>
            <a:ext cx="2946006" cy="496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5" tIns="45787" rIns="91575" bIns="45787" numCol="1" anchor="b" anchorCtr="0" compatLnSpc="1">
            <a:prstTxWarp prst="textNoShape">
              <a:avLst/>
            </a:prstTxWarp>
          </a:bodyPr>
          <a:lstStyle>
            <a:lvl1pPr defTabSz="91600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976" y="9433829"/>
            <a:ext cx="2946006" cy="496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5" tIns="45787" rIns="91575" bIns="45787" numCol="1" anchor="b" anchorCtr="0" compatLnSpc="1">
            <a:prstTxWarp prst="textNoShape">
              <a:avLst/>
            </a:prstTxWarp>
          </a:bodyPr>
          <a:lstStyle>
            <a:lvl1pPr algn="r" defTabSz="91600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A38B7BC-7605-49C1-B061-291FD2C5C1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752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4400" y="746125"/>
            <a:ext cx="4965700" cy="3724275"/>
          </a:xfrm>
          <a:ln/>
        </p:spPr>
      </p:sp>
      <p:sp>
        <p:nvSpPr>
          <p:cNvPr id="4608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dirty="0" smtClean="0"/>
              <a:t>In photon</a:t>
            </a:r>
            <a:r>
              <a:rPr lang="en-GB" baseline="0" dirty="0" smtClean="0"/>
              <a:t> science we need to build much faster X-ray cameras.</a:t>
            </a:r>
            <a:endParaRPr lang="en-GB" dirty="0" smtClean="0"/>
          </a:p>
        </p:txBody>
      </p:sp>
      <p:sp>
        <p:nvSpPr>
          <p:cNvPr id="460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004">
              <a:defRPr sz="15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16004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16004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16004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16004">
              <a:defRPr sz="15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16004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16004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16004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16004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0F7DE707-4496-43B8-8513-32F37EF27CDA}" type="slidenum">
              <a:rPr lang="en-GB" sz="1200"/>
              <a:pPr/>
              <a:t>1</a:t>
            </a:fld>
            <a:endParaRPr lang="en-GB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Currently</a:t>
            </a:r>
            <a:r>
              <a:rPr lang="en-US" baseline="0" dirty="0" smtClean="0"/>
              <a:t>, working on </a:t>
            </a:r>
            <a:r>
              <a:rPr lang="en-US" baseline="0" smtClean="0"/>
              <a:t>conceptual design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38B7BC-7605-49C1-B061-291FD2C5C145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671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rgbClr val="00A6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" name="Text Box 16"/>
          <p:cNvSpPr txBox="1">
            <a:spLocks noChangeArrowheads="1"/>
          </p:cNvSpPr>
          <p:nvPr userDrawn="1"/>
        </p:nvSpPr>
        <p:spPr bwMode="auto">
          <a:xfrm>
            <a:off x="2003427" y="2481263"/>
            <a:ext cx="2855913" cy="338554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2" y="1412777"/>
            <a:ext cx="8520113" cy="485776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r>
              <a:rPr lang="en-GB" dirty="0" err="1"/>
              <a:t>Untertitel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7" y="0"/>
            <a:ext cx="8520113" cy="1266826"/>
          </a:xfrm>
        </p:spPr>
        <p:txBody>
          <a:bodyPr anchor="b"/>
          <a:lstStyle>
            <a:lvl1pPr>
              <a:lnSpc>
                <a:spcPct val="80000"/>
              </a:lnSpc>
              <a:defRPr sz="4200"/>
            </a:lvl1pPr>
          </a:lstStyle>
          <a:p>
            <a:r>
              <a:rPr lang="en-GB"/>
              <a:t>TITELMASTER</a:t>
            </a:r>
            <a:br>
              <a:rPr lang="en-GB"/>
            </a:br>
            <a:r>
              <a:rPr lang="en-GB"/>
              <a:t>FORMAT </a:t>
            </a:r>
          </a:p>
        </p:txBody>
      </p:sp>
    </p:spTree>
    <p:extLst>
      <p:ext uri="{BB962C8B-B14F-4D97-AF65-F5344CB8AC3E}">
        <p14:creationId xmlns:p14="http://schemas.microsoft.com/office/powerpoint/2010/main" val="27855010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40881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2" y="103190"/>
            <a:ext cx="2132013" cy="59213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7" y="103190"/>
            <a:ext cx="6245225" cy="592137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41481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2102" y="103188"/>
            <a:ext cx="8520113" cy="54451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7" y="977901"/>
            <a:ext cx="4183063" cy="5046664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18038" y="977901"/>
            <a:ext cx="4184650" cy="244633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18038" y="3576638"/>
            <a:ext cx="4184650" cy="2447926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64361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2102" y="103188"/>
            <a:ext cx="8520113" cy="54451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282577" y="977901"/>
            <a:ext cx="4183063" cy="5046664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18038" y="977901"/>
            <a:ext cx="4184650" cy="244633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18038" y="3576638"/>
            <a:ext cx="4184650" cy="2447926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67570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292102" y="103188"/>
            <a:ext cx="8520113" cy="54451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282577" y="977901"/>
            <a:ext cx="4183063" cy="244633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18038" y="977901"/>
            <a:ext cx="4184650" cy="244633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282577" y="3576638"/>
            <a:ext cx="4183063" cy="2447926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18038" y="3576638"/>
            <a:ext cx="4184650" cy="2447926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8941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spcAft>
                <a:spcPts val="1000"/>
              </a:spcAft>
              <a:buFont typeface="Arial" pitchFamily="34" charset="0"/>
              <a:buChar char="•"/>
              <a:defRPr/>
            </a:lvl3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34274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3009750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7" y="977901"/>
            <a:ext cx="4183063" cy="50466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1"/>
            <a:ext cx="4184650" cy="50466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02679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74091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61888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872839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1171604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25918619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s://pr.desy.de/sites2009/site_pr/content/e223/e267173/infoboxContent267176/DESY_logo_3C_web_ger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417" y="6140701"/>
            <a:ext cx="628043" cy="628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7" y="977901"/>
            <a:ext cx="8520113" cy="504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  <a:p>
            <a:pPr lvl="2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2" y="103188"/>
            <a:ext cx="8520113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Titelmasterformat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82577" y="6361114"/>
            <a:ext cx="75930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dirty="0" smtClean="0">
                <a:solidFill>
                  <a:schemeClr val="bg2"/>
                </a:solidFill>
              </a:rPr>
              <a:t>David Pennicard     |    </a:t>
            </a:r>
            <a:r>
              <a:rPr lang="en-US" sz="900" dirty="0" smtClean="0">
                <a:solidFill>
                  <a:schemeClr val="bg2"/>
                </a:solidFill>
              </a:rPr>
              <a:t>High Frame Rate X-ray Imager for Photon Science     |    Matter and Technology Meeting 2018, HZB</a:t>
            </a:r>
            <a:r>
              <a:rPr lang="en-US" sz="900" baseline="0" dirty="0" smtClean="0">
                <a:solidFill>
                  <a:schemeClr val="bg2"/>
                </a:solidFill>
              </a:rPr>
              <a:t>   </a:t>
            </a:r>
            <a:r>
              <a:rPr lang="en-GB" sz="900" dirty="0" smtClean="0">
                <a:solidFill>
                  <a:schemeClr val="bg2"/>
                </a:solidFill>
              </a:rPr>
              <a:t>|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97A5325B-6916-4FBC-A858-AD4DB117EA1A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8" r:id="rId1"/>
    <p:sldLayoutId id="2147484379" r:id="rId2"/>
    <p:sldLayoutId id="2147484380" r:id="rId3"/>
    <p:sldLayoutId id="2147484381" r:id="rId4"/>
    <p:sldLayoutId id="2147484382" r:id="rId5"/>
    <p:sldLayoutId id="2147484383" r:id="rId6"/>
    <p:sldLayoutId id="2147484384" r:id="rId7"/>
    <p:sldLayoutId id="2147484385" r:id="rId8"/>
    <p:sldLayoutId id="2147484386" r:id="rId9"/>
    <p:sldLayoutId id="2147484387" r:id="rId10"/>
    <p:sldLayoutId id="2147484388" r:id="rId11"/>
    <p:sldLayoutId id="2147484389" r:id="rId12"/>
    <p:sldLayoutId id="2147484390" r:id="rId13"/>
    <p:sldLayoutId id="2147484391" r:id="rId14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0" fontAlgn="base" hangingPunct="0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0" fontAlgn="base" hangingPunct="0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1236663" indent="-228600" algn="l" rtl="0" eaLnBrk="0" fontAlgn="base" hangingPunct="0">
        <a:spcBef>
          <a:spcPct val="0"/>
        </a:spcBef>
        <a:spcAft>
          <a:spcPct val="50000"/>
        </a:spcAft>
        <a:buClr>
          <a:srgbClr val="FF9900"/>
        </a:buClr>
        <a:buFont typeface="Arial Black" pitchFamily="34" charset="0"/>
        <a:buChar char="•"/>
        <a:defRPr>
          <a:solidFill>
            <a:schemeClr val="tx1"/>
          </a:solidFill>
          <a:latin typeface="+mn-lt"/>
        </a:defRPr>
      </a:lvl3pPr>
      <a:lvl4pPr marL="1644650" indent="-228600"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47"/>
          <p:cNvSpPr>
            <a:spLocks noChangeArrowheads="1"/>
          </p:cNvSpPr>
          <p:nvPr/>
        </p:nvSpPr>
        <p:spPr bwMode="auto">
          <a:xfrm>
            <a:off x="107506" y="175990"/>
            <a:ext cx="1068387" cy="1020762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1403648" y="116633"/>
            <a:ext cx="6552728" cy="1068244"/>
          </a:xfrm>
        </p:spPr>
        <p:txBody>
          <a:bodyPr/>
          <a:lstStyle/>
          <a:p>
            <a:pPr algn="ctr"/>
            <a:r>
              <a:rPr lang="en-GB" sz="3600" dirty="0" smtClean="0"/>
              <a:t>High Frame Rate X-ray Imager for Photon Science</a:t>
            </a:r>
            <a:endParaRPr lang="de-DE" sz="3600" dirty="0"/>
          </a:p>
        </p:txBody>
      </p:sp>
      <p:sp>
        <p:nvSpPr>
          <p:cNvPr id="11" name="Text Box 35"/>
          <p:cNvSpPr txBox="1">
            <a:spLocks noChangeArrowheads="1"/>
          </p:cNvSpPr>
          <p:nvPr/>
        </p:nvSpPr>
        <p:spPr bwMode="auto">
          <a:xfrm>
            <a:off x="143510" y="1437827"/>
            <a:ext cx="88569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1800" dirty="0"/>
              <a:t>D. Pennicard, U. Trunk, C. Wunderer, S. Smoljanin and H. Graafsma – </a:t>
            </a:r>
            <a:r>
              <a:rPr lang="en-GB" sz="1800" dirty="0" smtClean="0"/>
              <a:t>DESY</a:t>
            </a:r>
            <a:endParaRPr lang="en-GB" sz="1800" dirty="0"/>
          </a:p>
        </p:txBody>
      </p:sp>
      <p:pic>
        <p:nvPicPr>
          <p:cNvPr id="10" name="Picture 2" descr="https://pr.desy.de/sites2009/site_pr/content/e223/e267173/infoboxContent267176/DESY_logo_3C_web_g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55" y="204887"/>
            <a:ext cx="979990" cy="979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dpennica\Dropbox\MyFiles\HighDataRateConsiderations\2017_H_Logo_RGB_D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49" y="6201308"/>
            <a:ext cx="4313054" cy="656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2" descr="https://media.desy.de/DESYmediabank/ConvertAssets/2017-01-04_XFEL_XTL_DN-MX2-1876-HDR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9560" b="11347"/>
          <a:stretch/>
        </p:blipFill>
        <p:spPr bwMode="auto">
          <a:xfrm>
            <a:off x="551299" y="2773056"/>
            <a:ext cx="3713845" cy="2426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aschkan\Desktop\SPB Data\Module_positions_SPB.pn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064" y="2896571"/>
            <a:ext cx="3420380" cy="3484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41699" y="2169181"/>
            <a:ext cx="37181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>
                <a:solidFill>
                  <a:srgbClr val="000000"/>
                </a:solidFill>
              </a:rPr>
              <a:t>European XFEL CW upgrade</a:t>
            </a:r>
            <a:endParaRPr lang="de-DE" sz="2000" b="1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3086" y="5364505"/>
            <a:ext cx="4030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X-ray “flash photography” at atomic scales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986785" y="2204864"/>
            <a:ext cx="39056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 smtClean="0">
                <a:solidFill>
                  <a:srgbClr val="000000"/>
                </a:solidFill>
              </a:rPr>
              <a:t>Multi-megapixel, 100,000 fps+</a:t>
            </a:r>
          </a:p>
          <a:p>
            <a:pPr lvl="0"/>
            <a:r>
              <a:rPr lang="en-US" sz="2000" b="1" dirty="0" smtClean="0">
                <a:solidFill>
                  <a:srgbClr val="000000"/>
                </a:solidFill>
              </a:rPr>
              <a:t>X-ray camera</a:t>
            </a:r>
            <a:endParaRPr lang="de-DE" sz="20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Detector head proposal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4" name="Picture 16" descr="C:\Users\dpennica\Dropbox\MyFiles\HighDataRateConsiderations\DetHeadSketch.e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14" y="2292521"/>
            <a:ext cx="4104458" cy="2356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dpennica\Dropbox\MyFiles\HighDataRateConsiderations\ASICcircuitysketch.e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972" y="969637"/>
            <a:ext cx="4707207" cy="5087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22034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High-speed DAQ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400 </a:t>
            </a:r>
            <a:r>
              <a:rPr lang="en-US" dirty="0" err="1">
                <a:solidFill>
                  <a:srgbClr val="FF0000"/>
                </a:solidFill>
              </a:rPr>
              <a:t>Gbit</a:t>
            </a:r>
            <a:r>
              <a:rPr lang="en-US" dirty="0">
                <a:solidFill>
                  <a:srgbClr val="FF0000"/>
                </a:solidFill>
              </a:rPr>
              <a:t>/s </a:t>
            </a:r>
            <a:r>
              <a:rPr lang="en-US" dirty="0"/>
              <a:t>per module would allow:</a:t>
            </a:r>
          </a:p>
          <a:p>
            <a:pPr lvl="1"/>
            <a:r>
              <a:rPr lang="en-US" sz="2000" dirty="0"/>
              <a:t>100 µm pixels and 300 kHz frame rate</a:t>
            </a:r>
          </a:p>
          <a:p>
            <a:pPr lvl="1"/>
            <a:r>
              <a:rPr lang="en-US" sz="2000" dirty="0"/>
              <a:t>60 µm pixels and 100 kHz frame rate</a:t>
            </a:r>
          </a:p>
          <a:p>
            <a:endParaRPr lang="de-DE" dirty="0"/>
          </a:p>
        </p:txBody>
      </p:sp>
      <p:pic>
        <p:nvPicPr>
          <p:cNvPr id="4" name="Picture 13" descr="C:\Users\dpennica\Dropbox\MyFiles\HighDataRateConsiderations\HighDataRateConventionalDAQ.e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84884"/>
            <a:ext cx="8892480" cy="2151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4562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SY_Vortrag_3-1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1750" cap="flat" cmpd="sng" algn="ctr">
          <a:solidFill>
            <a:schemeClr val="accent2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</Words>
  <Application>Microsoft Office PowerPoint</Application>
  <PresentationFormat>On-screen Show (4:3)</PresentationFormat>
  <Paragraphs>15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2_DESY_Vortrag_3-1</vt:lpstr>
      <vt:lpstr>High Frame Rate X-ray Imager for Photon Science</vt:lpstr>
      <vt:lpstr>Detector head proposal</vt:lpstr>
      <vt:lpstr>High-speed DAQ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Pennicard, David</dc:creator>
  <cp:lastModifiedBy>Pennicard, David</cp:lastModifiedBy>
  <cp:revision>2930</cp:revision>
  <cp:lastPrinted>2013-10-22T17:09:08Z</cp:lastPrinted>
  <dcterms:created xsi:type="dcterms:W3CDTF">2008-04-14T12:45:38Z</dcterms:created>
  <dcterms:modified xsi:type="dcterms:W3CDTF">2018-06-11T09:25:22Z</dcterms:modified>
</cp:coreProperties>
</file>