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73" r:id="rId4"/>
    <p:sldId id="268" r:id="rId5"/>
  </p:sldIdLst>
  <p:sldSz cx="9144000" cy="5143500" type="screen16x9"/>
  <p:notesSz cx="6858000" cy="9144000"/>
  <p:custDataLst>
    <p:tags r:id="rId6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D1"/>
    <a:srgbClr val="009C00"/>
    <a:srgbClr val="3B5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20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Thiessen" userId="S::patrick.thiessen@uni-hamburg.de::37f35b1f-64e2-4705-9fc3-db404b198008" providerId="AD" clId="Web-{03FF9C73-71C5-4089-8D12-99BA06276257}"/>
    <pc:docChg chg="modSld">
      <pc:chgData name="Patrick Thiessen" userId="S::patrick.thiessen@uni-hamburg.de::37f35b1f-64e2-4705-9fc3-db404b198008" providerId="AD" clId="Web-{03FF9C73-71C5-4089-8D12-99BA06276257}" dt="2018-06-12T12:00:47.122" v="33" actId="1076"/>
      <pc:docMkLst>
        <pc:docMk/>
      </pc:docMkLst>
      <pc:sldChg chg="addSp delSp modSp">
        <pc:chgData name="Patrick Thiessen" userId="S::patrick.thiessen@uni-hamburg.de::37f35b1f-64e2-4705-9fc3-db404b198008" providerId="AD" clId="Web-{03FF9C73-71C5-4089-8D12-99BA06276257}" dt="2018-06-12T12:00:18.013" v="29" actId="1076"/>
        <pc:sldMkLst>
          <pc:docMk/>
          <pc:sldMk cId="66423581" sldId="258"/>
        </pc:sldMkLst>
        <pc:spChg chg="add">
          <ac:chgData name="Patrick Thiessen" userId="S::patrick.thiessen@uni-hamburg.de::37f35b1f-64e2-4705-9fc3-db404b198008" providerId="AD" clId="Web-{03FF9C73-71C5-4089-8D12-99BA06276257}" dt="2018-06-12T11:53:15.084" v="0"/>
          <ac:spMkLst>
            <pc:docMk/>
            <pc:sldMk cId="66423581" sldId="258"/>
            <ac:spMk id="22" creationId="{817DA4F0-02D1-47DA-9DEE-443DA3C350D3}"/>
          </ac:spMkLst>
        </pc:spChg>
        <pc:spChg chg="add">
          <ac:chgData name="Patrick Thiessen" userId="S::patrick.thiessen@uni-hamburg.de::37f35b1f-64e2-4705-9fc3-db404b198008" providerId="AD" clId="Web-{03FF9C73-71C5-4089-8D12-99BA06276257}" dt="2018-06-12T11:53:16.568" v="1"/>
          <ac:spMkLst>
            <pc:docMk/>
            <pc:sldMk cId="66423581" sldId="258"/>
            <ac:spMk id="26" creationId="{817DA4F0-02D1-47DA-9DEE-443DA3C350D3}"/>
          </ac:spMkLst>
        </pc:spChg>
        <pc:spChg chg="add del">
          <ac:chgData name="Patrick Thiessen" userId="S::patrick.thiessen@uni-hamburg.de::37f35b1f-64e2-4705-9fc3-db404b198008" providerId="AD" clId="Web-{03FF9C73-71C5-4089-8D12-99BA06276257}" dt="2018-06-12T11:53:58.599" v="3"/>
          <ac:spMkLst>
            <pc:docMk/>
            <pc:sldMk cId="66423581" sldId="258"/>
            <ac:spMk id="30" creationId="{817DA4F0-02D1-47DA-9DEE-443DA3C350D3}"/>
          </ac:spMkLst>
        </pc:spChg>
        <pc:spChg chg="add">
          <ac:chgData name="Patrick Thiessen" userId="S::patrick.thiessen@uni-hamburg.de::37f35b1f-64e2-4705-9fc3-db404b198008" providerId="AD" clId="Web-{03FF9C73-71C5-4089-8D12-99BA06276257}" dt="2018-06-12T11:54:28.333" v="4"/>
          <ac:spMkLst>
            <pc:docMk/>
            <pc:sldMk cId="66423581" sldId="258"/>
            <ac:spMk id="34" creationId="{AD15841B-0FD0-4409-A137-5432D252179B}"/>
          </ac:spMkLst>
        </pc:spChg>
        <pc:spChg chg="add">
          <ac:chgData name="Patrick Thiessen" userId="S::patrick.thiessen@uni-hamburg.de::37f35b1f-64e2-4705-9fc3-db404b198008" providerId="AD" clId="Web-{03FF9C73-71C5-4089-8D12-99BA06276257}" dt="2018-06-12T11:54:33.583" v="5"/>
          <ac:spMkLst>
            <pc:docMk/>
            <pc:sldMk cId="66423581" sldId="258"/>
            <ac:spMk id="38" creationId="{AD15841B-0FD0-4409-A137-5432D252179B}"/>
          </ac:spMkLst>
        </pc:spChg>
        <pc:spChg chg="add">
          <ac:chgData name="Patrick Thiessen" userId="S::patrick.thiessen@uni-hamburg.de::37f35b1f-64e2-4705-9fc3-db404b198008" providerId="AD" clId="Web-{03FF9C73-71C5-4089-8D12-99BA06276257}" dt="2018-06-12T11:54:53.535" v="6"/>
          <ac:spMkLst>
            <pc:docMk/>
            <pc:sldMk cId="66423581" sldId="258"/>
            <ac:spMk id="42" creationId="{AD15841B-0FD0-4409-A137-5432D252179B}"/>
          </ac:spMkLst>
        </pc:spChg>
        <pc:picChg chg="add mod">
          <ac:chgData name="Patrick Thiessen" userId="S::patrick.thiessen@uni-hamburg.de::37f35b1f-64e2-4705-9fc3-db404b198008" providerId="AD" clId="Web-{03FF9C73-71C5-4089-8D12-99BA06276257}" dt="2018-06-12T12:00:10.764" v="27" actId="1076"/>
          <ac:picMkLst>
            <pc:docMk/>
            <pc:sldMk cId="66423581" sldId="258"/>
            <ac:picMk id="2" creationId="{52F81857-5096-434E-9D24-A5FCDC89DA92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5.084" v="0"/>
          <ac:picMkLst>
            <pc:docMk/>
            <pc:sldMk cId="66423581" sldId="258"/>
            <ac:picMk id="19" creationId="{32307252-9019-41D5-B0AA-3D4E6452C4E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5.084" v="0"/>
          <ac:picMkLst>
            <pc:docMk/>
            <pc:sldMk cId="66423581" sldId="258"/>
            <ac:picMk id="20" creationId="{34B3F24A-0977-4535-84E1-0616C6AF03BF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5.084" v="0"/>
          <ac:picMkLst>
            <pc:docMk/>
            <pc:sldMk cId="66423581" sldId="258"/>
            <ac:picMk id="21" creationId="{DA48D098-627F-4538-87BD-A56532B8AB5D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6.568" v="1"/>
          <ac:picMkLst>
            <pc:docMk/>
            <pc:sldMk cId="66423581" sldId="258"/>
            <ac:picMk id="23" creationId="{32307252-9019-41D5-B0AA-3D4E6452C4E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6.568" v="1"/>
          <ac:picMkLst>
            <pc:docMk/>
            <pc:sldMk cId="66423581" sldId="258"/>
            <ac:picMk id="24" creationId="{34B3F24A-0977-4535-84E1-0616C6AF03BF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3:16.568" v="1"/>
          <ac:picMkLst>
            <pc:docMk/>
            <pc:sldMk cId="66423581" sldId="258"/>
            <ac:picMk id="25" creationId="{DA48D098-627F-4538-87BD-A56532B8AB5D}"/>
          </ac:picMkLst>
        </pc:picChg>
        <pc:picChg chg="add del">
          <ac:chgData name="Patrick Thiessen" userId="S::patrick.thiessen@uni-hamburg.de::37f35b1f-64e2-4705-9fc3-db404b198008" providerId="AD" clId="Web-{03FF9C73-71C5-4089-8D12-99BA06276257}" dt="2018-06-12T11:53:58.599" v="3"/>
          <ac:picMkLst>
            <pc:docMk/>
            <pc:sldMk cId="66423581" sldId="258"/>
            <ac:picMk id="27" creationId="{32307252-9019-41D5-B0AA-3D4E6452C4E8}"/>
          </ac:picMkLst>
        </pc:picChg>
        <pc:picChg chg="add del">
          <ac:chgData name="Patrick Thiessen" userId="S::patrick.thiessen@uni-hamburg.de::37f35b1f-64e2-4705-9fc3-db404b198008" providerId="AD" clId="Web-{03FF9C73-71C5-4089-8D12-99BA06276257}" dt="2018-06-12T11:53:58.599" v="3"/>
          <ac:picMkLst>
            <pc:docMk/>
            <pc:sldMk cId="66423581" sldId="258"/>
            <ac:picMk id="28" creationId="{34B3F24A-0977-4535-84E1-0616C6AF03BF}"/>
          </ac:picMkLst>
        </pc:picChg>
        <pc:picChg chg="add del">
          <ac:chgData name="Patrick Thiessen" userId="S::patrick.thiessen@uni-hamburg.de::37f35b1f-64e2-4705-9fc3-db404b198008" providerId="AD" clId="Web-{03FF9C73-71C5-4089-8D12-99BA06276257}" dt="2018-06-12T11:53:58.599" v="3"/>
          <ac:picMkLst>
            <pc:docMk/>
            <pc:sldMk cId="66423581" sldId="258"/>
            <ac:picMk id="29" creationId="{DA48D098-627F-4538-87BD-A56532B8AB5D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28.333" v="4"/>
          <ac:picMkLst>
            <pc:docMk/>
            <pc:sldMk cId="66423581" sldId="258"/>
            <ac:picMk id="31" creationId="{1EA145EE-35CC-42D6-927A-80395A150147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28.333" v="4"/>
          <ac:picMkLst>
            <pc:docMk/>
            <pc:sldMk cId="66423581" sldId="258"/>
            <ac:picMk id="32" creationId="{CC2667BF-48CE-4A95-8A30-0CC9FD47BB8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28.333" v="4"/>
          <ac:picMkLst>
            <pc:docMk/>
            <pc:sldMk cId="66423581" sldId="258"/>
            <ac:picMk id="33" creationId="{0F37193E-BAFA-4DC6-ACD9-CF615A28734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33.583" v="5"/>
          <ac:picMkLst>
            <pc:docMk/>
            <pc:sldMk cId="66423581" sldId="258"/>
            <ac:picMk id="35" creationId="{1EA145EE-35CC-42D6-927A-80395A150147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33.583" v="5"/>
          <ac:picMkLst>
            <pc:docMk/>
            <pc:sldMk cId="66423581" sldId="258"/>
            <ac:picMk id="36" creationId="{CC2667BF-48CE-4A95-8A30-0CC9FD47BB8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33.583" v="5"/>
          <ac:picMkLst>
            <pc:docMk/>
            <pc:sldMk cId="66423581" sldId="258"/>
            <ac:picMk id="37" creationId="{0F37193E-BAFA-4DC6-ACD9-CF615A28734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53.535" v="6"/>
          <ac:picMkLst>
            <pc:docMk/>
            <pc:sldMk cId="66423581" sldId="258"/>
            <ac:picMk id="39" creationId="{1EA145EE-35CC-42D6-927A-80395A150147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53.535" v="6"/>
          <ac:picMkLst>
            <pc:docMk/>
            <pc:sldMk cId="66423581" sldId="258"/>
            <ac:picMk id="40" creationId="{CC2667BF-48CE-4A95-8A30-0CC9FD47BB88}"/>
          </ac:picMkLst>
        </pc:picChg>
        <pc:picChg chg="add">
          <ac:chgData name="Patrick Thiessen" userId="S::patrick.thiessen@uni-hamburg.de::37f35b1f-64e2-4705-9fc3-db404b198008" providerId="AD" clId="Web-{03FF9C73-71C5-4089-8D12-99BA06276257}" dt="2018-06-12T11:54:53.535" v="6"/>
          <ac:picMkLst>
            <pc:docMk/>
            <pc:sldMk cId="66423581" sldId="258"/>
            <ac:picMk id="41" creationId="{0F37193E-BAFA-4DC6-ACD9-CF615A287348}"/>
          </ac:picMkLst>
        </pc:picChg>
        <pc:picChg chg="add del mod">
          <ac:chgData name="Patrick Thiessen" userId="S::patrick.thiessen@uni-hamburg.de::37f35b1f-64e2-4705-9fc3-db404b198008" providerId="AD" clId="Web-{03FF9C73-71C5-4089-8D12-99BA06276257}" dt="2018-06-12T11:59:44.686" v="23"/>
          <ac:picMkLst>
            <pc:docMk/>
            <pc:sldMk cId="66423581" sldId="258"/>
            <ac:picMk id="43" creationId="{54BDB016-7147-4702-A169-47C7F6A1BBD3}"/>
          </ac:picMkLst>
        </pc:picChg>
        <pc:picChg chg="add mod">
          <ac:chgData name="Patrick Thiessen" userId="S::patrick.thiessen@uni-hamburg.de::37f35b1f-64e2-4705-9fc3-db404b198008" providerId="AD" clId="Web-{03FF9C73-71C5-4089-8D12-99BA06276257}" dt="2018-06-12T12:00:18.013" v="29" actId="1076"/>
          <ac:picMkLst>
            <pc:docMk/>
            <pc:sldMk cId="66423581" sldId="258"/>
            <ac:picMk id="45" creationId="{AF6F843B-D861-48B2-A834-024C984F83A8}"/>
          </ac:picMkLst>
        </pc:picChg>
      </pc:sldChg>
      <pc:sldChg chg="addSp modSp">
        <pc:chgData name="Patrick Thiessen" userId="S::patrick.thiessen@uni-hamburg.de::37f35b1f-64e2-4705-9fc3-db404b198008" providerId="AD" clId="Web-{03FF9C73-71C5-4089-8D12-99BA06276257}" dt="2018-06-12T12:00:35.404" v="31" actId="1076"/>
        <pc:sldMkLst>
          <pc:docMk/>
          <pc:sldMk cId="2353856614" sldId="267"/>
        </pc:sldMkLst>
        <pc:picChg chg="add mod">
          <ac:chgData name="Patrick Thiessen" userId="S::patrick.thiessen@uni-hamburg.de::37f35b1f-64e2-4705-9fc3-db404b198008" providerId="AD" clId="Web-{03FF9C73-71C5-4089-8D12-99BA06276257}" dt="2018-06-12T12:00:35.404" v="31" actId="1076"/>
          <ac:picMkLst>
            <pc:docMk/>
            <pc:sldMk cId="2353856614" sldId="267"/>
            <ac:picMk id="8" creationId="{3813FE8B-E8C2-4A71-9B54-84DA1EFD2E44}"/>
          </ac:picMkLst>
        </pc:picChg>
      </pc:sldChg>
      <pc:sldChg chg="addSp modSp">
        <pc:chgData name="Patrick Thiessen" userId="S::patrick.thiessen@uni-hamburg.de::37f35b1f-64e2-4705-9fc3-db404b198008" providerId="AD" clId="Web-{03FF9C73-71C5-4089-8D12-99BA06276257}" dt="2018-06-12T12:00:47.122" v="33" actId="1076"/>
        <pc:sldMkLst>
          <pc:docMk/>
          <pc:sldMk cId="964631872" sldId="273"/>
        </pc:sldMkLst>
        <pc:picChg chg="add mod">
          <ac:chgData name="Patrick Thiessen" userId="S::patrick.thiessen@uni-hamburg.de::37f35b1f-64e2-4705-9fc3-db404b198008" providerId="AD" clId="Web-{03FF9C73-71C5-4089-8D12-99BA06276257}" dt="2018-06-12T12:00:47.122" v="33" actId="1076"/>
          <ac:picMkLst>
            <pc:docMk/>
            <pc:sldMk cId="964631872" sldId="273"/>
            <ac:picMk id="10" creationId="{1C0D9297-6628-47A8-95CF-014479CD3B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rafiker/Downloads/texture-2065389_1920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grafiker/Downloads/leaf-2664246_1920.jpg" TargetMode="Externa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339502"/>
            <a:ext cx="9144000" cy="38178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</a:t>
            </a:r>
            <a:r>
              <a:rPr lang="de-DE" dirty="0" err="1"/>
              <a:t>eifügen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35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-84678_1920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-1"/>
          <a:stretch/>
        </p:blipFill>
        <p:spPr>
          <a:xfrm>
            <a:off x="-1" y="1052006"/>
            <a:ext cx="4497917" cy="3826775"/>
          </a:xfrm>
          <a:prstGeom prst="rect">
            <a:avLst/>
          </a:prstGeom>
        </p:spPr>
      </p:pic>
      <p:pic>
        <p:nvPicPr>
          <p:cNvPr id="13" name="background-84678_1920.jpg"/>
          <p:cNvPicPr>
            <a:picLocks noChangeAspect="1"/>
          </p:cNvPicPr>
          <p:nvPr userDrawn="1"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/>
        </p:blipFill>
        <p:spPr>
          <a:xfrm>
            <a:off x="4646083" y="1052007"/>
            <a:ext cx="4497917" cy="3817828"/>
          </a:xfrm>
          <a:prstGeom prst="rect">
            <a:avLst/>
          </a:prstGeom>
        </p:spPr>
      </p:pic>
      <p:sp>
        <p:nvSpPr>
          <p:cNvPr id="16" name="Bildplatzhalt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2513"/>
            <a:ext cx="4497388" cy="38179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1" hasCustomPrompt="1"/>
          </p:nvPr>
        </p:nvSpPr>
        <p:spPr>
          <a:xfrm>
            <a:off x="4646083" y="1052513"/>
            <a:ext cx="4497917" cy="381732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TheSans UHH"/>
              </a:defRPr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38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einfarbiger_HG_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052006"/>
            <a:ext cx="9144000" cy="381782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rgbClr val="3B515B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6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einfarbiger_HG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052006"/>
            <a:ext cx="9144000" cy="3817829"/>
          </a:xfrm>
          <a:prstGeom prst="rect">
            <a:avLst/>
          </a:prstGeom>
          <a:solidFill>
            <a:srgbClr val="009C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8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Headline_u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53369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69" y="1779662"/>
            <a:ext cx="8533695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208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Headline_und_Tex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57200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5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Headline_Text_un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928627"/>
            <a:ext cx="4572000" cy="273068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1523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d_Headline_Text_und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14769" y="1203598"/>
            <a:ext cx="8353425" cy="503882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latin typeface="TheSans UHH Bold Caps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14770" y="1779662"/>
            <a:ext cx="4171028" cy="28803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 Bold Caps"/>
              </a:defRPr>
            </a:lvl2pPr>
            <a:lvl3pPr>
              <a:defRPr sz="2600">
                <a:latin typeface="TheSans UHH Bold Caps"/>
              </a:defRPr>
            </a:lvl3pPr>
            <a:lvl4pPr>
              <a:defRPr sz="2600">
                <a:latin typeface="TheSans UHH Bold Caps"/>
              </a:defRPr>
            </a:lvl4pPr>
            <a:lvl5pPr>
              <a:defRPr sz="2600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6"/>
          </p:nvPr>
        </p:nvSpPr>
        <p:spPr>
          <a:xfrm>
            <a:off x="4572000" y="1779662"/>
            <a:ext cx="4248472" cy="287965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Tabelle</a:t>
            </a:r>
          </a:p>
        </p:txBody>
      </p:sp>
    </p:spTree>
    <p:extLst>
      <p:ext uri="{BB962C8B-B14F-4D97-AF65-F5344CB8AC3E}">
        <p14:creationId xmlns:p14="http://schemas.microsoft.com/office/powerpoint/2010/main" val="34061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iken_Tabellen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1059582"/>
            <a:ext cx="9144000" cy="0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1"/>
          <p:cNvSpPr>
            <a:spLocks noGrp="1"/>
          </p:cNvSpPr>
          <p:nvPr>
            <p:ph sz="quarter" idx="13" hasCustomPrompt="1"/>
          </p:nvPr>
        </p:nvSpPr>
        <p:spPr>
          <a:xfrm>
            <a:off x="323528" y="1347614"/>
            <a:ext cx="8496944" cy="33123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TheSans UHH"/>
              </a:defRPr>
            </a:lvl1pPr>
            <a:lvl2pPr>
              <a:defRPr sz="2600">
                <a:latin typeface="TheSans UHH"/>
              </a:defRPr>
            </a:lvl2pPr>
            <a:lvl3pPr>
              <a:defRPr sz="2600">
                <a:latin typeface="TheSans UHH"/>
              </a:defRPr>
            </a:lvl3pPr>
            <a:lvl4pPr>
              <a:defRPr sz="2600">
                <a:latin typeface="TheSans UHH"/>
              </a:defRPr>
            </a:lvl4pPr>
            <a:lvl5pPr>
              <a:defRPr sz="2600">
                <a:latin typeface="TheSans UHH"/>
              </a:defRPr>
            </a:lvl5pPr>
          </a:lstStyle>
          <a:p>
            <a:pPr lvl="0"/>
            <a:r>
              <a:rPr lang="de-DE" dirty="0"/>
              <a:t>Grafiken, Tabellen, Bilder, etc.</a:t>
            </a:r>
          </a:p>
        </p:txBody>
      </p:sp>
    </p:spTree>
    <p:extLst>
      <p:ext uri="{BB962C8B-B14F-4D97-AF65-F5344CB8AC3E}">
        <p14:creationId xmlns:p14="http://schemas.microsoft.com/office/powerpoint/2010/main" val="34546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localhost/Users/grafiker/Desktop/UHH_Logo_2010/UHH_Logo_2010_HiRes/UHH-Logo_2010_Farbe_RGB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7802-94E7-2940-8887-2780492F28E7}" type="datetimeFigureOut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A2B2-10AD-754B-9B4C-E5B6FED423D0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UHH-Logo_2010_Farbe_RGB.png" descr="/Users/grafiker/Desktop/UHH_Logo_2010/UHH_Logo_2010_HiRes/UHH-Logo_2010_Farbe_RGB.png"/>
          <p:cNvPicPr>
            <a:picLocks noChangeAspect="1"/>
          </p:cNvPicPr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9"/>
            <a:ext cx="1957550" cy="9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0" r:id="rId5"/>
    <p:sldLayoutId id="2147483656" r:id="rId6"/>
    <p:sldLayoutId id="2147483657" r:id="rId7"/>
    <p:sldLayoutId id="2147483659" r:id="rId8"/>
    <p:sldLayoutId id="2147483649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3243596"/>
            <a:ext cx="351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chemeClr val="tx2"/>
                </a:solidFill>
                <a:latin typeface="TheSans UHH Bold Caps"/>
                <a:cs typeface="TheSans UHH Bold Caps"/>
              </a:rPr>
              <a:t>Patrick Thiessen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3579862"/>
            <a:ext cx="8095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Investigation of an XFELO for integration at the European XFEL </a:t>
            </a:r>
            <a:endParaRPr lang="de-DE" sz="3000" b="0" i="0" dirty="0">
              <a:solidFill>
                <a:schemeClr val="tx2"/>
              </a:solidFill>
              <a:latin typeface="TheSans UHH Bold Caps"/>
              <a:cs typeface="TheSans UHH Bold Cap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12834" y="618218"/>
            <a:ext cx="6707638" cy="2889636"/>
            <a:chOff x="2462213" y="2750926"/>
            <a:chExt cx="6423024" cy="3242746"/>
          </a:xfrm>
        </p:grpSpPr>
        <p:grpSp>
          <p:nvGrpSpPr>
            <p:cNvPr id="8" name="Group 7"/>
            <p:cNvGrpSpPr/>
            <p:nvPr/>
          </p:nvGrpSpPr>
          <p:grpSpPr>
            <a:xfrm>
              <a:off x="2462213" y="2750926"/>
              <a:ext cx="6423024" cy="3242746"/>
              <a:chOff x="2278063" y="1849438"/>
              <a:chExt cx="6423024" cy="324274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8063" y="1849438"/>
                <a:ext cx="6423024" cy="3210479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2695578" y="2953776"/>
                <a:ext cx="1186657" cy="15705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5747856" y="2019302"/>
                <a:ext cx="2586520" cy="48313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3661071" y="2502440"/>
                <a:ext cx="2086785" cy="451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Diamond Crystals</a:t>
                </a:r>
                <a:endParaRPr lang="de-DE" sz="1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43475" y="4640848"/>
                <a:ext cx="2850356" cy="4513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Grazing</a:t>
                </a:r>
                <a:r>
                  <a:rPr lang="de-DE" sz="1800" dirty="0"/>
                  <a:t> </a:t>
                </a:r>
                <a:r>
                  <a:rPr lang="en-US" sz="1800" dirty="0"/>
                  <a:t>Incidence Optics</a:t>
                </a:r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 bwMode="auto">
              <a:xfrm flipH="1" flipV="1">
                <a:off x="3735392" y="4078874"/>
                <a:ext cx="1208083" cy="78764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7556072" y="2590801"/>
                <a:ext cx="644954" cy="2024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5425281" y="5065105"/>
              <a:ext cx="2145506" cy="4513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Bending Magnets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5074817" y="4923972"/>
              <a:ext cx="297654" cy="310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43750" y="3971925"/>
              <a:ext cx="427037" cy="1262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Gerade Verbindung 4"/>
          <p:cNvCxnSpPr/>
          <p:nvPr/>
        </p:nvCxnSpPr>
        <p:spPr>
          <a:xfrm>
            <a:off x="0" y="3651870"/>
            <a:ext cx="8172400" cy="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G_LOGO_S_ENG_RGB">
            <a:extLst>
              <a:ext uri="{FF2B5EF4-FFF2-40B4-BE49-F238E27FC236}">
                <a16:creationId xmlns:a16="http://schemas.microsoft.com/office/drawing/2014/main" id="{32307252-9019-41D5-B0AA-3D4E6452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92" y="41025191"/>
            <a:ext cx="3438970" cy="15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B3F24A-0977-4535-84E1-0616C6AF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882" y="41013858"/>
            <a:ext cx="1649798" cy="15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Grafik 2">
            <a:extLst>
              <a:ext uri="{FF2B5EF4-FFF2-40B4-BE49-F238E27FC236}">
                <a16:creationId xmlns:a16="http://schemas.microsoft.com/office/drawing/2014/main" id="{DA48D098-627F-4538-87BD-A56532B8A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58" y="41021476"/>
            <a:ext cx="1477712" cy="147600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817DA4F0-02D1-47DA-9DEE-443DA3C350D3}"/>
              </a:ext>
            </a:extLst>
          </p:cNvPr>
          <p:cNvSpPr txBox="1"/>
          <p:nvPr/>
        </p:nvSpPr>
        <p:spPr>
          <a:xfrm>
            <a:off x="700238" y="41263477"/>
            <a:ext cx="6421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249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90498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5747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80995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6244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71493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16742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61991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2"/>
                </a:solidFill>
              </a:rPr>
              <a:t>*Supported by BMBF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FKZ 05K13GU4 + </a:t>
            </a:r>
            <a:r>
              <a:rPr lang="en-US" sz="3200" b="1" dirty="0">
                <a:solidFill>
                  <a:schemeClr val="tx2"/>
                </a:solidFill>
              </a:rPr>
              <a:t>FKZ</a:t>
            </a:r>
            <a:r>
              <a:rPr lang="en-US" sz="3000" b="1" dirty="0">
                <a:solidFill>
                  <a:schemeClr val="tx2"/>
                </a:solidFill>
              </a:rPr>
              <a:t> 05K16GU4</a:t>
            </a:r>
          </a:p>
        </p:txBody>
      </p:sp>
      <p:pic>
        <p:nvPicPr>
          <p:cNvPr id="23" name="Picture 22" descr="HG_LOGO_S_ENG_RGB">
            <a:extLst>
              <a:ext uri="{FF2B5EF4-FFF2-40B4-BE49-F238E27FC236}">
                <a16:creationId xmlns:a16="http://schemas.microsoft.com/office/drawing/2014/main" id="{32307252-9019-41D5-B0AA-3D4E6452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67" y="41168066"/>
            <a:ext cx="3438970" cy="15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B3F24A-0977-4535-84E1-0616C6AF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757" y="41156733"/>
            <a:ext cx="1649798" cy="15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Grafik 2">
            <a:extLst>
              <a:ext uri="{FF2B5EF4-FFF2-40B4-BE49-F238E27FC236}">
                <a16:creationId xmlns:a16="http://schemas.microsoft.com/office/drawing/2014/main" id="{DA48D098-627F-4538-87BD-A56532B8A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33" y="41164351"/>
            <a:ext cx="1477712" cy="1476000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817DA4F0-02D1-47DA-9DEE-443DA3C350D3}"/>
              </a:ext>
            </a:extLst>
          </p:cNvPr>
          <p:cNvSpPr txBox="1"/>
          <p:nvPr/>
        </p:nvSpPr>
        <p:spPr>
          <a:xfrm>
            <a:off x="843113" y="41406352"/>
            <a:ext cx="6421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249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90498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5747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80995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6244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71493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16742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61991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2"/>
                </a:solidFill>
              </a:rPr>
              <a:t>*Supported by BMBF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FKZ 05K13GU4 + </a:t>
            </a:r>
            <a:r>
              <a:rPr lang="en-US" sz="3200" b="1" dirty="0">
                <a:solidFill>
                  <a:schemeClr val="tx2"/>
                </a:solidFill>
              </a:rPr>
              <a:t>FKZ</a:t>
            </a:r>
            <a:r>
              <a:rPr lang="en-US" sz="3000" b="1" dirty="0">
                <a:solidFill>
                  <a:schemeClr val="tx2"/>
                </a:solidFill>
              </a:rPr>
              <a:t> 05K16GU4</a:t>
            </a:r>
          </a:p>
        </p:txBody>
      </p:sp>
      <p:pic>
        <p:nvPicPr>
          <p:cNvPr id="31" name="Picture 30" descr="HG_LOGO_S_ENG_RGB">
            <a:extLst>
              <a:ext uri="{FF2B5EF4-FFF2-40B4-BE49-F238E27FC236}">
                <a16:creationId xmlns:a16="http://schemas.microsoft.com/office/drawing/2014/main" id="{1EA145EE-35CC-42D6-927A-80395A15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92" y="41025191"/>
            <a:ext cx="3438970" cy="15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2667BF-48CE-4A95-8A30-0CC9FD47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882" y="41013858"/>
            <a:ext cx="1649798" cy="15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Grafik 2">
            <a:extLst>
              <a:ext uri="{FF2B5EF4-FFF2-40B4-BE49-F238E27FC236}">
                <a16:creationId xmlns:a16="http://schemas.microsoft.com/office/drawing/2014/main" id="{0F37193E-BAFA-4DC6-ACD9-CF615A287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58" y="41021476"/>
            <a:ext cx="1477712" cy="14760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AD15841B-0FD0-4409-A137-5432D252179B}"/>
              </a:ext>
            </a:extLst>
          </p:cNvPr>
          <p:cNvSpPr txBox="1"/>
          <p:nvPr/>
        </p:nvSpPr>
        <p:spPr>
          <a:xfrm>
            <a:off x="700238" y="41263477"/>
            <a:ext cx="6421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249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90498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5747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80995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6244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71493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16742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61991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2"/>
                </a:solidFill>
              </a:rPr>
              <a:t>*Supported by BMBF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FKZ 05K13GU4 + </a:t>
            </a:r>
            <a:r>
              <a:rPr lang="en-US" sz="3200" b="1" dirty="0">
                <a:solidFill>
                  <a:schemeClr val="tx2"/>
                </a:solidFill>
              </a:rPr>
              <a:t>FKZ</a:t>
            </a:r>
            <a:r>
              <a:rPr lang="en-US" sz="3000" b="1" dirty="0">
                <a:solidFill>
                  <a:schemeClr val="tx2"/>
                </a:solidFill>
              </a:rPr>
              <a:t> 05K16GU4</a:t>
            </a:r>
          </a:p>
        </p:txBody>
      </p:sp>
      <p:pic>
        <p:nvPicPr>
          <p:cNvPr id="35" name="Picture 34" descr="HG_LOGO_S_ENG_RGB">
            <a:extLst>
              <a:ext uri="{FF2B5EF4-FFF2-40B4-BE49-F238E27FC236}">
                <a16:creationId xmlns:a16="http://schemas.microsoft.com/office/drawing/2014/main" id="{1EA145EE-35CC-42D6-927A-80395A15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67" y="41168066"/>
            <a:ext cx="3438970" cy="15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2667BF-48CE-4A95-8A30-0CC9FD47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757" y="41156733"/>
            <a:ext cx="1649798" cy="15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Grafik 2">
            <a:extLst>
              <a:ext uri="{FF2B5EF4-FFF2-40B4-BE49-F238E27FC236}">
                <a16:creationId xmlns:a16="http://schemas.microsoft.com/office/drawing/2014/main" id="{0F37193E-BAFA-4DC6-ACD9-CF615A287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33" y="41164351"/>
            <a:ext cx="1477712" cy="1476000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AD15841B-0FD0-4409-A137-5432D252179B}"/>
              </a:ext>
            </a:extLst>
          </p:cNvPr>
          <p:cNvSpPr txBox="1"/>
          <p:nvPr/>
        </p:nvSpPr>
        <p:spPr>
          <a:xfrm>
            <a:off x="843113" y="41406352"/>
            <a:ext cx="6421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249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90498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5747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80995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6244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71493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16742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61991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2"/>
                </a:solidFill>
              </a:rPr>
              <a:t>*Supported by BMBF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FKZ 05K13GU4 + </a:t>
            </a:r>
            <a:r>
              <a:rPr lang="en-US" sz="3200" b="1" dirty="0">
                <a:solidFill>
                  <a:schemeClr val="tx2"/>
                </a:solidFill>
              </a:rPr>
              <a:t>FKZ</a:t>
            </a:r>
            <a:r>
              <a:rPr lang="en-US" sz="3000" b="1" dirty="0">
                <a:solidFill>
                  <a:schemeClr val="tx2"/>
                </a:solidFill>
              </a:rPr>
              <a:t> 05K16GU4</a:t>
            </a:r>
          </a:p>
        </p:txBody>
      </p:sp>
      <p:pic>
        <p:nvPicPr>
          <p:cNvPr id="39" name="Picture 38" descr="HG_LOGO_S_ENG_RGB">
            <a:extLst>
              <a:ext uri="{FF2B5EF4-FFF2-40B4-BE49-F238E27FC236}">
                <a16:creationId xmlns:a16="http://schemas.microsoft.com/office/drawing/2014/main" id="{1EA145EE-35CC-42D6-927A-80395A15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42" y="41310941"/>
            <a:ext cx="3438970" cy="15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2667BF-48CE-4A95-8A30-0CC9FD47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632" y="41299608"/>
            <a:ext cx="1649798" cy="157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Grafik 2">
            <a:extLst>
              <a:ext uri="{FF2B5EF4-FFF2-40B4-BE49-F238E27FC236}">
                <a16:creationId xmlns:a16="http://schemas.microsoft.com/office/drawing/2014/main" id="{0F37193E-BAFA-4DC6-ACD9-CF615A287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008" y="41307226"/>
            <a:ext cx="1477712" cy="1476000"/>
          </a:xfrm>
          <a:prstGeom prst="rect">
            <a:avLst/>
          </a:prstGeom>
        </p:spPr>
      </p:pic>
      <p:sp>
        <p:nvSpPr>
          <p:cNvPr id="42" name="TextBox 4">
            <a:extLst>
              <a:ext uri="{FF2B5EF4-FFF2-40B4-BE49-F238E27FC236}">
                <a16:creationId xmlns:a16="http://schemas.microsoft.com/office/drawing/2014/main" id="{AD15841B-0FD0-4409-A137-5432D252179B}"/>
              </a:ext>
            </a:extLst>
          </p:cNvPr>
          <p:cNvSpPr txBox="1"/>
          <p:nvPr/>
        </p:nvSpPr>
        <p:spPr>
          <a:xfrm>
            <a:off x="985988" y="41549227"/>
            <a:ext cx="6421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249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90498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5747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80995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6244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71493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16742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61991" algn="l" defTabSz="3890498" rtl="0" eaLnBrk="1" latinLnBrk="0" hangingPunct="1"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tx2"/>
                </a:solidFill>
              </a:rPr>
              <a:t>*Supported by BMBF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FKZ 05K13GU4 + </a:t>
            </a:r>
            <a:r>
              <a:rPr lang="en-US" sz="3200" b="1" dirty="0">
                <a:solidFill>
                  <a:schemeClr val="tx2"/>
                </a:solidFill>
              </a:rPr>
              <a:t>FKZ</a:t>
            </a:r>
            <a:r>
              <a:rPr lang="en-US" sz="3000" b="1" dirty="0">
                <a:solidFill>
                  <a:schemeClr val="tx2"/>
                </a:solidFill>
              </a:rPr>
              <a:t> 05K16GU4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2F81857-5096-434E-9D24-A5FCDC89D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550" y="4531094"/>
            <a:ext cx="2743200" cy="523916"/>
          </a:xfrm>
          <a:prstGeom prst="rect">
            <a:avLst/>
          </a:prstGeom>
        </p:spPr>
      </p:pic>
      <p:pic>
        <p:nvPicPr>
          <p:cNvPr id="45" name="Picture 45">
            <a:extLst>
              <a:ext uri="{FF2B5EF4-FFF2-40B4-BE49-F238E27FC236}">
                <a16:creationId xmlns:a16="http://schemas.microsoft.com/office/drawing/2014/main" id="{AF6F843B-D861-48B2-A834-024C984F8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051" y="4505236"/>
            <a:ext cx="767212" cy="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XFELO: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14769" y="1707654"/>
            <a:ext cx="8533695" cy="288032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extension of classical FEL oscillators to the hard X-ray: </a:t>
            </a:r>
          </a:p>
          <a:p>
            <a:pPr marL="989013" lvl="1" indent="-333375">
              <a:buFontTx/>
              <a:buChar char="─"/>
            </a:pPr>
            <a:r>
              <a:rPr lang="de-DE" sz="2000" dirty="0" err="1"/>
              <a:t>Mirrors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principle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of</a:t>
            </a:r>
            <a:r>
              <a:rPr lang="de-DE" sz="2000" dirty="0"/>
              <a:t> Bragg </a:t>
            </a:r>
            <a:r>
              <a:rPr lang="de-DE" sz="2000" dirty="0" err="1"/>
              <a:t>reflection</a:t>
            </a:r>
            <a:r>
              <a:rPr lang="de-DE" sz="2000" dirty="0"/>
              <a:t> </a:t>
            </a:r>
          </a:p>
          <a:p>
            <a:pPr marL="990600" lvl="1" indent="-342900">
              <a:buFontTx/>
              <a:buChar char="─"/>
            </a:pPr>
            <a:r>
              <a:rPr lang="de-DE" sz="2000" dirty="0" err="1"/>
              <a:t>Producing</a:t>
            </a:r>
            <a:r>
              <a:rPr lang="de-DE" sz="2000" dirty="0"/>
              <a:t> </a:t>
            </a:r>
            <a:r>
              <a:rPr lang="de-DE" sz="2000" dirty="0" err="1"/>
              <a:t>longitudinally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coherent</a:t>
            </a:r>
            <a:r>
              <a:rPr lang="de-DE" sz="2000" dirty="0"/>
              <a:t>, </a:t>
            </a:r>
            <a:r>
              <a:rPr lang="de-DE" sz="2000" dirty="0" err="1"/>
              <a:t>stable</a:t>
            </a:r>
            <a:r>
              <a:rPr lang="de-DE" sz="2000" dirty="0"/>
              <a:t>,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brilliant</a:t>
            </a:r>
            <a:r>
              <a:rPr lang="de-DE" sz="2000" dirty="0"/>
              <a:t> x-</a:t>
            </a:r>
            <a:r>
              <a:rPr lang="de-DE" sz="2000" dirty="0" err="1"/>
              <a:t>ray</a:t>
            </a:r>
            <a:r>
              <a:rPr lang="de-DE" sz="2000" dirty="0"/>
              <a:t> </a:t>
            </a:r>
            <a:r>
              <a:rPr lang="de-DE" sz="2000" dirty="0" err="1"/>
              <a:t>pulses</a:t>
            </a:r>
            <a:r>
              <a:rPr lang="de-DE" sz="2000" dirty="0"/>
              <a:t> </a:t>
            </a:r>
          </a:p>
        </p:txBody>
      </p:sp>
      <p:sp>
        <p:nvSpPr>
          <p:cNvPr id="4" name="Datumsplatzhalter 2"/>
          <p:cNvSpPr txBox="1">
            <a:spLocks/>
          </p:cNvSpPr>
          <p:nvPr/>
        </p:nvSpPr>
        <p:spPr>
          <a:xfrm>
            <a:off x="214769" y="4767263"/>
            <a:ext cx="828839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12.06.2018</a:t>
            </a:r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1115616" y="4767263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F7F7F"/>
                </a:solidFill>
              </a:rPr>
              <a:t>Matter &amp;Technology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7668344" y="4767263"/>
            <a:ext cx="108012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rgbClr val="7F7F7F"/>
                </a:solidFill>
              </a:rPr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5211" r="8441"/>
          <a:stretch/>
        </p:blipFill>
        <p:spPr>
          <a:xfrm>
            <a:off x="4355976" y="2211710"/>
            <a:ext cx="3999762" cy="23780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67" y="2529815"/>
            <a:ext cx="2448707" cy="1914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24248"/>
            <a:ext cx="2448000" cy="1914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53" y="2535950"/>
            <a:ext cx="2470414" cy="183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74" y="2602904"/>
            <a:ext cx="2469600" cy="17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04048" y="2166618"/>
            <a:ext cx="27559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Pass 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04048" y="2175819"/>
            <a:ext cx="27559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Pass 17</a:t>
            </a:r>
          </a:p>
        </p:txBody>
      </p:sp>
      <p:pic>
        <p:nvPicPr>
          <p:cNvPr id="8" name="Picture 4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13FE8B-E8C2-4A71-9B54-84DA1EFD2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550" y="4591500"/>
            <a:ext cx="767212" cy="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XFELO: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14769" y="1779662"/>
            <a:ext cx="8749719" cy="28803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High </a:t>
            </a:r>
            <a:r>
              <a:rPr lang="de-DE" sz="2000" dirty="0" err="1"/>
              <a:t>brilliance</a:t>
            </a:r>
            <a:r>
              <a:rPr lang="de-DE" sz="2000" dirty="0"/>
              <a:t>, high </a:t>
            </a:r>
            <a:r>
              <a:rPr lang="de-DE" sz="2000" dirty="0" err="1"/>
              <a:t>repetition</a:t>
            </a:r>
            <a:r>
              <a:rPr lang="de-DE" sz="2000" dirty="0"/>
              <a:t> rate </a:t>
            </a:r>
            <a:r>
              <a:rPr lang="de-DE" sz="2000" dirty="0" err="1"/>
              <a:t>electron-bunches</a:t>
            </a:r>
            <a:r>
              <a:rPr lang="de-DE" sz="200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 European XFEL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High </a:t>
            </a:r>
            <a:r>
              <a:rPr lang="de-DE" dirty="0" err="1">
                <a:sym typeface="Wingdings" panose="05000000000000000000" pitchFamily="2" charset="2"/>
              </a:rPr>
              <a:t>demands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optical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stability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optical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resonator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length</a:t>
            </a:r>
            <a:r>
              <a:rPr lang="de-DE" dirty="0">
                <a:sym typeface="Wingdings" panose="05000000000000000000" pitchFamily="2" charset="2"/>
              </a:rPr>
              <a:t> &gt; 60m)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Thermal </a:t>
            </a:r>
            <a:r>
              <a:rPr lang="de-DE" sz="2000" dirty="0" err="1">
                <a:sym typeface="Wingdings" panose="05000000000000000000" pitchFamily="2" charset="2"/>
              </a:rPr>
              <a:t>load</a:t>
            </a:r>
            <a:r>
              <a:rPr lang="de-DE" sz="2000" dirty="0">
                <a:sym typeface="Wingdings" panose="05000000000000000000" pitchFamily="2" charset="2"/>
              </a:rPr>
              <a:t> on </a:t>
            </a:r>
            <a:r>
              <a:rPr lang="de-DE" sz="2000" dirty="0" err="1">
                <a:sym typeface="Wingdings" panose="05000000000000000000" pitchFamily="2" charset="2"/>
              </a:rPr>
              <a:t>crystals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Datumsplatzhalter 2"/>
          <p:cNvSpPr txBox="1">
            <a:spLocks/>
          </p:cNvSpPr>
          <p:nvPr/>
        </p:nvSpPr>
        <p:spPr>
          <a:xfrm>
            <a:off x="214769" y="4767263"/>
            <a:ext cx="828839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12.06.2018</a:t>
            </a:r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1115616" y="4767263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F7F7F"/>
                </a:solidFill>
              </a:rPr>
              <a:t>Matter &amp;Technology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7668344" y="4767263"/>
            <a:ext cx="108012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rgbClr val="7F7F7F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6897" r="6740"/>
          <a:stretch/>
        </p:blipFill>
        <p:spPr>
          <a:xfrm>
            <a:off x="4064722" y="2571750"/>
            <a:ext cx="3315590" cy="1890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29183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 Want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know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more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b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Come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my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I.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Bahns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poster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 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4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0D9297-6628-47A8-95CF-014479CD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50" y="4516019"/>
            <a:ext cx="767212" cy="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2"/>
          <p:cNvSpPr txBox="1">
            <a:spLocks/>
          </p:cNvSpPr>
          <p:nvPr/>
        </p:nvSpPr>
        <p:spPr>
          <a:xfrm>
            <a:off x="214769" y="4767263"/>
            <a:ext cx="828839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12.06.2018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1115616" y="4767263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TheSans UHH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F7F7F"/>
                </a:solidFill>
              </a:rPr>
              <a:t> Matter &amp; Technology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7668344" y="4767263"/>
            <a:ext cx="108012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rgbClr val="7F7F7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3467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TRICKT@8IDHJGMP4VWYY57I" val="6428"/>
</p:tagLst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(16:9)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Marte</dc:creator>
  <cp:lastModifiedBy>Bahns, Immo</cp:lastModifiedBy>
  <cp:revision>59</cp:revision>
  <dcterms:created xsi:type="dcterms:W3CDTF">2017-11-14T09:58:03Z</dcterms:created>
  <dcterms:modified xsi:type="dcterms:W3CDTF">2018-06-12T12:01:11Z</dcterms:modified>
</cp:coreProperties>
</file>