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2" r:id="rId2"/>
    <p:sldId id="359" r:id="rId3"/>
    <p:sldId id="350" r:id="rId4"/>
    <p:sldId id="343" r:id="rId5"/>
    <p:sldId id="373" r:id="rId6"/>
    <p:sldId id="370" r:id="rId7"/>
    <p:sldId id="358" r:id="rId8"/>
    <p:sldId id="366" r:id="rId9"/>
    <p:sldId id="369" r:id="rId10"/>
    <p:sldId id="365" r:id="rId11"/>
    <p:sldId id="360" r:id="rId12"/>
    <p:sldId id="372" r:id="rId13"/>
    <p:sldId id="276" r:id="rId14"/>
    <p:sldId id="374" r:id="rId15"/>
    <p:sldId id="375" r:id="rId16"/>
    <p:sldId id="376" r:id="rId17"/>
    <p:sldId id="377" r:id="rId18"/>
    <p:sldId id="371" r:id="rId19"/>
    <p:sldId id="357" r:id="rId20"/>
    <p:sldId id="363" r:id="rId21"/>
    <p:sldId id="367" r:id="rId22"/>
    <p:sldId id="368" r:id="rId23"/>
    <p:sldId id="341" r:id="rId24"/>
    <p:sldId id="342" r:id="rId25"/>
    <p:sldId id="354" r:id="rId26"/>
    <p:sldId id="378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34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5559">
          <p15:clr>
            <a:srgbClr val="A4A3A4"/>
          </p15:clr>
        </p15:guide>
        <p15:guide id="4" pos="18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B050"/>
    <a:srgbClr val="00589C"/>
    <a:srgbClr val="7030A0"/>
    <a:srgbClr val="385D8A"/>
    <a:srgbClr val="385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8" autoAdjust="0"/>
    <p:restoredTop sz="94660"/>
  </p:normalViewPr>
  <p:slideViewPr>
    <p:cSldViewPr>
      <p:cViewPr varScale="1">
        <p:scale>
          <a:sx n="84" d="100"/>
          <a:sy n="84" d="100"/>
        </p:scale>
        <p:origin x="164" y="76"/>
      </p:cViewPr>
      <p:guideLst>
        <p:guide orient="horz" pos="1534"/>
        <p:guide orient="horz" pos="3884"/>
        <p:guide pos="5559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85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92D050"/>
              </a:solidFill>
              <a:ln>
                <a:noFill/>
              </a:ln>
            </c:spPr>
          </c:marker>
          <c:dPt>
            <c:idx val="0"/>
            <c:marker>
              <c:symbol val="triangle"/>
              <c:size val="6"/>
              <c:spPr>
                <a:solidFill>
                  <a:srgbClr val="92D050"/>
                </a:solidFill>
                <a:ln>
                  <a:solidFill>
                    <a:sysClr val="windowText" lastClr="000000"/>
                  </a:solidFill>
                </a:ln>
              </c:spPr>
            </c:marker>
            <c:bubble3D val="0"/>
          </c:dPt>
          <c:dPt>
            <c:idx val="16"/>
            <c:marker>
              <c:symbol val="diamond"/>
              <c:size val="6"/>
              <c:spPr>
                <a:solidFill>
                  <a:srgbClr val="92D050"/>
                </a:solidFill>
                <a:ln>
                  <a:solidFill>
                    <a:sysClr val="windowText" lastClr="000000"/>
                  </a:solidFill>
                </a:ln>
              </c:spPr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summary!$E$40:$E$56</c:f>
                <c:numCache>
                  <c:formatCode>General</c:formatCode>
                  <c:ptCount val="17"/>
                  <c:pt idx="0">
                    <c:v>7.4520679062301767</c:v>
                  </c:pt>
                  <c:pt idx="1">
                    <c:v>3.9676144319654187</c:v>
                  </c:pt>
                  <c:pt idx="2">
                    <c:v>0.82362377543483822</c:v>
                  </c:pt>
                  <c:pt idx="3">
                    <c:v>0.78378264681532728</c:v>
                  </c:pt>
                  <c:pt idx="4">
                    <c:v>0.17273009979444798</c:v>
                  </c:pt>
                  <c:pt idx="5">
                    <c:v>7.8397466173176736E-2</c:v>
                  </c:pt>
                  <c:pt idx="6">
                    <c:v>10.606481197576988</c:v>
                  </c:pt>
                  <c:pt idx="7">
                    <c:v>4.3283854759191032</c:v>
                  </c:pt>
                  <c:pt idx="8">
                    <c:v>0.64285066962149451</c:v>
                  </c:pt>
                  <c:pt idx="9">
                    <c:v>0.80108303374191547</c:v>
                  </c:pt>
                  <c:pt idx="10">
                    <c:v>1.2635170981993369</c:v>
                  </c:pt>
                  <c:pt idx="11">
                    <c:v>2.5159625260823808</c:v>
                  </c:pt>
                  <c:pt idx="12">
                    <c:v>12.719758086833492</c:v>
                  </c:pt>
                  <c:pt idx="13">
                    <c:v>13.400757601942063</c:v>
                  </c:pt>
                  <c:pt idx="14">
                    <c:v>12.250019721016447</c:v>
                  </c:pt>
                  <c:pt idx="15">
                    <c:v>12.44813769923592</c:v>
                  </c:pt>
                  <c:pt idx="16">
                    <c:v>83.172466022497886</c:v>
                  </c:pt>
                </c:numCache>
              </c:numRef>
            </c:plus>
            <c:minus>
              <c:numRef>
                <c:f>summary!$E$40:$E$56</c:f>
                <c:numCache>
                  <c:formatCode>General</c:formatCode>
                  <c:ptCount val="17"/>
                  <c:pt idx="0">
                    <c:v>7.4520679062301767</c:v>
                  </c:pt>
                  <c:pt idx="1">
                    <c:v>3.9676144319654187</c:v>
                  </c:pt>
                  <c:pt idx="2">
                    <c:v>0.82362377543483822</c:v>
                  </c:pt>
                  <c:pt idx="3">
                    <c:v>0.78378264681532728</c:v>
                  </c:pt>
                  <c:pt idx="4">
                    <c:v>0.17273009979444798</c:v>
                  </c:pt>
                  <c:pt idx="5">
                    <c:v>7.8397466173176736E-2</c:v>
                  </c:pt>
                  <c:pt idx="6">
                    <c:v>10.606481197576988</c:v>
                  </c:pt>
                  <c:pt idx="7">
                    <c:v>4.3283854759191032</c:v>
                  </c:pt>
                  <c:pt idx="8">
                    <c:v>0.64285066962149451</c:v>
                  </c:pt>
                  <c:pt idx="9">
                    <c:v>0.80108303374191547</c:v>
                  </c:pt>
                  <c:pt idx="10">
                    <c:v>1.2635170981993369</c:v>
                  </c:pt>
                  <c:pt idx="11">
                    <c:v>2.5159625260823808</c:v>
                  </c:pt>
                  <c:pt idx="12">
                    <c:v>12.719758086833492</c:v>
                  </c:pt>
                  <c:pt idx="13">
                    <c:v>13.400757601942063</c:v>
                  </c:pt>
                  <c:pt idx="14">
                    <c:v>12.250019721016447</c:v>
                  </c:pt>
                  <c:pt idx="15">
                    <c:v>12.44813769923592</c:v>
                  </c:pt>
                  <c:pt idx="16">
                    <c:v>83.172466022497886</c:v>
                  </c:pt>
                </c:numCache>
              </c:numRef>
            </c:minus>
          </c:errBars>
          <c:xVal>
            <c:numRef>
              <c:f>summary!$C$2:$C$68</c:f>
              <c:numCache>
                <c:formatCode>General</c:formatCode>
                <c:ptCount val="21"/>
                <c:pt idx="0">
                  <c:v>9.0500000000000007</c:v>
                </c:pt>
                <c:pt idx="1">
                  <c:v>9.0500000000000007</c:v>
                </c:pt>
                <c:pt idx="2">
                  <c:v>8.35</c:v>
                </c:pt>
                <c:pt idx="3">
                  <c:v>7.77</c:v>
                </c:pt>
                <c:pt idx="4" formatCode="0.00">
                  <c:v>7.263070055520684</c:v>
                </c:pt>
                <c:pt idx="5" formatCode="0.00">
                  <c:v>6.7747122635719892</c:v>
                </c:pt>
                <c:pt idx="6" formatCode="0.00">
                  <c:v>9.5808899643188372</c:v>
                </c:pt>
                <c:pt idx="7" formatCode="0.00">
                  <c:v>9.2727417910944965</c:v>
                </c:pt>
                <c:pt idx="8" formatCode="0.00">
                  <c:v>7.9941750058918073</c:v>
                </c:pt>
                <c:pt idx="9" formatCode="0.00">
                  <c:v>8.1738418211305497</c:v>
                </c:pt>
                <c:pt idx="10" formatCode="0.00">
                  <c:v>8.5558385631886082</c:v>
                </c:pt>
                <c:pt idx="11" formatCode="0.00">
                  <c:v>8.790288507676971</c:v>
                </c:pt>
                <c:pt idx="12" formatCode="0.00">
                  <c:v>9.7313055958808974</c:v>
                </c:pt>
                <c:pt idx="13" formatCode="0.00">
                  <c:v>9.8204491880792002</c:v>
                </c:pt>
                <c:pt idx="14" formatCode="0.00">
                  <c:v>9.9380635502735366</c:v>
                </c:pt>
                <c:pt idx="15" formatCode="0.00">
                  <c:v>10.083152444613388</c:v>
                </c:pt>
                <c:pt idx="16" formatCode="0.00">
                  <c:v>10.34</c:v>
                </c:pt>
              </c:numCache>
            </c:numRef>
          </c:xVal>
          <c:yVal>
            <c:numRef>
              <c:f>summary!$D$2:$D$68</c:f>
              <c:numCache>
                <c:formatCode>0.00</c:formatCode>
                <c:ptCount val="21"/>
                <c:pt idx="0">
                  <c:v>422.97116953642382</c:v>
                </c:pt>
                <c:pt idx="1">
                  <c:v>351.54456041666668</c:v>
                </c:pt>
                <c:pt idx="2">
                  <c:v>162.75868846153841</c:v>
                </c:pt>
                <c:pt idx="3">
                  <c:v>60.661797647058812</c:v>
                </c:pt>
                <c:pt idx="4">
                  <c:v>17.234124000000001</c:v>
                </c:pt>
                <c:pt idx="5">
                  <c:v>3.5946779756097564</c:v>
                </c:pt>
                <c:pt idx="6">
                  <c:v>638.75203823529398</c:v>
                </c:pt>
                <c:pt idx="7">
                  <c:v>488.4197575</c:v>
                </c:pt>
                <c:pt idx="8">
                  <c:v>94.542754285714281</c:v>
                </c:pt>
                <c:pt idx="9">
                  <c:v>125.01065000000001</c:v>
                </c:pt>
                <c:pt idx="10">
                  <c:v>214.83677941176475</c:v>
                </c:pt>
                <c:pt idx="11">
                  <c:v>291.26440961538464</c:v>
                </c:pt>
                <c:pt idx="12">
                  <c:v>673.27346428571434</c:v>
                </c:pt>
                <c:pt idx="13">
                  <c:v>725.4471347826086</c:v>
                </c:pt>
                <c:pt idx="14">
                  <c:v>798.75825624999982</c:v>
                </c:pt>
                <c:pt idx="15">
                  <c:v>889.7264923076923</c:v>
                </c:pt>
                <c:pt idx="16">
                  <c:v>1230.5376976744187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272920"/>
        <c:axId val="238273312"/>
      </c:scatterChart>
      <c:valAx>
        <c:axId val="238272920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238273312"/>
        <c:crosses val="autoZero"/>
        <c:crossBetween val="midCat"/>
      </c:valAx>
      <c:valAx>
        <c:axId val="238273312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827292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B0F0"/>
              </a:solidFill>
              <a:ln>
                <a:noFill/>
              </a:ln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1.7855628623179905E-2"/>
                  <c:y val="-9.2034208839016321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summary!$E$59</c:f>
                <c:numCache>
                  <c:formatCode>General</c:formatCode>
                  <c:ptCount val="1"/>
                  <c:pt idx="0">
                    <c:v>1.5768355696723799</c:v>
                  </c:pt>
                </c:numCache>
              </c:numRef>
            </c:plus>
            <c:minus>
              <c:numRef>
                <c:f>summary!$E$59</c:f>
                <c:numCache>
                  <c:formatCode>General</c:formatCode>
                  <c:ptCount val="1"/>
                  <c:pt idx="0">
                    <c:v>1.5768355696723799</c:v>
                  </c:pt>
                </c:numCache>
              </c:numRef>
            </c:minus>
          </c:errBars>
          <c:xVal>
            <c:numRef>
              <c:f>summary!$C$2:$C$68</c:f>
              <c:numCache>
                <c:formatCode>General</c:formatCode>
                <c:ptCount val="5"/>
                <c:pt idx="0" formatCode="0.00">
                  <c:v>7.14</c:v>
                </c:pt>
              </c:numCache>
            </c:numRef>
          </c:xVal>
          <c:yVal>
            <c:numRef>
              <c:f>summary!$D$2:$D$68</c:f>
              <c:numCache>
                <c:formatCode>General</c:formatCode>
                <c:ptCount val="5"/>
                <c:pt idx="0" formatCode="0.00">
                  <c:v>41.447303841807908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274096"/>
        <c:axId val="113039712"/>
      </c:scatterChart>
      <c:valAx>
        <c:axId val="238274096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113039712"/>
        <c:crosses val="autoZero"/>
        <c:crossBetween val="midCat"/>
      </c:valAx>
      <c:valAx>
        <c:axId val="113039712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82740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2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summary!$E$60:$E$64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summary!$E$60:$E$64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minus>
          </c:errBars>
          <c:xVal>
            <c:numRef>
              <c:f>summary!$C$2:$C$68</c:f>
              <c:numCache>
                <c:formatCode>0.00</c:formatCode>
                <c:ptCount val="9"/>
                <c:pt idx="0">
                  <c:v>13.7</c:v>
                </c:pt>
                <c:pt idx="1">
                  <c:v>14.46</c:v>
                </c:pt>
                <c:pt idx="2">
                  <c:v>14.76</c:v>
                </c:pt>
                <c:pt idx="3">
                  <c:v>14.05</c:v>
                </c:pt>
                <c:pt idx="4">
                  <c:v>13.2</c:v>
                </c:pt>
              </c:numCache>
            </c:numRef>
          </c:xVal>
          <c:yVal>
            <c:numRef>
              <c:f>summary!$D$2:$D$68</c:f>
              <c:numCache>
                <c:formatCode>General</c:formatCode>
                <c:ptCount val="9"/>
                <c:pt idx="0">
                  <c:v>27</c:v>
                </c:pt>
                <c:pt idx="1">
                  <c:v>37</c:v>
                </c:pt>
                <c:pt idx="2">
                  <c:v>45</c:v>
                </c:pt>
                <c:pt idx="3">
                  <c:v>30</c:v>
                </c:pt>
                <c:pt idx="4">
                  <c:v>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545976"/>
        <c:axId val="400546368"/>
      </c:scatterChart>
      <c:valAx>
        <c:axId val="400545976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400546368"/>
        <c:crosses val="autoZero"/>
        <c:crossBetween val="midCat"/>
      </c:valAx>
      <c:valAx>
        <c:axId val="400546368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005459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C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summary!$E$30:$E$39</c:f>
                <c:numCache>
                  <c:formatCode>General</c:formatCode>
                  <c:ptCount val="10"/>
                  <c:pt idx="0">
                    <c:v>1.1546757354412563E-2</c:v>
                  </c:pt>
                  <c:pt idx="1">
                    <c:v>4.0962668877887444E-2</c:v>
                  </c:pt>
                  <c:pt idx="2">
                    <c:v>9.2352128945044631E-2</c:v>
                  </c:pt>
                  <c:pt idx="3">
                    <c:v>0.15430541374543449</c:v>
                  </c:pt>
                  <c:pt idx="4">
                    <c:v>0.36992705444408697</c:v>
                  </c:pt>
                  <c:pt idx="5">
                    <c:v>0.4316738098899412</c:v>
                  </c:pt>
                  <c:pt idx="6">
                    <c:v>2.0162623051776003</c:v>
                  </c:pt>
                  <c:pt idx="7">
                    <c:v>1.7575019032272674</c:v>
                  </c:pt>
                  <c:pt idx="8">
                    <c:v>1.380336287591579</c:v>
                  </c:pt>
                  <c:pt idx="9">
                    <c:v>17.725241694333668</c:v>
                  </c:pt>
                </c:numCache>
              </c:numRef>
            </c:plus>
            <c:minus>
              <c:numRef>
                <c:f>summary!$E$30:$E$39</c:f>
                <c:numCache>
                  <c:formatCode>General</c:formatCode>
                  <c:ptCount val="10"/>
                  <c:pt idx="0">
                    <c:v>1.1546757354412563E-2</c:v>
                  </c:pt>
                  <c:pt idx="1">
                    <c:v>4.0962668877887444E-2</c:v>
                  </c:pt>
                  <c:pt idx="2">
                    <c:v>9.2352128945044631E-2</c:v>
                  </c:pt>
                  <c:pt idx="3">
                    <c:v>0.15430541374543449</c:v>
                  </c:pt>
                  <c:pt idx="4">
                    <c:v>0.36992705444408697</c:v>
                  </c:pt>
                  <c:pt idx="5">
                    <c:v>0.4316738098899412</c:v>
                  </c:pt>
                  <c:pt idx="6">
                    <c:v>2.0162623051776003</c:v>
                  </c:pt>
                  <c:pt idx="7">
                    <c:v>1.7575019032272674</c:v>
                  </c:pt>
                  <c:pt idx="8">
                    <c:v>1.380336287591579</c:v>
                  </c:pt>
                  <c:pt idx="9">
                    <c:v>17.725241694333668</c:v>
                  </c:pt>
                </c:numCache>
              </c:numRef>
            </c:minus>
          </c:errBars>
          <c:xVal>
            <c:numRef>
              <c:f>summary!$C$2:$C$68</c:f>
              <c:numCache>
                <c:formatCode>General</c:formatCode>
                <c:ptCount val="14"/>
                <c:pt idx="0">
                  <c:v>5.9</c:v>
                </c:pt>
                <c:pt idx="1">
                  <c:v>6.5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7.52</c:v>
                </c:pt>
                <c:pt idx="6">
                  <c:v>7.52</c:v>
                </c:pt>
                <c:pt idx="7">
                  <c:v>7.99</c:v>
                </c:pt>
                <c:pt idx="8">
                  <c:v>8.52</c:v>
                </c:pt>
                <c:pt idx="9">
                  <c:v>9.02</c:v>
                </c:pt>
              </c:numCache>
            </c:numRef>
          </c:xVal>
          <c:yVal>
            <c:numRef>
              <c:f>summary!$D$2:$D$68</c:f>
              <c:numCache>
                <c:formatCode>0.00</c:formatCode>
                <c:ptCount val="14"/>
                <c:pt idx="0">
                  <c:v>1.2150916000000003</c:v>
                </c:pt>
                <c:pt idx="1">
                  <c:v>2.4378395000000017</c:v>
                </c:pt>
                <c:pt idx="2">
                  <c:v>13.519572830188682</c:v>
                </c:pt>
                <c:pt idx="3">
                  <c:v>8.6688843934426139</c:v>
                </c:pt>
                <c:pt idx="4">
                  <c:v>8.4455311612903206</c:v>
                </c:pt>
                <c:pt idx="5">
                  <c:v>25.084777252747294</c:v>
                </c:pt>
                <c:pt idx="6">
                  <c:v>33.79982578512395</c:v>
                </c:pt>
                <c:pt idx="7">
                  <c:v>76.967742960526351</c:v>
                </c:pt>
                <c:pt idx="8">
                  <c:v>124.62469999999999</c:v>
                </c:pt>
                <c:pt idx="9">
                  <c:v>214.22796256921364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547152"/>
        <c:axId val="400547544"/>
      </c:scatterChart>
      <c:valAx>
        <c:axId val="400547152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400547544"/>
        <c:crosses val="autoZero"/>
        <c:crossBetween val="midCat"/>
      </c:valAx>
      <c:valAx>
        <c:axId val="400547544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0054715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noFill/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c:spPr>
            </c:marker>
            <c:bubble3D val="0"/>
          </c:dPt>
          <c:dPt>
            <c:idx val="4"/>
            <c:marker>
              <c:spPr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c:spPr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summary!$E$25:$E$29</c:f>
                <c:numCache>
                  <c:formatCode>General</c:formatCode>
                  <c:ptCount val="5"/>
                  <c:pt idx="0">
                    <c:v>0.37509128518849777</c:v>
                  </c:pt>
                  <c:pt idx="1">
                    <c:v>4.428031649353556E-2</c:v>
                  </c:pt>
                  <c:pt idx="2">
                    <c:v>0.25198562641208871</c:v>
                  </c:pt>
                  <c:pt idx="3">
                    <c:v>4.9556594941008454E-2</c:v>
                  </c:pt>
                  <c:pt idx="4">
                    <c:v>7.7088885734749799E-2</c:v>
                  </c:pt>
                </c:numCache>
              </c:numRef>
            </c:plus>
            <c:minus>
              <c:numRef>
                <c:f>summary!$E$25:$E$29</c:f>
                <c:numCache>
                  <c:formatCode>General</c:formatCode>
                  <c:ptCount val="5"/>
                  <c:pt idx="0">
                    <c:v>0.37509128518849777</c:v>
                  </c:pt>
                  <c:pt idx="1">
                    <c:v>4.428031649353556E-2</c:v>
                  </c:pt>
                  <c:pt idx="2">
                    <c:v>0.25198562641208871</c:v>
                  </c:pt>
                  <c:pt idx="3">
                    <c:v>4.9556594941008454E-2</c:v>
                  </c:pt>
                  <c:pt idx="4">
                    <c:v>7.7088885734749799E-2</c:v>
                  </c:pt>
                </c:numCache>
              </c:numRef>
            </c:minus>
          </c:errBars>
          <c:xVal>
            <c:numRef>
              <c:f>summary!$C$2:$C$68</c:f>
              <c:numCache>
                <c:formatCode>General</c:formatCode>
                <c:ptCount val="9"/>
                <c:pt idx="0">
                  <c:v>7.99</c:v>
                </c:pt>
                <c:pt idx="1">
                  <c:v>7.11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</c:numCache>
            </c:numRef>
          </c:xVal>
          <c:yVal>
            <c:numRef>
              <c:f>summary!$D$2:$D$68</c:f>
              <c:numCache>
                <c:formatCode>0.00</c:formatCode>
                <c:ptCount val="9"/>
                <c:pt idx="0">
                  <c:v>22.471569230769234</c:v>
                </c:pt>
                <c:pt idx="1">
                  <c:v>1.999109777777778</c:v>
                </c:pt>
                <c:pt idx="2">
                  <c:v>14.553354999999996</c:v>
                </c:pt>
                <c:pt idx="3">
                  <c:v>5.0008566363636371</c:v>
                </c:pt>
                <c:pt idx="4">
                  <c:v>3.6002214117647053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548328"/>
        <c:axId val="400548720"/>
      </c:scatterChart>
      <c:valAx>
        <c:axId val="400548328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400548720"/>
        <c:crosses val="autoZero"/>
        <c:crossBetween val="midCat"/>
      </c:valAx>
      <c:valAx>
        <c:axId val="400548720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0054832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ysClr val="windowText" lastClr="000000"/>
              </a:solidFill>
              <a:ln>
                <a:noFill/>
              </a:ln>
            </c:spPr>
          </c:marker>
          <c:dPt>
            <c:idx val="0"/>
            <c:marker>
              <c:symbol val="diamond"/>
              <c:size val="6"/>
            </c:marker>
            <c:bubble3D val="0"/>
          </c:dPt>
          <c:dPt>
            <c:idx val="5"/>
            <c:marker>
              <c:symbol val="triangle"/>
              <c:size val="6"/>
            </c:marker>
            <c:bubble3D val="0"/>
          </c:dPt>
          <c:dPt>
            <c:idx val="6"/>
            <c:marker>
              <c:symbol val="triangle"/>
              <c:size val="6"/>
            </c:marker>
            <c:bubble3D val="0"/>
          </c:dPt>
          <c:dPt>
            <c:idx val="7"/>
            <c:marker>
              <c:symbol val="square"/>
              <c:size val="6"/>
            </c:marker>
            <c:bubble3D val="0"/>
          </c:dPt>
          <c:dPt>
            <c:idx val="8"/>
            <c:marker>
              <c:symbol val="square"/>
              <c:size val="6"/>
            </c:marker>
            <c:bubble3D val="0"/>
          </c:dPt>
          <c:dPt>
            <c:idx val="9"/>
            <c:marker>
              <c:symbol val="square"/>
              <c:size val="6"/>
            </c:marker>
            <c:bubble3D val="0"/>
          </c:dPt>
          <c:dPt>
            <c:idx val="10"/>
            <c:marker>
              <c:symbol val="square"/>
              <c:size val="6"/>
            </c:marker>
            <c:bubble3D val="0"/>
          </c:dPt>
          <c:dPt>
            <c:idx val="11"/>
            <c:marker>
              <c:symbol val="diamond"/>
              <c:size val="6"/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summary!$E$2:$E$18</c:f>
                <c:numCache>
                  <c:formatCode>General</c:formatCode>
                  <c:ptCount val="12"/>
                  <c:pt idx="0">
                    <c:v>0.23623950267522204</c:v>
                  </c:pt>
                  <c:pt idx="1">
                    <c:v>1.9286724842219716</c:v>
                  </c:pt>
                  <c:pt idx="2">
                    <c:v>0.19381979127594615</c:v>
                  </c:pt>
                  <c:pt idx="3">
                    <c:v>1.4486104150683192</c:v>
                  </c:pt>
                  <c:pt idx="4">
                    <c:v>6.5515314861542186E-3</c:v>
                  </c:pt>
                  <c:pt idx="5">
                    <c:v>5.078585913255651E-2</c:v>
                  </c:pt>
                  <c:pt idx="6">
                    <c:v>5.0406264322965633E-2</c:v>
                  </c:pt>
                  <c:pt idx="7">
                    <c:v>5.1938023592830243E-2</c:v>
                  </c:pt>
                  <c:pt idx="8">
                    <c:v>4.9967869036372924E-2</c:v>
                  </c:pt>
                  <c:pt idx="9">
                    <c:v>5.1666582005098639E-2</c:v>
                  </c:pt>
                  <c:pt idx="10">
                    <c:v>4.1732975839021316E-2</c:v>
                  </c:pt>
                  <c:pt idx="11">
                    <c:v>1.3106290555508276E-2</c:v>
                  </c:pt>
                </c:numCache>
              </c:numRef>
            </c:plus>
            <c:minus>
              <c:numRef>
                <c:f>summary!$E$2:$E$18</c:f>
                <c:numCache>
                  <c:formatCode>General</c:formatCode>
                  <c:ptCount val="12"/>
                  <c:pt idx="0">
                    <c:v>0.23623950267522204</c:v>
                  </c:pt>
                  <c:pt idx="1">
                    <c:v>1.9286724842219716</c:v>
                  </c:pt>
                  <c:pt idx="2">
                    <c:v>0.19381979127594615</c:v>
                  </c:pt>
                  <c:pt idx="3">
                    <c:v>1.4486104150683192</c:v>
                  </c:pt>
                  <c:pt idx="4">
                    <c:v>6.5515314861542186E-3</c:v>
                  </c:pt>
                  <c:pt idx="5">
                    <c:v>5.078585913255651E-2</c:v>
                  </c:pt>
                  <c:pt idx="6">
                    <c:v>5.0406264322965633E-2</c:v>
                  </c:pt>
                  <c:pt idx="7">
                    <c:v>5.1938023592830243E-2</c:v>
                  </c:pt>
                  <c:pt idx="8">
                    <c:v>4.9967869036372924E-2</c:v>
                  </c:pt>
                  <c:pt idx="9">
                    <c:v>5.1666582005098639E-2</c:v>
                  </c:pt>
                  <c:pt idx="10">
                    <c:v>4.1732975839021316E-2</c:v>
                  </c:pt>
                  <c:pt idx="11">
                    <c:v>1.3106290555508276E-2</c:v>
                  </c:pt>
                </c:numCache>
              </c:numRef>
            </c:minus>
          </c:errBars>
          <c:xVal>
            <c:numRef>
              <c:f>summary!$C$2:$C$68</c:f>
              <c:numCache>
                <c:formatCode>General</c:formatCode>
                <c:ptCount val="16"/>
                <c:pt idx="0">
                  <c:v>7</c:v>
                </c:pt>
                <c:pt idx="1">
                  <c:v>8.5</c:v>
                </c:pt>
                <c:pt idx="2">
                  <c:v>7</c:v>
                </c:pt>
                <c:pt idx="3">
                  <c:v>7.5</c:v>
                </c:pt>
                <c:pt idx="4">
                  <c:v>6</c:v>
                </c:pt>
                <c:pt idx="5">
                  <c:v>6.2</c:v>
                </c:pt>
                <c:pt idx="6">
                  <c:v>5.9</c:v>
                </c:pt>
                <c:pt idx="7">
                  <c:v>5.4</c:v>
                </c:pt>
                <c:pt idx="8">
                  <c:v>5.8</c:v>
                </c:pt>
                <c:pt idx="9">
                  <c:v>6.2</c:v>
                </c:pt>
                <c:pt idx="10">
                  <c:v>6</c:v>
                </c:pt>
                <c:pt idx="11">
                  <c:v>6.2</c:v>
                </c:pt>
              </c:numCache>
            </c:numRef>
          </c:xVal>
          <c:yVal>
            <c:numRef>
              <c:f>summary!$D$2:$D$68</c:f>
              <c:numCache>
                <c:formatCode>0.00</c:formatCode>
                <c:ptCount val="16"/>
                <c:pt idx="0">
                  <c:v>4.949089766532258</c:v>
                </c:pt>
                <c:pt idx="1">
                  <c:v>121.79785142857142</c:v>
                </c:pt>
                <c:pt idx="2">
                  <c:v>4.8059884009900991</c:v>
                </c:pt>
                <c:pt idx="3">
                  <c:v>20.002342790697679</c:v>
                </c:pt>
                <c:pt idx="4">
                  <c:v>0.16090159446308713</c:v>
                </c:pt>
                <c:pt idx="5">
                  <c:v>0.166680717218543</c:v>
                </c:pt>
                <c:pt idx="6">
                  <c:v>3.3095754766666652E-2</c:v>
                </c:pt>
                <c:pt idx="7">
                  <c:v>7.825600913636363E-3</c:v>
                </c:pt>
                <c:pt idx="8">
                  <c:v>8.3653411950276271E-2</c:v>
                </c:pt>
                <c:pt idx="9">
                  <c:v>0.41209543244680852</c:v>
                </c:pt>
                <c:pt idx="10">
                  <c:v>0.18230063311111125</c:v>
                </c:pt>
                <c:pt idx="11">
                  <c:v>0.18666763999999994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549504"/>
        <c:axId val="401775896"/>
      </c:scatterChart>
      <c:valAx>
        <c:axId val="400549504"/>
        <c:scaling>
          <c:orientation val="minMax"/>
          <c:max val="1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401775896"/>
        <c:crosses val="autoZero"/>
        <c:crossBetween val="midCat"/>
      </c:valAx>
      <c:valAx>
        <c:axId val="401775896"/>
        <c:scaling>
          <c:logBase val="10"/>
          <c:orientation val="minMax"/>
          <c:max val="1300"/>
          <c:min val="1.0000000000000002E-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005495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Dark current @ 6.2 MV/m</a:t>
            </a:r>
            <a:r>
              <a:rPr lang="en-US" baseline="0"/>
              <a:t> with -0.36 A solenoid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61535008707254"/>
          <c:y val="0.12724543048327941"/>
          <c:w val="0.84281574833878992"/>
          <c:h val="0.698387703326249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summary!$D$1</c:f>
              <c:strCache>
                <c:ptCount val="1"/>
                <c:pt idx="0">
                  <c:v>Dark current [nA]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2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(summary!$E$13,summary!$E$14,summary!$E$15,summary!$E$16,summary!$E$17,summary!$E$18,summary!$E$19,summary!$E$20,summary!$E$21,summary!$E$22,summary!$E$23,summary!$E$24)</c:f>
                <c:numCache>
                  <c:formatCode>General</c:formatCode>
                  <c:ptCount val="12"/>
                  <c:pt idx="0">
                    <c:v>0.18971340452232757</c:v>
                  </c:pt>
                  <c:pt idx="1">
                    <c:v>7.411236008660841E-3</c:v>
                  </c:pt>
                  <c:pt idx="2">
                    <c:v>7.5094281402261478E-3</c:v>
                  </c:pt>
                  <c:pt idx="3">
                    <c:v>7.6356884759370344E-3</c:v>
                  </c:pt>
                  <c:pt idx="4">
                    <c:v>8.3417463342519114E-3</c:v>
                  </c:pt>
                  <c:pt idx="5">
                    <c:v>1.3106290555508276E-2</c:v>
                  </c:pt>
                  <c:pt idx="6">
                    <c:v>1.1647120600242051E-2</c:v>
                  </c:pt>
                  <c:pt idx="7">
                    <c:v>9.3573305737301646E-3</c:v>
                  </c:pt>
                  <c:pt idx="8">
                    <c:v>1.5516871499425076E-2</c:v>
                  </c:pt>
                  <c:pt idx="9">
                    <c:v>2.6121600647795548E-2</c:v>
                  </c:pt>
                  <c:pt idx="10">
                    <c:v>5.4958228708864243E-2</c:v>
                  </c:pt>
                  <c:pt idx="11">
                    <c:v>0.20331004265032265</c:v>
                  </c:pt>
                </c:numCache>
              </c:numRef>
            </c:plus>
            <c:minus>
              <c:numRef>
                <c:f>(summary!$E$13,summary!$E$14,summary!$E$15,summary!$E$16,summary!$E$17,summary!$E$18,summary!$E$19,summary!$E$20,summary!$E$21,summary!$E$22,summary!$E$23,summary!$E$24)</c:f>
                <c:numCache>
                  <c:formatCode>General</c:formatCode>
                  <c:ptCount val="12"/>
                  <c:pt idx="0">
                    <c:v>0.18971340452232757</c:v>
                  </c:pt>
                  <c:pt idx="1">
                    <c:v>7.411236008660841E-3</c:v>
                  </c:pt>
                  <c:pt idx="2">
                    <c:v>7.5094281402261478E-3</c:v>
                  </c:pt>
                  <c:pt idx="3">
                    <c:v>7.6356884759370344E-3</c:v>
                  </c:pt>
                  <c:pt idx="4">
                    <c:v>8.3417463342519114E-3</c:v>
                  </c:pt>
                  <c:pt idx="5">
                    <c:v>1.3106290555508276E-2</c:v>
                  </c:pt>
                  <c:pt idx="6">
                    <c:v>1.1647120600242051E-2</c:v>
                  </c:pt>
                  <c:pt idx="7">
                    <c:v>9.3573305737301646E-3</c:v>
                  </c:pt>
                  <c:pt idx="8">
                    <c:v>1.5516871499425076E-2</c:v>
                  </c:pt>
                  <c:pt idx="9">
                    <c:v>2.6121600647795548E-2</c:v>
                  </c:pt>
                  <c:pt idx="10">
                    <c:v>5.4958228708864243E-2</c:v>
                  </c:pt>
                  <c:pt idx="11">
                    <c:v>0.20331004265032265</c:v>
                  </c:pt>
                </c:numCache>
              </c:numRef>
            </c:minus>
          </c:errBars>
          <c:xVal>
            <c:numRef>
              <c:f>summary!$F$13:$F$24</c:f>
              <c:numCache>
                <c:formatCode>0.0</c:formatCode>
                <c:ptCount val="12"/>
                <c:pt idx="0">
                  <c:v>-5</c:v>
                </c:pt>
                <c:pt idx="1">
                  <c:v>-9.544828977272725E-4</c:v>
                </c:pt>
                <c:pt idx="2">
                  <c:v>-0.50032335000000006</c:v>
                </c:pt>
                <c:pt idx="3">
                  <c:v>-1.0003641666666669</c:v>
                </c:pt>
                <c:pt idx="4">
                  <c:v>-1.500451573033708</c:v>
                </c:pt>
                <c:pt idx="5">
                  <c:v>-2.0004293333333329</c:v>
                </c:pt>
                <c:pt idx="6">
                  <c:v>-2.5003514782608689</c:v>
                </c:pt>
                <c:pt idx="7">
                  <c:v>-3.0004217525773207</c:v>
                </c:pt>
                <c:pt idx="8">
                  <c:v>-3.5004219780219796</c:v>
                </c:pt>
                <c:pt idx="9">
                  <c:v>-4.0004453846153831</c:v>
                </c:pt>
                <c:pt idx="10">
                  <c:v>-4.5003375342465732</c:v>
                </c:pt>
                <c:pt idx="11">
                  <c:v>-5.0003060277778024</c:v>
                </c:pt>
              </c:numCache>
            </c:numRef>
          </c:xVal>
          <c:yVal>
            <c:numRef>
              <c:f>summary!$D$13:$D$24</c:f>
              <c:numCache>
                <c:formatCode>0.00</c:formatCode>
                <c:ptCount val="12"/>
                <c:pt idx="0">
                  <c:v>3.6621546363636375</c:v>
                </c:pt>
                <c:pt idx="1">
                  <c:v>0.15592929545454542</c:v>
                </c:pt>
                <c:pt idx="2">
                  <c:v>0.16104130000000005</c:v>
                </c:pt>
                <c:pt idx="3">
                  <c:v>0.16533861111111123</c:v>
                </c:pt>
                <c:pt idx="4">
                  <c:v>0.17680987640449428</c:v>
                </c:pt>
                <c:pt idx="5">
                  <c:v>0.18666763999999994</c:v>
                </c:pt>
                <c:pt idx="6">
                  <c:v>0.23173328695652157</c:v>
                </c:pt>
                <c:pt idx="7">
                  <c:v>0.31495705154639175</c:v>
                </c:pt>
                <c:pt idx="8">
                  <c:v>0.50866487912087921</c:v>
                </c:pt>
                <c:pt idx="9">
                  <c:v>0.92038674999999959</c:v>
                </c:pt>
                <c:pt idx="10">
                  <c:v>1.8516816438356163</c:v>
                </c:pt>
                <c:pt idx="11">
                  <c:v>3.7179664444444409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270568"/>
        <c:axId val="238270960"/>
      </c:scatterChart>
      <c:valAx>
        <c:axId val="238270568"/>
        <c:scaling>
          <c:orientation val="maxMin"/>
          <c:min val="-5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DC </a:t>
                </a:r>
                <a:r>
                  <a:rPr lang="en-US" sz="1600" baseline="0"/>
                  <a:t>bias [kV]</a:t>
                </a:r>
                <a:endParaRPr lang="en-US" sz="1600"/>
              </a:p>
            </c:rich>
          </c:tx>
          <c:overlay val="0"/>
        </c:title>
        <c:numFmt formatCode="0.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238270960"/>
        <c:crosses val="autoZero"/>
        <c:crossBetween val="midCat"/>
        <c:majorUnit val="0.5"/>
      </c:valAx>
      <c:valAx>
        <c:axId val="238270960"/>
        <c:scaling>
          <c:logBase val="10"/>
          <c:orientation val="minMax"/>
        </c:scaling>
        <c:delete val="0"/>
        <c:axPos val="r"/>
        <c:min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Current [nA]</a:t>
                </a:r>
              </a:p>
            </c:rich>
          </c:tx>
          <c:layout>
            <c:manualLayout>
              <c:xMode val="edge"/>
              <c:yMode val="edge"/>
              <c:x val="1.9362332341560106E-2"/>
              <c:y val="0.35271648167748532"/>
            </c:manualLayout>
          </c:layout>
          <c:overlay val="0"/>
        </c:title>
        <c:numFmt formatCode="0.00" sourceLinked="0"/>
        <c:majorTickMark val="out"/>
        <c:minorTickMark val="none"/>
        <c:tickLblPos val="high"/>
        <c:txPr>
          <a:bodyPr/>
          <a:lstStyle/>
          <a:p>
            <a:pPr>
              <a:defRPr sz="1400"/>
            </a:pPr>
            <a:endParaRPr lang="en-US"/>
          </a:p>
        </c:txPr>
        <c:crossAx val="2382705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Maximum measured momentum</a:t>
            </a:r>
            <a:r>
              <a:rPr lang="en-US" baseline="0" dirty="0" smtClean="0"/>
              <a:t> </a:t>
            </a:r>
            <a:r>
              <a:rPr lang="en-US" baseline="0" dirty="0"/>
              <a:t>vs. </a:t>
            </a:r>
            <a:r>
              <a:rPr lang="en-US" baseline="0" dirty="0" smtClean="0"/>
              <a:t>RF gradient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summary!$F$1</c:f>
              <c:strCache>
                <c:ptCount val="1"/>
                <c:pt idx="0">
                  <c:v>Momentum [MeV/c]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summary!$C$2:$C$9</c:f>
              <c:numCache>
                <c:formatCode>General</c:formatCode>
                <c:ptCount val="4"/>
                <c:pt idx="0">
                  <c:v>7.5</c:v>
                </c:pt>
                <c:pt idx="1">
                  <c:v>5.4</c:v>
                </c:pt>
                <c:pt idx="2">
                  <c:v>6.2</c:v>
                </c:pt>
                <c:pt idx="3">
                  <c:v>7.11</c:v>
                </c:pt>
              </c:numCache>
            </c:numRef>
          </c:xVal>
          <c:yVal>
            <c:numRef>
              <c:f>summary!$F$2:$F$9</c:f>
              <c:numCache>
                <c:formatCode>0.00</c:formatCode>
                <c:ptCount val="4"/>
                <c:pt idx="0">
                  <c:v>1.17</c:v>
                </c:pt>
                <c:pt idx="1">
                  <c:v>0.74</c:v>
                </c:pt>
                <c:pt idx="2">
                  <c:v>0.96</c:v>
                </c:pt>
                <c:pt idx="3">
                  <c:v>1.01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8271352"/>
        <c:axId val="238756944"/>
      </c:scatterChart>
      <c:valAx>
        <c:axId val="238271352"/>
        <c:scaling>
          <c:orientation val="minMax"/>
          <c:max val="7.5"/>
          <c:min val="5.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Peak on-axis</a:t>
                </a:r>
                <a:r>
                  <a:rPr lang="en-US" sz="1600" baseline="0"/>
                  <a:t> field </a:t>
                </a:r>
                <a:r>
                  <a:rPr lang="en-US" sz="1600"/>
                  <a:t>E</a:t>
                </a:r>
                <a:r>
                  <a:rPr lang="en-US" sz="1600" baseline="-25000"/>
                  <a:t>0</a:t>
                </a:r>
                <a:r>
                  <a:rPr lang="en-US" sz="1600" baseline="0"/>
                  <a:t> [MV/m]</a:t>
                </a:r>
                <a:endParaRPr lang="en-US" sz="1600"/>
              </a:p>
            </c:rich>
          </c:tx>
          <c:overlay val="0"/>
        </c:title>
        <c:numFmt formatCode="0.0" sourceLinked="0"/>
        <c:majorTickMark val="none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238756944"/>
        <c:crosses val="autoZero"/>
        <c:crossBetween val="midCat"/>
        <c:majorUnit val="0.30000000000000004"/>
      </c:valAx>
      <c:valAx>
        <c:axId val="238756944"/>
        <c:scaling>
          <c:orientation val="minMax"/>
          <c:max val="1.2"/>
          <c:min val="0.7000000000000000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Momentum [MeV/c]</a:t>
                </a:r>
              </a:p>
            </c:rich>
          </c:tx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8271352"/>
        <c:crosses val="autoZero"/>
        <c:crossBetween val="midCat"/>
        <c:majorUnit val="5.000000000000001E-2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B1886E-E2E6-40BB-98C8-8A408E63EE67}" type="datetimeFigureOut">
              <a:rPr lang="de-DE"/>
              <a:pPr>
                <a:defRPr/>
              </a:pPr>
              <a:t>12.06.2018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BA569E-1C28-4344-A476-A6FAAB74AB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241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BA569E-1C28-4344-A476-A6FAAB74ABD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6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d:\Profile\lli\Desktop\berlinpro_hzb_logo\bERLinPro_HZB_Logo\PNG\bERLinPro_HZB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80975"/>
            <a:ext cx="2303462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42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81A0-9306-4CE0-9644-D793B703208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50395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defRPr>
                <a:solidFill>
                  <a:srgbClr val="00589C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1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9D7D9-A970-4653-A2AC-55E77EE767C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272183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228D-331C-437D-AB52-D545C84E63E3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35629-6977-43E6-9C1D-41EA63E48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56376" y="6356350"/>
            <a:ext cx="973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6A4B60-281E-4E74-AEE5-1B705AEB44C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9" name="Grafik 8" descr="Wissenschaftl_Info_a_Kopf.bmp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59" y="6393233"/>
            <a:ext cx="78912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63588" y="6356350"/>
            <a:ext cx="7092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Georgios Kourkafas  |  TP4 Status and next steps  |  14.02.2018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6" r:id="rId2"/>
    <p:sldLayoutId id="2147483667" r:id="rId3"/>
    <p:sldLayoutId id="214748366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12.png"/><Relationship Id="rId7" Type="http://schemas.openxmlformats.org/officeDocument/2006/relationships/image" Target="../media/image35.tif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13.gif"/><Relationship Id="rId5" Type="http://schemas.openxmlformats.org/officeDocument/2006/relationships/image" Target="../media/image33.jpe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emf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1907704" y="2852936"/>
            <a:ext cx="7056784" cy="32993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 eaLnBrk="1" hangingPunct="1">
              <a:lnSpc>
                <a:spcPts val="2400"/>
              </a:lnSpc>
            </a:pP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Matter 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and Technologies </a:t>
            </a: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4. annual meeting  </a:t>
            </a:r>
            <a:b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				 13.06.2018 </a:t>
            </a:r>
          </a:p>
          <a:p>
            <a:pPr marL="0" indent="0" eaLnBrk="1" hangingPunct="1">
              <a:lnSpc>
                <a:spcPts val="2400"/>
              </a:lnSpc>
            </a:pPr>
            <a:endParaRPr lang="en-US" altLang="en-US" sz="2400" cap="none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 algn="r" eaLnBrk="1" hangingPunct="1">
              <a:lnSpc>
                <a:spcPts val="2400"/>
              </a:lnSpc>
            </a:pP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Georgios Kourkafas, Thorsten </a:t>
            </a:r>
            <a:r>
              <a:rPr lang="en-US" altLang="en-US" sz="2400" cap="none" dirty="0" err="1">
                <a:solidFill>
                  <a:schemeClr val="bg1"/>
                </a:solidFill>
                <a:latin typeface="Arial" charset="0"/>
                <a:cs typeface="Arial" charset="0"/>
              </a:rPr>
              <a:t>Kamps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	Guido </a:t>
            </a:r>
            <a:r>
              <a:rPr lang="en-US" altLang="en-US" sz="2400" cap="none" dirty="0" err="1">
                <a:solidFill>
                  <a:schemeClr val="bg1"/>
                </a:solidFill>
                <a:latin typeface="Arial" charset="0"/>
                <a:cs typeface="Arial" charset="0"/>
              </a:rPr>
              <a:t>Klemz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, Julius </a:t>
            </a:r>
            <a:r>
              <a:rPr lang="en-US" altLang="en-US" sz="24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Kühn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Axel 			Neumann, Martin </a:t>
            </a:r>
            <a:r>
              <a:rPr lang="en-US" altLang="en-US" sz="2400" cap="none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Schmeißer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, Jens </a:t>
            </a:r>
            <a:r>
              <a:rPr lang="en-US" altLang="en-US" sz="2400" cap="none" dirty="0" err="1">
                <a:solidFill>
                  <a:schemeClr val="bg1"/>
                </a:solidFill>
                <a:latin typeface="Arial" charset="0"/>
                <a:cs typeface="Arial" charset="0"/>
              </a:rPr>
              <a:t>Völker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 and </a:t>
            </a: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 </a:t>
            </a:r>
            <a:b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bERLinPro </a:t>
            </a:r>
            <a:r>
              <a:rPr lang="en-US" altLang="en-US" sz="2400" cap="none" dirty="0">
                <a:solidFill>
                  <a:schemeClr val="bg1"/>
                </a:solidFill>
                <a:latin typeface="Arial" charset="0"/>
                <a:cs typeface="Arial" charset="0"/>
              </a:rPr>
              <a:t>team  </a:t>
            </a:r>
          </a:p>
          <a:p>
            <a:pPr marL="0" indent="0" algn="r" eaLnBrk="1" hangingPunct="1">
              <a:lnSpc>
                <a:spcPts val="2400"/>
              </a:lnSpc>
            </a:pP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altLang="en-US" sz="2400" cap="non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115616" y="1340768"/>
            <a:ext cx="792088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589C"/>
                </a:solidFill>
                <a:latin typeface="Arial" charset="0"/>
                <a:cs typeface="Arial" charset="0"/>
              </a:rPr>
              <a:t>Commissioning results </a:t>
            </a:r>
            <a: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of </a:t>
            </a:r>
            <a:b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</a:br>
            <a: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the HZB SRF </a:t>
            </a:r>
            <a:r>
              <a:rPr lang="en-US" altLang="en-US" sz="3600" dirty="0">
                <a:solidFill>
                  <a:srgbClr val="00589C"/>
                </a:solidFill>
                <a:latin typeface="Arial" charset="0"/>
                <a:cs typeface="Arial" charset="0"/>
              </a:rPr>
              <a:t>Gun for bERLinPro </a:t>
            </a:r>
            <a: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/>
            </a:r>
            <a:b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</a:br>
            <a:r>
              <a:rPr lang="en-US" altLang="en-US" sz="3600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with </a:t>
            </a:r>
            <a:r>
              <a:rPr lang="en-US" altLang="en-US" sz="3600" dirty="0">
                <a:solidFill>
                  <a:srgbClr val="00589C"/>
                </a:solidFill>
                <a:latin typeface="Arial" charset="0"/>
                <a:cs typeface="Arial" charset="0"/>
              </a:rPr>
              <a:t>a Cu cathode</a:t>
            </a:r>
            <a:endParaRPr lang="en-US" altLang="en-US" sz="3600" dirty="0" smtClean="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Y:\Jens\Gun1_LowField\DCBias_combination\Momentum measurement_vs_Simulation_best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5" y="980728"/>
            <a:ext cx="8573395" cy="53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Simulating the measured momentum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en-US" altLang="en-US" sz="1200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49250" y="764705"/>
            <a:ext cx="8670925" cy="50405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ASTRA indicates +35% peak RF field</a:t>
            </a:r>
            <a:endParaRPr lang="en-US" sz="2400" b="0" cap="none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sp>
        <p:nvSpPr>
          <p:cNvPr id="14" name="Textfeld 11"/>
          <p:cNvSpPr txBox="1"/>
          <p:nvPr/>
        </p:nvSpPr>
        <p:spPr>
          <a:xfrm>
            <a:off x="3851920" y="5229200"/>
            <a:ext cx="1584176" cy="461665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Courtesy: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J</a:t>
            </a:r>
            <a:r>
              <a:rPr lang="en-US" sz="1200" dirty="0" smtClean="0"/>
              <a:t>. </a:t>
            </a:r>
            <a:r>
              <a:rPr lang="en-US" sz="1200" dirty="0" err="1" smtClean="0"/>
              <a:t>Voelker</a:t>
            </a:r>
            <a:endParaRPr lang="en-US" sz="1200" dirty="0"/>
          </a:p>
        </p:txBody>
      </p:sp>
      <p:sp>
        <p:nvSpPr>
          <p:cNvPr id="15" name="Textfeld 11"/>
          <p:cNvSpPr txBox="1"/>
          <p:nvPr/>
        </p:nvSpPr>
        <p:spPr>
          <a:xfrm>
            <a:off x="6516216" y="1256421"/>
            <a:ext cx="2016224" cy="89255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ASTRA 10.2 MV/m</a:t>
            </a:r>
          </a:p>
          <a:p>
            <a:r>
              <a:rPr lang="en-US" sz="1300" dirty="0" smtClean="0"/>
              <a:t>Measurement 7.5 MV/m</a:t>
            </a:r>
          </a:p>
          <a:p>
            <a:r>
              <a:rPr lang="en-US" sz="1300" dirty="0" smtClean="0"/>
              <a:t>ASTRA 7.3 </a:t>
            </a:r>
            <a:r>
              <a:rPr lang="en-US" sz="1300" dirty="0"/>
              <a:t>MV/m</a:t>
            </a:r>
          </a:p>
          <a:p>
            <a:r>
              <a:rPr lang="en-US" sz="1300" dirty="0"/>
              <a:t>Measurement </a:t>
            </a:r>
            <a:r>
              <a:rPr lang="en-US" sz="1300" dirty="0" smtClean="0"/>
              <a:t>5.4 </a:t>
            </a:r>
            <a:r>
              <a:rPr lang="en-US" sz="1300" dirty="0"/>
              <a:t>MV/m 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359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Simulating the </a:t>
            </a:r>
            <a:r>
              <a:rPr lang="en-US" sz="2800" dirty="0" smtClean="0"/>
              <a:t>measured beam size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763201"/>
            <a:ext cx="8670925" cy="43355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ASTRA indicates </a:t>
            </a:r>
            <a:r>
              <a:rPr lang="en-US" sz="2400" b="0" cap="none" dirty="0" smtClean="0"/>
              <a:t>-25</a:t>
            </a:r>
            <a:r>
              <a:rPr lang="en-US" sz="2400" b="0" cap="none" dirty="0"/>
              <a:t>% solenoid strength</a:t>
            </a:r>
            <a:endParaRPr lang="en-US" sz="2400" b="0" cap="none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US" altLang="en-US" sz="1200" dirty="0" smtClean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pic>
        <p:nvPicPr>
          <p:cNvPr id="11" name="Picture 3" descr="Y:\Jens\Gun1_LowField\DCBias_combination\Beamsize_vs_phase_bestfi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2" y="908721"/>
            <a:ext cx="8905394" cy="55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851920" y="5229200"/>
            <a:ext cx="1584176" cy="461665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Courtesy: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J</a:t>
            </a:r>
            <a:r>
              <a:rPr lang="en-US" sz="1200" dirty="0" smtClean="0"/>
              <a:t>. </a:t>
            </a:r>
            <a:r>
              <a:rPr lang="en-US" sz="1200" dirty="0" err="1" smtClean="0"/>
              <a:t>Voelker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44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Summary &amp; Outlook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US" altLang="en-US" sz="120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764704"/>
            <a:ext cx="876865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Valuable experience and data from the </a:t>
            </a:r>
            <a:r>
              <a:rPr lang="en-US" sz="2400" b="0" cap="none" dirty="0"/>
              <a:t>commissioning </a:t>
            </a:r>
            <a:r>
              <a:rPr lang="en-US" sz="2400" b="0" cap="none" dirty="0" smtClean="0"/>
              <a:t>of </a:t>
            </a:r>
            <a:r>
              <a:rPr lang="en-US" sz="2400" b="0" cap="none" dirty="0"/>
              <a:t>the </a:t>
            </a:r>
            <a:r>
              <a:rPr lang="en-US" sz="2400" b="0" cap="none" dirty="0" smtClean="0"/>
              <a:t>SRF injector for bERLinPro with a Cu cathode:</a:t>
            </a:r>
            <a:endParaRPr lang="en-US" dirty="0" smtClean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Laser performance</a:t>
            </a:r>
            <a:endParaRPr lang="en-US" dirty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Cathode position and DC-bias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Gun performance &amp; RF parameters 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Measurement </a:t>
            </a:r>
            <a:r>
              <a:rPr lang="en-US" dirty="0" smtClean="0"/>
              <a:t>procedures, </a:t>
            </a:r>
            <a:r>
              <a:rPr lang="en-US" dirty="0"/>
              <a:t>diagnostics, </a:t>
            </a:r>
            <a:r>
              <a:rPr lang="en-US" dirty="0" smtClean="0"/>
              <a:t>controls, …</a:t>
            </a:r>
            <a:endParaRPr lang="en-US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Consistent beam dynamics simulations – </a:t>
            </a:r>
            <a:br>
              <a:rPr lang="en-US" sz="2400" b="0" cap="none" dirty="0" smtClean="0"/>
            </a:br>
            <a:r>
              <a:rPr lang="en-US" sz="2400" b="0" cap="none" dirty="0" smtClean="0"/>
              <a:t>further analysis </a:t>
            </a:r>
            <a:r>
              <a:rPr lang="en-US" sz="2400" b="0" cap="none" dirty="0" smtClean="0"/>
              <a:t>for </a:t>
            </a:r>
            <a:r>
              <a:rPr lang="en-US" sz="2400" b="0" cap="none" dirty="0" smtClean="0"/>
              <a:t>(field) </a:t>
            </a:r>
            <a:r>
              <a:rPr lang="en-US" sz="2400" b="0" cap="none" dirty="0" smtClean="0"/>
              <a:t>emission with DC-bias</a:t>
            </a:r>
            <a:endParaRPr lang="en-US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Ongoing tests and improvements regarding: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Cryo</a:t>
            </a:r>
            <a:r>
              <a:rPr lang="en-US" dirty="0" smtClean="0"/>
              <a:t> </a:t>
            </a:r>
            <a:r>
              <a:rPr lang="en-US" dirty="0" smtClean="0"/>
              <a:t>distribution </a:t>
            </a:r>
            <a:r>
              <a:rPr lang="en-US" dirty="0" smtClean="0"/>
              <a:t>system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Cathode cooling</a:t>
            </a:r>
            <a:endParaRPr lang="en-US" dirty="0" smtClean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</a:t>
            </a:r>
            <a:r>
              <a:rPr lang="en-US" b="0" cap="none" dirty="0" smtClean="0"/>
              <a:t>olenoid </a:t>
            </a:r>
            <a:endParaRPr lang="en-US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Next goal: operation with CsK</a:t>
            </a:r>
            <a:r>
              <a:rPr lang="en-US" sz="2400" b="0" cap="none" baseline="-25000" dirty="0" smtClean="0"/>
              <a:t>2</a:t>
            </a:r>
            <a:r>
              <a:rPr lang="en-US" sz="2400" b="0" cap="none" dirty="0" smtClean="0"/>
              <a:t>Sb cathode at </a:t>
            </a:r>
            <a:r>
              <a:rPr lang="en-US" sz="2400" b="0" cap="none" dirty="0"/>
              <a:t>bERLinPro </a:t>
            </a:r>
            <a:r>
              <a:rPr lang="en-US" sz="2400" b="0" cap="none" dirty="0" smtClean="0"/>
              <a:t/>
            </a:r>
            <a:br>
              <a:rPr lang="en-US" sz="2400" b="0" cap="none" dirty="0" smtClean="0"/>
            </a:br>
            <a:r>
              <a:rPr lang="en-US" sz="2400" b="0" cap="none" dirty="0" smtClean="0"/>
              <a:t>with an online simulation tool for live feedback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0" cap="none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20818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635896" y="3009726"/>
            <a:ext cx="5328592" cy="492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r" eaLnBrk="1" hangingPunct="1">
              <a:lnSpc>
                <a:spcPct val="100000"/>
              </a:lnSpc>
            </a:pPr>
            <a:endParaRPr lang="en-US" altLang="en-US" sz="3200" cap="non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Titel 1"/>
          <p:cNvSpPr>
            <a:spLocks noGrp="1"/>
          </p:cNvSpPr>
          <p:nvPr>
            <p:ph type="ctrTitle" idx="4294967295"/>
          </p:nvPr>
        </p:nvSpPr>
        <p:spPr>
          <a:xfrm>
            <a:off x="1000125" y="1844824"/>
            <a:ext cx="7892355" cy="785812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rgbClr val="00589C"/>
                </a:solidFill>
                <a:latin typeface="Arial" charset="0"/>
                <a:cs typeface="Arial" charset="0"/>
              </a:rPr>
              <a:t>THANK YOU FOR YOUR ATTENTION</a:t>
            </a:r>
          </a:p>
        </p:txBody>
      </p:sp>
      <p:pic>
        <p:nvPicPr>
          <p:cNvPr id="5" name="Picture 5" descr="C:\Users\lli\AppData\Local\Temp\2015-01-13_bERLinPro_3D-Bil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7445" b="2341"/>
          <a:stretch/>
        </p:blipFill>
        <p:spPr bwMode="auto">
          <a:xfrm>
            <a:off x="0" y="3121897"/>
            <a:ext cx="9144000" cy="37361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8139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692696"/>
            <a:ext cx="82637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Variable </a:t>
            </a:r>
            <a:r>
              <a:rPr lang="de-DE" dirty="0" err="1" smtClean="0"/>
              <a:t>Gun</a:t>
            </a:r>
            <a:r>
              <a:rPr lang="de-DE" dirty="0" smtClean="0"/>
              <a:t> Parameter in ASTRA </a:t>
            </a:r>
            <a:r>
              <a:rPr lang="de-DE" dirty="0" err="1" smtClean="0"/>
              <a:t>simulations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DC Bias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RF </a:t>
            </a:r>
            <a:r>
              <a:rPr lang="de-DE" dirty="0" err="1" smtClean="0"/>
              <a:t>gradient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flatness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postion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calculation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calculating</a:t>
            </a:r>
            <a:r>
              <a:rPr lang="de-DE" dirty="0" smtClean="0"/>
              <a:t> RF </a:t>
            </a:r>
            <a:r>
              <a:rPr lang="de-DE" dirty="0" err="1" smtClean="0"/>
              <a:t>and</a:t>
            </a:r>
            <a:r>
              <a:rPr lang="de-DE" dirty="0" smtClean="0"/>
              <a:t> DC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flatness</a:t>
            </a:r>
            <a:r>
              <a:rPr lang="de-DE" dirty="0" smtClean="0"/>
              <a:t> (FF)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ASTRA </a:t>
            </a:r>
          </a:p>
          <a:p>
            <a:endParaRPr lang="de-DE" dirty="0"/>
          </a:p>
          <a:p>
            <a:r>
              <a:rPr lang="de-DE" dirty="0" smtClean="0"/>
              <a:t>Start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find </a:t>
            </a:r>
            <a:r>
              <a:rPr lang="de-DE" dirty="0" err="1"/>
              <a:t>c</a:t>
            </a:r>
            <a:r>
              <a:rPr lang="de-DE" dirty="0" err="1" smtClean="0"/>
              <a:t>athode</a:t>
            </a:r>
            <a:r>
              <a:rPr lang="de-DE" dirty="0" smtClean="0"/>
              <a:t> </a:t>
            </a:r>
            <a:r>
              <a:rPr lang="de-DE" dirty="0" err="1" smtClean="0"/>
              <a:t>positions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FF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</a:p>
          <a:p>
            <a:r>
              <a:rPr lang="de-DE" dirty="0"/>
              <a:t>	</a:t>
            </a:r>
            <a:r>
              <a:rPr lang="de-DE" dirty="0" smtClean="0"/>
              <a:t>    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simultaneously</a:t>
            </a:r>
            <a:r>
              <a:rPr lang="de-DE" dirty="0"/>
              <a:t> </a:t>
            </a:r>
            <a:r>
              <a:rPr lang="de-DE" dirty="0" smtClean="0"/>
              <a:t>, RF </a:t>
            </a: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check </a:t>
            </a:r>
            <a:r>
              <a:rPr lang="de-DE" dirty="0" err="1" smtClean="0"/>
              <a:t>transverse</a:t>
            </a:r>
            <a:r>
              <a:rPr lang="de-DE" dirty="0" smtClean="0"/>
              <a:t> beam </a:t>
            </a:r>
            <a:r>
              <a:rPr lang="de-DE" dirty="0" err="1" smtClean="0"/>
              <a:t>optics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variate</a:t>
            </a:r>
            <a:r>
              <a:rPr lang="de-DE" dirty="0" smtClean="0"/>
              <a:t>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achieve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</a:p>
          <a:p>
            <a:r>
              <a:rPr lang="de-DE" dirty="0"/>
              <a:t>	</a:t>
            </a:r>
            <a:r>
              <a:rPr lang="de-DE" dirty="0" smtClean="0"/>
              <a:t>     beam </a:t>
            </a:r>
            <a:r>
              <a:rPr lang="de-DE" dirty="0" err="1" smtClean="0"/>
              <a:t>sizes</a:t>
            </a:r>
            <a:r>
              <a:rPr lang="de-DE" dirty="0" smtClean="0"/>
              <a:t> (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) at FOM2 like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Y:\Jens\Gun1_LowField\DCBias_combination\FF_vs_gradient_CathPos=-17_DC=-2kV_matching_poi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36273" cy="52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179512" y="694437"/>
                <a:ext cx="83612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energy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calibration</a:t>
                </a:r>
                <a:r>
                  <a:rPr lang="de-DE" dirty="0" smtClean="0"/>
                  <a:t> -&gt; </a:t>
                </a:r>
                <a:r>
                  <a:rPr lang="de-DE" dirty="0" err="1" smtClean="0"/>
                  <a:t>only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cathode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positions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-1.7mm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measurements</a:t>
                </a:r>
                <a:r>
                  <a:rPr lang="de-DE" dirty="0" smtClean="0"/>
                  <a:t> 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   	  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same FF (FF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dirty="0" smtClean="0"/>
                  <a:t>-0.2) </a:t>
                </a:r>
                <a:r>
                  <a:rPr lang="de-DE" dirty="0" err="1" smtClean="0"/>
                  <a:t>can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found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describe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distributions</a:t>
                </a:r>
                <a:endParaRPr lang="en-US" dirty="0"/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94437"/>
                <a:ext cx="8361200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83" t="-5660" r="-728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Jens\Gun1_LowField\DCBias_combination\Momentum measurement_vs_Simulation_best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5" y="1268760"/>
            <a:ext cx="8573395" cy="53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450775" y="827420"/>
                <a:ext cx="7800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find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minimal </a:t>
                </a:r>
                <a:r>
                  <a:rPr lang="de-DE" dirty="0" err="1" smtClean="0"/>
                  <a:t>parameter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setting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smallest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for both measurements: </a:t>
                </a:r>
                <a:endParaRPr lang="en-US" dirty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75" y="827420"/>
                <a:ext cx="78005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703" t="-10000" r="-671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0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611560" y="1397000"/>
          <a:ext cx="8208912" cy="217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629328">
                <a:tc>
                  <a:txBody>
                    <a:bodyPr/>
                    <a:lstStyle/>
                    <a:p>
                      <a:r>
                        <a:rPr lang="de-DE" dirty="0" smtClean="0"/>
                        <a:t>LLRF (</a:t>
                      </a:r>
                      <a:r>
                        <a:rPr lang="de-DE" dirty="0" err="1" smtClean="0"/>
                        <a:t>measurements</a:t>
                      </a:r>
                      <a:r>
                        <a:rPr lang="de-DE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final ASTRA </a:t>
                      </a:r>
                      <a:r>
                        <a:rPr lang="de-DE" dirty="0" err="1" smtClean="0"/>
                        <a:t>field</a:t>
                      </a:r>
                      <a:r>
                        <a:rPr lang="de-DE" dirty="0" smtClean="0"/>
                        <a:t> </a:t>
                      </a:r>
                    </a:p>
                    <a:p>
                      <a:r>
                        <a:rPr lang="de-DE" dirty="0" smtClean="0"/>
                        <a:t>(</a:t>
                      </a:r>
                      <a:r>
                        <a:rPr lang="de-DE" dirty="0" err="1" smtClean="0"/>
                        <a:t>main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cell</a:t>
                      </a:r>
                      <a:r>
                        <a:rPr lang="de-DE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final ASTRA </a:t>
                      </a:r>
                      <a:r>
                        <a:rPr lang="de-DE" dirty="0" err="1" smtClean="0"/>
                        <a:t>field</a:t>
                      </a:r>
                      <a:r>
                        <a:rPr lang="de-DE" dirty="0" smtClean="0"/>
                        <a:t> </a:t>
                      </a:r>
                    </a:p>
                    <a:p>
                      <a:r>
                        <a:rPr lang="de-DE" dirty="0" smtClean="0"/>
                        <a:t>(half </a:t>
                      </a:r>
                      <a:r>
                        <a:rPr lang="de-DE" dirty="0" err="1" smtClean="0"/>
                        <a:t>cell</a:t>
                      </a:r>
                      <a:r>
                        <a:rPr lang="de-DE" dirty="0" smtClean="0"/>
                        <a:t>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final ASTRA </a:t>
                      </a:r>
                      <a:r>
                        <a:rPr lang="de-DE" dirty="0" err="1" smtClean="0"/>
                        <a:t>field</a:t>
                      </a:r>
                      <a:r>
                        <a:rPr lang="de-DE" dirty="0" smtClean="0"/>
                        <a:t> </a:t>
                      </a:r>
                    </a:p>
                    <a:p>
                      <a:r>
                        <a:rPr lang="de-DE" dirty="0" smtClean="0"/>
                        <a:t>(</a:t>
                      </a:r>
                      <a:r>
                        <a:rPr lang="de-DE" dirty="0" err="1" smtClean="0"/>
                        <a:t>cathode</a:t>
                      </a:r>
                      <a:r>
                        <a:rPr lang="de-DE" dirty="0" smtClean="0"/>
                        <a:t>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629328">
                <a:tc>
                  <a:txBody>
                    <a:bodyPr/>
                    <a:lstStyle/>
                    <a:p>
                      <a:r>
                        <a:rPr lang="de-DE" dirty="0" smtClean="0"/>
                        <a:t>7.5MV/m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9.433 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10.177MV/m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7.29MV/m</a:t>
                      </a:r>
                      <a:endParaRPr lang="en-US" dirty="0"/>
                    </a:p>
                  </a:txBody>
                  <a:tcPr/>
                </a:tc>
              </a:tr>
              <a:tr h="629328">
                <a:tc>
                  <a:txBody>
                    <a:bodyPr/>
                    <a:lstStyle/>
                    <a:p>
                      <a:r>
                        <a:rPr lang="de-DE" dirty="0" smtClean="0"/>
                        <a:t>5.4MV/m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6.721 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7.251MV/m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5.195MV/m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11560" y="3717032"/>
            <a:ext cx="645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DC Bias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2kV </a:t>
            </a:r>
            <a:r>
              <a:rPr lang="de-DE" dirty="0" err="1" smtClean="0"/>
              <a:t>results</a:t>
            </a:r>
            <a:r>
              <a:rPr lang="de-DE" dirty="0" smtClean="0"/>
              <a:t> in an additional </a:t>
            </a:r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endParaRPr lang="de-DE" dirty="0" smtClean="0"/>
          </a:p>
          <a:p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0.413 MV/m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Laser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en-US" altLang="en-US" sz="12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Georgios Kourkafas  |  TP4 </a:t>
            </a:r>
            <a:r>
              <a:rPr lang="en-US" dirty="0"/>
              <a:t>Status and next steps  |  14.02.2018</a:t>
            </a:r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836712"/>
            <a:ext cx="8670925" cy="1007963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/>
              <a:t>UV &amp; green wavelengths </a:t>
            </a:r>
            <a:r>
              <a:rPr lang="en-US" sz="2400" b="0" cap="none" dirty="0" smtClean="0"/>
              <a:t>delivered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Controlled &amp; measured beam parameters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Spot </a:t>
            </a:r>
            <a:r>
              <a:rPr lang="en-US" dirty="0"/>
              <a:t>size, location &amp; shape </a:t>
            </a:r>
            <a:r>
              <a:rPr lang="en-US" dirty="0" smtClean="0"/>
              <a:t>(</a:t>
            </a:r>
            <a:r>
              <a:rPr lang="en-US" dirty="0"/>
              <a:t>motorized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position </a:t>
            </a:r>
            <a:r>
              <a:rPr lang="en-US" dirty="0"/>
              <a:t>&amp; aperture, “virtual cathode</a:t>
            </a:r>
            <a:r>
              <a:rPr lang="en-US" dirty="0" smtClean="0"/>
              <a:t>”)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Pulse </a:t>
            </a:r>
            <a:r>
              <a:rPr lang="en-US" dirty="0"/>
              <a:t>energy </a:t>
            </a:r>
            <a:r>
              <a:rPr lang="en-US" dirty="0" smtClean="0"/>
              <a:t>(</a:t>
            </a:r>
            <a:r>
              <a:rPr lang="el-GR" dirty="0" smtClean="0"/>
              <a:t>λ</a:t>
            </a:r>
            <a:r>
              <a:rPr lang="en-US" dirty="0" smtClean="0"/>
              <a:t>/2-plate, </a:t>
            </a:r>
            <a:r>
              <a:rPr lang="en-US" dirty="0"/>
              <a:t>power meter</a:t>
            </a:r>
            <a:r>
              <a:rPr lang="en-US" dirty="0" smtClean="0"/>
              <a:t>)</a:t>
            </a:r>
            <a:endParaRPr lang="en-US" dirty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Pulse duration (pulse stretcher,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optical auto-correlator)</a:t>
            </a:r>
            <a:endParaRPr lang="en-US" sz="2400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Cathode position monitoring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x3 </a:t>
            </a:r>
            <a:r>
              <a:rPr lang="en-US" u="sng" dirty="0" smtClean="0"/>
              <a:t>capacitive sensors</a:t>
            </a:r>
            <a:r>
              <a:rPr lang="en-US" dirty="0" smtClean="0"/>
              <a:t> (relative measurement, </a:t>
            </a:r>
            <a:br>
              <a:rPr lang="en-US" dirty="0" smtClean="0"/>
            </a:br>
            <a:r>
              <a:rPr lang="en-US" dirty="0" smtClean="0"/>
              <a:t>4 mm </a:t>
            </a:r>
            <a:r>
              <a:rPr lang="en-US" dirty="0"/>
              <a:t>range, µm precision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useful during cathode transfer, </a:t>
            </a:r>
            <a:br>
              <a:rPr lang="en-US" dirty="0" smtClean="0">
                <a:solidFill>
                  <a:sysClr val="windowText" lastClr="000000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ysClr val="windowText" lastClr="000000"/>
                </a:solidFill>
                <a:sym typeface="Wingdings" panose="05000000000000000000" pitchFamily="2" charset="2"/>
              </a:rPr>
              <a:t>cool-down, RF-induced heating</a:t>
            </a:r>
            <a:endParaRPr lang="en-US" dirty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u="sng" dirty="0" smtClean="0"/>
              <a:t>optical </a:t>
            </a:r>
            <a:r>
              <a:rPr lang="en-US" u="sng" dirty="0"/>
              <a:t>system</a:t>
            </a:r>
            <a:r>
              <a:rPr lang="en-US" dirty="0"/>
              <a:t> (visual inspection </a:t>
            </a:r>
            <a:r>
              <a:rPr lang="en-US" dirty="0" smtClean="0"/>
              <a:t>+ </a:t>
            </a:r>
            <a:br>
              <a:rPr lang="en-US" dirty="0" smtClean="0"/>
            </a:br>
            <a:r>
              <a:rPr lang="en-US" dirty="0" smtClean="0"/>
              <a:t>absolute position </a:t>
            </a:r>
            <a:r>
              <a:rPr lang="en-US" dirty="0"/>
              <a:t>measurement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wrt</a:t>
            </a:r>
            <a:r>
              <a:rPr lang="en-US" dirty="0" smtClean="0"/>
              <a:t> </a:t>
            </a:r>
            <a:r>
              <a:rPr lang="en-US" dirty="0"/>
              <a:t>cavity </a:t>
            </a:r>
            <a:r>
              <a:rPr lang="en-US" dirty="0" smtClean="0"/>
              <a:t>wall, ~ </a:t>
            </a:r>
            <a:r>
              <a:rPr lang="en-US" dirty="0"/>
              <a:t>0.5 mm </a:t>
            </a:r>
            <a:r>
              <a:rPr lang="en-US" dirty="0" smtClean="0"/>
              <a:t>precision) </a:t>
            </a:r>
            <a:br>
              <a:rPr lang="en-US" dirty="0" smtClean="0"/>
            </a:br>
            <a:r>
              <a:rPr lang="en-US" dirty="0" smtClean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useful during cathode transfer, </a:t>
            </a:r>
            <a:br>
              <a:rPr lang="en-US" dirty="0" smtClean="0"/>
            </a:br>
            <a:r>
              <a:rPr lang="en-US" dirty="0" smtClean="0"/>
              <a:t>with system-related </a:t>
            </a:r>
            <a:r>
              <a:rPr lang="en-US" dirty="0"/>
              <a:t>difficulties</a:t>
            </a:r>
            <a:r>
              <a:rPr lang="en-US" dirty="0" smtClean="0"/>
              <a:t>…</a:t>
            </a:r>
            <a:endParaRPr lang="en-US" sz="2400" dirty="0"/>
          </a:p>
        </p:txBody>
      </p:sp>
      <p:pic>
        <p:nvPicPr>
          <p:cNvPr id="17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11885" r="38102" b="35883"/>
          <a:stretch/>
        </p:blipFill>
        <p:spPr>
          <a:xfrm>
            <a:off x="6516216" y="-1"/>
            <a:ext cx="1291291" cy="1636991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pic>
        <p:nvPicPr>
          <p:cNvPr id="1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4498" r="63786" b="4250"/>
          <a:stretch/>
        </p:blipFill>
        <p:spPr>
          <a:xfrm>
            <a:off x="7895206" y="0"/>
            <a:ext cx="1248794" cy="1642533"/>
          </a:xfrm>
          <a:prstGeom prst="rect">
            <a:avLst/>
          </a:prstGeom>
        </p:spPr>
      </p:pic>
      <p:grpSp>
        <p:nvGrpSpPr>
          <p:cNvPr id="19" name="Gruppieren 33"/>
          <p:cNvGrpSpPr>
            <a:grpSpLocks noChangeAspect="1"/>
          </p:cNvGrpSpPr>
          <p:nvPr/>
        </p:nvGrpSpPr>
        <p:grpSpPr>
          <a:xfrm>
            <a:off x="5508104" y="1684613"/>
            <a:ext cx="3624312" cy="664267"/>
            <a:chOff x="683568" y="2058355"/>
            <a:chExt cx="8107214" cy="1485897"/>
          </a:xfrm>
        </p:grpSpPr>
        <p:pic>
          <p:nvPicPr>
            <p:cNvPr id="20" name="Grafik 3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5" t="34754" r="32652" b="24558"/>
            <a:stretch/>
          </p:blipFill>
          <p:spPr>
            <a:xfrm rot="5400000">
              <a:off x="2962111" y="1844041"/>
              <a:ext cx="1485897" cy="191452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1" name="Grafik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5" t="34754" r="32652" b="24558"/>
            <a:stretch/>
          </p:blipFill>
          <p:spPr>
            <a:xfrm rot="5400000">
              <a:off x="5026341" y="1844041"/>
              <a:ext cx="1485896" cy="191452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2" name="Grafik 3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5" t="34754" r="32652" b="24558"/>
            <a:stretch/>
          </p:blipFill>
          <p:spPr>
            <a:xfrm rot="5400000">
              <a:off x="7090571" y="1844040"/>
              <a:ext cx="1485896" cy="191452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3" name="Grafik 3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98" t="34754" r="32430" b="24558"/>
            <a:stretch/>
          </p:blipFill>
          <p:spPr>
            <a:xfrm rot="5400000">
              <a:off x="897882" y="1844041"/>
              <a:ext cx="1485897" cy="191452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063811" y="2387020"/>
            <a:ext cx="3084550" cy="2205933"/>
            <a:chOff x="4788024" y="3212976"/>
            <a:chExt cx="4176464" cy="2986822"/>
          </a:xfrm>
        </p:grpSpPr>
        <p:grpSp>
          <p:nvGrpSpPr>
            <p:cNvPr id="12" name="Group 11"/>
            <p:cNvGrpSpPr/>
            <p:nvPr/>
          </p:nvGrpSpPr>
          <p:grpSpPr>
            <a:xfrm>
              <a:off x="4788024" y="3212976"/>
              <a:ext cx="4176464" cy="2986822"/>
              <a:chOff x="4967536" y="188640"/>
              <a:chExt cx="4176464" cy="2986822"/>
            </a:xfrm>
          </p:grpSpPr>
          <p:pic>
            <p:nvPicPr>
              <p:cNvPr id="14" name="Grafik 5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76" b="2767"/>
              <a:stretch/>
            </p:blipFill>
            <p:spPr>
              <a:xfrm>
                <a:off x="4967536" y="188640"/>
                <a:ext cx="4176464" cy="2986822"/>
              </a:xfrm>
              <a:prstGeom prst="rect">
                <a:avLst/>
              </a:prstGeom>
            </p:spPr>
          </p:pic>
          <p:sp>
            <p:nvSpPr>
              <p:cNvPr id="15" name="Abgerundetes Rechteck 54"/>
              <p:cNvSpPr/>
              <p:nvPr/>
            </p:nvSpPr>
            <p:spPr>
              <a:xfrm>
                <a:off x="4967536" y="2958706"/>
                <a:ext cx="1066632" cy="216756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Textfeld 11"/>
            <p:cNvSpPr txBox="1"/>
            <p:nvPr/>
          </p:nvSpPr>
          <p:spPr>
            <a:xfrm>
              <a:off x="7305923" y="3611219"/>
              <a:ext cx="1526474" cy="638314"/>
            </a:xfrm>
            <a:prstGeom prst="rect">
              <a:avLst/>
            </a:prstGeom>
            <a:solidFill>
              <a:schemeClr val="bg1"/>
            </a:solidFill>
            <a:effectLst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Courtesy: G. </a:t>
              </a:r>
              <a:r>
                <a:rPr lang="en-US" sz="1200" dirty="0" err="1" smtClean="0"/>
                <a:t>Klemz</a:t>
              </a:r>
              <a:r>
                <a:rPr lang="en-US" sz="1200" dirty="0" smtClean="0"/>
                <a:t> et. al</a:t>
              </a:r>
              <a:endParaRPr lang="en-US" sz="1200" dirty="0"/>
            </a:p>
          </p:txBody>
        </p:sp>
      </p:grpSp>
      <p:pic>
        <p:nvPicPr>
          <p:cNvPr id="4099" name="Picture 3" descr="\\home.helmholtz-berlin.de\lli\pics+sketches\CathodeInspection\Gif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25062" y="4935685"/>
            <a:ext cx="1700196" cy="117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ieren 63"/>
          <p:cNvGrpSpPr/>
          <p:nvPr/>
        </p:nvGrpSpPr>
        <p:grpSpPr>
          <a:xfrm>
            <a:off x="6436004" y="4581128"/>
            <a:ext cx="2672500" cy="2104560"/>
            <a:chOff x="4305327" y="1413213"/>
            <a:chExt cx="3723059" cy="2931861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" t="15058" r="4926" b="31308"/>
            <a:stretch/>
          </p:blipFill>
          <p:spPr bwMode="auto">
            <a:xfrm>
              <a:off x="4443225" y="1413213"/>
              <a:ext cx="3585161" cy="275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Gerade Verbindung 47"/>
            <p:cNvCxnSpPr/>
            <p:nvPr/>
          </p:nvCxnSpPr>
          <p:spPr bwMode="auto">
            <a:xfrm>
              <a:off x="4808030" y="3789040"/>
              <a:ext cx="2881619" cy="0"/>
            </a:xfrm>
            <a:prstGeom prst="line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50"/>
            <p:cNvCxnSpPr/>
            <p:nvPr/>
          </p:nvCxnSpPr>
          <p:spPr bwMode="auto">
            <a:xfrm>
              <a:off x="4808030" y="1556792"/>
              <a:ext cx="2572282" cy="0"/>
            </a:xfrm>
            <a:prstGeom prst="line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51"/>
            <p:cNvCxnSpPr/>
            <p:nvPr/>
          </p:nvCxnSpPr>
          <p:spPr bwMode="auto">
            <a:xfrm>
              <a:off x="6516216" y="1526267"/>
              <a:ext cx="0" cy="224525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" name="Textfeld 56"/>
            <p:cNvSpPr txBox="1"/>
            <p:nvPr/>
          </p:nvSpPr>
          <p:spPr>
            <a:xfrm>
              <a:off x="5984239" y="2329716"/>
              <a:ext cx="494053" cy="467239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692 mm</a:t>
              </a:r>
              <a:endParaRPr lang="de-DE" sz="1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feld 57"/>
            <p:cNvSpPr txBox="1"/>
            <p:nvPr/>
          </p:nvSpPr>
          <p:spPr>
            <a:xfrm rot="16200000">
              <a:off x="3565137" y="2562956"/>
              <a:ext cx="1809358" cy="3289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 smtClean="0">
                  <a:latin typeface="Calibri" panose="020F0502020204030204" pitchFamily="34" charset="0"/>
                </a:rPr>
                <a:t>Distance</a:t>
              </a:r>
              <a:r>
                <a:rPr lang="de-DE" sz="1200" b="1" dirty="0" smtClean="0">
                  <a:latin typeface="Calibri" panose="020F0502020204030204" pitchFamily="34" charset="0"/>
                </a:rPr>
                <a:t> [mm]</a:t>
              </a:r>
              <a:endParaRPr lang="de-DE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Textfeld 58"/>
            <p:cNvSpPr txBox="1"/>
            <p:nvPr/>
          </p:nvSpPr>
          <p:spPr>
            <a:xfrm>
              <a:off x="5416822" y="4016098"/>
              <a:ext cx="2090630" cy="3289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Calibri" panose="020F0502020204030204" pitchFamily="34" charset="0"/>
                </a:rPr>
                <a:t>Time [</a:t>
              </a:r>
              <a:r>
                <a:rPr lang="de-DE" sz="1200" b="1" dirty="0" err="1" smtClean="0">
                  <a:latin typeface="Calibri" panose="020F0502020204030204" pitchFamily="34" charset="0"/>
                </a:rPr>
                <a:t>hh:mm</a:t>
              </a:r>
              <a:r>
                <a:rPr lang="de-DE" sz="1200" b="1" dirty="0" smtClean="0">
                  <a:latin typeface="Calibri" panose="020F0502020204030204" pitchFamily="34" charset="0"/>
                </a:rPr>
                <a:t>]</a:t>
              </a:r>
              <a:endParaRPr lang="de-DE" sz="12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feld 59"/>
            <p:cNvSpPr txBox="1"/>
            <p:nvPr/>
          </p:nvSpPr>
          <p:spPr>
            <a:xfrm>
              <a:off x="6990193" y="1982909"/>
              <a:ext cx="1005954" cy="593395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Insert </a:t>
              </a:r>
              <a:r>
                <a:rPr lang="de-DE" sz="1400" b="1" dirty="0" err="1" smtClean="0">
                  <a:latin typeface="Calibri" panose="020F0502020204030204" pitchFamily="34" charset="0"/>
                </a:rPr>
                <a:t>retracted</a:t>
              </a:r>
              <a:endParaRPr lang="de-DE" sz="1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feld 60"/>
            <p:cNvSpPr txBox="1"/>
            <p:nvPr/>
          </p:nvSpPr>
          <p:spPr>
            <a:xfrm>
              <a:off x="4879526" y="3237406"/>
              <a:ext cx="738912" cy="593395"/>
            </a:xfrm>
            <a:prstGeom prst="rect">
              <a:avLst/>
            </a:prstGeom>
            <a:noFill/>
          </p:spPr>
          <p:txBody>
            <a:bodyPr wrap="square" lIns="18000" tIns="18000" rIns="18000" bIns="18000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Insert in </a:t>
              </a:r>
              <a:r>
                <a:rPr lang="de-DE" sz="1400" b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Gun</a:t>
              </a:r>
              <a:r>
                <a:rPr lang="de-DE" sz="14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endParaRPr lang="de-DE" sz="14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0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Dark current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836712"/>
            <a:ext cx="867092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Data not always measured with same machine settings:</a:t>
            </a:r>
            <a:br>
              <a:rPr lang="en-US" sz="2400" b="0" cap="none" dirty="0" smtClean="0"/>
            </a:br>
            <a:endParaRPr lang="en-US" sz="2400" b="0" cap="none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en-US" altLang="en-US" sz="1200" dirty="0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353153"/>
              </p:ext>
            </p:extLst>
          </p:nvPr>
        </p:nvGraphicFramePr>
        <p:xfrm>
          <a:off x="0" y="2060848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35496" y="1202455"/>
            <a:ext cx="9073007" cy="786385"/>
          </a:xfrm>
          <a:prstGeom prst="rect">
            <a:avLst/>
          </a:prstGeom>
        </p:spPr>
        <p:txBody>
          <a:bodyPr vert="horz" wrap="square" lIns="0" tIns="0" rIns="0" bIns="0" numCol="3" rtlCol="0" anchor="ctr">
            <a:no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~"/>
              <a:defRPr/>
            </a:pPr>
            <a:r>
              <a:rPr lang="en-US" dirty="0"/>
              <a:t>Solenoid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!"/>
              <a:defRPr/>
            </a:pPr>
            <a:r>
              <a:rPr lang="en-US" dirty="0"/>
              <a:t>DC bias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~"/>
              <a:defRPr/>
            </a:pPr>
            <a:r>
              <a:rPr lang="en-US" dirty="0"/>
              <a:t>Statistics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!"/>
              <a:defRPr/>
            </a:pPr>
            <a:r>
              <a:rPr lang="en-US" dirty="0" err="1" smtClean="0"/>
              <a:t>Steerers</a:t>
            </a:r>
            <a:r>
              <a:rPr lang="en-US" dirty="0" smtClean="0"/>
              <a:t> (emitters)</a:t>
            </a:r>
            <a:endParaRPr lang="en-US" dirty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~"/>
              <a:defRPr/>
            </a:pPr>
            <a:r>
              <a:rPr lang="en-US" dirty="0" smtClean="0"/>
              <a:t>RF feed (PLL / Cornell LLRF)</a:t>
            </a:r>
          </a:p>
        </p:txBody>
      </p:sp>
    </p:spTree>
    <p:extLst>
      <p:ext uri="{BB962C8B-B14F-4D97-AF65-F5344CB8AC3E}">
        <p14:creationId xmlns:p14="http://schemas.microsoft.com/office/powerpoint/2010/main" val="32697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rcRect l="23553" t="8238" r="22189" b="6247"/>
          <a:stretch/>
        </p:blipFill>
        <p:spPr>
          <a:xfrm rot="19200000" flipH="1">
            <a:off x="1771993" y="-625235"/>
            <a:ext cx="6449702" cy="6184044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Overview of components &amp; measurements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200" dirty="0" smtClean="0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29158" r="2216" b="33110"/>
          <a:stretch/>
        </p:blipFill>
        <p:spPr bwMode="auto">
          <a:xfrm>
            <a:off x="0" y="3566160"/>
            <a:ext cx="9180466" cy="27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8744" y="645627"/>
            <a:ext cx="9009760" cy="360040"/>
          </a:xfrm>
        </p:spPr>
        <p:txBody>
          <a:bodyPr numCol="4"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Laser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Cathode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Gun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e</a:t>
            </a:r>
            <a:r>
              <a:rPr lang="en-US" sz="2400" b="0" cap="none" baseline="30000" dirty="0" smtClean="0"/>
              <a:t>-</a:t>
            </a:r>
            <a:r>
              <a:rPr lang="en-US" sz="2400" b="0" cap="none" dirty="0" smtClean="0"/>
              <a:t> diagnostics</a:t>
            </a:r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29133" r="49736" b="33136"/>
          <a:stretch/>
        </p:blipFill>
        <p:spPr bwMode="auto">
          <a:xfrm>
            <a:off x="-1" y="3566160"/>
            <a:ext cx="4669408" cy="27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29133" r="75040" b="33135"/>
          <a:stretch/>
        </p:blipFill>
        <p:spPr bwMode="auto">
          <a:xfrm>
            <a:off x="-1" y="3566160"/>
            <a:ext cx="2266951" cy="27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Inhaltsplatzhalter 2"/>
          <p:cNvSpPr txBox="1">
            <a:spLocks/>
          </p:cNvSpPr>
          <p:nvPr/>
        </p:nvSpPr>
        <p:spPr>
          <a:xfrm>
            <a:off x="98423" y="1005667"/>
            <a:ext cx="9009760" cy="1080120"/>
          </a:xfrm>
          <a:prstGeom prst="rect">
            <a:avLst/>
          </a:prstGeom>
        </p:spPr>
        <p:txBody>
          <a:bodyPr vert="horz" lIns="0" tIns="0" rIns="0" bIns="0" numCol="4" rtlCol="0">
            <a:no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power</a:t>
            </a:r>
            <a:r>
              <a:rPr lang="en-US" dirty="0"/>
              <a:t>, spot size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&amp; pulse duration</a:t>
            </a:r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cathode p</a:t>
            </a:r>
            <a:r>
              <a:rPr lang="en-US" b="0" cap="none" dirty="0" smtClean="0"/>
              <a:t>osition</a:t>
            </a:r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QE scan &amp; map</a:t>
            </a:r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Shottky</a:t>
            </a:r>
            <a:r>
              <a:rPr lang="en-US" dirty="0" smtClean="0"/>
              <a:t> </a:t>
            </a:r>
            <a:r>
              <a:rPr lang="en-US" dirty="0" smtClean="0"/>
              <a:t>scan</a:t>
            </a:r>
            <a:endParaRPr lang="en-US" dirty="0"/>
          </a:p>
          <a:p>
            <a:pPr marL="285750" lvl="1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dark </a:t>
            </a:r>
            <a:r>
              <a:rPr lang="en-US" dirty="0" smtClean="0"/>
              <a:t>current</a:t>
            </a:r>
            <a:endParaRPr lang="en-US" dirty="0"/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/>
              <a:t>DC-bias scan</a:t>
            </a:r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RF gradient</a:t>
            </a:r>
          </a:p>
          <a:p>
            <a:pPr marL="285750"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phase scan for momentum (spread) </a:t>
            </a:r>
            <a:br>
              <a:rPr lang="en-US" dirty="0" smtClean="0"/>
            </a:br>
            <a:r>
              <a:rPr lang="en-US" dirty="0" smtClean="0"/>
              <a:t>+ </a:t>
            </a:r>
            <a:r>
              <a:rPr lang="en-US" dirty="0"/>
              <a:t> </a:t>
            </a:r>
            <a:r>
              <a:rPr lang="en-US" dirty="0" smtClean="0"/>
              <a:t>beam size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pic>
        <p:nvPicPr>
          <p:cNvPr id="18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4951"/>
          <a:stretch/>
        </p:blipFill>
        <p:spPr>
          <a:xfrm flipH="1">
            <a:off x="-5" y="2074888"/>
            <a:ext cx="9144001" cy="42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7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Momentum scans</a:t>
            </a:r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en-US" altLang="en-US" sz="1200" dirty="0" smtClean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04962"/>
              </p:ext>
            </p:extLst>
          </p:nvPr>
        </p:nvGraphicFramePr>
        <p:xfrm>
          <a:off x="1317053" y="729496"/>
          <a:ext cx="6509894" cy="2123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55968"/>
                <a:gridCol w="1891602"/>
                <a:gridCol w="1818576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 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[MeV/c]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928206"/>
              </p:ext>
            </p:extLst>
          </p:nvPr>
        </p:nvGraphicFramePr>
        <p:xfrm>
          <a:off x="0" y="2865600"/>
          <a:ext cx="9144000" cy="35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40568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C</a:t>
            </a:r>
            <a:r>
              <a:rPr lang="en-US" sz="2800" dirty="0" smtClean="0"/>
              <a:t>athode: -0.7 mm from warm cavity </a:t>
            </a:r>
            <a:r>
              <a:rPr lang="en-US" sz="2800" dirty="0" err="1" smtClean="0"/>
              <a:t>backwall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en-US" altLang="en-US" sz="1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40154" y="1412776"/>
            <a:ext cx="8208912" cy="4680520"/>
            <a:chOff x="340154" y="1412776"/>
            <a:chExt cx="8208912" cy="4680520"/>
          </a:xfrm>
        </p:grpSpPr>
        <p:pic>
          <p:nvPicPr>
            <p:cNvPr id="17" name="Grafik 3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54" y="1412776"/>
              <a:ext cx="8208912" cy="4680520"/>
            </a:xfrm>
            <a:prstGeom prst="rect">
              <a:avLst/>
            </a:prstGeom>
          </p:spPr>
        </p:pic>
        <p:sp>
          <p:nvSpPr>
            <p:cNvPr id="33" name="Textfeld 11"/>
            <p:cNvSpPr txBox="1"/>
            <p:nvPr/>
          </p:nvSpPr>
          <p:spPr>
            <a:xfrm>
              <a:off x="2627784" y="1783849"/>
              <a:ext cx="2160240" cy="276999"/>
            </a:xfrm>
            <a:prstGeom prst="rect">
              <a:avLst/>
            </a:prstGeom>
            <a:solidFill>
              <a:schemeClr val="bg1"/>
            </a:solidFill>
            <a:effectLst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Courtesy: G. </a:t>
              </a:r>
              <a:r>
                <a:rPr lang="en-US" sz="1200" dirty="0" err="1" smtClean="0"/>
                <a:t>Klemz</a:t>
              </a:r>
              <a:r>
                <a:rPr lang="en-US" sz="1200" dirty="0" smtClean="0"/>
                <a:t> et. al</a:t>
              </a:r>
              <a:endParaRPr lang="en-US" sz="1200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836713"/>
            <a:ext cx="8670925" cy="72008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Cathode was retracted to -0.7 mm behind the cavity </a:t>
            </a:r>
            <a:r>
              <a:rPr lang="en-US" sz="2400" b="0" cap="none" dirty="0" err="1" smtClean="0"/>
              <a:t>backwall</a:t>
            </a:r>
            <a:r>
              <a:rPr lang="en-US" sz="2400" b="0" cap="none" dirty="0" smtClean="0"/>
              <a:t> </a:t>
            </a:r>
            <a:br>
              <a:rPr lang="en-US" sz="2400" b="0" cap="none" dirty="0" smtClean="0"/>
            </a:br>
            <a:r>
              <a:rPr lang="en-US" sz="2400" b="0" cap="none" dirty="0" smtClean="0"/>
              <a:t>at the </a:t>
            </a:r>
            <a:r>
              <a:rPr lang="en-US" sz="2400" u="sng" cap="none" dirty="0" smtClean="0"/>
              <a:t>warm state</a:t>
            </a:r>
            <a:endParaRPr lang="en-US" sz="2400" b="0" cap="none" dirty="0" smtClean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16152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Cathode: -1.7 mm from cold cavity </a:t>
            </a:r>
            <a:r>
              <a:rPr lang="en-US" sz="2800" dirty="0" err="1" smtClean="0"/>
              <a:t>backwall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en-US" altLang="en-US" sz="120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836713"/>
            <a:ext cx="8670925" cy="72008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Cavity shrinks by ~1 mm away from the cathode holder </a:t>
            </a:r>
            <a:br>
              <a:rPr lang="en-US" sz="2400" b="0" cap="none" dirty="0" smtClean="0"/>
            </a:br>
            <a:r>
              <a:rPr lang="en-US" sz="2400" b="0" cap="none" dirty="0" smtClean="0"/>
              <a:t>after cool-down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5920" y="1196752"/>
            <a:ext cx="8972161" cy="5273554"/>
            <a:chOff x="85920" y="1196752"/>
            <a:chExt cx="8972161" cy="5273554"/>
          </a:xfrm>
        </p:grpSpPr>
        <p:pic>
          <p:nvPicPr>
            <p:cNvPr id="32" name="Grafik 2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" t="9161" r="650" b="13933"/>
            <a:stretch/>
          </p:blipFill>
          <p:spPr>
            <a:xfrm>
              <a:off x="85920" y="1196752"/>
              <a:ext cx="8972161" cy="5273554"/>
            </a:xfrm>
            <a:prstGeom prst="rect">
              <a:avLst/>
            </a:prstGeom>
          </p:spPr>
        </p:pic>
        <p:sp>
          <p:nvSpPr>
            <p:cNvPr id="11" name="Textfeld 11"/>
            <p:cNvSpPr txBox="1"/>
            <p:nvPr/>
          </p:nvSpPr>
          <p:spPr>
            <a:xfrm>
              <a:off x="2627784" y="1783849"/>
              <a:ext cx="2160240" cy="276999"/>
            </a:xfrm>
            <a:prstGeom prst="rect">
              <a:avLst/>
            </a:prstGeom>
            <a:solidFill>
              <a:schemeClr val="bg1"/>
            </a:solidFill>
            <a:effectLst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Courtesy: G. </a:t>
              </a:r>
              <a:r>
                <a:rPr lang="en-US" sz="1200" dirty="0" err="1" smtClean="0"/>
                <a:t>Klemz</a:t>
              </a:r>
              <a:r>
                <a:rPr lang="en-US" sz="1200" dirty="0" smtClean="0"/>
                <a:t> et. al</a:t>
              </a:r>
              <a:endParaRPr lang="en-US" sz="1200" dirty="0"/>
            </a:p>
          </p:txBody>
        </p:sp>
      </p:grpSp>
      <p:sp>
        <p:nvSpPr>
          <p:cNvPr id="12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9863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92015"/>
              </p:ext>
            </p:extLst>
          </p:nvPr>
        </p:nvGraphicFramePr>
        <p:xfrm>
          <a:off x="569531" y="1461600"/>
          <a:ext cx="8004939" cy="10109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790622"/>
              </p:ext>
            </p:extLst>
          </p:nvPr>
        </p:nvGraphicFramePr>
        <p:xfrm>
          <a:off x="569531" y="1460376"/>
          <a:ext cx="8004939" cy="138176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433941"/>
              </p:ext>
            </p:extLst>
          </p:nvPr>
        </p:nvGraphicFramePr>
        <p:xfrm>
          <a:off x="569531" y="1460376"/>
          <a:ext cx="8004939" cy="17526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11" y="3429292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Quantum Efficiency maps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670925" cy="39360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Laser: 1.75 mm diameter, 12.1 kHz </a:t>
            </a:r>
            <a:r>
              <a:rPr lang="en-US" sz="2400" b="0" cap="none" dirty="0"/>
              <a:t>rep </a:t>
            </a:r>
            <a:r>
              <a:rPr lang="en-US" sz="2400" b="0" cap="none" dirty="0" smtClean="0"/>
              <a:t>rate</a:t>
            </a:r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en-US" altLang="en-US" sz="12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3206" y="3433986"/>
            <a:ext cx="0" cy="26640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5855" y="3429292"/>
            <a:ext cx="0" cy="26640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162" y="3433986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433987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 descr="U:\Opic11_(backup)\gunlab\Data\2018\2018-01-15\run2\LaserAverage_121Image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99" b="73918" l="17235" r="69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16797" r="31853" b="27383"/>
          <a:stretch/>
        </p:blipFill>
        <p:spPr bwMode="auto">
          <a:xfrm>
            <a:off x="4257488" y="4517083"/>
            <a:ext cx="252000" cy="26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349250" y="620688"/>
            <a:ext cx="8670925" cy="5376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0" cap="none" smtClean="0"/>
              <a:t>In agreement with Cu measurements from other photo-injectors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0" y="2780928"/>
            <a:ext cx="9144000" cy="3384376"/>
            <a:chOff x="0" y="2780928"/>
            <a:chExt cx="9144000" cy="3384376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80928"/>
              <a:ext cx="9144000" cy="3384376"/>
              <a:chOff x="0" y="2780928"/>
              <a:chExt cx="9144000" cy="3384376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780928"/>
                <a:ext cx="9144000" cy="3384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5" descr="D:\workspace\QE_test\2018-01-09-QE-charge-vs-laser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22" y="3119958"/>
                <a:ext cx="4433616" cy="286443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D:\workspace\QE_test\2018-01-12-QE-charge-vs-laser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457" y="3119958"/>
                <a:ext cx="4436721" cy="28656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ounded Rectangle 5"/>
            <p:cNvSpPr/>
            <p:nvPr/>
          </p:nvSpPr>
          <p:spPr>
            <a:xfrm>
              <a:off x="586621" y="3386957"/>
              <a:ext cx="2088232" cy="215732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186820" y="3470719"/>
              <a:ext cx="2088232" cy="215732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0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Laser </a:t>
            </a:r>
            <a:r>
              <a:rPr lang="en-US" sz="2800" dirty="0" smtClean="0"/>
              <a:t>power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67092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/>
              <a:t>After a cold-start ~10  minutes required for stabilization 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/>
              <a:t>Short-term fluctuation (noise around 10 min. average): </a:t>
            </a:r>
            <a:br>
              <a:rPr lang="en-US" sz="2400" b="0" cap="none" dirty="0"/>
            </a:br>
            <a:r>
              <a:rPr lang="en-US" sz="2400" b="0" cap="none" dirty="0"/>
              <a:t>+/- 0.3 % </a:t>
            </a:r>
            <a:r>
              <a:rPr lang="en-US" sz="2400" b="0" cap="none" dirty="0" err="1"/>
              <a:t>rms</a:t>
            </a:r>
            <a:r>
              <a:rPr lang="en-US" sz="2400" b="0" cap="none" dirty="0"/>
              <a:t/>
            </a:r>
            <a:br>
              <a:rPr lang="en-US" sz="2400" b="0" cap="none" dirty="0"/>
            </a:br>
            <a:r>
              <a:rPr lang="en-US" sz="2400" b="0" cap="none" dirty="0"/>
              <a:t>+/- 1.5 % max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/>
              <a:t>Long-term drift:</a:t>
            </a:r>
            <a:br>
              <a:rPr lang="en-US" sz="2400" b="0" cap="none" dirty="0"/>
            </a:br>
            <a:r>
              <a:rPr lang="en-US" sz="2400" b="0" cap="none" dirty="0"/>
              <a:t>+/- 1.2 % </a:t>
            </a:r>
            <a:r>
              <a:rPr lang="en-US" sz="2400" b="0" cap="none" dirty="0" err="1"/>
              <a:t>rms</a:t>
            </a:r>
            <a:r>
              <a:rPr lang="en-US" sz="2400" b="0" cap="none" dirty="0"/>
              <a:t/>
            </a:r>
            <a:br>
              <a:rPr lang="en-US" sz="2400" b="0" cap="none" dirty="0"/>
            </a:br>
            <a:r>
              <a:rPr lang="en-US" sz="2400" b="0" cap="none" dirty="0"/>
              <a:t>+/- 2.8 % max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en-US" altLang="en-US" sz="12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2943140" y="2420888"/>
            <a:ext cx="6027950" cy="3683997"/>
            <a:chOff x="2943140" y="2420888"/>
            <a:chExt cx="6027950" cy="3683997"/>
          </a:xfrm>
        </p:grpSpPr>
        <p:grpSp>
          <p:nvGrpSpPr>
            <p:cNvPr id="8" name="Group 7"/>
            <p:cNvGrpSpPr/>
            <p:nvPr/>
          </p:nvGrpSpPr>
          <p:grpSpPr>
            <a:xfrm>
              <a:off x="2943140" y="2420888"/>
              <a:ext cx="6021348" cy="3683997"/>
              <a:chOff x="2943140" y="2625323"/>
              <a:chExt cx="6021348" cy="368399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83"/>
              <a:stretch/>
            </p:blipFill>
            <p:spPr bwMode="auto">
              <a:xfrm>
                <a:off x="3100709" y="2625323"/>
                <a:ext cx="5863779" cy="1957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3265618" y="4353515"/>
                <a:ext cx="5698870" cy="1811789"/>
                <a:chOff x="3265618" y="3861048"/>
                <a:chExt cx="5698870" cy="1811789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1BD79"/>
                    </a:clrFrom>
                    <a:clrTo>
                      <a:srgbClr val="F1BD7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3411"/>
                <a:stretch/>
              </p:blipFill>
              <p:spPr bwMode="auto">
                <a:xfrm>
                  <a:off x="3290557" y="3861048"/>
                  <a:ext cx="5673931" cy="1811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3265618" y="4741770"/>
                  <a:ext cx="129315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6127522" y="6001543"/>
                <a:ext cx="8432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Time (h)</a:t>
                </a:r>
                <a:endParaRPr lang="en-US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2535489" y="3429000"/>
                <a:ext cx="1130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Noise (</a:t>
                </a:r>
                <a:r>
                  <a:rPr lang="en-US" sz="1400" dirty="0" err="1" smtClean="0"/>
                  <a:t>mW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2506963" y="5133318"/>
                <a:ext cx="11801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Power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(</a:t>
                </a:r>
                <a:r>
                  <a:rPr lang="en-US" sz="1400" dirty="0" err="1" smtClean="0"/>
                  <a:t>mW</a:t>
                </a:r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</p:grpSp>
        <p:sp>
          <p:nvSpPr>
            <p:cNvPr id="15" name="Textfeld 11"/>
            <p:cNvSpPr txBox="1"/>
            <p:nvPr/>
          </p:nvSpPr>
          <p:spPr>
            <a:xfrm>
              <a:off x="7684141" y="4365104"/>
              <a:ext cx="1286949" cy="461665"/>
            </a:xfrm>
            <a:prstGeom prst="rect">
              <a:avLst/>
            </a:prstGeom>
            <a:noFill/>
            <a:effectLst>
              <a:softEdge rad="3810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Courtesy: </a:t>
              </a:r>
              <a:br>
                <a:rPr lang="en-US" sz="1200" dirty="0" smtClean="0"/>
              </a:br>
              <a:r>
                <a:rPr lang="en-US" sz="1200" dirty="0" smtClean="0"/>
                <a:t>G. </a:t>
              </a:r>
              <a:r>
                <a:rPr lang="en-US" sz="1200" dirty="0" err="1" smtClean="0"/>
                <a:t>Klemz</a:t>
              </a:r>
              <a:r>
                <a:rPr lang="en-US" sz="1200" dirty="0" smtClean="0"/>
                <a:t> et. al</a:t>
              </a:r>
              <a:endParaRPr lang="en-US" sz="1200" dirty="0"/>
            </a:p>
          </p:txBody>
        </p:sp>
      </p:grpSp>
      <p:sp>
        <p:nvSpPr>
          <p:cNvPr id="1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9992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Laser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67092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Long-term </a:t>
            </a:r>
            <a:r>
              <a:rPr lang="en-US" sz="2400" b="0" cap="none" dirty="0"/>
              <a:t>drift</a:t>
            </a:r>
            <a:r>
              <a:rPr lang="en-US" sz="2400" b="0" cap="none" dirty="0" smtClean="0"/>
              <a:t>: takes 4 h to stabilize to </a:t>
            </a:r>
            <a:br>
              <a:rPr lang="en-US" sz="2400" b="0" cap="none" dirty="0" smtClean="0"/>
            </a:br>
            <a:r>
              <a:rPr lang="en-US" sz="2400" b="0" cap="none" dirty="0" err="1" smtClean="0"/>
              <a:t>to</a:t>
            </a:r>
            <a:r>
              <a:rPr lang="en-US" sz="2400" b="0" cap="none" dirty="0" smtClean="0"/>
              <a:t> ~2.1 </a:t>
            </a:r>
            <a:r>
              <a:rPr lang="en-US" sz="2400" b="0" cap="none" dirty="0" err="1" smtClean="0"/>
              <a:t>ps</a:t>
            </a:r>
            <a:r>
              <a:rPr lang="en-US" sz="2400" b="0" cap="none" dirty="0" smtClean="0"/>
              <a:t> FWHM (green light)</a:t>
            </a:r>
            <a:br>
              <a:rPr lang="en-US" sz="2400" b="0" cap="none" dirty="0" smtClean="0"/>
            </a:br>
            <a:r>
              <a:rPr lang="en-US" sz="2400" b="0" cap="none" dirty="0" smtClean="0"/>
              <a:t>=&gt; 1.5  </a:t>
            </a:r>
            <a:r>
              <a:rPr lang="en-US" sz="2400" b="0" cap="none" dirty="0" err="1" smtClean="0"/>
              <a:t>ps</a:t>
            </a:r>
            <a:r>
              <a:rPr lang="en-US" sz="2400" b="0" cap="none" dirty="0" smtClean="0"/>
              <a:t> FWHM (UV) </a:t>
            </a:r>
            <a:br>
              <a:rPr lang="en-US" sz="2400" b="0" cap="none" dirty="0" smtClean="0"/>
            </a:br>
            <a:r>
              <a:rPr lang="en-US" sz="2400" b="0" cap="none" dirty="0" smtClean="0"/>
              <a:t>=&gt; 0.6 </a:t>
            </a:r>
            <a:r>
              <a:rPr lang="en-US" sz="2400" b="0" cap="none" dirty="0" err="1" smtClean="0"/>
              <a:t>ps</a:t>
            </a:r>
            <a:r>
              <a:rPr lang="en-US" sz="2400" b="0" cap="none" dirty="0" smtClean="0"/>
              <a:t> RMS (UV)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Not archived during measurements</a:t>
            </a: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en-US" altLang="en-US" sz="1200" dirty="0" smtClean="0"/>
          </a:p>
        </p:txBody>
      </p:sp>
      <p:pic>
        <p:nvPicPr>
          <p:cNvPr id="2056" name="Picture 8" descr="http://archiver.bessy.de/cgi/CGIExport.cgi?INDEX=%2Fopt%2FArchive%2Fmaster_index&amp;PATTERN=CATHPOW1SGSF&amp;NAMES=ACORR1SGSF%3AacfFwhm&amp;STARTYEAR=2018&amp;STARTMONTH=05&amp;STARTDAY=02&amp;STARTHOUR=14&amp;STARTMINUTE=07&amp;STARTSECOND=00&amp;STRSTART=0&amp;ENDYEAR=2018&amp;ENDMONTH=05&amp;ENDDAY=02&amp;ENDHOUR=21&amp;ENDMINUTE=07&amp;ENDSECOND=00&amp;STREND=0&amp;COMMAND=Image+only&amp;Y10=1.8&amp;Y11=3&amp;Y20=0&amp;Y21=0&amp;LINEWIDTH=1&amp;CMAP=default&amp;YLABEL=&amp;WIDTH=1000&amp;HEIGHT=400&amp;SCALE=100&amp;INTERPOL=0&amp;INTTYPE=LINEAR&amp;GAP=0&amp;GAP2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9" y="2878274"/>
            <a:ext cx="8695190" cy="34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/>
          <p:cNvGrpSpPr/>
          <p:nvPr/>
        </p:nvGrpSpPr>
        <p:grpSpPr>
          <a:xfrm>
            <a:off x="5601926" y="604062"/>
            <a:ext cx="3542074" cy="2356545"/>
            <a:chOff x="5601926" y="2913"/>
            <a:chExt cx="3542074" cy="2356545"/>
          </a:xfrm>
        </p:grpSpPr>
        <p:pic>
          <p:nvPicPr>
            <p:cNvPr id="15" name="Grafik 5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18"/>
            <a:stretch/>
          </p:blipFill>
          <p:spPr>
            <a:xfrm>
              <a:off x="5601926" y="2913"/>
              <a:ext cx="3542074" cy="23565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Abgerundetes Rechteck 54"/>
            <p:cNvSpPr/>
            <p:nvPr/>
          </p:nvSpPr>
          <p:spPr>
            <a:xfrm>
              <a:off x="5601926" y="2060848"/>
              <a:ext cx="914290" cy="2986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49" name="Rectangle 2048"/>
          <p:cNvSpPr/>
          <p:nvPr/>
        </p:nvSpPr>
        <p:spPr>
          <a:xfrm>
            <a:off x="5076056" y="2993953"/>
            <a:ext cx="3578454" cy="2997271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22494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Y:\Jens\Gun1_LowField\DCBias_combination\Beamsize_vs_phase_bestf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0360"/>
            <a:ext cx="7524460" cy="46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560" y="548680"/>
            <a:ext cx="8198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transverse</a:t>
            </a:r>
            <a:r>
              <a:rPr lang="de-DE" dirty="0" smtClean="0"/>
              <a:t> beam </a:t>
            </a:r>
            <a:r>
              <a:rPr lang="de-DE" dirty="0" err="1" smtClean="0"/>
              <a:t>optics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r>
              <a:rPr lang="de-DE" dirty="0"/>
              <a:t>	</a:t>
            </a:r>
            <a:r>
              <a:rPr lang="de-DE" dirty="0" smtClean="0"/>
              <a:t>    0.4Amp (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)</a:t>
            </a:r>
          </a:p>
          <a:p>
            <a:r>
              <a:rPr lang="de-DE" dirty="0"/>
              <a:t>	</a:t>
            </a:r>
            <a:r>
              <a:rPr lang="de-DE" dirty="0" smtClean="0"/>
              <a:t>-&gt; variable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: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estimated</a:t>
            </a:r>
            <a:r>
              <a:rPr lang="de-DE" dirty="0" smtClean="0"/>
              <a:t>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: 0.458 m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> (0.45m in </a:t>
            </a:r>
            <a:r>
              <a:rPr lang="de-DE" dirty="0" err="1" smtClean="0"/>
              <a:t>simulation</a:t>
            </a:r>
            <a:r>
              <a:rPr lang="de-DE" dirty="0" smtClean="0"/>
              <a:t>)</a:t>
            </a:r>
          </a:p>
          <a:p>
            <a:r>
              <a:rPr lang="de-DE" dirty="0"/>
              <a:t>	</a:t>
            </a:r>
            <a:r>
              <a:rPr lang="de-DE" dirty="0" smtClean="0"/>
              <a:t>-&gt; </a:t>
            </a:r>
            <a:r>
              <a:rPr lang="de-DE" dirty="0" err="1" smtClean="0"/>
              <a:t>defined</a:t>
            </a:r>
            <a:r>
              <a:rPr lang="de-DE" dirty="0" smtClean="0"/>
              <a:t> </a:t>
            </a:r>
            <a:r>
              <a:rPr lang="de-DE" dirty="0" err="1" smtClean="0"/>
              <a:t>solenoid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in </a:t>
            </a:r>
            <a:r>
              <a:rPr lang="de-DE" dirty="0" err="1" smtClean="0"/>
              <a:t>measurement</a:t>
            </a:r>
            <a:r>
              <a:rPr lang="de-DE" dirty="0" smtClean="0"/>
              <a:t>: 0.4A, (0.3A in </a:t>
            </a:r>
            <a:r>
              <a:rPr lang="de-DE" dirty="0" err="1" smtClean="0"/>
              <a:t>simulation</a:t>
            </a:r>
            <a:r>
              <a:rPr lang="de-D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Timeline &amp; incidents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487" y="893743"/>
            <a:ext cx="867092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Measurements timeline: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First RF without cathode: 18–24.08.17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cap="none" dirty="0" smtClean="0"/>
              <a:t>1</a:t>
            </a:r>
            <a:r>
              <a:rPr lang="en-US" b="0" cap="none" baseline="30000" dirty="0" smtClean="0"/>
              <a:t>st</a:t>
            </a:r>
            <a:r>
              <a:rPr lang="en-US" b="0" cap="none" dirty="0" smtClean="0"/>
              <a:t> cathode insertion (</a:t>
            </a:r>
            <a:r>
              <a:rPr lang="en-US" b="0" cap="none" dirty="0" smtClean="0">
                <a:solidFill>
                  <a:schemeClr val="accent2"/>
                </a:solidFill>
              </a:rPr>
              <a:t>inner</a:t>
            </a:r>
            <a:r>
              <a:rPr lang="en-US" b="0" cap="none" dirty="0" smtClean="0"/>
              <a:t> cathode position): 13.09.17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Cathode removal, </a:t>
            </a:r>
            <a:br>
              <a:rPr lang="en-US" dirty="0" smtClean="0"/>
            </a:br>
            <a:r>
              <a:rPr lang="en-US" dirty="0" smtClean="0"/>
              <a:t>helium processing: 14–15.12.17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cap="none" dirty="0" smtClean="0"/>
              <a:t>2</a:t>
            </a:r>
            <a:r>
              <a:rPr lang="en-US" b="0" cap="none" baseline="30000" dirty="0" smtClean="0"/>
              <a:t>nd</a:t>
            </a:r>
            <a:r>
              <a:rPr lang="en-US" b="0" cap="none" dirty="0" smtClean="0"/>
              <a:t> cathode insertion (</a:t>
            </a:r>
            <a:r>
              <a:rPr lang="en-US" b="0" cap="none" dirty="0" smtClean="0">
                <a:solidFill>
                  <a:srgbClr val="00B050"/>
                </a:solidFill>
              </a:rPr>
              <a:t>outer</a:t>
            </a:r>
            <a:r>
              <a:rPr lang="en-US" b="0" cap="none" dirty="0" smtClean="0"/>
              <a:t> cathode position): 19.12.17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laser on: 22.12.17 – 15.01.18</a:t>
            </a:r>
            <a:br>
              <a:rPr lang="en-US" dirty="0" smtClean="0"/>
            </a:br>
            <a:endParaRPr lang="en-US" sz="1600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Uncertain: RF calibration, solenoid strength, </a:t>
            </a:r>
            <a:br>
              <a:rPr lang="en-US" sz="2400" b="0" cap="none" dirty="0" smtClean="0"/>
            </a:br>
            <a:r>
              <a:rPr lang="en-US" sz="2400" b="0" cap="none" dirty="0" smtClean="0"/>
              <a:t>cathode position and cooling…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b="0" cap="none" dirty="0" smtClean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200" dirty="0" smtClean="0"/>
          </a:p>
        </p:txBody>
      </p:sp>
      <p:grpSp>
        <p:nvGrpSpPr>
          <p:cNvPr id="9" name="Group 8"/>
          <p:cNvGrpSpPr/>
          <p:nvPr/>
        </p:nvGrpSpPr>
        <p:grpSpPr>
          <a:xfrm flipH="1">
            <a:off x="180923" y="1359350"/>
            <a:ext cx="994052" cy="1746587"/>
            <a:chOff x="7009315" y="1340767"/>
            <a:chExt cx="1032226" cy="1085544"/>
          </a:xfrm>
        </p:grpSpPr>
        <p:sp>
          <p:nvSpPr>
            <p:cNvPr id="10" name="Right Brace 9"/>
            <p:cNvSpPr/>
            <p:nvPr/>
          </p:nvSpPr>
          <p:spPr>
            <a:xfrm>
              <a:off x="7011640" y="1340767"/>
              <a:ext cx="144016" cy="1085544"/>
            </a:xfrm>
            <a:prstGeom prst="rightBrace">
              <a:avLst>
                <a:gd name="adj1" fmla="val 3974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09315" y="1654051"/>
              <a:ext cx="1032226" cy="459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dark current measured</a:t>
              </a:r>
              <a:endParaRPr lang="en-US" sz="1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73325" y="620688"/>
            <a:ext cx="3203130" cy="813788"/>
            <a:chOff x="5436096" y="798964"/>
            <a:chExt cx="3203130" cy="813788"/>
          </a:xfrm>
        </p:grpSpPr>
        <p:sp>
          <p:nvSpPr>
            <p:cNvPr id="4" name="Lightning Bolt 3"/>
            <p:cNvSpPr/>
            <p:nvPr/>
          </p:nvSpPr>
          <p:spPr>
            <a:xfrm flipH="1">
              <a:off x="5436096" y="1124744"/>
              <a:ext cx="488008" cy="488008"/>
            </a:xfrm>
            <a:prstGeom prst="lightningBol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5868143" y="798964"/>
              <a:ext cx="27710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- solenoid short-circuit observed,</a:t>
              </a:r>
              <a:br>
                <a:rPr lang="en-US" sz="1400" dirty="0" smtClean="0"/>
              </a:br>
              <a:r>
                <a:rPr lang="en-US" sz="1400" dirty="0" smtClean="0"/>
                <a:t>- beam-profile monitor broke,</a:t>
              </a:r>
              <a:br>
                <a:rPr lang="en-US" sz="1400" dirty="0" smtClean="0"/>
              </a:br>
              <a:r>
                <a:rPr lang="en-US" sz="1400" dirty="0" smtClean="0"/>
                <a:t>- cavity accidentally vented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81237" y="2871520"/>
            <a:ext cx="2339034" cy="307777"/>
            <a:chOff x="4427984" y="2733859"/>
            <a:chExt cx="2339034" cy="307777"/>
          </a:xfrm>
        </p:grpSpPr>
        <p:sp>
          <p:nvSpPr>
            <p:cNvPr id="13" name="Right Arrow 12"/>
            <p:cNvSpPr/>
            <p:nvPr/>
          </p:nvSpPr>
          <p:spPr>
            <a:xfrm>
              <a:off x="4427984" y="2807216"/>
              <a:ext cx="325164" cy="16106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4716015" y="2733859"/>
              <a:ext cx="20510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u="sng" dirty="0" smtClean="0"/>
                <a:t>e</a:t>
              </a:r>
              <a:r>
                <a:rPr lang="en-US" sz="1400" u="sng" baseline="30000" dirty="0" smtClean="0"/>
                <a:t>- </a:t>
              </a:r>
              <a:r>
                <a:rPr lang="en-US" sz="1400" u="sng" dirty="0" smtClean="0"/>
                <a:t>beam measurements</a:t>
              </a:r>
              <a:endParaRPr lang="en-US" sz="1400" u="sng" dirty="0"/>
            </a:p>
          </p:txBody>
        </p:sp>
      </p:grpSp>
      <p:sp>
        <p:nvSpPr>
          <p:cNvPr id="1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78283" y="1931432"/>
            <a:ext cx="1077893" cy="580048"/>
            <a:chOff x="7190677" y="1528610"/>
            <a:chExt cx="1077893" cy="580048"/>
          </a:xfrm>
        </p:grpSpPr>
        <p:sp>
          <p:nvSpPr>
            <p:cNvPr id="6" name="L-Shape 5"/>
            <p:cNvSpPr/>
            <p:nvPr/>
          </p:nvSpPr>
          <p:spPr>
            <a:xfrm rot="18306616">
              <a:off x="7016397" y="1702890"/>
              <a:ext cx="528560" cy="180000"/>
            </a:xfrm>
            <a:prstGeom prst="corner">
              <a:avLst>
                <a:gd name="adj1" fmla="val 50000"/>
                <a:gd name="adj2" fmla="val 41024"/>
              </a:avLst>
            </a:prstGeom>
            <a:blipFill>
              <a:blip r:embed="rId3"/>
              <a:tile tx="0" ty="0" sx="100000" sy="100000" flip="none" algn="tl"/>
            </a:blipFill>
            <a:ln w="19050"/>
            <a:effectLst>
              <a:outerShdw blurRad="40005" dist="20320" dir="5400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7332466" y="1585438"/>
              <a:ext cx="9361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test </a:t>
              </a:r>
              <a:r>
                <a:rPr lang="en-US" sz="1400" dirty="0"/>
                <a:t>of</a:t>
              </a:r>
              <a:br>
                <a:rPr lang="en-US" sz="1400" dirty="0"/>
              </a:br>
              <a:r>
                <a:rPr lang="en-US" sz="1400" dirty="0" err="1"/>
                <a:t>coldbox</a:t>
              </a:r>
              <a:endParaRPr lang="en-US" sz="1400" dirty="0"/>
            </a:p>
          </p:txBody>
        </p:sp>
      </p:grpSp>
      <p:pic>
        <p:nvPicPr>
          <p:cNvPr id="24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77" t="39163" r="42781" b="49263"/>
          <a:stretch/>
        </p:blipFill>
        <p:spPr>
          <a:xfrm flipH="1">
            <a:off x="7549267" y="2772796"/>
            <a:ext cx="1559236" cy="1632214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7164288" y="2420888"/>
            <a:ext cx="1728192" cy="378624"/>
            <a:chOff x="7164288" y="2258288"/>
            <a:chExt cx="1728192" cy="378624"/>
          </a:xfrm>
        </p:grpSpPr>
        <p:sp>
          <p:nvSpPr>
            <p:cNvPr id="26" name="Bent-Up Arrow 25"/>
            <p:cNvSpPr/>
            <p:nvPr/>
          </p:nvSpPr>
          <p:spPr>
            <a:xfrm flipV="1">
              <a:off x="7164288" y="2348880"/>
              <a:ext cx="648072" cy="288032"/>
            </a:xfrm>
            <a:prstGeom prst="bentUpArrow">
              <a:avLst>
                <a:gd name="adj1" fmla="val 25000"/>
                <a:gd name="adj2" fmla="val 36544"/>
                <a:gd name="adj3" fmla="val 33658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7783514" y="2258288"/>
              <a:ext cx="11089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DC-bias on</a:t>
              </a:r>
              <a:endParaRPr lang="en-US" sz="1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8906" y="1497752"/>
            <a:ext cx="2042361" cy="523220"/>
            <a:chOff x="7108906" y="1623184"/>
            <a:chExt cx="2042361" cy="523220"/>
          </a:xfrm>
        </p:grpSpPr>
        <p:sp>
          <p:nvSpPr>
            <p:cNvPr id="16" name="&quot;No&quot; Symbol 15"/>
            <p:cNvSpPr/>
            <p:nvPr/>
          </p:nvSpPr>
          <p:spPr>
            <a:xfrm>
              <a:off x="7108906" y="1623184"/>
              <a:ext cx="504057" cy="509672"/>
            </a:xfrm>
            <a:prstGeom prst="noSmoking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7549267" y="1623184"/>
              <a:ext cx="1602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cathode warming</a:t>
              </a:r>
              <a:br>
                <a:rPr lang="en-US" sz="1400" dirty="0" smtClean="0"/>
              </a:br>
              <a:r>
                <a:rPr lang="en-US" sz="1400" dirty="0" smtClean="0"/>
                <a:t>frequency change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318" y="4225577"/>
            <a:ext cx="8262098" cy="931615"/>
            <a:chOff x="54318" y="4225577"/>
            <a:chExt cx="8262098" cy="931615"/>
          </a:xfrm>
        </p:grpSpPr>
        <p:pic>
          <p:nvPicPr>
            <p:cNvPr id="44" name="Grafik 2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4" t="55680" r="650" b="30735"/>
            <a:stretch/>
          </p:blipFill>
          <p:spPr>
            <a:xfrm>
              <a:off x="54318" y="4225577"/>
              <a:ext cx="8262098" cy="931615"/>
            </a:xfrm>
            <a:prstGeom prst="rect">
              <a:avLst/>
            </a:prstGeom>
          </p:spPr>
        </p:pic>
        <p:sp>
          <p:nvSpPr>
            <p:cNvPr id="45" name="Rounded Rectangle 44"/>
            <p:cNvSpPr/>
            <p:nvPr/>
          </p:nvSpPr>
          <p:spPr>
            <a:xfrm>
              <a:off x="6452521" y="4275245"/>
              <a:ext cx="487459" cy="21573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343839" y="4729070"/>
              <a:ext cx="1427940" cy="21573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1848396" y="4503677"/>
              <a:ext cx="0" cy="453825"/>
            </a:xfrm>
            <a:prstGeom prst="straightConnector1">
              <a:avLst/>
            </a:prstGeom>
            <a:ln w="22225"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 flipH="1">
              <a:off x="1691680" y="4684425"/>
              <a:ext cx="9361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 smtClean="0"/>
                <a:t> </a:t>
              </a:r>
              <a:r>
                <a:rPr lang="en-US" sz="1000" b="1" dirty="0"/>
                <a:t> </a:t>
              </a:r>
              <a:r>
                <a:rPr lang="en-US" sz="1000" b="1" dirty="0" smtClean="0"/>
                <a:t> ~ 0.7 mm</a:t>
              </a:r>
              <a:endParaRPr lang="en-US" sz="10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4318" y="4225577"/>
            <a:ext cx="8262098" cy="2083743"/>
            <a:chOff x="54318" y="4272646"/>
            <a:chExt cx="8262098" cy="2083743"/>
          </a:xfrm>
        </p:grpSpPr>
        <p:pic>
          <p:nvPicPr>
            <p:cNvPr id="51" name="Grafik 22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4" t="55680" r="650" b="13933"/>
            <a:stretch/>
          </p:blipFill>
          <p:spPr>
            <a:xfrm>
              <a:off x="54318" y="4272646"/>
              <a:ext cx="8262098" cy="2083743"/>
            </a:xfrm>
            <a:prstGeom prst="rect">
              <a:avLst/>
            </a:prstGeom>
          </p:spPr>
        </p:pic>
        <p:sp>
          <p:nvSpPr>
            <p:cNvPr id="52" name="Rounded Rectangle 51"/>
            <p:cNvSpPr/>
            <p:nvPr/>
          </p:nvSpPr>
          <p:spPr>
            <a:xfrm>
              <a:off x="6452521" y="4322314"/>
              <a:ext cx="487459" cy="21573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343839" y="4776139"/>
              <a:ext cx="1427940" cy="21573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848396" y="4550746"/>
              <a:ext cx="0" cy="453825"/>
            </a:xfrm>
            <a:prstGeom prst="straightConnector1">
              <a:avLst/>
            </a:prstGeom>
            <a:ln w="22225"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 flipH="1">
              <a:off x="1691680" y="4731494"/>
              <a:ext cx="9361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 smtClean="0"/>
                <a:t> </a:t>
              </a:r>
              <a:r>
                <a:rPr lang="en-US" sz="1000" b="1" dirty="0"/>
                <a:t> </a:t>
              </a:r>
              <a:r>
                <a:rPr lang="en-US" sz="1000" b="1" dirty="0" smtClean="0"/>
                <a:t> ~ 0.7 mm</a:t>
              </a:r>
              <a:endParaRPr lang="en-US" sz="1000" b="1" dirty="0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363194" y="5445224"/>
              <a:ext cx="1334276" cy="21573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Textfeld 11"/>
          <p:cNvSpPr txBox="1"/>
          <p:nvPr/>
        </p:nvSpPr>
        <p:spPr>
          <a:xfrm>
            <a:off x="5038827" y="3831431"/>
            <a:ext cx="1261365" cy="461665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</a:t>
            </a:r>
            <a:br>
              <a:rPr lang="en-US" sz="1200" dirty="0" smtClean="0"/>
            </a:br>
            <a:r>
              <a:rPr lang="en-US" sz="1200" dirty="0" smtClean="0"/>
              <a:t>G. </a:t>
            </a:r>
            <a:r>
              <a:rPr lang="en-US" sz="1200" dirty="0" err="1" smtClean="0"/>
              <a:t>Klemz</a:t>
            </a:r>
            <a:r>
              <a:rPr lang="en-US" sz="1200" dirty="0" smtClean="0"/>
              <a:t> et. 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51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Dark current summary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en-US" altLang="en-US" sz="1200" dirty="0" smtClean="0"/>
          </a:p>
        </p:txBody>
      </p:sp>
      <p:sp>
        <p:nvSpPr>
          <p:cNvPr id="25" name="Inhaltsplatzhalter 2"/>
          <p:cNvSpPr txBox="1">
            <a:spLocks/>
          </p:cNvSpPr>
          <p:nvPr/>
        </p:nvSpPr>
        <p:spPr>
          <a:xfrm>
            <a:off x="35496" y="620688"/>
            <a:ext cx="9001000" cy="1656183"/>
          </a:xfrm>
          <a:prstGeom prst="rect">
            <a:avLst/>
          </a:prstGeom>
        </p:spPr>
        <p:txBody>
          <a:bodyPr vert="horz" wrap="square" lIns="0" tIns="0" rIns="0" bIns="0" numCol="1" rtlCol="0" anchor="ctr">
            <a:noAutofit/>
          </a:bodyPr>
          <a:lstStyle>
            <a:lvl1pPr marL="0" indent="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 kern="1200" cap="all">
                <a:solidFill>
                  <a:srgbClr val="00589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accent1"/>
                </a:solidFill>
              </a:rPr>
              <a:t>First RF without cathode</a:t>
            </a:r>
            <a:endParaRPr lang="en-US" baseline="30000" dirty="0" smtClean="0">
              <a:solidFill>
                <a:schemeClr val="accent1"/>
              </a:solidFill>
            </a:endParaRP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B0F0"/>
                </a:solidFill>
              </a:rPr>
              <a:t>1</a:t>
            </a:r>
            <a:r>
              <a:rPr lang="en-US" baseline="30000" dirty="0">
                <a:solidFill>
                  <a:srgbClr val="00B0F0"/>
                </a:solidFill>
              </a:rPr>
              <a:t>st</a:t>
            </a:r>
            <a:r>
              <a:rPr lang="en-US" dirty="0">
                <a:solidFill>
                  <a:srgbClr val="00B0F0"/>
                </a:solidFill>
              </a:rPr>
              <a:t> cathode </a:t>
            </a:r>
            <a:r>
              <a:rPr lang="en-US" dirty="0" smtClean="0">
                <a:solidFill>
                  <a:srgbClr val="00B0F0"/>
                </a:solidFill>
              </a:rPr>
              <a:t>insertion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(inner </a:t>
            </a:r>
            <a:r>
              <a:rPr lang="en-US" dirty="0">
                <a:solidFill>
                  <a:srgbClr val="00B0F0"/>
                </a:solidFill>
              </a:rPr>
              <a:t>cathode </a:t>
            </a:r>
            <a:r>
              <a:rPr lang="en-US" dirty="0" smtClean="0">
                <a:solidFill>
                  <a:srgbClr val="00B0F0"/>
                </a:solidFill>
              </a:rPr>
              <a:t>position + equipment failures)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</a:rPr>
              <a:t>Cathode </a:t>
            </a:r>
            <a:r>
              <a:rPr lang="en-US" dirty="0" smtClean="0">
                <a:solidFill>
                  <a:srgbClr val="00B050"/>
                </a:solidFill>
              </a:rPr>
              <a:t>out &amp; </a:t>
            </a:r>
            <a:r>
              <a:rPr lang="en-US" dirty="0">
                <a:solidFill>
                  <a:srgbClr val="00B050"/>
                </a:solidFill>
              </a:rPr>
              <a:t>helium </a:t>
            </a:r>
            <a:r>
              <a:rPr lang="en-US" dirty="0" smtClean="0">
                <a:solidFill>
                  <a:srgbClr val="00B050"/>
                </a:solidFill>
              </a:rPr>
              <a:t>processing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C000"/>
                </a:solidFill>
              </a:rPr>
              <a:t>2</a:t>
            </a:r>
            <a:r>
              <a:rPr lang="en-US" baseline="30000" dirty="0" smtClean="0">
                <a:solidFill>
                  <a:srgbClr val="FFC000"/>
                </a:solidFill>
              </a:rPr>
              <a:t>nd</a:t>
            </a:r>
            <a:r>
              <a:rPr lang="en-US" dirty="0" smtClean="0">
                <a:solidFill>
                  <a:srgbClr val="FFC000"/>
                </a:solidFill>
              </a:rPr>
              <a:t> cathode insertion (outer </a:t>
            </a:r>
            <a:r>
              <a:rPr lang="en-US" dirty="0">
                <a:solidFill>
                  <a:srgbClr val="FFC000"/>
                </a:solidFill>
              </a:rPr>
              <a:t>cathode position)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beam operation (</a:t>
            </a:r>
            <a:r>
              <a:rPr lang="en-US" dirty="0" smtClean="0">
                <a:solidFill>
                  <a:srgbClr val="FF3300"/>
                </a:solidFill>
              </a:rPr>
              <a:t>PLL</a:t>
            </a:r>
            <a:r>
              <a:rPr lang="en-US" dirty="0" smtClean="0"/>
              <a:t> + LLRF)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813493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878395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212469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307524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241832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511735"/>
              </p:ext>
            </p:extLst>
          </p:nvPr>
        </p:nvGraphicFramePr>
        <p:xfrm>
          <a:off x="0" y="2062800"/>
          <a:ext cx="9163049" cy="444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707194" y="1188439"/>
            <a:ext cx="1493377" cy="954107"/>
            <a:chOff x="5851210" y="1188439"/>
            <a:chExt cx="1493377" cy="954107"/>
          </a:xfrm>
        </p:grpSpPr>
        <p:sp>
          <p:nvSpPr>
            <p:cNvPr id="5" name="Right Brace 4"/>
            <p:cNvSpPr/>
            <p:nvPr/>
          </p:nvSpPr>
          <p:spPr>
            <a:xfrm>
              <a:off x="5851210" y="1340768"/>
              <a:ext cx="144016" cy="648072"/>
            </a:xfrm>
            <a:prstGeom prst="rightBrace">
              <a:avLst>
                <a:gd name="adj1" fmla="val 3974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25609" y="1188439"/>
              <a:ext cx="141897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deviation </a:t>
              </a:r>
              <a:br>
                <a:rPr lang="en-US" sz="1400" dirty="0" smtClean="0"/>
              </a:br>
              <a:r>
                <a:rPr lang="en-US" sz="1400" dirty="0" smtClean="0"/>
                <a:t>above 8 MV/m </a:t>
              </a:r>
              <a:br>
                <a:rPr lang="en-US" sz="1400" dirty="0" smtClean="0"/>
              </a:br>
              <a:r>
                <a:rPr lang="en-US" sz="1400" dirty="0" smtClean="0"/>
                <a:t>due</a:t>
              </a:r>
              <a:r>
                <a:rPr lang="en-US" sz="1400" dirty="0"/>
                <a:t> </a:t>
              </a:r>
              <a:r>
                <a:rPr lang="en-US" sz="1400" dirty="0" smtClean="0"/>
                <a:t>to </a:t>
              </a:r>
              <a:r>
                <a:rPr lang="en-US" sz="1400" u="sng" dirty="0" smtClean="0"/>
                <a:t>DC bias</a:t>
              </a:r>
              <a:r>
                <a:rPr lang="en-US" sz="1400" dirty="0" smtClean="0"/>
                <a:t> </a:t>
              </a:r>
              <a:br>
                <a:rPr lang="en-US" sz="1400" dirty="0" smtClean="0"/>
              </a:br>
              <a:r>
                <a:rPr lang="en-US" sz="1400" dirty="0" smtClean="0"/>
                <a:t>/ cathode?</a:t>
              </a:r>
              <a:endParaRPr lang="en-US" sz="1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66881" y="1340768"/>
            <a:ext cx="2077119" cy="922457"/>
            <a:chOff x="6993895" y="1340768"/>
            <a:chExt cx="2148261" cy="922457"/>
          </a:xfrm>
        </p:grpSpPr>
        <p:sp>
          <p:nvSpPr>
            <p:cNvPr id="37" name="Right Brace 36"/>
            <p:cNvSpPr/>
            <p:nvPr/>
          </p:nvSpPr>
          <p:spPr>
            <a:xfrm>
              <a:off x="6993895" y="1340768"/>
              <a:ext cx="144016" cy="922457"/>
            </a:xfrm>
            <a:prstGeom prst="rightBrace">
              <a:avLst>
                <a:gd name="adj1" fmla="val 3974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086418" y="1424351"/>
              <a:ext cx="20557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measuring different </a:t>
              </a:r>
              <a:br>
                <a:rPr lang="en-US" sz="1400" dirty="0" smtClean="0"/>
              </a:br>
              <a:r>
                <a:rPr lang="en-US" sz="1400" dirty="0" smtClean="0"/>
                <a:t>emitters which overlap</a:t>
              </a:r>
              <a:br>
                <a:rPr lang="en-US" sz="1400" dirty="0" smtClean="0"/>
              </a:br>
              <a:r>
                <a:rPr lang="en-US" sz="1400" dirty="0" smtClean="0"/>
                <a:t>above 7 MV/m ?</a:t>
              </a:r>
              <a:endParaRPr lang="en-US" sz="1400" dirty="0"/>
            </a:p>
          </p:txBody>
        </p:sp>
      </p:grpSp>
      <p:sp>
        <p:nvSpPr>
          <p:cNvPr id="21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12388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8" grpId="0">
        <p:bldAsOne/>
      </p:bldGraphic>
      <p:bldGraphic spid="19" grpId="0">
        <p:bldAsOne/>
      </p:bldGraphic>
      <p:bldGraphic spid="29" grpId="0">
        <p:bldAsOne/>
      </p:bldGraphic>
      <p:bldGraphic spid="30" grpId="0">
        <p:bldAsOne/>
      </p:bldGraphic>
      <p:bldGraphic spid="3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/>
          <p:cNvGrpSpPr/>
          <p:nvPr/>
        </p:nvGrpSpPr>
        <p:grpSpPr>
          <a:xfrm>
            <a:off x="5010089" y="2598463"/>
            <a:ext cx="4133912" cy="2750295"/>
            <a:chOff x="5601926" y="2913"/>
            <a:chExt cx="3542074" cy="2356545"/>
          </a:xfrm>
        </p:grpSpPr>
        <p:pic>
          <p:nvPicPr>
            <p:cNvPr id="15" name="Grafik 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18"/>
            <a:stretch/>
          </p:blipFill>
          <p:spPr>
            <a:xfrm>
              <a:off x="5601926" y="2913"/>
              <a:ext cx="3542074" cy="23565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Abgerundetes Rechteck 54"/>
            <p:cNvSpPr/>
            <p:nvPr/>
          </p:nvSpPr>
          <p:spPr>
            <a:xfrm>
              <a:off x="5601926" y="2060848"/>
              <a:ext cx="914290" cy="2986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Laser parameters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764704"/>
            <a:ext cx="8670925" cy="825500"/>
          </a:xfrm>
        </p:spPr>
        <p:txBody>
          <a:bodyPr>
            <a:noAutofit/>
          </a:bodyPr>
          <a:lstStyle/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Power </a:t>
            </a:r>
            <a:r>
              <a:rPr lang="en-US" sz="2400" b="0" cap="none" dirty="0" smtClean="0"/>
              <a:t>meter:</a:t>
            </a:r>
            <a:endParaRPr lang="en-US" sz="2400" b="0" cap="none" dirty="0" smtClean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cap="none" dirty="0" smtClean="0"/>
              <a:t>After </a:t>
            </a:r>
            <a:r>
              <a:rPr lang="en-US" b="0" cap="none" dirty="0"/>
              <a:t>a cold-start ~10 </a:t>
            </a:r>
            <a:r>
              <a:rPr lang="en-US" b="0" cap="none" dirty="0" smtClean="0"/>
              <a:t>minutes for </a:t>
            </a:r>
            <a:r>
              <a:rPr lang="en-US" b="0" cap="none" dirty="0"/>
              <a:t>stabilization </a:t>
            </a:r>
            <a:endParaRPr lang="en-US" b="0" cap="none" dirty="0" smtClean="0"/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Short-term </a:t>
            </a:r>
            <a:r>
              <a:rPr lang="en-US" dirty="0" smtClean="0"/>
              <a:t>fluctuation: +/- </a:t>
            </a:r>
            <a:r>
              <a:rPr lang="en-US" dirty="0"/>
              <a:t>0.3 % </a:t>
            </a:r>
            <a:r>
              <a:rPr lang="en-US" dirty="0" err="1" smtClean="0"/>
              <a:t>rms</a:t>
            </a:r>
            <a:r>
              <a:rPr lang="en-US" dirty="0" smtClean="0"/>
              <a:t>, +/- </a:t>
            </a:r>
            <a:r>
              <a:rPr lang="en-US" dirty="0"/>
              <a:t>1.5 % </a:t>
            </a:r>
            <a:r>
              <a:rPr lang="en-US" dirty="0" smtClean="0"/>
              <a:t>max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Long-term drift</a:t>
            </a:r>
            <a:r>
              <a:rPr lang="en-US" dirty="0" smtClean="0"/>
              <a:t>: +/- </a:t>
            </a:r>
            <a:r>
              <a:rPr lang="en-US" dirty="0"/>
              <a:t>1.2 % </a:t>
            </a:r>
            <a:r>
              <a:rPr lang="en-US" dirty="0" err="1" smtClean="0"/>
              <a:t>rms</a:t>
            </a:r>
            <a:r>
              <a:rPr lang="en-US" dirty="0" smtClean="0"/>
              <a:t>, +/- </a:t>
            </a:r>
            <a:r>
              <a:rPr lang="en-US" dirty="0"/>
              <a:t>2.8 % max</a:t>
            </a:r>
            <a:endParaRPr lang="en-US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/>
              <a:t>Pulse </a:t>
            </a:r>
            <a:r>
              <a:rPr lang="en-US" sz="2400" b="0" cap="none" dirty="0" smtClean="0"/>
              <a:t>duration (optical auto-correlator): </a:t>
            </a:r>
          </a:p>
          <a:p>
            <a:pPr marL="108585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cap="none" dirty="0" smtClean="0"/>
              <a:t>long-term </a:t>
            </a:r>
            <a:r>
              <a:rPr lang="en-US" b="0" cap="none" dirty="0"/>
              <a:t>drift</a:t>
            </a:r>
            <a:r>
              <a:rPr lang="en-US" b="0" cap="none" dirty="0" smtClean="0"/>
              <a:t>: ~ 4 h to stabilize to </a:t>
            </a:r>
            <a:r>
              <a:rPr lang="en-US" b="0" cap="none" dirty="0" smtClean="0"/>
              <a:t> </a:t>
            </a:r>
            <a:r>
              <a:rPr lang="en-US" b="0" cap="none" dirty="0" smtClean="0"/>
              <a:t/>
            </a:r>
            <a:br>
              <a:rPr lang="en-US" b="0" cap="none" dirty="0" smtClean="0"/>
            </a:br>
            <a:r>
              <a:rPr lang="en-US" b="0" cap="none" dirty="0" smtClean="0"/>
              <a:t>0.6 </a:t>
            </a:r>
            <a:r>
              <a:rPr lang="en-US" b="0" cap="none" dirty="0" err="1" smtClean="0"/>
              <a:t>ps</a:t>
            </a:r>
            <a:r>
              <a:rPr lang="en-US" b="0" cap="none" dirty="0" smtClean="0"/>
              <a:t> </a:t>
            </a:r>
            <a:r>
              <a:rPr lang="en-US" b="0" cap="none" dirty="0" err="1" smtClean="0"/>
              <a:t>rms</a:t>
            </a:r>
            <a:r>
              <a:rPr lang="en-US" b="0" cap="none" dirty="0" smtClean="0"/>
              <a:t> (UV)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0" cap="none" dirty="0" smtClean="0"/>
              <a:t>Transverse parameters: </a:t>
            </a:r>
            <a:br>
              <a:rPr lang="en-US" sz="2400" b="0" cap="none" dirty="0" smtClean="0"/>
            </a:br>
            <a:r>
              <a:rPr lang="en-US" sz="2400" b="0" cap="none" dirty="0" smtClean="0"/>
              <a:t>“</a:t>
            </a:r>
            <a:r>
              <a:rPr lang="en-US" sz="2400" b="0" cap="none" dirty="0" smtClean="0"/>
              <a:t>virtual cathode” + front </a:t>
            </a:r>
            <a:r>
              <a:rPr lang="en-US" sz="2400" b="0" cap="none" dirty="0" smtClean="0"/>
              <a:t>camera</a:t>
            </a: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en-US" altLang="en-US" sz="1200" dirty="0" smtClean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11885" r="38102" b="35883"/>
          <a:stretch/>
        </p:blipFill>
        <p:spPr>
          <a:xfrm>
            <a:off x="646518" y="4005075"/>
            <a:ext cx="1477210" cy="1872682"/>
          </a:xfrm>
          <a:prstGeom prst="rect">
            <a:avLst/>
          </a:prstGeom>
          <a:ln w="12700">
            <a:noFill/>
          </a:ln>
        </p:spPr>
      </p:pic>
      <p:pic>
        <p:nvPicPr>
          <p:cNvPr id="14" name="Picture 3" descr="\\home.helmholtz-berlin.de\lli\pics+sketches\CathodeInspection\Gi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6937" y="4292876"/>
            <a:ext cx="1872914" cy="12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home.helmholtz-berlin.de\group-PhoInMeas\Opic11_(backup)\gunlab\Data\2018\2018-01-15\run2\cam_gunlab_dia2__21007948__20180115_120935880_0001.tif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 t="24637" r="31466" b="46864"/>
          <a:stretch/>
        </p:blipFill>
        <p:spPr bwMode="auto">
          <a:xfrm rot="5400000">
            <a:off x="1942897" y="4202811"/>
            <a:ext cx="1872682" cy="14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73092"/>
              </p:ext>
            </p:extLst>
          </p:nvPr>
        </p:nvGraphicFramePr>
        <p:xfrm>
          <a:off x="569531" y="1461600"/>
          <a:ext cx="8004939" cy="10109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829993"/>
              </p:ext>
            </p:extLst>
          </p:nvPr>
        </p:nvGraphicFramePr>
        <p:xfrm>
          <a:off x="569531" y="1460376"/>
          <a:ext cx="8004939" cy="138176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34901"/>
              </p:ext>
            </p:extLst>
          </p:nvPr>
        </p:nvGraphicFramePr>
        <p:xfrm>
          <a:off x="569531" y="1460376"/>
          <a:ext cx="8004939" cy="17526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11" y="3429292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Quantum Efficiency maps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670925" cy="39360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Laser: 1.75 mm diameter, 12.1 kHz </a:t>
            </a:r>
            <a:r>
              <a:rPr lang="en-US" sz="2400" b="0" cap="none" dirty="0"/>
              <a:t>rep </a:t>
            </a:r>
            <a:r>
              <a:rPr lang="en-US" sz="2400" b="0" cap="none" dirty="0" smtClean="0"/>
              <a:t>rate</a:t>
            </a:r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en-US" altLang="en-US" sz="12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3206" y="3433986"/>
            <a:ext cx="0" cy="26640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5855" y="3429292"/>
            <a:ext cx="0" cy="26640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162" y="3433986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433987"/>
            <a:ext cx="3554119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197031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Quantum Efficiency scans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019175"/>
            <a:ext cx="8670925" cy="53761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0" cap="none" dirty="0" smtClean="0"/>
              <a:t>In </a:t>
            </a:r>
            <a:r>
              <a:rPr lang="en-US" sz="2400" b="0" cap="none" dirty="0"/>
              <a:t>agreement with </a:t>
            </a:r>
            <a:r>
              <a:rPr lang="en-US" sz="2400" b="0" cap="none" dirty="0" smtClean="0"/>
              <a:t>Cu measurements from </a:t>
            </a:r>
            <a:r>
              <a:rPr lang="en-US" sz="2400" b="0" cap="none" dirty="0"/>
              <a:t>other </a:t>
            </a:r>
            <a:r>
              <a:rPr lang="en-US" sz="2400" b="0" cap="none" dirty="0" smtClean="0"/>
              <a:t>photo-injectors</a:t>
            </a:r>
            <a:endParaRPr lang="en-US" sz="2400" b="0" cap="none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0" cap="none" dirty="0" smtClean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en-US" altLang="en-US" sz="1200" dirty="0" smtClean="0"/>
          </a:p>
        </p:txBody>
      </p:sp>
      <p:pic>
        <p:nvPicPr>
          <p:cNvPr id="1029" name="Picture 5" descr="D:\workspace\QE_test\2018-01-09-QE-charge-vs-las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" y="3119958"/>
            <a:ext cx="4433616" cy="28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workspace\QE_test\2018-01-12-QE-charge-vs-las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57" y="3119958"/>
            <a:ext cx="4436721" cy="28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759805"/>
              </p:ext>
            </p:extLst>
          </p:nvPr>
        </p:nvGraphicFramePr>
        <p:xfrm>
          <a:off x="569531" y="1460376"/>
          <a:ext cx="8004939" cy="1381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55968"/>
                <a:gridCol w="1891602"/>
                <a:gridCol w="1948561"/>
                <a:gridCol w="1365060"/>
                <a:gridCol w="933768"/>
                <a:gridCol w="1109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on-axis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Relative RF phase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deg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Momentum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(MeV/c)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(A)</a:t>
                      </a:r>
                      <a:endParaRPr 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6621" y="3391883"/>
            <a:ext cx="2088232" cy="215732"/>
          </a:xfrm>
          <a:prstGeom prst="roundRect">
            <a:avLst/>
          </a:prstGeom>
          <a:solidFill>
            <a:schemeClr val="accent3">
              <a:alpha val="2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186820" y="3472258"/>
            <a:ext cx="2088232" cy="215732"/>
          </a:xfrm>
          <a:prstGeom prst="roundRect">
            <a:avLst/>
          </a:prstGeom>
          <a:solidFill>
            <a:schemeClr val="accent3">
              <a:alpha val="20000"/>
            </a:schemeClr>
          </a:solidFill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25197"/>
              </p:ext>
            </p:extLst>
          </p:nvPr>
        </p:nvGraphicFramePr>
        <p:xfrm>
          <a:off x="370634" y="1028328"/>
          <a:ext cx="4129358" cy="101092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35631"/>
                <a:gridCol w="1132149"/>
                <a:gridCol w="1352930"/>
                <a:gridCol w="9086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Laser power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mW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08861"/>
              </p:ext>
            </p:extLst>
          </p:nvPr>
        </p:nvGraphicFramePr>
        <p:xfrm>
          <a:off x="370634" y="1028328"/>
          <a:ext cx="4129358" cy="138176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35631"/>
                <a:gridCol w="1132149"/>
                <a:gridCol w="1352930"/>
                <a:gridCol w="9086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Laser power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mW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10.01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5.4 - 6.2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0.47 - 0.51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Photoemission scans</a:t>
            </a:r>
            <a:endParaRPr lang="en-US" sz="2800" dirty="0"/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en-US" altLang="en-US" sz="12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993342"/>
              </p:ext>
            </p:extLst>
          </p:nvPr>
        </p:nvGraphicFramePr>
        <p:xfrm>
          <a:off x="370634" y="1028328"/>
          <a:ext cx="4129358" cy="17526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{9D7B26C5-4107-4FEC-AEDC-1716B250A1EF}</a:tableStyleId>
              </a:tblPr>
              <a:tblGrid>
                <a:gridCol w="735631"/>
                <a:gridCol w="1132149"/>
                <a:gridCol w="1352930"/>
                <a:gridCol w="9086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field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(MV/m)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Laser power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mW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bias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(kV)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09.01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10.01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5.4 - 6.2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0.47 - 0.51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12.01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13" y="3501008"/>
            <a:ext cx="38422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8422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13" y="621008"/>
            <a:ext cx="38422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</p:spTree>
    <p:extLst>
      <p:ext uri="{BB962C8B-B14F-4D97-AF65-F5344CB8AC3E}">
        <p14:creationId xmlns:p14="http://schemas.microsoft.com/office/powerpoint/2010/main" val="26109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Momentum scans</a:t>
            </a:r>
          </a:p>
        </p:txBody>
      </p:sp>
      <p:sp>
        <p:nvSpPr>
          <p:cNvPr id="4102" name="Foliennummernplatzhalt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4978F38-50FD-4796-AA2C-D4C17CDA0551}" type="slidenum">
              <a:rPr lang="en-US" altLang="en-US" sz="1200" smtClean="0"/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en-US" altLang="en-US" sz="1200" dirty="0" smtClean="0"/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50" y="607485"/>
            <a:ext cx="384229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7485"/>
            <a:ext cx="39888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50" y="3501008"/>
            <a:ext cx="407599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63588" y="6356350"/>
            <a:ext cx="7092788" cy="365125"/>
          </a:xfrm>
        </p:spPr>
        <p:txBody>
          <a:bodyPr/>
          <a:lstStyle/>
          <a:p>
            <a:r>
              <a:rPr lang="en-US" dirty="0"/>
              <a:t>Commissioning results of the HZB SRF Gun for bERLinPro with a Cu cathode</a:t>
            </a:r>
            <a:br>
              <a:rPr lang="en-US" dirty="0"/>
            </a:br>
            <a:r>
              <a:rPr lang="en-US" dirty="0"/>
              <a:t>Georgios Kourkafas  |  13.06.2018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4" y="3501008"/>
            <a:ext cx="407599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7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On-screen Show (4:3)</PresentationFormat>
  <Paragraphs>444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Larissa-Design</vt:lpstr>
      <vt:lpstr>PowerPoint Presentation</vt:lpstr>
      <vt:lpstr>Overview of components &amp; measurements</vt:lpstr>
      <vt:lpstr>Timeline &amp; incidents</vt:lpstr>
      <vt:lpstr>Dark current summary</vt:lpstr>
      <vt:lpstr>Laser parameters</vt:lpstr>
      <vt:lpstr>Quantum Efficiency maps</vt:lpstr>
      <vt:lpstr>Quantum Efficiency scans</vt:lpstr>
      <vt:lpstr>Photoemission scans</vt:lpstr>
      <vt:lpstr>Momentum scans</vt:lpstr>
      <vt:lpstr>Simulating the measured momentum</vt:lpstr>
      <vt:lpstr>Simulating the measured beam size</vt:lpstr>
      <vt:lpstr>Summary &amp; Outlook</vt:lpstr>
      <vt:lpstr>THANK YOU FOR YOUR ATTENTION</vt:lpstr>
      <vt:lpstr>PowerPoint Presentation</vt:lpstr>
      <vt:lpstr>PowerPoint Presentation</vt:lpstr>
      <vt:lpstr>PowerPoint Presentation</vt:lpstr>
      <vt:lpstr>PowerPoint Presentation</vt:lpstr>
      <vt:lpstr>Laser</vt:lpstr>
      <vt:lpstr>Dark current</vt:lpstr>
      <vt:lpstr>Momentum scans</vt:lpstr>
      <vt:lpstr>Cathode: -0.7 mm from warm cavity backwall</vt:lpstr>
      <vt:lpstr>Cathode: -1.7 mm from cold cavity backwall</vt:lpstr>
      <vt:lpstr>Quantum Efficiency maps</vt:lpstr>
      <vt:lpstr>Laser power</vt:lpstr>
      <vt:lpstr>Laser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Kourkafas, Georgios</cp:lastModifiedBy>
  <cp:revision>1147</cp:revision>
  <dcterms:created xsi:type="dcterms:W3CDTF">2009-04-16T12:28:49Z</dcterms:created>
  <dcterms:modified xsi:type="dcterms:W3CDTF">2018-06-13T06:43:30Z</dcterms:modified>
</cp:coreProperties>
</file>