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8" r:id="rId2"/>
    <p:sldId id="284" r:id="rId3"/>
    <p:sldId id="304" r:id="rId4"/>
    <p:sldId id="283" r:id="rId5"/>
    <p:sldId id="357" r:id="rId6"/>
    <p:sldId id="286" r:id="rId7"/>
    <p:sldId id="270" r:id="rId8"/>
    <p:sldId id="336" r:id="rId9"/>
    <p:sldId id="366" r:id="rId10"/>
    <p:sldId id="269" r:id="rId11"/>
    <p:sldId id="343" r:id="rId12"/>
    <p:sldId id="385" r:id="rId13"/>
    <p:sldId id="306" r:id="rId14"/>
    <p:sldId id="382" r:id="rId15"/>
    <p:sldId id="383" r:id="rId16"/>
    <p:sldId id="384" r:id="rId17"/>
    <p:sldId id="262" r:id="rId18"/>
    <p:sldId id="285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alk" id="{ADF93EF4-5FB0-4F00-B485-5E5143538C1E}">
          <p14:sldIdLst>
            <p14:sldId id="258"/>
            <p14:sldId id="284"/>
            <p14:sldId id="304"/>
            <p14:sldId id="283"/>
            <p14:sldId id="357"/>
            <p14:sldId id="286"/>
            <p14:sldId id="270"/>
            <p14:sldId id="336"/>
            <p14:sldId id="366"/>
            <p14:sldId id="269"/>
            <p14:sldId id="343"/>
            <p14:sldId id="385"/>
            <p14:sldId id="306"/>
            <p14:sldId id="382"/>
            <p14:sldId id="383"/>
            <p14:sldId id="384"/>
            <p14:sldId id="262"/>
            <p14:sldId id="285"/>
          </p14:sldIdLst>
        </p14:section>
        <p14:section name="Backup" id="{617EDE6E-9A25-4A3F-B720-0D65E046D92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2963" autoAdjust="0"/>
  </p:normalViewPr>
  <p:slideViewPr>
    <p:cSldViewPr>
      <p:cViewPr varScale="1">
        <p:scale>
          <a:sx n="89" d="100"/>
          <a:sy n="89" d="100"/>
        </p:scale>
        <p:origin x="117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1499"/>
    </p:cViewPr>
  </p:sorterViewPr>
  <p:notesViewPr>
    <p:cSldViewPr>
      <p:cViewPr varScale="1">
        <p:scale>
          <a:sx n="44" d="100"/>
          <a:sy n="44" d="100"/>
        </p:scale>
        <p:origin x="241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 smtClean="0"/>
              <a:t>&lt;Kopfzeile&gt;ddd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de-DE" smtClean="0"/>
              <a:t>&lt;Datum/Uhrzeit&gt;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smtClean="0"/>
              <a:t>&lt;Fußzeile&gt;xd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BB683-667D-4938-861E-E49850CE85B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79485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de-DE"/>
              <a:t>Klicken Sie, um das Format der Notizen zu bearbeiten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de-DE" smtClean="0"/>
              <a:t>&lt;Kopfzeile&gt;ddd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de-DE" smtClean="0"/>
              <a:t>&lt;Datum/Uhrzeit&gt;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de-DE" smtClean="0"/>
              <a:t>&lt;Fußzeile&gt;xd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C151C111-7171-4181-8131-715171B12141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338546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168" name="TextShape 2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16111C1-9171-4181-B1D1-017121B131E1}" type="slidenum">
              <a:rPr lang="de-DE">
                <a:solidFill>
                  <a:srgbClr val="000000"/>
                </a:solidFill>
                <a:latin typeface="Arial"/>
                <a:ea typeface="+mn-ea"/>
              </a:rPr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0713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168" name="TextShape 2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16111C1-9171-4181-B1D1-017121B131E1}" type="slidenum">
              <a:rPr lang="de-DE">
                <a:solidFill>
                  <a:srgbClr val="000000"/>
                </a:solidFill>
                <a:latin typeface="Arial"/>
                <a:ea typeface="+mn-ea"/>
              </a:rPr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43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168" name="TextShape 2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16111C1-9171-4181-B1D1-017121B131E1}" type="slidenum">
              <a:rPr lang="de-DE">
                <a:solidFill>
                  <a:srgbClr val="000000"/>
                </a:solidFill>
                <a:latin typeface="Arial"/>
                <a:ea typeface="+mn-ea"/>
              </a:rPr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3527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168" name="TextShape 2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16111C1-9171-4181-B1D1-017121B131E1}" type="slidenum">
              <a:rPr lang="de-DE">
                <a:solidFill>
                  <a:srgbClr val="000000"/>
                </a:solidFill>
                <a:latin typeface="Arial"/>
                <a:ea typeface="+mn-ea"/>
              </a:rPr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8472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168" name="TextShape 2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16111C1-9171-4181-B1D1-017121B131E1}" type="slidenum">
              <a:rPr lang="de-DE">
                <a:solidFill>
                  <a:srgbClr val="000000"/>
                </a:solidFill>
                <a:latin typeface="Arial"/>
                <a:ea typeface="+mn-ea"/>
              </a:rPr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2119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 dirty="0"/>
          </a:p>
        </p:txBody>
      </p:sp>
      <p:sp>
        <p:nvSpPr>
          <p:cNvPr id="168" name="TextShape 2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16111C1-9171-4181-B1D1-017121B131E1}" type="slidenum">
              <a:rPr lang="de-DE">
                <a:solidFill>
                  <a:srgbClr val="000000"/>
                </a:solidFill>
                <a:latin typeface="Arial"/>
                <a:ea typeface="+mn-ea"/>
              </a:rPr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917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168" name="TextShape 2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16111C1-9171-4181-B1D1-017121B131E1}" type="slidenum">
              <a:rPr lang="de-DE">
                <a:solidFill>
                  <a:srgbClr val="000000"/>
                </a:solidFill>
                <a:latin typeface="Arial"/>
                <a:ea typeface="+mn-ea"/>
              </a:r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6836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body"/>
          </p:nvPr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endParaRPr/>
          </a:p>
        </p:txBody>
      </p:sp>
      <p:sp>
        <p:nvSpPr>
          <p:cNvPr id="168" name="TextShape 2"/>
          <p:cNvSpPr txBox="1"/>
          <p:nvPr/>
        </p:nvSpPr>
        <p:spPr>
          <a:xfrm>
            <a:off x="0" y="0"/>
            <a:ext cx="0" cy="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fld id="{C16111C1-9171-4181-B1D1-017121B131E1}" type="slidenum">
              <a:rPr lang="de-DE">
                <a:solidFill>
                  <a:srgbClr val="000000"/>
                </a:solidFill>
                <a:latin typeface="Arial"/>
                <a:ea typeface="+mn-ea"/>
              </a:r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567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115640" y="254160"/>
            <a:ext cx="8028000" cy="439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349200" y="1018800"/>
            <a:ext cx="867132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349200" y="1449360"/>
            <a:ext cx="867132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115640" y="254160"/>
            <a:ext cx="8028000" cy="439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349200" y="101880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791960" y="101880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791960" y="144936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349200" y="144936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115640" y="254160"/>
            <a:ext cx="8028000" cy="439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349200" y="101880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791960" y="101880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6" descr="Wissenschaftl_Info_ab_Willkommen.bmp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86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115640" y="254160"/>
            <a:ext cx="8028000" cy="439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349200" y="1018800"/>
            <a:ext cx="8671320" cy="8251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976127" y="116632"/>
            <a:ext cx="8028000" cy="439560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endParaRPr dirty="0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349200" y="1018800"/>
            <a:ext cx="8671320" cy="824760"/>
          </a:xfrm>
          <a:prstGeom prst="rect">
            <a:avLst/>
          </a:prstGeom>
        </p:spPr>
        <p:txBody>
          <a:bodyPr wrap="none" lIns="0" tIns="0" rIns="0" bIns="0"/>
          <a:lstStyle>
            <a:lvl1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lvl1pPr>
          </a:lstStyle>
          <a:p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‹#›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115640" y="254160"/>
            <a:ext cx="8028000" cy="439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349200" y="1018800"/>
            <a:ext cx="4231080" cy="824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791960" y="1018800"/>
            <a:ext cx="4231080" cy="824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115640" y="254160"/>
            <a:ext cx="8028000" cy="439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1115640" y="254160"/>
            <a:ext cx="8028000" cy="15894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115640" y="254160"/>
            <a:ext cx="8028000" cy="439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49200" y="101880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349200" y="144936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791960" y="1018800"/>
            <a:ext cx="4231080" cy="824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115640" y="254160"/>
            <a:ext cx="8028000" cy="439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49200" y="1018800"/>
            <a:ext cx="4231080" cy="82476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791960" y="101880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791960" y="144936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115640" y="254160"/>
            <a:ext cx="8028000" cy="439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49200" y="101880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791960" y="1018800"/>
            <a:ext cx="423108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349200" y="1449360"/>
            <a:ext cx="8670600" cy="39312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7"/>
          <p:cNvPicPr/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3640" cy="717120"/>
          </a:xfrm>
          <a:prstGeom prst="rect">
            <a:avLst/>
          </a:prstGeom>
        </p:spPr>
      </p:pic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1115640" y="254160"/>
            <a:ext cx="8028000" cy="439200"/>
          </a:xfrm>
          <a:prstGeom prst="rect">
            <a:avLst/>
          </a:prstGeom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de-DE" b="1" dirty="0">
                <a:solidFill>
                  <a:srgbClr val="FFFFFF"/>
                </a:solidFill>
                <a:latin typeface="Arial"/>
              </a:rPr>
              <a:t>Klicken Sie, um das Format des Titeltextes zu bearbeitenTitelmasterformat durch Klicken bearbeiten</a:t>
            </a:r>
            <a:endParaRPr dirty="0"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349200" y="1018800"/>
            <a:ext cx="8671320" cy="82476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de-DE" sz="2100" b="1" dirty="0">
                <a:solidFill>
                  <a:srgbClr val="00589C"/>
                </a:solidFill>
                <a:latin typeface="Arial"/>
              </a:rPr>
              <a:t>Klicken Sie, um die Formate des Gliederungstextes zu bearbeiten</a:t>
            </a:r>
            <a:endParaRPr dirty="0"/>
          </a:p>
          <a:p>
            <a:pPr lvl="1">
              <a:buSzPct val="75000"/>
              <a:buFont typeface="StarSymbol"/>
              <a:buChar char=""/>
            </a:pPr>
            <a:r>
              <a:rPr lang="de-DE" sz="2100" b="1" dirty="0">
                <a:solidFill>
                  <a:srgbClr val="00589C"/>
                </a:solidFill>
                <a:latin typeface="Arial"/>
              </a:rPr>
              <a:t>Zweite Gliederungsebene</a:t>
            </a:r>
            <a:endParaRPr dirty="0"/>
          </a:p>
          <a:p>
            <a:pPr lvl="2">
              <a:buSzPct val="45000"/>
              <a:buFont typeface="StarSymbol"/>
              <a:buChar char=""/>
            </a:pPr>
            <a:r>
              <a:rPr lang="de-DE" sz="2100" b="1" dirty="0">
                <a:solidFill>
                  <a:srgbClr val="00589C"/>
                </a:solidFill>
                <a:latin typeface="Arial"/>
              </a:rPr>
              <a:t>Dritte Gliederungsebene</a:t>
            </a:r>
            <a:endParaRPr dirty="0"/>
          </a:p>
          <a:p>
            <a:pPr lvl="3">
              <a:buSzPct val="75000"/>
              <a:buFont typeface="StarSymbol"/>
              <a:buChar char=""/>
            </a:pPr>
            <a:r>
              <a:rPr lang="de-DE" sz="2100" b="1" dirty="0">
                <a:solidFill>
                  <a:srgbClr val="00589C"/>
                </a:solidFill>
                <a:latin typeface="Arial"/>
              </a:rPr>
              <a:t>Vierte Gliederungsebene</a:t>
            </a:r>
            <a:endParaRPr dirty="0"/>
          </a:p>
          <a:p>
            <a:pPr lvl="4">
              <a:buSzPct val="45000"/>
              <a:buFont typeface="StarSymbol"/>
              <a:buChar char=""/>
            </a:pPr>
            <a:r>
              <a:rPr lang="de-DE" sz="2100" b="1" dirty="0">
                <a:solidFill>
                  <a:srgbClr val="00589C"/>
                </a:solidFill>
                <a:latin typeface="Arial"/>
              </a:rPr>
              <a:t>Fünfte Gliederungsebene</a:t>
            </a:r>
            <a:endParaRPr dirty="0"/>
          </a:p>
          <a:p>
            <a:pPr lvl="5">
              <a:buSzPct val="45000"/>
              <a:buFont typeface="StarSymbol"/>
              <a:buChar char=""/>
            </a:pPr>
            <a:r>
              <a:rPr lang="de-DE" sz="2100" b="1" dirty="0">
                <a:solidFill>
                  <a:srgbClr val="00589C"/>
                </a:solidFill>
                <a:latin typeface="Arial"/>
              </a:rPr>
              <a:t>Sechste Gliederungsebene</a:t>
            </a:r>
            <a:endParaRPr dirty="0"/>
          </a:p>
          <a:p>
            <a:pPr>
              <a:lnSpc>
                <a:spcPct val="100000"/>
              </a:lnSpc>
            </a:pPr>
            <a:r>
              <a:rPr lang="de-DE" sz="2100" b="1" dirty="0">
                <a:solidFill>
                  <a:srgbClr val="00589C"/>
                </a:solidFill>
                <a:latin typeface="Arial"/>
              </a:rPr>
              <a:t>Siebente GliederungsebeneTextmasterformate durch Klicken bearbeiten</a:t>
            </a:r>
            <a:endParaRPr dirty="0"/>
          </a:p>
          <a:p>
            <a:pPr>
              <a:lnSpc>
                <a:spcPct val="100000"/>
              </a:lnSpc>
            </a:pPr>
            <a:r>
              <a:rPr lang="de-DE" sz="2100" b="1" dirty="0">
                <a:solidFill>
                  <a:srgbClr val="00589C"/>
                </a:solidFill>
                <a:latin typeface="Arial"/>
              </a:rPr>
              <a:t>askdfaskd jdksfj</a:t>
            </a:r>
            <a:endParaRPr dirty="0"/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5286240" y="2471400"/>
            <a:ext cx="3538080" cy="6436800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buSzPct val="45000"/>
              <a:buFont typeface="StarSymbol"/>
              <a:buChar char=""/>
            </a:pPr>
            <a:r>
              <a:rPr lang="de-DE" dirty="0">
                <a:solidFill>
                  <a:srgbClr val="000000"/>
                </a:solidFill>
                <a:latin typeface="Arial"/>
              </a:rPr>
              <a:t>Klicken Sie, </a:t>
            </a:r>
            <a:r>
              <a:rPr lang="en-US" noProof="0" dirty="0" smtClean="0">
                <a:solidFill>
                  <a:srgbClr val="000000"/>
                </a:solidFill>
                <a:latin typeface="Arial"/>
              </a:rPr>
              <a:t>um</a:t>
            </a:r>
            <a:r>
              <a:rPr lang="de-DE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de-DE" dirty="0">
                <a:solidFill>
                  <a:srgbClr val="000000"/>
                </a:solidFill>
                <a:latin typeface="Arial"/>
              </a:rPr>
              <a:t>die Formate des Gliederungstextes zu bearbeiten</a:t>
            </a:r>
            <a:endParaRPr dirty="0"/>
          </a:p>
          <a:p>
            <a:pPr lvl="1">
              <a:buSzPct val="75000"/>
              <a:buFont typeface="StarSymbol"/>
              <a:buChar char=""/>
            </a:pPr>
            <a:r>
              <a:rPr lang="de-DE" dirty="0">
                <a:solidFill>
                  <a:srgbClr val="000000"/>
                </a:solidFill>
                <a:latin typeface="Arial"/>
              </a:rPr>
              <a:t>Zweite Gliederungsebene</a:t>
            </a:r>
            <a:endParaRPr dirty="0"/>
          </a:p>
          <a:p>
            <a:pPr lvl="2">
              <a:buSzPct val="45000"/>
              <a:buFont typeface="StarSymbol"/>
              <a:buChar char=""/>
            </a:pPr>
            <a:r>
              <a:rPr lang="de-DE" dirty="0">
                <a:solidFill>
                  <a:srgbClr val="000000"/>
                </a:solidFill>
                <a:latin typeface="Arial"/>
              </a:rPr>
              <a:t>Dritte Gliederungsebene</a:t>
            </a:r>
            <a:endParaRPr dirty="0"/>
          </a:p>
          <a:p>
            <a:pPr lvl="3">
              <a:buSzPct val="75000"/>
              <a:buFont typeface="StarSymbol"/>
              <a:buChar char=""/>
            </a:pPr>
            <a:r>
              <a:rPr lang="de-DE" dirty="0">
                <a:solidFill>
                  <a:srgbClr val="000000"/>
                </a:solidFill>
                <a:latin typeface="Arial"/>
              </a:rPr>
              <a:t>Vierte Gliederungsebene</a:t>
            </a:r>
            <a:endParaRPr dirty="0"/>
          </a:p>
          <a:p>
            <a:pPr lvl="4">
              <a:buSzPct val="45000"/>
              <a:buFont typeface="StarSymbol"/>
              <a:buChar char=""/>
            </a:pPr>
            <a:r>
              <a:rPr lang="de-DE" dirty="0">
                <a:solidFill>
                  <a:srgbClr val="000000"/>
                </a:solidFill>
                <a:latin typeface="Arial"/>
              </a:rPr>
              <a:t>Fünfte Gliederungsebene</a:t>
            </a:r>
            <a:endParaRPr dirty="0"/>
          </a:p>
          <a:p>
            <a:pPr lvl="5">
              <a:buSzPct val="45000"/>
              <a:buFont typeface="StarSymbol"/>
              <a:buChar char=""/>
            </a:pPr>
            <a:r>
              <a:rPr lang="de-DE" dirty="0">
                <a:solidFill>
                  <a:srgbClr val="000000"/>
                </a:solidFill>
                <a:latin typeface="Arial"/>
              </a:rPr>
              <a:t>Sechste Gliederungsebene</a:t>
            </a:r>
            <a:endParaRPr dirty="0"/>
          </a:p>
          <a:p>
            <a:pPr>
              <a:lnSpc>
                <a:spcPct val="100000"/>
              </a:lnSpc>
            </a:pPr>
            <a:r>
              <a:rPr lang="de-DE" dirty="0">
                <a:solidFill>
                  <a:srgbClr val="000000"/>
                </a:solidFill>
                <a:latin typeface="Arial"/>
              </a:rPr>
              <a:t>Siebente GliederungsebeneTextmasterformate durch Klicken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83761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5F539-9CED-497D-B974-B98F0907FA7B}" type="slidenum">
              <a:rPr lang="de-DE" smtClean="0"/>
              <a:t>‹#›</a:t>
            </a:fld>
            <a:endParaRPr lang="de-D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25152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ftr="0"/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0.png"/><Relationship Id="rId5" Type="http://schemas.openxmlformats.org/officeDocument/2006/relationships/image" Target="../media/image75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3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5.emf"/><Relationship Id="rId9" Type="http://schemas.openxmlformats.org/officeDocument/2006/relationships/image" Target="../media/image8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9" Type="http://schemas.openxmlformats.org/officeDocument/2006/relationships/image" Target="../media/image8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10" Type="http://schemas.openxmlformats.org/officeDocument/2006/relationships/image" Target="../media/image860.png"/><Relationship Id="rId4" Type="http://schemas.openxmlformats.org/officeDocument/2006/relationships/image" Target="../media/image27.png"/><Relationship Id="rId9" Type="http://schemas.openxmlformats.org/officeDocument/2006/relationships/image" Target="../media/image8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0.png"/><Relationship Id="rId7" Type="http://schemas.openxmlformats.org/officeDocument/2006/relationships/image" Target="../media/image17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Untertitel 2"/>
          <p:cNvSpPr>
            <a:spLocks noGrp="1"/>
          </p:cNvSpPr>
          <p:nvPr>
            <p:ph type="subTitle" idx="4294967295"/>
          </p:nvPr>
        </p:nvSpPr>
        <p:spPr bwMode="auto">
          <a:xfrm>
            <a:off x="1115616" y="4149080"/>
            <a:ext cx="6336704" cy="30777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lnSpc>
                <a:spcPts val="2400"/>
              </a:lnSpc>
            </a:pPr>
            <a:r>
              <a:rPr lang="en-US" altLang="de-DE" sz="2400" cap="none" noProof="0" dirty="0" smtClean="0">
                <a:solidFill>
                  <a:schemeClr val="bg1"/>
                </a:solidFill>
              </a:rPr>
              <a:t>Marten Koopmans</a:t>
            </a:r>
          </a:p>
        </p:txBody>
      </p:sp>
      <p:sp>
        <p:nvSpPr>
          <p:cNvPr id="3075" name="Titel 1"/>
          <p:cNvSpPr>
            <a:spLocks noGrp="1"/>
          </p:cNvSpPr>
          <p:nvPr>
            <p:ph type="ctrTitle" idx="4294967295"/>
          </p:nvPr>
        </p:nvSpPr>
        <p:spPr>
          <a:xfrm>
            <a:off x="1115616" y="2564904"/>
            <a:ext cx="7704856" cy="1008112"/>
          </a:xfrm>
        </p:spPr>
        <p:txBody>
          <a:bodyPr/>
          <a:lstStyle/>
          <a:p>
            <a:pPr marL="0" indent="0"/>
            <a:r>
              <a:rPr lang="en-US" altLang="de-DE" sz="2700" b="1" cap="none" noProof="0" dirty="0" smtClean="0">
                <a:solidFill>
                  <a:schemeClr val="bg1"/>
                </a:solidFill>
              </a:rPr>
              <a:t>Applications of the Interferometric Beam Size Monitor </a:t>
            </a:r>
            <a:r>
              <a:rPr lang="en-US" altLang="de-DE" sz="2700" b="1" dirty="0" smtClean="0">
                <a:solidFill>
                  <a:schemeClr val="bg1"/>
                </a:solidFill>
              </a:rPr>
              <a:t>at the</a:t>
            </a:r>
            <a:r>
              <a:rPr lang="en-US" altLang="de-DE" sz="2700" b="1" cap="none" noProof="0" dirty="0" smtClean="0">
                <a:solidFill>
                  <a:schemeClr val="bg1"/>
                </a:solidFill>
              </a:rPr>
              <a:t> BESSY II Storage </a:t>
            </a:r>
            <a:r>
              <a:rPr lang="en-US" altLang="de-DE" sz="2700" b="1" dirty="0">
                <a:solidFill>
                  <a:schemeClr val="bg1"/>
                </a:solidFill>
              </a:rPr>
              <a:t>R</a:t>
            </a:r>
            <a:r>
              <a:rPr lang="en-US" altLang="de-DE" sz="2700" b="1" cap="none" noProof="0" dirty="0" err="1" smtClean="0">
                <a:solidFill>
                  <a:schemeClr val="bg1"/>
                </a:solidFill>
              </a:rPr>
              <a:t>ing</a:t>
            </a:r>
            <a:endParaRPr lang="en-US" altLang="de-DE" sz="2700" b="1" cap="none" noProof="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6309320"/>
            <a:ext cx="8973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4</a:t>
            </a:r>
            <a:r>
              <a:rPr lang="de-DE" baseline="30000" dirty="0" smtClean="0">
                <a:solidFill>
                  <a:schemeClr val="bg1"/>
                </a:solidFill>
              </a:rPr>
              <a:t>th</a:t>
            </a:r>
            <a:r>
              <a:rPr lang="de-DE" dirty="0" smtClean="0">
                <a:solidFill>
                  <a:schemeClr val="bg1"/>
                </a:solidFill>
              </a:rPr>
              <a:t> MT student retreat                                                        Berlin, 11</a:t>
            </a:r>
            <a:r>
              <a:rPr lang="de-DE" baseline="30000" dirty="0">
                <a:solidFill>
                  <a:schemeClr val="bg1"/>
                </a:solidFill>
              </a:rPr>
              <a:t>th</a:t>
            </a:r>
            <a:r>
              <a:rPr lang="de-DE" dirty="0" smtClean="0">
                <a:solidFill>
                  <a:schemeClr val="bg1"/>
                </a:solidFill>
              </a:rPr>
              <a:t> – 12</a:t>
            </a:r>
            <a:r>
              <a:rPr lang="de-DE" baseline="30000" dirty="0" smtClean="0">
                <a:solidFill>
                  <a:schemeClr val="bg1"/>
                </a:solidFill>
              </a:rPr>
              <a:t>th</a:t>
            </a:r>
            <a:r>
              <a:rPr lang="de-DE" dirty="0" smtClean="0">
                <a:solidFill>
                  <a:schemeClr val="bg1"/>
                </a:solidFill>
              </a:rPr>
              <a:t> June 2018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9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812481" y="2133899"/>
            <a:ext cx="234081" cy="28803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1520" y="764704"/>
            <a:ext cx="82089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ython tool for online analysis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Using EPICS environment from BESSY II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Data archiving possible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Fitting: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 smtClean="0"/>
          </a:p>
          <a:p>
            <a:pPr lvl="1">
              <a:lnSpc>
                <a:spcPct val="150000"/>
              </a:lnSpc>
            </a:pPr>
            <a:endParaRPr lang="en-US" sz="800" dirty="0" smtClean="0"/>
          </a:p>
          <a:p>
            <a:pPr>
              <a:lnSpc>
                <a:spcPct val="150000"/>
              </a:lnSpc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75656" y="2043428"/>
                <a:ext cx="6435801" cy="46897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/>
                            </a:rPr>
                            <m:t>sinc</m:t>
                          </m:r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i="1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d>
                      <m:r>
                        <a:rPr lang="de-DE" b="0" i="0" smtClean="0">
                          <a:latin typeface="Cambria Math" panose="02040503050406030204" pitchFamily="18" charset="0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6</m:t>
                          </m:r>
                        </m:sub>
                      </m:sSub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656" y="2043428"/>
                <a:ext cx="6435801" cy="4689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FFFFFF"/>
                </a:solidFill>
                <a:latin typeface="Arial"/>
              </a:rPr>
              <a:t>Live Beam Size Measurement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10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4" y="2598687"/>
            <a:ext cx="8911933" cy="306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484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837611" y="892770"/>
            <a:ext cx="144016" cy="223091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718111" y="741452"/>
                <a:ext cx="2732992" cy="817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/>
                        </a:rPr>
                        <m:t>𝑉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m:rPr>
                          <m:sty m:val="p"/>
                        </m:rPr>
                        <a:rPr lang="de-DE"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𝜋𝜎</m:t>
                                      </m:r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8111" y="741452"/>
                <a:ext cx="2732992" cy="81740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8104535" cy="439560"/>
          </a:xfrm>
        </p:spPr>
        <p:txBody>
          <a:bodyPr/>
          <a:lstStyle/>
          <a:p>
            <a:r>
              <a:rPr lang="en-US" dirty="0" smtClean="0"/>
              <a:t>Beam Size Measurement with Slit Separation Scan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11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20" y="1675532"/>
            <a:ext cx="3179634" cy="3179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111" y="1675532"/>
            <a:ext cx="3183624" cy="3183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95536" y="722522"/>
                <a:ext cx="387157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Standard user operation, 250 mA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Interferometer: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de-DE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de-DE" dirty="0"/>
                  <a:t> 400 nm</a:t>
                </a:r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722522"/>
                <a:ext cx="3871573" cy="923330"/>
              </a:xfrm>
              <a:prstGeom prst="rect">
                <a:avLst/>
              </a:prstGeom>
              <a:blipFill rotWithShape="0">
                <a:blip r:embed="rId5"/>
                <a:stretch>
                  <a:fillRect l="-1102" r="-630" b="-4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1609234"/>
                  </p:ext>
                </p:extLst>
              </p:nvPr>
            </p:nvGraphicFramePr>
            <p:xfrm>
              <a:off x="1670111" y="5058570"/>
              <a:ext cx="60960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/>
                    <a:gridCol w="2032000"/>
                    <a:gridCol w="2032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Horizontal /</a:t>
                          </a:r>
                          <a:r>
                            <a:rPr lang="en-US" sz="1600" baseline="0" dirty="0" smtClean="0"/>
                            <a:t> µm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Vertical /</a:t>
                          </a:r>
                          <a:r>
                            <a:rPr lang="en-US" sz="1600" baseline="0" dirty="0" smtClean="0"/>
                            <a:t> µm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oMath>
                          </a14:m>
                          <a:r>
                            <a:rPr lang="en-US" sz="1600" dirty="0" smtClean="0"/>
                            <a:t>-</a:t>
                          </a:r>
                          <a:r>
                            <a:rPr lang="en-US" sz="1600" dirty="0" err="1" smtClean="0"/>
                            <a:t>Polarisation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54.3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 smtClean="0"/>
                            <a:t>2.9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49.5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 smtClean="0"/>
                            <a:t>2.6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oMath>
                          </a14:m>
                          <a:r>
                            <a:rPr lang="en-US" sz="1600" dirty="0" smtClean="0"/>
                            <a:t>-</a:t>
                          </a:r>
                          <a:r>
                            <a:rPr lang="en-US" sz="1600" dirty="0" err="1" smtClean="0"/>
                            <a:t>Polarisation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 smtClean="0"/>
                            <a:t>53.8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 smtClean="0"/>
                            <a:t>2.8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i="0" dirty="0" smtClean="0">
                              <a:latin typeface="+mn-lt"/>
                              <a:ea typeface="+mn-ea"/>
                            </a:rPr>
                            <a:t>49.8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600" dirty="0" smtClean="0"/>
                            <a:t>2.7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81609234"/>
                  </p:ext>
                </p:extLst>
              </p:nvPr>
            </p:nvGraphicFramePr>
            <p:xfrm>
              <a:off x="1670111" y="5058570"/>
              <a:ext cx="6096000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/>
                    <a:gridCol w="2032000"/>
                    <a:gridCol w="20320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Horizontal /</a:t>
                          </a:r>
                          <a:r>
                            <a:rPr lang="en-US" sz="1600" baseline="0" dirty="0" smtClean="0"/>
                            <a:t> µm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smtClean="0"/>
                            <a:t>Vertical /</a:t>
                          </a:r>
                          <a:r>
                            <a:rPr lang="en-US" sz="1600" baseline="0" dirty="0" smtClean="0"/>
                            <a:t> µm</a:t>
                          </a:r>
                          <a:endParaRPr lang="en-US" sz="16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99" t="-101613" r="-201198" b="-10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601" t="-101613" r="-101802" b="-1080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00000" t="-101613" r="-1497" b="-108065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99" t="-204918" r="-201198" b="-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00601" t="-204918" r="-101802" b="-98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200000" t="-204918" r="-1497" b="-9836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8248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266377" y="836712"/>
                <a:ext cx="7906024" cy="453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Compare results from slit separation scans with </a:t>
                </a:r>
                <a:r>
                  <a:rPr lang="en-US" dirty="0"/>
                  <a:t>pinhole </a:t>
                </a:r>
                <a:r>
                  <a:rPr lang="en-US" dirty="0" smtClean="0"/>
                  <a:t>systems and results from model (emittance std</a:t>
                </a:r>
                <a:r>
                  <a:rPr lang="en-US" dirty="0"/>
                  <a:t>. user ~5 nm </a:t>
                </a:r>
                <a:r>
                  <a:rPr lang="en-US" dirty="0" smtClean="0"/>
                  <a:t>rad</a:t>
                </a:r>
                <a:r>
                  <a:rPr lang="de-DE" dirty="0" smtClean="0"/>
                  <a:t>)</a:t>
                </a:r>
                <a:endParaRPr lang="en-US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endParaRPr lang="en-US" dirty="0" smtClean="0"/>
              </a:p>
              <a:p>
                <a:endParaRPr lang="en-US" dirty="0" smtClean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Similar beam sizes expected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Measured values higher than model (all systems)</a:t>
                </a: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77" y="836712"/>
                <a:ext cx="7906024" cy="4533998"/>
              </a:xfrm>
              <a:prstGeom prst="rect">
                <a:avLst/>
              </a:prstGeom>
              <a:blipFill rotWithShape="0">
                <a:blip r:embed="rId2"/>
                <a:stretch>
                  <a:fillRect l="-540" b="-1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11.06.2018</a:t>
            </a:r>
            <a:endParaRPr lang="de-DE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12</a:t>
            </a:fld>
            <a:endParaRPr lang="de-DE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76127" y="116632"/>
            <a:ext cx="8028000" cy="439560"/>
          </a:xfrm>
        </p:spPr>
        <p:txBody>
          <a:bodyPr/>
          <a:lstStyle/>
          <a:p>
            <a:r>
              <a:rPr lang="en-US" noProof="0" dirty="0" smtClean="0">
                <a:solidFill>
                  <a:srgbClr val="FFFFFF"/>
                </a:solidFill>
                <a:latin typeface="Arial"/>
              </a:rPr>
              <a:t>Compare Std. User Measurements</a:t>
            </a:r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2415895"/>
                  </p:ext>
                </p:extLst>
              </p:nvPr>
            </p:nvGraphicFramePr>
            <p:xfrm>
              <a:off x="1547664" y="2564904"/>
              <a:ext cx="60960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0085"/>
                    <a:gridCol w="1440160"/>
                    <a:gridCol w="1800200"/>
                    <a:gridCol w="1345555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Std.</a:t>
                          </a:r>
                          <a:r>
                            <a:rPr lang="en-US" sz="1400" baseline="0" dirty="0" smtClean="0"/>
                            <a:t> User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PINH3 /</a:t>
                          </a:r>
                          <a:r>
                            <a:rPr lang="en-US" sz="1400" baseline="0" dirty="0" smtClean="0"/>
                            <a:t> µm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Interferometer /</a:t>
                          </a:r>
                          <a:r>
                            <a:rPr lang="en-US" sz="1400" baseline="0" dirty="0" smtClean="0"/>
                            <a:t> µm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PINH9/</a:t>
                          </a:r>
                          <a:r>
                            <a:rPr lang="en-US" sz="1400" baseline="0" dirty="0" smtClean="0"/>
                            <a:t> µm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Ver.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84.4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</a:rPr>
                            <a:t>49.5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</a:rPr>
                            <a:t>2.6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51.3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Hor.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75.0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</a:rPr>
                            <a:t>54.3</a:t>
                          </a:r>
                          <a14:m>
                            <m:oMath xmlns:m="http://schemas.openxmlformats.org/officeDocument/2006/math">
                              <m:r>
                                <a:rPr lang="en-US" sz="1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</m:oMath>
                          </a14:m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</a:rPr>
                            <a:t>2.9</a:t>
                          </a:r>
                          <a:endParaRPr lang="en-US" sz="1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65.9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Hor. Model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44.5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44.2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48.1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82415895"/>
                  </p:ext>
                </p:extLst>
              </p:nvPr>
            </p:nvGraphicFramePr>
            <p:xfrm>
              <a:off x="1547664" y="2564904"/>
              <a:ext cx="6096000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0085"/>
                    <a:gridCol w="1440160"/>
                    <a:gridCol w="1800200"/>
                    <a:gridCol w="1345555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Std.</a:t>
                          </a:r>
                          <a:r>
                            <a:rPr lang="en-US" sz="1400" baseline="0" dirty="0" smtClean="0"/>
                            <a:t> User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PINH3 /</a:t>
                          </a:r>
                          <a:r>
                            <a:rPr lang="en-US" sz="1400" baseline="0" dirty="0" smtClean="0"/>
                            <a:t> µm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Interferometer /</a:t>
                          </a:r>
                          <a:r>
                            <a:rPr lang="en-US" sz="1400" baseline="0" dirty="0" smtClean="0"/>
                            <a:t> µm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PINH9/</a:t>
                          </a:r>
                          <a:r>
                            <a:rPr lang="en-US" sz="1400" baseline="0" dirty="0" smtClean="0"/>
                            <a:t> µm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Ver.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84.4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3851" t="-100000" r="-7635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51.3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Hor.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75.0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163851" t="-203279" r="-76351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65.9</a:t>
                          </a:r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Hor. Model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44.5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44.2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48.1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3763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80" y="2291989"/>
            <a:ext cx="4616033" cy="30773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967" y="2284350"/>
            <a:ext cx="4616033" cy="30773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86580" y="697328"/>
                <a:ext cx="7920880" cy="56784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Measuring horizontal beam size while ramping storage ring energy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/>
                  <a:t>Pinhole systems not </a:t>
                </a:r>
                <a:r>
                  <a:rPr lang="en-US" dirty="0" smtClean="0"/>
                  <a:t>designed </a:t>
                </a:r>
                <a:r>
                  <a:rPr lang="en-US" dirty="0"/>
                  <a:t>for lower energy (16 </a:t>
                </a:r>
                <a:r>
                  <a:rPr lang="en-US" dirty="0" err="1"/>
                  <a:t>keV</a:t>
                </a:r>
                <a:r>
                  <a:rPr lang="en-US" dirty="0" smtClean="0"/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Ramp down to 600 MeV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Measurement parameter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/>
                  <a:t> 25 mm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𝜆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</m:oMath>
                </a14:m>
                <a:r>
                  <a:rPr lang="en-US" dirty="0" smtClean="0"/>
                  <a:t> 550 nm</a:t>
                </a:r>
                <a:endParaRPr lang="en-US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endParaRPr lang="en-US" dirty="0"/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dirty="0" smtClean="0"/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lvl="1">
                  <a:lnSpc>
                    <a:spcPct val="150000"/>
                  </a:lnSpc>
                </a:pPr>
                <a:endParaRPr lang="en-US" dirty="0" smtClean="0"/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dirty="0" smtClean="0"/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 lvl="1">
                  <a:lnSpc>
                    <a:spcPct val="150000"/>
                  </a:lnSpc>
                </a:pPr>
                <a:endParaRPr lang="en-US" sz="800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/>
                  <a:t>Current dependent beam instability for lower </a:t>
                </a:r>
                <a:r>
                  <a:rPr lang="en-US" dirty="0" smtClean="0"/>
                  <a:t>energies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Linear behavior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 smtClean="0"/>
                  <a:t>  (~0.0405 µm/MeV)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80" y="697328"/>
                <a:ext cx="7920880" cy="5678478"/>
              </a:xfrm>
              <a:prstGeom prst="rect">
                <a:avLst/>
              </a:prstGeom>
              <a:blipFill rotWithShape="0">
                <a:blip r:embed="rId5"/>
                <a:stretch>
                  <a:fillRect l="-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FFFFFF"/>
                </a:solidFill>
                <a:latin typeface="Arial"/>
              </a:rPr>
              <a:t>Measurements: Energy Ramp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97065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984353" y="2961066"/>
          <a:ext cx="6881958" cy="3491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Acrobat Document" r:id="rId3" imgW="24421963" imgH="12382416" progId="AcroExch.Document.11">
                  <p:embed/>
                </p:oleObj>
              </mc:Choice>
              <mc:Fallback>
                <p:oleObj name="Acrobat Document" r:id="rId3" imgW="24421963" imgH="1238241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353" y="2961066"/>
                        <a:ext cx="6881958" cy="3491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Profile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14</a:t>
            </a:fld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280136" y="840895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Rotation of camera and double slit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Theory: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Rotary mounts for camera and double </a:t>
            </a:r>
            <a:r>
              <a:rPr lang="en-US" dirty="0" smtClean="0"/>
              <a:t>slit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73472" y="1309356"/>
                <a:ext cx="5576142" cy="817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𝐿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𝐿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472" y="1309356"/>
                <a:ext cx="5576142" cy="81740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82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52" y="3518087"/>
            <a:ext cx="4481675" cy="29877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" y="3516202"/>
            <a:ext cx="4484505" cy="2989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Profile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15</a:t>
            </a:fld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280136" y="840895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Rotation of camera and double slit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Theory: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Rotary mounts for camera and double </a:t>
            </a:r>
            <a:r>
              <a:rPr lang="en-US" dirty="0" smtClean="0"/>
              <a:t>slit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73472" y="1309356"/>
                <a:ext cx="5576142" cy="817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𝐿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𝐿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472" y="1309356"/>
                <a:ext cx="5576142" cy="81740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02921" y="3003298"/>
            <a:ext cx="25635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Standard user mode</a:t>
            </a:r>
          </a:p>
        </p:txBody>
      </p:sp>
    </p:spTree>
    <p:extLst>
      <p:ext uri="{BB962C8B-B14F-4D97-AF65-F5344CB8AC3E}">
        <p14:creationId xmlns:p14="http://schemas.microsoft.com/office/powerpoint/2010/main" val="9526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52" y="3518087"/>
            <a:ext cx="4481675" cy="29877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52" y="3511129"/>
            <a:ext cx="4485920" cy="2990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" y="3516202"/>
            <a:ext cx="4484505" cy="298966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3" y="3518087"/>
            <a:ext cx="4484505" cy="2989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Profile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16</a:t>
            </a:fld>
            <a:endParaRPr lang="de-DE" dirty="0"/>
          </a:p>
        </p:txBody>
      </p:sp>
      <p:sp>
        <p:nvSpPr>
          <p:cNvPr id="6" name="Rectangle 5"/>
          <p:cNvSpPr/>
          <p:nvPr/>
        </p:nvSpPr>
        <p:spPr>
          <a:xfrm>
            <a:off x="280136" y="840895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Rotation of camera and double slit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Theory: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endParaRPr lang="en-US" dirty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/>
              <a:t>Rotary mounts for camera and double </a:t>
            </a:r>
            <a:r>
              <a:rPr lang="en-US" dirty="0" smtClean="0"/>
              <a:t>slit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73472" y="1309356"/>
                <a:ext cx="5576142" cy="8174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de-DE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de-DE"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𝐿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i="1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𝜎</m:t>
                                      </m:r>
                                    </m:e>
                                    <m: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  <m:f>
                                    <m:f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i="1">
                                          <a:latin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𝐿</m:t>
                                      </m:r>
                                    </m:den>
                                  </m:f>
                                  <m:func>
                                    <m:func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>
                                          <a:latin typeface="Cambria Math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de-DE" i="1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3472" y="1309356"/>
                <a:ext cx="5576142" cy="81740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2921" y="3003298"/>
                <a:ext cx="1759392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Low-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 smtClean="0"/>
                  <a:t> mode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1" y="3003298"/>
                <a:ext cx="1759392" cy="507831"/>
              </a:xfrm>
              <a:prstGeom prst="rect">
                <a:avLst/>
              </a:prstGeom>
              <a:blipFill rotWithShape="0">
                <a:blip r:embed="rId10"/>
                <a:stretch>
                  <a:fillRect l="-2431" r="-2778" b="-9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389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95536" y="908720"/>
                <a:ext cx="7587915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Successfully designed, installed interferometric beam size monitor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Beam sizes measured from </a:t>
                </a:r>
                <a:r>
                  <a:rPr lang="en-US" b="1" dirty="0" smtClean="0"/>
                  <a:t>30 to 250 µm</a:t>
                </a:r>
                <a:r>
                  <a:rPr lang="en-US" dirty="0" smtClean="0"/>
                  <a:t> with ~5% uncertainty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Various applications for diagnostics and commissioning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Problem with extraction mirror, </a:t>
                </a:r>
                <a:r>
                  <a:rPr lang="en-US" dirty="0" err="1" smtClean="0"/>
                  <a:t>polarisation</a:t>
                </a:r>
                <a:r>
                  <a:rPr lang="en-US" dirty="0" smtClean="0"/>
                  <a:t> effects and vibrations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limited resolution of system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Move to new beamline, upgrade setup (e.g. proper covering, …)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Future upgrade of system with fast </a:t>
                </a:r>
                <a:r>
                  <a:rPr lang="en-US" b="1" dirty="0" smtClean="0"/>
                  <a:t>ICCD camera </a:t>
                </a:r>
                <a:r>
                  <a:rPr lang="en-US" dirty="0" smtClean="0"/>
                  <a:t>or photodiode array for bunch resolved measurements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908720"/>
                <a:ext cx="7587915" cy="3416320"/>
              </a:xfrm>
              <a:prstGeom prst="rect">
                <a:avLst/>
              </a:prstGeom>
              <a:blipFill rotWithShape="0">
                <a:blip r:embed="rId3"/>
                <a:stretch>
                  <a:fillRect l="-562" r="-402" b="-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FFFFFF"/>
                </a:solidFill>
                <a:latin typeface="Arial"/>
              </a:rPr>
              <a:t>Summary and Outlook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95452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el 1"/>
          <p:cNvSpPr>
            <a:spLocks noGrp="1"/>
          </p:cNvSpPr>
          <p:nvPr>
            <p:ph type="ctrTitle" idx="4294967295"/>
          </p:nvPr>
        </p:nvSpPr>
        <p:spPr>
          <a:xfrm>
            <a:off x="8317" y="2708920"/>
            <a:ext cx="9144000" cy="864096"/>
          </a:xfrm>
        </p:spPr>
        <p:txBody>
          <a:bodyPr/>
          <a:lstStyle/>
          <a:p>
            <a:pPr marL="0" indent="0" algn="ctr">
              <a:lnSpc>
                <a:spcPts val="2400"/>
              </a:lnSpc>
            </a:pPr>
            <a:r>
              <a:rPr lang="en-US" altLang="de-DE" sz="4000" cap="none" noProof="0" dirty="0" smtClean="0">
                <a:solidFill>
                  <a:schemeClr val="bg1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65831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8920" y="1628800"/>
            <a:ext cx="6696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Introduction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Interferometric Beam Size Monitor</a:t>
            </a: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Theory</a:t>
            </a: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Setup</a:t>
            </a:r>
          </a:p>
          <a:p>
            <a:pPr marL="742950" lvl="2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Measurements</a:t>
            </a:r>
          </a:p>
          <a:p>
            <a:pPr marL="2857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/>
              <a:t>Summary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2</a:t>
            </a:fld>
            <a:endParaRPr lang="de-DE"/>
          </a:p>
        </p:txBody>
      </p:sp>
      <p:sp>
        <p:nvSpPr>
          <p:cNvPr id="15" name="Title 10"/>
          <p:cNvSpPr>
            <a:spLocks noGrp="1"/>
          </p:cNvSpPr>
          <p:nvPr>
            <p:ph type="title"/>
          </p:nvPr>
        </p:nvSpPr>
        <p:spPr>
          <a:xfrm>
            <a:off x="971600" y="116272"/>
            <a:ext cx="8028000" cy="439560"/>
          </a:xfrm>
        </p:spPr>
        <p:txBody>
          <a:bodyPr/>
          <a:lstStyle/>
          <a:p>
            <a:r>
              <a:rPr lang="en-US" sz="2000" b="1" noProof="0" dirty="0" smtClean="0">
                <a:solidFill>
                  <a:srgbClr val="FFFFFF"/>
                </a:solidFill>
                <a:latin typeface="Arial"/>
              </a:rPr>
              <a:t>Content</a:t>
            </a: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26919642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" y="3417752"/>
            <a:ext cx="6804248" cy="2637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255" y="908720"/>
            <a:ext cx="3852082" cy="18239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116" y="829325"/>
            <a:ext cx="51709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 smtClean="0"/>
              <a:t>VSR upgrade of the BESSY II storage ring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b="1" dirty="0" smtClean="0"/>
              <a:t>V</a:t>
            </a:r>
            <a:r>
              <a:rPr lang="de-DE" dirty="0" smtClean="0"/>
              <a:t>ariable pulse length </a:t>
            </a:r>
            <a:r>
              <a:rPr lang="de-DE" b="1" dirty="0" smtClean="0"/>
              <a:t>S</a:t>
            </a:r>
            <a:r>
              <a:rPr lang="de-DE" dirty="0" smtClean="0"/>
              <a:t>torage </a:t>
            </a:r>
            <a:r>
              <a:rPr lang="de-DE" b="1" dirty="0" smtClean="0"/>
              <a:t>R</a:t>
            </a:r>
            <a:r>
              <a:rPr lang="de-DE" dirty="0" smtClean="0"/>
              <a:t>ing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VSR Fill Pattern of different bunch types, in length, current</a:t>
            </a:r>
            <a:r>
              <a:rPr lang="de-DE" dirty="0" smtClean="0"/>
              <a:t>, </a:t>
            </a:r>
            <a:r>
              <a:rPr lang="en-US" b="1" dirty="0" smtClean="0">
                <a:solidFill>
                  <a:schemeClr val="tx2"/>
                </a:solidFill>
              </a:rPr>
              <a:t>transverse</a:t>
            </a:r>
            <a:r>
              <a:rPr lang="de-DE" b="1" dirty="0" smtClean="0">
                <a:solidFill>
                  <a:schemeClr val="tx2"/>
                </a:solidFill>
              </a:rPr>
              <a:t> beam </a:t>
            </a:r>
            <a:r>
              <a:rPr lang="de-DE" b="1" dirty="0" err="1" smtClean="0">
                <a:solidFill>
                  <a:schemeClr val="tx2"/>
                </a:solidFill>
              </a:rPr>
              <a:t>size</a:t>
            </a:r>
            <a:endParaRPr lang="de-DE" dirty="0" smtClean="0"/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e-DE" dirty="0" smtClean="0"/>
              <a:t>Single and coupled bunch instabilities</a:t>
            </a:r>
          </a:p>
          <a:p>
            <a:pPr lvl="1">
              <a:lnSpc>
                <a:spcPct val="150000"/>
              </a:lnSpc>
            </a:pPr>
            <a:r>
              <a:rPr lang="de-DE" dirty="0" smtClean="0"/>
              <a:t>          Bunch resolved diagnostics needed</a:t>
            </a:r>
            <a:endParaRPr lang="de-DE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FFFFFF"/>
                </a:solidFill>
                <a:latin typeface="Arial"/>
              </a:rPr>
              <a:t>Introduction: BESSY VSR Upgrade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3</a:t>
            </a:fld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681" y="5157192"/>
            <a:ext cx="1535397" cy="4606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63938" y="6148542"/>
            <a:ext cx="54186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1" dirty="0"/>
              <a:t>A</a:t>
            </a:r>
            <a:r>
              <a:rPr lang="en-US" sz="1000" b="1" dirty="0" smtClean="0"/>
              <a:t>. </a:t>
            </a:r>
            <a:r>
              <a:rPr lang="en-US" sz="1000" b="1" dirty="0" err="1"/>
              <a:t>Jankowiak</a:t>
            </a:r>
            <a:r>
              <a:rPr lang="en-US" sz="1000" b="1" dirty="0"/>
              <a:t> e</a:t>
            </a:r>
            <a:r>
              <a:rPr lang="en-US" sz="1000" b="1" dirty="0" smtClean="0"/>
              <a:t>t </a:t>
            </a:r>
            <a:r>
              <a:rPr lang="en-US" sz="1000" b="1" dirty="0"/>
              <a:t>al</a:t>
            </a:r>
            <a:r>
              <a:rPr lang="en-US" sz="1000" b="1" dirty="0" smtClean="0"/>
              <a:t>., </a:t>
            </a:r>
            <a:r>
              <a:rPr lang="en-US" sz="1000" b="1" dirty="0"/>
              <a:t>eds., </a:t>
            </a:r>
            <a:r>
              <a:rPr lang="en-US" sz="1000" b="1" dirty="0" smtClean="0"/>
              <a:t>“BESSY VSR - </a:t>
            </a:r>
            <a:r>
              <a:rPr lang="en-US" sz="1000" b="1" dirty="0"/>
              <a:t>Technical Design </a:t>
            </a:r>
            <a:r>
              <a:rPr lang="en-US" sz="1000" b="1" dirty="0" smtClean="0"/>
              <a:t>Study”, Helmholtz-</a:t>
            </a:r>
            <a:r>
              <a:rPr lang="en-US" sz="1000" b="1" dirty="0" err="1" smtClean="0"/>
              <a:t>Zentrum</a:t>
            </a:r>
            <a:r>
              <a:rPr lang="en-US" sz="1000" b="1" dirty="0" smtClean="0"/>
              <a:t> </a:t>
            </a:r>
            <a:r>
              <a:rPr lang="en-US" sz="1000" b="1" dirty="0"/>
              <a:t>Berlin </a:t>
            </a:r>
            <a:r>
              <a:rPr lang="en-US" sz="1000" b="1" dirty="0" err="1" smtClean="0"/>
              <a:t>für</a:t>
            </a:r>
            <a:r>
              <a:rPr lang="en-US" sz="1000" b="1" dirty="0" smtClean="0"/>
              <a:t> </a:t>
            </a:r>
            <a:r>
              <a:rPr lang="en-US" sz="1000" b="1" dirty="0" err="1"/>
              <a:t>Materialien</a:t>
            </a:r>
            <a:r>
              <a:rPr lang="en-US" sz="1000" b="1" dirty="0"/>
              <a:t> und </a:t>
            </a:r>
            <a:r>
              <a:rPr lang="en-US" sz="1000" b="1" dirty="0" err="1"/>
              <a:t>Energie</a:t>
            </a:r>
            <a:r>
              <a:rPr lang="en-US" sz="1000" b="1" dirty="0"/>
              <a:t> </a:t>
            </a:r>
            <a:r>
              <a:rPr lang="en-US" sz="1000" b="1" dirty="0" smtClean="0"/>
              <a:t>GmbH, </a:t>
            </a:r>
            <a:r>
              <a:rPr lang="en-US" sz="1000" b="1" dirty="0"/>
              <a:t>Germany</a:t>
            </a:r>
            <a:r>
              <a:rPr lang="en-US" sz="1000" b="1" dirty="0" smtClean="0"/>
              <a:t>, </a:t>
            </a:r>
            <a:r>
              <a:rPr lang="en-US" sz="1000" b="1" dirty="0"/>
              <a:t>June 2015. DOI: </a:t>
            </a:r>
            <a:r>
              <a:rPr lang="en-US" sz="1000" b="1" dirty="0" smtClean="0"/>
              <a:t>10.5442/R0001</a:t>
            </a:r>
          </a:p>
        </p:txBody>
      </p:sp>
      <p:sp>
        <p:nvSpPr>
          <p:cNvPr id="6" name="Right Arrow 5"/>
          <p:cNvSpPr/>
          <p:nvPr/>
        </p:nvSpPr>
        <p:spPr>
          <a:xfrm>
            <a:off x="919104" y="3075453"/>
            <a:ext cx="361116" cy="1964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Inhaltsplatzhalter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09894292"/>
                  </p:ext>
                </p:extLst>
              </p:nvPr>
            </p:nvGraphicFramePr>
            <p:xfrm>
              <a:off x="6504825" y="2796998"/>
              <a:ext cx="2432856" cy="33548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3610"/>
                    <a:gridCol w="919246"/>
                  </a:tblGrid>
                  <a:tr h="28021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noProof="0" dirty="0" smtClean="0">
                              <a:solidFill>
                                <a:schemeClr val="bg1"/>
                              </a:solidFill>
                            </a:rPr>
                            <a:t>BESSY II Parameters</a:t>
                          </a:r>
                          <a:endParaRPr lang="en-US" sz="120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Energy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noProof="0" dirty="0" smtClean="0"/>
                            <a:t>1.7 GeV</a:t>
                          </a:r>
                          <a:endParaRPr lang="en-US" sz="1200" i="0" noProof="0" dirty="0">
                            <a:latin typeface="+mj-lt"/>
                          </a:endParaRPr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Circumference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200" i="0" noProof="0" dirty="0" smtClean="0"/>
                            <a:t>240</a:t>
                          </a:r>
                          <a:r>
                            <a:rPr lang="de-DE" sz="1200" i="0" baseline="0" noProof="0" dirty="0" smtClean="0"/>
                            <a:t> m</a:t>
                          </a:r>
                          <a:endParaRPr lang="de-DE" sz="1200" i="0" noProof="0" dirty="0" smtClean="0"/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Bending Radius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200" i="0" noProof="0" dirty="0" smtClean="0"/>
                            <a:t>4.35</a:t>
                          </a:r>
                          <a:r>
                            <a:rPr lang="de-DE" sz="1200" i="0" baseline="0" noProof="0" dirty="0" smtClean="0"/>
                            <a:t> m</a:t>
                          </a:r>
                          <a:endParaRPr lang="de-DE" sz="1200" i="0" noProof="0" dirty="0" smtClean="0"/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Horizontal</a:t>
                          </a:r>
                          <a:r>
                            <a:rPr lang="en-US" sz="1200" baseline="0" noProof="0" dirty="0" smtClean="0"/>
                            <a:t> emittance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i="0" noProof="0" dirty="0" smtClean="0"/>
                            <a:t>5</a:t>
                          </a:r>
                          <a:r>
                            <a:rPr lang="en-US" sz="1200" i="0" baseline="0" noProof="0" dirty="0" smtClean="0"/>
                            <a:t> nm rad</a:t>
                          </a:r>
                          <a:endParaRPr lang="en-US" sz="1200" i="0" noProof="0" dirty="0"/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Max. Beam current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noProof="0" dirty="0" smtClean="0"/>
                            <a:t>300 mA</a:t>
                          </a:r>
                          <a:endParaRPr lang="en-US" sz="1200" i="0" noProof="0" dirty="0"/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RF frequency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i="0" noProof="0" dirty="0" smtClean="0"/>
                            <a:t>500</a:t>
                          </a:r>
                          <a:r>
                            <a:rPr lang="en-US" sz="1200" i="0" baseline="0" noProof="0" dirty="0" smtClean="0"/>
                            <a:t> MHz</a:t>
                          </a:r>
                          <a:endParaRPr lang="en-US" sz="1200" i="0" noProof="0" dirty="0"/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max. RF voltage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i="0" noProof="0" dirty="0" smtClean="0"/>
                            <a:t>2 MV</a:t>
                          </a:r>
                          <a:endParaRPr lang="en-US" sz="1200" i="0" noProof="0" dirty="0"/>
                        </a:p>
                      </a:txBody>
                      <a:tcPr/>
                    </a:tc>
                  </a:tr>
                  <a:tr h="467022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Bunch length</a:t>
                          </a:r>
                          <a:r>
                            <a:rPr lang="en-US" sz="1200" baseline="0" noProof="0" dirty="0" smtClean="0"/>
                            <a:t> </a:t>
                          </a:r>
                        </a:p>
                        <a:p>
                          <a:pPr algn="ctr"/>
                          <a:r>
                            <a:rPr lang="en-US" sz="1200" noProof="0" dirty="0" smtClean="0"/>
                            <a:t>low-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i="0" noProof="0" dirty="0" smtClean="0"/>
                            <a:t>15</a:t>
                          </a:r>
                          <a:r>
                            <a:rPr lang="en-US" sz="1200" i="0" baseline="0" noProof="0" dirty="0" smtClean="0"/>
                            <a:t> </a:t>
                          </a:r>
                          <a:r>
                            <a:rPr lang="en-US" sz="1200" i="0" baseline="0" noProof="0" dirty="0" err="1" smtClean="0"/>
                            <a:t>ps</a:t>
                          </a:r>
                          <a:endParaRPr lang="en-US" sz="1200" i="0" baseline="0" noProof="0" dirty="0" smtClean="0"/>
                        </a:p>
                        <a:p>
                          <a:pPr algn="r"/>
                          <a:r>
                            <a:rPr lang="en-US" sz="1200" i="0" baseline="0" noProof="0" dirty="0" smtClean="0"/>
                            <a:t>2 </a:t>
                          </a:r>
                          <a:r>
                            <a:rPr lang="en-US" sz="1200" i="0" baseline="0" noProof="0" dirty="0" err="1" smtClean="0"/>
                            <a:t>ps</a:t>
                          </a:r>
                          <a:endParaRPr lang="en-US" sz="1200" i="0" noProof="0" dirty="0"/>
                        </a:p>
                      </a:txBody>
                      <a:tcPr/>
                    </a:tc>
                  </a:tr>
                  <a:tr h="469163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200" noProof="0" dirty="0" smtClean="0"/>
                            <a:t>Mom. Comp. factor</a:t>
                          </a:r>
                          <a:endParaRPr lang="en-US" sz="1200" baseline="0" noProof="0" dirty="0" smtClean="0"/>
                        </a:p>
                        <a:p>
                          <a:pPr algn="ctr"/>
                          <a:r>
                            <a:rPr lang="en-US" sz="1200" noProof="0" dirty="0" smtClean="0"/>
                            <a:t>low-</a:t>
                          </a:r>
                          <a14:m>
                            <m:oMath xmlns:m="http://schemas.openxmlformats.org/officeDocument/2006/math">
                              <m:r>
                                <a:rPr lang="en-US" sz="120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oMath>
                          </a14:m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b="0" noProof="0" dirty="0" smtClean="0">
                              <a:ea typeface="Cambria Math" panose="02040503050406030204" pitchFamily="18" charset="0"/>
                            </a:rPr>
                            <a:t>7.5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de-DE" sz="1200" b="0" noProof="0" dirty="0" smtClean="0">
                              <a:latin typeface="+mn-lt"/>
                              <a:ea typeface="Cambria Math" panose="02040503050406030204" pitchFamily="18" charset="0"/>
                            </a:rPr>
                            <a:t> 10</a:t>
                          </a:r>
                          <a:r>
                            <a:rPr lang="de-DE" sz="1200" b="0" baseline="30000" noProof="0" dirty="0" smtClean="0">
                              <a:latin typeface="+mn-lt"/>
                              <a:ea typeface="Cambria Math" panose="02040503050406030204" pitchFamily="18" charset="0"/>
                            </a:rPr>
                            <a:t>-4</a:t>
                          </a:r>
                          <a:endParaRPr lang="de-DE" sz="1200" b="0" noProof="0" dirty="0" smtClean="0">
                            <a:latin typeface="+mn-lt"/>
                            <a:ea typeface="Cambria Math" panose="02040503050406030204" pitchFamily="18" charset="0"/>
                          </a:endParaRPr>
                        </a:p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="0" i="0" noProof="0" dirty="0" smtClean="0">
                              <a:latin typeface="+mn-lt"/>
                            </a:rPr>
                            <a:t>3.5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noProof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de-DE" sz="1200" b="0" noProof="0" dirty="0" smtClean="0">
                              <a:latin typeface="+mn-lt"/>
                              <a:ea typeface="Cambria Math" panose="02040503050406030204" pitchFamily="18" charset="0"/>
                            </a:rPr>
                            <a:t> 10</a:t>
                          </a:r>
                          <a:r>
                            <a:rPr lang="de-DE" sz="1200" b="0" baseline="30000" noProof="0" dirty="0" smtClean="0">
                              <a:latin typeface="+mn-lt"/>
                              <a:ea typeface="Cambria Math" panose="02040503050406030204" pitchFamily="18" charset="0"/>
                            </a:rPr>
                            <a:t>-5</a:t>
                          </a:r>
                          <a:r>
                            <a:rPr lang="en-US" sz="1200" noProof="0" dirty="0" smtClean="0"/>
                            <a:t> </a:t>
                          </a:r>
                          <a:endParaRPr lang="en-US" sz="1200" noProof="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Inhaltsplatzhalter 3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209894292"/>
                  </p:ext>
                </p:extLst>
              </p:nvPr>
            </p:nvGraphicFramePr>
            <p:xfrm>
              <a:off x="6504825" y="2796998"/>
              <a:ext cx="2432856" cy="33548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3610"/>
                    <a:gridCol w="919246"/>
                  </a:tblGrid>
                  <a:tr h="280213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noProof="0" dirty="0" smtClean="0">
                              <a:solidFill>
                                <a:schemeClr val="bg1"/>
                              </a:solidFill>
                            </a:rPr>
                            <a:t>BESSY II Parameters</a:t>
                          </a:r>
                          <a:endParaRPr lang="en-US" sz="1200" noProof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Energy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noProof="0" dirty="0" smtClean="0"/>
                            <a:t>1.7 GeV</a:t>
                          </a:r>
                          <a:endParaRPr lang="en-US" sz="1200" i="0" noProof="0" dirty="0">
                            <a:latin typeface="+mj-lt"/>
                          </a:endParaRPr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Circumference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200" i="0" noProof="0" dirty="0" smtClean="0"/>
                            <a:t>240</a:t>
                          </a:r>
                          <a:r>
                            <a:rPr lang="de-DE" sz="1200" i="0" baseline="0" noProof="0" dirty="0" smtClean="0"/>
                            <a:t> m</a:t>
                          </a:r>
                          <a:endParaRPr lang="de-DE" sz="1200" i="0" noProof="0" dirty="0" smtClean="0"/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Bending Radius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de-DE" sz="1200" i="0" noProof="0" dirty="0" smtClean="0"/>
                            <a:t>4.35</a:t>
                          </a:r>
                          <a:r>
                            <a:rPr lang="de-DE" sz="1200" i="0" baseline="0" noProof="0" dirty="0" smtClean="0"/>
                            <a:t> m</a:t>
                          </a:r>
                          <a:endParaRPr lang="de-DE" sz="1200" i="0" noProof="0" dirty="0" smtClean="0"/>
                        </a:p>
                      </a:txBody>
                      <a:tcPr/>
                    </a:tc>
                  </a:tr>
                  <a:tr h="457200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Horizontal</a:t>
                          </a:r>
                          <a:r>
                            <a:rPr lang="en-US" sz="1200" baseline="0" noProof="0" dirty="0" smtClean="0"/>
                            <a:t> emittance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i="0" noProof="0" dirty="0" smtClean="0"/>
                            <a:t>5</a:t>
                          </a:r>
                          <a:r>
                            <a:rPr lang="en-US" sz="1200" i="0" baseline="0" noProof="0" dirty="0" smtClean="0"/>
                            <a:t> nm rad</a:t>
                          </a:r>
                          <a:endParaRPr lang="en-US" sz="1200" i="0" noProof="0" dirty="0"/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Max. Beam current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noProof="0" dirty="0" smtClean="0"/>
                            <a:t>300 mA</a:t>
                          </a:r>
                          <a:endParaRPr lang="en-US" sz="1200" i="0" noProof="0" dirty="0"/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RF frequency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i="0" noProof="0" dirty="0" smtClean="0"/>
                            <a:t>500</a:t>
                          </a:r>
                          <a:r>
                            <a:rPr lang="en-US" sz="1200" i="0" baseline="0" noProof="0" dirty="0" smtClean="0"/>
                            <a:t> MHz</a:t>
                          </a:r>
                          <a:endParaRPr lang="en-US" sz="1200" i="0" noProof="0" dirty="0"/>
                        </a:p>
                      </a:txBody>
                      <a:tcPr/>
                    </a:tc>
                  </a:tr>
                  <a:tr h="280213">
                    <a:tc>
                      <a:txBody>
                        <a:bodyPr/>
                        <a:lstStyle/>
                        <a:p>
                          <a:r>
                            <a:rPr lang="en-US" sz="1200" noProof="0" dirty="0" smtClean="0"/>
                            <a:t>max. RF voltage</a:t>
                          </a:r>
                          <a:endParaRPr lang="en-US" sz="1200" noProof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i="0" noProof="0" dirty="0" smtClean="0"/>
                            <a:t>2 MV</a:t>
                          </a:r>
                          <a:endParaRPr lang="en-US" sz="1200" i="0" noProof="0" dirty="0"/>
                        </a:p>
                      </a:txBody>
                      <a:tcPr/>
                    </a:tc>
                  </a:tr>
                  <a:tr h="4670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402" t="-518182" r="-62249" b="-1051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/>
                          <a:r>
                            <a:rPr lang="en-US" sz="1200" i="0" noProof="0" dirty="0" smtClean="0"/>
                            <a:t>15</a:t>
                          </a:r>
                          <a:r>
                            <a:rPr lang="en-US" sz="1200" i="0" baseline="0" noProof="0" dirty="0" smtClean="0"/>
                            <a:t> </a:t>
                          </a:r>
                          <a:r>
                            <a:rPr lang="en-US" sz="1200" i="0" baseline="0" noProof="0" dirty="0" err="1" smtClean="0"/>
                            <a:t>ps</a:t>
                          </a:r>
                          <a:endParaRPr lang="en-US" sz="1200" i="0" baseline="0" noProof="0" dirty="0" smtClean="0"/>
                        </a:p>
                        <a:p>
                          <a:pPr algn="r"/>
                          <a:r>
                            <a:rPr lang="en-US" sz="1200" i="0" baseline="0" noProof="0" dirty="0" smtClean="0"/>
                            <a:t>2 </a:t>
                          </a:r>
                          <a:r>
                            <a:rPr lang="en-US" sz="1200" i="0" baseline="0" noProof="0" dirty="0" err="1" smtClean="0"/>
                            <a:t>ps</a:t>
                          </a:r>
                          <a:endParaRPr lang="en-US" sz="1200" i="0" noProof="0" dirty="0"/>
                        </a:p>
                      </a:txBody>
                      <a:tcPr/>
                    </a:tc>
                  </a:tr>
                  <a:tr h="469163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402" t="-618182" r="-62249" b="-51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6"/>
                          <a:stretch>
                            <a:fillRect l="-165563" t="-618182" r="-2649" b="-5195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051691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51520" y="857558"/>
                <a:ext cx="5102280" cy="5909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Present BESSY II Pinhole System</a:t>
                </a:r>
              </a:p>
              <a:p>
                <a:pPr marL="742950" lvl="2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Direct imaging only with X-rays</a:t>
                </a:r>
              </a:p>
              <a:p>
                <a:pPr marL="742950" lvl="2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Not very flexible system, long averaging</a:t>
                </a:r>
              </a:p>
              <a:p>
                <a:pPr marL="742950" lvl="2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Bunch resolved measurements difficult</a:t>
                </a:r>
              </a:p>
              <a:p>
                <a:pPr marL="285750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de-DE" dirty="0" smtClean="0"/>
                  <a:t>System using visible light </a:t>
                </a:r>
              </a:p>
              <a:p>
                <a:pPr marL="742950" lvl="2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de-DE" dirty="0" smtClean="0"/>
                  <a:t>Problem: higher resolution limit (few 100 µm)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de-DE" dirty="0" smtClean="0"/>
                  <a:t> interferometry</a:t>
                </a:r>
              </a:p>
              <a:p>
                <a:pPr marL="285750" lvl="1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de-DE" dirty="0" smtClean="0"/>
                  <a:t>Interferometric </a:t>
                </a:r>
                <a:r>
                  <a:rPr lang="de-DE" dirty="0"/>
                  <a:t>beam size monitor 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de-DE" dirty="0"/>
                  <a:t>Well </a:t>
                </a:r>
                <a:r>
                  <a:rPr lang="en-US" dirty="0"/>
                  <a:t>understood</a:t>
                </a:r>
                <a:r>
                  <a:rPr lang="de-DE" dirty="0"/>
                  <a:t>, efficient </a:t>
                </a:r>
                <a:r>
                  <a:rPr lang="de-DE" dirty="0" smtClean="0"/>
                  <a:t>technique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de-DE" dirty="0" smtClean="0"/>
                  <a:t>Flexible</a:t>
                </a:r>
                <a:endParaRPr lang="de-DE" dirty="0"/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de-DE" dirty="0"/>
                  <a:t>Uses visible light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/>
                        <a:ea typeface="Cambria Math"/>
                      </a:rPr>
                      <m:t>⇒</m:t>
                    </m:r>
                  </m:oMath>
                </a14:m>
                <a:r>
                  <a:rPr lang="de-DE" dirty="0"/>
                  <a:t> Gateable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de-DE" dirty="0" smtClean="0"/>
                  <a:t>Upgrade </a:t>
                </a:r>
                <a:r>
                  <a:rPr lang="de-DE" dirty="0"/>
                  <a:t>to bunch resolved system possible</a:t>
                </a:r>
              </a:p>
              <a:p>
                <a:pPr marL="742950" lvl="2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857558"/>
                <a:ext cx="5102280" cy="5909310"/>
              </a:xfrm>
              <a:prstGeom prst="rect">
                <a:avLst/>
              </a:prstGeom>
              <a:blipFill rotWithShape="0">
                <a:blip r:embed="rId3"/>
                <a:stretch>
                  <a:fillRect l="-717" r="-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  <a:latin typeface="Arial"/>
              </a:rPr>
              <a:t>Bunch Resolved Measurements</a:t>
            </a:r>
            <a:endParaRPr lang="en-US" noProof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4</a:t>
            </a:fld>
            <a:endParaRPr lang="de-DE"/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31440"/>
            <a:ext cx="2966249" cy="22931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61" y="987992"/>
            <a:ext cx="3649466" cy="221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2547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  <p:par>
                    <p:cTn id="4" fill="hold">
                      <p:stCondLst>
                        <p:cond delay="indefinite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Interferometric Beam Size Monitor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5</a:t>
            </a:fld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052736"/>
            <a:ext cx="6408712" cy="512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4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93" y="3757232"/>
            <a:ext cx="3662375" cy="24415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4"/>
              <p:cNvSpPr txBox="1"/>
              <p:nvPr/>
            </p:nvSpPr>
            <p:spPr>
              <a:xfrm>
                <a:off x="232616" y="1052735"/>
                <a:ext cx="7651752" cy="1146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Interference pattern of double slit interferometer: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400" dirty="0" smtClean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sinc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solidFill>
                                            <a:schemeClr val="bg1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bg1"/>
                                              </a:solidFill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17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16" y="1052735"/>
                <a:ext cx="7651752" cy="1146789"/>
              </a:xfrm>
              <a:prstGeom prst="rect">
                <a:avLst/>
              </a:prstGeom>
              <a:blipFill rotWithShape="0">
                <a:blip r:embed="rId3"/>
                <a:stretch>
                  <a:fillRect l="-478" t="-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4" y="3759336"/>
            <a:ext cx="3667045" cy="244469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4" y="3759335"/>
            <a:ext cx="3667044" cy="2444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94" y="3759335"/>
            <a:ext cx="3667043" cy="24446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788024" y="1628800"/>
            <a:ext cx="216024" cy="3600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32616" y="1052735"/>
                <a:ext cx="7651752" cy="2525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Interference pattern of double slit interferometer: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400" dirty="0" smtClean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</a:rPr>
                            <m:t>sinc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lvl="1"/>
                <a:endParaRPr lang="en-US" sz="400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Visibility from coherence theory: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400" dirty="0" smtClean="0"/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min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min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lvl="1"/>
                <a:endParaRPr lang="en-US" sz="4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b="0" dirty="0" smtClean="0">
                    <a:ea typeface="Cambria Math"/>
                  </a:rPr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|</m:t>
                    </m:r>
                  </m:oMath>
                </a14:m>
                <a:r>
                  <a:rPr lang="en-US" dirty="0" smtClean="0"/>
                  <a:t> is the spatial coherence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616" y="1052735"/>
                <a:ext cx="7651752" cy="2525115"/>
              </a:xfrm>
              <a:prstGeom prst="rect">
                <a:avLst/>
              </a:prstGeom>
              <a:blipFill rotWithShape="1">
                <a:blip r:embed="rId7"/>
                <a:stretch>
                  <a:fillRect l="-478" t="-1208" b="-314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FFFFFF"/>
                </a:solidFill>
                <a:latin typeface="Arial"/>
              </a:rPr>
              <a:t>Theory: Interference and Visibility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85868" y="5960294"/>
                <a:ext cx="8299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 smtClean="0"/>
                  <a:t> 1 </a:t>
                </a:r>
                <a:endParaRPr lang="de-DE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868" y="5960294"/>
                <a:ext cx="829971" cy="369332"/>
              </a:xfrm>
              <a:prstGeom prst="rect">
                <a:avLst/>
              </a:prstGeom>
              <a:blipFill rotWithShape="0">
                <a:blip r:embed="rId8"/>
                <a:stretch>
                  <a:fillRect t="-10000" r="-514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80282" y="5960294"/>
                <a:ext cx="95821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 smtClean="0"/>
                  <a:t> 0.6</a:t>
                </a:r>
                <a:endParaRPr lang="de-DE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282" y="5960294"/>
                <a:ext cx="958211" cy="369332"/>
              </a:xfrm>
              <a:prstGeom prst="rect">
                <a:avLst/>
              </a:prstGeom>
              <a:blipFill rotWithShape="0">
                <a:blip r:embed="rId9"/>
                <a:stretch>
                  <a:fillRect t="-10000" r="-5096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1848083" y="3666361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Point </a:t>
            </a:r>
            <a:r>
              <a:rPr lang="en-US" dirty="0" smtClean="0"/>
              <a:t>source</a:t>
            </a:r>
            <a:endParaRPr lang="en-US" dirty="0"/>
          </a:p>
        </p:txBody>
      </p:sp>
      <p:sp>
        <p:nvSpPr>
          <p:cNvPr id="10" name="Left-Right Arrow 9"/>
          <p:cNvSpPr/>
          <p:nvPr/>
        </p:nvSpPr>
        <p:spPr>
          <a:xfrm>
            <a:off x="3995936" y="4799053"/>
            <a:ext cx="936103" cy="36526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5530663" y="3675211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Broad source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979712" y="6309320"/>
            <a:ext cx="54133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b="1" dirty="0"/>
              <a:t>T</a:t>
            </a:r>
            <a:r>
              <a:rPr lang="en-US" sz="1000" b="1" dirty="0" smtClean="0"/>
              <a:t>. </a:t>
            </a:r>
            <a:r>
              <a:rPr lang="en-US" sz="1000" b="1" dirty="0" err="1"/>
              <a:t>Mitsuhashi</a:t>
            </a:r>
            <a:r>
              <a:rPr lang="en-US" sz="1000" b="1" dirty="0" smtClean="0"/>
              <a:t>, '</a:t>
            </a:r>
            <a:r>
              <a:rPr lang="en-US" sz="1000" b="1" dirty="0"/>
              <a:t>'Beam Profile and Size Measurement by SR Interferometer</a:t>
            </a:r>
            <a:r>
              <a:rPr lang="en-US" sz="1000" b="1" dirty="0" smtClean="0"/>
              <a:t>'‘, in</a:t>
            </a:r>
            <a:r>
              <a:rPr lang="en-US" sz="1000" b="1" dirty="0"/>
              <a:t>: </a:t>
            </a:r>
            <a:r>
              <a:rPr lang="en-US" sz="1000" b="1" i="1" dirty="0" smtClean="0"/>
              <a:t>Beam measurement</a:t>
            </a:r>
            <a:r>
              <a:rPr lang="en-US" sz="1000" b="1" dirty="0" smtClean="0"/>
              <a:t>, </a:t>
            </a:r>
            <a:r>
              <a:rPr lang="en-US" sz="1000" b="1" dirty="0"/>
              <a:t>Ed. by S. </a:t>
            </a:r>
            <a:r>
              <a:rPr lang="en-US" sz="1000" b="1" dirty="0" err="1"/>
              <a:t>Kurokawa</a:t>
            </a:r>
            <a:r>
              <a:rPr lang="en-US" sz="1000" b="1" dirty="0"/>
              <a:t> et al., pp. </a:t>
            </a:r>
            <a:r>
              <a:rPr lang="en-US" sz="1000" b="1" dirty="0" smtClean="0"/>
              <a:t>399 – 427, World </a:t>
            </a:r>
            <a:r>
              <a:rPr lang="en-US" sz="1000" b="1" dirty="0"/>
              <a:t>Scientific 1999.</a:t>
            </a:r>
            <a:endParaRPr lang="en-US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16449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"/>
          <p:cNvSpPr/>
          <p:nvPr/>
        </p:nvSpPr>
        <p:spPr>
          <a:xfrm>
            <a:off x="755576" y="5389432"/>
            <a:ext cx="1975048" cy="79208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ounded Rectangle 7"/>
          <p:cNvSpPr/>
          <p:nvPr/>
        </p:nvSpPr>
        <p:spPr>
          <a:xfrm>
            <a:off x="4870853" y="1268760"/>
            <a:ext cx="238547" cy="360040"/>
          </a:xfrm>
          <a:prstGeom prst="roundRect">
            <a:avLst>
              <a:gd name="adj" fmla="val 3006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79523" y="697327"/>
                <a:ext cx="8299824" cy="5872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dirty="0" smtClean="0"/>
                  <a:t>Interference pattern of double slit </a:t>
                </a:r>
                <a:r>
                  <a:rPr lang="en-US" dirty="0" smtClean="0"/>
                  <a:t>interferometer</a:t>
                </a:r>
                <a:r>
                  <a:rPr lang="de-DE" dirty="0" smtClean="0"/>
                  <a:t>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de-DE" sz="400" dirty="0" smtClean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sinc</m:t>
                          </m:r>
                        </m:e>
                        <m:sup>
                          <m:r>
                            <a:rPr lang="de-DE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𝑎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𝑓</m:t>
                              </m:r>
                            </m:den>
                          </m:f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𝑥</m:t>
                              </m:r>
                              <m:r>
                                <a:rPr lang="de-DE" b="0" i="1" smtClean="0"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func>
                            <m:func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  <a:ea typeface="Cambria Math"/>
                                        </a:rPr>
                                        <m:t>𝑓</m:t>
                                      </m:r>
                                    </m:den>
                                  </m:f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𝑥</m:t>
                                      </m:r>
                                      <m:r>
                                        <a:rPr lang="de-DE" b="0" i="1" smtClean="0">
                                          <a:latin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r>
                                    <a:rPr lang="de-DE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de-DE" b="0" i="1" smtClean="0">
                                      <a:latin typeface="Cambria Math"/>
                                      <a:ea typeface="Cambria Math"/>
                                    </a:rPr>
                                    <m:t>𝜙</m:t>
                                  </m:r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de-DE" dirty="0" smtClean="0"/>
              </a:p>
              <a:p>
                <a:pPr lvl="1"/>
                <a:endParaRPr lang="de-DE" sz="400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Visibility from coherence theory: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sz="400" dirty="0" smtClean="0"/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in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max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/>
                                </a:rPr>
                                <m:t>m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</a:rPr>
                                <m:t>in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lvl="1"/>
                <a:endParaRPr lang="en-US" sz="400" dirty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  <a:ea typeface="Cambria Math"/>
                      </a:rPr>
                      <m:t>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|</m:t>
                    </m:r>
                  </m:oMath>
                </a14:m>
                <a:r>
                  <a:rPr lang="en-US" dirty="0" smtClean="0"/>
                  <a:t> is given by Fourier Transform of the source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smtClean="0"/>
                  <a:t> (van </a:t>
                </a:r>
                <a:r>
                  <a:rPr lang="en-US" dirty="0" err="1" smtClean="0"/>
                  <a:t>Cittert</a:t>
                </a:r>
                <a:r>
                  <a:rPr lang="en-US" dirty="0" smtClean="0"/>
                  <a:t>-Zernike</a:t>
                </a:r>
                <a:r>
                  <a:rPr lang="de-DE" dirty="0" smtClean="0"/>
                  <a:t>)</a:t>
                </a:r>
              </a:p>
              <a:p>
                <a:endParaRPr lang="de-DE" sz="400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e-DE" i="1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/>
                            </a:rPr>
                            <m:t>d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𝑓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de-DE">
                              <a:latin typeface="Cambria Math"/>
                            </a:rPr>
                            <m:t>exp</m:t>
                          </m:r>
                        </m:e>
                      </m:nary>
                      <m:d>
                        <m:d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/>
                            </a:rPr>
                            <m:t>−</m:t>
                          </m:r>
                          <m:r>
                            <a:rPr lang="de-DE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de-DE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de-DE" i="1" smtClean="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  <m:r>
                                <a:rPr lang="de-DE" b="0" i="1" smtClean="0">
                                  <a:latin typeface="Cambria Math"/>
                                  <a:ea typeface="Cambria Math"/>
                                </a:rPr>
                                <m:t>𝐿</m:t>
                              </m:r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de-DE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Gaussian beam, uniform slit illumination: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de-DE" sz="800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−2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𝜋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𝑑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 smtClean="0"/>
              </a:p>
              <a:p>
                <a:pPr lvl="1"/>
                <a:endParaRPr lang="de-DE" sz="400" b="0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Beam size (</a:t>
                </a:r>
                <a:r>
                  <a:rPr lang="en-US" dirty="0" err="1" smtClean="0"/>
                  <a:t>rms</a:t>
                </a:r>
                <a:r>
                  <a:rPr lang="en-US" dirty="0" smtClean="0"/>
                  <a:t>) can then be calculated:</a:t>
                </a:r>
                <a:endParaRPr lang="en-US" sz="400" dirty="0" smtClean="0"/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/>
                                          <a:ea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𝑉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rad>
                    </m:oMath>
                  </m:oMathPara>
                </a14:m>
                <a:endParaRPr lang="en-US" dirty="0" smtClean="0"/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Method works in both </a:t>
                </a:r>
                <a:r>
                  <a:rPr lang="en-US" dirty="0"/>
                  <a:t>transversal dimensions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↔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 smtClean="0"/>
                  <a:t>)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23" y="697327"/>
                <a:ext cx="8299824" cy="5872313"/>
              </a:xfrm>
              <a:prstGeom prst="rect">
                <a:avLst/>
              </a:prstGeom>
              <a:blipFill rotWithShape="0">
                <a:blip r:embed="rId3"/>
                <a:stretch>
                  <a:fillRect l="-514" t="-519" b="-7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FFFFFF"/>
                </a:solidFill>
                <a:latin typeface="Arial"/>
              </a:rPr>
              <a:t>Theory: Beam Size from Interference</a:t>
            </a:r>
            <a:endParaRPr lang="en-US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5811318" y="3319240"/>
                <a:ext cx="319280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𝑎</m:t>
                    </m:r>
                  </m:oMath>
                </a14:m>
                <a:r>
                  <a:rPr lang="en-US" dirty="0" smtClean="0"/>
                  <a:t> – slit width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– slit </a:t>
                </a:r>
                <a:r>
                  <a:rPr lang="en-US" dirty="0" smtClean="0"/>
                  <a:t>separation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𝑓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– </a:t>
                </a:r>
                <a:r>
                  <a:rPr lang="en-US" dirty="0" smtClean="0"/>
                  <a:t>distance camera to slit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𝐿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– </a:t>
                </a:r>
                <a:r>
                  <a:rPr lang="en-US" dirty="0" smtClean="0"/>
                  <a:t>distance slit to source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– </a:t>
                </a:r>
                <a:r>
                  <a:rPr lang="en-US" dirty="0" smtClean="0"/>
                  <a:t>intensity at slit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𝑖</m:t>
                    </m:r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– </a:t>
                </a:r>
                <a:r>
                  <a:rPr lang="en-US" dirty="0" smtClean="0"/>
                  <a:t>position on screen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/>
                  <a:t> – offset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𝑥</m:t>
                    </m:r>
                  </m:oMath>
                </a14:m>
                <a:endParaRPr lang="en-US" dirty="0" smtClean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𝜆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– </a:t>
                </a:r>
                <a:r>
                  <a:rPr lang="en-US" dirty="0" smtClean="0"/>
                  <a:t>wavelength</a:t>
                </a:r>
                <a:endParaRPr lang="en-US" i="1" dirty="0" smtClean="0">
                  <a:latin typeface="Cambria Math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𝜙</m:t>
                    </m:r>
                  </m:oMath>
                </a14:m>
                <a:r>
                  <a:rPr lang="en-US" dirty="0"/>
                  <a:t> – </a:t>
                </a:r>
                <a:r>
                  <a:rPr lang="en-US" dirty="0" smtClean="0"/>
                  <a:t>phase</a:t>
                </a: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sinc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e>
                        </m:func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318" y="3319240"/>
                <a:ext cx="3192809" cy="2862322"/>
              </a:xfrm>
              <a:prstGeom prst="rect">
                <a:avLst/>
              </a:prstGeom>
              <a:blipFill rotWithShape="0">
                <a:blip r:embed="rId4"/>
                <a:stretch>
                  <a:fillRect l="-1145" t="-1064" r="-191" b="-2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338875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2539018"/>
              </p:ext>
            </p:extLst>
          </p:nvPr>
        </p:nvGraphicFramePr>
        <p:xfrm>
          <a:off x="2122169" y="2836598"/>
          <a:ext cx="6881958" cy="3491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Acrobat Document" r:id="rId4" imgW="24421963" imgH="12382416" progId="AcroExch.Document.11">
                  <p:embed/>
                </p:oleObj>
              </mc:Choice>
              <mc:Fallback>
                <p:oleObj name="Acrobat Document" r:id="rId4" imgW="24421963" imgH="1238241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2169" y="2836598"/>
                        <a:ext cx="6881958" cy="3491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>
                <a:solidFill>
                  <a:srgbClr val="FFFFFF"/>
                </a:solidFill>
                <a:latin typeface="Arial"/>
              </a:rPr>
              <a:t>Setup at Diagnostics Beamline</a:t>
            </a:r>
            <a:endParaRPr lang="en-US" noProof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8</a:t>
            </a:fld>
            <a:endParaRPr lang="de-DE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1" y="764704"/>
            <a:ext cx="4010161" cy="320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14296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Measurement Range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11.06.2018</a:t>
            </a:r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15F539-9CED-497D-B974-B98F0907FA7B}" type="slidenum">
              <a:rPr lang="de-DE" smtClean="0"/>
              <a:t>9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95536" y="733066"/>
                <a:ext cx="5328592" cy="30008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/>
                  <a:t>Parameter Ranges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 smtClean="0"/>
                  <a:t>Double slit </a:t>
                </a:r>
                <a:r>
                  <a:rPr lang="en-US" dirty="0"/>
                  <a:t>separation </a:t>
                </a:r>
                <a:r>
                  <a:rPr lang="de-DE" dirty="0">
                    <a:solidFill>
                      <a:schemeClr val="accent2"/>
                    </a:solidFill>
                  </a:rPr>
                  <a:t>7.5 mm </a:t>
                </a:r>
                <a:r>
                  <a:rPr lang="de-DE" dirty="0"/>
                  <a:t>to </a:t>
                </a:r>
                <a:r>
                  <a:rPr lang="de-DE" dirty="0">
                    <a:solidFill>
                      <a:srgbClr val="00B050"/>
                    </a:solidFill>
                  </a:rPr>
                  <a:t>25 mm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de-DE" dirty="0"/>
                  <a:t>Wavelength </a:t>
                </a:r>
                <a:r>
                  <a:rPr lang="de-DE" dirty="0">
                    <a:solidFill>
                      <a:srgbClr val="00B050"/>
                    </a:solidFill>
                  </a:rPr>
                  <a:t>400 nm</a:t>
                </a:r>
                <a:r>
                  <a:rPr lang="de-DE" dirty="0"/>
                  <a:t> to </a:t>
                </a:r>
                <a:r>
                  <a:rPr lang="de-DE" dirty="0">
                    <a:solidFill>
                      <a:schemeClr val="accent2"/>
                    </a:solidFill>
                  </a:rPr>
                  <a:t>800 nm</a:t>
                </a:r>
                <a:endParaRPr lang="en-US" dirty="0">
                  <a:solidFill>
                    <a:schemeClr val="accent2"/>
                  </a:solidFill>
                </a:endParaRP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en-US" dirty="0"/>
                  <a:t>Distance to source 16.1 m (fixed)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de-DE" dirty="0"/>
                  <a:t>Visibility Range </a:t>
                </a:r>
                <a:r>
                  <a:rPr lang="de-DE" dirty="0">
                    <a:solidFill>
                      <a:schemeClr val="accent2"/>
                    </a:solidFill>
                  </a:rPr>
                  <a:t>0.3</a:t>
                </a:r>
                <a:r>
                  <a:rPr lang="de-DE" dirty="0"/>
                  <a:t> to </a:t>
                </a:r>
                <a:r>
                  <a:rPr lang="de-DE" dirty="0">
                    <a:solidFill>
                      <a:srgbClr val="00B050"/>
                    </a:solidFill>
                  </a:rPr>
                  <a:t>0.9</a:t>
                </a:r>
              </a:p>
              <a:p>
                <a:pPr marL="742950" lvl="1" indent="-285750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endParaRPr lang="de-DE" dirty="0"/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de-DE" dirty="0"/>
                  <a:t>Statistical Errors (assuming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0.005):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536" y="733066"/>
                <a:ext cx="5328592" cy="3000821"/>
              </a:xfrm>
              <a:prstGeom prst="rect">
                <a:avLst/>
              </a:prstGeom>
              <a:blipFill rotWithShape="0">
                <a:blip r:embed="rId2"/>
                <a:stretch>
                  <a:fillRect l="-801" b="-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64273272"/>
                  </p:ext>
                </p:extLst>
              </p:nvPr>
            </p:nvGraphicFramePr>
            <p:xfrm>
              <a:off x="1907704" y="3733887"/>
              <a:ext cx="5771276" cy="2372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2819"/>
                    <a:gridCol w="1442819"/>
                    <a:gridCol w="1442819"/>
                    <a:gridCol w="1442819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Parameter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Range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Uncertainty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Relative beam</a:t>
                          </a:r>
                          <a:r>
                            <a:rPr lang="en-US" sz="1400" baseline="0" dirty="0" smtClean="0"/>
                            <a:t> size</a:t>
                          </a:r>
                          <a:r>
                            <a:rPr lang="en-US" sz="1400" dirty="0" smtClean="0"/>
                            <a:t> error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oMath>
                          </a14:m>
                          <a:r>
                            <a:rPr lang="en-US" sz="1400" dirty="0" smtClean="0"/>
                            <a:t> / 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16.09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0.84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5.2 %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oMath>
                          </a14:m>
                          <a:r>
                            <a:rPr lang="en-US" sz="1400" dirty="0" smtClean="0"/>
                            <a:t> / mm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7.5 –</a:t>
                          </a:r>
                          <a:r>
                            <a:rPr lang="en-US" sz="1400" baseline="0" dirty="0" smtClean="0"/>
                            <a:t> 25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0.1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1.3</a:t>
                          </a:r>
                          <a:r>
                            <a:rPr lang="en-US" sz="1400" baseline="0" dirty="0" smtClean="0"/>
                            <a:t> – 0.4 % 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r>
                            <a:rPr lang="en-US" sz="1400" dirty="0" smtClean="0"/>
                            <a:t> / nm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400 –</a:t>
                          </a:r>
                          <a:r>
                            <a:rPr lang="en-US" sz="1400" baseline="0" dirty="0" smtClean="0"/>
                            <a:t> 800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1.6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0.4</a:t>
                          </a:r>
                          <a:r>
                            <a:rPr lang="en-US" sz="1400" baseline="0" dirty="0" smtClean="0"/>
                            <a:t> – 0.2 % 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de-DE" sz="1400" b="0" i="0" smtClean="0">
                                            <a:latin typeface="Cambria Math" panose="02040503050406030204" pitchFamily="18" charset="0"/>
                                          </a:rPr>
                                          <m:t>min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0.9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0.005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0.7</a:t>
                          </a:r>
                          <a:r>
                            <a:rPr lang="en-US" sz="1400" baseline="0" dirty="0" smtClean="0"/>
                            <a:t> %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sz="1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  <m:d>
                                  <m:dPr>
                                    <m:ctrlPr>
                                      <a:rPr lang="de-DE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de-DE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4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de-DE" sz="1400" b="0" i="0" smtClean="0">
                                            <a:latin typeface="Cambria Math" panose="02040503050406030204" pitchFamily="18" charset="0"/>
                                          </a:rPr>
                                          <m:t>max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0.3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0.005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2.6 %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64273272"/>
                  </p:ext>
                </p:extLst>
              </p:nvPr>
            </p:nvGraphicFramePr>
            <p:xfrm>
              <a:off x="1907704" y="3733887"/>
              <a:ext cx="5771276" cy="2372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2819"/>
                    <a:gridCol w="1442819"/>
                    <a:gridCol w="1442819"/>
                    <a:gridCol w="1442819"/>
                  </a:tblGrid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Parameter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Range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Uncertainty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Relative </a:t>
                          </a:r>
                          <a:r>
                            <a:rPr lang="en-US" sz="1400" dirty="0" smtClean="0"/>
                            <a:t>beam</a:t>
                          </a:r>
                          <a:r>
                            <a:rPr lang="en-US" sz="1400" baseline="0" dirty="0" smtClean="0"/>
                            <a:t> size</a:t>
                          </a:r>
                          <a:r>
                            <a:rPr lang="en-US" sz="1400" dirty="0" smtClean="0"/>
                            <a:t> </a:t>
                          </a:r>
                          <a:r>
                            <a:rPr lang="en-US" sz="1400" dirty="0" smtClean="0"/>
                            <a:t>error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22" t="-140984" r="-301688" b="-4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16.09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0.84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5.2 %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22" t="-240984" r="-301688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7.5 –</a:t>
                          </a:r>
                          <a:r>
                            <a:rPr lang="en-US" sz="1400" baseline="0" dirty="0" smtClean="0"/>
                            <a:t> 25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0.1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1.3</a:t>
                          </a:r>
                          <a:r>
                            <a:rPr lang="en-US" sz="1400" baseline="0" dirty="0" smtClean="0"/>
                            <a:t> – 0.4 % 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22" t="-340984" r="-301688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400 –</a:t>
                          </a:r>
                          <a:r>
                            <a:rPr lang="en-US" sz="1400" baseline="0" dirty="0" smtClean="0"/>
                            <a:t> 800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1.6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0.4</a:t>
                          </a:r>
                          <a:r>
                            <a:rPr lang="en-US" sz="1400" baseline="0" dirty="0" smtClean="0"/>
                            <a:t> – 0.2 % 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22" t="-440984" r="-301688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0.9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0.005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0.7</a:t>
                          </a:r>
                          <a:r>
                            <a:rPr lang="en-US" sz="1400" baseline="0" dirty="0" smtClean="0"/>
                            <a:t> %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0">
                          <a:blip r:embed="rId3"/>
                          <a:stretch>
                            <a:fillRect l="-422" t="-540984" r="-301688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0.3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0.005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2.6 %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724128" y="1663889"/>
                <a:ext cx="2707664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de-DE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(18.8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 smtClean="0">
                    <a:solidFill>
                      <a:srgbClr val="00B050"/>
                    </a:solidFill>
                  </a:rPr>
                  <a:t> 1.1) µm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de-DE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(424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>
                    <a:solidFill>
                      <a:schemeClr val="accent2"/>
                    </a:solidFill>
                  </a:rPr>
                  <a:t> 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23) µm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4128" y="1663889"/>
                <a:ext cx="2707664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2252" r="-1577" b="-10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Brace 8"/>
          <p:cNvSpPr/>
          <p:nvPr/>
        </p:nvSpPr>
        <p:spPr>
          <a:xfrm>
            <a:off x="5292080" y="1233830"/>
            <a:ext cx="144016" cy="169111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285750" indent="-285750">
          <a:lnSpc>
            <a:spcPct val="150000"/>
          </a:lnSpc>
          <a:buFont typeface="Wingdings" panose="05000000000000000000" pitchFamily="2" charset="2"/>
          <a:buChar char="Ø"/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782</Words>
  <Application>Microsoft Office PowerPoint</Application>
  <PresentationFormat>On-screen Show (4:3)</PresentationFormat>
  <Paragraphs>272</Paragraphs>
  <Slides>18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 Math</vt:lpstr>
      <vt:lpstr>DejaVu Sans</vt:lpstr>
      <vt:lpstr>StarSymbol</vt:lpstr>
      <vt:lpstr>Wingdings</vt:lpstr>
      <vt:lpstr>Office Theme</vt:lpstr>
      <vt:lpstr>Acrobat Document</vt:lpstr>
      <vt:lpstr>Applications of the Interferometric Beam Size Monitor at the BESSY II Storage Ring</vt:lpstr>
      <vt:lpstr>Content</vt:lpstr>
      <vt:lpstr>Introduction: BESSY VSR Upgrade</vt:lpstr>
      <vt:lpstr>Bunch Resolved Measurements</vt:lpstr>
      <vt:lpstr>Interferometric Beam Size Monitor</vt:lpstr>
      <vt:lpstr>Theory: Interference and Visibility</vt:lpstr>
      <vt:lpstr>Theory: Beam Size from Interference</vt:lpstr>
      <vt:lpstr>Setup at Diagnostics Beamline</vt:lpstr>
      <vt:lpstr>Measurement Range</vt:lpstr>
      <vt:lpstr>Live Beam Size Measurement</vt:lpstr>
      <vt:lpstr>Beam Size Measurement with Slit Separation Scan</vt:lpstr>
      <vt:lpstr>Compare Std. User Measurements</vt:lpstr>
      <vt:lpstr>Measurements: Energy Ramp</vt:lpstr>
      <vt:lpstr>Beam Profile Measurements</vt:lpstr>
      <vt:lpstr>Beam Profile Measurements</vt:lpstr>
      <vt:lpstr>Beam Profile Measurements</vt:lpstr>
      <vt:lpstr>Summary and Outlook</vt:lpstr>
      <vt:lpstr>Thank you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Koopmans, Marten</dc:creator>
  <cp:lastModifiedBy>Koopmans, Marten</cp:lastModifiedBy>
  <cp:revision>538</cp:revision>
  <dcterms:modified xsi:type="dcterms:W3CDTF">2018-06-14T17:20:04Z</dcterms:modified>
</cp:coreProperties>
</file>