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7" r:id="rId2"/>
    <p:sldId id="272" r:id="rId3"/>
    <p:sldId id="263" r:id="rId4"/>
    <p:sldId id="372" r:id="rId5"/>
    <p:sldId id="376" r:id="rId6"/>
    <p:sldId id="381" r:id="rId7"/>
    <p:sldId id="380" r:id="rId8"/>
    <p:sldId id="297" r:id="rId9"/>
    <p:sldId id="386" r:id="rId10"/>
    <p:sldId id="387" r:id="rId11"/>
    <p:sldId id="378" r:id="rId12"/>
    <p:sldId id="379" r:id="rId13"/>
    <p:sldId id="277" r:id="rId14"/>
    <p:sldId id="382" r:id="rId15"/>
    <p:sldId id="383" r:id="rId16"/>
    <p:sldId id="384" r:id="rId17"/>
    <p:sldId id="388" r:id="rId18"/>
    <p:sldId id="278" r:id="rId19"/>
    <p:sldId id="279" r:id="rId20"/>
    <p:sldId id="280" r:id="rId21"/>
    <p:sldId id="281" r:id="rId22"/>
    <p:sldId id="371" r:id="rId23"/>
    <p:sldId id="282" r:id="rId24"/>
    <p:sldId id="271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264" autoAdjust="0"/>
  </p:normalViewPr>
  <p:slideViewPr>
    <p:cSldViewPr showGuides="1">
      <p:cViewPr varScale="1">
        <p:scale>
          <a:sx n="82" d="100"/>
          <a:sy n="82" d="100"/>
        </p:scale>
        <p:origin x="629" y="58"/>
      </p:cViewPr>
      <p:guideLst>
        <p:guide orient="horz" pos="913"/>
        <p:guide pos="249"/>
      </p:guideLst>
    </p:cSldViewPr>
  </p:slideViewPr>
  <p:outlineViewPr>
    <p:cViewPr>
      <p:scale>
        <a:sx n="33" d="100"/>
        <a:sy n="33" d="100"/>
      </p:scale>
      <p:origin x="0" y="-3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sz="1200" dirty="0"/>
              <a:t>Energy </a:t>
            </a:r>
            <a:r>
              <a:rPr lang="it-IT" sz="1200" dirty="0" err="1"/>
              <a:t>modulation</a:t>
            </a:r>
            <a:r>
              <a:rPr lang="it-IT" sz="1200" dirty="0"/>
              <a:t>: </a:t>
            </a:r>
            <a:r>
              <a:rPr lang="it-IT" sz="1200" dirty="0" err="1"/>
              <a:t>emission</a:t>
            </a:r>
            <a:r>
              <a:rPr lang="it-IT" sz="1200" dirty="0"/>
              <a:t> of </a:t>
            </a:r>
            <a:r>
              <a:rPr lang="it-IT" sz="1200" dirty="0" err="1"/>
              <a:t>synchrotron</a:t>
            </a:r>
            <a:r>
              <a:rPr lang="it-IT" sz="1200" dirty="0"/>
              <a:t> </a:t>
            </a:r>
            <a:r>
              <a:rPr lang="it-IT" sz="1200" dirty="0" err="1"/>
              <a:t>radiation</a:t>
            </a:r>
            <a:r>
              <a:rPr lang="it-IT" sz="1200" dirty="0"/>
              <a:t> and </a:t>
            </a:r>
            <a:r>
              <a:rPr lang="it-IT" sz="1200" dirty="0" err="1"/>
              <a:t>interaction</a:t>
            </a:r>
            <a:r>
              <a:rPr lang="it-IT" sz="1200" dirty="0"/>
              <a:t> with </a:t>
            </a:r>
            <a:r>
              <a:rPr lang="it-IT" sz="1200" dirty="0" err="1"/>
              <a:t>it</a:t>
            </a:r>
            <a:r>
              <a:rPr lang="it-IT" sz="1200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 err="1"/>
              <a:t>Density</a:t>
            </a:r>
            <a:r>
              <a:rPr lang="it-IT" sz="1200" dirty="0"/>
              <a:t> </a:t>
            </a:r>
            <a:r>
              <a:rPr lang="it-IT" sz="1200" dirty="0" err="1"/>
              <a:t>modulation</a:t>
            </a:r>
            <a:r>
              <a:rPr lang="it-IT" sz="1200" dirty="0"/>
              <a:t>: e- s </a:t>
            </a:r>
            <a:r>
              <a:rPr lang="it-IT" sz="1200" dirty="0" err="1"/>
              <a:t>moves</a:t>
            </a:r>
            <a:r>
              <a:rPr lang="it-IT" sz="1200" dirty="0"/>
              <a:t> </a:t>
            </a:r>
            <a:r>
              <a:rPr lang="it-IT" sz="1200" dirty="0" err="1"/>
              <a:t>along</a:t>
            </a:r>
            <a:r>
              <a:rPr lang="it-IT" sz="1200" dirty="0"/>
              <a:t> </a:t>
            </a:r>
            <a:r>
              <a:rPr lang="it-IT" sz="1200" dirty="0" err="1"/>
              <a:t>different</a:t>
            </a:r>
            <a:r>
              <a:rPr lang="it-IT" sz="1200" dirty="0"/>
              <a:t> </a:t>
            </a:r>
            <a:r>
              <a:rPr lang="it-IT" sz="1200" dirty="0" err="1"/>
              <a:t>trajectories</a:t>
            </a:r>
            <a:r>
              <a:rPr lang="it-IT" sz="1200" dirty="0"/>
              <a:t> </a:t>
            </a:r>
            <a:r>
              <a:rPr lang="it-IT" sz="1200" dirty="0" err="1"/>
              <a:t>as</a:t>
            </a:r>
            <a:r>
              <a:rPr lang="it-IT" sz="1200" dirty="0"/>
              <a:t> </a:t>
            </a:r>
            <a:r>
              <a:rPr lang="it-IT" sz="1200" dirty="0" err="1"/>
              <a:t>they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different</a:t>
            </a:r>
            <a:r>
              <a:rPr lang="it-IT" sz="1200" dirty="0"/>
              <a:t> </a:t>
            </a:r>
            <a:r>
              <a:rPr lang="it-IT" sz="1200" dirty="0" err="1"/>
              <a:t>energies</a:t>
            </a:r>
            <a:endParaRPr lang="it-IT" sz="1200" dirty="0"/>
          </a:p>
          <a:p>
            <a:pPr marL="342900" indent="-342900">
              <a:buFont typeface="+mj-lt"/>
              <a:buAutoNum type="arabicPeriod"/>
            </a:pPr>
            <a:r>
              <a:rPr lang="it-IT" sz="1200" dirty="0" err="1"/>
              <a:t>Saturation</a:t>
            </a:r>
            <a:r>
              <a:rPr lang="it-IT" sz="1200" dirty="0"/>
              <a:t>: e- </a:t>
            </a:r>
            <a:r>
              <a:rPr lang="it-IT" sz="1200" dirty="0" err="1"/>
              <a:t>longitudinal</a:t>
            </a:r>
            <a:r>
              <a:rPr lang="it-IT" sz="1200" dirty="0"/>
              <a:t> </a:t>
            </a:r>
            <a:r>
              <a:rPr lang="it-IT" sz="1200" dirty="0" err="1"/>
              <a:t>phse</a:t>
            </a:r>
            <a:r>
              <a:rPr lang="it-IT" sz="1200" dirty="0"/>
              <a:t> </a:t>
            </a:r>
            <a:r>
              <a:rPr lang="it-IT" sz="1200" dirty="0" err="1"/>
              <a:t>space</a:t>
            </a:r>
            <a:r>
              <a:rPr lang="it-IT" sz="1200" dirty="0"/>
              <a:t> </a:t>
            </a:r>
            <a:r>
              <a:rPr lang="it-IT" sz="1200" dirty="0" err="1"/>
              <a:t>distribution</a:t>
            </a:r>
            <a:r>
              <a:rPr lang="it-IT" sz="1200" dirty="0"/>
              <a:t>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degraded</a:t>
            </a:r>
            <a:r>
              <a:rPr lang="it-IT" sz="1200" dirty="0"/>
              <a:t> and no more </a:t>
            </a:r>
            <a:r>
              <a:rPr lang="it-IT" sz="1200" dirty="0" err="1"/>
              <a:t>energy</a:t>
            </a:r>
            <a:r>
              <a:rPr lang="it-IT" sz="1200" dirty="0"/>
              <a:t> can be </a:t>
            </a:r>
            <a:r>
              <a:rPr lang="it-IT" sz="1200" dirty="0" err="1"/>
              <a:t>exctracted</a:t>
            </a:r>
            <a:endParaRPr lang="it-IT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32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</a:t>
            </a:r>
            <a:r>
              <a:rPr lang="it-IT" baseline="0" dirty="0"/>
              <a:t> serve che mi fermo troppo su quest’immagine. Però devo rimarcare che l’ho fatta con le simulazioni che poi ho utilizzato per eseguire lo studio sul metodo dell’accorciamento del laser </a:t>
            </a:r>
            <a:r>
              <a:rPr lang="it-IT" baseline="0" dirty="0" err="1"/>
              <a:t>heater</a:t>
            </a:r>
            <a:r>
              <a:rPr lang="it-IT" baseline="0" dirty="0"/>
              <a:t>.</a:t>
            </a:r>
            <a:endParaRPr lang="it-IT" dirty="0"/>
          </a:p>
          <a:p>
            <a:endParaRPr lang="it-IT" dirty="0"/>
          </a:p>
          <a:p>
            <a:r>
              <a:rPr lang="it-IT" dirty="0"/>
              <a:t>A</a:t>
            </a:r>
            <a:r>
              <a:rPr lang="it-IT" baseline="0" dirty="0"/>
              <a:t> differenza della slide precedente dove si era riportato il grafico schematico del meccanismo FEL. Qui si riporta il risultato ottenuto da una simulazione da cui è possibile ricavare l’evoluzione dello spazio delle fasi long. del pacchetto di elettroni. </a:t>
            </a:r>
          </a:p>
          <a:p>
            <a:r>
              <a:rPr lang="it-IT" baseline="0" dirty="0"/>
              <a:t>Si è considerato solo una sezione dell’intero pacchetto corrispondente ad una lunghezza d’onda della radiazione.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 si vede l’iniziale distribuzione uniforme rispetto all’energia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Poi il pacchetto inizia a interagire con la poca radiazione che è già stata emessa che ne determina una piccola modulazione di 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modulazione che man mano aumenta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quindi determina un inizio di impacchettamento che dunque induce una crescita esponenziale della potenza emessa.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quando gli elettroni che si trovano impacchettati hanno deteriorato il loro </a:t>
            </a:r>
            <a:r>
              <a:rPr lang="it-IT" baseline="0" dirty="0" err="1"/>
              <a:t>energy</a:t>
            </a:r>
            <a:r>
              <a:rPr lang="it-IT" baseline="0" dirty="0"/>
              <a:t> spread e l’ulteriore modulazione di densità ha deteriorato la distribuzione di densità che inizialmente si era creata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Vanessa Grattoni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FA9B2-6A1B-4179-80C7-3B645DCF285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48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</a:t>
            </a:r>
            <a:r>
              <a:rPr lang="it-IT" baseline="0" dirty="0"/>
              <a:t> serve che mi fermo troppo su quest’immagine. Però devo rimarcare che l’ho fatta con le simulazioni che poi ho utilizzato per eseguire lo studio sul metodo dell’accorciamento del laser </a:t>
            </a:r>
            <a:r>
              <a:rPr lang="it-IT" baseline="0" dirty="0" err="1"/>
              <a:t>heater</a:t>
            </a:r>
            <a:r>
              <a:rPr lang="it-IT" baseline="0" dirty="0"/>
              <a:t>.</a:t>
            </a:r>
            <a:endParaRPr lang="it-IT" dirty="0"/>
          </a:p>
          <a:p>
            <a:endParaRPr lang="it-IT" dirty="0"/>
          </a:p>
          <a:p>
            <a:r>
              <a:rPr lang="it-IT" dirty="0"/>
              <a:t>A</a:t>
            </a:r>
            <a:r>
              <a:rPr lang="it-IT" baseline="0" dirty="0"/>
              <a:t> differenza della slide precedente dove si era riportato il grafico schematico del meccanismo FEL. Qui si riporta il risultato ottenuto da una simulazione da cui è possibile ricavare l’evoluzione dello spazio delle fasi long. del pacchetto di elettroni. </a:t>
            </a:r>
          </a:p>
          <a:p>
            <a:r>
              <a:rPr lang="it-IT" baseline="0" dirty="0"/>
              <a:t>Si è considerato solo una sezione dell’intero pacchetto corrispondente ad una lunghezza d’onda della radiazione.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 si vede l’iniziale distribuzione uniforme rispetto all’energia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Poi il pacchetto inizia a interagire con la poca radiazione che è già stata emessa che ne determina una piccola modulazione di 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modulazione che man mano aumenta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quindi determina un inizio di impacchettamento che dunque induce una crescita esponenziale della potenza emessa.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quando gli elettroni che si trovano impacchettati hanno deteriorato il loro </a:t>
            </a:r>
            <a:r>
              <a:rPr lang="it-IT" baseline="0" dirty="0" err="1"/>
              <a:t>energy</a:t>
            </a:r>
            <a:r>
              <a:rPr lang="it-IT" baseline="0" dirty="0"/>
              <a:t> spread e l’ulteriore modulazione di densità ha deteriorato la distribuzione di densità che inizialmente si era creata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Vanessa Grattoni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FA9B2-6A1B-4179-80C7-3B645DCF285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</a:t>
            </a:r>
            <a:r>
              <a:rPr lang="it-IT" baseline="0" dirty="0"/>
              <a:t> serve che mi fermo troppo su quest’immagine. Però devo rimarcare che l’ho fatta con le simulazioni che poi ho utilizzato per eseguire lo studio sul metodo dell’accorciamento del laser </a:t>
            </a:r>
            <a:r>
              <a:rPr lang="it-IT" baseline="0" dirty="0" err="1"/>
              <a:t>heater</a:t>
            </a:r>
            <a:r>
              <a:rPr lang="it-IT" baseline="0" dirty="0"/>
              <a:t>.</a:t>
            </a:r>
            <a:endParaRPr lang="it-IT" dirty="0"/>
          </a:p>
          <a:p>
            <a:endParaRPr lang="it-IT" dirty="0"/>
          </a:p>
          <a:p>
            <a:r>
              <a:rPr lang="it-IT" dirty="0"/>
              <a:t>A</a:t>
            </a:r>
            <a:r>
              <a:rPr lang="it-IT" baseline="0" dirty="0"/>
              <a:t> differenza della slide precedente dove si era riportato il grafico schematico del meccanismo FEL. Qui si riporta il risultato ottenuto da una simulazione da cui è possibile ricavare l’evoluzione dello spazio delle fasi long. del pacchetto di elettroni. </a:t>
            </a:r>
          </a:p>
          <a:p>
            <a:r>
              <a:rPr lang="it-IT" baseline="0" dirty="0"/>
              <a:t>Si è considerato solo una sezione dell’intero pacchetto corrispondente ad una lunghezza d’onda della radiazione.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 si vede l’iniziale distribuzione uniforme rispetto all’energia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Poi il pacchetto inizia a interagire con la poca radiazione che è già stata emessa che ne determina una piccola modulazione di energia</a:t>
            </a:r>
          </a:p>
          <a:p>
            <a:pPr marL="228600" indent="-228600">
              <a:buAutoNum type="alphaLcParenR"/>
            </a:pPr>
            <a:r>
              <a:rPr lang="it-IT" baseline="0" dirty="0"/>
              <a:t>modulazione che man mano aumenta</a:t>
            </a:r>
          </a:p>
          <a:p>
            <a:pPr marL="228600" indent="-228600">
              <a:buAutoNum type="alphaLcParenR"/>
            </a:pPr>
            <a:r>
              <a:rPr lang="it-IT" baseline="0" dirty="0"/>
              <a:t>quindi determina un inizio di impacchettamento che dunque induce una crescita esponenziale della potenza emessa.</a:t>
            </a:r>
          </a:p>
          <a:p>
            <a:pPr marL="228600" indent="-228600">
              <a:buAutoNum type="alphaLcParenR"/>
            </a:pPr>
            <a:r>
              <a:rPr lang="it-IT" baseline="0" dirty="0"/>
              <a:t>quando gli elettroni che si trovano impacchettati hanno deteriorato il loro </a:t>
            </a:r>
            <a:r>
              <a:rPr lang="it-IT" baseline="0" dirty="0" err="1"/>
              <a:t>energy</a:t>
            </a:r>
            <a:r>
              <a:rPr lang="it-IT" baseline="0" dirty="0"/>
              <a:t> spread e l’ulteriore modulazione di densità ha deteriorato la distribuzione di densità che inizialmente si era creata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Vanessa Grattoni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FA9B2-6A1B-4179-80C7-3B645DCF285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9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66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17/03/2017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Vanessa Grattoni | Study for the generation of ultrashort pulses in a seeded FEL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BC81-ECC9-4A3E-8ED6-696E95205B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06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Progress towards fully coherent XUV pulses | Vanessa Grattoni, 11/06/2018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  <p:sldLayoutId id="2147483676" r:id="rId13"/>
    <p:sldLayoutId id="214748367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74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Progress towards fully coherent XUV pulses using external seeding at FLASH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baseline="30000" dirty="0"/>
              <a:t>th</a:t>
            </a:r>
            <a:r>
              <a:rPr lang="it-IT" dirty="0"/>
              <a:t> </a:t>
            </a:r>
            <a:r>
              <a:rPr lang="it-IT" dirty="0" err="1"/>
              <a:t>Matter</a:t>
            </a:r>
            <a:r>
              <a:rPr lang="it-IT" dirty="0"/>
              <a:t> and Technologies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Retreat</a:t>
            </a:r>
            <a:r>
              <a:rPr lang="it-IT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Vanessa Grattoni</a:t>
            </a:r>
          </a:p>
          <a:p>
            <a:r>
              <a:rPr lang="en-US" dirty="0"/>
              <a:t>HZB Berlin, 11</a:t>
            </a:r>
            <a:r>
              <a:rPr lang="en-US" baseline="30000" dirty="0"/>
              <a:t>th</a:t>
            </a:r>
            <a:r>
              <a:rPr lang="en-US" dirty="0"/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Amplified</a:t>
            </a:r>
            <a:r>
              <a:rPr lang="it-IT" dirty="0"/>
              <a:t> </a:t>
            </a:r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FEL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Vanessa Grattoni | Study for the generation of ultrashort pulses in a seeded FEL</a:t>
            </a:r>
            <a:endParaRPr lang="it-IT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481F575-7560-44BA-835E-32349B7B2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5551"/>
          <a:stretch/>
        </p:blipFill>
        <p:spPr>
          <a:xfrm>
            <a:off x="5076056" y="1224625"/>
            <a:ext cx="3983999" cy="2677199"/>
          </a:xfrm>
          <a:prstGeom prst="rect">
            <a:avLst/>
          </a:prstGeom>
        </p:spPr>
      </p:pic>
      <p:pic>
        <p:nvPicPr>
          <p:cNvPr id="13" name="Segnaposto contenuto 7">
            <a:extLst>
              <a:ext uri="{FF2B5EF4-FFF2-40B4-BE49-F238E27FC236}">
                <a16:creationId xmlns:a16="http://schemas.microsoft.com/office/drawing/2014/main" id="{55BD5FAC-04BB-4E09-B3C5-42B6B817A45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6426"/>
            <a:ext cx="4752528" cy="501024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E4ADB-1821-4FE3-82AE-327F6C459A6F}"/>
              </a:ext>
            </a:extLst>
          </p:cNvPr>
          <p:cNvSpPr txBox="1"/>
          <p:nvPr/>
        </p:nvSpPr>
        <p:spPr>
          <a:xfrm>
            <a:off x="5436097" y="4293096"/>
            <a:ext cx="35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endParaRPr lang="it-IT" sz="1600" dirty="0" err="1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0B2ADFF-1369-4844-841C-3040D7A2393F}"/>
              </a:ext>
            </a:extLst>
          </p:cNvPr>
          <p:cNvCxnSpPr>
            <a:cxnSpLocks/>
          </p:cNvCxnSpPr>
          <p:nvPr/>
        </p:nvCxnSpPr>
        <p:spPr>
          <a:xfrm>
            <a:off x="5004048" y="5517232"/>
            <a:ext cx="30603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0EE9E78-F401-4833-845F-46B2CE3A52DD}"/>
              </a:ext>
            </a:extLst>
          </p:cNvPr>
          <p:cNvCxnSpPr>
            <a:cxnSpLocks/>
          </p:cNvCxnSpPr>
          <p:nvPr/>
        </p:nvCxnSpPr>
        <p:spPr>
          <a:xfrm flipV="1">
            <a:off x="8028384" y="1772816"/>
            <a:ext cx="0" cy="37444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3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78920-BA6B-4FA2-9BBD-093F7E2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Amplified</a:t>
            </a:r>
            <a:r>
              <a:rPr lang="it-IT" dirty="0"/>
              <a:t> </a:t>
            </a:r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FEL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409914-4CD8-4F7B-A978-21E2A205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it-IT" dirty="0"/>
              <a:t>Long </a:t>
            </a:r>
            <a:r>
              <a:rPr lang="it-IT" dirty="0" err="1"/>
              <a:t>undulator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reach</a:t>
            </a:r>
            <a:r>
              <a:rPr lang="it-IT" dirty="0"/>
              <a:t> </a:t>
            </a:r>
            <a:r>
              <a:rPr lang="it-IT" dirty="0" err="1"/>
              <a:t>saturation</a:t>
            </a:r>
            <a:endParaRPr lang="it-IT" dirty="0"/>
          </a:p>
          <a:p>
            <a:pPr marL="285750" indent="-285750"/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and </a:t>
            </a:r>
            <a:r>
              <a:rPr lang="it-IT" dirty="0" err="1"/>
              <a:t>spectral</a:t>
            </a:r>
            <a:r>
              <a:rPr lang="it-IT" dirty="0"/>
              <a:t> SASE </a:t>
            </a:r>
            <a:r>
              <a:rPr lang="it-IT" dirty="0" err="1"/>
              <a:t>pulses</a:t>
            </a:r>
            <a:r>
              <a:rPr lang="it-IT" dirty="0"/>
              <a:t> are </a:t>
            </a:r>
            <a:r>
              <a:rPr lang="it-IT" dirty="0" err="1"/>
              <a:t>determined</a:t>
            </a:r>
            <a:r>
              <a:rPr lang="it-IT" dirty="0"/>
              <a:t> by the start up of </a:t>
            </a:r>
            <a:r>
              <a:rPr lang="it-IT" dirty="0" err="1"/>
              <a:t>amplification</a:t>
            </a:r>
            <a:r>
              <a:rPr lang="it-IT" dirty="0"/>
              <a:t> from electron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high </a:t>
            </a:r>
            <a:r>
              <a:rPr lang="it-IT" dirty="0" err="1">
                <a:sym typeface="Wingdings" panose="05000000000000000000" pitchFamily="2" charset="2"/>
              </a:rPr>
              <a:t>shot</a:t>
            </a:r>
            <a:r>
              <a:rPr lang="it-IT" dirty="0">
                <a:sym typeface="Wingdings" panose="05000000000000000000" pitchFamily="2" charset="2"/>
              </a:rPr>
              <a:t> to </a:t>
            </a:r>
            <a:r>
              <a:rPr lang="it-IT" dirty="0" err="1">
                <a:sym typeface="Wingdings" panose="05000000000000000000" pitchFamily="2" charset="2"/>
              </a:rPr>
              <a:t>shot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fluctuations</a:t>
            </a: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A60CDA-785E-4E88-B0D4-F6C4CA18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29ECA5-2CD1-4B6C-BD91-E44A1B2C6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Limitations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FCB598-AAE7-4732-B835-5081F24A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495675" cy="24479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99F4BA-FA21-4D88-B577-58917CF1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7458"/>
            <a:ext cx="3495675" cy="24098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7C4ADF-1DEB-471C-A195-AF76DB8CC1FF}"/>
              </a:ext>
            </a:extLst>
          </p:cNvPr>
          <p:cNvSpPr txBox="1"/>
          <p:nvPr/>
        </p:nvSpPr>
        <p:spPr>
          <a:xfrm>
            <a:off x="791579" y="2636912"/>
            <a:ext cx="306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Temporal</a:t>
            </a:r>
            <a:r>
              <a:rPr lang="it-IT" sz="1600" dirty="0"/>
              <a:t> SASE FEL </a:t>
            </a:r>
            <a:r>
              <a:rPr lang="it-IT" sz="1600" dirty="0" err="1"/>
              <a:t>profile</a:t>
            </a: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B14589-2449-45EE-B913-704001AA67BA}"/>
              </a:ext>
            </a:extLst>
          </p:cNvPr>
          <p:cNvSpPr txBox="1"/>
          <p:nvPr/>
        </p:nvSpPr>
        <p:spPr>
          <a:xfrm>
            <a:off x="5184067" y="2636912"/>
            <a:ext cx="306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Spectral</a:t>
            </a:r>
            <a:r>
              <a:rPr lang="it-IT" sz="1600" dirty="0"/>
              <a:t> SASE FEL </a:t>
            </a:r>
            <a:r>
              <a:rPr lang="it-IT" sz="1600" dirty="0" err="1"/>
              <a:t>profile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292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7D831-1128-4269-A460-F50720BA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Seeded</a:t>
            </a:r>
            <a:r>
              <a:rPr lang="it-IT" dirty="0"/>
              <a:t> </a:t>
            </a:r>
            <a:r>
              <a:rPr lang="it-IT" dirty="0" err="1"/>
              <a:t>FELs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938D38-C7D6-49C4-B45B-138E187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coherence</a:t>
            </a:r>
            <a:r>
              <a:rPr lang="it-IT" dirty="0"/>
              <a:t> of the output FEL </a:t>
            </a:r>
            <a:r>
              <a:rPr lang="it-IT" dirty="0" err="1"/>
              <a:t>pulse</a:t>
            </a:r>
            <a:endParaRPr lang="it-IT" dirty="0"/>
          </a:p>
          <a:p>
            <a:r>
              <a:rPr lang="it-IT" dirty="0"/>
              <a:t>FEL </a:t>
            </a:r>
            <a:r>
              <a:rPr lang="it-IT" dirty="0" err="1"/>
              <a:t>pulses</a:t>
            </a:r>
            <a:r>
              <a:rPr lang="it-IT" dirty="0"/>
              <a:t> </a:t>
            </a:r>
            <a:r>
              <a:rPr lang="it-IT" dirty="0" err="1"/>
              <a:t>inherit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of the </a:t>
            </a:r>
            <a:r>
              <a:rPr lang="it-IT" dirty="0" err="1"/>
              <a:t>seed</a:t>
            </a:r>
            <a:r>
              <a:rPr lang="it-IT" dirty="0"/>
              <a:t> source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Limit: </a:t>
            </a:r>
            <a:r>
              <a:rPr lang="it-IT" dirty="0" err="1"/>
              <a:t>wavelength</a:t>
            </a:r>
            <a:r>
              <a:rPr lang="it-IT" dirty="0"/>
              <a:t> of the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seed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095B96-41A2-4CC7-8166-E4ED383E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B48FCE-1967-4779-9E25-2604B3617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Direct </a:t>
            </a:r>
            <a:r>
              <a:rPr lang="it-IT" dirty="0" err="1"/>
              <a:t>seeding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DC366F-FF3C-418D-9C76-E7A3D3B3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667000"/>
            <a:ext cx="8305800" cy="15240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032E4328-CDCE-4AB4-9901-F7593AC046E4}"/>
              </a:ext>
            </a:extLst>
          </p:cNvPr>
          <p:cNvGrpSpPr/>
          <p:nvPr/>
        </p:nvGrpSpPr>
        <p:grpSpPr>
          <a:xfrm>
            <a:off x="323528" y="4929337"/>
            <a:ext cx="8666155" cy="1523999"/>
            <a:chOff x="252084" y="1593063"/>
            <a:chExt cx="8737599" cy="1670797"/>
          </a:xfrm>
        </p:grpSpPr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F4C169B2-898A-4724-9FC0-02CA342E9BAC}"/>
                </a:ext>
              </a:extLst>
            </p:cNvPr>
            <p:cNvGrpSpPr/>
            <p:nvPr/>
          </p:nvGrpSpPr>
          <p:grpSpPr>
            <a:xfrm>
              <a:off x="446816" y="1593063"/>
              <a:ext cx="8542867" cy="925843"/>
              <a:chOff x="245532" y="2448984"/>
              <a:chExt cx="8542867" cy="925843"/>
            </a:xfrm>
          </p:grpSpPr>
          <p:sp>
            <p:nvSpPr>
              <p:cNvPr id="32" name="Rectangle 6">
                <a:extLst>
                  <a:ext uri="{FF2B5EF4-FFF2-40B4-BE49-F238E27FC236}">
                    <a16:creationId xmlns:a16="http://schemas.microsoft.com/office/drawing/2014/main" id="{8CF29ECE-3B12-40AF-8E92-DBB997205167}"/>
                  </a:ext>
                </a:extLst>
              </p:cNvPr>
              <p:cNvSpPr/>
              <p:nvPr/>
            </p:nvSpPr>
            <p:spPr>
              <a:xfrm>
                <a:off x="3282950" y="2463800"/>
                <a:ext cx="18288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rgbClr val="FF00E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EUV</a:t>
                </a:r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0E9BA8BB-EC5B-4919-85A2-9852E21D70B6}"/>
                  </a:ext>
                </a:extLst>
              </p:cNvPr>
              <p:cNvSpPr/>
              <p:nvPr/>
            </p:nvSpPr>
            <p:spPr>
              <a:xfrm>
                <a:off x="7226300" y="2457450"/>
                <a:ext cx="15367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tx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Hard X-rays</a:t>
                </a:r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224A15D6-8B8C-403B-9B52-FB8EEE5B2A93}"/>
                  </a:ext>
                </a:extLst>
              </p:cNvPr>
              <p:cNvSpPr/>
              <p:nvPr/>
            </p:nvSpPr>
            <p:spPr>
              <a:xfrm>
                <a:off x="5016500" y="2457450"/>
                <a:ext cx="24130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accent4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2F2F2"/>
                    </a:solidFill>
                  </a:rPr>
                  <a:t>Soft X-ray</a:t>
                </a:r>
              </a:p>
            </p:txBody>
          </p:sp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EEABD0CD-5046-4E58-A7CA-BDC7AA35C5A6}"/>
                  </a:ext>
                </a:extLst>
              </p:cNvPr>
              <p:cNvSpPr/>
              <p:nvPr/>
            </p:nvSpPr>
            <p:spPr>
              <a:xfrm>
                <a:off x="1492250" y="2457450"/>
                <a:ext cx="1123950" cy="6096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7C4BF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UV</a:t>
                </a:r>
              </a:p>
            </p:txBody>
          </p:sp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C5559686-6EDB-4854-A354-B4D40B3829E0}"/>
                  </a:ext>
                </a:extLst>
              </p:cNvPr>
              <p:cNvSpPr/>
              <p:nvPr/>
            </p:nvSpPr>
            <p:spPr>
              <a:xfrm>
                <a:off x="2330450" y="2457450"/>
                <a:ext cx="13970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rgbClr val="C92CF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VUV</a:t>
                </a:r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215D2637-EDB2-445F-9255-F496A6AE1425}"/>
                  </a:ext>
                </a:extLst>
              </p:cNvPr>
              <p:cNvSpPr/>
              <p:nvPr/>
            </p:nvSpPr>
            <p:spPr>
              <a:xfrm>
                <a:off x="279400" y="2451100"/>
                <a:ext cx="1473200" cy="61595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0000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IR</a:t>
                </a:r>
              </a:p>
            </p:txBody>
          </p:sp>
          <p:sp>
            <p:nvSpPr>
              <p:cNvPr id="38" name="Rectangle 12">
                <a:extLst>
                  <a:ext uri="{FF2B5EF4-FFF2-40B4-BE49-F238E27FC236}">
                    <a16:creationId xmlns:a16="http://schemas.microsoft.com/office/drawing/2014/main" id="{8AFC9E5B-0E34-4021-9EF3-16AD32886CB7}"/>
                  </a:ext>
                </a:extLst>
              </p:cNvPr>
              <p:cNvSpPr/>
              <p:nvPr/>
            </p:nvSpPr>
            <p:spPr>
              <a:xfrm>
                <a:off x="1447800" y="2457450"/>
                <a:ext cx="349250" cy="61595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660066"/>
                  </a:gs>
                  <a:gs pos="22000">
                    <a:srgbClr val="FFFF00"/>
                  </a:gs>
                  <a:gs pos="41000">
                    <a:srgbClr val="008000"/>
                  </a:gs>
                  <a:gs pos="60000">
                    <a:schemeClr val="tx2">
                      <a:lumMod val="60000"/>
                      <a:lumOff val="40000"/>
                    </a:schemeClr>
                  </a:gs>
                  <a:gs pos="81000">
                    <a:srgbClr val="0000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B66A023B-36D6-4700-8897-F01AEAEBE112}"/>
                  </a:ext>
                </a:extLst>
              </p:cNvPr>
              <p:cNvSpPr/>
              <p:nvPr/>
            </p:nvSpPr>
            <p:spPr>
              <a:xfrm>
                <a:off x="245532" y="2455334"/>
                <a:ext cx="8542867" cy="618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14">
                <a:extLst>
                  <a:ext uri="{FF2B5EF4-FFF2-40B4-BE49-F238E27FC236}">
                    <a16:creationId xmlns:a16="http://schemas.microsoft.com/office/drawing/2014/main" id="{5DEB8DCC-3F3D-4CC0-88F0-89CBA74FE807}"/>
                  </a:ext>
                </a:extLst>
              </p:cNvPr>
              <p:cNvGrpSpPr/>
              <p:nvPr/>
            </p:nvGrpSpPr>
            <p:grpSpPr>
              <a:xfrm>
                <a:off x="908050" y="2448984"/>
                <a:ext cx="6775028" cy="82549"/>
                <a:chOff x="984250" y="3083984"/>
                <a:chExt cx="6775028" cy="82549"/>
              </a:xfrm>
            </p:grpSpPr>
            <p:cxnSp>
              <p:nvCxnSpPr>
                <p:cNvPr id="59" name="Straight Connector 33">
                  <a:extLst>
                    <a:ext uri="{FF2B5EF4-FFF2-40B4-BE49-F238E27FC236}">
                      <a16:creationId xmlns:a16="http://schemas.microsoft.com/office/drawing/2014/main" id="{9365C25A-7C19-460B-996F-77805A30A046}"/>
                    </a:ext>
                  </a:extLst>
                </p:cNvPr>
                <p:cNvCxnSpPr/>
                <p:nvPr/>
              </p:nvCxnSpPr>
              <p:spPr>
                <a:xfrm>
                  <a:off x="984250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34">
                  <a:extLst>
                    <a:ext uri="{FF2B5EF4-FFF2-40B4-BE49-F238E27FC236}">
                      <a16:creationId xmlns:a16="http://schemas.microsoft.com/office/drawing/2014/main" id="{C55D22E0-0D0C-44F8-9674-9B40B5973667}"/>
                    </a:ext>
                  </a:extLst>
                </p:cNvPr>
                <p:cNvCxnSpPr/>
                <p:nvPr/>
              </p:nvCxnSpPr>
              <p:spPr>
                <a:xfrm>
                  <a:off x="2678007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35">
                  <a:extLst>
                    <a:ext uri="{FF2B5EF4-FFF2-40B4-BE49-F238E27FC236}">
                      <a16:creationId xmlns:a16="http://schemas.microsoft.com/office/drawing/2014/main" id="{0AA3A3BD-E7B6-4F1B-BD4E-AAB54BBE7D1B}"/>
                    </a:ext>
                  </a:extLst>
                </p:cNvPr>
                <p:cNvCxnSpPr/>
                <p:nvPr/>
              </p:nvCxnSpPr>
              <p:spPr>
                <a:xfrm>
                  <a:off x="4371764" y="3086101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36">
                  <a:extLst>
                    <a:ext uri="{FF2B5EF4-FFF2-40B4-BE49-F238E27FC236}">
                      <a16:creationId xmlns:a16="http://schemas.microsoft.com/office/drawing/2014/main" id="{F84110F5-8DA7-449B-8BDC-5D38E81360C5}"/>
                    </a:ext>
                  </a:extLst>
                </p:cNvPr>
                <p:cNvCxnSpPr/>
                <p:nvPr/>
              </p:nvCxnSpPr>
              <p:spPr>
                <a:xfrm>
                  <a:off x="6065521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37">
                  <a:extLst>
                    <a:ext uri="{FF2B5EF4-FFF2-40B4-BE49-F238E27FC236}">
                      <a16:creationId xmlns:a16="http://schemas.microsoft.com/office/drawing/2014/main" id="{47BDF13B-D809-45C0-B6AA-A82ED9AD3842}"/>
                    </a:ext>
                  </a:extLst>
                </p:cNvPr>
                <p:cNvCxnSpPr/>
                <p:nvPr/>
              </p:nvCxnSpPr>
              <p:spPr>
                <a:xfrm>
                  <a:off x="7759278" y="308398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id="{885E2EF2-0A18-458E-AD0F-CD9BE9F0BA3C}"/>
                  </a:ext>
                </a:extLst>
              </p:cNvPr>
              <p:cNvGrpSpPr/>
              <p:nvPr/>
            </p:nvGrpSpPr>
            <p:grpSpPr>
              <a:xfrm>
                <a:off x="1085850" y="2995084"/>
                <a:ext cx="6775028" cy="82549"/>
                <a:chOff x="1136650" y="3236384"/>
                <a:chExt cx="6775028" cy="82549"/>
              </a:xfrm>
            </p:grpSpPr>
            <p:cxnSp>
              <p:nvCxnSpPr>
                <p:cNvPr id="49" name="Straight Connector 23">
                  <a:extLst>
                    <a:ext uri="{FF2B5EF4-FFF2-40B4-BE49-F238E27FC236}">
                      <a16:creationId xmlns:a16="http://schemas.microsoft.com/office/drawing/2014/main" id="{22973D9D-1E09-4183-AE86-08B9A6E90937}"/>
                    </a:ext>
                  </a:extLst>
                </p:cNvPr>
                <p:cNvCxnSpPr/>
                <p:nvPr/>
              </p:nvCxnSpPr>
              <p:spPr>
                <a:xfrm>
                  <a:off x="1136650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4">
                  <a:extLst>
                    <a:ext uri="{FF2B5EF4-FFF2-40B4-BE49-F238E27FC236}">
                      <a16:creationId xmlns:a16="http://schemas.microsoft.com/office/drawing/2014/main" id="{16771E3D-1FAC-4A10-8382-6646D621EC22}"/>
                    </a:ext>
                  </a:extLst>
                </p:cNvPr>
                <p:cNvCxnSpPr/>
                <p:nvPr/>
              </p:nvCxnSpPr>
              <p:spPr>
                <a:xfrm>
                  <a:off x="2830407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5">
                  <a:extLst>
                    <a:ext uri="{FF2B5EF4-FFF2-40B4-BE49-F238E27FC236}">
                      <a16:creationId xmlns:a16="http://schemas.microsoft.com/office/drawing/2014/main" id="{040B7CFD-DBBE-4EB7-A185-234B14909E55}"/>
                    </a:ext>
                  </a:extLst>
                </p:cNvPr>
                <p:cNvCxnSpPr/>
                <p:nvPr/>
              </p:nvCxnSpPr>
              <p:spPr>
                <a:xfrm>
                  <a:off x="4524164" y="3238501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6">
                  <a:extLst>
                    <a:ext uri="{FF2B5EF4-FFF2-40B4-BE49-F238E27FC236}">
                      <a16:creationId xmlns:a16="http://schemas.microsoft.com/office/drawing/2014/main" id="{87F5CF80-93EB-4841-874D-1AE93D8484D9}"/>
                    </a:ext>
                  </a:extLst>
                </p:cNvPr>
                <p:cNvCxnSpPr/>
                <p:nvPr/>
              </p:nvCxnSpPr>
              <p:spPr>
                <a:xfrm>
                  <a:off x="6217921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27">
                  <a:extLst>
                    <a:ext uri="{FF2B5EF4-FFF2-40B4-BE49-F238E27FC236}">
                      <a16:creationId xmlns:a16="http://schemas.microsoft.com/office/drawing/2014/main" id="{B068714F-4407-43F9-8BA7-44C8F526FEAB}"/>
                    </a:ext>
                  </a:extLst>
                </p:cNvPr>
                <p:cNvCxnSpPr/>
                <p:nvPr/>
              </p:nvCxnSpPr>
              <p:spPr>
                <a:xfrm>
                  <a:off x="7911678" y="323638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7">
                <a:extLst>
                  <a:ext uri="{FF2B5EF4-FFF2-40B4-BE49-F238E27FC236}">
                    <a16:creationId xmlns:a16="http://schemas.microsoft.com/office/drawing/2014/main" id="{1E632616-806D-41A8-AAAC-189B856514AD}"/>
                  </a:ext>
                </a:extLst>
              </p:cNvPr>
              <p:cNvGrpSpPr/>
              <p:nvPr/>
            </p:nvGrpSpPr>
            <p:grpSpPr>
              <a:xfrm>
                <a:off x="876300" y="3022600"/>
                <a:ext cx="7383213" cy="352227"/>
                <a:chOff x="717550" y="2743200"/>
                <a:chExt cx="7383213" cy="352227"/>
              </a:xfrm>
            </p:grpSpPr>
            <p:sp>
              <p:nvSpPr>
                <p:cNvPr id="44" name="TextBox 18">
                  <a:extLst>
                    <a:ext uri="{FF2B5EF4-FFF2-40B4-BE49-F238E27FC236}">
                      <a16:creationId xmlns:a16="http://schemas.microsoft.com/office/drawing/2014/main" id="{5A9CD429-1F55-4431-BD1C-4395E53ACA8A}"/>
                    </a:ext>
                  </a:extLst>
                </p:cNvPr>
                <p:cNvSpPr txBox="1"/>
                <p:nvPr/>
              </p:nvSpPr>
              <p:spPr>
                <a:xfrm>
                  <a:off x="717550" y="2743200"/>
                  <a:ext cx="5583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 μm</a:t>
                  </a:r>
                </a:p>
              </p:txBody>
            </p:sp>
            <p:sp>
              <p:nvSpPr>
                <p:cNvPr id="45" name="TextBox 19">
                  <a:extLst>
                    <a:ext uri="{FF2B5EF4-FFF2-40B4-BE49-F238E27FC236}">
                      <a16:creationId xmlns:a16="http://schemas.microsoft.com/office/drawing/2014/main" id="{023A8A5C-3F15-43B7-863F-6E80618C88D6}"/>
                    </a:ext>
                  </a:extLst>
                </p:cNvPr>
                <p:cNvSpPr txBox="1"/>
                <p:nvPr/>
              </p:nvSpPr>
              <p:spPr>
                <a:xfrm>
                  <a:off x="2252541" y="2768600"/>
                  <a:ext cx="7359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100 nm</a:t>
                  </a:r>
                </a:p>
              </p:txBody>
            </p:sp>
            <p:sp>
              <p:nvSpPr>
                <p:cNvPr id="46" name="TextBox 20">
                  <a:extLst>
                    <a:ext uri="{FF2B5EF4-FFF2-40B4-BE49-F238E27FC236}">
                      <a16:creationId xmlns:a16="http://schemas.microsoft.com/office/drawing/2014/main" id="{F10C9563-C62C-428B-9697-28AC761C03F0}"/>
                    </a:ext>
                  </a:extLst>
                </p:cNvPr>
                <p:cNvSpPr txBox="1"/>
                <p:nvPr/>
              </p:nvSpPr>
              <p:spPr>
                <a:xfrm>
                  <a:off x="4005527" y="2774950"/>
                  <a:ext cx="6449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 nm</a:t>
                  </a:r>
                </a:p>
              </p:txBody>
            </p:sp>
            <p:sp>
              <p:nvSpPr>
                <p:cNvPr id="47" name="TextBox 21">
                  <a:extLst>
                    <a:ext uri="{FF2B5EF4-FFF2-40B4-BE49-F238E27FC236}">
                      <a16:creationId xmlns:a16="http://schemas.microsoft.com/office/drawing/2014/main" id="{0B76D9CD-E29E-4D9F-8BA2-379ED52B10EB}"/>
                    </a:ext>
                  </a:extLst>
                </p:cNvPr>
                <p:cNvSpPr txBox="1"/>
                <p:nvPr/>
              </p:nvSpPr>
              <p:spPr>
                <a:xfrm>
                  <a:off x="5747909" y="2787650"/>
                  <a:ext cx="5539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 nm</a:t>
                  </a:r>
                </a:p>
              </p:txBody>
            </p:sp>
            <p:sp>
              <p:nvSpPr>
                <p:cNvPr id="48" name="TextBox 22">
                  <a:extLst>
                    <a:ext uri="{FF2B5EF4-FFF2-40B4-BE49-F238E27FC236}">
                      <a16:creationId xmlns:a16="http://schemas.microsoft.com/office/drawing/2014/main" id="{EF6A61B4-21D0-4950-B75A-BC4F58CB6EF7}"/>
                    </a:ext>
                  </a:extLst>
                </p:cNvPr>
                <p:cNvSpPr txBox="1"/>
                <p:nvPr/>
              </p:nvSpPr>
              <p:spPr>
                <a:xfrm>
                  <a:off x="7410450" y="2781300"/>
                  <a:ext cx="6903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0.1 nm</a:t>
                  </a:r>
                </a:p>
              </p:txBody>
            </p:sp>
          </p:grpSp>
        </p:grp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A64770D2-AF2A-4458-A9CC-F706B3485A75}"/>
                </a:ext>
              </a:extLst>
            </p:cNvPr>
            <p:cNvSpPr txBox="1"/>
            <p:nvPr/>
          </p:nvSpPr>
          <p:spPr>
            <a:xfrm>
              <a:off x="252084" y="2611179"/>
              <a:ext cx="1854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Solid state lasers, </a:t>
              </a:r>
            </a:p>
            <a:p>
              <a:r>
                <a:rPr lang="en-US" b="1" dirty="0"/>
                <a:t>Ti:Sa - OPA - THG</a:t>
              </a:r>
            </a:p>
          </p:txBody>
        </p:sp>
        <p:sp>
          <p:nvSpPr>
            <p:cNvPr id="27" name="TextBox 39">
              <a:extLst>
                <a:ext uri="{FF2B5EF4-FFF2-40B4-BE49-F238E27FC236}">
                  <a16:creationId xmlns:a16="http://schemas.microsoft.com/office/drawing/2014/main" id="{9EF4F27F-FE20-401E-A3B5-68C85A12AC77}"/>
                </a:ext>
              </a:extLst>
            </p:cNvPr>
            <p:cNvSpPr txBox="1"/>
            <p:nvPr/>
          </p:nvSpPr>
          <p:spPr>
            <a:xfrm>
              <a:off x="2811134" y="2617529"/>
              <a:ext cx="2295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High harmonics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Generated in gas HHG</a:t>
              </a:r>
            </a:p>
          </p:txBody>
        </p:sp>
        <p:sp>
          <p:nvSpPr>
            <p:cNvPr id="29" name="Right Brace 43">
              <a:extLst>
                <a:ext uri="{FF2B5EF4-FFF2-40B4-BE49-F238E27FC236}">
                  <a16:creationId xmlns:a16="http://schemas.microsoft.com/office/drawing/2014/main" id="{619AED37-BFEE-4B74-BFF2-7784D0E53A40}"/>
                </a:ext>
              </a:extLst>
            </p:cNvPr>
            <p:cNvSpPr/>
            <p:nvPr/>
          </p:nvSpPr>
          <p:spPr>
            <a:xfrm rot="5400000">
              <a:off x="1450975" y="1583869"/>
              <a:ext cx="222250" cy="1714500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44">
              <a:extLst>
                <a:ext uri="{FF2B5EF4-FFF2-40B4-BE49-F238E27FC236}">
                  <a16:creationId xmlns:a16="http://schemas.microsoft.com/office/drawing/2014/main" id="{072CC5D2-20A5-4EFD-BE9B-176E9E49E0B7}"/>
                </a:ext>
              </a:extLst>
            </p:cNvPr>
            <p:cNvSpPr/>
            <p:nvPr/>
          </p:nvSpPr>
          <p:spPr>
            <a:xfrm rot="5400000">
              <a:off x="3663950" y="1161594"/>
              <a:ext cx="222250" cy="2571750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54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7D98D-3CD6-4AEB-892B-671201CC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High-gain </a:t>
            </a:r>
            <a:r>
              <a:rPr lang="it-IT" dirty="0" err="1"/>
              <a:t>Harmonic</a:t>
            </a:r>
            <a:r>
              <a:rPr lang="it-IT" dirty="0"/>
              <a:t> Generation (HGHG) FEL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CF51A-4CB6-4E52-B4DE-A6D3A4EE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D620C-7D75-4066-8D72-E6FEE333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5702DA-95F1-4130-9C22-D754B46C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64D4BFC-556D-429B-8BE2-7F1210F265AA}"/>
              </a:ext>
            </a:extLst>
          </p:cNvPr>
          <p:cNvGrpSpPr/>
          <p:nvPr/>
        </p:nvGrpSpPr>
        <p:grpSpPr>
          <a:xfrm>
            <a:off x="432435" y="980727"/>
            <a:ext cx="8427271" cy="3855038"/>
            <a:chOff x="0" y="805259"/>
            <a:chExt cx="8844962" cy="3971012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C9FAD4BC-CA15-4C9E-A5E0-C381E2482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0" t="7589" r="37311" b="51815"/>
            <a:stretch/>
          </p:blipFill>
          <p:spPr>
            <a:xfrm>
              <a:off x="827940" y="805259"/>
              <a:ext cx="8017022" cy="1603404"/>
            </a:xfrm>
            <a:prstGeom prst="rect">
              <a:avLst/>
            </a:prstGeom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7B752E86-CF47-4CDD-8850-D1424292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41352"/>
              <a:ext cx="1854062" cy="1634919"/>
            </a:xfrm>
            <a:prstGeom prst="rect">
              <a:avLst/>
            </a:prstGeom>
          </p:spPr>
        </p:pic>
      </p:grp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A8C63D9-7AA5-417E-BEAB-56817F8A4917}"/>
              </a:ext>
            </a:extLst>
          </p:cNvPr>
          <p:cNvCxnSpPr>
            <a:cxnSpLocks/>
          </p:cNvCxnSpPr>
          <p:nvPr/>
        </p:nvCxnSpPr>
        <p:spPr>
          <a:xfrm flipH="1">
            <a:off x="791579" y="1988840"/>
            <a:ext cx="1" cy="13405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>
            <a:extLst>
              <a:ext uri="{FF2B5EF4-FFF2-40B4-BE49-F238E27FC236}">
                <a16:creationId xmlns:a16="http://schemas.microsoft.com/office/drawing/2014/main" id="{937A62A7-726B-4308-9821-46457AC2C96B}"/>
              </a:ext>
            </a:extLst>
          </p:cNvPr>
          <p:cNvSpPr/>
          <p:nvPr/>
        </p:nvSpPr>
        <p:spPr>
          <a:xfrm>
            <a:off x="611560" y="1772816"/>
            <a:ext cx="360040" cy="21602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7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7D98D-3CD6-4AEB-892B-671201CC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High-gain </a:t>
            </a:r>
            <a:r>
              <a:rPr lang="it-IT" dirty="0" err="1"/>
              <a:t>Harmonic</a:t>
            </a:r>
            <a:r>
              <a:rPr lang="it-IT" dirty="0"/>
              <a:t> Generation (HGHG) FEL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D620C-7D75-4066-8D72-E6FEE333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5702DA-95F1-4130-9C22-D754B46C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AD4BC-CA15-4C9E-A5E0-C381E248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7589" r="37311" b="51815"/>
          <a:stretch/>
        </p:blipFill>
        <p:spPr>
          <a:xfrm>
            <a:off x="1221276" y="980727"/>
            <a:ext cx="7638429" cy="155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22">
                <a:extLst>
                  <a:ext uri="{FF2B5EF4-FFF2-40B4-BE49-F238E27FC236}">
                    <a16:creationId xmlns:a16="http://schemas.microsoft.com/office/drawing/2014/main" id="{F9659CBE-806F-4A4C-9380-30284320B39E}"/>
                  </a:ext>
                </a:extLst>
              </p:cNvPr>
              <p:cNvSpPr txBox="1"/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22">
                <a:extLst>
                  <a:ext uri="{FF2B5EF4-FFF2-40B4-BE49-F238E27FC236}">
                    <a16:creationId xmlns:a16="http://schemas.microsoft.com/office/drawing/2014/main" id="{F9659CBE-806F-4A4C-9380-30284320B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1">
            <a:extLst>
              <a:ext uri="{FF2B5EF4-FFF2-40B4-BE49-F238E27FC236}">
                <a16:creationId xmlns:a16="http://schemas.microsoft.com/office/drawing/2014/main" id="{7B752E86-CF47-4CDD-8850-D14242926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" y="3248594"/>
            <a:ext cx="1766506" cy="1587171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AE9D9C0-C53F-47AB-BC43-6304D4FB1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00" y="3246088"/>
            <a:ext cx="1766506" cy="1587171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8E649A78-4042-4B38-B7EA-4E1DE5B07E54}"/>
              </a:ext>
            </a:extLst>
          </p:cNvPr>
          <p:cNvSpPr/>
          <p:nvPr/>
        </p:nvSpPr>
        <p:spPr>
          <a:xfrm>
            <a:off x="1404366" y="1802123"/>
            <a:ext cx="360040" cy="21602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90D721C-07E3-45E7-8C41-DCF0E93F8D48}"/>
              </a:ext>
            </a:extLst>
          </p:cNvPr>
          <p:cNvCxnSpPr>
            <a:cxnSpLocks/>
            <a:stCxn id="16" idx="4"/>
            <a:endCxn id="14" idx="0"/>
          </p:cNvCxnSpPr>
          <p:nvPr/>
        </p:nvCxnSpPr>
        <p:spPr>
          <a:xfrm>
            <a:off x="1584386" y="2018147"/>
            <a:ext cx="1476267" cy="12279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6AEE4E0-090C-4276-BDFF-DA0FFCB77D33}"/>
              </a:ext>
            </a:extLst>
          </p:cNvPr>
          <p:cNvSpPr/>
          <p:nvPr/>
        </p:nvSpPr>
        <p:spPr>
          <a:xfrm flipV="1">
            <a:off x="1547664" y="1700809"/>
            <a:ext cx="107265" cy="432047"/>
          </a:xfrm>
          <a:custGeom>
            <a:avLst/>
            <a:gdLst>
              <a:gd name="connsiteX0" fmla="*/ 8344 w 1940202"/>
              <a:gd name="connsiteY0" fmla="*/ 203843 h 1767203"/>
              <a:gd name="connsiteX1" fmla="*/ 1896137 w 1940202"/>
              <a:gd name="connsiteY1" fmla="*/ 189094 h 1767203"/>
              <a:gd name="connsiteX2" fmla="*/ 1232460 w 1940202"/>
              <a:gd name="connsiteY2" fmla="*/ 1767172 h 1767203"/>
              <a:gd name="connsiteX3" fmla="*/ 8344 w 1940202"/>
              <a:gd name="connsiteY3" fmla="*/ 203843 h 176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202" h="1767203">
                <a:moveTo>
                  <a:pt x="8344" y="203843"/>
                </a:moveTo>
                <a:cubicBezTo>
                  <a:pt x="118957" y="-59170"/>
                  <a:pt x="1692118" y="-71461"/>
                  <a:pt x="1896137" y="189094"/>
                </a:cubicBezTo>
                <a:cubicBezTo>
                  <a:pt x="2100156" y="449649"/>
                  <a:pt x="1547092" y="1759798"/>
                  <a:pt x="1232460" y="1767172"/>
                </a:cubicBezTo>
                <a:cubicBezTo>
                  <a:pt x="917828" y="1774546"/>
                  <a:pt x="-102269" y="466856"/>
                  <a:pt x="8344" y="203843"/>
                </a:cubicBezTo>
                <a:close/>
              </a:path>
            </a:pathLst>
          </a:custGeom>
          <a:gradFill>
            <a:gsLst>
              <a:gs pos="55500">
                <a:srgbClr val="FF0000"/>
              </a:gs>
              <a:gs pos="25308">
                <a:srgbClr val="FFC000"/>
              </a:gs>
              <a:gs pos="37000">
                <a:schemeClr val="accent2">
                  <a:lumMod val="75000"/>
                </a:schemeClr>
              </a:gs>
              <a:gs pos="0">
                <a:srgbClr val="FFFF00"/>
              </a:gs>
              <a:gs pos="74000">
                <a:schemeClr val="accent2">
                  <a:lumMod val="75000"/>
                </a:schemeClr>
              </a:gs>
              <a:gs pos="83000">
                <a:srgbClr val="FFC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7D98D-3CD6-4AEB-892B-671201CC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High-gain </a:t>
            </a:r>
            <a:r>
              <a:rPr lang="it-IT" dirty="0" err="1"/>
              <a:t>Harmonic</a:t>
            </a:r>
            <a:r>
              <a:rPr lang="it-IT" dirty="0"/>
              <a:t> Generation (HGHG) FEL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CF51A-4CB6-4E52-B4DE-A6D3A4EE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D620C-7D75-4066-8D72-E6FEE333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5702DA-95F1-4130-9C22-D754B46C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AD4BC-CA15-4C9E-A5E0-C381E248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7589" r="37311" b="51815"/>
          <a:stretch/>
        </p:blipFill>
        <p:spPr>
          <a:xfrm>
            <a:off x="1221276" y="980727"/>
            <a:ext cx="7638429" cy="155657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7B752E86-CF47-4CDD-8850-D14242926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" y="3248594"/>
            <a:ext cx="1766506" cy="1587171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AE9D9C0-C53F-47AB-BC43-6304D4FB1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00" y="3246088"/>
            <a:ext cx="1766506" cy="158717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122FBE3C-400E-4672-AC8C-450729F15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63" y="3281989"/>
            <a:ext cx="1766506" cy="1587171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ED35A4BB-34B1-4126-B23D-2D451BF5A4F5}"/>
              </a:ext>
            </a:extLst>
          </p:cNvPr>
          <p:cNvSpPr/>
          <p:nvPr/>
        </p:nvSpPr>
        <p:spPr>
          <a:xfrm>
            <a:off x="2627784" y="1916832"/>
            <a:ext cx="360040" cy="21602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F12C92C-BDD6-4A26-913D-2622B1BAB93E}"/>
              </a:ext>
            </a:extLst>
          </p:cNvPr>
          <p:cNvCxnSpPr>
            <a:cxnSpLocks/>
          </p:cNvCxnSpPr>
          <p:nvPr/>
        </p:nvCxnSpPr>
        <p:spPr>
          <a:xfrm>
            <a:off x="2843808" y="2132856"/>
            <a:ext cx="1476267" cy="12279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22">
                <a:extLst>
                  <a:ext uri="{FF2B5EF4-FFF2-40B4-BE49-F238E27FC236}">
                    <a16:creationId xmlns:a16="http://schemas.microsoft.com/office/drawing/2014/main" id="{44385900-96CD-4A53-9F96-07744D12DE4B}"/>
                  </a:ext>
                </a:extLst>
              </p:cNvPr>
              <p:cNvSpPr txBox="1"/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22">
                <a:extLst>
                  <a:ext uri="{FF2B5EF4-FFF2-40B4-BE49-F238E27FC236}">
                    <a16:creationId xmlns:a16="http://schemas.microsoft.com/office/drawing/2014/main" id="{44385900-96CD-4A53-9F96-07744D12D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05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7D98D-3CD6-4AEB-892B-671201CC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High-gain </a:t>
            </a:r>
            <a:r>
              <a:rPr lang="it-IT" dirty="0" err="1"/>
              <a:t>Harmonic</a:t>
            </a:r>
            <a:r>
              <a:rPr lang="it-IT" dirty="0"/>
              <a:t> Generation (HGHG) FEL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CF51A-4CB6-4E52-B4DE-A6D3A4EE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D620C-7D75-4066-8D72-E6FEE333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5702DA-95F1-4130-9C22-D754B46C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AD4BC-CA15-4C9E-A5E0-C381E248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7589" r="37311" b="51815"/>
          <a:stretch/>
        </p:blipFill>
        <p:spPr>
          <a:xfrm>
            <a:off x="1221276" y="980727"/>
            <a:ext cx="7638429" cy="155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22">
                <a:extLst>
                  <a:ext uri="{FF2B5EF4-FFF2-40B4-BE49-F238E27FC236}">
                    <a16:creationId xmlns:a16="http://schemas.microsoft.com/office/drawing/2014/main" id="{69620A12-12F5-4FA7-BD7C-CAA99997A309}"/>
                  </a:ext>
                </a:extLst>
              </p:cNvPr>
              <p:cNvSpPr txBox="1"/>
              <p:nvPr/>
            </p:nvSpPr>
            <p:spPr>
              <a:xfrm>
                <a:off x="4499992" y="2474731"/>
                <a:ext cx="2100166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22">
                <a:extLst>
                  <a:ext uri="{FF2B5EF4-FFF2-40B4-BE49-F238E27FC236}">
                    <a16:creationId xmlns:a16="http://schemas.microsoft.com/office/drawing/2014/main" id="{69620A12-12F5-4FA7-BD7C-CAA99997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74731"/>
                <a:ext cx="210016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1">
            <a:extLst>
              <a:ext uri="{FF2B5EF4-FFF2-40B4-BE49-F238E27FC236}">
                <a16:creationId xmlns:a16="http://schemas.microsoft.com/office/drawing/2014/main" id="{7B752E86-CF47-4CDD-8850-D14242926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" y="3248594"/>
            <a:ext cx="1766506" cy="1587171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AE9D9C0-C53F-47AB-BC43-6304D4FB1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00" y="3246088"/>
            <a:ext cx="1766506" cy="158717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122FBE3C-400E-4672-AC8C-450729F158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63" y="3281989"/>
            <a:ext cx="1766506" cy="1587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>
                <a:extLst>
                  <a:ext uri="{FF2B5EF4-FFF2-40B4-BE49-F238E27FC236}">
                    <a16:creationId xmlns:a16="http://schemas.microsoft.com/office/drawing/2014/main" id="{1854DC4F-6A7C-434F-B3B9-B50FEA14F086}"/>
                  </a:ext>
                </a:extLst>
              </p:cNvPr>
              <p:cNvSpPr txBox="1"/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22">
                <a:extLst>
                  <a:ext uri="{FF2B5EF4-FFF2-40B4-BE49-F238E27FC236}">
                    <a16:creationId xmlns:a16="http://schemas.microsoft.com/office/drawing/2014/main" id="{1854DC4F-6A7C-434F-B3B9-B50FEA14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e 19">
            <a:extLst>
              <a:ext uri="{FF2B5EF4-FFF2-40B4-BE49-F238E27FC236}">
                <a16:creationId xmlns:a16="http://schemas.microsoft.com/office/drawing/2014/main" id="{4801074F-2A74-40BB-BC89-DEC15D4BF560}"/>
              </a:ext>
            </a:extLst>
          </p:cNvPr>
          <p:cNvSpPr/>
          <p:nvPr/>
        </p:nvSpPr>
        <p:spPr>
          <a:xfrm>
            <a:off x="3851920" y="1802123"/>
            <a:ext cx="360040" cy="21602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5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7D98D-3CD6-4AEB-892B-671201CC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High-gain </a:t>
            </a:r>
            <a:r>
              <a:rPr lang="it-IT" dirty="0" err="1"/>
              <a:t>Harmonic</a:t>
            </a:r>
            <a:r>
              <a:rPr lang="it-IT" dirty="0"/>
              <a:t> Generation (HGHG) FEL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CF51A-4CB6-4E52-B4DE-A6D3A4EE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D620C-7D75-4066-8D72-E6FEE333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5702DA-95F1-4130-9C22-D754B46C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9FAD4BC-CA15-4C9E-A5E0-C381E248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7589" r="37311" b="51815"/>
          <a:stretch/>
        </p:blipFill>
        <p:spPr>
          <a:xfrm>
            <a:off x="1221276" y="980727"/>
            <a:ext cx="7638429" cy="1556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22">
                <a:extLst>
                  <a:ext uri="{FF2B5EF4-FFF2-40B4-BE49-F238E27FC236}">
                    <a16:creationId xmlns:a16="http://schemas.microsoft.com/office/drawing/2014/main" id="{69620A12-12F5-4FA7-BD7C-CAA99997A309}"/>
                  </a:ext>
                </a:extLst>
              </p:cNvPr>
              <p:cNvSpPr txBox="1"/>
              <p:nvPr/>
            </p:nvSpPr>
            <p:spPr>
              <a:xfrm>
                <a:off x="4499992" y="2474731"/>
                <a:ext cx="2100166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22">
                <a:extLst>
                  <a:ext uri="{FF2B5EF4-FFF2-40B4-BE49-F238E27FC236}">
                    <a16:creationId xmlns:a16="http://schemas.microsoft.com/office/drawing/2014/main" id="{69620A12-12F5-4FA7-BD7C-CAA99997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74731"/>
                <a:ext cx="210016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1">
            <a:extLst>
              <a:ext uri="{FF2B5EF4-FFF2-40B4-BE49-F238E27FC236}">
                <a16:creationId xmlns:a16="http://schemas.microsoft.com/office/drawing/2014/main" id="{7B752E86-CF47-4CDD-8850-D14242926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" y="3248594"/>
            <a:ext cx="1766506" cy="1587171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AE9D9C0-C53F-47AB-BC43-6304D4FB1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00" y="3246088"/>
            <a:ext cx="1766506" cy="158717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122FBE3C-400E-4672-AC8C-450729F158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63" y="3281989"/>
            <a:ext cx="1766506" cy="1587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>
                <a:extLst>
                  <a:ext uri="{FF2B5EF4-FFF2-40B4-BE49-F238E27FC236}">
                    <a16:creationId xmlns:a16="http://schemas.microsoft.com/office/drawing/2014/main" id="{1854DC4F-6A7C-434F-B3B9-B50FEA14F086}"/>
                  </a:ext>
                </a:extLst>
              </p:cNvPr>
              <p:cNvSpPr txBox="1"/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 smtClean="0"/>
                        <m:t>	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22">
                <a:extLst>
                  <a:ext uri="{FF2B5EF4-FFF2-40B4-BE49-F238E27FC236}">
                    <a16:creationId xmlns:a16="http://schemas.microsoft.com/office/drawing/2014/main" id="{1854DC4F-6A7C-434F-B3B9-B50FEA14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21505"/>
                <a:ext cx="2033611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DF4CEB1-AA44-4E4F-9E2B-DA5521EE80E8}"/>
              </a:ext>
            </a:extLst>
          </p:cNvPr>
          <p:cNvSpPr/>
          <p:nvPr/>
        </p:nvSpPr>
        <p:spPr>
          <a:xfrm flipV="1">
            <a:off x="8759986" y="1454970"/>
            <a:ext cx="368269" cy="1066535"/>
          </a:xfrm>
          <a:custGeom>
            <a:avLst/>
            <a:gdLst>
              <a:gd name="connsiteX0" fmla="*/ 8344 w 1940202"/>
              <a:gd name="connsiteY0" fmla="*/ 203843 h 1767203"/>
              <a:gd name="connsiteX1" fmla="*/ 1896137 w 1940202"/>
              <a:gd name="connsiteY1" fmla="*/ 189094 h 1767203"/>
              <a:gd name="connsiteX2" fmla="*/ 1232460 w 1940202"/>
              <a:gd name="connsiteY2" fmla="*/ 1767172 h 1767203"/>
              <a:gd name="connsiteX3" fmla="*/ 8344 w 1940202"/>
              <a:gd name="connsiteY3" fmla="*/ 203843 h 176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202" h="1767203">
                <a:moveTo>
                  <a:pt x="8344" y="203843"/>
                </a:moveTo>
                <a:cubicBezTo>
                  <a:pt x="118957" y="-59170"/>
                  <a:pt x="1692118" y="-71461"/>
                  <a:pt x="1896137" y="189094"/>
                </a:cubicBezTo>
                <a:cubicBezTo>
                  <a:pt x="2100156" y="449649"/>
                  <a:pt x="1547092" y="1759798"/>
                  <a:pt x="1232460" y="1767172"/>
                </a:cubicBezTo>
                <a:cubicBezTo>
                  <a:pt x="917828" y="1774546"/>
                  <a:pt x="-102269" y="466856"/>
                  <a:pt x="8344" y="203843"/>
                </a:cubicBezTo>
                <a:close/>
              </a:path>
            </a:pathLst>
          </a:custGeom>
          <a:gradFill>
            <a:gsLst>
              <a:gs pos="55500">
                <a:schemeClr val="accent3">
                  <a:lumMod val="75000"/>
                </a:schemeClr>
              </a:gs>
              <a:gs pos="25308">
                <a:schemeClr val="accent3">
                  <a:lumMod val="40000"/>
                  <a:lumOff val="60000"/>
                </a:schemeClr>
              </a:gs>
              <a:gs pos="37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3AD122B-032B-4272-A26F-F72E268F9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080"/>
          <a:stretch/>
        </p:blipFill>
        <p:spPr bwMode="auto">
          <a:xfrm>
            <a:off x="395286" y="5306914"/>
            <a:ext cx="5544866" cy="8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677AD1D-5DF1-435D-B108-CF059E780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3392"/>
            <a:ext cx="2928991" cy="196868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953230A-969D-42D7-A5D8-66C8A203199F}"/>
              </a:ext>
            </a:extLst>
          </p:cNvPr>
          <p:cNvCxnSpPr/>
          <p:nvPr/>
        </p:nvCxnSpPr>
        <p:spPr>
          <a:xfrm flipH="1">
            <a:off x="8388424" y="2474731"/>
            <a:ext cx="471281" cy="202866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4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0AEEC9-DC4D-45B7-B046-6C389582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sFLASH</a:t>
            </a:r>
            <a:r>
              <a:rPr lang="en-US" dirty="0"/>
              <a:t> Experiment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DE8FD0-BE20-4436-819F-9F0237549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814167-7901-4ECB-9527-10EF98C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C368BE-C3DD-48C7-81C1-22A52D19F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4E0801E-E8CD-4CDA-84FD-5C708B59D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24"/>
            <a:ext cx="8786596" cy="1780200"/>
          </a:xfrm>
          <a:prstGeom prst="rect">
            <a:avLst/>
          </a:prstGeom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EC0E691B-7641-46BD-8743-1173FDB3EF3F}"/>
              </a:ext>
            </a:extLst>
          </p:cNvPr>
          <p:cNvSpPr/>
          <p:nvPr/>
        </p:nvSpPr>
        <p:spPr bwMode="auto">
          <a:xfrm>
            <a:off x="35722" y="4369633"/>
            <a:ext cx="1510049" cy="2046157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6937C5-1785-4B4A-ABAC-CC37050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46" y="2525843"/>
            <a:ext cx="2341838" cy="15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1FC27F16-C6B1-4B43-A530-857BBB394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38" y="2600794"/>
            <a:ext cx="2082364" cy="1129509"/>
          </a:xfrm>
          <a:prstGeom prst="rect">
            <a:avLst/>
          </a:prstGeom>
        </p:spPr>
      </p:pic>
      <p:sp>
        <p:nvSpPr>
          <p:cNvPr id="10" name="TextBox 1031">
            <a:extLst>
              <a:ext uri="{FF2B5EF4-FFF2-40B4-BE49-F238E27FC236}">
                <a16:creationId xmlns:a16="http://schemas.microsoft.com/office/drawing/2014/main" id="{2CA8D3FE-3A6F-49EF-89BF-7F26850AC000}"/>
              </a:ext>
            </a:extLst>
          </p:cNvPr>
          <p:cNvSpPr txBox="1"/>
          <p:nvPr/>
        </p:nvSpPr>
        <p:spPr>
          <a:xfrm>
            <a:off x="6783606" y="3805876"/>
            <a:ext cx="246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THz streaking experiment</a:t>
            </a:r>
          </a:p>
          <a:p>
            <a:endParaRPr lang="de-DE" dirty="0"/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C4D91133-CF86-4034-AABA-9BCC31F35022}"/>
              </a:ext>
            </a:extLst>
          </p:cNvPr>
          <p:cNvCxnSpPr/>
          <p:nvPr/>
        </p:nvCxnSpPr>
        <p:spPr bwMode="auto">
          <a:xfrm>
            <a:off x="1442797" y="4852848"/>
            <a:ext cx="53081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>
            <a:extLst>
              <a:ext uri="{FF2B5EF4-FFF2-40B4-BE49-F238E27FC236}">
                <a16:creationId xmlns:a16="http://schemas.microsoft.com/office/drawing/2014/main" id="{69694A04-49B3-4518-9D3B-B3C4AA48891C}"/>
              </a:ext>
            </a:extLst>
          </p:cNvPr>
          <p:cNvSpPr txBox="1"/>
          <p:nvPr/>
        </p:nvSpPr>
        <p:spPr>
          <a:xfrm>
            <a:off x="2288661" y="4766017"/>
            <a:ext cx="1311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NIR pulse</a:t>
            </a:r>
            <a:endParaRPr lang="de-DE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AC3DC19-0800-49A4-8A45-4242A42C7BA4}"/>
              </a:ext>
            </a:extLst>
          </p:cNvPr>
          <p:cNvSpPr/>
          <p:nvPr/>
        </p:nvSpPr>
        <p:spPr bwMode="auto">
          <a:xfrm>
            <a:off x="35722" y="4463143"/>
            <a:ext cx="1510049" cy="1870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THG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</a:t>
            </a:r>
            <a:r>
              <a:rPr kumimoji="0" lang="en-US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TI:Sa</a:t>
            </a:r>
            <a:endPara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Laser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(800nm)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22">
            <a:extLst>
              <a:ext uri="{FF2B5EF4-FFF2-40B4-BE49-F238E27FC236}">
                <a16:creationId xmlns:a16="http://schemas.microsoft.com/office/drawing/2014/main" id="{831D683A-3864-4F23-A400-C029581FAB39}"/>
              </a:ext>
            </a:extLst>
          </p:cNvPr>
          <p:cNvSpPr/>
          <p:nvPr/>
        </p:nvSpPr>
        <p:spPr bwMode="auto">
          <a:xfrm rot="10800000">
            <a:off x="473524" y="2264229"/>
            <a:ext cx="272143" cy="20775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1C82277C-A22B-4E27-B09D-3D8D5C414FB9}"/>
              </a:ext>
            </a:extLst>
          </p:cNvPr>
          <p:cNvSpPr txBox="1"/>
          <p:nvPr/>
        </p:nvSpPr>
        <p:spPr>
          <a:xfrm>
            <a:off x="745667" y="2797629"/>
            <a:ext cx="103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267 nm UV pulse</a:t>
            </a:r>
            <a:endParaRPr lang="de-DE" dirty="0"/>
          </a:p>
        </p:txBody>
      </p: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D5047429-EF09-489C-A7E2-E2CDECF51D6E}"/>
              </a:ext>
            </a:extLst>
          </p:cNvPr>
          <p:cNvCxnSpPr/>
          <p:nvPr/>
        </p:nvCxnSpPr>
        <p:spPr bwMode="auto">
          <a:xfrm flipV="1">
            <a:off x="6750922" y="4120866"/>
            <a:ext cx="0" cy="7319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024">
            <a:extLst>
              <a:ext uri="{FF2B5EF4-FFF2-40B4-BE49-F238E27FC236}">
                <a16:creationId xmlns:a16="http://schemas.microsoft.com/office/drawing/2014/main" id="{D79AE537-EFB9-4261-BCAC-021358E49167}"/>
              </a:ext>
            </a:extLst>
          </p:cNvPr>
          <p:cNvCxnSpPr/>
          <p:nvPr/>
        </p:nvCxnSpPr>
        <p:spPr bwMode="auto">
          <a:xfrm>
            <a:off x="6123482" y="1520697"/>
            <a:ext cx="906905" cy="501605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27">
            <a:extLst>
              <a:ext uri="{FF2B5EF4-FFF2-40B4-BE49-F238E27FC236}">
                <a16:creationId xmlns:a16="http://schemas.microsoft.com/office/drawing/2014/main" id="{F06DA8A3-31CE-41A0-BB75-1D3C66FF21D1}"/>
              </a:ext>
            </a:extLst>
          </p:cNvPr>
          <p:cNvCxnSpPr/>
          <p:nvPr/>
        </p:nvCxnSpPr>
        <p:spPr bwMode="auto">
          <a:xfrm>
            <a:off x="7030387" y="2022302"/>
            <a:ext cx="0" cy="1334690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4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AC8B4-D036-4D03-9E76-73B6B0A2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profile of the FEL pulse at </a:t>
            </a:r>
            <a:r>
              <a:rPr lang="en-US" dirty="0" err="1"/>
              <a:t>sFLASH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C16C9-EC16-4F07-B735-569EC3E71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A88C72-6E9B-4A42-916E-E938083F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62A2EA-D226-48EF-AF81-470EFDED6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6B49643-DF37-4445-97B1-E020DDFD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53" y="2061364"/>
            <a:ext cx="5087060" cy="4058217"/>
          </a:xfrm>
          <a:prstGeom prst="rect">
            <a:avLst/>
          </a:prstGeom>
        </p:spPr>
      </p:pic>
      <p:pic>
        <p:nvPicPr>
          <p:cNvPr id="7" name="Picture 3" descr="C:\DatenLokal\sFLASH\2017_01_Schichtdatenanalyse\FELSpectrum\Spectrum8thHarmExample.png">
            <a:extLst>
              <a:ext uri="{FF2B5EF4-FFF2-40B4-BE49-F238E27FC236}">
                <a16:creationId xmlns:a16="http://schemas.microsoft.com/office/drawing/2014/main" id="{7DC03167-A537-4B34-A80B-0A7BD05F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8619" y="2809999"/>
            <a:ext cx="3713291" cy="27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B705043-09B6-44E1-9C5C-48EF55E9681D}"/>
              </a:ext>
            </a:extLst>
          </p:cNvPr>
          <p:cNvSpPr txBox="1"/>
          <p:nvPr/>
        </p:nvSpPr>
        <p:spPr>
          <a:xfrm>
            <a:off x="6592187" y="1074889"/>
            <a:ext cx="2420678" cy="953812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Measurements from spectrometer in the diagnostic section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99620D-21CF-4428-B2BE-1398C1B87004}"/>
                  </a:ext>
                </a:extLst>
              </p:cNvPr>
              <p:cNvSpPr txBox="1"/>
              <p:nvPr/>
            </p:nvSpPr>
            <p:spPr>
              <a:xfrm>
                <a:off x="131134" y="6054299"/>
                <a:ext cx="4617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Harmonics observed up to the 11</a:t>
                </a:r>
                <a:r>
                  <a:rPr lang="en-US" baseline="30000" dirty="0"/>
                  <a:t>th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𝑛𝑚</m:t>
                    </m:r>
                  </m:oMath>
                </a14:m>
                <a:r>
                  <a:rPr lang="en-US" dirty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99620D-21CF-4428-B2BE-1398C1B87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4" y="6054299"/>
                <a:ext cx="4617226" cy="338554"/>
              </a:xfrm>
              <a:prstGeom prst="rect">
                <a:avLst/>
              </a:prstGeom>
              <a:blipFill>
                <a:blip r:embed="rId4"/>
                <a:stretch>
                  <a:fillRect l="-1189" t="-8929" r="-12285" b="-3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13">
            <a:extLst>
              <a:ext uri="{FF2B5EF4-FFF2-40B4-BE49-F238E27FC236}">
                <a16:creationId xmlns:a16="http://schemas.microsoft.com/office/drawing/2014/main" id="{B0CFC269-3AE1-407D-9439-4902FD068F16}"/>
              </a:ext>
            </a:extLst>
          </p:cNvPr>
          <p:cNvGrpSpPr/>
          <p:nvPr/>
        </p:nvGrpSpPr>
        <p:grpSpPr>
          <a:xfrm>
            <a:off x="421758" y="789319"/>
            <a:ext cx="6117265" cy="1239382"/>
            <a:chOff x="421758" y="27299"/>
            <a:chExt cx="6117265" cy="1239382"/>
          </a:xfrm>
        </p:grpSpPr>
        <p:pic>
          <p:nvPicPr>
            <p:cNvPr id="11" name="Content Placeholder 3">
              <a:extLst>
                <a:ext uri="{FF2B5EF4-FFF2-40B4-BE49-F238E27FC236}">
                  <a16:creationId xmlns:a16="http://schemas.microsoft.com/office/drawing/2014/main" id="{B9A72F37-0BB0-431F-A13C-6CDFC478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758" y="27299"/>
              <a:ext cx="6117265" cy="1239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D6DF68DA-2174-497E-A670-541D6339D9F1}"/>
                </a:ext>
              </a:extLst>
            </p:cNvPr>
            <p:cNvSpPr/>
            <p:nvPr/>
          </p:nvSpPr>
          <p:spPr bwMode="auto">
            <a:xfrm>
              <a:off x="4664149" y="538716"/>
              <a:ext cx="652130" cy="48201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B448AFC1-1240-49E5-BE81-C99B16831061}"/>
                  </a:ext>
                </a:extLst>
              </p:cNvPr>
              <p:cNvSpPr txBox="1"/>
              <p:nvPr/>
            </p:nvSpPr>
            <p:spPr>
              <a:xfrm>
                <a:off x="4015677" y="2325975"/>
                <a:ext cx="1793311" cy="84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=33.48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=3.02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B448AFC1-1240-49E5-BE81-C99B1683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77" y="2325975"/>
                <a:ext cx="1793311" cy="848117"/>
              </a:xfrm>
              <a:prstGeom prst="rect">
                <a:avLst/>
              </a:prstGeom>
              <a:blipFill>
                <a:blip r:embed="rId6"/>
                <a:stretch>
                  <a:fillRect r="-1020" b="-50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">
            <a:extLst>
              <a:ext uri="{FF2B5EF4-FFF2-40B4-BE49-F238E27FC236}">
                <a16:creationId xmlns:a16="http://schemas.microsoft.com/office/drawing/2014/main" id="{9F3A8DAA-C725-4223-90AC-1B0919F31B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6" y="4421135"/>
            <a:ext cx="1527544" cy="10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FREE ELECTRON LASER (FEL)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4">
                <a:extLst>
                  <a:ext uri="{FF2B5EF4-FFF2-40B4-BE49-F238E27FC236}">
                    <a16:creationId xmlns:a16="http://schemas.microsoft.com/office/drawing/2014/main" id="{D040B2EB-D1B2-4F58-BC35-F317025621FF}"/>
                  </a:ext>
                </a:extLst>
              </p:cNvPr>
              <p:cNvSpPr txBox="1"/>
              <p:nvPr/>
            </p:nvSpPr>
            <p:spPr>
              <a:xfrm>
                <a:off x="318976" y="2435404"/>
                <a:ext cx="497310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FELs?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High peak power (up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Ultra-short pulses (~ tens of fs)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Coherence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Fourier-transform limited pulses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Tunable wavelength</a:t>
                </a:r>
                <a:endParaRPr lang="de-DE" dirty="0"/>
              </a:p>
            </p:txBody>
          </p:sp>
        </mc:Choice>
        <mc:Fallback xmlns="">
          <p:sp>
            <p:nvSpPr>
              <p:cNvPr id="3" name="TextBox 24">
                <a:extLst>
                  <a:ext uri="{FF2B5EF4-FFF2-40B4-BE49-F238E27FC236}">
                    <a16:creationId xmlns:a16="http://schemas.microsoft.com/office/drawing/2014/main" id="{D040B2EB-D1B2-4F58-BC35-F3170256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6" y="2435404"/>
                <a:ext cx="4973103" cy="1754326"/>
              </a:xfrm>
              <a:prstGeom prst="rect">
                <a:avLst/>
              </a:prstGeom>
              <a:blipFill>
                <a:blip r:embed="rId2"/>
                <a:stretch>
                  <a:fillRect l="-980" t="-2091"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po 43">
            <a:extLst>
              <a:ext uri="{FF2B5EF4-FFF2-40B4-BE49-F238E27FC236}">
                <a16:creationId xmlns:a16="http://schemas.microsoft.com/office/drawing/2014/main" id="{A8650939-8CF3-4334-A101-B49F151C4635}"/>
              </a:ext>
            </a:extLst>
          </p:cNvPr>
          <p:cNvGrpSpPr/>
          <p:nvPr/>
        </p:nvGrpSpPr>
        <p:grpSpPr>
          <a:xfrm>
            <a:off x="539552" y="3973706"/>
            <a:ext cx="8450131" cy="2310740"/>
            <a:chOff x="252084" y="814129"/>
            <a:chExt cx="8737599" cy="2449731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3BBD24C9-78B0-4B21-874A-C124B5DE631D}"/>
                </a:ext>
              </a:extLst>
            </p:cNvPr>
            <p:cNvGrpSpPr/>
            <p:nvPr/>
          </p:nvGrpSpPr>
          <p:grpSpPr>
            <a:xfrm>
              <a:off x="446816" y="1284029"/>
              <a:ext cx="8542867" cy="1234877"/>
              <a:chOff x="245532" y="2139950"/>
              <a:chExt cx="8542867" cy="1234877"/>
            </a:xfrm>
          </p:grpSpPr>
          <p:sp>
            <p:nvSpPr>
              <p:cNvPr id="54" name="Rectangle 6">
                <a:extLst>
                  <a:ext uri="{FF2B5EF4-FFF2-40B4-BE49-F238E27FC236}">
                    <a16:creationId xmlns:a16="http://schemas.microsoft.com/office/drawing/2014/main" id="{AE36C220-7EE1-4C8C-9A15-4753DB56A204}"/>
                  </a:ext>
                </a:extLst>
              </p:cNvPr>
              <p:cNvSpPr/>
              <p:nvPr/>
            </p:nvSpPr>
            <p:spPr>
              <a:xfrm>
                <a:off x="3282950" y="2463800"/>
                <a:ext cx="18288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rgbClr val="FF00E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EUV</a:t>
                </a:r>
              </a:p>
            </p:txBody>
          </p:sp>
          <p:sp>
            <p:nvSpPr>
              <p:cNvPr id="55" name="Rectangle 7">
                <a:extLst>
                  <a:ext uri="{FF2B5EF4-FFF2-40B4-BE49-F238E27FC236}">
                    <a16:creationId xmlns:a16="http://schemas.microsoft.com/office/drawing/2014/main" id="{836BC721-70EA-40EE-B7F8-F25A3D942031}"/>
                  </a:ext>
                </a:extLst>
              </p:cNvPr>
              <p:cNvSpPr/>
              <p:nvPr/>
            </p:nvSpPr>
            <p:spPr>
              <a:xfrm>
                <a:off x="7226300" y="2457450"/>
                <a:ext cx="15367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tx2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Hard X-rays</a:t>
                </a:r>
              </a:p>
            </p:txBody>
          </p:sp>
          <p:sp>
            <p:nvSpPr>
              <p:cNvPr id="56" name="Rectangle 8">
                <a:extLst>
                  <a:ext uri="{FF2B5EF4-FFF2-40B4-BE49-F238E27FC236}">
                    <a16:creationId xmlns:a16="http://schemas.microsoft.com/office/drawing/2014/main" id="{234C6BC5-88B3-4166-BB9B-C2E6F193866B}"/>
                  </a:ext>
                </a:extLst>
              </p:cNvPr>
              <p:cNvSpPr/>
              <p:nvPr/>
            </p:nvSpPr>
            <p:spPr>
              <a:xfrm>
                <a:off x="5016500" y="2457450"/>
                <a:ext cx="24130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accent4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2F2F2"/>
                    </a:solidFill>
                  </a:rPr>
                  <a:t>Soft X-ray</a:t>
                </a:r>
              </a:p>
            </p:txBody>
          </p:sp>
          <p:sp>
            <p:nvSpPr>
              <p:cNvPr id="57" name="Rectangle 9">
                <a:extLst>
                  <a:ext uri="{FF2B5EF4-FFF2-40B4-BE49-F238E27FC236}">
                    <a16:creationId xmlns:a16="http://schemas.microsoft.com/office/drawing/2014/main" id="{64DC074A-162E-4083-B802-B9F3D5858C11}"/>
                  </a:ext>
                </a:extLst>
              </p:cNvPr>
              <p:cNvSpPr/>
              <p:nvPr/>
            </p:nvSpPr>
            <p:spPr>
              <a:xfrm>
                <a:off x="1492250" y="2457450"/>
                <a:ext cx="1123950" cy="6096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7C4BF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UV</a:t>
                </a:r>
              </a:p>
            </p:txBody>
          </p:sp>
          <p:sp>
            <p:nvSpPr>
              <p:cNvPr id="58" name="Rectangle 10">
                <a:extLst>
                  <a:ext uri="{FF2B5EF4-FFF2-40B4-BE49-F238E27FC236}">
                    <a16:creationId xmlns:a16="http://schemas.microsoft.com/office/drawing/2014/main" id="{0D4113DD-1EEA-46F4-83FA-1C8E242BAEF5}"/>
                  </a:ext>
                </a:extLst>
              </p:cNvPr>
              <p:cNvSpPr/>
              <p:nvPr/>
            </p:nvSpPr>
            <p:spPr>
              <a:xfrm>
                <a:off x="2330450" y="2457450"/>
                <a:ext cx="1397000" cy="60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rgbClr val="C92CFF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VUV</a:t>
                </a:r>
              </a:p>
            </p:txBody>
          </p:sp>
          <p:sp>
            <p:nvSpPr>
              <p:cNvPr id="59" name="Rectangle 11">
                <a:extLst>
                  <a:ext uri="{FF2B5EF4-FFF2-40B4-BE49-F238E27FC236}">
                    <a16:creationId xmlns:a16="http://schemas.microsoft.com/office/drawing/2014/main" id="{FAF790A3-EE24-4AFB-AEFF-DF7D7427BB75}"/>
                  </a:ext>
                </a:extLst>
              </p:cNvPr>
              <p:cNvSpPr/>
              <p:nvPr/>
            </p:nvSpPr>
            <p:spPr>
              <a:xfrm>
                <a:off x="279400" y="2451100"/>
                <a:ext cx="1473200" cy="61595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rgbClr val="FF0000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IR</a:t>
                </a:r>
              </a:p>
            </p:txBody>
          </p:sp>
          <p:sp>
            <p:nvSpPr>
              <p:cNvPr id="60" name="Rectangle 12">
                <a:extLst>
                  <a:ext uri="{FF2B5EF4-FFF2-40B4-BE49-F238E27FC236}">
                    <a16:creationId xmlns:a16="http://schemas.microsoft.com/office/drawing/2014/main" id="{EB692085-1A3D-45D6-8720-2F56ADF5CAC7}"/>
                  </a:ext>
                </a:extLst>
              </p:cNvPr>
              <p:cNvSpPr/>
              <p:nvPr/>
            </p:nvSpPr>
            <p:spPr>
              <a:xfrm>
                <a:off x="1447800" y="2457450"/>
                <a:ext cx="349250" cy="61595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660066"/>
                  </a:gs>
                  <a:gs pos="22000">
                    <a:srgbClr val="FFFF00"/>
                  </a:gs>
                  <a:gs pos="41000">
                    <a:srgbClr val="008000"/>
                  </a:gs>
                  <a:gs pos="60000">
                    <a:schemeClr val="tx2">
                      <a:lumMod val="60000"/>
                      <a:lumOff val="40000"/>
                    </a:schemeClr>
                  </a:gs>
                  <a:gs pos="81000">
                    <a:srgbClr val="0000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3">
                <a:extLst>
                  <a:ext uri="{FF2B5EF4-FFF2-40B4-BE49-F238E27FC236}">
                    <a16:creationId xmlns:a16="http://schemas.microsoft.com/office/drawing/2014/main" id="{98467907-2F1D-41B3-95E5-D61D4DE79F1F}"/>
                  </a:ext>
                </a:extLst>
              </p:cNvPr>
              <p:cNvSpPr/>
              <p:nvPr/>
            </p:nvSpPr>
            <p:spPr>
              <a:xfrm>
                <a:off x="245532" y="2455334"/>
                <a:ext cx="8542867" cy="618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14">
                <a:extLst>
                  <a:ext uri="{FF2B5EF4-FFF2-40B4-BE49-F238E27FC236}">
                    <a16:creationId xmlns:a16="http://schemas.microsoft.com/office/drawing/2014/main" id="{DCF67EE6-DDEE-4884-BE64-7769355C60C7}"/>
                  </a:ext>
                </a:extLst>
              </p:cNvPr>
              <p:cNvGrpSpPr/>
              <p:nvPr/>
            </p:nvGrpSpPr>
            <p:grpSpPr>
              <a:xfrm>
                <a:off x="908050" y="2448984"/>
                <a:ext cx="6775028" cy="82549"/>
                <a:chOff x="984250" y="3083984"/>
                <a:chExt cx="6775028" cy="82549"/>
              </a:xfrm>
            </p:grpSpPr>
            <p:cxnSp>
              <p:nvCxnSpPr>
                <p:cNvPr id="81" name="Straight Connector 33">
                  <a:extLst>
                    <a:ext uri="{FF2B5EF4-FFF2-40B4-BE49-F238E27FC236}">
                      <a16:creationId xmlns:a16="http://schemas.microsoft.com/office/drawing/2014/main" id="{832546B5-5D9D-4D8F-8400-6D5F9678DB24}"/>
                    </a:ext>
                  </a:extLst>
                </p:cNvPr>
                <p:cNvCxnSpPr/>
                <p:nvPr/>
              </p:nvCxnSpPr>
              <p:spPr>
                <a:xfrm>
                  <a:off x="984250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34">
                  <a:extLst>
                    <a:ext uri="{FF2B5EF4-FFF2-40B4-BE49-F238E27FC236}">
                      <a16:creationId xmlns:a16="http://schemas.microsoft.com/office/drawing/2014/main" id="{3BE56C61-3DD8-4584-96BB-FAECBE2DB324}"/>
                    </a:ext>
                  </a:extLst>
                </p:cNvPr>
                <p:cNvCxnSpPr/>
                <p:nvPr/>
              </p:nvCxnSpPr>
              <p:spPr>
                <a:xfrm>
                  <a:off x="2678007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35">
                  <a:extLst>
                    <a:ext uri="{FF2B5EF4-FFF2-40B4-BE49-F238E27FC236}">
                      <a16:creationId xmlns:a16="http://schemas.microsoft.com/office/drawing/2014/main" id="{2B296ABF-F0F1-4BFD-AA8A-BA4B751BCDD5}"/>
                    </a:ext>
                  </a:extLst>
                </p:cNvPr>
                <p:cNvCxnSpPr/>
                <p:nvPr/>
              </p:nvCxnSpPr>
              <p:spPr>
                <a:xfrm>
                  <a:off x="4371764" y="3086101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36">
                  <a:extLst>
                    <a:ext uri="{FF2B5EF4-FFF2-40B4-BE49-F238E27FC236}">
                      <a16:creationId xmlns:a16="http://schemas.microsoft.com/office/drawing/2014/main" id="{88DBEA6B-2075-412E-A6B0-D238830E3F73}"/>
                    </a:ext>
                  </a:extLst>
                </p:cNvPr>
                <p:cNvCxnSpPr/>
                <p:nvPr/>
              </p:nvCxnSpPr>
              <p:spPr>
                <a:xfrm>
                  <a:off x="6065521" y="30903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37">
                  <a:extLst>
                    <a:ext uri="{FF2B5EF4-FFF2-40B4-BE49-F238E27FC236}">
                      <a16:creationId xmlns:a16="http://schemas.microsoft.com/office/drawing/2014/main" id="{79D6A176-A183-4761-8CFD-D9E9CC864921}"/>
                    </a:ext>
                  </a:extLst>
                </p:cNvPr>
                <p:cNvCxnSpPr/>
                <p:nvPr/>
              </p:nvCxnSpPr>
              <p:spPr>
                <a:xfrm>
                  <a:off x="7759278" y="308398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15">
                <a:extLst>
                  <a:ext uri="{FF2B5EF4-FFF2-40B4-BE49-F238E27FC236}">
                    <a16:creationId xmlns:a16="http://schemas.microsoft.com/office/drawing/2014/main" id="{78F6CAA0-EF7D-4C56-8066-5B88DA69F38F}"/>
                  </a:ext>
                </a:extLst>
              </p:cNvPr>
              <p:cNvGrpSpPr/>
              <p:nvPr/>
            </p:nvGrpSpPr>
            <p:grpSpPr>
              <a:xfrm>
                <a:off x="660400" y="2139950"/>
                <a:ext cx="7377703" cy="352227"/>
                <a:chOff x="717550" y="2743200"/>
                <a:chExt cx="7377703" cy="352227"/>
              </a:xfrm>
            </p:grpSpPr>
            <p:sp>
              <p:nvSpPr>
                <p:cNvPr id="76" name="TextBox 28">
                  <a:extLst>
                    <a:ext uri="{FF2B5EF4-FFF2-40B4-BE49-F238E27FC236}">
                      <a16:creationId xmlns:a16="http://schemas.microsoft.com/office/drawing/2014/main" id="{40350716-79A0-4196-AC25-67D70A9AD062}"/>
                    </a:ext>
                  </a:extLst>
                </p:cNvPr>
                <p:cNvSpPr txBox="1"/>
                <p:nvPr/>
              </p:nvSpPr>
              <p:spPr>
                <a:xfrm>
                  <a:off x="717550" y="2743200"/>
                  <a:ext cx="5074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 eV</a:t>
                  </a:r>
                </a:p>
              </p:txBody>
            </p:sp>
            <p:sp>
              <p:nvSpPr>
                <p:cNvPr id="77" name="TextBox 29">
                  <a:extLst>
                    <a:ext uri="{FF2B5EF4-FFF2-40B4-BE49-F238E27FC236}">
                      <a16:creationId xmlns:a16="http://schemas.microsoft.com/office/drawing/2014/main" id="{EEEC4C48-C83F-457C-AA6C-A5F481E334C6}"/>
                    </a:ext>
                  </a:extLst>
                </p:cNvPr>
                <p:cNvSpPr txBox="1"/>
                <p:nvPr/>
              </p:nvSpPr>
              <p:spPr>
                <a:xfrm>
                  <a:off x="2252541" y="2768600"/>
                  <a:ext cx="5984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 eV</a:t>
                  </a:r>
                </a:p>
              </p:txBody>
            </p:sp>
            <p:sp>
              <p:nvSpPr>
                <p:cNvPr id="78" name="TextBox 30">
                  <a:extLst>
                    <a:ext uri="{FF2B5EF4-FFF2-40B4-BE49-F238E27FC236}">
                      <a16:creationId xmlns:a16="http://schemas.microsoft.com/office/drawing/2014/main" id="{BEB49466-0D99-416D-82D6-9D7AD6E8485F}"/>
                    </a:ext>
                  </a:extLst>
                </p:cNvPr>
                <p:cNvSpPr txBox="1"/>
                <p:nvPr/>
              </p:nvSpPr>
              <p:spPr>
                <a:xfrm>
                  <a:off x="3878527" y="2781300"/>
                  <a:ext cx="6894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100 eV</a:t>
                  </a:r>
                </a:p>
              </p:txBody>
            </p:sp>
            <p:sp>
              <p:nvSpPr>
                <p:cNvPr id="79" name="TextBox 31">
                  <a:extLst>
                    <a:ext uri="{FF2B5EF4-FFF2-40B4-BE49-F238E27FC236}">
                      <a16:creationId xmlns:a16="http://schemas.microsoft.com/office/drawing/2014/main" id="{B75EA568-6B77-4937-92FE-627160B16726}"/>
                    </a:ext>
                  </a:extLst>
                </p:cNvPr>
                <p:cNvSpPr txBox="1"/>
                <p:nvPr/>
              </p:nvSpPr>
              <p:spPr>
                <a:xfrm>
                  <a:off x="5595509" y="2787650"/>
                  <a:ext cx="7873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1000 eV</a:t>
                  </a:r>
                </a:p>
              </p:txBody>
            </p:sp>
            <p:sp>
              <p:nvSpPr>
                <p:cNvPr id="80" name="TextBox 32">
                  <a:extLst>
                    <a:ext uri="{FF2B5EF4-FFF2-40B4-BE49-F238E27FC236}">
                      <a16:creationId xmlns:a16="http://schemas.microsoft.com/office/drawing/2014/main" id="{B0E30FCB-DD3B-44FE-9726-85D4EF2EC60E}"/>
                    </a:ext>
                  </a:extLst>
                </p:cNvPr>
                <p:cNvSpPr txBox="1"/>
                <p:nvPr/>
              </p:nvSpPr>
              <p:spPr>
                <a:xfrm>
                  <a:off x="7410450" y="2781300"/>
                  <a:ext cx="6848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 keV</a:t>
                  </a:r>
                </a:p>
              </p:txBody>
            </p:sp>
          </p:grpSp>
          <p:grpSp>
            <p:nvGrpSpPr>
              <p:cNvPr id="64" name="Group 16">
                <a:extLst>
                  <a:ext uri="{FF2B5EF4-FFF2-40B4-BE49-F238E27FC236}">
                    <a16:creationId xmlns:a16="http://schemas.microsoft.com/office/drawing/2014/main" id="{15302675-1528-48FB-ABAD-1E158503F308}"/>
                  </a:ext>
                </a:extLst>
              </p:cNvPr>
              <p:cNvGrpSpPr/>
              <p:nvPr/>
            </p:nvGrpSpPr>
            <p:grpSpPr>
              <a:xfrm>
                <a:off x="1085850" y="2995084"/>
                <a:ext cx="6775028" cy="82549"/>
                <a:chOff x="1136650" y="3236384"/>
                <a:chExt cx="6775028" cy="82549"/>
              </a:xfrm>
            </p:grpSpPr>
            <p:cxnSp>
              <p:nvCxnSpPr>
                <p:cNvPr id="71" name="Straight Connector 23">
                  <a:extLst>
                    <a:ext uri="{FF2B5EF4-FFF2-40B4-BE49-F238E27FC236}">
                      <a16:creationId xmlns:a16="http://schemas.microsoft.com/office/drawing/2014/main" id="{6C2BBD98-B088-4044-805E-E52434A6667A}"/>
                    </a:ext>
                  </a:extLst>
                </p:cNvPr>
                <p:cNvCxnSpPr/>
                <p:nvPr/>
              </p:nvCxnSpPr>
              <p:spPr>
                <a:xfrm>
                  <a:off x="1136650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4">
                  <a:extLst>
                    <a:ext uri="{FF2B5EF4-FFF2-40B4-BE49-F238E27FC236}">
                      <a16:creationId xmlns:a16="http://schemas.microsoft.com/office/drawing/2014/main" id="{440BF227-B8EC-400B-8FFE-4DD179471DD8}"/>
                    </a:ext>
                  </a:extLst>
                </p:cNvPr>
                <p:cNvCxnSpPr/>
                <p:nvPr/>
              </p:nvCxnSpPr>
              <p:spPr>
                <a:xfrm>
                  <a:off x="2830407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5">
                  <a:extLst>
                    <a:ext uri="{FF2B5EF4-FFF2-40B4-BE49-F238E27FC236}">
                      <a16:creationId xmlns:a16="http://schemas.microsoft.com/office/drawing/2014/main" id="{E57B5707-DCF5-4C0E-9F9C-6ADCCA12DB3C}"/>
                    </a:ext>
                  </a:extLst>
                </p:cNvPr>
                <p:cNvCxnSpPr/>
                <p:nvPr/>
              </p:nvCxnSpPr>
              <p:spPr>
                <a:xfrm>
                  <a:off x="4524164" y="3238501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6">
                  <a:extLst>
                    <a:ext uri="{FF2B5EF4-FFF2-40B4-BE49-F238E27FC236}">
                      <a16:creationId xmlns:a16="http://schemas.microsoft.com/office/drawing/2014/main" id="{10282CC9-3BC0-4C07-B827-307849898C69}"/>
                    </a:ext>
                  </a:extLst>
                </p:cNvPr>
                <p:cNvCxnSpPr/>
                <p:nvPr/>
              </p:nvCxnSpPr>
              <p:spPr>
                <a:xfrm>
                  <a:off x="6217921" y="324273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7">
                  <a:extLst>
                    <a:ext uri="{FF2B5EF4-FFF2-40B4-BE49-F238E27FC236}">
                      <a16:creationId xmlns:a16="http://schemas.microsoft.com/office/drawing/2014/main" id="{316C2315-189E-4C1E-96F4-0BF435655EB7}"/>
                    </a:ext>
                  </a:extLst>
                </p:cNvPr>
                <p:cNvCxnSpPr/>
                <p:nvPr/>
              </p:nvCxnSpPr>
              <p:spPr>
                <a:xfrm>
                  <a:off x="7911678" y="3236384"/>
                  <a:ext cx="0" cy="76199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7">
                <a:extLst>
                  <a:ext uri="{FF2B5EF4-FFF2-40B4-BE49-F238E27FC236}">
                    <a16:creationId xmlns:a16="http://schemas.microsoft.com/office/drawing/2014/main" id="{D2879EBE-8F04-4B16-BE99-F31732DB6287}"/>
                  </a:ext>
                </a:extLst>
              </p:cNvPr>
              <p:cNvGrpSpPr/>
              <p:nvPr/>
            </p:nvGrpSpPr>
            <p:grpSpPr>
              <a:xfrm>
                <a:off x="876300" y="3022600"/>
                <a:ext cx="7383213" cy="352227"/>
                <a:chOff x="717550" y="2743200"/>
                <a:chExt cx="7383213" cy="352227"/>
              </a:xfrm>
            </p:grpSpPr>
            <p:sp>
              <p:nvSpPr>
                <p:cNvPr id="66" name="TextBox 18">
                  <a:extLst>
                    <a:ext uri="{FF2B5EF4-FFF2-40B4-BE49-F238E27FC236}">
                      <a16:creationId xmlns:a16="http://schemas.microsoft.com/office/drawing/2014/main" id="{D3FA21FA-E114-4F68-98F3-ACBCB4E357B8}"/>
                    </a:ext>
                  </a:extLst>
                </p:cNvPr>
                <p:cNvSpPr txBox="1"/>
                <p:nvPr/>
              </p:nvSpPr>
              <p:spPr>
                <a:xfrm>
                  <a:off x="717550" y="2743200"/>
                  <a:ext cx="5583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 μm</a:t>
                  </a:r>
                </a:p>
              </p:txBody>
            </p:sp>
            <p:sp>
              <p:nvSpPr>
                <p:cNvPr id="67" name="TextBox 19">
                  <a:extLst>
                    <a:ext uri="{FF2B5EF4-FFF2-40B4-BE49-F238E27FC236}">
                      <a16:creationId xmlns:a16="http://schemas.microsoft.com/office/drawing/2014/main" id="{AE5299A1-7396-48F2-9899-3DCE376708E9}"/>
                    </a:ext>
                  </a:extLst>
                </p:cNvPr>
                <p:cNvSpPr txBox="1"/>
                <p:nvPr/>
              </p:nvSpPr>
              <p:spPr>
                <a:xfrm>
                  <a:off x="2252541" y="2768600"/>
                  <a:ext cx="7359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100 nm</a:t>
                  </a:r>
                </a:p>
              </p:txBody>
            </p:sp>
            <p:sp>
              <p:nvSpPr>
                <p:cNvPr id="68" name="TextBox 20">
                  <a:extLst>
                    <a:ext uri="{FF2B5EF4-FFF2-40B4-BE49-F238E27FC236}">
                      <a16:creationId xmlns:a16="http://schemas.microsoft.com/office/drawing/2014/main" id="{D00DE84E-3004-4B68-B034-2B0B5A57C0A1}"/>
                    </a:ext>
                  </a:extLst>
                </p:cNvPr>
                <p:cNvSpPr txBox="1"/>
                <p:nvPr/>
              </p:nvSpPr>
              <p:spPr>
                <a:xfrm>
                  <a:off x="4005527" y="2774950"/>
                  <a:ext cx="6449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10 nm</a:t>
                  </a:r>
                </a:p>
              </p:txBody>
            </p:sp>
            <p:sp>
              <p:nvSpPr>
                <p:cNvPr id="69" name="TextBox 21">
                  <a:extLst>
                    <a:ext uri="{FF2B5EF4-FFF2-40B4-BE49-F238E27FC236}">
                      <a16:creationId xmlns:a16="http://schemas.microsoft.com/office/drawing/2014/main" id="{94B89A02-6731-410B-9883-5BD9D9EFF7C2}"/>
                    </a:ext>
                  </a:extLst>
                </p:cNvPr>
                <p:cNvSpPr txBox="1"/>
                <p:nvPr/>
              </p:nvSpPr>
              <p:spPr>
                <a:xfrm>
                  <a:off x="5747909" y="2787650"/>
                  <a:ext cx="5539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 nm</a:t>
                  </a:r>
                </a:p>
              </p:txBody>
            </p:sp>
            <p:sp>
              <p:nvSpPr>
                <p:cNvPr id="70" name="TextBox 22">
                  <a:extLst>
                    <a:ext uri="{FF2B5EF4-FFF2-40B4-BE49-F238E27FC236}">
                      <a16:creationId xmlns:a16="http://schemas.microsoft.com/office/drawing/2014/main" id="{72B4579A-AAFC-47D4-8DBB-18216B70F8F4}"/>
                    </a:ext>
                  </a:extLst>
                </p:cNvPr>
                <p:cNvSpPr txBox="1"/>
                <p:nvPr/>
              </p:nvSpPr>
              <p:spPr>
                <a:xfrm>
                  <a:off x="7410450" y="2781300"/>
                  <a:ext cx="6903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0.1 nm</a:t>
                  </a:r>
                </a:p>
              </p:txBody>
            </p:sp>
          </p:grpSp>
        </p:grpSp>
        <p:sp>
          <p:nvSpPr>
            <p:cNvPr id="46" name="TextBox 38">
              <a:extLst>
                <a:ext uri="{FF2B5EF4-FFF2-40B4-BE49-F238E27FC236}">
                  <a16:creationId xmlns:a16="http://schemas.microsoft.com/office/drawing/2014/main" id="{F731729B-AAE6-4552-8996-E34C28416F8C}"/>
                </a:ext>
              </a:extLst>
            </p:cNvPr>
            <p:cNvSpPr txBox="1"/>
            <p:nvPr/>
          </p:nvSpPr>
          <p:spPr>
            <a:xfrm>
              <a:off x="252084" y="2611179"/>
              <a:ext cx="1854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Solid state lasers, </a:t>
              </a:r>
            </a:p>
            <a:p>
              <a:r>
                <a:rPr lang="en-US" b="1" dirty="0"/>
                <a:t>Ti:Sa - OPA - THG</a:t>
              </a:r>
            </a:p>
          </p:txBody>
        </p:sp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id="{47C9DE49-5BDF-4519-A032-C526F823B0A4}"/>
                </a:ext>
              </a:extLst>
            </p:cNvPr>
            <p:cNvSpPr txBox="1"/>
            <p:nvPr/>
          </p:nvSpPr>
          <p:spPr>
            <a:xfrm>
              <a:off x="2811134" y="2617529"/>
              <a:ext cx="2295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High harmonics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Generated in gas HHG</a:t>
              </a:r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13BF6F72-330B-48DE-954B-FDBA2F4CCB6F}"/>
                </a:ext>
              </a:extLst>
            </p:cNvPr>
            <p:cNvSpPr txBox="1"/>
            <p:nvPr/>
          </p:nvSpPr>
          <p:spPr>
            <a:xfrm>
              <a:off x="4220834" y="814129"/>
              <a:ext cx="726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FELs</a:t>
              </a:r>
            </a:p>
          </p:txBody>
        </p:sp>
        <p:sp>
          <p:nvSpPr>
            <p:cNvPr id="51" name="Right Brace 43">
              <a:extLst>
                <a:ext uri="{FF2B5EF4-FFF2-40B4-BE49-F238E27FC236}">
                  <a16:creationId xmlns:a16="http://schemas.microsoft.com/office/drawing/2014/main" id="{A82CADB3-65E2-4180-BD3E-806998A54311}"/>
                </a:ext>
              </a:extLst>
            </p:cNvPr>
            <p:cNvSpPr/>
            <p:nvPr/>
          </p:nvSpPr>
          <p:spPr>
            <a:xfrm rot="5400000">
              <a:off x="1450975" y="1583869"/>
              <a:ext cx="222250" cy="1714500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Brace 44">
              <a:extLst>
                <a:ext uri="{FF2B5EF4-FFF2-40B4-BE49-F238E27FC236}">
                  <a16:creationId xmlns:a16="http://schemas.microsoft.com/office/drawing/2014/main" id="{4D4E9E9C-D8F4-4DE4-81CC-41B72C7A625B}"/>
                </a:ext>
              </a:extLst>
            </p:cNvPr>
            <p:cNvSpPr/>
            <p:nvPr/>
          </p:nvSpPr>
          <p:spPr>
            <a:xfrm rot="5400000">
              <a:off x="3663950" y="1161594"/>
              <a:ext cx="222250" cy="2571750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Brace 45">
              <a:extLst>
                <a:ext uri="{FF2B5EF4-FFF2-40B4-BE49-F238E27FC236}">
                  <a16:creationId xmlns:a16="http://schemas.microsoft.com/office/drawing/2014/main" id="{2CF34F62-7CF5-4082-ADEE-6929A5C909F7}"/>
                </a:ext>
              </a:extLst>
            </p:cNvPr>
            <p:cNvSpPr/>
            <p:nvPr/>
          </p:nvSpPr>
          <p:spPr>
            <a:xfrm rot="16200000">
              <a:off x="4381500" y="-2769056"/>
              <a:ext cx="222250" cy="8134350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343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0FF8BF24-410B-42E6-99FF-682BD12F7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760105"/>
            <a:ext cx="6117265" cy="12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42DE3F-202B-4444-9119-67AD2BBE4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9" y="1707226"/>
            <a:ext cx="5799891" cy="27195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CCC7F28-9029-4E90-A0DC-40E31A76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profile of the FEL pulse at </a:t>
            </a:r>
            <a:r>
              <a:rPr lang="en-US" dirty="0" err="1"/>
              <a:t>sFLASH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FB402-1318-48E1-A1A5-706FFC038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u="sng" dirty="0"/>
          </a:p>
          <a:p>
            <a:r>
              <a:rPr lang="en-US" dirty="0"/>
              <a:t>Transverse deflecting structure TDS</a:t>
            </a:r>
            <a:endParaRPr lang="de-DE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en-US" dirty="0"/>
              <a:t>Bending magnet</a:t>
            </a:r>
            <a:endParaRPr lang="de-DE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838CB6-E72D-49F6-B42E-5C1D84B3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DE3360-B627-4B79-9411-6A914B3AF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5969D0-1861-4031-AFAE-F13273C64C98}"/>
              </a:ext>
            </a:extLst>
          </p:cNvPr>
          <p:cNvSpPr/>
          <p:nvPr/>
        </p:nvSpPr>
        <p:spPr bwMode="auto">
          <a:xfrm>
            <a:off x="5292080" y="857693"/>
            <a:ext cx="1736651" cy="114179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39972D4-DEEE-48D4-BDA5-4D95E17A6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4" y="4922794"/>
            <a:ext cx="2682069" cy="1818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F9F9FCEB-491B-469D-B7B1-C896F2EA0BFA}"/>
                  </a:ext>
                </a:extLst>
              </p:cNvPr>
              <p:cNvSpPr txBox="1"/>
              <p:nvPr/>
            </p:nvSpPr>
            <p:spPr>
              <a:xfrm>
                <a:off x="3025641" y="5621935"/>
                <a:ext cx="11333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F9F9FCEB-491B-469D-B7B1-C896F2EA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641" y="5621935"/>
                <a:ext cx="1133324" cy="338554"/>
              </a:xfrm>
              <a:prstGeom prst="rect">
                <a:avLst/>
              </a:prstGeom>
              <a:blipFill>
                <a:blip r:embed="rId5"/>
                <a:stretch>
                  <a:fillRect r="-5376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53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1EF71-9406-4FFD-A9AD-1F1C590C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the temporal profile of the FEL pulse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301E8-53DB-4F17-9C1B-F1254A9A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D9253F-639A-4659-8A55-DB3F206D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2A18E6-D046-40C9-BEED-930815D9C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1F315E-B925-4319-AA06-85F93E2F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6720"/>
            <a:ext cx="5805185" cy="26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7D35786-15B6-47D3-A447-9A1603A3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81" y="3225755"/>
            <a:ext cx="3355220" cy="2891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2E8D51A8-DF02-4874-99FD-4EAD8D037BA6}"/>
                  </a:ext>
                </a:extLst>
              </p:cNvPr>
              <p:cNvSpPr txBox="1"/>
              <p:nvPr/>
            </p:nvSpPr>
            <p:spPr>
              <a:xfrm>
                <a:off x="1208568" y="4269874"/>
                <a:ext cx="23848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2E8D51A8-DF02-4874-99FD-4EAD8D037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68" y="4269874"/>
                <a:ext cx="2384884" cy="338554"/>
              </a:xfrm>
              <a:prstGeom prst="rect">
                <a:avLst/>
              </a:prstGeom>
              <a:blipFill>
                <a:blip r:embed="rId4"/>
                <a:stretch>
                  <a:fillRect r="-8951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B38BACAC-D547-4105-B1E7-ED677C3C0BE5}"/>
                  </a:ext>
                </a:extLst>
              </p:cNvPr>
              <p:cNvSpPr txBox="1"/>
              <p:nvPr/>
            </p:nvSpPr>
            <p:spPr>
              <a:xfrm>
                <a:off x="1411573" y="4918034"/>
                <a:ext cx="2181879" cy="498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𝐹𝐸𝐿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de-DE" dirty="0"/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dirty="0"/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B38BACAC-D547-4105-B1E7-ED677C3C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73" y="4918034"/>
                <a:ext cx="2181879" cy="498021"/>
              </a:xfrm>
              <a:prstGeom prst="rect">
                <a:avLst/>
              </a:prstGeom>
              <a:blipFill>
                <a:blip r:embed="rId5"/>
                <a:stretch>
                  <a:fillRect r="-3081" b="-17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8490B2E-79D0-483C-BAD4-172219A07EF6}"/>
              </a:ext>
            </a:extLst>
          </p:cNvPr>
          <p:cNvSpPr txBox="1"/>
          <p:nvPr/>
        </p:nvSpPr>
        <p:spPr>
          <a:xfrm>
            <a:off x="290622" y="6188149"/>
            <a:ext cx="500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T. Plath et al., Scientific Reports, </a:t>
            </a:r>
            <a:r>
              <a:rPr lang="de-DE" sz="1100" dirty="0"/>
              <a:t>7, </a:t>
            </a:r>
            <a:r>
              <a:rPr lang="de-DE" sz="1100" i="1" dirty="0"/>
              <a:t>2431, </a:t>
            </a:r>
            <a:r>
              <a:rPr lang="de-DE" sz="1100" dirty="0"/>
              <a:t>DOI:10.1038/s41598-017-02184-3</a:t>
            </a:r>
          </a:p>
        </p:txBody>
      </p:sp>
    </p:spTree>
    <p:extLst>
      <p:ext uri="{BB962C8B-B14F-4D97-AF65-F5344CB8AC3E}">
        <p14:creationId xmlns:p14="http://schemas.microsoft.com/office/powerpoint/2010/main" val="152348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EEHG at sFLASH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de-DE" dirty="0"/>
          </a:p>
        </p:txBody>
      </p:sp>
      <p:pic>
        <p:nvPicPr>
          <p:cNvPr id="4100" name="Picture 4" descr="http://www.atleticaponcaraleborgo.it/wp-content/uploads/2013/01/social-is-work-in-prog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0" y="0"/>
            <a:ext cx="1305248" cy="13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3" r="-11092" b="53586"/>
          <a:stretch/>
        </p:blipFill>
        <p:spPr bwMode="auto">
          <a:xfrm>
            <a:off x="1672935" y="1311555"/>
            <a:ext cx="15898091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3" y="2105812"/>
            <a:ext cx="1671380" cy="1319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71" y="3529860"/>
            <a:ext cx="1868446" cy="1401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1" y="3599574"/>
            <a:ext cx="2066446" cy="15498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37" y="3745042"/>
            <a:ext cx="1955467" cy="146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14" y="3761289"/>
            <a:ext cx="2044743" cy="14088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4807" y="5186434"/>
            <a:ext cx="681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harmonics can be amplified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stability to collective effects inside LINAC.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6358" y="4484880"/>
                <a:ext cx="1072473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i="1" smtClean="0">
                          <a:latin typeface="Cambria Math"/>
                          <a:ea typeface="Cambria Math"/>
                        </a:rPr>
                        <m:t>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8" y="4484880"/>
                <a:ext cx="1072473" cy="358175"/>
              </a:xfrm>
              <a:prstGeom prst="rect">
                <a:avLst/>
              </a:prstGeom>
              <a:blipFill rotWithShape="1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736387-AA84-46DD-B6FC-D9E0A531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AC9048-661A-409E-ADCC-C1421ECD6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FELs</a:t>
            </a:r>
            <a:r>
              <a:rPr lang="it-IT" dirty="0"/>
              <a:t> are an </a:t>
            </a:r>
            <a:r>
              <a:rPr lang="it-IT" dirty="0" err="1"/>
              <a:t>accelerator-based</a:t>
            </a:r>
            <a:r>
              <a:rPr lang="it-IT" dirty="0"/>
              <a:t> source of </a:t>
            </a:r>
            <a:r>
              <a:rPr lang="it-IT" dirty="0" err="1"/>
              <a:t>tunable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with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</a:p>
          <a:p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FEL </a:t>
            </a:r>
            <a:r>
              <a:rPr lang="it-IT" dirty="0" err="1"/>
              <a:t>schemes</a:t>
            </a:r>
            <a:r>
              <a:rPr lang="it-IT" dirty="0"/>
              <a:t> are </a:t>
            </a:r>
            <a:r>
              <a:rPr lang="it-IT" dirty="0" err="1"/>
              <a:t>possible</a:t>
            </a:r>
            <a:r>
              <a:rPr lang="it-IT" dirty="0"/>
              <a:t> (SASE, HGHG, EEHG) </a:t>
            </a:r>
          </a:p>
          <a:p>
            <a:r>
              <a:rPr lang="en-US" dirty="0"/>
              <a:t>At </a:t>
            </a:r>
            <a:r>
              <a:rPr lang="en-US" dirty="0" err="1"/>
              <a:t>sFLASH</a:t>
            </a:r>
            <a:r>
              <a:rPr lang="en-US" dirty="0"/>
              <a:t> the HGHG scheme has been characterized and applied to experiments (THz streaking)</a:t>
            </a:r>
          </a:p>
          <a:p>
            <a:r>
              <a:rPr lang="en-US" dirty="0"/>
              <a:t>Spectral and temporal characterization of the FEL pulses has been performed at </a:t>
            </a:r>
            <a:r>
              <a:rPr lang="en-US" dirty="0" err="1"/>
              <a:t>sFLASH</a:t>
            </a:r>
            <a:r>
              <a:rPr lang="en-US" dirty="0"/>
              <a:t> based on electrons (TDS) and on photons (THz streaking)   </a:t>
            </a:r>
          </a:p>
          <a:p>
            <a:r>
              <a:rPr lang="en-US" dirty="0"/>
              <a:t>As an outlook is planned to test EEHG and once it will be working and reliable it will be interesting to perform a THz streaking experiment with the EEHG FEL radiation and study its duration and chirp properties.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3A8B8E-1F6F-4939-B386-B7B35AF7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691818-A941-4712-BA62-964102E68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94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Vanessa Grattoni	</a:t>
            </a:r>
          </a:p>
          <a:p>
            <a:r>
              <a:rPr lang="de-DE" dirty="0"/>
              <a:t>MPY-1</a:t>
            </a:r>
          </a:p>
          <a:p>
            <a:r>
              <a:rPr lang="de-DE" dirty="0"/>
              <a:t>vanessa.grattoni@desy.de 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 of an FEL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Progress towards fully coherent XUV pulses | Vanessa Grattoni, 11/06/2018</a:t>
            </a:r>
            <a:endParaRPr lang="en-US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96D44FD2-581E-46F3-9C85-EE6D773D4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4">
                <a:extLst>
                  <a:ext uri="{FF2B5EF4-FFF2-40B4-BE49-F238E27FC236}">
                    <a16:creationId xmlns:a16="http://schemas.microsoft.com/office/drawing/2014/main" id="{43A86085-E47C-48DB-B307-1B8E0FE728E6}"/>
                  </a:ext>
                </a:extLst>
              </p:cNvPr>
              <p:cNvSpPr txBox="1"/>
              <p:nvPr/>
            </p:nvSpPr>
            <p:spPr>
              <a:xfrm>
                <a:off x="179512" y="4108968"/>
                <a:ext cx="38450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latin typeface="Cambria Math"/>
                    <a:ea typeface="Cambria Math"/>
                  </a:rPr>
                  <a:t>Electron </a:t>
                </a:r>
                <a:r>
                  <a:rPr lang="it-IT" sz="1600" b="1" dirty="0" err="1">
                    <a:latin typeface="Cambria Math"/>
                    <a:ea typeface="Cambria Math"/>
                  </a:rPr>
                  <a:t>beam</a:t>
                </a:r>
                <a:r>
                  <a:rPr lang="it-IT" sz="1600" b="1" dirty="0">
                    <a:latin typeface="Cambria Math"/>
                    <a:ea typeface="Cambria Math"/>
                  </a:rPr>
                  <a:t> </a:t>
                </a:r>
                <a:r>
                  <a:rPr lang="it-IT" sz="1600" b="1" dirty="0" err="1">
                    <a:latin typeface="Cambria Math"/>
                    <a:ea typeface="Cambria Math"/>
                  </a:rPr>
                  <a:t>parameters</a:t>
                </a:r>
                <a:r>
                  <a:rPr lang="it-IT" sz="1600" b="1" dirty="0">
                    <a:latin typeface="Cambria Math"/>
                    <a:ea typeface="Cambria Math"/>
                  </a:rPr>
                  <a:t> @FLASH:</a:t>
                </a:r>
              </a:p>
              <a:p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0.1−1.2</m:t>
                        </m:r>
                      </m:e>
                    </m:d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nC</a:t>
                </a:r>
                <a:endParaRPr lang="it-IT" sz="16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it-IT" sz="160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0.8−2.5</m:t>
                        </m:r>
                      </m:e>
                    </m:d>
                  </m:oMath>
                </a14:m>
                <a:r>
                  <a:rPr lang="it-IT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kA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0.35−1.25</m:t>
                        </m:r>
                      </m:e>
                    </m:d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 GeV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 panose="02040503050406030204" pitchFamily="18" charset="0"/>
                      </a:rPr>
                      <m:t>𝛿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 panose="02040503050406030204" pitchFamily="18" charset="0"/>
                      </a:rPr>
                      <m:t>~(60−70)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sz="1600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m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~(1−1.5)</m:t>
                    </m:r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 mm</a:t>
                </a:r>
                <a14:m>
                  <m:oMath xmlns:m="http://schemas.openxmlformats.org/officeDocument/2006/math">
                    <m:r>
                      <a:rPr lang="it-IT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it-IT" sz="1600" dirty="0">
                    <a:ea typeface="Cambria Math" panose="02040503050406030204" pitchFamily="18" charset="0"/>
                  </a:rPr>
                  <a:t>mrad</a:t>
                </a:r>
              </a:p>
            </p:txBody>
          </p:sp>
        </mc:Choice>
        <mc:Fallback>
          <p:sp>
            <p:nvSpPr>
              <p:cNvPr id="20" name="CasellaDiTesto 14">
                <a:extLst>
                  <a:ext uri="{FF2B5EF4-FFF2-40B4-BE49-F238E27FC236}">
                    <a16:creationId xmlns:a16="http://schemas.microsoft.com/office/drawing/2014/main" id="{43A86085-E47C-48DB-B307-1B8E0FE72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08968"/>
                <a:ext cx="3845002" cy="1815882"/>
              </a:xfrm>
              <a:prstGeom prst="rect">
                <a:avLst/>
              </a:prstGeom>
              <a:blipFill>
                <a:blip r:embed="rId3"/>
                <a:stretch>
                  <a:fillRect l="-792" t="-1342" b="-33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A05880E8-9097-4465-8A2A-DCB3A29FA3AB}"/>
              </a:ext>
            </a:extLst>
          </p:cNvPr>
          <p:cNvGrpSpPr/>
          <p:nvPr/>
        </p:nvGrpSpPr>
        <p:grpSpPr>
          <a:xfrm>
            <a:off x="107503" y="2132856"/>
            <a:ext cx="8744397" cy="1934956"/>
            <a:chOff x="-292099" y="2641407"/>
            <a:chExt cx="9144000" cy="2071891"/>
          </a:xfrm>
        </p:grpSpPr>
        <p:pic>
          <p:nvPicPr>
            <p:cNvPr id="19" name="Immagine 4">
              <a:extLst>
                <a:ext uri="{FF2B5EF4-FFF2-40B4-BE49-F238E27FC236}">
                  <a16:creationId xmlns:a16="http://schemas.microsoft.com/office/drawing/2014/main" id="{086CB887-768D-4241-A64E-BA174FB92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099" y="2641407"/>
              <a:ext cx="9144000" cy="1682419"/>
            </a:xfrm>
            <a:prstGeom prst="rect">
              <a:avLst/>
            </a:prstGeom>
          </p:spPr>
        </p:pic>
        <p:sp>
          <p:nvSpPr>
            <p:cNvPr id="21" name="Left Brace 8">
              <a:extLst>
                <a:ext uri="{FF2B5EF4-FFF2-40B4-BE49-F238E27FC236}">
                  <a16:creationId xmlns:a16="http://schemas.microsoft.com/office/drawing/2014/main" id="{FF4B2024-66B9-41B2-BFA3-1F4850383CA1}"/>
                </a:ext>
              </a:extLst>
            </p:cNvPr>
            <p:cNvSpPr/>
            <p:nvPr/>
          </p:nvSpPr>
          <p:spPr bwMode="auto">
            <a:xfrm rot="16200000">
              <a:off x="1153819" y="2022114"/>
              <a:ext cx="1334478" cy="4047889"/>
            </a:xfrm>
            <a:prstGeom prst="leftBrace">
              <a:avLst>
                <a:gd name="adj1" fmla="val 8333"/>
                <a:gd name="adj2" fmla="val 49711"/>
              </a:avLst>
            </a:prstGeom>
            <a:noFill/>
            <a:ln w="285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Segnaposto contenuto 22">
            <a:extLst>
              <a:ext uri="{FF2B5EF4-FFF2-40B4-BE49-F238E27FC236}">
                <a16:creationId xmlns:a16="http://schemas.microsoft.com/office/drawing/2014/main" id="{E882E537-0CA0-44FB-B2A8-7555940F2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506EDA32-9DD8-4267-A26C-F69E429BDCCE}"/>
              </a:ext>
            </a:extLst>
          </p:cNvPr>
          <p:cNvSpPr txBox="1">
            <a:spLocks/>
          </p:cNvSpPr>
          <p:nvPr/>
        </p:nvSpPr>
        <p:spPr>
          <a:xfrm>
            <a:off x="395287" y="836712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B0F0"/>
                </a:solidFill>
              </a:rPr>
              <a:t>Electron beam</a:t>
            </a:r>
          </a:p>
          <a:p>
            <a:r>
              <a:rPr lang="en-US"/>
              <a:t>Undulators</a:t>
            </a:r>
          </a:p>
          <a:p>
            <a:r>
              <a:rPr lang="en-US"/>
              <a:t>Copropagating radiation</a:t>
            </a:r>
            <a:endParaRPr lang="de-DE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B75FD884-6D69-4EEB-BB8E-CAB66EC3CD6B}"/>
              </a:ext>
            </a:extLst>
          </p:cNvPr>
          <p:cNvGrpSpPr/>
          <p:nvPr/>
        </p:nvGrpSpPr>
        <p:grpSpPr>
          <a:xfrm>
            <a:off x="1" y="2204864"/>
            <a:ext cx="9144000" cy="2081354"/>
            <a:chOff x="1" y="1807032"/>
            <a:chExt cx="9144000" cy="2081354"/>
          </a:xfrm>
        </p:grpSpPr>
        <p:pic>
          <p:nvPicPr>
            <p:cNvPr id="10" name="Immagine 4">
              <a:extLst>
                <a:ext uri="{FF2B5EF4-FFF2-40B4-BE49-F238E27FC236}">
                  <a16:creationId xmlns:a16="http://schemas.microsoft.com/office/drawing/2014/main" id="{F7B5C288-300B-4C5F-B9D4-68D37675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205967"/>
              <a:ext cx="9144000" cy="1682419"/>
            </a:xfrm>
            <a:prstGeom prst="rect">
              <a:avLst/>
            </a:prstGeom>
          </p:spPr>
        </p:pic>
        <p:sp>
          <p:nvSpPr>
            <p:cNvPr id="11" name="Left Brace 9">
              <a:extLst>
                <a:ext uri="{FF2B5EF4-FFF2-40B4-BE49-F238E27FC236}">
                  <a16:creationId xmlns:a16="http://schemas.microsoft.com/office/drawing/2014/main" id="{CD4A224F-4029-4110-B4C4-9C1B5C924BFB}"/>
                </a:ext>
              </a:extLst>
            </p:cNvPr>
            <p:cNvSpPr/>
            <p:nvPr/>
          </p:nvSpPr>
          <p:spPr bwMode="auto">
            <a:xfrm rot="5400000">
              <a:off x="5530120" y="957769"/>
              <a:ext cx="881388" cy="2579913"/>
            </a:xfrm>
            <a:prstGeom prst="leftBrace">
              <a:avLst>
                <a:gd name="adj1" fmla="val 8333"/>
                <a:gd name="adj2" fmla="val 49711"/>
              </a:avLst>
            </a:prstGeom>
            <a:noFill/>
            <a:ln w="285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A20EB05-2790-4BE2-ADE7-C010B09C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 of an FEL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1720557-F7B7-4FC9-BE16-BED497290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04" y="4467409"/>
            <a:ext cx="5328840" cy="1913919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C7AFCC-209B-4B60-9C36-AC807F5E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A359CB-A547-443B-9046-8A0B73F0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6" name="Segnaposto contenuto 10">
            <a:extLst>
              <a:ext uri="{FF2B5EF4-FFF2-40B4-BE49-F238E27FC236}">
                <a16:creationId xmlns:a16="http://schemas.microsoft.com/office/drawing/2014/main" id="{5BA6810C-9254-4435-B46B-58FD64A6EF89}"/>
              </a:ext>
            </a:extLst>
          </p:cNvPr>
          <p:cNvSpPr txBox="1">
            <a:spLocks/>
          </p:cNvSpPr>
          <p:nvPr/>
        </p:nvSpPr>
        <p:spPr>
          <a:xfrm>
            <a:off x="395287" y="836712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Electron beam</a:t>
            </a:r>
          </a:p>
          <a:p>
            <a:r>
              <a:rPr lang="en-US" b="1" u="sng" dirty="0">
                <a:solidFill>
                  <a:srgbClr val="00B0F0"/>
                </a:solidFill>
              </a:rPr>
              <a:t>Undulators</a:t>
            </a:r>
          </a:p>
          <a:p>
            <a:r>
              <a:rPr lang="en-US" b="1" u="sng" dirty="0">
                <a:solidFill>
                  <a:srgbClr val="00B0F0"/>
                </a:solidFill>
              </a:rPr>
              <a:t>Copropagating radiation</a:t>
            </a:r>
            <a:endParaRPr lang="de-DE" b="1" u="sng" dirty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2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8CF65-F49B-4EF2-9FC7-D3E9EEAB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3000A0-A08F-4B17-BE48-ED62EAD9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C813C1-3F51-4CD9-94A8-3EFC24D5A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Undulator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FERMI FEL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F855A9DA-8676-49BF-916E-3A2560117A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10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46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2F53D-F8EE-4374-B0D3-A9F19EAC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FEL </a:t>
            </a:r>
            <a:r>
              <a:rPr lang="it-IT" dirty="0" err="1"/>
              <a:t>schemes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24912E-37AE-4C1B-BB79-F837A05C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F71767-92CD-44FA-BF9D-F3ADB1443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41D12A-DFB4-4A05-95E4-EEAD82B45A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7" y="1406426"/>
            <a:ext cx="8353425" cy="67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Self </a:t>
            </a:r>
            <a:r>
              <a:rPr lang="it-IT" sz="1600" b="1" dirty="0" err="1"/>
              <a:t>amplified</a:t>
            </a:r>
            <a:r>
              <a:rPr lang="it-IT" sz="1600" b="1" dirty="0"/>
              <a:t> </a:t>
            </a:r>
            <a:r>
              <a:rPr lang="it-IT" sz="1600" b="1" dirty="0" err="1"/>
              <a:t>spontaneous</a:t>
            </a:r>
            <a:r>
              <a:rPr lang="it-IT" sz="1600" b="1" dirty="0"/>
              <a:t> </a:t>
            </a:r>
            <a:r>
              <a:rPr lang="it-IT" sz="1600" b="1" dirty="0" err="1"/>
              <a:t>emission</a:t>
            </a:r>
            <a:r>
              <a:rPr lang="it-IT" sz="1600" b="1" dirty="0"/>
              <a:t> (SASE) FEL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10" name="Immagine 4">
            <a:extLst>
              <a:ext uri="{FF2B5EF4-FFF2-40B4-BE49-F238E27FC236}">
                <a16:creationId xmlns:a16="http://schemas.microsoft.com/office/drawing/2014/main" id="{8584F186-8298-4AAA-A655-BCF0AC51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2845"/>
            <a:ext cx="9144000" cy="168241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C128F44-F1B0-4D06-9A06-B81CB9CCE48F}"/>
              </a:ext>
            </a:extLst>
          </p:cNvPr>
          <p:cNvSpPr/>
          <p:nvPr/>
        </p:nvSpPr>
        <p:spPr>
          <a:xfrm>
            <a:off x="5724128" y="4221088"/>
            <a:ext cx="1368152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2F53D-F8EE-4374-B0D3-A9F19EAC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FEL </a:t>
            </a:r>
            <a:r>
              <a:rPr lang="it-IT" dirty="0" err="1"/>
              <a:t>schemes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24912E-37AE-4C1B-BB79-F837A05C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Progress towards fully coherent XUV pulses | Vanessa Grattoni, 11/06/2018</a:t>
            </a:r>
            <a:endParaRPr lang="en-US" noProof="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F71767-92CD-44FA-BF9D-F3ADB1443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41D12A-DFB4-4A05-95E4-EEAD82B45A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7" y="1406426"/>
            <a:ext cx="835342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Self </a:t>
            </a:r>
            <a:r>
              <a:rPr lang="it-IT" sz="1600" dirty="0" err="1"/>
              <a:t>amplified</a:t>
            </a:r>
            <a:r>
              <a:rPr lang="it-IT" sz="1600" dirty="0"/>
              <a:t> </a:t>
            </a:r>
            <a:r>
              <a:rPr lang="it-IT" sz="1600" dirty="0" err="1"/>
              <a:t>spontaneous</a:t>
            </a:r>
            <a:r>
              <a:rPr lang="it-IT" sz="1600" dirty="0"/>
              <a:t> </a:t>
            </a:r>
            <a:r>
              <a:rPr lang="it-IT" sz="1600" dirty="0" err="1"/>
              <a:t>emission</a:t>
            </a:r>
            <a:r>
              <a:rPr lang="it-IT" sz="1600" dirty="0"/>
              <a:t> (SASE)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Seeded</a:t>
            </a:r>
            <a:r>
              <a:rPr lang="it-IT" sz="1600" b="1" dirty="0"/>
              <a:t> FEL</a:t>
            </a:r>
            <a:r>
              <a:rPr lang="it-IT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Direct </a:t>
            </a:r>
            <a:r>
              <a:rPr lang="it-IT" sz="1600" dirty="0" err="1"/>
              <a:t>seeding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Self-</a:t>
            </a:r>
            <a:r>
              <a:rPr lang="it-IT" sz="1600" dirty="0" err="1"/>
              <a:t>seeding</a:t>
            </a: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/>
              <a:t>High-gain </a:t>
            </a:r>
            <a:r>
              <a:rPr lang="it-IT" sz="1600" b="1" dirty="0" err="1"/>
              <a:t>harmonic</a:t>
            </a:r>
            <a:r>
              <a:rPr lang="it-IT" sz="1600" b="1" dirty="0"/>
              <a:t> generation (HGHG)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Echo-enabled</a:t>
            </a:r>
            <a:r>
              <a:rPr lang="it-IT" sz="1600" b="1" dirty="0"/>
              <a:t> </a:t>
            </a:r>
            <a:r>
              <a:rPr lang="it-IT" sz="1600" b="1" dirty="0" err="1"/>
              <a:t>harmonic</a:t>
            </a:r>
            <a:r>
              <a:rPr lang="it-IT" sz="1600" b="1" dirty="0"/>
              <a:t> generation (EEHG)</a:t>
            </a:r>
          </a:p>
        </p:txBody>
      </p:sp>
      <p:pic>
        <p:nvPicPr>
          <p:cNvPr id="10" name="Immagine 4">
            <a:extLst>
              <a:ext uri="{FF2B5EF4-FFF2-40B4-BE49-F238E27FC236}">
                <a16:creationId xmlns:a16="http://schemas.microsoft.com/office/drawing/2014/main" id="{8584F186-8298-4AAA-A655-BCF0AC51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2845"/>
            <a:ext cx="9144000" cy="168241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7409AA3-BE08-4726-8AAE-64F60C8D0000}"/>
              </a:ext>
            </a:extLst>
          </p:cNvPr>
          <p:cNvSpPr/>
          <p:nvPr/>
        </p:nvSpPr>
        <p:spPr>
          <a:xfrm>
            <a:off x="4716016" y="4122845"/>
            <a:ext cx="1008112" cy="1178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3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Amplified</a:t>
            </a:r>
            <a:r>
              <a:rPr lang="it-IT" dirty="0"/>
              <a:t> </a:t>
            </a:r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FEL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Vanessa Grattoni | Study for the generation of ultrashort pulses in a seeded FEL</a:t>
            </a:r>
            <a:endParaRPr lang="it-IT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481F575-7560-44BA-835E-32349B7B2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5551"/>
          <a:stretch/>
        </p:blipFill>
        <p:spPr>
          <a:xfrm>
            <a:off x="5076056" y="1224625"/>
            <a:ext cx="3983999" cy="2677199"/>
          </a:xfrm>
          <a:prstGeom prst="rect">
            <a:avLst/>
          </a:prstGeom>
        </p:spPr>
      </p:pic>
      <p:pic>
        <p:nvPicPr>
          <p:cNvPr id="13" name="Segnaposto contenuto 7">
            <a:extLst>
              <a:ext uri="{FF2B5EF4-FFF2-40B4-BE49-F238E27FC236}">
                <a16:creationId xmlns:a16="http://schemas.microsoft.com/office/drawing/2014/main" id="{55BD5FAC-04BB-4E09-B3C5-42B6B817A45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-5" r="-6" b="66951"/>
          <a:stretch/>
        </p:blipFill>
        <p:spPr>
          <a:xfrm>
            <a:off x="467544" y="1406426"/>
            <a:ext cx="4752528" cy="16560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E4ADB-1821-4FE3-82AE-327F6C459A6F}"/>
              </a:ext>
            </a:extLst>
          </p:cNvPr>
          <p:cNvSpPr txBox="1"/>
          <p:nvPr/>
        </p:nvSpPr>
        <p:spPr>
          <a:xfrm>
            <a:off x="5436097" y="4293096"/>
            <a:ext cx="35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endParaRPr lang="it-IT" sz="1600" dirty="0" err="1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8642AAF-6697-46CC-8318-D1B865F33885}"/>
              </a:ext>
            </a:extLst>
          </p:cNvPr>
          <p:cNvCxnSpPr>
            <a:stCxn id="13" idx="3"/>
          </p:cNvCxnSpPr>
          <p:nvPr/>
        </p:nvCxnSpPr>
        <p:spPr>
          <a:xfrm>
            <a:off x="5220072" y="2234426"/>
            <a:ext cx="864096" cy="6905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AFFCDB-2467-4136-927F-C36063265ADF}"/>
              </a:ext>
            </a:extLst>
          </p:cNvPr>
          <p:cNvSpPr txBox="1"/>
          <p:nvPr/>
        </p:nvSpPr>
        <p:spPr>
          <a:xfrm>
            <a:off x="395287" y="3645024"/>
            <a:ext cx="4824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the </a:t>
            </a:r>
            <a:r>
              <a:rPr lang="en-US" sz="1600" b="1" dirty="0"/>
              <a:t>undulator entrance </a:t>
            </a:r>
            <a:r>
              <a:rPr lang="en-US" sz="1600" dirty="0"/>
              <a:t>the </a:t>
            </a:r>
            <a:r>
              <a:rPr lang="en-US" sz="1600" b="1" dirty="0"/>
              <a:t>uniformly</a:t>
            </a:r>
            <a:r>
              <a:rPr lang="en-US" sz="1600" dirty="0"/>
              <a:t> distributed electrons interact with a </a:t>
            </a:r>
            <a:r>
              <a:rPr lang="en-US" sz="1600" b="1" dirty="0"/>
              <a:t>weak electromagnetic </a:t>
            </a:r>
            <a:r>
              <a:rPr lang="en-US" sz="1600" dirty="0"/>
              <a:t>field.</a:t>
            </a:r>
          </a:p>
          <a:p>
            <a:endParaRPr lang="en-US" sz="1600" dirty="0"/>
          </a:p>
          <a:p>
            <a:r>
              <a:rPr lang="en-US" sz="1600" dirty="0"/>
              <a:t>As a consequence of this interaction some </a:t>
            </a:r>
            <a:r>
              <a:rPr lang="en-US" sz="1600" b="1" dirty="0"/>
              <a:t>electrons gain energy </a:t>
            </a:r>
            <a:r>
              <a:rPr lang="en-US" sz="1600" dirty="0"/>
              <a:t>and </a:t>
            </a:r>
            <a:r>
              <a:rPr lang="en-US" sz="1600" b="1" dirty="0"/>
              <a:t>others lose energy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endParaRPr lang="it-IT" sz="1600" dirty="0" err="1"/>
          </a:p>
        </p:txBody>
      </p:sp>
    </p:spTree>
    <p:extLst>
      <p:ext uri="{BB962C8B-B14F-4D97-AF65-F5344CB8AC3E}">
        <p14:creationId xmlns:p14="http://schemas.microsoft.com/office/powerpoint/2010/main" val="409752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Amplified</a:t>
            </a:r>
            <a:r>
              <a:rPr lang="it-IT" dirty="0"/>
              <a:t> </a:t>
            </a:r>
            <a:r>
              <a:rPr lang="it-IT" dirty="0" err="1"/>
              <a:t>Spontaneous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FEL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Vanessa Grattoni | Study for the generation of ultrashort pulses in a seeded FEL</a:t>
            </a:r>
            <a:endParaRPr lang="it-IT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481F575-7560-44BA-835E-32349B7B2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5551"/>
          <a:stretch/>
        </p:blipFill>
        <p:spPr>
          <a:xfrm>
            <a:off x="5076056" y="1224625"/>
            <a:ext cx="3983999" cy="2677199"/>
          </a:xfrm>
          <a:prstGeom prst="rect">
            <a:avLst/>
          </a:prstGeom>
        </p:spPr>
      </p:pic>
      <p:pic>
        <p:nvPicPr>
          <p:cNvPr id="13" name="Segnaposto contenuto 7">
            <a:extLst>
              <a:ext uri="{FF2B5EF4-FFF2-40B4-BE49-F238E27FC236}">
                <a16:creationId xmlns:a16="http://schemas.microsoft.com/office/drawing/2014/main" id="{55BD5FAC-04BB-4E09-B3C5-42B6B817A45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895"/>
          <a:stretch/>
        </p:blipFill>
        <p:spPr>
          <a:xfrm>
            <a:off x="467544" y="1406426"/>
            <a:ext cx="4752528" cy="33120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E4ADB-1821-4FE3-82AE-327F6C459A6F}"/>
              </a:ext>
            </a:extLst>
          </p:cNvPr>
          <p:cNvSpPr txBox="1"/>
          <p:nvPr/>
        </p:nvSpPr>
        <p:spPr>
          <a:xfrm>
            <a:off x="5436097" y="4293096"/>
            <a:ext cx="35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endParaRPr lang="it-IT" sz="1600" dirty="0" err="1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AFD2B01-A074-4E72-AFE4-94446F7E5155}"/>
              </a:ext>
            </a:extLst>
          </p:cNvPr>
          <p:cNvCxnSpPr/>
          <p:nvPr/>
        </p:nvCxnSpPr>
        <p:spPr>
          <a:xfrm>
            <a:off x="5076056" y="4149080"/>
            <a:ext cx="187220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03453D-D2E1-44DB-B462-2708925AA7CF}"/>
              </a:ext>
            </a:extLst>
          </p:cNvPr>
          <p:cNvCxnSpPr/>
          <p:nvPr/>
        </p:nvCxnSpPr>
        <p:spPr>
          <a:xfrm flipV="1">
            <a:off x="6948264" y="2564904"/>
            <a:ext cx="0" cy="15841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9FD96381-297E-405D-B14E-381D24CA1A5A}"/>
              </a:ext>
            </a:extLst>
          </p:cNvPr>
          <p:cNvSpPr/>
          <p:nvPr/>
        </p:nvSpPr>
        <p:spPr>
          <a:xfrm>
            <a:off x="467543" y="4831992"/>
            <a:ext cx="8536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High energy electrons </a:t>
            </a:r>
            <a:r>
              <a:rPr lang="en-US" dirty="0"/>
              <a:t>move </a:t>
            </a:r>
            <a:r>
              <a:rPr lang="en-US" b="1" dirty="0"/>
              <a:t>faster</a:t>
            </a:r>
            <a:r>
              <a:rPr lang="en-US" dirty="0"/>
              <a:t> than low energy electron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</a:t>
            </a:r>
            <a:r>
              <a:rPr lang="en-US" b="1" dirty="0"/>
              <a:t>electrons become bunched </a:t>
            </a:r>
            <a:r>
              <a:rPr lang="en-US" dirty="0"/>
              <a:t>with a </a:t>
            </a:r>
            <a:r>
              <a:rPr lang="en-US" b="1" dirty="0"/>
              <a:t>periodicity</a:t>
            </a:r>
            <a:r>
              <a:rPr lang="en-US" dirty="0"/>
              <a:t> equal to the one of the electromagnetic field.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Bunched electrons </a:t>
            </a:r>
            <a:r>
              <a:rPr lang="en-US" dirty="0"/>
              <a:t>can </a:t>
            </a:r>
            <a:r>
              <a:rPr lang="en-US" b="1" dirty="0"/>
              <a:t>emit coherently </a:t>
            </a:r>
            <a:r>
              <a:rPr lang="en-US" dirty="0"/>
              <a:t>and </a:t>
            </a:r>
            <a:r>
              <a:rPr lang="en-US" b="1" dirty="0"/>
              <a:t>amplify</a:t>
            </a:r>
            <a:r>
              <a:rPr lang="en-US" dirty="0"/>
              <a:t> the electromagnetic field. This instability induces an </a:t>
            </a:r>
            <a:r>
              <a:rPr lang="en-US" b="1" dirty="0"/>
              <a:t>exponential growth</a:t>
            </a:r>
            <a:r>
              <a:rPr lang="en-US" dirty="0"/>
              <a:t> of the radiation along the undulator.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9505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400</TotalTime>
  <Words>1519</Words>
  <Application>Microsoft Office PowerPoint</Application>
  <PresentationFormat>Presentazione su schermo (4:3)</PresentationFormat>
  <Paragraphs>208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Wingdings</vt:lpstr>
      <vt:lpstr>DESY</vt:lpstr>
      <vt:lpstr>Progress towards fully coherent XUV pulses using external seeding at FLASH</vt:lpstr>
      <vt:lpstr>FREE ELECTRON LASER (FEL)</vt:lpstr>
      <vt:lpstr>Main elements of an FEL</vt:lpstr>
      <vt:lpstr>Main elements of an FEL</vt:lpstr>
      <vt:lpstr>Presentazione standard di PowerPoint</vt:lpstr>
      <vt:lpstr>Possible FEL schemes</vt:lpstr>
      <vt:lpstr>Possible FEL schemes</vt:lpstr>
      <vt:lpstr>Self-Amplified Spontaneous Emission FEL</vt:lpstr>
      <vt:lpstr>Self-Amplified Spontaneous Emission FEL</vt:lpstr>
      <vt:lpstr>Self-Amplified Spontaneous Emission FEL</vt:lpstr>
      <vt:lpstr>Self-Amplified Spontaneous Emission FEL</vt:lpstr>
      <vt:lpstr>Seeded FELs</vt:lpstr>
      <vt:lpstr>High-gain Harmonic Generation (HGHG) FEL</vt:lpstr>
      <vt:lpstr>High-gain Harmonic Generation (HGHG) FEL</vt:lpstr>
      <vt:lpstr>High-gain Harmonic Generation (HGHG) FEL</vt:lpstr>
      <vt:lpstr>High-gain Harmonic Generation (HGHG) FEL</vt:lpstr>
      <vt:lpstr>High-gain Harmonic Generation (HGHG) FEL</vt:lpstr>
      <vt:lpstr>sFLASH Experiment</vt:lpstr>
      <vt:lpstr>Spectral profile of the FEL pulse at sFLASH</vt:lpstr>
      <vt:lpstr>Temporal profile of the FEL pulse at sFLASH</vt:lpstr>
      <vt:lpstr>Characterization of the temporal profile of the FEL pulse </vt:lpstr>
      <vt:lpstr>Testing EEHG at sFLASH </vt:lpstr>
      <vt:lpstr>Conclusions</vt:lpstr>
      <vt:lpstr>Thank you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towards fully coherent XUV pulses using external seeding at FLASH</dc:title>
  <dc:creator>Vanessa Grattoni</dc:creator>
  <cp:lastModifiedBy>Vanessa Grattoni</cp:lastModifiedBy>
  <cp:revision>28</cp:revision>
  <dcterms:created xsi:type="dcterms:W3CDTF">2018-06-10T15:17:31Z</dcterms:created>
  <dcterms:modified xsi:type="dcterms:W3CDTF">2018-06-11T05:24:40Z</dcterms:modified>
</cp:coreProperties>
</file>