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8" r:id="rId10"/>
    <p:sldId id="269" r:id="rId11"/>
    <p:sldId id="261" r:id="rId12"/>
    <p:sldId id="263" r:id="rId13"/>
    <p:sldId id="264" r:id="rId14"/>
    <p:sldId id="265" r:id="rId15"/>
    <p:sldId id="266" r:id="rId16"/>
    <p:sldId id="267" r:id="rId17"/>
    <p:sldId id="262" r:id="rId18"/>
    <p:sldId id="270" r:id="rId19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5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6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21C360E-03EC-409D-9EE0-104DDF400DD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5417F45-FB81-4E38-83DF-045CCA0B76B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34D8F2A-0B40-4F57-8BEA-21080FF94987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02961508-52CB-491A-90B1-5A9E93BA879F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361FFE6A-8A94-48B4-ACB4-564CCA393475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Grafik 44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6" name="Grafik 45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35E77D4C-4B57-438C-A857-3F03E8C6870B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57474C3-0CCE-4268-B885-8A06F8A3F71D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Grafik 83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85" name="Grafik 84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31C4A344-77B1-4383-AF79-1E011A090D3C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Grafik 122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24" name="Grafik 123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5CB7F2B9-AF66-46A8-8528-8DC19D0D548A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Grafik 160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62" name="Grafik 161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1FD668BA-0256-4158-9D22-E7B78AC2FD2D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19B5E45C-17D4-49E5-BBFA-C6AABD1AF7E3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276BCDB9-4288-4649-AE6B-DEB614FE2D40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3D1ADC63-85F5-4B1A-BC28-82F53CA9E938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0" y="-25200"/>
            <a:ext cx="9141840" cy="6855840"/>
          </a:xfrm>
          <a:prstGeom prst="rect">
            <a:avLst/>
          </a:prstGeom>
          <a:solidFill>
            <a:srgbClr val="0058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Picture 8"/>
          <p:cNvPicPr/>
          <p:nvPr/>
        </p:nvPicPr>
        <p:blipFill>
          <a:blip r:embed="rId14"/>
          <a:stretch/>
        </p:blipFill>
        <p:spPr>
          <a:xfrm>
            <a:off x="0" y="6626160"/>
            <a:ext cx="9141840" cy="22968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0" y="-25200"/>
            <a:ext cx="9141840" cy="8816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Picture 15"/>
          <p:cNvPicPr/>
          <p:nvPr/>
        </p:nvPicPr>
        <p:blipFill>
          <a:blip r:embed="rId15"/>
          <a:stretch/>
        </p:blipFill>
        <p:spPr>
          <a:xfrm>
            <a:off x="6348240" y="109800"/>
            <a:ext cx="904320" cy="639720"/>
          </a:xfrm>
          <a:prstGeom prst="rect">
            <a:avLst/>
          </a:prstGeom>
          <a:ln>
            <a:noFill/>
          </a:ln>
        </p:spPr>
      </p:pic>
      <p:pic>
        <p:nvPicPr>
          <p:cNvPr id="4" name="Picture 16"/>
          <p:cNvPicPr/>
          <p:nvPr/>
        </p:nvPicPr>
        <p:blipFill>
          <a:blip r:embed="rId16"/>
          <a:stretch/>
        </p:blipFill>
        <p:spPr>
          <a:xfrm>
            <a:off x="7277760" y="109800"/>
            <a:ext cx="860400" cy="639720"/>
          </a:xfrm>
          <a:prstGeom prst="rect">
            <a:avLst/>
          </a:prstGeom>
          <a:ln>
            <a:noFill/>
          </a:ln>
        </p:spPr>
      </p:pic>
      <p:pic>
        <p:nvPicPr>
          <p:cNvPr id="5" name="Picture 17"/>
          <p:cNvPicPr/>
          <p:nvPr/>
        </p:nvPicPr>
        <p:blipFill>
          <a:blip r:embed="rId17"/>
          <a:stretch/>
        </p:blipFill>
        <p:spPr>
          <a:xfrm>
            <a:off x="8163360" y="109800"/>
            <a:ext cx="915840" cy="63972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133920" y="158400"/>
            <a:ext cx="1313280" cy="51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400" b="1" strike="noStrike" spc="-1">
                <a:solidFill>
                  <a:srgbClr val="0069D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Matter and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69D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Technologies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24"/>
          <p:cNvPicPr/>
          <p:nvPr/>
        </p:nvPicPr>
        <p:blipFill>
          <a:blip r:embed="rId18"/>
          <a:stretch/>
        </p:blipFill>
        <p:spPr>
          <a:xfrm>
            <a:off x="5029200" y="273600"/>
            <a:ext cx="792000" cy="383760"/>
          </a:xfrm>
          <a:prstGeom prst="rect">
            <a:avLst/>
          </a:prstGeom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19"/>
          <a:stretch/>
        </p:blipFill>
        <p:spPr>
          <a:xfrm>
            <a:off x="1828800" y="43560"/>
            <a:ext cx="731520" cy="731520"/>
          </a:xfrm>
          <a:prstGeom prst="rect">
            <a:avLst/>
          </a:prstGeom>
          <a:ln>
            <a:noFill/>
          </a:ln>
        </p:spPr>
      </p:pic>
      <p:pic>
        <p:nvPicPr>
          <p:cNvPr id="9" name="Grafik 8"/>
          <p:cNvPicPr/>
          <p:nvPr/>
        </p:nvPicPr>
        <p:blipFill>
          <a:blip r:embed="rId20"/>
          <a:stretch/>
        </p:blipFill>
        <p:spPr>
          <a:xfrm>
            <a:off x="3201480" y="182880"/>
            <a:ext cx="1279080" cy="552240"/>
          </a:xfrm>
          <a:prstGeom prst="rect">
            <a:avLst/>
          </a:prstGeom>
          <a:ln>
            <a:noFill/>
          </a:ln>
        </p:spPr>
      </p:pic>
      <p:pic>
        <p:nvPicPr>
          <p:cNvPr id="10" name="Grafik 11"/>
          <p:cNvPicPr/>
          <p:nvPr/>
        </p:nvPicPr>
        <p:blipFill>
          <a:blip r:embed="rId21"/>
          <a:stretch/>
        </p:blipFill>
        <p:spPr>
          <a:xfrm>
            <a:off x="7405200" y="6217920"/>
            <a:ext cx="1736640" cy="524880"/>
          </a:xfrm>
          <a:prstGeom prst="rect">
            <a:avLst/>
          </a:prstGeom>
          <a:ln>
            <a:noFill/>
          </a:ln>
        </p:spPr>
      </p:pic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11"/>
          <p:cNvPicPr/>
          <p:nvPr/>
        </p:nvPicPr>
        <p:blipFill>
          <a:blip r:embed="rId14"/>
          <a:stretch/>
        </p:blipFill>
        <p:spPr>
          <a:xfrm>
            <a:off x="7405200" y="6217920"/>
            <a:ext cx="1736640" cy="524880"/>
          </a:xfrm>
          <a:prstGeom prst="rect">
            <a:avLst/>
          </a:prstGeom>
          <a:ln>
            <a:noFill/>
          </a:ln>
        </p:spPr>
      </p:pic>
      <p:pic>
        <p:nvPicPr>
          <p:cNvPr id="48" name="Picture 7"/>
          <p:cNvPicPr/>
          <p:nvPr/>
        </p:nvPicPr>
        <p:blipFill>
          <a:blip r:embed="rId15"/>
          <a:stretch/>
        </p:blipFill>
        <p:spPr>
          <a:xfrm>
            <a:off x="0" y="6626160"/>
            <a:ext cx="9141840" cy="22968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7"/>
          <p:cNvPicPr/>
          <p:nvPr/>
        </p:nvPicPr>
        <p:blipFill>
          <a:blip r:embed="rId14"/>
          <a:stretch/>
        </p:blipFill>
        <p:spPr>
          <a:xfrm>
            <a:off x="0" y="6626160"/>
            <a:ext cx="9141840" cy="229680"/>
          </a:xfrm>
          <a:prstGeom prst="rect">
            <a:avLst/>
          </a:prstGeom>
          <a:ln>
            <a:noFill/>
          </a:ln>
        </p:spPr>
      </p:pic>
      <p:pic>
        <p:nvPicPr>
          <p:cNvPr id="87" name="Grafik 89"/>
          <p:cNvPicPr/>
          <p:nvPr/>
        </p:nvPicPr>
        <p:blipFill>
          <a:blip r:embed="rId15"/>
          <a:stretch/>
        </p:blipFill>
        <p:spPr>
          <a:xfrm>
            <a:off x="7223760" y="6217920"/>
            <a:ext cx="1736280" cy="52452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CD2B19B8-2771-462F-8AB4-0CE8CE40F43A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7"/>
          <p:cNvPicPr/>
          <p:nvPr/>
        </p:nvPicPr>
        <p:blipFill>
          <a:blip r:embed="rId14"/>
          <a:stretch/>
        </p:blipFill>
        <p:spPr>
          <a:xfrm>
            <a:off x="0" y="6626160"/>
            <a:ext cx="9141840" cy="229680"/>
          </a:xfrm>
          <a:prstGeom prst="rect">
            <a:avLst/>
          </a:prstGeom>
          <a:ln>
            <a:noFill/>
          </a:ln>
        </p:spPr>
      </p:pic>
      <p:pic>
        <p:nvPicPr>
          <p:cNvPr id="126" name="Grafik 89"/>
          <p:cNvPicPr/>
          <p:nvPr/>
        </p:nvPicPr>
        <p:blipFill>
          <a:blip r:embed="rId15"/>
          <a:stretch/>
        </p:blipFill>
        <p:spPr>
          <a:xfrm>
            <a:off x="7223760" y="6217920"/>
            <a:ext cx="1736280" cy="52452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53358023-0362-4DE5-AFF3-6505B5A32846}"/>
              </a:ext>
            </a:extLst>
          </p:cNvPr>
          <p:cNvSpPr/>
          <p:nvPr userDrawn="1"/>
        </p:nvSpPr>
        <p:spPr>
          <a:xfrm>
            <a:off x="-386443" y="6569640"/>
            <a:ext cx="1297286" cy="34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9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Page </a:t>
            </a:r>
            <a:fld id="{864E5EF9-A0BA-4054-B985-E2EB6F69537C}" type="slidenum">
              <a:rPr lang="en-US" sz="900" b="0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‹Nr.›</a:t>
            </a:fld>
            <a:endParaRPr lang="en-US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50920" y="107172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437040" y="2922120"/>
            <a:ext cx="6498720" cy="27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91440" y="1304280"/>
            <a:ext cx="8959680" cy="102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Prototype for a Highly Granular </a:t>
            </a:r>
            <a:r>
              <a:rPr lang="en-US" sz="3600" b="1" strike="noStrike" spc="-1" dirty="0">
                <a:solidFill>
                  <a:srgbClr val="CE181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</a:t>
            </a:r>
            <a:r>
              <a:rPr lang="en-US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nalogue </a:t>
            </a:r>
            <a:r>
              <a:rPr lang="en-US" sz="3600" b="1" strike="noStrike" spc="-1" dirty="0">
                <a:solidFill>
                  <a:srgbClr val="CE181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</a:t>
            </a:r>
            <a:r>
              <a:rPr lang="en-US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adron </a:t>
            </a:r>
            <a:r>
              <a:rPr lang="en-US" sz="3600" b="1" strike="noStrike" spc="-1" dirty="0" err="1">
                <a:solidFill>
                  <a:srgbClr val="CE181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</a:t>
            </a:r>
            <a:r>
              <a:rPr lang="en-US" sz="36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orimeter</a:t>
            </a:r>
            <a:r>
              <a:rPr lang="en-US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2107440" y="3429000"/>
            <a:ext cx="492804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Future detector at ILC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262440" y="5175000"/>
            <a:ext cx="8685360" cy="122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u="sng" strike="noStrike" spc="-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ea typeface="DejaVu Sans"/>
              </a:rPr>
              <a:t>Olin Lloyd Pinto</a:t>
            </a:r>
            <a:r>
              <a:rPr lang="en-US" sz="20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Katja </a:t>
            </a:r>
            <a:r>
              <a:rPr lang="en-US" sz="2000" b="1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Krüger</a:t>
            </a:r>
            <a:r>
              <a:rPr lang="en-US" sz="20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DESY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Matter and Technology, Berlin, 11 June 2018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58760" y="-7416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First glance into data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Grafik 189"/>
          <p:cNvPicPr/>
          <p:nvPr/>
        </p:nvPicPr>
        <p:blipFill>
          <a:blip r:embed="rId2"/>
          <a:stretch/>
        </p:blipFill>
        <p:spPr>
          <a:xfrm>
            <a:off x="2032920" y="3429000"/>
            <a:ext cx="4479480" cy="3019680"/>
          </a:xfrm>
          <a:prstGeom prst="rect">
            <a:avLst/>
          </a:prstGeom>
          <a:ln>
            <a:noFill/>
          </a:ln>
        </p:spPr>
      </p:pic>
      <p:pic>
        <p:nvPicPr>
          <p:cNvPr id="217" name="Grafik 190"/>
          <p:cNvPicPr/>
          <p:nvPr/>
        </p:nvPicPr>
        <p:blipFill>
          <a:blip r:embed="rId3"/>
          <a:stretch/>
        </p:blipFill>
        <p:spPr>
          <a:xfrm>
            <a:off x="218160" y="1086120"/>
            <a:ext cx="2847960" cy="2396160"/>
          </a:xfrm>
          <a:prstGeom prst="rect">
            <a:avLst/>
          </a:prstGeom>
          <a:ln>
            <a:noFill/>
          </a:ln>
        </p:spPr>
      </p:pic>
      <p:pic>
        <p:nvPicPr>
          <p:cNvPr id="218" name="Grafik 191"/>
          <p:cNvPicPr/>
          <p:nvPr/>
        </p:nvPicPr>
        <p:blipFill>
          <a:blip r:embed="rId4"/>
          <a:stretch/>
        </p:blipFill>
        <p:spPr>
          <a:xfrm>
            <a:off x="5753520" y="981360"/>
            <a:ext cx="3171240" cy="244260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1642320" y="3242160"/>
            <a:ext cx="1319040" cy="207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chemeClr val="accent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3"/>
          <p:cNvSpPr/>
          <p:nvPr/>
        </p:nvSpPr>
        <p:spPr>
          <a:xfrm flipH="1">
            <a:off x="3953880" y="2743200"/>
            <a:ext cx="2167560" cy="161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chemeClr val="accent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4"/>
          <p:cNvSpPr/>
          <p:nvPr/>
        </p:nvSpPr>
        <p:spPr>
          <a:xfrm flipH="1">
            <a:off x="4520160" y="5317560"/>
            <a:ext cx="2589480" cy="65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chemeClr val="accent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5"/>
          <p:cNvSpPr/>
          <p:nvPr/>
        </p:nvSpPr>
        <p:spPr>
          <a:xfrm>
            <a:off x="7111080" y="5128560"/>
            <a:ext cx="1349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5827680" y="2872800"/>
            <a:ext cx="1205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Hadrons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7"/>
          <p:cNvSpPr/>
          <p:nvPr/>
        </p:nvSpPr>
        <p:spPr>
          <a:xfrm>
            <a:off x="1860480" y="3057480"/>
            <a:ext cx="1553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Electrons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8"/>
          <p:cNvSpPr/>
          <p:nvPr/>
        </p:nvSpPr>
        <p:spPr>
          <a:xfrm>
            <a:off x="4484160" y="6278760"/>
            <a:ext cx="26262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Center of Gravity Z[mm]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9"/>
          <p:cNvSpPr/>
          <p:nvPr/>
        </p:nvSpPr>
        <p:spPr>
          <a:xfrm rot="16200000">
            <a:off x="1260720" y="3961440"/>
            <a:ext cx="15397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Number of hits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93680" y="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395876" y="1143360"/>
            <a:ext cx="8491680" cy="27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Design and procedures for construction of AHCAL are scalable to a full collider detector.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Successful commissioning and first beam test of CALICE AHCAL prototype with 38 layers in total.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Upcoming </a:t>
            </a:r>
            <a:r>
              <a:rPr lang="en-U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testbeam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in June, including a layer with larger (6 x 6 cm</a:t>
            </a:r>
            <a:r>
              <a:rPr lang="en-US" sz="25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 tiles.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Grafik 6"/>
          <p:cNvPicPr/>
          <p:nvPr/>
        </p:nvPicPr>
        <p:blipFill>
          <a:blip r:embed="rId2"/>
          <a:stretch/>
        </p:blipFill>
        <p:spPr>
          <a:xfrm>
            <a:off x="4717800" y="3603240"/>
            <a:ext cx="4231800" cy="3173400"/>
          </a:xfrm>
          <a:prstGeom prst="rect">
            <a:avLst/>
          </a:prstGeom>
          <a:ln>
            <a:noFill/>
          </a:ln>
        </p:spPr>
      </p:pic>
      <p:pic>
        <p:nvPicPr>
          <p:cNvPr id="230" name="Grafik 8"/>
          <p:cNvPicPr/>
          <p:nvPr/>
        </p:nvPicPr>
        <p:blipFill>
          <a:blip r:embed="rId3"/>
          <a:stretch/>
        </p:blipFill>
        <p:spPr>
          <a:xfrm>
            <a:off x="339480" y="3603240"/>
            <a:ext cx="4231800" cy="317340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2920680" y="3931920"/>
            <a:ext cx="462348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THANK YOU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BACKUP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560" y="-14652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Gain and MIP calibration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457920" y="1249560"/>
            <a:ext cx="8685720" cy="410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5" name="Grafik 4"/>
          <p:cNvPicPr/>
          <p:nvPr/>
        </p:nvPicPr>
        <p:blipFill>
          <a:blip r:embed="rId2"/>
          <a:stretch/>
        </p:blipFill>
        <p:spPr>
          <a:xfrm>
            <a:off x="156600" y="3187440"/>
            <a:ext cx="4571280" cy="3090240"/>
          </a:xfrm>
          <a:prstGeom prst="rect">
            <a:avLst/>
          </a:prstGeom>
          <a:ln>
            <a:noFill/>
          </a:ln>
        </p:spPr>
      </p:pic>
      <p:pic>
        <p:nvPicPr>
          <p:cNvPr id="236" name="Grafik 121"/>
          <p:cNvPicPr/>
          <p:nvPr/>
        </p:nvPicPr>
        <p:blipFill>
          <a:blip r:embed="rId3"/>
          <a:stretch/>
        </p:blipFill>
        <p:spPr>
          <a:xfrm>
            <a:off x="4343400" y="3082680"/>
            <a:ext cx="4956480" cy="3195000"/>
          </a:xfrm>
          <a:prstGeom prst="rect">
            <a:avLst/>
          </a:prstGeom>
          <a:ln>
            <a:noFill/>
          </a:ln>
        </p:spPr>
      </p:pic>
      <p:sp>
        <p:nvSpPr>
          <p:cNvPr id="237" name="CustomShape 3"/>
          <p:cNvSpPr/>
          <p:nvPr/>
        </p:nvSpPr>
        <p:spPr>
          <a:xfrm>
            <a:off x="4728600" y="1064880"/>
            <a:ext cx="4571280" cy="15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0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</a:t>
            </a: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MIP constant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extracted for each channel individually from the MPV of the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0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langaus fit function.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457560" y="1042920"/>
            <a:ext cx="4571280" cy="15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0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</a:t>
            </a:r>
            <a:r>
              <a:rPr lang="en-US" sz="2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gain constant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extracted for each channel individually from the average distance between two peaks.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1476086" y="4949460"/>
            <a:ext cx="360" cy="469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6"/>
          <p:cNvSpPr/>
          <p:nvPr/>
        </p:nvSpPr>
        <p:spPr>
          <a:xfrm>
            <a:off x="1306440" y="5623560"/>
            <a:ext cx="360" cy="25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7"/>
          <p:cNvSpPr/>
          <p:nvPr/>
        </p:nvSpPr>
        <p:spPr>
          <a:xfrm>
            <a:off x="1628640" y="4262760"/>
            <a:ext cx="360" cy="469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8"/>
          <p:cNvSpPr/>
          <p:nvPr/>
        </p:nvSpPr>
        <p:spPr>
          <a:xfrm>
            <a:off x="1017540" y="4617360"/>
            <a:ext cx="6915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</a:t>
            </a:r>
            <a:r>
              <a:rPr lang="en-US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p.e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9"/>
          <p:cNvSpPr/>
          <p:nvPr/>
        </p:nvSpPr>
        <p:spPr>
          <a:xfrm>
            <a:off x="1212660" y="3999788"/>
            <a:ext cx="6915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</a:t>
            </a:r>
            <a:r>
              <a:rPr lang="en-US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p.e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0"/>
          <p:cNvSpPr/>
          <p:nvPr/>
        </p:nvSpPr>
        <p:spPr>
          <a:xfrm>
            <a:off x="605160" y="5396400"/>
            <a:ext cx="8571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pedestal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1"/>
          <p:cNvSpPr/>
          <p:nvPr/>
        </p:nvSpPr>
        <p:spPr>
          <a:xfrm flipH="1">
            <a:off x="5358600" y="4680720"/>
            <a:ext cx="1054080" cy="119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12"/>
          <p:cNvSpPr/>
          <p:nvPr/>
        </p:nvSpPr>
        <p:spPr>
          <a:xfrm>
            <a:off x="6314400" y="4381560"/>
            <a:ext cx="1517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MIP = 250 ADC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3"/>
          <p:cNvSpPr/>
          <p:nvPr/>
        </p:nvSpPr>
        <p:spPr>
          <a:xfrm>
            <a:off x="5789520" y="4003560"/>
            <a:ext cx="2352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DESY Electron beam of 3 GeV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57200" y="221040"/>
            <a:ext cx="8227800" cy="12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AHCAL technological prototype commissioning @ DESY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Aim: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perform gain calibration using low amplitude LED light and MIP calibration using 3 GeV electron beam at DESY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layers at a time in “air stack"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automatic scan for all channels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Grafik 184"/>
          <p:cNvPicPr/>
          <p:nvPr/>
        </p:nvPicPr>
        <p:blipFill>
          <a:blip r:embed="rId2"/>
          <a:stretch/>
        </p:blipFill>
        <p:spPr>
          <a:xfrm>
            <a:off x="5898600" y="2719080"/>
            <a:ext cx="3079800" cy="2604960"/>
          </a:xfrm>
          <a:prstGeom prst="rect">
            <a:avLst/>
          </a:prstGeom>
          <a:ln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4339440" y="5391720"/>
            <a:ext cx="2460240" cy="443880"/>
          </a:xfrm>
          <a:prstGeom prst="rect">
            <a:avLst/>
          </a:prstGeom>
          <a:blipFill>
            <a:blip r:embed="rId3"/>
            <a:stretch>
              <a:fillRect l="-2217" b="-10663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Picture 24"/>
          <p:cNvPicPr/>
          <p:nvPr/>
        </p:nvPicPr>
        <p:blipFill>
          <a:blip r:embed="rId4"/>
          <a:stretch/>
        </p:blipFill>
        <p:spPr>
          <a:xfrm>
            <a:off x="851040" y="3802320"/>
            <a:ext cx="3204720" cy="266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8156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>
            <a:extLst>
              <a:ext uri="{FF2B5EF4-FFF2-40B4-BE49-F238E27FC236}">
                <a16:creationId xmlns:a16="http://schemas.microsoft.com/office/drawing/2014/main" id="{8E003695-0640-4C7F-9713-6CDCACABD30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23871" y="2296657"/>
            <a:ext cx="7391520" cy="19175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47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250920" y="200160"/>
            <a:ext cx="8555760" cy="96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250920" y="1600200"/>
            <a:ext cx="8227440" cy="452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3606840" y="6502680"/>
            <a:ext cx="2476800" cy="2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6"/>
          <p:cNvSpPr/>
          <p:nvPr/>
        </p:nvSpPr>
        <p:spPr>
          <a:xfrm>
            <a:off x="63360" y="-136440"/>
            <a:ext cx="6960600" cy="69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7"/>
          <p:cNvSpPr/>
          <p:nvPr/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Outline 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8"/>
          <p:cNvSpPr/>
          <p:nvPr/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920" indent="-456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International Linear Collider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920" indent="-456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Brief description of the AHCAL detector design 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920" indent="-45648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AHCAL technological prototype commissioning and CERN beam tests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920" indent="-456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Conclusion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50920" y="200160"/>
            <a:ext cx="8555760" cy="96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3606840" y="6502680"/>
            <a:ext cx="2476800" cy="2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4"/>
          <p:cNvSpPr/>
          <p:nvPr/>
        </p:nvSpPr>
        <p:spPr>
          <a:xfrm>
            <a:off x="537840" y="6502680"/>
            <a:ext cx="2476800" cy="2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5"/>
          <p:cNvSpPr/>
          <p:nvPr/>
        </p:nvSpPr>
        <p:spPr>
          <a:xfrm>
            <a:off x="222120" y="-8244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next ?	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250920" y="1502255"/>
            <a:ext cx="8982360" cy="533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recent discovery of Higgs Boson in 125 GeV range at LHC has completed the Standard model.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Further to explore at high energies and with high precision: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properties of the Higgs boson.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 of new particles beyond standard model.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top mass measurements (at higher energies).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 be better studied at </a:t>
            </a:r>
            <a:r>
              <a:rPr lang="en-US" sz="2500" b="1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International Linear Collider.</a:t>
            </a:r>
            <a:r>
              <a:rPr lang="en-US" sz="2500" b="0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2500" b="0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rafik 148"/>
          <p:cNvPicPr/>
          <p:nvPr/>
        </p:nvPicPr>
        <p:blipFill>
          <a:blip r:embed="rId2"/>
          <a:stretch/>
        </p:blipFill>
        <p:spPr>
          <a:xfrm rot="873537">
            <a:off x="1837853" y="1512554"/>
            <a:ext cx="6784130" cy="2629399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457920" y="-250560"/>
            <a:ext cx="8227800" cy="12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International Linear Collider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516960" y="1104840"/>
            <a:ext cx="7926480" cy="145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en-US" sz="2500" b="0" strike="noStrike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 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e- collider: complementary to the LHC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√s = 250 GeV (staging scenarios to 500GeV and 1TeV).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 flipH="1">
            <a:off x="4803911" y="3269955"/>
            <a:ext cx="423066" cy="2422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C2E3DA-C67E-4D1E-949B-86507490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51" y="3591618"/>
            <a:ext cx="3418261" cy="2921218"/>
          </a:xfrm>
          <a:prstGeom prst="rect">
            <a:avLst/>
          </a:prstGeom>
        </p:spPr>
      </p:pic>
      <p:pic>
        <p:nvPicPr>
          <p:cNvPr id="1026" name="Picture 2" descr="Image result for ild detector">
            <a:extLst>
              <a:ext uri="{FF2B5EF4-FFF2-40B4-BE49-F238E27FC236}">
                <a16:creationId xmlns:a16="http://schemas.microsoft.com/office/drawing/2014/main" id="{D40E913A-CAF1-4578-99ED-C0DB3E8B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0" y="3839089"/>
            <a:ext cx="3418261" cy="28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84320" y="378913"/>
            <a:ext cx="89596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Need for good Jet Energy Resolution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300230" y="1745087"/>
            <a:ext cx="8959680" cy="5112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en-US" sz="2500" b="0" strike="noStrike" spc="-1" dirty="0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Objective of ILC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aim for a jet energy resolution of 3-4%.</a:t>
            </a:r>
          </a:p>
          <a:p>
            <a:pPr lvl="1"/>
            <a:endParaRPr lang="en-US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 typical jet: </a:t>
            </a:r>
            <a:r>
              <a:rPr lang="en-US" sz="25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60% </a:t>
            </a:r>
            <a:r>
              <a:rPr lang="en-US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charged hadrons, </a:t>
            </a:r>
            <a:r>
              <a:rPr lang="en-US" sz="25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30% </a:t>
            </a:r>
            <a:r>
              <a:rPr lang="en-US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photons, </a:t>
            </a:r>
            <a:r>
              <a:rPr lang="en-US" sz="25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10% </a:t>
            </a:r>
            <a:r>
              <a:rPr lang="en-US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neutral hadrons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Classical 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calorimeter: </a:t>
            </a:r>
            <a:r>
              <a:rPr lang="en-US" sz="2500" b="0" strike="noStrike" spc="-1" dirty="0">
                <a:solidFill>
                  <a:srgbClr val="21409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rather limited resolution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Measure </a:t>
            </a:r>
            <a:r>
              <a:rPr lang="en-US" sz="25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all</a:t>
            </a:r>
            <a:r>
              <a:rPr lang="en-US" sz="25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the components of jets in the calorimeters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~70% of the energy is measured in HCAL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spc="-1" dirty="0">
                <a:uFill>
                  <a:solidFill>
                    <a:srgbClr val="FFFFFF"/>
                  </a:solidFill>
                </a:uFill>
                <a:latin typeface="Arial"/>
              </a:rPr>
              <a:t>The poor HCAL resolution limits jet energy resolution</a:t>
            </a:r>
            <a:endParaRPr lang="en-US" sz="25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5E7B1A9-A759-4337-8664-86753D39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83" y="963523"/>
            <a:ext cx="4420217" cy="40772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91FC5A-4F8D-48B4-945B-7D02377A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80" y="0"/>
            <a:ext cx="8228520" cy="1144080"/>
          </a:xfrm>
        </p:spPr>
        <p:txBody>
          <a:bodyPr/>
          <a:lstStyle/>
          <a:p>
            <a:pPr algn="ctr"/>
            <a:r>
              <a:rPr lang="en-US" sz="36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Particle Flow Approach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0C58085F-3BC3-4C9F-A2F6-7BA571549417}"/>
              </a:ext>
            </a:extLst>
          </p:cNvPr>
          <p:cNvSpPr/>
          <p:nvPr/>
        </p:nvSpPr>
        <p:spPr>
          <a:xfrm>
            <a:off x="184320" y="872543"/>
            <a:ext cx="4632379" cy="51934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00" spc="-1" dirty="0">
                <a:uFill>
                  <a:solidFill>
                    <a:srgbClr val="FFFFFF"/>
                  </a:solidFill>
                </a:uFill>
                <a:latin typeface="Arial"/>
              </a:rPr>
              <a:t>Promising solution to achieve the best resolution.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Trace individually all th</a:t>
            </a:r>
            <a:r>
              <a:rPr lang="en-US" sz="2500" spc="-1" dirty="0">
                <a:uFill>
                  <a:solidFill>
                    <a:srgbClr val="FFFFFF"/>
                  </a:solidFill>
                </a:uFill>
                <a:latin typeface="Arial"/>
              </a:rPr>
              <a:t>e particles in an event.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spc="-1" dirty="0">
                <a:uFill>
                  <a:solidFill>
                    <a:srgbClr val="FFFFFF"/>
                  </a:solidFill>
                </a:uFill>
                <a:latin typeface="Arial"/>
              </a:rPr>
              <a:t>Reduce the dependence on poor HCAL resolution.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spc="-1" dirty="0"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en-US" sz="25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easuring charged particles in tracker.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spc="-1" dirty="0">
                <a:uFill>
                  <a:solidFill>
                    <a:srgbClr val="FFFFFF"/>
                  </a:solidFill>
                </a:uFill>
                <a:latin typeface="Arial"/>
              </a:rPr>
              <a:t>Photons measured in ECAL.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Neutral hadrons in </a:t>
            </a:r>
            <a:r>
              <a:rPr lang="en-US" sz="2500" spc="-1" dirty="0">
                <a:uFill>
                  <a:solidFill>
                    <a:srgbClr val="FFFFFF"/>
                  </a:solidFill>
                </a:uFill>
                <a:latin typeface="Arial"/>
              </a:rPr>
              <a:t>HCAL.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1FA423-F26F-49C1-933F-33158335EDE7}"/>
              </a:ext>
            </a:extLst>
          </p:cNvPr>
          <p:cNvSpPr txBox="1"/>
          <p:nvPr/>
        </p:nvSpPr>
        <p:spPr>
          <a:xfrm>
            <a:off x="6503832" y="2305317"/>
            <a:ext cx="364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ILC calorimeter(ILD)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F40CD-8F27-4E2C-AFE5-71D4ABBC99B6}"/>
              </a:ext>
            </a:extLst>
          </p:cNvPr>
          <p:cNvSpPr txBox="1"/>
          <p:nvPr/>
        </p:nvSpPr>
        <p:spPr>
          <a:xfrm rot="675375">
            <a:off x="6748530" y="2788584"/>
            <a:ext cx="206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calorimeter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D3261AF-B553-477A-BAA3-12816E94CCD9}"/>
              </a:ext>
            </a:extLst>
          </p:cNvPr>
          <p:cNvSpPr txBox="1"/>
          <p:nvPr/>
        </p:nvSpPr>
        <p:spPr>
          <a:xfrm rot="21254027">
            <a:off x="6443888" y="3095823"/>
            <a:ext cx="888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PFA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AA78930-B653-42F4-B247-EC1E1B621D49}"/>
              </a:ext>
            </a:extLst>
          </p:cNvPr>
          <p:cNvSpPr txBox="1"/>
          <p:nvPr/>
        </p:nvSpPr>
        <p:spPr>
          <a:xfrm>
            <a:off x="6693815" y="3609330"/>
            <a:ext cx="1700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Confusion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A94F18B-E44C-4E34-90EC-0ECAF3682E07}"/>
              </a:ext>
            </a:extLst>
          </p:cNvPr>
          <p:cNvSpPr txBox="1"/>
          <p:nvPr/>
        </p:nvSpPr>
        <p:spPr>
          <a:xfrm>
            <a:off x="184320" y="5035686"/>
            <a:ext cx="8940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At high jet energy: correct association between tracks and clusters – 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granularity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At low energy: hadronic calorimeter with 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energy resolution.</a:t>
            </a:r>
          </a:p>
        </p:txBody>
      </p:sp>
    </p:spTree>
    <p:extLst>
      <p:ext uri="{BB962C8B-B14F-4D97-AF65-F5344CB8AC3E}">
        <p14:creationId xmlns:p14="http://schemas.microsoft.com/office/powerpoint/2010/main" val="169061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3">
            <a:extLst>
              <a:ext uri="{FF2B5EF4-FFF2-40B4-BE49-F238E27FC236}">
                <a16:creationId xmlns:a16="http://schemas.microsoft.com/office/drawing/2014/main" id="{7D658931-5816-4BF9-929E-9BDF1E99D28D}"/>
              </a:ext>
            </a:extLst>
          </p:cNvPr>
          <p:cNvSpPr/>
          <p:nvPr/>
        </p:nvSpPr>
        <p:spPr>
          <a:xfrm>
            <a:off x="525960" y="1323305"/>
            <a:ext cx="8618040" cy="13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Such highly granular calorimeters optimized for PFA are being developed and tested by the CALICE collaboration.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11A8DE2-313F-4E33-8BD3-84066134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69" y="0"/>
            <a:ext cx="8228520" cy="1144080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CALICE Collaboration</a:t>
            </a:r>
          </a:p>
        </p:txBody>
      </p:sp>
      <p:pic>
        <p:nvPicPr>
          <p:cNvPr id="8" name="Picture 33">
            <a:extLst>
              <a:ext uri="{FF2B5EF4-FFF2-40B4-BE49-F238E27FC236}">
                <a16:creationId xmlns:a16="http://schemas.microsoft.com/office/drawing/2014/main" id="{995140F9-A899-4510-8ECE-5BCCD6BB3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2938094"/>
            <a:ext cx="7661758" cy="17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rafik 175"/>
          <p:cNvPicPr/>
          <p:nvPr/>
        </p:nvPicPr>
        <p:blipFill>
          <a:blip r:embed="rId3"/>
          <a:stretch/>
        </p:blipFill>
        <p:spPr>
          <a:xfrm>
            <a:off x="3851452" y="981347"/>
            <a:ext cx="5292548" cy="3085597"/>
          </a:xfrm>
          <a:prstGeom prst="rect">
            <a:avLst/>
          </a:prstGeom>
          <a:ln>
            <a:noFill/>
          </a:ln>
        </p:spPr>
      </p:pic>
      <p:sp>
        <p:nvSpPr>
          <p:cNvPr id="197" name="CustomShape 1"/>
          <p:cNvSpPr/>
          <p:nvPr/>
        </p:nvSpPr>
        <p:spPr>
          <a:xfrm>
            <a:off x="594720" y="-10008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Analog Hadron Calorimeter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215100" y="1631340"/>
            <a:ext cx="6649200" cy="351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Sandwich calorimeter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based on scintillator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tiles (3 × 3 cm²)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read out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using Silicon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Photomultipliers (</a:t>
            </a:r>
            <a:r>
              <a:rPr lang="en-U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SiPMs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HCAL Base Unit (HBU): 36 x 36 cm², 144 channels (4 ASICs).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8257320" y="1495166"/>
            <a:ext cx="1095840" cy="3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CE181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HBU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8023381" y="1043371"/>
            <a:ext cx="1023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6"/>
          <p:cNvSpPr/>
          <p:nvPr/>
        </p:nvSpPr>
        <p:spPr>
          <a:xfrm>
            <a:off x="8780588" y="2291482"/>
            <a:ext cx="266633" cy="16752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accent6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7"/>
          <p:cNvSpPr/>
          <p:nvPr/>
        </p:nvSpPr>
        <p:spPr>
          <a:xfrm>
            <a:off x="8242327" y="770760"/>
            <a:ext cx="9342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36cm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 rot="4970400">
            <a:off x="8656843" y="2867186"/>
            <a:ext cx="7462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216 cm </a:t>
            </a:r>
            <a:endParaRPr lang="en-US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9"/>
          <p:cNvSpPr/>
          <p:nvPr/>
        </p:nvSpPr>
        <p:spPr>
          <a:xfrm>
            <a:off x="156240" y="4651920"/>
            <a:ext cx="818316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With electronics embedded in the active layers.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total 8M channels for the large detector.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57920" y="317232"/>
            <a:ext cx="8227800" cy="12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Test Beam Campaign at CERN / SPS 2018 May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457920" y="1007196"/>
            <a:ext cx="5811840" cy="470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CERN / SPS H2 beam line 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en-US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(9.5.18 - 23.5.18).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Installation of 38 layers</a:t>
            </a:r>
            <a:r>
              <a:rPr lang="en-US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nearly 22,000 channels).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3" name="Picture 6"/>
          <p:cNvPicPr/>
          <p:nvPr/>
        </p:nvPicPr>
        <p:blipFill>
          <a:blip r:embed="rId2"/>
          <a:stretch/>
        </p:blipFill>
        <p:spPr>
          <a:xfrm>
            <a:off x="5731099" y="1532586"/>
            <a:ext cx="2803614" cy="2223261"/>
          </a:xfrm>
          <a:prstGeom prst="rect">
            <a:avLst/>
          </a:prstGeom>
          <a:ln>
            <a:noFill/>
          </a:ln>
        </p:spPr>
      </p:pic>
      <p:sp>
        <p:nvSpPr>
          <p:cNvPr id="214" name="CustomShape 3"/>
          <p:cNvSpPr/>
          <p:nvPr/>
        </p:nvSpPr>
        <p:spPr>
          <a:xfrm>
            <a:off x="458280" y="3429000"/>
            <a:ext cx="8685720" cy="30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Goals: 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demonstrate the </a:t>
            </a:r>
            <a:r>
              <a:rPr lang="en-U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SiPM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-on tile calorimeter concept with scalable detector design.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Energy linearity and resolution for electrons and </a:t>
            </a:r>
            <a:r>
              <a:rPr lang="en-U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pions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Cross check of calibration with muons.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Measure shower profile and hit time correlation for </a:t>
            </a:r>
            <a:r>
              <a:rPr lang="en-US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pions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616</Words>
  <Application>Microsoft Office PowerPoint</Application>
  <PresentationFormat>Bildschirmpräsentation (4:3)</PresentationFormat>
  <Paragraphs>98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Particle Flow Approach</vt:lpstr>
      <vt:lpstr>CALICE Collaboration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HGF BONN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christine bleibtreu</dc:creator>
  <dc:description/>
  <cp:lastModifiedBy>DanielHeuchel</cp:lastModifiedBy>
  <cp:revision>2040</cp:revision>
  <dcterms:created xsi:type="dcterms:W3CDTF">2006-03-03T09:51:24Z</dcterms:created>
  <dcterms:modified xsi:type="dcterms:W3CDTF">2018-06-08T09:51:35Z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HGF BONN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  <property fmtid="{D5CDD505-2E9C-101B-9397-08002B2CF9AE}" pid="13" name="Sprache">
    <vt:bool>true</vt:bool>
  </property>
</Properties>
</file>