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65" r:id="rId4"/>
    <p:sldId id="271" r:id="rId5"/>
    <p:sldId id="277" r:id="rId6"/>
    <p:sldId id="281" r:id="rId7"/>
    <p:sldId id="282" r:id="rId8"/>
    <p:sldId id="275" r:id="rId9"/>
  </p:sldIdLst>
  <p:sldSz cx="106521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164" autoAdjust="0"/>
  </p:normalViewPr>
  <p:slideViewPr>
    <p:cSldViewPr snapToGrid="0" snapToObjects="1">
      <p:cViewPr varScale="1">
        <p:scale>
          <a:sx n="88" d="100"/>
          <a:sy n="88" d="100"/>
        </p:scale>
        <p:origin x="-616" y="-104"/>
      </p:cViewPr>
      <p:guideLst>
        <p:guide orient="horz" pos="2160"/>
        <p:guide pos="33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910" y="2130429"/>
            <a:ext cx="9054307" cy="1470025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819" y="3886200"/>
            <a:ext cx="74564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9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2791" y="274642"/>
            <a:ext cx="2396728" cy="5851525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2606" y="274642"/>
            <a:ext cx="7012649" cy="5851525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2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46" y="4406904"/>
            <a:ext cx="90543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46" y="2906713"/>
            <a:ext cx="905430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606" y="1600204"/>
            <a:ext cx="47046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4830" y="1600204"/>
            <a:ext cx="47046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606" y="1535113"/>
            <a:ext cx="47065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606" y="2174875"/>
            <a:ext cx="47065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1133" y="1535113"/>
            <a:ext cx="47083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133" y="2174875"/>
            <a:ext cx="47083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4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08" y="273050"/>
            <a:ext cx="35044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685" y="273054"/>
            <a:ext cx="595483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608" y="1435103"/>
            <a:ext cx="35044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6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91" y="4800600"/>
            <a:ext cx="63912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7891" y="612775"/>
            <a:ext cx="63912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7891" y="5367338"/>
            <a:ext cx="63912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606" y="274638"/>
            <a:ext cx="95869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606" y="1600204"/>
            <a:ext cx="95869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07" y="6356354"/>
            <a:ext cx="2485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B0D5-1C1B-344A-ABDD-26A99C8AECBE}" type="datetimeFigureOut">
              <a:t>09.02.18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9476" y="6356354"/>
            <a:ext cx="3373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4023" y="6356354"/>
            <a:ext cx="2485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EF31-B8EB-C94C-BCA9-9D4E98692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6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Photon Run Coordinators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Harald Sinn</a:t>
            </a:r>
          </a:p>
          <a:p>
            <a:r>
              <a:rPr lang="en-US"/>
              <a:t>9</a:t>
            </a:r>
            <a:r>
              <a:rPr lang="en-US"/>
              <a:t>.2.2018</a:t>
            </a:r>
          </a:p>
        </p:txBody>
      </p:sp>
    </p:spTree>
    <p:extLst>
      <p:ext uri="{BB962C8B-B14F-4D97-AF65-F5344CB8AC3E}">
        <p14:creationId xmlns:p14="http://schemas.microsoft.com/office/powerpoint/2010/main" val="300699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 Run Coordinators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06" y="1444939"/>
            <a:ext cx="9586913" cy="4525963"/>
          </a:xfrm>
        </p:spPr>
        <p:txBody>
          <a:bodyPr>
            <a:normAutofit/>
          </a:bodyPr>
          <a:lstStyle/>
          <a:p>
            <a:r>
              <a:rPr lang="en-US" sz="1800"/>
              <a:t>Every (important) week 1(2) senior physicists will take the role of Photon Run Coordinator.</a:t>
            </a:r>
          </a:p>
          <a:p>
            <a:r>
              <a:rPr lang="en-US" sz="1800"/>
              <a:t>The basic tasks are: </a:t>
            </a:r>
          </a:p>
          <a:p>
            <a:pPr lvl="1"/>
            <a:r>
              <a:rPr lang="en-US" sz="1400"/>
              <a:t>Interface DESY-EXFEL </a:t>
            </a:r>
          </a:p>
          <a:p>
            <a:pPr lvl="1"/>
            <a:r>
              <a:rPr lang="en-US" sz="1400"/>
              <a:t>PRC team plans commissioning &amp; development activities, weekly meetings and strategic discussions </a:t>
            </a:r>
          </a:p>
          <a:p>
            <a:pPr lvl="1"/>
            <a:r>
              <a:rPr lang="en-US" sz="1400"/>
              <a:t>Not a new group, but matrix team</a:t>
            </a:r>
          </a:p>
          <a:p>
            <a:pPr lvl="1"/>
            <a:r>
              <a:rPr lang="en-US" sz="1400"/>
              <a:t>Leading of PSO meeting, participation on DESY RC meeting, (co)-chairing of Wednesday Operation Coordination meeting.</a:t>
            </a:r>
          </a:p>
          <a:p>
            <a:pPr lvl="1"/>
            <a:r>
              <a:rPr lang="en-US" sz="1400"/>
              <a:t>Present in BKR  &amp; Experiment Hall at startup times. Point of information for EXFEL experiments &amp; DESY.</a:t>
            </a:r>
          </a:p>
          <a:p>
            <a:pPr lvl="1"/>
            <a:r>
              <a:rPr lang="en-US" sz="1400"/>
              <a:t>PRC of a current week supervises commissioning activities </a:t>
            </a:r>
          </a:p>
          <a:p>
            <a:pPr lvl="1"/>
            <a:r>
              <a:rPr lang="en-US" sz="1400"/>
              <a:t>24/7 on call</a:t>
            </a:r>
          </a:p>
          <a:p>
            <a:r>
              <a:rPr lang="en-US" sz="1800"/>
              <a:t>Remuneration according to 24/7 on call activity</a:t>
            </a:r>
          </a:p>
          <a:p>
            <a:r>
              <a:rPr lang="en-US" sz="1800"/>
              <a:t>Further ideas for : Company car + resting room available for PRC </a:t>
            </a:r>
          </a:p>
          <a:p>
            <a:r>
              <a:rPr lang="en-US" sz="1800"/>
              <a:t>Who:  </a:t>
            </a:r>
          </a:p>
          <a:p>
            <a:pPr lvl="1"/>
            <a:r>
              <a:rPr lang="en-US" sz="1400"/>
              <a:t>‘Science Support’ GLs or senior scientist of those groups  </a:t>
            </a:r>
          </a:p>
          <a:p>
            <a:pPr lvl="1"/>
            <a:r>
              <a:rPr lang="en-US" sz="1400"/>
              <a:t>Other experienced senior scientists (needs to be able to work with Karabo, training possible). </a:t>
            </a:r>
          </a:p>
        </p:txBody>
      </p:sp>
    </p:spTree>
    <p:extLst>
      <p:ext uri="{BB962C8B-B14F-4D97-AF65-F5344CB8AC3E}">
        <p14:creationId xmlns:p14="http://schemas.microsoft.com/office/powerpoint/2010/main" val="16281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081"/>
            <a:ext cx="10652125" cy="536292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 Plans including PRs</a:t>
            </a:r>
          </a:p>
        </p:txBody>
      </p:sp>
    </p:spTree>
    <p:extLst>
      <p:ext uri="{BB962C8B-B14F-4D97-AF65-F5344CB8AC3E}">
        <p14:creationId xmlns:p14="http://schemas.microsoft.com/office/powerpoint/2010/main" val="79552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 Run Coordiantors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9839" y="2063534"/>
            <a:ext cx="783621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General PRC number: 9-4800 (not yet working)</a:t>
            </a:r>
          </a:p>
          <a:p>
            <a:r>
              <a:rPr lang="en-US" sz="280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Jan Grünert 			(9-5777)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Harald Sinn 			(9-1744)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Liubov Samoylova 	(9-5471)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Naresh Kujala 		(9-6840)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Manuel Izquierdo 	(9-6437)</a:t>
            </a:r>
          </a:p>
        </p:txBody>
      </p:sp>
    </p:spTree>
    <p:extLst>
      <p:ext uri="{BB962C8B-B14F-4D97-AF65-F5344CB8AC3E}">
        <p14:creationId xmlns:p14="http://schemas.microsoft.com/office/powerpoint/2010/main" val="336328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2"/>
            <a:ext cx="10652125" cy="64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1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on ZZ Access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68" y="1417638"/>
            <a:ext cx="8070184" cy="529605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140075" y="4704277"/>
            <a:ext cx="3131598" cy="1558472"/>
          </a:xfrm>
          <a:prstGeom prst="straightConnector1">
            <a:avLst/>
          </a:prstGeom>
          <a:ln w="5715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6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 for ZZ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1878" y="1919230"/>
            <a:ext cx="8139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/>
              <a:t>Without it operation will stop</a:t>
            </a:r>
          </a:p>
          <a:p>
            <a:pPr marL="285750" indent="-285750">
              <a:buFont typeface="Arial"/>
              <a:buChar char="•"/>
            </a:pPr>
            <a:r>
              <a:rPr lang="en-US" sz="3200"/>
              <a:t>At least 2 people (max 7) </a:t>
            </a:r>
          </a:p>
          <a:p>
            <a:pPr marL="285750" indent="-285750">
              <a:buFont typeface="Arial"/>
              <a:buChar char="•"/>
            </a:pPr>
            <a:r>
              <a:rPr lang="en-US" sz="3200"/>
              <a:t>At least one experienced person</a:t>
            </a:r>
          </a:p>
          <a:p>
            <a:pPr marL="285750" indent="-285750">
              <a:buFont typeface="Arial"/>
              <a:buChar char="•"/>
            </a:pPr>
            <a:r>
              <a:rPr lang="en-US" sz="3200"/>
              <a:t>Should be short duration (&lt; 30 min)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1878" y="4502254"/>
            <a:ext cx="7648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Alternative for XTD9/10: Talk to Martin Dommach and let them break the interlock! </a:t>
            </a:r>
          </a:p>
        </p:txBody>
      </p:sp>
    </p:spTree>
    <p:extLst>
      <p:ext uri="{BB962C8B-B14F-4D97-AF65-F5344CB8AC3E}">
        <p14:creationId xmlns:p14="http://schemas.microsoft.com/office/powerpoint/2010/main" val="281274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5955" y="2178975"/>
            <a:ext cx="6147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Thank you! </a:t>
            </a:r>
          </a:p>
          <a:p>
            <a:pPr algn="ctr"/>
            <a:endParaRPr lang="en-US" sz="4000"/>
          </a:p>
          <a:p>
            <a:pPr algn="ctr"/>
            <a:r>
              <a:rPr lang="en-US" sz="4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0645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243</Words>
  <Application>Microsoft Macintosh PowerPoint</Application>
  <PresentationFormat>Custom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Photon Run Coordinators</vt:lpstr>
      <vt:lpstr>Photon Run Coordinators</vt:lpstr>
      <vt:lpstr>Shift Plans including PRs</vt:lpstr>
      <vt:lpstr>Photon Run Coordiantors</vt:lpstr>
      <vt:lpstr>PowerPoint Presentation</vt:lpstr>
      <vt:lpstr>Comments on ZZ Access</vt:lpstr>
      <vt:lpstr>Requirement for ZZ</vt:lpstr>
      <vt:lpstr>PowerPoint Presentation</vt:lpstr>
    </vt:vector>
  </TitlesOfParts>
  <Company>European XFEL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Harald Sinn</dc:creator>
  <cp:lastModifiedBy>Harald Sinn</cp:lastModifiedBy>
  <cp:revision>24</cp:revision>
  <dcterms:created xsi:type="dcterms:W3CDTF">2018-02-05T20:04:00Z</dcterms:created>
  <dcterms:modified xsi:type="dcterms:W3CDTF">2018-02-09T08:32:35Z</dcterms:modified>
</cp:coreProperties>
</file>