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Microsoft_Equation1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712" r:id="rId2"/>
    <p:sldId id="713" r:id="rId3"/>
    <p:sldId id="770" r:id="rId4"/>
    <p:sldId id="769" r:id="rId5"/>
    <p:sldId id="716" r:id="rId6"/>
    <p:sldId id="718" r:id="rId7"/>
    <p:sldId id="649" r:id="rId8"/>
    <p:sldId id="783" r:id="rId9"/>
    <p:sldId id="717" r:id="rId10"/>
    <p:sldId id="722" r:id="rId11"/>
    <p:sldId id="723" r:id="rId12"/>
    <p:sldId id="724" r:id="rId13"/>
    <p:sldId id="720" r:id="rId14"/>
    <p:sldId id="719" r:id="rId15"/>
    <p:sldId id="733" r:id="rId16"/>
    <p:sldId id="736" r:id="rId17"/>
    <p:sldId id="735" r:id="rId18"/>
    <p:sldId id="734" r:id="rId19"/>
    <p:sldId id="725" r:id="rId20"/>
    <p:sldId id="711" r:id="rId21"/>
    <p:sldId id="709" r:id="rId22"/>
    <p:sldId id="710" r:id="rId23"/>
    <p:sldId id="726" r:id="rId24"/>
    <p:sldId id="728" r:id="rId25"/>
    <p:sldId id="777" r:id="rId26"/>
    <p:sldId id="741" r:id="rId27"/>
    <p:sldId id="782" r:id="rId28"/>
    <p:sldId id="739" r:id="rId29"/>
    <p:sldId id="740" r:id="rId30"/>
    <p:sldId id="744" r:id="rId31"/>
    <p:sldId id="743" r:id="rId32"/>
    <p:sldId id="745" r:id="rId33"/>
    <p:sldId id="746" r:id="rId34"/>
    <p:sldId id="754" r:id="rId35"/>
    <p:sldId id="755" r:id="rId36"/>
    <p:sldId id="756" r:id="rId37"/>
    <p:sldId id="757" r:id="rId38"/>
    <p:sldId id="752" r:id="rId39"/>
    <p:sldId id="742" r:id="rId40"/>
    <p:sldId id="749" r:id="rId41"/>
    <p:sldId id="650" r:id="rId42"/>
    <p:sldId id="753" r:id="rId43"/>
    <p:sldId id="758" r:id="rId44"/>
    <p:sldId id="761" r:id="rId45"/>
    <p:sldId id="760" r:id="rId46"/>
    <p:sldId id="763" r:id="rId47"/>
    <p:sldId id="765" r:id="rId48"/>
    <p:sldId id="764" r:id="rId49"/>
    <p:sldId id="766" r:id="rId50"/>
    <p:sldId id="759" r:id="rId51"/>
    <p:sldId id="771" r:id="rId52"/>
    <p:sldId id="772" r:id="rId53"/>
    <p:sldId id="773" r:id="rId54"/>
    <p:sldId id="778" r:id="rId55"/>
    <p:sldId id="774" r:id="rId56"/>
    <p:sldId id="775" r:id="rId57"/>
    <p:sldId id="781" r:id="rId58"/>
    <p:sldId id="779" r:id="rId59"/>
    <p:sldId id="780" r:id="rId60"/>
    <p:sldId id="776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9D"/>
    <a:srgbClr val="00539B"/>
    <a:srgbClr val="90B5D3"/>
    <a:srgbClr val="05C100"/>
    <a:srgbClr val="6D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96524" autoAdjust="0"/>
  </p:normalViewPr>
  <p:slideViewPr>
    <p:cSldViewPr snapToGrid="0" snapToObjects="1" showGuides="1">
      <p:cViewPr>
        <p:scale>
          <a:sx n="112" d="100"/>
          <a:sy n="112" d="100"/>
        </p:scale>
        <p:origin x="-360" y="216"/>
      </p:cViewPr>
      <p:guideLst>
        <p:guide orient="horz" pos="2780"/>
        <p:guide pos="46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Relationship Id="rId2" Type="http://schemas.openxmlformats.org/officeDocument/2006/relationships/image" Target="../media/image10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Relationship Id="rId2" Type="http://schemas.openxmlformats.org/officeDocument/2006/relationships/image" Target="../media/image10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9.emf"/><Relationship Id="rId3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22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3B97E-F6D3-7C4C-929E-CB927362DBF1}" type="datetimeFigureOut">
              <a:rPr lang="en-US" smtClean="0"/>
              <a:pPr/>
              <a:t>12/04/18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CB8FC-E281-CE43-8F62-C291E8362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17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40C7E-2B04-C34F-97BF-8978BA4EE189}" type="datetimeFigureOut">
              <a:rPr lang="en-US" smtClean="0"/>
              <a:pPr/>
              <a:t>12/04/18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24FF-07BA-6740-9542-BA06A2F69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126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148667"/>
            <a:ext cx="8574087" cy="2121345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11211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" name="Group 7"/>
          <p:cNvGrpSpPr/>
          <p:nvPr/>
        </p:nvGrpSpPr>
        <p:grpSpPr>
          <a:xfrm>
            <a:off x="284163" y="1234189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286724"/>
            <a:ext cx="8574087" cy="967840"/>
          </a:xfrm>
        </p:spPr>
        <p:txBody>
          <a:bodyPr/>
          <a:lstStyle>
            <a:lvl1pPr>
              <a:defRPr cap="small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BC4-C75D-9049-B0A0-94B5F654E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167347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1877" y="1318229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333456"/>
            <a:ext cx="8574087" cy="9678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84163" y="330200"/>
            <a:ext cx="8574087" cy="593981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2695388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1" y="2151063"/>
            <a:ext cx="2614108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3296771" y="2151063"/>
            <a:ext cx="2596029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MC School, DESY Hamburg, 13.04.2018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A. Kulesza, Resummation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2DD3D2A-CCAB-574D-AA9F-919DC90F1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8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hf sldNum="0" hdr="0"/>
  <p:txStyles>
    <p:titleStyle>
      <a:lvl1pPr algn="r" defTabSz="914400" rtl="0" eaLnBrk="1" latinLnBrk="0" hangingPunct="1">
        <a:spcBef>
          <a:spcPct val="0"/>
        </a:spcBef>
        <a:buNone/>
        <a:defRPr sz="4200" b="1" kern="1200" cap="small">
          <a:solidFill>
            <a:schemeClr val="bg1"/>
          </a:solidFill>
          <a:effectLst>
            <a:outerShdw blurRad="60007" dist="200025" dir="15000000" sy="30000" kx="-1800000" algn="bl">
              <a:srgbClr val="000000">
                <a:alpha val="32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5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5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8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4.emf"/><Relationship Id="rId7" Type="http://schemas.openxmlformats.org/officeDocument/2006/relationships/image" Target="../media/image9.png"/><Relationship Id="rId8" Type="http://schemas.openxmlformats.org/officeDocument/2006/relationships/oleObject" Target="../embeddings/oleObject17.bin"/><Relationship Id="rId9" Type="http://schemas.openxmlformats.org/officeDocument/2006/relationships/image" Target="../media/image2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.bin"/><Relationship Id="rId12" Type="http://schemas.openxmlformats.org/officeDocument/2006/relationships/image" Target="../media/image3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9.png"/><Relationship Id="rId6" Type="http://schemas.openxmlformats.org/officeDocument/2006/relationships/oleObject" Target="../embeddings/oleObject26.bin"/><Relationship Id="rId7" Type="http://schemas.openxmlformats.org/officeDocument/2006/relationships/image" Target="../media/image57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58.emf"/><Relationship Id="rId10" Type="http://schemas.openxmlformats.org/officeDocument/2006/relationships/image" Target="../media/image61.png"/><Relationship Id="rId11" Type="http://schemas.openxmlformats.org/officeDocument/2006/relationships/image" Target="../media/image62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Relationship Id="rId3" Type="http://schemas.openxmlformats.org/officeDocument/2006/relationships/image" Target="../media/image6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eg"/><Relationship Id="rId3" Type="http://schemas.openxmlformats.org/officeDocument/2006/relationships/image" Target="../media/image8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eg"/><Relationship Id="rId3" Type="http://schemas.openxmlformats.org/officeDocument/2006/relationships/image" Target="../media/image8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8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oleObject" Target="../embeddings/Microsoft_Equation3.bin"/><Relationship Id="rId5" Type="http://schemas.openxmlformats.org/officeDocument/2006/relationships/image" Target="../media/image103.emf"/><Relationship Id="rId6" Type="http://schemas.openxmlformats.org/officeDocument/2006/relationships/oleObject" Target="../embeddings/Microsoft_Equation4.bin"/><Relationship Id="rId7" Type="http://schemas.openxmlformats.org/officeDocument/2006/relationships/image" Target="../media/image10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oleObject" Target="../embeddings/Microsoft_Equation5.bin"/><Relationship Id="rId5" Type="http://schemas.openxmlformats.org/officeDocument/2006/relationships/image" Target="../media/image103.emf"/><Relationship Id="rId6" Type="http://schemas.openxmlformats.org/officeDocument/2006/relationships/oleObject" Target="../embeddings/Microsoft_Equation6.bin"/><Relationship Id="rId7" Type="http://schemas.openxmlformats.org/officeDocument/2006/relationships/image" Target="../media/image104.emf"/><Relationship Id="rId8" Type="http://schemas.openxmlformats.org/officeDocument/2006/relationships/image" Target="../media/image105.png"/><Relationship Id="rId9" Type="http://schemas.openxmlformats.org/officeDocument/2006/relationships/image" Target="../media/image106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3"/>
          <p:cNvSpPr txBox="1">
            <a:spLocks/>
          </p:cNvSpPr>
          <p:nvPr/>
        </p:nvSpPr>
        <p:spPr>
          <a:xfrm>
            <a:off x="287866" y="474133"/>
            <a:ext cx="8602133" cy="1354667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97500"/>
            <a:scene3d>
              <a:camera prst="orthographicFront"/>
              <a:lightRig rig="flat" dir="t"/>
            </a:scene3d>
            <a:sp3d extrusionH="25400">
              <a:bevelT w="38100" h="31750"/>
            </a:sp3d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kumimoji="0" lang="en-US" sz="4200" b="1" i="0" u="none" strike="noStrike" kern="1200" cap="small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RESUMMATION</a:t>
            </a: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2959417" y="2792803"/>
            <a:ext cx="3356716" cy="500729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 fontScale="90000" lnSpcReduction="10000"/>
            <a:scene3d>
              <a:camera prst="orthographicFront"/>
              <a:lightRig rig="flat" dir="t"/>
            </a:scene3d>
            <a:sp3d extrusionH="25400">
              <a:bevelT w="38100" h="317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small" dirty="0" smtClean="0">
                <a:solidFill>
                  <a:srgbClr val="00539B"/>
                </a:soli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Anna</a:t>
            </a:r>
            <a:r>
              <a:rPr lang="en-US" sz="3200" b="1" cap="small" dirty="0" smtClean="0">
                <a:solidFill>
                  <a:srgbClr val="008000"/>
                </a:soli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1" cap="small" dirty="0" err="1" smtClean="0">
                <a:solidFill>
                  <a:srgbClr val="00539B"/>
                </a:soli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Kulesza</a:t>
            </a:r>
            <a:endParaRPr kumimoji="0" lang="en-US" sz="3200" b="1" i="0" u="none" strike="noStrike" kern="1200" cap="small" spc="0" normalizeH="0" baseline="0" noProof="0" dirty="0">
              <a:ln>
                <a:noFill/>
              </a:ln>
              <a:solidFill>
                <a:srgbClr val="00539B"/>
              </a:solidFill>
              <a:effectLst>
                <a:outerShdw blurRad="50800" dist="38100" dir="5400000" algn="tl" rotWithShape="0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3"/>
          <p:cNvSpPr txBox="1">
            <a:spLocks/>
          </p:cNvSpPr>
          <p:nvPr/>
        </p:nvSpPr>
        <p:spPr>
          <a:xfrm>
            <a:off x="601792" y="5667922"/>
            <a:ext cx="7772400" cy="589972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82500" lnSpcReduction="20000"/>
            <a:scene3d>
              <a:camera prst="orthographicFront"/>
              <a:lightRig rig="flat" dir="t"/>
            </a:scene3d>
            <a:sp3d extrusionH="25400">
              <a:bevelT w="38100" h="3175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endParaRPr dirty="0" smtClean="0"/>
          </a:p>
          <a:p>
            <a:pPr lvl="0" algn="ctr" defTabSz="914400">
              <a:spcBef>
                <a:spcPct val="0"/>
              </a:spcBef>
              <a:defRPr/>
            </a:pPr>
            <a:r>
              <a:rPr lang="en-US" sz="2800" b="1" cap="sm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MC School, DESY Hamburg, 13.04.2018</a:t>
            </a:r>
            <a:endParaRPr kumimoji="0" lang="en-US" sz="2800" b="1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l" rotWithShape="0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wwu_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664" y="3733796"/>
            <a:ext cx="3026660" cy="65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5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84164" y="1642946"/>
            <a:ext cx="4391584" cy="5395759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2929"/>
                </a:solidFill>
              </a:rPr>
              <a:t>Resummation extends </a:t>
            </a:r>
            <a:r>
              <a:rPr lang="en-US" sz="1800" dirty="0">
                <a:solidFill>
                  <a:srgbClr val="FF2929"/>
                </a:solidFill>
              </a:rPr>
              <a:t>accuracy of the perturbative prediction beyond fixed-order </a:t>
            </a:r>
            <a:r>
              <a:rPr lang="en-US" sz="1800" dirty="0"/>
              <a:t>by adding a systematic treatment of  </a:t>
            </a:r>
            <a:r>
              <a:rPr lang="en-US" sz="1800" dirty="0" smtClean="0"/>
              <a:t>the logarithmic contributions to all orders</a:t>
            </a:r>
          </a:p>
          <a:p>
            <a:pPr lvl="1"/>
            <a:r>
              <a:rPr lang="en-US" sz="1600" dirty="0"/>
              <a:t>restores predictive power</a:t>
            </a:r>
          </a:p>
          <a:p>
            <a:pPr lvl="1"/>
            <a:r>
              <a:rPr lang="en-US" sz="1600" dirty="0" smtClean="0"/>
              <a:t>better describes physical phenomena</a:t>
            </a:r>
          </a:p>
          <a:p>
            <a:pPr lvl="1"/>
            <a:r>
              <a:rPr lang="en-US" sz="1600" dirty="0" smtClean="0"/>
              <a:t>probes the all-order structure of the perturbation theory</a:t>
            </a:r>
          </a:p>
          <a:p>
            <a:pPr lvl="1"/>
            <a:r>
              <a:rPr lang="en-US" sz="1600" dirty="0" smtClean="0"/>
              <a:t>by</a:t>
            </a:r>
            <a:r>
              <a:rPr lang="en-US" sz="1600" dirty="0"/>
              <a:t>-product: approximation of the fixed-order result from expansion of the all-order resummation</a:t>
            </a:r>
          </a:p>
          <a:p>
            <a:pPr lvl="1"/>
            <a:endParaRPr lang="en-US" sz="1600" dirty="0"/>
          </a:p>
          <a:p>
            <a:endParaRPr lang="en-US" sz="1800" dirty="0"/>
          </a:p>
          <a:p>
            <a:endParaRPr lang="en-US" sz="1800" i="1" dirty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1917700"/>
            <a:ext cx="3206750" cy="24231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05500" y="4273650"/>
            <a:ext cx="302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 boson 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T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@</a:t>
            </a:r>
            <a:r>
              <a:rPr lang="en-US" sz="1200" dirty="0" err="1" smtClean="0"/>
              <a:t>Tevatron</a:t>
            </a:r>
            <a:r>
              <a:rPr lang="en-US" sz="1200" dirty="0" smtClean="0"/>
              <a:t> 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from </a:t>
            </a:r>
            <a:r>
              <a:rPr lang="en-US" sz="1200" i="1" dirty="0" smtClean="0">
                <a:solidFill>
                  <a:srgbClr val="660066"/>
                </a:solidFill>
              </a:rPr>
              <a:t>[AK, </a:t>
            </a:r>
            <a:r>
              <a:rPr lang="en-US" sz="1200" i="1" dirty="0" err="1" smtClean="0">
                <a:solidFill>
                  <a:srgbClr val="660066"/>
                </a:solidFill>
              </a:rPr>
              <a:t>Sterman</a:t>
            </a:r>
            <a:r>
              <a:rPr lang="en-US" sz="1200" i="1" dirty="0" smtClean="0">
                <a:solidFill>
                  <a:srgbClr val="660066"/>
                </a:solidFill>
              </a:rPr>
              <a:t>, Vogelsang’03]</a:t>
            </a:r>
            <a:endParaRPr lang="en-US" sz="1200" i="1" dirty="0">
              <a:solidFill>
                <a:srgbClr val="66006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159500" y="2501900"/>
            <a:ext cx="635436" cy="48408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44136" y="2806701"/>
            <a:ext cx="73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n>
                  <a:solidFill>
                    <a:srgbClr val="000090"/>
                  </a:solidFill>
                </a:ln>
              </a:rPr>
              <a:t>NLO</a:t>
            </a:r>
            <a:endParaRPr lang="en-US" sz="1400" dirty="0">
              <a:ln>
                <a:solidFill>
                  <a:srgbClr val="000090"/>
                </a:solidFill>
              </a:ln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019800" y="3416300"/>
            <a:ext cx="1117600" cy="5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61200" y="3180090"/>
            <a:ext cx="160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5"/>
                </a:solidFill>
              </a:rPr>
              <a:t>resummation</a:t>
            </a:r>
            <a:r>
              <a:rPr lang="en-US" sz="1400" dirty="0" smtClean="0">
                <a:solidFill>
                  <a:schemeClr val="accent5"/>
                </a:solidFill>
              </a:rPr>
              <a:t> (+power corr.)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 rot="19516605">
            <a:off x="4430956" y="3199586"/>
            <a:ext cx="1077432" cy="30670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104" y="3995342"/>
            <a:ext cx="3704445" cy="23374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493500" y="6298532"/>
            <a:ext cx="23647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from </a:t>
            </a:r>
            <a:r>
              <a:rPr lang="en-US" sz="1200" i="1" dirty="0" smtClean="0">
                <a:solidFill>
                  <a:srgbClr val="660066"/>
                </a:solidFill>
              </a:rPr>
              <a:t>[</a:t>
            </a:r>
            <a:r>
              <a:rPr lang="en-US" sz="1200" i="1" dirty="0" err="1" smtClean="0">
                <a:solidFill>
                  <a:srgbClr val="660066"/>
                </a:solidFill>
              </a:rPr>
              <a:t>Moch</a:t>
            </a:r>
            <a:r>
              <a:rPr lang="en-US" sz="1200" i="1" dirty="0" smtClean="0">
                <a:solidFill>
                  <a:srgbClr val="660066"/>
                </a:solidFill>
              </a:rPr>
              <a:t>, </a:t>
            </a:r>
            <a:r>
              <a:rPr lang="en-US" sz="1200" i="1" dirty="0" err="1" smtClean="0">
                <a:solidFill>
                  <a:srgbClr val="660066"/>
                </a:solidFill>
              </a:rPr>
              <a:t>Vermaseren</a:t>
            </a:r>
            <a:r>
              <a:rPr lang="en-US" sz="1200" i="1" dirty="0" smtClean="0">
                <a:solidFill>
                  <a:srgbClr val="660066"/>
                </a:solidFill>
              </a:rPr>
              <a:t>, Vogt’05]</a:t>
            </a:r>
            <a:endParaRPr lang="en-US" sz="1200" dirty="0"/>
          </a:p>
        </p:txBody>
      </p:sp>
      <p:sp>
        <p:nvSpPr>
          <p:cNvPr id="20" name="Left Arrow 19"/>
          <p:cNvSpPr/>
          <p:nvPr/>
        </p:nvSpPr>
        <p:spPr>
          <a:xfrm rot="1397143">
            <a:off x="4508864" y="4806277"/>
            <a:ext cx="936485" cy="34368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7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84164" y="1642946"/>
            <a:ext cx="4391584" cy="5395759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2929"/>
                </a:solidFill>
              </a:rPr>
              <a:t>Resummation extends </a:t>
            </a:r>
            <a:r>
              <a:rPr lang="en-US" sz="1800" dirty="0">
                <a:solidFill>
                  <a:srgbClr val="FF2929"/>
                </a:solidFill>
              </a:rPr>
              <a:t>accuracy of the perturbative prediction beyond fixed-order </a:t>
            </a:r>
            <a:r>
              <a:rPr lang="en-US" sz="1800" dirty="0"/>
              <a:t>by adding a systematic treatment of  </a:t>
            </a:r>
            <a:r>
              <a:rPr lang="en-US" sz="1800" dirty="0" smtClean="0"/>
              <a:t>the logarithmic contributions to all orders</a:t>
            </a:r>
          </a:p>
          <a:p>
            <a:pPr lvl="1"/>
            <a:r>
              <a:rPr lang="en-US" sz="1600" dirty="0"/>
              <a:t>restores predictive power</a:t>
            </a:r>
          </a:p>
          <a:p>
            <a:pPr lvl="1"/>
            <a:r>
              <a:rPr lang="en-US" sz="1600" dirty="0" smtClean="0"/>
              <a:t>better describes physical phenomena</a:t>
            </a:r>
          </a:p>
          <a:p>
            <a:pPr lvl="1"/>
            <a:r>
              <a:rPr lang="en-US" sz="1600" dirty="0" smtClean="0"/>
              <a:t>probes the all-order structure of the perturbation theory</a:t>
            </a:r>
          </a:p>
          <a:p>
            <a:pPr lvl="1"/>
            <a:r>
              <a:rPr lang="en-US" sz="1600" dirty="0" smtClean="0"/>
              <a:t>by</a:t>
            </a:r>
            <a:r>
              <a:rPr lang="en-US" sz="1600" dirty="0"/>
              <a:t>-product: approximation of the fixed-order result from expansion of the all-order resummation</a:t>
            </a:r>
          </a:p>
          <a:p>
            <a:pPr lvl="1"/>
            <a:endParaRPr lang="en-US" sz="1600" dirty="0"/>
          </a:p>
          <a:p>
            <a:endParaRPr lang="en-US" sz="1800" dirty="0"/>
          </a:p>
          <a:p>
            <a:endParaRPr lang="en-US" sz="1800" i="1" dirty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1917700"/>
            <a:ext cx="3206750" cy="24231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05500" y="4273650"/>
            <a:ext cx="302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 boson 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T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@</a:t>
            </a:r>
            <a:r>
              <a:rPr lang="en-US" sz="1200" dirty="0" err="1" smtClean="0"/>
              <a:t>Tevatron</a:t>
            </a:r>
            <a:r>
              <a:rPr lang="en-US" sz="1200" dirty="0" smtClean="0"/>
              <a:t> 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from </a:t>
            </a:r>
            <a:r>
              <a:rPr lang="en-US" sz="1200" i="1" dirty="0" smtClean="0">
                <a:solidFill>
                  <a:srgbClr val="660066"/>
                </a:solidFill>
              </a:rPr>
              <a:t>[AK, </a:t>
            </a:r>
            <a:r>
              <a:rPr lang="en-US" sz="1200" i="1" dirty="0" err="1" smtClean="0">
                <a:solidFill>
                  <a:srgbClr val="660066"/>
                </a:solidFill>
              </a:rPr>
              <a:t>Sterman</a:t>
            </a:r>
            <a:r>
              <a:rPr lang="en-US" sz="1200" i="1" dirty="0" smtClean="0">
                <a:solidFill>
                  <a:srgbClr val="660066"/>
                </a:solidFill>
              </a:rPr>
              <a:t>, Vogelsang’03]</a:t>
            </a:r>
            <a:endParaRPr lang="en-US" sz="1200" i="1" dirty="0">
              <a:solidFill>
                <a:srgbClr val="66006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159500" y="2501900"/>
            <a:ext cx="635436" cy="48408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44136" y="2806701"/>
            <a:ext cx="73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n>
                  <a:solidFill>
                    <a:srgbClr val="000090"/>
                  </a:solidFill>
                </a:ln>
              </a:rPr>
              <a:t>NLO</a:t>
            </a:r>
            <a:endParaRPr lang="en-US" sz="1400" dirty="0">
              <a:ln>
                <a:solidFill>
                  <a:srgbClr val="000090"/>
                </a:solidFill>
              </a:ln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019800" y="3416300"/>
            <a:ext cx="1117600" cy="5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61200" y="3180090"/>
            <a:ext cx="160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5"/>
                </a:solidFill>
              </a:rPr>
              <a:t>resummation</a:t>
            </a:r>
            <a:r>
              <a:rPr lang="en-US" sz="1400" dirty="0" smtClean="0">
                <a:solidFill>
                  <a:schemeClr val="accent5"/>
                </a:solidFill>
              </a:rPr>
              <a:t> (+power corr.)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 rot="19516605">
            <a:off x="4430956" y="3199586"/>
            <a:ext cx="1077432" cy="30670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104" y="3995342"/>
            <a:ext cx="3704445" cy="23374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493500" y="6298532"/>
            <a:ext cx="23647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from </a:t>
            </a:r>
            <a:r>
              <a:rPr lang="en-US" sz="1200" i="1" dirty="0" smtClean="0">
                <a:solidFill>
                  <a:srgbClr val="660066"/>
                </a:solidFill>
              </a:rPr>
              <a:t>[</a:t>
            </a:r>
            <a:r>
              <a:rPr lang="en-US" sz="1200" i="1" dirty="0" err="1" smtClean="0">
                <a:solidFill>
                  <a:srgbClr val="660066"/>
                </a:solidFill>
              </a:rPr>
              <a:t>Moch</a:t>
            </a:r>
            <a:r>
              <a:rPr lang="en-US" sz="1200" i="1" dirty="0" smtClean="0">
                <a:solidFill>
                  <a:srgbClr val="660066"/>
                </a:solidFill>
              </a:rPr>
              <a:t>, </a:t>
            </a:r>
            <a:r>
              <a:rPr lang="en-US" sz="1200" i="1" dirty="0" err="1" smtClean="0">
                <a:solidFill>
                  <a:srgbClr val="660066"/>
                </a:solidFill>
              </a:rPr>
              <a:t>Vermaseren</a:t>
            </a:r>
            <a:r>
              <a:rPr lang="en-US" sz="1200" i="1" dirty="0" smtClean="0">
                <a:solidFill>
                  <a:srgbClr val="660066"/>
                </a:solidFill>
              </a:rPr>
              <a:t>, Vogt’05]</a:t>
            </a:r>
            <a:endParaRPr lang="en-US" sz="1200" dirty="0"/>
          </a:p>
        </p:txBody>
      </p:sp>
      <p:sp>
        <p:nvSpPr>
          <p:cNvPr id="20" name="Left Arrow 19"/>
          <p:cNvSpPr/>
          <p:nvPr/>
        </p:nvSpPr>
        <p:spPr>
          <a:xfrm rot="1397143">
            <a:off x="4508864" y="4806277"/>
            <a:ext cx="936485" cy="34368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800134" y="5474071"/>
            <a:ext cx="3156398" cy="5794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 how to get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2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Your Pick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499110" y="1947863"/>
            <a:ext cx="3931920" cy="3975100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12232" y="2661883"/>
            <a:ext cx="4609846" cy="2632777"/>
            <a:chOff x="2617120" y="2965074"/>
            <a:chExt cx="4609846" cy="2632777"/>
          </a:xfrm>
        </p:grpSpPr>
        <p:sp>
          <p:nvSpPr>
            <p:cNvPr id="8" name="Freeform 7"/>
            <p:cNvSpPr/>
            <p:nvPr/>
          </p:nvSpPr>
          <p:spPr>
            <a:xfrm>
              <a:off x="4175589" y="4856717"/>
              <a:ext cx="1482269" cy="741134"/>
            </a:xfrm>
            <a:custGeom>
              <a:avLst/>
              <a:gdLst>
                <a:gd name="connsiteX0" fmla="*/ 0 w 1482269"/>
                <a:gd name="connsiteY0" fmla="*/ 74113 h 741134"/>
                <a:gd name="connsiteX1" fmla="*/ 74113 w 1482269"/>
                <a:gd name="connsiteY1" fmla="*/ 0 h 741134"/>
                <a:gd name="connsiteX2" fmla="*/ 1408156 w 1482269"/>
                <a:gd name="connsiteY2" fmla="*/ 0 h 741134"/>
                <a:gd name="connsiteX3" fmla="*/ 1482269 w 1482269"/>
                <a:gd name="connsiteY3" fmla="*/ 74113 h 741134"/>
                <a:gd name="connsiteX4" fmla="*/ 1482269 w 1482269"/>
                <a:gd name="connsiteY4" fmla="*/ 667021 h 741134"/>
                <a:gd name="connsiteX5" fmla="*/ 1408156 w 1482269"/>
                <a:gd name="connsiteY5" fmla="*/ 741134 h 741134"/>
                <a:gd name="connsiteX6" fmla="*/ 74113 w 1482269"/>
                <a:gd name="connsiteY6" fmla="*/ 741134 h 741134"/>
                <a:gd name="connsiteX7" fmla="*/ 0 w 1482269"/>
                <a:gd name="connsiteY7" fmla="*/ 667021 h 741134"/>
                <a:gd name="connsiteX8" fmla="*/ 0 w 1482269"/>
                <a:gd name="connsiteY8" fmla="*/ 74113 h 74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2269" h="741134">
                  <a:moveTo>
                    <a:pt x="0" y="74113"/>
                  </a:moveTo>
                  <a:cubicBezTo>
                    <a:pt x="0" y="33182"/>
                    <a:pt x="33182" y="0"/>
                    <a:pt x="74113" y="0"/>
                  </a:cubicBezTo>
                  <a:lnTo>
                    <a:pt x="1408156" y="0"/>
                  </a:lnTo>
                  <a:cubicBezTo>
                    <a:pt x="1449087" y="0"/>
                    <a:pt x="1482269" y="33182"/>
                    <a:pt x="1482269" y="74113"/>
                  </a:cubicBezTo>
                  <a:lnTo>
                    <a:pt x="1482269" y="667021"/>
                  </a:lnTo>
                  <a:cubicBezTo>
                    <a:pt x="1482269" y="707952"/>
                    <a:pt x="1449087" y="741134"/>
                    <a:pt x="1408156" y="741134"/>
                  </a:cubicBezTo>
                  <a:lnTo>
                    <a:pt x="74113" y="741134"/>
                  </a:lnTo>
                  <a:cubicBezTo>
                    <a:pt x="33182" y="741134"/>
                    <a:pt x="0" y="707952"/>
                    <a:pt x="0" y="667021"/>
                  </a:cubicBezTo>
                  <a:lnTo>
                    <a:pt x="0" y="7411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7" tIns="94097" rIns="94097" bIns="9409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MC Parton Showers</a:t>
              </a:r>
              <a:endParaRPr lang="en-US" sz="1900" kern="1200" dirty="0"/>
            </a:p>
          </p:txBody>
        </p:sp>
        <p:sp>
          <p:nvSpPr>
            <p:cNvPr id="9" name="Freeform 8"/>
            <p:cNvSpPr/>
            <p:nvPr/>
          </p:nvSpPr>
          <p:spPr>
            <a:xfrm rot="2972309">
              <a:off x="3363919" y="4202716"/>
              <a:ext cx="772363" cy="259397"/>
            </a:xfrm>
            <a:custGeom>
              <a:avLst/>
              <a:gdLst>
                <a:gd name="connsiteX0" fmla="*/ 0 w 772363"/>
                <a:gd name="connsiteY0" fmla="*/ 129699 h 259397"/>
                <a:gd name="connsiteX1" fmla="*/ 129699 w 772363"/>
                <a:gd name="connsiteY1" fmla="*/ 0 h 259397"/>
                <a:gd name="connsiteX2" fmla="*/ 129699 w 772363"/>
                <a:gd name="connsiteY2" fmla="*/ 51879 h 259397"/>
                <a:gd name="connsiteX3" fmla="*/ 642665 w 772363"/>
                <a:gd name="connsiteY3" fmla="*/ 51879 h 259397"/>
                <a:gd name="connsiteX4" fmla="*/ 642665 w 772363"/>
                <a:gd name="connsiteY4" fmla="*/ 0 h 259397"/>
                <a:gd name="connsiteX5" fmla="*/ 772363 w 772363"/>
                <a:gd name="connsiteY5" fmla="*/ 129699 h 259397"/>
                <a:gd name="connsiteX6" fmla="*/ 642665 w 772363"/>
                <a:gd name="connsiteY6" fmla="*/ 259397 h 259397"/>
                <a:gd name="connsiteX7" fmla="*/ 642665 w 772363"/>
                <a:gd name="connsiteY7" fmla="*/ 207518 h 259397"/>
                <a:gd name="connsiteX8" fmla="*/ 129699 w 772363"/>
                <a:gd name="connsiteY8" fmla="*/ 207518 h 259397"/>
                <a:gd name="connsiteX9" fmla="*/ 129699 w 772363"/>
                <a:gd name="connsiteY9" fmla="*/ 259397 h 259397"/>
                <a:gd name="connsiteX10" fmla="*/ 0 w 772363"/>
                <a:gd name="connsiteY10" fmla="*/ 129699 h 25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2363" h="259397">
                  <a:moveTo>
                    <a:pt x="0" y="129699"/>
                  </a:moveTo>
                  <a:lnTo>
                    <a:pt x="129699" y="0"/>
                  </a:lnTo>
                  <a:lnTo>
                    <a:pt x="129699" y="51879"/>
                  </a:lnTo>
                  <a:lnTo>
                    <a:pt x="642665" y="51879"/>
                  </a:lnTo>
                  <a:lnTo>
                    <a:pt x="642665" y="0"/>
                  </a:lnTo>
                  <a:lnTo>
                    <a:pt x="772363" y="129699"/>
                  </a:lnTo>
                  <a:lnTo>
                    <a:pt x="642665" y="259397"/>
                  </a:lnTo>
                  <a:lnTo>
                    <a:pt x="642665" y="207518"/>
                  </a:lnTo>
                  <a:lnTo>
                    <a:pt x="129699" y="207518"/>
                  </a:lnTo>
                  <a:lnTo>
                    <a:pt x="129699" y="259397"/>
                  </a:lnTo>
                  <a:lnTo>
                    <a:pt x="0" y="12969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819" tIns="51878" rIns="77818" bIns="5187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617120" y="2977117"/>
              <a:ext cx="1482269" cy="741134"/>
            </a:xfrm>
            <a:custGeom>
              <a:avLst/>
              <a:gdLst>
                <a:gd name="connsiteX0" fmla="*/ 0 w 1482269"/>
                <a:gd name="connsiteY0" fmla="*/ 74113 h 741134"/>
                <a:gd name="connsiteX1" fmla="*/ 74113 w 1482269"/>
                <a:gd name="connsiteY1" fmla="*/ 0 h 741134"/>
                <a:gd name="connsiteX2" fmla="*/ 1408156 w 1482269"/>
                <a:gd name="connsiteY2" fmla="*/ 0 h 741134"/>
                <a:gd name="connsiteX3" fmla="*/ 1482269 w 1482269"/>
                <a:gd name="connsiteY3" fmla="*/ 74113 h 741134"/>
                <a:gd name="connsiteX4" fmla="*/ 1482269 w 1482269"/>
                <a:gd name="connsiteY4" fmla="*/ 667021 h 741134"/>
                <a:gd name="connsiteX5" fmla="*/ 1408156 w 1482269"/>
                <a:gd name="connsiteY5" fmla="*/ 741134 h 741134"/>
                <a:gd name="connsiteX6" fmla="*/ 74113 w 1482269"/>
                <a:gd name="connsiteY6" fmla="*/ 741134 h 741134"/>
                <a:gd name="connsiteX7" fmla="*/ 0 w 1482269"/>
                <a:gd name="connsiteY7" fmla="*/ 667021 h 741134"/>
                <a:gd name="connsiteX8" fmla="*/ 0 w 1482269"/>
                <a:gd name="connsiteY8" fmla="*/ 74113 h 74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2269" h="741134">
                  <a:moveTo>
                    <a:pt x="0" y="74113"/>
                  </a:moveTo>
                  <a:cubicBezTo>
                    <a:pt x="0" y="33182"/>
                    <a:pt x="33182" y="0"/>
                    <a:pt x="74113" y="0"/>
                  </a:cubicBezTo>
                  <a:lnTo>
                    <a:pt x="1408156" y="0"/>
                  </a:lnTo>
                  <a:cubicBezTo>
                    <a:pt x="1449087" y="0"/>
                    <a:pt x="1482269" y="33182"/>
                    <a:pt x="1482269" y="74113"/>
                  </a:cubicBezTo>
                  <a:lnTo>
                    <a:pt x="1482269" y="667021"/>
                  </a:lnTo>
                  <a:cubicBezTo>
                    <a:pt x="1482269" y="707952"/>
                    <a:pt x="1449087" y="741134"/>
                    <a:pt x="1408156" y="741134"/>
                  </a:cubicBezTo>
                  <a:lnTo>
                    <a:pt x="74113" y="741134"/>
                  </a:lnTo>
                  <a:cubicBezTo>
                    <a:pt x="33182" y="741134"/>
                    <a:pt x="0" y="707952"/>
                    <a:pt x="0" y="667021"/>
                  </a:cubicBezTo>
                  <a:lnTo>
                    <a:pt x="0" y="7411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7" tIns="94097" rIns="94097" bIns="9409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DQCD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 smtClean="0"/>
                <a:t>(direct QCD)</a:t>
              </a:r>
              <a:endParaRPr lang="en-US" sz="19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542212" y="3240008"/>
              <a:ext cx="772363" cy="259398"/>
            </a:xfrm>
            <a:custGeom>
              <a:avLst/>
              <a:gdLst>
                <a:gd name="connsiteX0" fmla="*/ 0 w 772363"/>
                <a:gd name="connsiteY0" fmla="*/ 129699 h 259397"/>
                <a:gd name="connsiteX1" fmla="*/ 129699 w 772363"/>
                <a:gd name="connsiteY1" fmla="*/ 0 h 259397"/>
                <a:gd name="connsiteX2" fmla="*/ 129699 w 772363"/>
                <a:gd name="connsiteY2" fmla="*/ 51879 h 259397"/>
                <a:gd name="connsiteX3" fmla="*/ 642665 w 772363"/>
                <a:gd name="connsiteY3" fmla="*/ 51879 h 259397"/>
                <a:gd name="connsiteX4" fmla="*/ 642665 w 772363"/>
                <a:gd name="connsiteY4" fmla="*/ 0 h 259397"/>
                <a:gd name="connsiteX5" fmla="*/ 772363 w 772363"/>
                <a:gd name="connsiteY5" fmla="*/ 129699 h 259397"/>
                <a:gd name="connsiteX6" fmla="*/ 642665 w 772363"/>
                <a:gd name="connsiteY6" fmla="*/ 259397 h 259397"/>
                <a:gd name="connsiteX7" fmla="*/ 642665 w 772363"/>
                <a:gd name="connsiteY7" fmla="*/ 207518 h 259397"/>
                <a:gd name="connsiteX8" fmla="*/ 129699 w 772363"/>
                <a:gd name="connsiteY8" fmla="*/ 207518 h 259397"/>
                <a:gd name="connsiteX9" fmla="*/ 129699 w 772363"/>
                <a:gd name="connsiteY9" fmla="*/ 259397 h 259397"/>
                <a:gd name="connsiteX10" fmla="*/ 0 w 772363"/>
                <a:gd name="connsiteY10" fmla="*/ 129699 h 25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2363" h="259397">
                  <a:moveTo>
                    <a:pt x="772363" y="129698"/>
                  </a:moveTo>
                  <a:lnTo>
                    <a:pt x="642664" y="259396"/>
                  </a:lnTo>
                  <a:lnTo>
                    <a:pt x="642664" y="207517"/>
                  </a:lnTo>
                  <a:lnTo>
                    <a:pt x="129698" y="207517"/>
                  </a:lnTo>
                  <a:lnTo>
                    <a:pt x="129698" y="259396"/>
                  </a:lnTo>
                  <a:lnTo>
                    <a:pt x="0" y="129698"/>
                  </a:lnTo>
                  <a:lnTo>
                    <a:pt x="129698" y="1"/>
                  </a:lnTo>
                  <a:lnTo>
                    <a:pt x="129698" y="51880"/>
                  </a:lnTo>
                  <a:lnTo>
                    <a:pt x="642664" y="51880"/>
                  </a:lnTo>
                  <a:lnTo>
                    <a:pt x="642664" y="1"/>
                  </a:lnTo>
                  <a:lnTo>
                    <a:pt x="772363" y="12969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819" tIns="51880" rIns="77819" bIns="5187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744697" y="2965074"/>
              <a:ext cx="1482269" cy="741134"/>
            </a:xfrm>
            <a:custGeom>
              <a:avLst/>
              <a:gdLst>
                <a:gd name="connsiteX0" fmla="*/ 0 w 1482269"/>
                <a:gd name="connsiteY0" fmla="*/ 74113 h 741134"/>
                <a:gd name="connsiteX1" fmla="*/ 74113 w 1482269"/>
                <a:gd name="connsiteY1" fmla="*/ 0 h 741134"/>
                <a:gd name="connsiteX2" fmla="*/ 1408156 w 1482269"/>
                <a:gd name="connsiteY2" fmla="*/ 0 h 741134"/>
                <a:gd name="connsiteX3" fmla="*/ 1482269 w 1482269"/>
                <a:gd name="connsiteY3" fmla="*/ 74113 h 741134"/>
                <a:gd name="connsiteX4" fmla="*/ 1482269 w 1482269"/>
                <a:gd name="connsiteY4" fmla="*/ 667021 h 741134"/>
                <a:gd name="connsiteX5" fmla="*/ 1408156 w 1482269"/>
                <a:gd name="connsiteY5" fmla="*/ 741134 h 741134"/>
                <a:gd name="connsiteX6" fmla="*/ 74113 w 1482269"/>
                <a:gd name="connsiteY6" fmla="*/ 741134 h 741134"/>
                <a:gd name="connsiteX7" fmla="*/ 0 w 1482269"/>
                <a:gd name="connsiteY7" fmla="*/ 667021 h 741134"/>
                <a:gd name="connsiteX8" fmla="*/ 0 w 1482269"/>
                <a:gd name="connsiteY8" fmla="*/ 74113 h 74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2269" h="741134">
                  <a:moveTo>
                    <a:pt x="0" y="74113"/>
                  </a:moveTo>
                  <a:cubicBezTo>
                    <a:pt x="0" y="33182"/>
                    <a:pt x="33182" y="0"/>
                    <a:pt x="74113" y="0"/>
                  </a:cubicBezTo>
                  <a:lnTo>
                    <a:pt x="1408156" y="0"/>
                  </a:lnTo>
                  <a:cubicBezTo>
                    <a:pt x="1449087" y="0"/>
                    <a:pt x="1482269" y="33182"/>
                    <a:pt x="1482269" y="74113"/>
                  </a:cubicBezTo>
                  <a:lnTo>
                    <a:pt x="1482269" y="667021"/>
                  </a:lnTo>
                  <a:cubicBezTo>
                    <a:pt x="1482269" y="707952"/>
                    <a:pt x="1449087" y="741134"/>
                    <a:pt x="1408156" y="741134"/>
                  </a:cubicBezTo>
                  <a:lnTo>
                    <a:pt x="74113" y="741134"/>
                  </a:lnTo>
                  <a:cubicBezTo>
                    <a:pt x="33182" y="741134"/>
                    <a:pt x="0" y="707952"/>
                    <a:pt x="0" y="667021"/>
                  </a:cubicBezTo>
                  <a:lnTo>
                    <a:pt x="0" y="7411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7" tIns="94097" rIns="94097" bIns="9409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SCET</a:t>
              </a:r>
              <a:endParaRPr lang="en-US" sz="1900" kern="1200" dirty="0"/>
            </a:p>
          </p:txBody>
        </p:sp>
        <p:sp>
          <p:nvSpPr>
            <p:cNvPr id="14" name="Freeform 13"/>
            <p:cNvSpPr/>
            <p:nvPr/>
          </p:nvSpPr>
          <p:spPr>
            <a:xfrm rot="18551571">
              <a:off x="5654337" y="4199443"/>
              <a:ext cx="772363" cy="259397"/>
            </a:xfrm>
            <a:custGeom>
              <a:avLst/>
              <a:gdLst>
                <a:gd name="connsiteX0" fmla="*/ 0 w 772363"/>
                <a:gd name="connsiteY0" fmla="*/ 129699 h 259397"/>
                <a:gd name="connsiteX1" fmla="*/ 129699 w 772363"/>
                <a:gd name="connsiteY1" fmla="*/ 0 h 259397"/>
                <a:gd name="connsiteX2" fmla="*/ 129699 w 772363"/>
                <a:gd name="connsiteY2" fmla="*/ 51879 h 259397"/>
                <a:gd name="connsiteX3" fmla="*/ 642665 w 772363"/>
                <a:gd name="connsiteY3" fmla="*/ 51879 h 259397"/>
                <a:gd name="connsiteX4" fmla="*/ 642665 w 772363"/>
                <a:gd name="connsiteY4" fmla="*/ 0 h 259397"/>
                <a:gd name="connsiteX5" fmla="*/ 772363 w 772363"/>
                <a:gd name="connsiteY5" fmla="*/ 129699 h 259397"/>
                <a:gd name="connsiteX6" fmla="*/ 642665 w 772363"/>
                <a:gd name="connsiteY6" fmla="*/ 259397 h 259397"/>
                <a:gd name="connsiteX7" fmla="*/ 642665 w 772363"/>
                <a:gd name="connsiteY7" fmla="*/ 207518 h 259397"/>
                <a:gd name="connsiteX8" fmla="*/ 129699 w 772363"/>
                <a:gd name="connsiteY8" fmla="*/ 207518 h 259397"/>
                <a:gd name="connsiteX9" fmla="*/ 129699 w 772363"/>
                <a:gd name="connsiteY9" fmla="*/ 259397 h 259397"/>
                <a:gd name="connsiteX10" fmla="*/ 0 w 772363"/>
                <a:gd name="connsiteY10" fmla="*/ 129699 h 25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2363" h="259397">
                  <a:moveTo>
                    <a:pt x="0" y="129699"/>
                  </a:moveTo>
                  <a:lnTo>
                    <a:pt x="129699" y="0"/>
                  </a:lnTo>
                  <a:lnTo>
                    <a:pt x="129699" y="51879"/>
                  </a:lnTo>
                  <a:lnTo>
                    <a:pt x="642665" y="51879"/>
                  </a:lnTo>
                  <a:lnTo>
                    <a:pt x="642665" y="0"/>
                  </a:lnTo>
                  <a:lnTo>
                    <a:pt x="772363" y="129699"/>
                  </a:lnTo>
                  <a:lnTo>
                    <a:pt x="642665" y="259397"/>
                  </a:lnTo>
                  <a:lnTo>
                    <a:pt x="642665" y="207518"/>
                  </a:lnTo>
                  <a:lnTo>
                    <a:pt x="129699" y="207518"/>
                  </a:lnTo>
                  <a:lnTo>
                    <a:pt x="129699" y="259397"/>
                  </a:lnTo>
                  <a:lnTo>
                    <a:pt x="0" y="12969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818" tIns="51879" rIns="77819" bIns="5187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5588001" y="2490456"/>
            <a:ext cx="564510" cy="65495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229083" y="4553526"/>
            <a:ext cx="1923428" cy="452044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5962168" y="1806180"/>
            <a:ext cx="2896082" cy="25130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Analytical methods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Accuracy </a:t>
            </a:r>
            <a:r>
              <a:rPr lang="en-US" dirty="0">
                <a:solidFill>
                  <a:srgbClr val="008000"/>
                </a:solidFill>
              </a:rPr>
              <a:t>up to NNLL or </a:t>
            </a:r>
            <a:r>
              <a:rPr lang="en-US" dirty="0" smtClean="0">
                <a:solidFill>
                  <a:srgbClr val="008000"/>
                </a:solidFill>
              </a:rPr>
              <a:t>N</a:t>
            </a:r>
            <a:r>
              <a:rPr lang="en-US" baseline="30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LL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Full control over theoretical accuracy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Separate calculations for each process and observable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5962168" y="4126290"/>
            <a:ext cx="2896082" cy="22178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Numerical</a:t>
            </a:r>
          </a:p>
          <a:p>
            <a:pPr lvl="1"/>
            <a:r>
              <a:rPr lang="en-US" sz="1600" dirty="0" smtClean="0">
                <a:solidFill>
                  <a:srgbClr val="008000"/>
                </a:solidFill>
              </a:rPr>
              <a:t>Universal </a:t>
            </a:r>
            <a:r>
              <a:rPr lang="en-US" sz="1600" dirty="0" err="1" smtClean="0">
                <a:solidFill>
                  <a:srgbClr val="008000"/>
                </a:solidFill>
              </a:rPr>
              <a:t>w.r.t</a:t>
            </a:r>
            <a:r>
              <a:rPr lang="en-US" sz="1600" dirty="0" smtClean="0">
                <a:solidFill>
                  <a:srgbClr val="008000"/>
                </a:solidFill>
              </a:rPr>
              <a:t>. observable</a:t>
            </a:r>
          </a:p>
          <a:p>
            <a:pPr lvl="1"/>
            <a:r>
              <a:rPr lang="en-US" sz="1600" dirty="0" smtClean="0">
                <a:solidFill>
                  <a:srgbClr val="008000"/>
                </a:solidFill>
              </a:rPr>
              <a:t>Automatized</a:t>
            </a:r>
          </a:p>
          <a:p>
            <a:pPr lvl="1"/>
            <a:r>
              <a:rPr lang="en-US" sz="1600" dirty="0" smtClean="0">
                <a:solidFill>
                  <a:srgbClr val="800000"/>
                </a:solidFill>
              </a:rPr>
              <a:t>Accuracy (N)LL</a:t>
            </a:r>
          </a:p>
          <a:p>
            <a:pPr lvl="1"/>
            <a:r>
              <a:rPr lang="en-US" sz="1600" dirty="0" smtClean="0">
                <a:solidFill>
                  <a:srgbClr val="800000"/>
                </a:solidFill>
              </a:rPr>
              <a:t>Limited control over accuracy, requires separate studies</a:t>
            </a:r>
          </a:p>
          <a:p>
            <a:endParaRPr lang="en-US" sz="1800" b="1" dirty="0" smtClean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009738" y="2071270"/>
            <a:ext cx="3952432" cy="419186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45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29" y="2133600"/>
            <a:ext cx="8389722" cy="39925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Historically, various approaches (or “schools”) have been formed:</a:t>
            </a:r>
          </a:p>
          <a:p>
            <a:pPr lvl="1"/>
            <a:r>
              <a:rPr lang="en-US" sz="1800" dirty="0" smtClean="0"/>
              <a:t>based on collinear branching formalism </a:t>
            </a:r>
            <a:r>
              <a:rPr lang="en-US" sz="1800" i="1" dirty="0" smtClean="0">
                <a:solidFill>
                  <a:srgbClr val="000090"/>
                </a:solidFill>
              </a:rPr>
              <a:t>[Catani et al.] </a:t>
            </a:r>
            <a:r>
              <a:rPr lang="en-US" sz="1800" dirty="0" smtClean="0">
                <a:solidFill>
                  <a:srgbClr val="008000"/>
                </a:solidFill>
              </a:rPr>
              <a:t>“bottom-top”</a:t>
            </a:r>
          </a:p>
          <a:p>
            <a:pPr lvl="1"/>
            <a:r>
              <a:rPr lang="en-US" sz="1800" dirty="0" smtClean="0"/>
              <a:t>based on renormalization group </a:t>
            </a:r>
            <a:r>
              <a:rPr lang="en-US" sz="1800" i="1" dirty="0" smtClean="0">
                <a:solidFill>
                  <a:srgbClr val="000090"/>
                </a:solidFill>
              </a:rPr>
              <a:t>[</a:t>
            </a:r>
            <a:r>
              <a:rPr lang="en-US" sz="1800" i="1" dirty="0" err="1" smtClean="0">
                <a:solidFill>
                  <a:srgbClr val="000090"/>
                </a:solidFill>
              </a:rPr>
              <a:t>Sterman</a:t>
            </a:r>
            <a:r>
              <a:rPr lang="en-US" sz="1800" i="1" dirty="0" smtClean="0">
                <a:solidFill>
                  <a:srgbClr val="000090"/>
                </a:solidFill>
              </a:rPr>
              <a:t> et al.] </a:t>
            </a:r>
            <a:r>
              <a:rPr lang="en-US" sz="1800" dirty="0" smtClean="0">
                <a:solidFill>
                  <a:srgbClr val="008000"/>
                </a:solidFill>
              </a:rPr>
              <a:t>“top-bottom”</a:t>
            </a:r>
          </a:p>
          <a:p>
            <a:pPr lvl="1"/>
            <a:r>
              <a:rPr lang="en-US" sz="1800" dirty="0" smtClean="0"/>
              <a:t>based on the effective field theory approach -&gt; </a:t>
            </a:r>
            <a:r>
              <a:rPr lang="en-US" sz="1800" i="1" dirty="0" smtClean="0">
                <a:solidFill>
                  <a:srgbClr val="000090"/>
                </a:solidFill>
              </a:rPr>
              <a:t>Soft Collinear Effective Theory </a:t>
            </a:r>
            <a:r>
              <a:rPr lang="en-US" sz="1800" i="1" dirty="0" smtClean="0">
                <a:solidFill>
                  <a:srgbClr val="000090"/>
                </a:solidFill>
              </a:rPr>
              <a:t>(SCET) </a:t>
            </a:r>
            <a:r>
              <a:rPr lang="en-US" sz="1800" dirty="0" smtClean="0">
                <a:solidFill>
                  <a:srgbClr val="008000"/>
                </a:solidFill>
              </a:rPr>
              <a:t>dominant </a:t>
            </a:r>
            <a:r>
              <a:rPr lang="en-US" sz="1800" dirty="0" smtClean="0">
                <a:solidFill>
                  <a:srgbClr val="008000"/>
                </a:solidFill>
              </a:rPr>
              <a:t>mode selection at the </a:t>
            </a:r>
            <a:r>
              <a:rPr lang="en-US" sz="1800" dirty="0" err="1" smtClean="0">
                <a:solidFill>
                  <a:srgbClr val="008000"/>
                </a:solidFill>
              </a:rPr>
              <a:t>Lagrangian</a:t>
            </a:r>
            <a:r>
              <a:rPr lang="en-US" sz="1800" dirty="0" smtClean="0">
                <a:solidFill>
                  <a:srgbClr val="008000"/>
                </a:solidFill>
              </a:rPr>
              <a:t> level</a:t>
            </a:r>
          </a:p>
          <a:p>
            <a:r>
              <a:rPr lang="en-US" sz="1800" dirty="0" smtClean="0"/>
              <a:t>Different at technical level, but equally valid</a:t>
            </a:r>
          </a:p>
          <a:p>
            <a:r>
              <a:rPr lang="en-US" sz="1800" dirty="0" smtClean="0"/>
              <a:t>Independent methods to arrive at the same formal accuracy -&gt; validation of </a:t>
            </a:r>
            <a:r>
              <a:rPr lang="en-US" sz="1800" dirty="0" smtClean="0"/>
              <a:t>theoretical </a:t>
            </a:r>
            <a:r>
              <a:rPr lang="en-US" sz="1800" dirty="0" smtClean="0"/>
              <a:t>predictions obtained with various </a:t>
            </a:r>
            <a:r>
              <a:rPr lang="en-US" sz="1800" dirty="0" smtClean="0"/>
              <a:t>methods</a:t>
            </a:r>
          </a:p>
          <a:p>
            <a:r>
              <a:rPr lang="en-US" sz="1800" dirty="0" smtClean="0"/>
              <a:t>After all, physics is the same!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02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double Logs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84163" y="1707546"/>
            <a:ext cx="8574087" cy="489645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QCD: </a:t>
            </a:r>
            <a:r>
              <a:rPr lang="en-US" sz="1600" dirty="0" err="1" smtClean="0"/>
              <a:t>Sudakov</a:t>
            </a:r>
            <a:r>
              <a:rPr lang="en-US" sz="1600" dirty="0" smtClean="0"/>
              <a:t> </a:t>
            </a:r>
            <a:r>
              <a:rPr lang="en-US" sz="1600" dirty="0"/>
              <a:t>logarithms from </a:t>
            </a:r>
            <a:r>
              <a:rPr lang="en-US" sz="1600" dirty="0">
                <a:solidFill>
                  <a:srgbClr val="FF0000"/>
                </a:solidFill>
              </a:rPr>
              <a:t>soft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000090"/>
                </a:solidFill>
              </a:rPr>
              <a:t>collinear</a:t>
            </a:r>
            <a:r>
              <a:rPr lang="en-US" sz="1600" dirty="0"/>
              <a:t> gluon </a:t>
            </a:r>
            <a:r>
              <a:rPr lang="en-US" sz="1600" dirty="0" smtClean="0"/>
              <a:t>emission </a:t>
            </a:r>
            <a:r>
              <a:rPr lang="en-US" sz="1600" dirty="0"/>
              <a:t>-&gt; cancellations between real and virtual </a:t>
            </a:r>
            <a:r>
              <a:rPr lang="en-US" sz="1600" dirty="0" smtClean="0"/>
              <a:t>corrections </a:t>
            </a:r>
            <a:r>
              <a:rPr lang="en-US" sz="1600" dirty="0"/>
              <a:t>leave </a:t>
            </a:r>
            <a:r>
              <a:rPr lang="en-US" sz="1800" dirty="0"/>
              <a:t>out</a:t>
            </a:r>
            <a:r>
              <a:rPr lang="en-US" sz="1600" dirty="0"/>
              <a:t> finite logarithmic </a:t>
            </a:r>
            <a:r>
              <a:rPr lang="en-US" sz="1600" dirty="0" smtClean="0"/>
              <a:t>remnants  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lvl="1"/>
            <a:r>
              <a:rPr lang="en-US" sz="1600" dirty="0" smtClean="0"/>
              <a:t>IRC </a:t>
            </a:r>
            <a:r>
              <a:rPr lang="en-US" sz="1600" dirty="0" smtClean="0"/>
              <a:t>singularities cancel between real and virtual </a:t>
            </a:r>
            <a:r>
              <a:rPr lang="en-US" sz="1600" dirty="0" smtClean="0"/>
              <a:t>corrections (</a:t>
            </a:r>
            <a:r>
              <a:rPr lang="en-US" sz="1600" dirty="0" smtClean="0"/>
              <a:t>KLN theorem)</a:t>
            </a:r>
          </a:p>
          <a:p>
            <a:pPr lvl="1"/>
            <a:r>
              <a:rPr lang="en-US" sz="1600" dirty="0" smtClean="0"/>
              <a:t>(Logarithmic) remnants of this cancellation can </a:t>
            </a:r>
            <a:r>
              <a:rPr lang="en-US" sz="1600" dirty="0"/>
              <a:t>get </a:t>
            </a:r>
            <a:r>
              <a:rPr lang="en-US" sz="1600" dirty="0" smtClean="0"/>
              <a:t>large in some cases, </a:t>
            </a:r>
            <a:r>
              <a:rPr lang="en-US" sz="1600" dirty="0"/>
              <a:t>spoiling predictive power of the </a:t>
            </a:r>
            <a:r>
              <a:rPr lang="en-US" sz="1600" dirty="0" smtClean="0"/>
              <a:t>theory</a:t>
            </a:r>
            <a:endParaRPr lang="en-US" sz="1600" dirty="0"/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Universal: </a:t>
            </a:r>
            <a:r>
              <a:rPr lang="en-US" sz="1600" dirty="0" smtClean="0"/>
              <a:t>same </a:t>
            </a:r>
            <a:r>
              <a:rPr lang="en-US" sz="1600" dirty="0"/>
              <a:t>effect, appearing in many disguises, depending on the process, observable etc</a:t>
            </a:r>
            <a:r>
              <a:rPr lang="en-US" sz="1600" dirty="0" smtClean="0"/>
              <a:t>.</a:t>
            </a:r>
            <a:endParaRPr lang="en-US" sz="1800" dirty="0"/>
          </a:p>
          <a:p>
            <a:endParaRPr lang="en-US" sz="1600" dirty="0"/>
          </a:p>
          <a:p>
            <a:endParaRPr lang="en-US" sz="1600" i="1" dirty="0"/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2599430"/>
            <a:ext cx="2326948" cy="1184628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16" y="2897338"/>
            <a:ext cx="4432300" cy="459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6660" y="3476281"/>
            <a:ext cx="1516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soft </a:t>
            </a:r>
            <a:r>
              <a:rPr lang="en-US" sz="1400" i="1" dirty="0" smtClean="0">
                <a:solidFill>
                  <a:srgbClr val="FF0000"/>
                </a:solidFill>
              </a:rPr>
              <a:t>k</a:t>
            </a:r>
            <a:r>
              <a:rPr lang="en-US" sz="1400" i="1" baseline="-25000" dirty="0" smtClean="0">
                <a:solidFill>
                  <a:srgbClr val="FF0000"/>
                </a:solidFill>
              </a:rPr>
              <a:t>0</a:t>
            </a:r>
            <a:r>
              <a:rPr lang="en-US" sz="1400" i="1" dirty="0" smtClean="0">
                <a:solidFill>
                  <a:srgbClr val="FF0000"/>
                </a:solidFill>
              </a:rPr>
              <a:t>-&gt;0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7335" y="3474792"/>
            <a:ext cx="1516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collinear </a:t>
            </a:r>
            <a:r>
              <a:rPr lang="en-US" sz="1400" i="1" dirty="0" err="1" smtClean="0">
                <a:solidFill>
                  <a:srgbClr val="0000FF"/>
                </a:solidFill>
              </a:rPr>
              <a:t>θ</a:t>
            </a:r>
            <a:r>
              <a:rPr lang="en-US" sz="1400" i="1" dirty="0" smtClean="0">
                <a:solidFill>
                  <a:srgbClr val="0000FF"/>
                </a:solidFill>
              </a:rPr>
              <a:t>-&gt;0</a:t>
            </a:r>
            <a:endParaRPr lang="en-US" sz="1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8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5813" y="1718776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 corrections </a:t>
            </a:r>
            <a:r>
              <a:rPr lang="en-US" dirty="0" err="1" smtClean="0"/>
              <a:t>vs</a:t>
            </a:r>
            <a:r>
              <a:rPr lang="en-US" dirty="0" smtClean="0"/>
              <a:t> phase-space integration</a:t>
            </a:r>
            <a:endParaRPr lang="en-US" dirty="0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651491"/>
              </p:ext>
            </p:extLst>
          </p:nvPr>
        </p:nvGraphicFramePr>
        <p:xfrm>
          <a:off x="6057021" y="1750659"/>
          <a:ext cx="1041088" cy="424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3" name="Equation" r:id="rId3" imgW="622300" imgH="254000" progId="Equation.3">
                  <p:embed/>
                </p:oleObj>
              </mc:Choice>
              <mc:Fallback>
                <p:oleObj name="Equation" r:id="rId3" imgW="622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021" y="1750659"/>
                        <a:ext cx="1041088" cy="424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42650" y="2446521"/>
            <a:ext cx="8001000" cy="80023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restrictions on phase-space </a:t>
            </a:r>
            <a:r>
              <a:rPr lang="en-US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cancellation unbalanced </a:t>
            </a:r>
            <a:r>
              <a:rPr lang="en-US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</a:rPr>
              <a:t>  finite logarithmic remnants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realvirtV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819" y="1619226"/>
            <a:ext cx="2737509" cy="6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27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5813" y="1718776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 corrections </a:t>
            </a:r>
            <a:r>
              <a:rPr lang="en-US" dirty="0" err="1" smtClean="0"/>
              <a:t>vs</a:t>
            </a:r>
            <a:r>
              <a:rPr lang="en-US" dirty="0" smtClean="0"/>
              <a:t> phase-space integration</a:t>
            </a:r>
            <a:endParaRPr lang="en-US" dirty="0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202645"/>
              </p:ext>
            </p:extLst>
          </p:nvPr>
        </p:nvGraphicFramePr>
        <p:xfrm>
          <a:off x="6057021" y="1750659"/>
          <a:ext cx="1041088" cy="424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5" name="Equation" r:id="rId3" imgW="622300" imgH="254000" progId="Equation.3">
                  <p:embed/>
                </p:oleObj>
              </mc:Choice>
              <mc:Fallback>
                <p:oleObj name="Equation" r:id="rId3" imgW="622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021" y="1750659"/>
                        <a:ext cx="1041088" cy="424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42650" y="2446521"/>
            <a:ext cx="8001000" cy="80023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restrictions on phase-space </a:t>
            </a:r>
            <a:r>
              <a:rPr lang="en-US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cancellation unbalanced </a:t>
            </a:r>
            <a:r>
              <a:rPr lang="en-US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</a:rPr>
              <a:t>  finite logarithmic remnants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5640" y="3378676"/>
            <a:ext cx="3282691" cy="6458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emission inhibited: soft gluon emission</a:t>
            </a:r>
            <a:endParaRPr lang="en-US" dirty="0"/>
          </a:p>
        </p:txBody>
      </p:sp>
      <p:pic>
        <p:nvPicPr>
          <p:cNvPr id="11" name="Picture 10" descr="realvirtV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819" y="1619226"/>
            <a:ext cx="2737509" cy="6748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27095" y="3469581"/>
            <a:ext cx="471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1-z = fraction of energy carried by radiated gluon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1962361" y="3145529"/>
            <a:ext cx="3646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3116" y="4363266"/>
            <a:ext cx="3806954" cy="482103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802" y="4339890"/>
            <a:ext cx="3947321" cy="4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50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17229" y="4930034"/>
            <a:ext cx="4111358" cy="74190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5813" y="1718776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 corrections </a:t>
            </a:r>
            <a:r>
              <a:rPr lang="en-US" dirty="0" err="1" smtClean="0"/>
              <a:t>vs</a:t>
            </a:r>
            <a:r>
              <a:rPr lang="en-US" dirty="0" smtClean="0"/>
              <a:t> phase-space integration</a:t>
            </a:r>
            <a:endParaRPr lang="en-US" dirty="0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086877"/>
              </p:ext>
            </p:extLst>
          </p:nvPr>
        </p:nvGraphicFramePr>
        <p:xfrm>
          <a:off x="6057021" y="1750659"/>
          <a:ext cx="1041088" cy="424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1" name="Equation" r:id="rId3" imgW="622300" imgH="254000" progId="Equation.3">
                  <p:embed/>
                </p:oleObj>
              </mc:Choice>
              <mc:Fallback>
                <p:oleObj name="Equation" r:id="rId3" imgW="622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021" y="1750659"/>
                        <a:ext cx="1041088" cy="424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42650" y="2446521"/>
            <a:ext cx="8001000" cy="80023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restrictions on phase-space </a:t>
            </a:r>
            <a:r>
              <a:rPr lang="en-US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cancellation unbalanced </a:t>
            </a:r>
            <a:r>
              <a:rPr lang="en-US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</a:rPr>
              <a:t>  finite logarithmic remnants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5640" y="3378676"/>
            <a:ext cx="3282691" cy="6458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emission inhibited: soft gluon emission</a:t>
            </a:r>
            <a:endParaRPr lang="en-US" dirty="0"/>
          </a:p>
        </p:txBody>
      </p:sp>
      <p:pic>
        <p:nvPicPr>
          <p:cNvPr id="11" name="Picture 10" descr="realvirtV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819" y="1619226"/>
            <a:ext cx="2737509" cy="6748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27095" y="3469581"/>
            <a:ext cx="471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1-z = fraction of energy carried by radiated gluon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1962361" y="3145529"/>
            <a:ext cx="3646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6559" y="5097358"/>
            <a:ext cx="3786184" cy="489914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3116" y="4363266"/>
            <a:ext cx="3806954" cy="482103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802" y="4339890"/>
            <a:ext cx="3947321" cy="4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57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17229" y="4930034"/>
            <a:ext cx="4111358" cy="74190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5813" y="1718776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 corrections </a:t>
            </a:r>
            <a:r>
              <a:rPr lang="en-US" dirty="0" err="1" smtClean="0"/>
              <a:t>vs</a:t>
            </a:r>
            <a:r>
              <a:rPr lang="en-US" dirty="0" smtClean="0"/>
              <a:t> phase-space integration</a:t>
            </a:r>
            <a:endParaRPr lang="en-US" dirty="0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001518"/>
              </p:ext>
            </p:extLst>
          </p:nvPr>
        </p:nvGraphicFramePr>
        <p:xfrm>
          <a:off x="6057021" y="1750659"/>
          <a:ext cx="1041088" cy="424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7" name="Equation" r:id="rId3" imgW="622300" imgH="254000" progId="Equation.3">
                  <p:embed/>
                </p:oleObj>
              </mc:Choice>
              <mc:Fallback>
                <p:oleObj name="Equation" r:id="rId3" imgW="622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021" y="1750659"/>
                        <a:ext cx="1041088" cy="424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42650" y="2446521"/>
            <a:ext cx="8001000" cy="80023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restrictions on phase-space </a:t>
            </a:r>
            <a:r>
              <a:rPr lang="en-US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cancellation unbalanced </a:t>
            </a:r>
            <a:r>
              <a:rPr lang="en-US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</a:rPr>
              <a:t>  finite logarithmic remnants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5640" y="3378676"/>
            <a:ext cx="3282691" cy="6458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emission inhibited: soft gluon emission</a:t>
            </a:r>
            <a:endParaRPr lang="en-US" dirty="0"/>
          </a:p>
        </p:txBody>
      </p:sp>
      <p:pic>
        <p:nvPicPr>
          <p:cNvPr id="11" name="Picture 10" descr="realvirtV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819" y="1619226"/>
            <a:ext cx="2737509" cy="6748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27095" y="3469581"/>
            <a:ext cx="471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1-z = fraction of energy carried by radiated gluon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1962361" y="3145529"/>
            <a:ext cx="3646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6559" y="5097358"/>
            <a:ext cx="3786184" cy="489914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3116" y="4363266"/>
            <a:ext cx="3806954" cy="482103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802" y="4339890"/>
            <a:ext cx="3947321" cy="4687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27212" y="5763368"/>
            <a:ext cx="287721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Suppressed emission x</a:t>
            </a:r>
            <a:r>
              <a:rPr lang="en-US" altLang="zh-CN" dirty="0" smtClean="0"/>
              <a:t>→1  large logarithmic terms</a:t>
            </a:r>
            <a:endParaRPr lang="en-US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059" y="5797234"/>
            <a:ext cx="5252779" cy="5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87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59" y="2133600"/>
            <a:ext cx="8377392" cy="39925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Factorization of soft and collinear emission is the underlying principle allowing resummation</a:t>
            </a:r>
          </a:p>
          <a:p>
            <a:r>
              <a:rPr lang="en-US" sz="1800" dirty="0" smtClean="0"/>
              <a:t>Intuitive: short distance incoherent with long distance </a:t>
            </a:r>
            <a:r>
              <a:rPr lang="en-US" sz="1800" dirty="0" smtClean="0"/>
              <a:t>dynamics</a:t>
            </a:r>
            <a:r>
              <a:rPr lang="en-US" sz="1800" dirty="0" smtClean="0"/>
              <a:t>, long-wavelength soft gluons “insensitive” to short wavelength physics </a:t>
            </a:r>
          </a:p>
          <a:p>
            <a:r>
              <a:rPr lang="en-US" sz="1800" dirty="0" smtClean="0"/>
              <a:t>Diagrams with collinear kinematics – factorization at each branching </a:t>
            </a:r>
            <a:r>
              <a:rPr lang="en-US" sz="1800" dirty="0"/>
              <a:t>(</a:t>
            </a:r>
            <a:r>
              <a:rPr lang="en-US" sz="1800" dirty="0" smtClean="0"/>
              <a:t>coherent branching formalism</a:t>
            </a:r>
            <a:r>
              <a:rPr lang="en-US" sz="1800" dirty="0" smtClean="0"/>
              <a:t>) -&gt; “bottom-top”</a:t>
            </a:r>
            <a:endParaRPr lang="en-US" sz="1800" dirty="0" smtClean="0"/>
          </a:p>
          <a:p>
            <a:r>
              <a:rPr lang="en-US" sz="1800" dirty="0" smtClean="0"/>
              <a:t>All-order factorization separating </a:t>
            </a:r>
            <a:r>
              <a:rPr lang="en-US" sz="1800" dirty="0" smtClean="0"/>
              <a:t>dynamics </a:t>
            </a:r>
            <a:r>
              <a:rPr lang="en-US" sz="1800" dirty="0" smtClean="0"/>
              <a:t>at various energy scales (RG approach, SCET</a:t>
            </a:r>
            <a:r>
              <a:rPr lang="en-US" sz="1800" dirty="0" smtClean="0"/>
              <a:t>) </a:t>
            </a:r>
            <a:r>
              <a:rPr lang="en-US" sz="1800" dirty="0" smtClean="0">
                <a:solidFill>
                  <a:srgbClr val="008000"/>
                </a:solidFill>
              </a:rPr>
              <a:t>“top-bottom”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2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What is “resummation”?</a:t>
            </a:r>
          </a:p>
          <a:p>
            <a:r>
              <a:rPr lang="en-US" sz="1800" dirty="0" smtClean="0"/>
              <a:t>Why do we want to </a:t>
            </a:r>
            <a:r>
              <a:rPr lang="en-US" sz="1800" dirty="0" err="1" smtClean="0"/>
              <a:t>resum</a:t>
            </a:r>
            <a:r>
              <a:rPr lang="en-US" sz="1800" dirty="0" smtClean="0"/>
              <a:t>?</a:t>
            </a:r>
          </a:p>
          <a:p>
            <a:r>
              <a:rPr lang="en-US" sz="1800" dirty="0" smtClean="0"/>
              <a:t>How can we do it?</a:t>
            </a:r>
          </a:p>
          <a:p>
            <a:r>
              <a:rPr lang="en-US" sz="1800" dirty="0" smtClean="0"/>
              <a:t>How well can we do it?</a:t>
            </a:r>
          </a:p>
          <a:p>
            <a:r>
              <a:rPr lang="en-US" sz="1800" dirty="0" smtClean="0"/>
              <a:t>Examples, applications, directions</a:t>
            </a:r>
          </a:p>
          <a:p>
            <a:r>
              <a:rPr lang="en-US" sz="1800" dirty="0" smtClean="0"/>
              <a:t>Theoretical uncertainties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90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552222"/>
            <a:ext cx="8574087" cy="457394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One photon emission in the soft </a:t>
            </a:r>
            <a:r>
              <a:rPr lang="en-US" sz="1600" dirty="0" err="1" smtClean="0"/>
              <a:t>k</a:t>
            </a:r>
            <a:r>
              <a:rPr lang="en-US" sz="1600" baseline="30000" dirty="0" err="1" smtClean="0"/>
              <a:t>μ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➞ 0 limit</a:t>
            </a:r>
          </a:p>
          <a:p>
            <a:endParaRPr lang="en-US" sz="1600" baseline="30000" dirty="0"/>
          </a:p>
          <a:p>
            <a:endParaRPr lang="en-US" sz="1600" baseline="30000" dirty="0" smtClean="0"/>
          </a:p>
          <a:p>
            <a:endParaRPr lang="en-US" sz="1600" baseline="30000" dirty="0"/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Eikonal</a:t>
            </a:r>
            <a:r>
              <a:rPr lang="en-US" dirty="0" smtClean="0"/>
              <a:t> Approximation in QED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6111" y="2060224"/>
            <a:ext cx="663222" cy="564444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6"/>
          </p:cNvCxnSpPr>
          <p:nvPr/>
        </p:nvCxnSpPr>
        <p:spPr>
          <a:xfrm flipV="1">
            <a:off x="1439333" y="2328333"/>
            <a:ext cx="1312334" cy="14113"/>
          </a:xfrm>
          <a:prstGeom prst="line">
            <a:avLst/>
          </a:prstGeom>
          <a:ln>
            <a:solidFill>
              <a:srgbClr val="5357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89359" y="2624668"/>
            <a:ext cx="569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k,μ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74254" y="2159056"/>
            <a:ext cx="569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9333" y="2006407"/>
            <a:ext cx="638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p+k</a:t>
            </a:r>
            <a:endParaRPr lang="en-US" sz="1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457876"/>
              </p:ext>
            </p:extLst>
          </p:nvPr>
        </p:nvGraphicFramePr>
        <p:xfrm>
          <a:off x="3187700" y="2141538"/>
          <a:ext cx="29956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9" name="Equation" r:id="rId3" imgW="2552700" imgH="482600" progId="Equation.3">
                  <p:embed/>
                </p:oleObj>
              </mc:Choice>
              <mc:Fallback>
                <p:oleObj name="Equation" r:id="rId3" imgW="2552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7700" y="2141538"/>
                        <a:ext cx="2995613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Brace 17"/>
          <p:cNvSpPr/>
          <p:nvPr/>
        </p:nvSpPr>
        <p:spPr>
          <a:xfrm>
            <a:off x="6324600" y="1838273"/>
            <a:ext cx="167340" cy="100622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669558" y="1679482"/>
            <a:ext cx="2188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800000"/>
                </a:solidFill>
              </a:rPr>
              <a:t>Eikonal</a:t>
            </a:r>
            <a:r>
              <a:rPr lang="en-US" sz="1600" dirty="0" smtClean="0">
                <a:solidFill>
                  <a:srgbClr val="800000"/>
                </a:solidFill>
              </a:rPr>
              <a:t> approximation</a:t>
            </a:r>
          </a:p>
          <a:p>
            <a:pPr algn="ctr"/>
            <a:r>
              <a:rPr lang="en-US" sz="1600" dirty="0" err="1" smtClean="0"/>
              <a:t>k</a:t>
            </a:r>
            <a:r>
              <a:rPr lang="en-US" sz="1600" baseline="30000" dirty="0" err="1" smtClean="0"/>
              <a:t>μ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&lt;&lt; </a:t>
            </a:r>
            <a:r>
              <a:rPr lang="en-US" sz="1600" dirty="0" err="1" smtClean="0"/>
              <a:t>p</a:t>
            </a:r>
            <a:r>
              <a:rPr lang="en-US" sz="1600" baseline="30000" dirty="0" err="1" smtClean="0"/>
              <a:t>μ</a:t>
            </a:r>
            <a:endParaRPr lang="en-US" sz="1600" dirty="0"/>
          </a:p>
          <a:p>
            <a:pPr algn="ctr"/>
            <a:r>
              <a:rPr lang="en-US" sz="1600" dirty="0" smtClean="0"/>
              <a:t>emitting particle keeps its 4-momenta ➞ “straight line”</a:t>
            </a:r>
            <a:endParaRPr lang="en-US" sz="1600" baseline="30000" dirty="0">
              <a:solidFill>
                <a:srgbClr val="800000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 rot="2882325">
            <a:off x="1878312" y="2482612"/>
            <a:ext cx="737115" cy="210680"/>
          </a:xfrm>
          <a:custGeom>
            <a:avLst/>
            <a:gdLst>
              <a:gd name="connsiteX0" fmla="*/ 0 w 2371520"/>
              <a:gd name="connsiteY0" fmla="*/ 364129 h 577262"/>
              <a:gd name="connsiteX1" fmla="*/ 17762 w 2371520"/>
              <a:gd name="connsiteY1" fmla="*/ 150996 h 577262"/>
              <a:gd name="connsiteX2" fmla="*/ 26643 w 2371520"/>
              <a:gd name="connsiteY2" fmla="*/ 124355 h 577262"/>
              <a:gd name="connsiteX3" fmla="*/ 79928 w 2371520"/>
              <a:gd name="connsiteY3" fmla="*/ 88832 h 577262"/>
              <a:gd name="connsiteX4" fmla="*/ 168737 w 2371520"/>
              <a:gd name="connsiteY4" fmla="*/ 35549 h 577262"/>
              <a:gd name="connsiteX5" fmla="*/ 204261 w 2371520"/>
              <a:gd name="connsiteY5" fmla="*/ 26669 h 577262"/>
              <a:gd name="connsiteX6" fmla="*/ 310832 w 2371520"/>
              <a:gd name="connsiteY6" fmla="*/ 35549 h 577262"/>
              <a:gd name="connsiteX7" fmla="*/ 337474 w 2371520"/>
              <a:gd name="connsiteY7" fmla="*/ 53310 h 577262"/>
              <a:gd name="connsiteX8" fmla="*/ 372998 w 2371520"/>
              <a:gd name="connsiteY8" fmla="*/ 71071 h 577262"/>
              <a:gd name="connsiteX9" fmla="*/ 417403 w 2371520"/>
              <a:gd name="connsiteY9" fmla="*/ 124355 h 577262"/>
              <a:gd name="connsiteX10" fmla="*/ 444045 w 2371520"/>
              <a:gd name="connsiteY10" fmla="*/ 186518 h 577262"/>
              <a:gd name="connsiteX11" fmla="*/ 461807 w 2371520"/>
              <a:gd name="connsiteY11" fmla="*/ 222041 h 577262"/>
              <a:gd name="connsiteX12" fmla="*/ 470688 w 2371520"/>
              <a:gd name="connsiteY12" fmla="*/ 470696 h 577262"/>
              <a:gd name="connsiteX13" fmla="*/ 506212 w 2371520"/>
              <a:gd name="connsiteY13" fmla="*/ 497337 h 577262"/>
              <a:gd name="connsiteX14" fmla="*/ 532854 w 2371520"/>
              <a:gd name="connsiteY14" fmla="*/ 523979 h 577262"/>
              <a:gd name="connsiteX15" fmla="*/ 550616 w 2371520"/>
              <a:gd name="connsiteY15" fmla="*/ 550621 h 577262"/>
              <a:gd name="connsiteX16" fmla="*/ 639425 w 2371520"/>
              <a:gd name="connsiteY16" fmla="*/ 577262 h 577262"/>
              <a:gd name="connsiteX17" fmla="*/ 825924 w 2371520"/>
              <a:gd name="connsiteY17" fmla="*/ 568382 h 577262"/>
              <a:gd name="connsiteX18" fmla="*/ 879210 w 2371520"/>
              <a:gd name="connsiteY18" fmla="*/ 532860 h 577262"/>
              <a:gd name="connsiteX19" fmla="*/ 896971 w 2371520"/>
              <a:gd name="connsiteY19" fmla="*/ 479576 h 577262"/>
              <a:gd name="connsiteX20" fmla="*/ 905852 w 2371520"/>
              <a:gd name="connsiteY20" fmla="*/ 452935 h 577262"/>
              <a:gd name="connsiteX21" fmla="*/ 923614 w 2371520"/>
              <a:gd name="connsiteY21" fmla="*/ 426293 h 577262"/>
              <a:gd name="connsiteX22" fmla="*/ 941376 w 2371520"/>
              <a:gd name="connsiteY22" fmla="*/ 328607 h 577262"/>
              <a:gd name="connsiteX23" fmla="*/ 968019 w 2371520"/>
              <a:gd name="connsiteY23" fmla="*/ 222041 h 577262"/>
              <a:gd name="connsiteX24" fmla="*/ 976900 w 2371520"/>
              <a:gd name="connsiteY24" fmla="*/ 186518 h 577262"/>
              <a:gd name="connsiteX25" fmla="*/ 985780 w 2371520"/>
              <a:gd name="connsiteY25" fmla="*/ 150996 h 577262"/>
              <a:gd name="connsiteX26" fmla="*/ 1047947 w 2371520"/>
              <a:gd name="connsiteY26" fmla="*/ 79952 h 577262"/>
              <a:gd name="connsiteX27" fmla="*/ 1074589 w 2371520"/>
              <a:gd name="connsiteY27" fmla="*/ 62191 h 577262"/>
              <a:gd name="connsiteX28" fmla="*/ 1127875 w 2371520"/>
              <a:gd name="connsiteY28" fmla="*/ 44430 h 577262"/>
              <a:gd name="connsiteX29" fmla="*/ 1243327 w 2371520"/>
              <a:gd name="connsiteY29" fmla="*/ 53310 h 577262"/>
              <a:gd name="connsiteX30" fmla="*/ 1287731 w 2371520"/>
              <a:gd name="connsiteY30" fmla="*/ 97713 h 577262"/>
              <a:gd name="connsiteX31" fmla="*/ 1341017 w 2371520"/>
              <a:gd name="connsiteY31" fmla="*/ 142116 h 577262"/>
              <a:gd name="connsiteX32" fmla="*/ 1358778 w 2371520"/>
              <a:gd name="connsiteY32" fmla="*/ 168757 h 577262"/>
              <a:gd name="connsiteX33" fmla="*/ 1412064 w 2371520"/>
              <a:gd name="connsiteY33" fmla="*/ 213160 h 577262"/>
              <a:gd name="connsiteX34" fmla="*/ 1420945 w 2371520"/>
              <a:gd name="connsiteY34" fmla="*/ 239802 h 577262"/>
              <a:gd name="connsiteX35" fmla="*/ 1429826 w 2371520"/>
              <a:gd name="connsiteY35" fmla="*/ 284204 h 577262"/>
              <a:gd name="connsiteX36" fmla="*/ 1465349 w 2371520"/>
              <a:gd name="connsiteY36" fmla="*/ 337488 h 577262"/>
              <a:gd name="connsiteX37" fmla="*/ 1483111 w 2371520"/>
              <a:gd name="connsiteY37" fmla="*/ 364129 h 577262"/>
              <a:gd name="connsiteX38" fmla="*/ 1500873 w 2371520"/>
              <a:gd name="connsiteY38" fmla="*/ 390771 h 577262"/>
              <a:gd name="connsiteX39" fmla="*/ 1518635 w 2371520"/>
              <a:gd name="connsiteY39" fmla="*/ 461815 h 577262"/>
              <a:gd name="connsiteX40" fmla="*/ 1527516 w 2371520"/>
              <a:gd name="connsiteY40" fmla="*/ 488457 h 577262"/>
              <a:gd name="connsiteX41" fmla="*/ 1554158 w 2371520"/>
              <a:gd name="connsiteY41" fmla="*/ 515099 h 577262"/>
              <a:gd name="connsiteX42" fmla="*/ 1634086 w 2371520"/>
              <a:gd name="connsiteY42" fmla="*/ 532860 h 577262"/>
              <a:gd name="connsiteX43" fmla="*/ 1749538 w 2371520"/>
              <a:gd name="connsiteY43" fmla="*/ 515099 h 577262"/>
              <a:gd name="connsiteX44" fmla="*/ 1785062 w 2371520"/>
              <a:gd name="connsiteY44" fmla="*/ 506218 h 577262"/>
              <a:gd name="connsiteX45" fmla="*/ 1811704 w 2371520"/>
              <a:gd name="connsiteY45" fmla="*/ 479576 h 577262"/>
              <a:gd name="connsiteX46" fmla="*/ 1838347 w 2371520"/>
              <a:gd name="connsiteY46" fmla="*/ 461815 h 577262"/>
              <a:gd name="connsiteX47" fmla="*/ 1856109 w 2371520"/>
              <a:gd name="connsiteY47" fmla="*/ 435174 h 577262"/>
              <a:gd name="connsiteX48" fmla="*/ 1882752 w 2371520"/>
              <a:gd name="connsiteY48" fmla="*/ 346368 h 577262"/>
              <a:gd name="connsiteX49" fmla="*/ 1891633 w 2371520"/>
              <a:gd name="connsiteY49" fmla="*/ 266443 h 577262"/>
              <a:gd name="connsiteX50" fmla="*/ 1909394 w 2371520"/>
              <a:gd name="connsiteY50" fmla="*/ 204280 h 577262"/>
              <a:gd name="connsiteX51" fmla="*/ 1927156 w 2371520"/>
              <a:gd name="connsiteY51" fmla="*/ 142116 h 577262"/>
              <a:gd name="connsiteX52" fmla="*/ 1953799 w 2371520"/>
              <a:gd name="connsiteY52" fmla="*/ 124355 h 577262"/>
              <a:gd name="connsiteX53" fmla="*/ 1962680 w 2371520"/>
              <a:gd name="connsiteY53" fmla="*/ 97713 h 577262"/>
              <a:gd name="connsiteX54" fmla="*/ 2042608 w 2371520"/>
              <a:gd name="connsiteY54" fmla="*/ 35549 h 577262"/>
              <a:gd name="connsiteX55" fmla="*/ 2069251 w 2371520"/>
              <a:gd name="connsiteY55" fmla="*/ 8908 h 577262"/>
              <a:gd name="connsiteX56" fmla="*/ 2229107 w 2371520"/>
              <a:gd name="connsiteY56" fmla="*/ 8908 h 577262"/>
              <a:gd name="connsiteX57" fmla="*/ 2309035 w 2371520"/>
              <a:gd name="connsiteY57" fmla="*/ 79952 h 577262"/>
              <a:gd name="connsiteX58" fmla="*/ 2344559 w 2371520"/>
              <a:gd name="connsiteY58" fmla="*/ 150996 h 577262"/>
              <a:gd name="connsiteX59" fmla="*/ 2371201 w 2371520"/>
              <a:gd name="connsiteY59" fmla="*/ 204280 h 577262"/>
              <a:gd name="connsiteX60" fmla="*/ 2371201 w 2371520"/>
              <a:gd name="connsiteY60" fmla="*/ 213160 h 5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371520" h="577262">
                <a:moveTo>
                  <a:pt x="0" y="364129"/>
                </a:moveTo>
                <a:cubicBezTo>
                  <a:pt x="6067" y="242790"/>
                  <a:pt x="-4792" y="229929"/>
                  <a:pt x="17762" y="150996"/>
                </a:cubicBezTo>
                <a:cubicBezTo>
                  <a:pt x="20334" y="141995"/>
                  <a:pt x="21450" y="132143"/>
                  <a:pt x="26643" y="124355"/>
                </a:cubicBezTo>
                <a:cubicBezTo>
                  <a:pt x="54467" y="82621"/>
                  <a:pt x="45424" y="108000"/>
                  <a:pt x="79928" y="88832"/>
                </a:cubicBezTo>
                <a:cubicBezTo>
                  <a:pt x="122819" y="65005"/>
                  <a:pt x="127399" y="51050"/>
                  <a:pt x="168737" y="35549"/>
                </a:cubicBezTo>
                <a:cubicBezTo>
                  <a:pt x="180166" y="31264"/>
                  <a:pt x="192420" y="29629"/>
                  <a:pt x="204261" y="26669"/>
                </a:cubicBezTo>
                <a:cubicBezTo>
                  <a:pt x="239785" y="29629"/>
                  <a:pt x="275877" y="28558"/>
                  <a:pt x="310832" y="35549"/>
                </a:cubicBezTo>
                <a:cubicBezTo>
                  <a:pt x="321298" y="37642"/>
                  <a:pt x="328207" y="48015"/>
                  <a:pt x="337474" y="53310"/>
                </a:cubicBezTo>
                <a:cubicBezTo>
                  <a:pt x="348969" y="59878"/>
                  <a:pt x="361157" y="65151"/>
                  <a:pt x="372998" y="71071"/>
                </a:cubicBezTo>
                <a:cubicBezTo>
                  <a:pt x="397488" y="95560"/>
                  <a:pt x="400918" y="95506"/>
                  <a:pt x="417403" y="124355"/>
                </a:cubicBezTo>
                <a:cubicBezTo>
                  <a:pt x="451062" y="183256"/>
                  <a:pt x="422696" y="136707"/>
                  <a:pt x="444045" y="186518"/>
                </a:cubicBezTo>
                <a:cubicBezTo>
                  <a:pt x="449260" y="198686"/>
                  <a:pt x="455886" y="210200"/>
                  <a:pt x="461807" y="222041"/>
                </a:cubicBezTo>
                <a:cubicBezTo>
                  <a:pt x="464767" y="304926"/>
                  <a:pt x="457481" y="388816"/>
                  <a:pt x="470688" y="470696"/>
                </a:cubicBezTo>
                <a:cubicBezTo>
                  <a:pt x="473045" y="485308"/>
                  <a:pt x="494974" y="487705"/>
                  <a:pt x="506212" y="497337"/>
                </a:cubicBezTo>
                <a:cubicBezTo>
                  <a:pt x="515748" y="505510"/>
                  <a:pt x="524814" y="514331"/>
                  <a:pt x="532854" y="523979"/>
                </a:cubicBezTo>
                <a:cubicBezTo>
                  <a:pt x="539687" y="532178"/>
                  <a:pt x="541565" y="544964"/>
                  <a:pt x="550616" y="550621"/>
                </a:cubicBezTo>
                <a:cubicBezTo>
                  <a:pt x="565031" y="559630"/>
                  <a:pt x="618627" y="572063"/>
                  <a:pt x="639425" y="577262"/>
                </a:cubicBezTo>
                <a:cubicBezTo>
                  <a:pt x="701591" y="574302"/>
                  <a:pt x="764728" y="579714"/>
                  <a:pt x="825924" y="568382"/>
                </a:cubicBezTo>
                <a:cubicBezTo>
                  <a:pt x="846914" y="564495"/>
                  <a:pt x="879210" y="532860"/>
                  <a:pt x="879210" y="532860"/>
                </a:cubicBezTo>
                <a:lnTo>
                  <a:pt x="896971" y="479576"/>
                </a:lnTo>
                <a:cubicBezTo>
                  <a:pt x="899931" y="470696"/>
                  <a:pt x="900659" y="460724"/>
                  <a:pt x="905852" y="452935"/>
                </a:cubicBezTo>
                <a:lnTo>
                  <a:pt x="923614" y="426293"/>
                </a:lnTo>
                <a:cubicBezTo>
                  <a:pt x="949942" y="320988"/>
                  <a:pt x="909555" y="487706"/>
                  <a:pt x="941376" y="328607"/>
                </a:cubicBezTo>
                <a:cubicBezTo>
                  <a:pt x="941377" y="328604"/>
                  <a:pt x="963578" y="239803"/>
                  <a:pt x="968019" y="222041"/>
                </a:cubicBezTo>
                <a:lnTo>
                  <a:pt x="976900" y="186518"/>
                </a:lnTo>
                <a:cubicBezTo>
                  <a:pt x="979860" y="174677"/>
                  <a:pt x="978457" y="160760"/>
                  <a:pt x="985780" y="150996"/>
                </a:cubicBezTo>
                <a:cubicBezTo>
                  <a:pt x="1010277" y="118336"/>
                  <a:pt x="1015753" y="107546"/>
                  <a:pt x="1047947" y="79952"/>
                </a:cubicBezTo>
                <a:cubicBezTo>
                  <a:pt x="1056051" y="73006"/>
                  <a:pt x="1064836" y="66526"/>
                  <a:pt x="1074589" y="62191"/>
                </a:cubicBezTo>
                <a:cubicBezTo>
                  <a:pt x="1091698" y="54587"/>
                  <a:pt x="1127875" y="44430"/>
                  <a:pt x="1127875" y="44430"/>
                </a:cubicBezTo>
                <a:cubicBezTo>
                  <a:pt x="1166359" y="47390"/>
                  <a:pt x="1205390" y="46197"/>
                  <a:pt x="1243327" y="53310"/>
                </a:cubicBezTo>
                <a:cubicBezTo>
                  <a:pt x="1272474" y="58775"/>
                  <a:pt x="1270425" y="80408"/>
                  <a:pt x="1287731" y="97713"/>
                </a:cubicBezTo>
                <a:cubicBezTo>
                  <a:pt x="1357588" y="167567"/>
                  <a:pt x="1268273" y="54826"/>
                  <a:pt x="1341017" y="142116"/>
                </a:cubicBezTo>
                <a:cubicBezTo>
                  <a:pt x="1347850" y="150315"/>
                  <a:pt x="1351945" y="160558"/>
                  <a:pt x="1358778" y="168757"/>
                </a:cubicBezTo>
                <a:cubicBezTo>
                  <a:pt x="1380147" y="194399"/>
                  <a:pt x="1385867" y="195696"/>
                  <a:pt x="1412064" y="213160"/>
                </a:cubicBezTo>
                <a:cubicBezTo>
                  <a:pt x="1415024" y="222041"/>
                  <a:pt x="1418674" y="230720"/>
                  <a:pt x="1420945" y="239802"/>
                </a:cubicBezTo>
                <a:cubicBezTo>
                  <a:pt x="1424606" y="254445"/>
                  <a:pt x="1423580" y="270463"/>
                  <a:pt x="1429826" y="284204"/>
                </a:cubicBezTo>
                <a:cubicBezTo>
                  <a:pt x="1438659" y="303637"/>
                  <a:pt x="1453508" y="319727"/>
                  <a:pt x="1465349" y="337488"/>
                </a:cubicBezTo>
                <a:lnTo>
                  <a:pt x="1483111" y="364129"/>
                </a:lnTo>
                <a:lnTo>
                  <a:pt x="1500873" y="390771"/>
                </a:lnTo>
                <a:cubicBezTo>
                  <a:pt x="1506794" y="414452"/>
                  <a:pt x="1510916" y="438657"/>
                  <a:pt x="1518635" y="461815"/>
                </a:cubicBezTo>
                <a:cubicBezTo>
                  <a:pt x="1521595" y="470696"/>
                  <a:pt x="1522323" y="480668"/>
                  <a:pt x="1527516" y="488457"/>
                </a:cubicBezTo>
                <a:cubicBezTo>
                  <a:pt x="1534483" y="498907"/>
                  <a:pt x="1543708" y="508133"/>
                  <a:pt x="1554158" y="515099"/>
                </a:cubicBezTo>
                <a:cubicBezTo>
                  <a:pt x="1568731" y="524814"/>
                  <a:pt x="1627644" y="531786"/>
                  <a:pt x="1634086" y="532860"/>
                </a:cubicBezTo>
                <a:cubicBezTo>
                  <a:pt x="1672570" y="526940"/>
                  <a:pt x="1711194" y="521865"/>
                  <a:pt x="1749538" y="515099"/>
                </a:cubicBezTo>
                <a:cubicBezTo>
                  <a:pt x="1761558" y="512978"/>
                  <a:pt x="1774464" y="512274"/>
                  <a:pt x="1785062" y="506218"/>
                </a:cubicBezTo>
                <a:cubicBezTo>
                  <a:pt x="1795966" y="499987"/>
                  <a:pt x="1802056" y="487616"/>
                  <a:pt x="1811704" y="479576"/>
                </a:cubicBezTo>
                <a:cubicBezTo>
                  <a:pt x="1819904" y="472743"/>
                  <a:pt x="1829466" y="467735"/>
                  <a:pt x="1838347" y="461815"/>
                </a:cubicBezTo>
                <a:cubicBezTo>
                  <a:pt x="1844268" y="452935"/>
                  <a:pt x="1851774" y="444927"/>
                  <a:pt x="1856109" y="435174"/>
                </a:cubicBezTo>
                <a:cubicBezTo>
                  <a:pt x="1868464" y="407377"/>
                  <a:pt x="1875371" y="375889"/>
                  <a:pt x="1882752" y="346368"/>
                </a:cubicBezTo>
                <a:cubicBezTo>
                  <a:pt x="1885712" y="319726"/>
                  <a:pt x="1887557" y="292937"/>
                  <a:pt x="1891633" y="266443"/>
                </a:cubicBezTo>
                <a:cubicBezTo>
                  <a:pt x="1896262" y="236357"/>
                  <a:pt x="1901655" y="231365"/>
                  <a:pt x="1909394" y="204280"/>
                </a:cubicBezTo>
                <a:cubicBezTo>
                  <a:pt x="1910103" y="201798"/>
                  <a:pt x="1922423" y="148031"/>
                  <a:pt x="1927156" y="142116"/>
                </a:cubicBezTo>
                <a:cubicBezTo>
                  <a:pt x="1933824" y="133782"/>
                  <a:pt x="1944918" y="130275"/>
                  <a:pt x="1953799" y="124355"/>
                </a:cubicBezTo>
                <a:cubicBezTo>
                  <a:pt x="1956759" y="115474"/>
                  <a:pt x="1956933" y="105102"/>
                  <a:pt x="1962680" y="97713"/>
                </a:cubicBezTo>
                <a:cubicBezTo>
                  <a:pt x="2004613" y="43801"/>
                  <a:pt x="1998834" y="50140"/>
                  <a:pt x="2042608" y="35549"/>
                </a:cubicBezTo>
                <a:cubicBezTo>
                  <a:pt x="2051489" y="26669"/>
                  <a:pt x="2057774" y="14009"/>
                  <a:pt x="2069251" y="8908"/>
                </a:cubicBezTo>
                <a:cubicBezTo>
                  <a:pt x="2111149" y="-9713"/>
                  <a:pt x="2196742" y="6211"/>
                  <a:pt x="2229107" y="8908"/>
                </a:cubicBezTo>
                <a:cubicBezTo>
                  <a:pt x="2289939" y="69738"/>
                  <a:pt x="2261492" y="48258"/>
                  <a:pt x="2309035" y="79952"/>
                </a:cubicBezTo>
                <a:cubicBezTo>
                  <a:pt x="2320876" y="103633"/>
                  <a:pt x="2329872" y="128966"/>
                  <a:pt x="2344559" y="150996"/>
                </a:cubicBezTo>
                <a:cubicBezTo>
                  <a:pt x="2361923" y="177042"/>
                  <a:pt x="2363847" y="174866"/>
                  <a:pt x="2371201" y="204280"/>
                </a:cubicBezTo>
                <a:cubicBezTo>
                  <a:pt x="2371919" y="207152"/>
                  <a:pt x="2371201" y="210200"/>
                  <a:pt x="2371201" y="213160"/>
                </a:cubicBezTo>
              </a:path>
            </a:pathLst>
          </a:custGeom>
          <a:ln>
            <a:solidFill>
              <a:srgbClr val="5357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15026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0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547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552222"/>
            <a:ext cx="8574087" cy="457394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One photon emission in the soft </a:t>
            </a:r>
            <a:r>
              <a:rPr lang="en-US" sz="1600" dirty="0" err="1" smtClean="0"/>
              <a:t>k</a:t>
            </a:r>
            <a:r>
              <a:rPr lang="en-US" sz="1600" baseline="30000" dirty="0" err="1" smtClean="0"/>
              <a:t>μ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➞ 0 limit</a:t>
            </a:r>
          </a:p>
          <a:p>
            <a:endParaRPr lang="en-US" sz="1600" baseline="30000" dirty="0"/>
          </a:p>
          <a:p>
            <a:endParaRPr lang="en-US" sz="1600" baseline="30000" dirty="0" smtClean="0"/>
          </a:p>
          <a:p>
            <a:endParaRPr lang="en-US" sz="1600" baseline="30000" dirty="0"/>
          </a:p>
          <a:p>
            <a:r>
              <a:rPr lang="en-US" sz="1600" dirty="0" smtClean="0"/>
              <a:t>Emission of two soft photons</a:t>
            </a:r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Eikonal</a:t>
            </a:r>
            <a:r>
              <a:rPr lang="en-US" dirty="0"/>
              <a:t> Approximation in QED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6111" y="2060224"/>
            <a:ext cx="663222" cy="564444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6"/>
          </p:cNvCxnSpPr>
          <p:nvPr/>
        </p:nvCxnSpPr>
        <p:spPr>
          <a:xfrm flipV="1">
            <a:off x="1439333" y="2328333"/>
            <a:ext cx="1312334" cy="14113"/>
          </a:xfrm>
          <a:prstGeom prst="line">
            <a:avLst/>
          </a:prstGeom>
          <a:ln>
            <a:solidFill>
              <a:srgbClr val="5357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89359" y="2624668"/>
            <a:ext cx="569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k,μ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74254" y="2159056"/>
            <a:ext cx="569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9333" y="2006407"/>
            <a:ext cx="638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p+k</a:t>
            </a:r>
            <a:endParaRPr lang="en-US" sz="1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021847"/>
              </p:ext>
            </p:extLst>
          </p:nvPr>
        </p:nvGraphicFramePr>
        <p:xfrm>
          <a:off x="3187700" y="2141538"/>
          <a:ext cx="29956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" name="Equation" r:id="rId3" imgW="2552700" imgH="482600" progId="Equation.3">
                  <p:embed/>
                </p:oleObj>
              </mc:Choice>
              <mc:Fallback>
                <p:oleObj name="Equation" r:id="rId3" imgW="2552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7700" y="2141538"/>
                        <a:ext cx="2995613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Brace 17"/>
          <p:cNvSpPr/>
          <p:nvPr/>
        </p:nvSpPr>
        <p:spPr>
          <a:xfrm>
            <a:off x="6324600" y="1838273"/>
            <a:ext cx="167340" cy="100622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669558" y="1679482"/>
            <a:ext cx="2188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800000"/>
                </a:solidFill>
              </a:rPr>
              <a:t>Eikonal</a:t>
            </a:r>
            <a:r>
              <a:rPr lang="en-US" sz="1600" dirty="0" smtClean="0">
                <a:solidFill>
                  <a:srgbClr val="800000"/>
                </a:solidFill>
              </a:rPr>
              <a:t> approximation</a:t>
            </a:r>
          </a:p>
          <a:p>
            <a:pPr algn="ctr"/>
            <a:r>
              <a:rPr lang="en-US" sz="1600" dirty="0" err="1" smtClean="0"/>
              <a:t>k</a:t>
            </a:r>
            <a:r>
              <a:rPr lang="en-US" sz="1600" baseline="30000" dirty="0" err="1" smtClean="0"/>
              <a:t>μ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&lt;&lt; </a:t>
            </a:r>
            <a:r>
              <a:rPr lang="en-US" sz="1600" dirty="0" err="1" smtClean="0"/>
              <a:t>p</a:t>
            </a:r>
            <a:r>
              <a:rPr lang="en-US" sz="1600" baseline="30000" dirty="0" err="1" smtClean="0"/>
              <a:t>μ</a:t>
            </a:r>
            <a:endParaRPr lang="en-US" sz="1600" dirty="0"/>
          </a:p>
          <a:p>
            <a:pPr algn="ctr"/>
            <a:r>
              <a:rPr lang="en-US" sz="1600" dirty="0" smtClean="0"/>
              <a:t>emitting particle keeps its 4-momenta ➞ “straight line”</a:t>
            </a:r>
            <a:endParaRPr lang="en-US" sz="1600" baseline="30000" dirty="0">
              <a:solidFill>
                <a:srgbClr val="8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6111" y="3811122"/>
            <a:ext cx="663222" cy="564444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461920" y="4069763"/>
            <a:ext cx="1312334" cy="14113"/>
          </a:xfrm>
          <a:prstGeom prst="line">
            <a:avLst/>
          </a:prstGeom>
          <a:ln>
            <a:solidFill>
              <a:srgbClr val="5357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93440" y="3865550"/>
            <a:ext cx="569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2763" y="3707079"/>
            <a:ext cx="914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p+k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+k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039910" y="3714520"/>
            <a:ext cx="914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p+k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059150" y="4445818"/>
            <a:ext cx="569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,μ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6352" y="4555148"/>
            <a:ext cx="569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</a:t>
            </a:r>
            <a:r>
              <a:rPr lang="en-US" sz="1400" baseline="-25000" dirty="0"/>
              <a:t>2</a:t>
            </a:r>
            <a:r>
              <a:rPr lang="en-US" sz="1400" dirty="0" smtClean="0"/>
              <a:t>,ν</a:t>
            </a:r>
            <a:endParaRPr lang="en-US" sz="14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442301"/>
              </p:ext>
            </p:extLst>
          </p:nvPr>
        </p:nvGraphicFramePr>
        <p:xfrm>
          <a:off x="3714054" y="3966929"/>
          <a:ext cx="5144196" cy="5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" name="Equation" r:id="rId5" imgW="4165600" imgH="469900" progId="Equation.3">
                  <p:embed/>
                </p:oleObj>
              </mc:Choice>
              <mc:Fallback>
                <p:oleObj name="Equation" r:id="rId5" imgW="4165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4054" y="3966929"/>
                        <a:ext cx="5144196" cy="588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Freeform 37"/>
          <p:cNvSpPr/>
          <p:nvPr/>
        </p:nvSpPr>
        <p:spPr>
          <a:xfrm rot="2882325">
            <a:off x="1878312" y="2482612"/>
            <a:ext cx="737115" cy="210680"/>
          </a:xfrm>
          <a:custGeom>
            <a:avLst/>
            <a:gdLst>
              <a:gd name="connsiteX0" fmla="*/ 0 w 2371520"/>
              <a:gd name="connsiteY0" fmla="*/ 364129 h 577262"/>
              <a:gd name="connsiteX1" fmla="*/ 17762 w 2371520"/>
              <a:gd name="connsiteY1" fmla="*/ 150996 h 577262"/>
              <a:gd name="connsiteX2" fmla="*/ 26643 w 2371520"/>
              <a:gd name="connsiteY2" fmla="*/ 124355 h 577262"/>
              <a:gd name="connsiteX3" fmla="*/ 79928 w 2371520"/>
              <a:gd name="connsiteY3" fmla="*/ 88832 h 577262"/>
              <a:gd name="connsiteX4" fmla="*/ 168737 w 2371520"/>
              <a:gd name="connsiteY4" fmla="*/ 35549 h 577262"/>
              <a:gd name="connsiteX5" fmla="*/ 204261 w 2371520"/>
              <a:gd name="connsiteY5" fmla="*/ 26669 h 577262"/>
              <a:gd name="connsiteX6" fmla="*/ 310832 w 2371520"/>
              <a:gd name="connsiteY6" fmla="*/ 35549 h 577262"/>
              <a:gd name="connsiteX7" fmla="*/ 337474 w 2371520"/>
              <a:gd name="connsiteY7" fmla="*/ 53310 h 577262"/>
              <a:gd name="connsiteX8" fmla="*/ 372998 w 2371520"/>
              <a:gd name="connsiteY8" fmla="*/ 71071 h 577262"/>
              <a:gd name="connsiteX9" fmla="*/ 417403 w 2371520"/>
              <a:gd name="connsiteY9" fmla="*/ 124355 h 577262"/>
              <a:gd name="connsiteX10" fmla="*/ 444045 w 2371520"/>
              <a:gd name="connsiteY10" fmla="*/ 186518 h 577262"/>
              <a:gd name="connsiteX11" fmla="*/ 461807 w 2371520"/>
              <a:gd name="connsiteY11" fmla="*/ 222041 h 577262"/>
              <a:gd name="connsiteX12" fmla="*/ 470688 w 2371520"/>
              <a:gd name="connsiteY12" fmla="*/ 470696 h 577262"/>
              <a:gd name="connsiteX13" fmla="*/ 506212 w 2371520"/>
              <a:gd name="connsiteY13" fmla="*/ 497337 h 577262"/>
              <a:gd name="connsiteX14" fmla="*/ 532854 w 2371520"/>
              <a:gd name="connsiteY14" fmla="*/ 523979 h 577262"/>
              <a:gd name="connsiteX15" fmla="*/ 550616 w 2371520"/>
              <a:gd name="connsiteY15" fmla="*/ 550621 h 577262"/>
              <a:gd name="connsiteX16" fmla="*/ 639425 w 2371520"/>
              <a:gd name="connsiteY16" fmla="*/ 577262 h 577262"/>
              <a:gd name="connsiteX17" fmla="*/ 825924 w 2371520"/>
              <a:gd name="connsiteY17" fmla="*/ 568382 h 577262"/>
              <a:gd name="connsiteX18" fmla="*/ 879210 w 2371520"/>
              <a:gd name="connsiteY18" fmla="*/ 532860 h 577262"/>
              <a:gd name="connsiteX19" fmla="*/ 896971 w 2371520"/>
              <a:gd name="connsiteY19" fmla="*/ 479576 h 577262"/>
              <a:gd name="connsiteX20" fmla="*/ 905852 w 2371520"/>
              <a:gd name="connsiteY20" fmla="*/ 452935 h 577262"/>
              <a:gd name="connsiteX21" fmla="*/ 923614 w 2371520"/>
              <a:gd name="connsiteY21" fmla="*/ 426293 h 577262"/>
              <a:gd name="connsiteX22" fmla="*/ 941376 w 2371520"/>
              <a:gd name="connsiteY22" fmla="*/ 328607 h 577262"/>
              <a:gd name="connsiteX23" fmla="*/ 968019 w 2371520"/>
              <a:gd name="connsiteY23" fmla="*/ 222041 h 577262"/>
              <a:gd name="connsiteX24" fmla="*/ 976900 w 2371520"/>
              <a:gd name="connsiteY24" fmla="*/ 186518 h 577262"/>
              <a:gd name="connsiteX25" fmla="*/ 985780 w 2371520"/>
              <a:gd name="connsiteY25" fmla="*/ 150996 h 577262"/>
              <a:gd name="connsiteX26" fmla="*/ 1047947 w 2371520"/>
              <a:gd name="connsiteY26" fmla="*/ 79952 h 577262"/>
              <a:gd name="connsiteX27" fmla="*/ 1074589 w 2371520"/>
              <a:gd name="connsiteY27" fmla="*/ 62191 h 577262"/>
              <a:gd name="connsiteX28" fmla="*/ 1127875 w 2371520"/>
              <a:gd name="connsiteY28" fmla="*/ 44430 h 577262"/>
              <a:gd name="connsiteX29" fmla="*/ 1243327 w 2371520"/>
              <a:gd name="connsiteY29" fmla="*/ 53310 h 577262"/>
              <a:gd name="connsiteX30" fmla="*/ 1287731 w 2371520"/>
              <a:gd name="connsiteY30" fmla="*/ 97713 h 577262"/>
              <a:gd name="connsiteX31" fmla="*/ 1341017 w 2371520"/>
              <a:gd name="connsiteY31" fmla="*/ 142116 h 577262"/>
              <a:gd name="connsiteX32" fmla="*/ 1358778 w 2371520"/>
              <a:gd name="connsiteY32" fmla="*/ 168757 h 577262"/>
              <a:gd name="connsiteX33" fmla="*/ 1412064 w 2371520"/>
              <a:gd name="connsiteY33" fmla="*/ 213160 h 577262"/>
              <a:gd name="connsiteX34" fmla="*/ 1420945 w 2371520"/>
              <a:gd name="connsiteY34" fmla="*/ 239802 h 577262"/>
              <a:gd name="connsiteX35" fmla="*/ 1429826 w 2371520"/>
              <a:gd name="connsiteY35" fmla="*/ 284204 h 577262"/>
              <a:gd name="connsiteX36" fmla="*/ 1465349 w 2371520"/>
              <a:gd name="connsiteY36" fmla="*/ 337488 h 577262"/>
              <a:gd name="connsiteX37" fmla="*/ 1483111 w 2371520"/>
              <a:gd name="connsiteY37" fmla="*/ 364129 h 577262"/>
              <a:gd name="connsiteX38" fmla="*/ 1500873 w 2371520"/>
              <a:gd name="connsiteY38" fmla="*/ 390771 h 577262"/>
              <a:gd name="connsiteX39" fmla="*/ 1518635 w 2371520"/>
              <a:gd name="connsiteY39" fmla="*/ 461815 h 577262"/>
              <a:gd name="connsiteX40" fmla="*/ 1527516 w 2371520"/>
              <a:gd name="connsiteY40" fmla="*/ 488457 h 577262"/>
              <a:gd name="connsiteX41" fmla="*/ 1554158 w 2371520"/>
              <a:gd name="connsiteY41" fmla="*/ 515099 h 577262"/>
              <a:gd name="connsiteX42" fmla="*/ 1634086 w 2371520"/>
              <a:gd name="connsiteY42" fmla="*/ 532860 h 577262"/>
              <a:gd name="connsiteX43" fmla="*/ 1749538 w 2371520"/>
              <a:gd name="connsiteY43" fmla="*/ 515099 h 577262"/>
              <a:gd name="connsiteX44" fmla="*/ 1785062 w 2371520"/>
              <a:gd name="connsiteY44" fmla="*/ 506218 h 577262"/>
              <a:gd name="connsiteX45" fmla="*/ 1811704 w 2371520"/>
              <a:gd name="connsiteY45" fmla="*/ 479576 h 577262"/>
              <a:gd name="connsiteX46" fmla="*/ 1838347 w 2371520"/>
              <a:gd name="connsiteY46" fmla="*/ 461815 h 577262"/>
              <a:gd name="connsiteX47" fmla="*/ 1856109 w 2371520"/>
              <a:gd name="connsiteY47" fmla="*/ 435174 h 577262"/>
              <a:gd name="connsiteX48" fmla="*/ 1882752 w 2371520"/>
              <a:gd name="connsiteY48" fmla="*/ 346368 h 577262"/>
              <a:gd name="connsiteX49" fmla="*/ 1891633 w 2371520"/>
              <a:gd name="connsiteY49" fmla="*/ 266443 h 577262"/>
              <a:gd name="connsiteX50" fmla="*/ 1909394 w 2371520"/>
              <a:gd name="connsiteY50" fmla="*/ 204280 h 577262"/>
              <a:gd name="connsiteX51" fmla="*/ 1927156 w 2371520"/>
              <a:gd name="connsiteY51" fmla="*/ 142116 h 577262"/>
              <a:gd name="connsiteX52" fmla="*/ 1953799 w 2371520"/>
              <a:gd name="connsiteY52" fmla="*/ 124355 h 577262"/>
              <a:gd name="connsiteX53" fmla="*/ 1962680 w 2371520"/>
              <a:gd name="connsiteY53" fmla="*/ 97713 h 577262"/>
              <a:gd name="connsiteX54" fmla="*/ 2042608 w 2371520"/>
              <a:gd name="connsiteY54" fmla="*/ 35549 h 577262"/>
              <a:gd name="connsiteX55" fmla="*/ 2069251 w 2371520"/>
              <a:gd name="connsiteY55" fmla="*/ 8908 h 577262"/>
              <a:gd name="connsiteX56" fmla="*/ 2229107 w 2371520"/>
              <a:gd name="connsiteY56" fmla="*/ 8908 h 577262"/>
              <a:gd name="connsiteX57" fmla="*/ 2309035 w 2371520"/>
              <a:gd name="connsiteY57" fmla="*/ 79952 h 577262"/>
              <a:gd name="connsiteX58" fmla="*/ 2344559 w 2371520"/>
              <a:gd name="connsiteY58" fmla="*/ 150996 h 577262"/>
              <a:gd name="connsiteX59" fmla="*/ 2371201 w 2371520"/>
              <a:gd name="connsiteY59" fmla="*/ 204280 h 577262"/>
              <a:gd name="connsiteX60" fmla="*/ 2371201 w 2371520"/>
              <a:gd name="connsiteY60" fmla="*/ 213160 h 5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371520" h="577262">
                <a:moveTo>
                  <a:pt x="0" y="364129"/>
                </a:moveTo>
                <a:cubicBezTo>
                  <a:pt x="6067" y="242790"/>
                  <a:pt x="-4792" y="229929"/>
                  <a:pt x="17762" y="150996"/>
                </a:cubicBezTo>
                <a:cubicBezTo>
                  <a:pt x="20334" y="141995"/>
                  <a:pt x="21450" y="132143"/>
                  <a:pt x="26643" y="124355"/>
                </a:cubicBezTo>
                <a:cubicBezTo>
                  <a:pt x="54467" y="82621"/>
                  <a:pt x="45424" y="108000"/>
                  <a:pt x="79928" y="88832"/>
                </a:cubicBezTo>
                <a:cubicBezTo>
                  <a:pt x="122819" y="65005"/>
                  <a:pt x="127399" y="51050"/>
                  <a:pt x="168737" y="35549"/>
                </a:cubicBezTo>
                <a:cubicBezTo>
                  <a:pt x="180166" y="31264"/>
                  <a:pt x="192420" y="29629"/>
                  <a:pt x="204261" y="26669"/>
                </a:cubicBezTo>
                <a:cubicBezTo>
                  <a:pt x="239785" y="29629"/>
                  <a:pt x="275877" y="28558"/>
                  <a:pt x="310832" y="35549"/>
                </a:cubicBezTo>
                <a:cubicBezTo>
                  <a:pt x="321298" y="37642"/>
                  <a:pt x="328207" y="48015"/>
                  <a:pt x="337474" y="53310"/>
                </a:cubicBezTo>
                <a:cubicBezTo>
                  <a:pt x="348969" y="59878"/>
                  <a:pt x="361157" y="65151"/>
                  <a:pt x="372998" y="71071"/>
                </a:cubicBezTo>
                <a:cubicBezTo>
                  <a:pt x="397488" y="95560"/>
                  <a:pt x="400918" y="95506"/>
                  <a:pt x="417403" y="124355"/>
                </a:cubicBezTo>
                <a:cubicBezTo>
                  <a:pt x="451062" y="183256"/>
                  <a:pt x="422696" y="136707"/>
                  <a:pt x="444045" y="186518"/>
                </a:cubicBezTo>
                <a:cubicBezTo>
                  <a:pt x="449260" y="198686"/>
                  <a:pt x="455886" y="210200"/>
                  <a:pt x="461807" y="222041"/>
                </a:cubicBezTo>
                <a:cubicBezTo>
                  <a:pt x="464767" y="304926"/>
                  <a:pt x="457481" y="388816"/>
                  <a:pt x="470688" y="470696"/>
                </a:cubicBezTo>
                <a:cubicBezTo>
                  <a:pt x="473045" y="485308"/>
                  <a:pt x="494974" y="487705"/>
                  <a:pt x="506212" y="497337"/>
                </a:cubicBezTo>
                <a:cubicBezTo>
                  <a:pt x="515748" y="505510"/>
                  <a:pt x="524814" y="514331"/>
                  <a:pt x="532854" y="523979"/>
                </a:cubicBezTo>
                <a:cubicBezTo>
                  <a:pt x="539687" y="532178"/>
                  <a:pt x="541565" y="544964"/>
                  <a:pt x="550616" y="550621"/>
                </a:cubicBezTo>
                <a:cubicBezTo>
                  <a:pt x="565031" y="559630"/>
                  <a:pt x="618627" y="572063"/>
                  <a:pt x="639425" y="577262"/>
                </a:cubicBezTo>
                <a:cubicBezTo>
                  <a:pt x="701591" y="574302"/>
                  <a:pt x="764728" y="579714"/>
                  <a:pt x="825924" y="568382"/>
                </a:cubicBezTo>
                <a:cubicBezTo>
                  <a:pt x="846914" y="564495"/>
                  <a:pt x="879210" y="532860"/>
                  <a:pt x="879210" y="532860"/>
                </a:cubicBezTo>
                <a:lnTo>
                  <a:pt x="896971" y="479576"/>
                </a:lnTo>
                <a:cubicBezTo>
                  <a:pt x="899931" y="470696"/>
                  <a:pt x="900659" y="460724"/>
                  <a:pt x="905852" y="452935"/>
                </a:cubicBezTo>
                <a:lnTo>
                  <a:pt x="923614" y="426293"/>
                </a:lnTo>
                <a:cubicBezTo>
                  <a:pt x="949942" y="320988"/>
                  <a:pt x="909555" y="487706"/>
                  <a:pt x="941376" y="328607"/>
                </a:cubicBezTo>
                <a:cubicBezTo>
                  <a:pt x="941377" y="328604"/>
                  <a:pt x="963578" y="239803"/>
                  <a:pt x="968019" y="222041"/>
                </a:cubicBezTo>
                <a:lnTo>
                  <a:pt x="976900" y="186518"/>
                </a:lnTo>
                <a:cubicBezTo>
                  <a:pt x="979860" y="174677"/>
                  <a:pt x="978457" y="160760"/>
                  <a:pt x="985780" y="150996"/>
                </a:cubicBezTo>
                <a:cubicBezTo>
                  <a:pt x="1010277" y="118336"/>
                  <a:pt x="1015753" y="107546"/>
                  <a:pt x="1047947" y="79952"/>
                </a:cubicBezTo>
                <a:cubicBezTo>
                  <a:pt x="1056051" y="73006"/>
                  <a:pt x="1064836" y="66526"/>
                  <a:pt x="1074589" y="62191"/>
                </a:cubicBezTo>
                <a:cubicBezTo>
                  <a:pt x="1091698" y="54587"/>
                  <a:pt x="1127875" y="44430"/>
                  <a:pt x="1127875" y="44430"/>
                </a:cubicBezTo>
                <a:cubicBezTo>
                  <a:pt x="1166359" y="47390"/>
                  <a:pt x="1205390" y="46197"/>
                  <a:pt x="1243327" y="53310"/>
                </a:cubicBezTo>
                <a:cubicBezTo>
                  <a:pt x="1272474" y="58775"/>
                  <a:pt x="1270425" y="80408"/>
                  <a:pt x="1287731" y="97713"/>
                </a:cubicBezTo>
                <a:cubicBezTo>
                  <a:pt x="1357588" y="167567"/>
                  <a:pt x="1268273" y="54826"/>
                  <a:pt x="1341017" y="142116"/>
                </a:cubicBezTo>
                <a:cubicBezTo>
                  <a:pt x="1347850" y="150315"/>
                  <a:pt x="1351945" y="160558"/>
                  <a:pt x="1358778" y="168757"/>
                </a:cubicBezTo>
                <a:cubicBezTo>
                  <a:pt x="1380147" y="194399"/>
                  <a:pt x="1385867" y="195696"/>
                  <a:pt x="1412064" y="213160"/>
                </a:cubicBezTo>
                <a:cubicBezTo>
                  <a:pt x="1415024" y="222041"/>
                  <a:pt x="1418674" y="230720"/>
                  <a:pt x="1420945" y="239802"/>
                </a:cubicBezTo>
                <a:cubicBezTo>
                  <a:pt x="1424606" y="254445"/>
                  <a:pt x="1423580" y="270463"/>
                  <a:pt x="1429826" y="284204"/>
                </a:cubicBezTo>
                <a:cubicBezTo>
                  <a:pt x="1438659" y="303637"/>
                  <a:pt x="1453508" y="319727"/>
                  <a:pt x="1465349" y="337488"/>
                </a:cubicBezTo>
                <a:lnTo>
                  <a:pt x="1483111" y="364129"/>
                </a:lnTo>
                <a:lnTo>
                  <a:pt x="1500873" y="390771"/>
                </a:lnTo>
                <a:cubicBezTo>
                  <a:pt x="1506794" y="414452"/>
                  <a:pt x="1510916" y="438657"/>
                  <a:pt x="1518635" y="461815"/>
                </a:cubicBezTo>
                <a:cubicBezTo>
                  <a:pt x="1521595" y="470696"/>
                  <a:pt x="1522323" y="480668"/>
                  <a:pt x="1527516" y="488457"/>
                </a:cubicBezTo>
                <a:cubicBezTo>
                  <a:pt x="1534483" y="498907"/>
                  <a:pt x="1543708" y="508133"/>
                  <a:pt x="1554158" y="515099"/>
                </a:cubicBezTo>
                <a:cubicBezTo>
                  <a:pt x="1568731" y="524814"/>
                  <a:pt x="1627644" y="531786"/>
                  <a:pt x="1634086" y="532860"/>
                </a:cubicBezTo>
                <a:cubicBezTo>
                  <a:pt x="1672570" y="526940"/>
                  <a:pt x="1711194" y="521865"/>
                  <a:pt x="1749538" y="515099"/>
                </a:cubicBezTo>
                <a:cubicBezTo>
                  <a:pt x="1761558" y="512978"/>
                  <a:pt x="1774464" y="512274"/>
                  <a:pt x="1785062" y="506218"/>
                </a:cubicBezTo>
                <a:cubicBezTo>
                  <a:pt x="1795966" y="499987"/>
                  <a:pt x="1802056" y="487616"/>
                  <a:pt x="1811704" y="479576"/>
                </a:cubicBezTo>
                <a:cubicBezTo>
                  <a:pt x="1819904" y="472743"/>
                  <a:pt x="1829466" y="467735"/>
                  <a:pt x="1838347" y="461815"/>
                </a:cubicBezTo>
                <a:cubicBezTo>
                  <a:pt x="1844268" y="452935"/>
                  <a:pt x="1851774" y="444927"/>
                  <a:pt x="1856109" y="435174"/>
                </a:cubicBezTo>
                <a:cubicBezTo>
                  <a:pt x="1868464" y="407377"/>
                  <a:pt x="1875371" y="375889"/>
                  <a:pt x="1882752" y="346368"/>
                </a:cubicBezTo>
                <a:cubicBezTo>
                  <a:pt x="1885712" y="319726"/>
                  <a:pt x="1887557" y="292937"/>
                  <a:pt x="1891633" y="266443"/>
                </a:cubicBezTo>
                <a:cubicBezTo>
                  <a:pt x="1896262" y="236357"/>
                  <a:pt x="1901655" y="231365"/>
                  <a:pt x="1909394" y="204280"/>
                </a:cubicBezTo>
                <a:cubicBezTo>
                  <a:pt x="1910103" y="201798"/>
                  <a:pt x="1922423" y="148031"/>
                  <a:pt x="1927156" y="142116"/>
                </a:cubicBezTo>
                <a:cubicBezTo>
                  <a:pt x="1933824" y="133782"/>
                  <a:pt x="1944918" y="130275"/>
                  <a:pt x="1953799" y="124355"/>
                </a:cubicBezTo>
                <a:cubicBezTo>
                  <a:pt x="1956759" y="115474"/>
                  <a:pt x="1956933" y="105102"/>
                  <a:pt x="1962680" y="97713"/>
                </a:cubicBezTo>
                <a:cubicBezTo>
                  <a:pt x="2004613" y="43801"/>
                  <a:pt x="1998834" y="50140"/>
                  <a:pt x="2042608" y="35549"/>
                </a:cubicBezTo>
                <a:cubicBezTo>
                  <a:pt x="2051489" y="26669"/>
                  <a:pt x="2057774" y="14009"/>
                  <a:pt x="2069251" y="8908"/>
                </a:cubicBezTo>
                <a:cubicBezTo>
                  <a:pt x="2111149" y="-9713"/>
                  <a:pt x="2196742" y="6211"/>
                  <a:pt x="2229107" y="8908"/>
                </a:cubicBezTo>
                <a:cubicBezTo>
                  <a:pt x="2289939" y="69738"/>
                  <a:pt x="2261492" y="48258"/>
                  <a:pt x="2309035" y="79952"/>
                </a:cubicBezTo>
                <a:cubicBezTo>
                  <a:pt x="2320876" y="103633"/>
                  <a:pt x="2329872" y="128966"/>
                  <a:pt x="2344559" y="150996"/>
                </a:cubicBezTo>
                <a:cubicBezTo>
                  <a:pt x="2361923" y="177042"/>
                  <a:pt x="2363847" y="174866"/>
                  <a:pt x="2371201" y="204280"/>
                </a:cubicBezTo>
                <a:cubicBezTo>
                  <a:pt x="2371919" y="207152"/>
                  <a:pt x="2371201" y="210200"/>
                  <a:pt x="2371201" y="213160"/>
                </a:cubicBezTo>
              </a:path>
            </a:pathLst>
          </a:custGeom>
          <a:ln>
            <a:solidFill>
              <a:srgbClr val="5357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2882325">
            <a:off x="1553553" y="4221251"/>
            <a:ext cx="737115" cy="210680"/>
          </a:xfrm>
          <a:custGeom>
            <a:avLst/>
            <a:gdLst>
              <a:gd name="connsiteX0" fmla="*/ 0 w 2371520"/>
              <a:gd name="connsiteY0" fmla="*/ 364129 h 577262"/>
              <a:gd name="connsiteX1" fmla="*/ 17762 w 2371520"/>
              <a:gd name="connsiteY1" fmla="*/ 150996 h 577262"/>
              <a:gd name="connsiteX2" fmla="*/ 26643 w 2371520"/>
              <a:gd name="connsiteY2" fmla="*/ 124355 h 577262"/>
              <a:gd name="connsiteX3" fmla="*/ 79928 w 2371520"/>
              <a:gd name="connsiteY3" fmla="*/ 88832 h 577262"/>
              <a:gd name="connsiteX4" fmla="*/ 168737 w 2371520"/>
              <a:gd name="connsiteY4" fmla="*/ 35549 h 577262"/>
              <a:gd name="connsiteX5" fmla="*/ 204261 w 2371520"/>
              <a:gd name="connsiteY5" fmla="*/ 26669 h 577262"/>
              <a:gd name="connsiteX6" fmla="*/ 310832 w 2371520"/>
              <a:gd name="connsiteY6" fmla="*/ 35549 h 577262"/>
              <a:gd name="connsiteX7" fmla="*/ 337474 w 2371520"/>
              <a:gd name="connsiteY7" fmla="*/ 53310 h 577262"/>
              <a:gd name="connsiteX8" fmla="*/ 372998 w 2371520"/>
              <a:gd name="connsiteY8" fmla="*/ 71071 h 577262"/>
              <a:gd name="connsiteX9" fmla="*/ 417403 w 2371520"/>
              <a:gd name="connsiteY9" fmla="*/ 124355 h 577262"/>
              <a:gd name="connsiteX10" fmla="*/ 444045 w 2371520"/>
              <a:gd name="connsiteY10" fmla="*/ 186518 h 577262"/>
              <a:gd name="connsiteX11" fmla="*/ 461807 w 2371520"/>
              <a:gd name="connsiteY11" fmla="*/ 222041 h 577262"/>
              <a:gd name="connsiteX12" fmla="*/ 470688 w 2371520"/>
              <a:gd name="connsiteY12" fmla="*/ 470696 h 577262"/>
              <a:gd name="connsiteX13" fmla="*/ 506212 w 2371520"/>
              <a:gd name="connsiteY13" fmla="*/ 497337 h 577262"/>
              <a:gd name="connsiteX14" fmla="*/ 532854 w 2371520"/>
              <a:gd name="connsiteY14" fmla="*/ 523979 h 577262"/>
              <a:gd name="connsiteX15" fmla="*/ 550616 w 2371520"/>
              <a:gd name="connsiteY15" fmla="*/ 550621 h 577262"/>
              <a:gd name="connsiteX16" fmla="*/ 639425 w 2371520"/>
              <a:gd name="connsiteY16" fmla="*/ 577262 h 577262"/>
              <a:gd name="connsiteX17" fmla="*/ 825924 w 2371520"/>
              <a:gd name="connsiteY17" fmla="*/ 568382 h 577262"/>
              <a:gd name="connsiteX18" fmla="*/ 879210 w 2371520"/>
              <a:gd name="connsiteY18" fmla="*/ 532860 h 577262"/>
              <a:gd name="connsiteX19" fmla="*/ 896971 w 2371520"/>
              <a:gd name="connsiteY19" fmla="*/ 479576 h 577262"/>
              <a:gd name="connsiteX20" fmla="*/ 905852 w 2371520"/>
              <a:gd name="connsiteY20" fmla="*/ 452935 h 577262"/>
              <a:gd name="connsiteX21" fmla="*/ 923614 w 2371520"/>
              <a:gd name="connsiteY21" fmla="*/ 426293 h 577262"/>
              <a:gd name="connsiteX22" fmla="*/ 941376 w 2371520"/>
              <a:gd name="connsiteY22" fmla="*/ 328607 h 577262"/>
              <a:gd name="connsiteX23" fmla="*/ 968019 w 2371520"/>
              <a:gd name="connsiteY23" fmla="*/ 222041 h 577262"/>
              <a:gd name="connsiteX24" fmla="*/ 976900 w 2371520"/>
              <a:gd name="connsiteY24" fmla="*/ 186518 h 577262"/>
              <a:gd name="connsiteX25" fmla="*/ 985780 w 2371520"/>
              <a:gd name="connsiteY25" fmla="*/ 150996 h 577262"/>
              <a:gd name="connsiteX26" fmla="*/ 1047947 w 2371520"/>
              <a:gd name="connsiteY26" fmla="*/ 79952 h 577262"/>
              <a:gd name="connsiteX27" fmla="*/ 1074589 w 2371520"/>
              <a:gd name="connsiteY27" fmla="*/ 62191 h 577262"/>
              <a:gd name="connsiteX28" fmla="*/ 1127875 w 2371520"/>
              <a:gd name="connsiteY28" fmla="*/ 44430 h 577262"/>
              <a:gd name="connsiteX29" fmla="*/ 1243327 w 2371520"/>
              <a:gd name="connsiteY29" fmla="*/ 53310 h 577262"/>
              <a:gd name="connsiteX30" fmla="*/ 1287731 w 2371520"/>
              <a:gd name="connsiteY30" fmla="*/ 97713 h 577262"/>
              <a:gd name="connsiteX31" fmla="*/ 1341017 w 2371520"/>
              <a:gd name="connsiteY31" fmla="*/ 142116 h 577262"/>
              <a:gd name="connsiteX32" fmla="*/ 1358778 w 2371520"/>
              <a:gd name="connsiteY32" fmla="*/ 168757 h 577262"/>
              <a:gd name="connsiteX33" fmla="*/ 1412064 w 2371520"/>
              <a:gd name="connsiteY33" fmla="*/ 213160 h 577262"/>
              <a:gd name="connsiteX34" fmla="*/ 1420945 w 2371520"/>
              <a:gd name="connsiteY34" fmla="*/ 239802 h 577262"/>
              <a:gd name="connsiteX35" fmla="*/ 1429826 w 2371520"/>
              <a:gd name="connsiteY35" fmla="*/ 284204 h 577262"/>
              <a:gd name="connsiteX36" fmla="*/ 1465349 w 2371520"/>
              <a:gd name="connsiteY36" fmla="*/ 337488 h 577262"/>
              <a:gd name="connsiteX37" fmla="*/ 1483111 w 2371520"/>
              <a:gd name="connsiteY37" fmla="*/ 364129 h 577262"/>
              <a:gd name="connsiteX38" fmla="*/ 1500873 w 2371520"/>
              <a:gd name="connsiteY38" fmla="*/ 390771 h 577262"/>
              <a:gd name="connsiteX39" fmla="*/ 1518635 w 2371520"/>
              <a:gd name="connsiteY39" fmla="*/ 461815 h 577262"/>
              <a:gd name="connsiteX40" fmla="*/ 1527516 w 2371520"/>
              <a:gd name="connsiteY40" fmla="*/ 488457 h 577262"/>
              <a:gd name="connsiteX41" fmla="*/ 1554158 w 2371520"/>
              <a:gd name="connsiteY41" fmla="*/ 515099 h 577262"/>
              <a:gd name="connsiteX42" fmla="*/ 1634086 w 2371520"/>
              <a:gd name="connsiteY42" fmla="*/ 532860 h 577262"/>
              <a:gd name="connsiteX43" fmla="*/ 1749538 w 2371520"/>
              <a:gd name="connsiteY43" fmla="*/ 515099 h 577262"/>
              <a:gd name="connsiteX44" fmla="*/ 1785062 w 2371520"/>
              <a:gd name="connsiteY44" fmla="*/ 506218 h 577262"/>
              <a:gd name="connsiteX45" fmla="*/ 1811704 w 2371520"/>
              <a:gd name="connsiteY45" fmla="*/ 479576 h 577262"/>
              <a:gd name="connsiteX46" fmla="*/ 1838347 w 2371520"/>
              <a:gd name="connsiteY46" fmla="*/ 461815 h 577262"/>
              <a:gd name="connsiteX47" fmla="*/ 1856109 w 2371520"/>
              <a:gd name="connsiteY47" fmla="*/ 435174 h 577262"/>
              <a:gd name="connsiteX48" fmla="*/ 1882752 w 2371520"/>
              <a:gd name="connsiteY48" fmla="*/ 346368 h 577262"/>
              <a:gd name="connsiteX49" fmla="*/ 1891633 w 2371520"/>
              <a:gd name="connsiteY49" fmla="*/ 266443 h 577262"/>
              <a:gd name="connsiteX50" fmla="*/ 1909394 w 2371520"/>
              <a:gd name="connsiteY50" fmla="*/ 204280 h 577262"/>
              <a:gd name="connsiteX51" fmla="*/ 1927156 w 2371520"/>
              <a:gd name="connsiteY51" fmla="*/ 142116 h 577262"/>
              <a:gd name="connsiteX52" fmla="*/ 1953799 w 2371520"/>
              <a:gd name="connsiteY52" fmla="*/ 124355 h 577262"/>
              <a:gd name="connsiteX53" fmla="*/ 1962680 w 2371520"/>
              <a:gd name="connsiteY53" fmla="*/ 97713 h 577262"/>
              <a:gd name="connsiteX54" fmla="*/ 2042608 w 2371520"/>
              <a:gd name="connsiteY54" fmla="*/ 35549 h 577262"/>
              <a:gd name="connsiteX55" fmla="*/ 2069251 w 2371520"/>
              <a:gd name="connsiteY55" fmla="*/ 8908 h 577262"/>
              <a:gd name="connsiteX56" fmla="*/ 2229107 w 2371520"/>
              <a:gd name="connsiteY56" fmla="*/ 8908 h 577262"/>
              <a:gd name="connsiteX57" fmla="*/ 2309035 w 2371520"/>
              <a:gd name="connsiteY57" fmla="*/ 79952 h 577262"/>
              <a:gd name="connsiteX58" fmla="*/ 2344559 w 2371520"/>
              <a:gd name="connsiteY58" fmla="*/ 150996 h 577262"/>
              <a:gd name="connsiteX59" fmla="*/ 2371201 w 2371520"/>
              <a:gd name="connsiteY59" fmla="*/ 204280 h 577262"/>
              <a:gd name="connsiteX60" fmla="*/ 2371201 w 2371520"/>
              <a:gd name="connsiteY60" fmla="*/ 213160 h 5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371520" h="577262">
                <a:moveTo>
                  <a:pt x="0" y="364129"/>
                </a:moveTo>
                <a:cubicBezTo>
                  <a:pt x="6067" y="242790"/>
                  <a:pt x="-4792" y="229929"/>
                  <a:pt x="17762" y="150996"/>
                </a:cubicBezTo>
                <a:cubicBezTo>
                  <a:pt x="20334" y="141995"/>
                  <a:pt x="21450" y="132143"/>
                  <a:pt x="26643" y="124355"/>
                </a:cubicBezTo>
                <a:cubicBezTo>
                  <a:pt x="54467" y="82621"/>
                  <a:pt x="45424" y="108000"/>
                  <a:pt x="79928" y="88832"/>
                </a:cubicBezTo>
                <a:cubicBezTo>
                  <a:pt x="122819" y="65005"/>
                  <a:pt x="127399" y="51050"/>
                  <a:pt x="168737" y="35549"/>
                </a:cubicBezTo>
                <a:cubicBezTo>
                  <a:pt x="180166" y="31264"/>
                  <a:pt x="192420" y="29629"/>
                  <a:pt x="204261" y="26669"/>
                </a:cubicBezTo>
                <a:cubicBezTo>
                  <a:pt x="239785" y="29629"/>
                  <a:pt x="275877" y="28558"/>
                  <a:pt x="310832" y="35549"/>
                </a:cubicBezTo>
                <a:cubicBezTo>
                  <a:pt x="321298" y="37642"/>
                  <a:pt x="328207" y="48015"/>
                  <a:pt x="337474" y="53310"/>
                </a:cubicBezTo>
                <a:cubicBezTo>
                  <a:pt x="348969" y="59878"/>
                  <a:pt x="361157" y="65151"/>
                  <a:pt x="372998" y="71071"/>
                </a:cubicBezTo>
                <a:cubicBezTo>
                  <a:pt x="397488" y="95560"/>
                  <a:pt x="400918" y="95506"/>
                  <a:pt x="417403" y="124355"/>
                </a:cubicBezTo>
                <a:cubicBezTo>
                  <a:pt x="451062" y="183256"/>
                  <a:pt x="422696" y="136707"/>
                  <a:pt x="444045" y="186518"/>
                </a:cubicBezTo>
                <a:cubicBezTo>
                  <a:pt x="449260" y="198686"/>
                  <a:pt x="455886" y="210200"/>
                  <a:pt x="461807" y="222041"/>
                </a:cubicBezTo>
                <a:cubicBezTo>
                  <a:pt x="464767" y="304926"/>
                  <a:pt x="457481" y="388816"/>
                  <a:pt x="470688" y="470696"/>
                </a:cubicBezTo>
                <a:cubicBezTo>
                  <a:pt x="473045" y="485308"/>
                  <a:pt x="494974" y="487705"/>
                  <a:pt x="506212" y="497337"/>
                </a:cubicBezTo>
                <a:cubicBezTo>
                  <a:pt x="515748" y="505510"/>
                  <a:pt x="524814" y="514331"/>
                  <a:pt x="532854" y="523979"/>
                </a:cubicBezTo>
                <a:cubicBezTo>
                  <a:pt x="539687" y="532178"/>
                  <a:pt x="541565" y="544964"/>
                  <a:pt x="550616" y="550621"/>
                </a:cubicBezTo>
                <a:cubicBezTo>
                  <a:pt x="565031" y="559630"/>
                  <a:pt x="618627" y="572063"/>
                  <a:pt x="639425" y="577262"/>
                </a:cubicBezTo>
                <a:cubicBezTo>
                  <a:pt x="701591" y="574302"/>
                  <a:pt x="764728" y="579714"/>
                  <a:pt x="825924" y="568382"/>
                </a:cubicBezTo>
                <a:cubicBezTo>
                  <a:pt x="846914" y="564495"/>
                  <a:pt x="879210" y="532860"/>
                  <a:pt x="879210" y="532860"/>
                </a:cubicBezTo>
                <a:lnTo>
                  <a:pt x="896971" y="479576"/>
                </a:lnTo>
                <a:cubicBezTo>
                  <a:pt x="899931" y="470696"/>
                  <a:pt x="900659" y="460724"/>
                  <a:pt x="905852" y="452935"/>
                </a:cubicBezTo>
                <a:lnTo>
                  <a:pt x="923614" y="426293"/>
                </a:lnTo>
                <a:cubicBezTo>
                  <a:pt x="949942" y="320988"/>
                  <a:pt x="909555" y="487706"/>
                  <a:pt x="941376" y="328607"/>
                </a:cubicBezTo>
                <a:cubicBezTo>
                  <a:pt x="941377" y="328604"/>
                  <a:pt x="963578" y="239803"/>
                  <a:pt x="968019" y="222041"/>
                </a:cubicBezTo>
                <a:lnTo>
                  <a:pt x="976900" y="186518"/>
                </a:lnTo>
                <a:cubicBezTo>
                  <a:pt x="979860" y="174677"/>
                  <a:pt x="978457" y="160760"/>
                  <a:pt x="985780" y="150996"/>
                </a:cubicBezTo>
                <a:cubicBezTo>
                  <a:pt x="1010277" y="118336"/>
                  <a:pt x="1015753" y="107546"/>
                  <a:pt x="1047947" y="79952"/>
                </a:cubicBezTo>
                <a:cubicBezTo>
                  <a:pt x="1056051" y="73006"/>
                  <a:pt x="1064836" y="66526"/>
                  <a:pt x="1074589" y="62191"/>
                </a:cubicBezTo>
                <a:cubicBezTo>
                  <a:pt x="1091698" y="54587"/>
                  <a:pt x="1127875" y="44430"/>
                  <a:pt x="1127875" y="44430"/>
                </a:cubicBezTo>
                <a:cubicBezTo>
                  <a:pt x="1166359" y="47390"/>
                  <a:pt x="1205390" y="46197"/>
                  <a:pt x="1243327" y="53310"/>
                </a:cubicBezTo>
                <a:cubicBezTo>
                  <a:pt x="1272474" y="58775"/>
                  <a:pt x="1270425" y="80408"/>
                  <a:pt x="1287731" y="97713"/>
                </a:cubicBezTo>
                <a:cubicBezTo>
                  <a:pt x="1357588" y="167567"/>
                  <a:pt x="1268273" y="54826"/>
                  <a:pt x="1341017" y="142116"/>
                </a:cubicBezTo>
                <a:cubicBezTo>
                  <a:pt x="1347850" y="150315"/>
                  <a:pt x="1351945" y="160558"/>
                  <a:pt x="1358778" y="168757"/>
                </a:cubicBezTo>
                <a:cubicBezTo>
                  <a:pt x="1380147" y="194399"/>
                  <a:pt x="1385867" y="195696"/>
                  <a:pt x="1412064" y="213160"/>
                </a:cubicBezTo>
                <a:cubicBezTo>
                  <a:pt x="1415024" y="222041"/>
                  <a:pt x="1418674" y="230720"/>
                  <a:pt x="1420945" y="239802"/>
                </a:cubicBezTo>
                <a:cubicBezTo>
                  <a:pt x="1424606" y="254445"/>
                  <a:pt x="1423580" y="270463"/>
                  <a:pt x="1429826" y="284204"/>
                </a:cubicBezTo>
                <a:cubicBezTo>
                  <a:pt x="1438659" y="303637"/>
                  <a:pt x="1453508" y="319727"/>
                  <a:pt x="1465349" y="337488"/>
                </a:cubicBezTo>
                <a:lnTo>
                  <a:pt x="1483111" y="364129"/>
                </a:lnTo>
                <a:lnTo>
                  <a:pt x="1500873" y="390771"/>
                </a:lnTo>
                <a:cubicBezTo>
                  <a:pt x="1506794" y="414452"/>
                  <a:pt x="1510916" y="438657"/>
                  <a:pt x="1518635" y="461815"/>
                </a:cubicBezTo>
                <a:cubicBezTo>
                  <a:pt x="1521595" y="470696"/>
                  <a:pt x="1522323" y="480668"/>
                  <a:pt x="1527516" y="488457"/>
                </a:cubicBezTo>
                <a:cubicBezTo>
                  <a:pt x="1534483" y="498907"/>
                  <a:pt x="1543708" y="508133"/>
                  <a:pt x="1554158" y="515099"/>
                </a:cubicBezTo>
                <a:cubicBezTo>
                  <a:pt x="1568731" y="524814"/>
                  <a:pt x="1627644" y="531786"/>
                  <a:pt x="1634086" y="532860"/>
                </a:cubicBezTo>
                <a:cubicBezTo>
                  <a:pt x="1672570" y="526940"/>
                  <a:pt x="1711194" y="521865"/>
                  <a:pt x="1749538" y="515099"/>
                </a:cubicBezTo>
                <a:cubicBezTo>
                  <a:pt x="1761558" y="512978"/>
                  <a:pt x="1774464" y="512274"/>
                  <a:pt x="1785062" y="506218"/>
                </a:cubicBezTo>
                <a:cubicBezTo>
                  <a:pt x="1795966" y="499987"/>
                  <a:pt x="1802056" y="487616"/>
                  <a:pt x="1811704" y="479576"/>
                </a:cubicBezTo>
                <a:cubicBezTo>
                  <a:pt x="1819904" y="472743"/>
                  <a:pt x="1829466" y="467735"/>
                  <a:pt x="1838347" y="461815"/>
                </a:cubicBezTo>
                <a:cubicBezTo>
                  <a:pt x="1844268" y="452935"/>
                  <a:pt x="1851774" y="444927"/>
                  <a:pt x="1856109" y="435174"/>
                </a:cubicBezTo>
                <a:cubicBezTo>
                  <a:pt x="1868464" y="407377"/>
                  <a:pt x="1875371" y="375889"/>
                  <a:pt x="1882752" y="346368"/>
                </a:cubicBezTo>
                <a:cubicBezTo>
                  <a:pt x="1885712" y="319726"/>
                  <a:pt x="1887557" y="292937"/>
                  <a:pt x="1891633" y="266443"/>
                </a:cubicBezTo>
                <a:cubicBezTo>
                  <a:pt x="1896262" y="236357"/>
                  <a:pt x="1901655" y="231365"/>
                  <a:pt x="1909394" y="204280"/>
                </a:cubicBezTo>
                <a:cubicBezTo>
                  <a:pt x="1910103" y="201798"/>
                  <a:pt x="1922423" y="148031"/>
                  <a:pt x="1927156" y="142116"/>
                </a:cubicBezTo>
                <a:cubicBezTo>
                  <a:pt x="1933824" y="133782"/>
                  <a:pt x="1944918" y="130275"/>
                  <a:pt x="1953799" y="124355"/>
                </a:cubicBezTo>
                <a:cubicBezTo>
                  <a:pt x="1956759" y="115474"/>
                  <a:pt x="1956933" y="105102"/>
                  <a:pt x="1962680" y="97713"/>
                </a:cubicBezTo>
                <a:cubicBezTo>
                  <a:pt x="2004613" y="43801"/>
                  <a:pt x="1998834" y="50140"/>
                  <a:pt x="2042608" y="35549"/>
                </a:cubicBezTo>
                <a:cubicBezTo>
                  <a:pt x="2051489" y="26669"/>
                  <a:pt x="2057774" y="14009"/>
                  <a:pt x="2069251" y="8908"/>
                </a:cubicBezTo>
                <a:cubicBezTo>
                  <a:pt x="2111149" y="-9713"/>
                  <a:pt x="2196742" y="6211"/>
                  <a:pt x="2229107" y="8908"/>
                </a:cubicBezTo>
                <a:cubicBezTo>
                  <a:pt x="2289939" y="69738"/>
                  <a:pt x="2261492" y="48258"/>
                  <a:pt x="2309035" y="79952"/>
                </a:cubicBezTo>
                <a:cubicBezTo>
                  <a:pt x="2320876" y="103633"/>
                  <a:pt x="2329872" y="128966"/>
                  <a:pt x="2344559" y="150996"/>
                </a:cubicBezTo>
                <a:cubicBezTo>
                  <a:pt x="2361923" y="177042"/>
                  <a:pt x="2363847" y="174866"/>
                  <a:pt x="2371201" y="204280"/>
                </a:cubicBezTo>
                <a:cubicBezTo>
                  <a:pt x="2371919" y="207152"/>
                  <a:pt x="2371201" y="210200"/>
                  <a:pt x="2371201" y="213160"/>
                </a:cubicBezTo>
              </a:path>
            </a:pathLst>
          </a:custGeom>
          <a:ln>
            <a:solidFill>
              <a:srgbClr val="5357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2882325">
            <a:off x="2278461" y="4221251"/>
            <a:ext cx="737115" cy="210680"/>
          </a:xfrm>
          <a:custGeom>
            <a:avLst/>
            <a:gdLst>
              <a:gd name="connsiteX0" fmla="*/ 0 w 2371520"/>
              <a:gd name="connsiteY0" fmla="*/ 364129 h 577262"/>
              <a:gd name="connsiteX1" fmla="*/ 17762 w 2371520"/>
              <a:gd name="connsiteY1" fmla="*/ 150996 h 577262"/>
              <a:gd name="connsiteX2" fmla="*/ 26643 w 2371520"/>
              <a:gd name="connsiteY2" fmla="*/ 124355 h 577262"/>
              <a:gd name="connsiteX3" fmla="*/ 79928 w 2371520"/>
              <a:gd name="connsiteY3" fmla="*/ 88832 h 577262"/>
              <a:gd name="connsiteX4" fmla="*/ 168737 w 2371520"/>
              <a:gd name="connsiteY4" fmla="*/ 35549 h 577262"/>
              <a:gd name="connsiteX5" fmla="*/ 204261 w 2371520"/>
              <a:gd name="connsiteY5" fmla="*/ 26669 h 577262"/>
              <a:gd name="connsiteX6" fmla="*/ 310832 w 2371520"/>
              <a:gd name="connsiteY6" fmla="*/ 35549 h 577262"/>
              <a:gd name="connsiteX7" fmla="*/ 337474 w 2371520"/>
              <a:gd name="connsiteY7" fmla="*/ 53310 h 577262"/>
              <a:gd name="connsiteX8" fmla="*/ 372998 w 2371520"/>
              <a:gd name="connsiteY8" fmla="*/ 71071 h 577262"/>
              <a:gd name="connsiteX9" fmla="*/ 417403 w 2371520"/>
              <a:gd name="connsiteY9" fmla="*/ 124355 h 577262"/>
              <a:gd name="connsiteX10" fmla="*/ 444045 w 2371520"/>
              <a:gd name="connsiteY10" fmla="*/ 186518 h 577262"/>
              <a:gd name="connsiteX11" fmla="*/ 461807 w 2371520"/>
              <a:gd name="connsiteY11" fmla="*/ 222041 h 577262"/>
              <a:gd name="connsiteX12" fmla="*/ 470688 w 2371520"/>
              <a:gd name="connsiteY12" fmla="*/ 470696 h 577262"/>
              <a:gd name="connsiteX13" fmla="*/ 506212 w 2371520"/>
              <a:gd name="connsiteY13" fmla="*/ 497337 h 577262"/>
              <a:gd name="connsiteX14" fmla="*/ 532854 w 2371520"/>
              <a:gd name="connsiteY14" fmla="*/ 523979 h 577262"/>
              <a:gd name="connsiteX15" fmla="*/ 550616 w 2371520"/>
              <a:gd name="connsiteY15" fmla="*/ 550621 h 577262"/>
              <a:gd name="connsiteX16" fmla="*/ 639425 w 2371520"/>
              <a:gd name="connsiteY16" fmla="*/ 577262 h 577262"/>
              <a:gd name="connsiteX17" fmla="*/ 825924 w 2371520"/>
              <a:gd name="connsiteY17" fmla="*/ 568382 h 577262"/>
              <a:gd name="connsiteX18" fmla="*/ 879210 w 2371520"/>
              <a:gd name="connsiteY18" fmla="*/ 532860 h 577262"/>
              <a:gd name="connsiteX19" fmla="*/ 896971 w 2371520"/>
              <a:gd name="connsiteY19" fmla="*/ 479576 h 577262"/>
              <a:gd name="connsiteX20" fmla="*/ 905852 w 2371520"/>
              <a:gd name="connsiteY20" fmla="*/ 452935 h 577262"/>
              <a:gd name="connsiteX21" fmla="*/ 923614 w 2371520"/>
              <a:gd name="connsiteY21" fmla="*/ 426293 h 577262"/>
              <a:gd name="connsiteX22" fmla="*/ 941376 w 2371520"/>
              <a:gd name="connsiteY22" fmla="*/ 328607 h 577262"/>
              <a:gd name="connsiteX23" fmla="*/ 968019 w 2371520"/>
              <a:gd name="connsiteY23" fmla="*/ 222041 h 577262"/>
              <a:gd name="connsiteX24" fmla="*/ 976900 w 2371520"/>
              <a:gd name="connsiteY24" fmla="*/ 186518 h 577262"/>
              <a:gd name="connsiteX25" fmla="*/ 985780 w 2371520"/>
              <a:gd name="connsiteY25" fmla="*/ 150996 h 577262"/>
              <a:gd name="connsiteX26" fmla="*/ 1047947 w 2371520"/>
              <a:gd name="connsiteY26" fmla="*/ 79952 h 577262"/>
              <a:gd name="connsiteX27" fmla="*/ 1074589 w 2371520"/>
              <a:gd name="connsiteY27" fmla="*/ 62191 h 577262"/>
              <a:gd name="connsiteX28" fmla="*/ 1127875 w 2371520"/>
              <a:gd name="connsiteY28" fmla="*/ 44430 h 577262"/>
              <a:gd name="connsiteX29" fmla="*/ 1243327 w 2371520"/>
              <a:gd name="connsiteY29" fmla="*/ 53310 h 577262"/>
              <a:gd name="connsiteX30" fmla="*/ 1287731 w 2371520"/>
              <a:gd name="connsiteY30" fmla="*/ 97713 h 577262"/>
              <a:gd name="connsiteX31" fmla="*/ 1341017 w 2371520"/>
              <a:gd name="connsiteY31" fmla="*/ 142116 h 577262"/>
              <a:gd name="connsiteX32" fmla="*/ 1358778 w 2371520"/>
              <a:gd name="connsiteY32" fmla="*/ 168757 h 577262"/>
              <a:gd name="connsiteX33" fmla="*/ 1412064 w 2371520"/>
              <a:gd name="connsiteY33" fmla="*/ 213160 h 577262"/>
              <a:gd name="connsiteX34" fmla="*/ 1420945 w 2371520"/>
              <a:gd name="connsiteY34" fmla="*/ 239802 h 577262"/>
              <a:gd name="connsiteX35" fmla="*/ 1429826 w 2371520"/>
              <a:gd name="connsiteY35" fmla="*/ 284204 h 577262"/>
              <a:gd name="connsiteX36" fmla="*/ 1465349 w 2371520"/>
              <a:gd name="connsiteY36" fmla="*/ 337488 h 577262"/>
              <a:gd name="connsiteX37" fmla="*/ 1483111 w 2371520"/>
              <a:gd name="connsiteY37" fmla="*/ 364129 h 577262"/>
              <a:gd name="connsiteX38" fmla="*/ 1500873 w 2371520"/>
              <a:gd name="connsiteY38" fmla="*/ 390771 h 577262"/>
              <a:gd name="connsiteX39" fmla="*/ 1518635 w 2371520"/>
              <a:gd name="connsiteY39" fmla="*/ 461815 h 577262"/>
              <a:gd name="connsiteX40" fmla="*/ 1527516 w 2371520"/>
              <a:gd name="connsiteY40" fmla="*/ 488457 h 577262"/>
              <a:gd name="connsiteX41" fmla="*/ 1554158 w 2371520"/>
              <a:gd name="connsiteY41" fmla="*/ 515099 h 577262"/>
              <a:gd name="connsiteX42" fmla="*/ 1634086 w 2371520"/>
              <a:gd name="connsiteY42" fmla="*/ 532860 h 577262"/>
              <a:gd name="connsiteX43" fmla="*/ 1749538 w 2371520"/>
              <a:gd name="connsiteY43" fmla="*/ 515099 h 577262"/>
              <a:gd name="connsiteX44" fmla="*/ 1785062 w 2371520"/>
              <a:gd name="connsiteY44" fmla="*/ 506218 h 577262"/>
              <a:gd name="connsiteX45" fmla="*/ 1811704 w 2371520"/>
              <a:gd name="connsiteY45" fmla="*/ 479576 h 577262"/>
              <a:gd name="connsiteX46" fmla="*/ 1838347 w 2371520"/>
              <a:gd name="connsiteY46" fmla="*/ 461815 h 577262"/>
              <a:gd name="connsiteX47" fmla="*/ 1856109 w 2371520"/>
              <a:gd name="connsiteY47" fmla="*/ 435174 h 577262"/>
              <a:gd name="connsiteX48" fmla="*/ 1882752 w 2371520"/>
              <a:gd name="connsiteY48" fmla="*/ 346368 h 577262"/>
              <a:gd name="connsiteX49" fmla="*/ 1891633 w 2371520"/>
              <a:gd name="connsiteY49" fmla="*/ 266443 h 577262"/>
              <a:gd name="connsiteX50" fmla="*/ 1909394 w 2371520"/>
              <a:gd name="connsiteY50" fmla="*/ 204280 h 577262"/>
              <a:gd name="connsiteX51" fmla="*/ 1927156 w 2371520"/>
              <a:gd name="connsiteY51" fmla="*/ 142116 h 577262"/>
              <a:gd name="connsiteX52" fmla="*/ 1953799 w 2371520"/>
              <a:gd name="connsiteY52" fmla="*/ 124355 h 577262"/>
              <a:gd name="connsiteX53" fmla="*/ 1962680 w 2371520"/>
              <a:gd name="connsiteY53" fmla="*/ 97713 h 577262"/>
              <a:gd name="connsiteX54" fmla="*/ 2042608 w 2371520"/>
              <a:gd name="connsiteY54" fmla="*/ 35549 h 577262"/>
              <a:gd name="connsiteX55" fmla="*/ 2069251 w 2371520"/>
              <a:gd name="connsiteY55" fmla="*/ 8908 h 577262"/>
              <a:gd name="connsiteX56" fmla="*/ 2229107 w 2371520"/>
              <a:gd name="connsiteY56" fmla="*/ 8908 h 577262"/>
              <a:gd name="connsiteX57" fmla="*/ 2309035 w 2371520"/>
              <a:gd name="connsiteY57" fmla="*/ 79952 h 577262"/>
              <a:gd name="connsiteX58" fmla="*/ 2344559 w 2371520"/>
              <a:gd name="connsiteY58" fmla="*/ 150996 h 577262"/>
              <a:gd name="connsiteX59" fmla="*/ 2371201 w 2371520"/>
              <a:gd name="connsiteY59" fmla="*/ 204280 h 577262"/>
              <a:gd name="connsiteX60" fmla="*/ 2371201 w 2371520"/>
              <a:gd name="connsiteY60" fmla="*/ 213160 h 5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371520" h="577262">
                <a:moveTo>
                  <a:pt x="0" y="364129"/>
                </a:moveTo>
                <a:cubicBezTo>
                  <a:pt x="6067" y="242790"/>
                  <a:pt x="-4792" y="229929"/>
                  <a:pt x="17762" y="150996"/>
                </a:cubicBezTo>
                <a:cubicBezTo>
                  <a:pt x="20334" y="141995"/>
                  <a:pt x="21450" y="132143"/>
                  <a:pt x="26643" y="124355"/>
                </a:cubicBezTo>
                <a:cubicBezTo>
                  <a:pt x="54467" y="82621"/>
                  <a:pt x="45424" y="108000"/>
                  <a:pt x="79928" y="88832"/>
                </a:cubicBezTo>
                <a:cubicBezTo>
                  <a:pt x="122819" y="65005"/>
                  <a:pt x="127399" y="51050"/>
                  <a:pt x="168737" y="35549"/>
                </a:cubicBezTo>
                <a:cubicBezTo>
                  <a:pt x="180166" y="31264"/>
                  <a:pt x="192420" y="29629"/>
                  <a:pt x="204261" y="26669"/>
                </a:cubicBezTo>
                <a:cubicBezTo>
                  <a:pt x="239785" y="29629"/>
                  <a:pt x="275877" y="28558"/>
                  <a:pt x="310832" y="35549"/>
                </a:cubicBezTo>
                <a:cubicBezTo>
                  <a:pt x="321298" y="37642"/>
                  <a:pt x="328207" y="48015"/>
                  <a:pt x="337474" y="53310"/>
                </a:cubicBezTo>
                <a:cubicBezTo>
                  <a:pt x="348969" y="59878"/>
                  <a:pt x="361157" y="65151"/>
                  <a:pt x="372998" y="71071"/>
                </a:cubicBezTo>
                <a:cubicBezTo>
                  <a:pt x="397488" y="95560"/>
                  <a:pt x="400918" y="95506"/>
                  <a:pt x="417403" y="124355"/>
                </a:cubicBezTo>
                <a:cubicBezTo>
                  <a:pt x="451062" y="183256"/>
                  <a:pt x="422696" y="136707"/>
                  <a:pt x="444045" y="186518"/>
                </a:cubicBezTo>
                <a:cubicBezTo>
                  <a:pt x="449260" y="198686"/>
                  <a:pt x="455886" y="210200"/>
                  <a:pt x="461807" y="222041"/>
                </a:cubicBezTo>
                <a:cubicBezTo>
                  <a:pt x="464767" y="304926"/>
                  <a:pt x="457481" y="388816"/>
                  <a:pt x="470688" y="470696"/>
                </a:cubicBezTo>
                <a:cubicBezTo>
                  <a:pt x="473045" y="485308"/>
                  <a:pt x="494974" y="487705"/>
                  <a:pt x="506212" y="497337"/>
                </a:cubicBezTo>
                <a:cubicBezTo>
                  <a:pt x="515748" y="505510"/>
                  <a:pt x="524814" y="514331"/>
                  <a:pt x="532854" y="523979"/>
                </a:cubicBezTo>
                <a:cubicBezTo>
                  <a:pt x="539687" y="532178"/>
                  <a:pt x="541565" y="544964"/>
                  <a:pt x="550616" y="550621"/>
                </a:cubicBezTo>
                <a:cubicBezTo>
                  <a:pt x="565031" y="559630"/>
                  <a:pt x="618627" y="572063"/>
                  <a:pt x="639425" y="577262"/>
                </a:cubicBezTo>
                <a:cubicBezTo>
                  <a:pt x="701591" y="574302"/>
                  <a:pt x="764728" y="579714"/>
                  <a:pt x="825924" y="568382"/>
                </a:cubicBezTo>
                <a:cubicBezTo>
                  <a:pt x="846914" y="564495"/>
                  <a:pt x="879210" y="532860"/>
                  <a:pt x="879210" y="532860"/>
                </a:cubicBezTo>
                <a:lnTo>
                  <a:pt x="896971" y="479576"/>
                </a:lnTo>
                <a:cubicBezTo>
                  <a:pt x="899931" y="470696"/>
                  <a:pt x="900659" y="460724"/>
                  <a:pt x="905852" y="452935"/>
                </a:cubicBezTo>
                <a:lnTo>
                  <a:pt x="923614" y="426293"/>
                </a:lnTo>
                <a:cubicBezTo>
                  <a:pt x="949942" y="320988"/>
                  <a:pt x="909555" y="487706"/>
                  <a:pt x="941376" y="328607"/>
                </a:cubicBezTo>
                <a:cubicBezTo>
                  <a:pt x="941377" y="328604"/>
                  <a:pt x="963578" y="239803"/>
                  <a:pt x="968019" y="222041"/>
                </a:cubicBezTo>
                <a:lnTo>
                  <a:pt x="976900" y="186518"/>
                </a:lnTo>
                <a:cubicBezTo>
                  <a:pt x="979860" y="174677"/>
                  <a:pt x="978457" y="160760"/>
                  <a:pt x="985780" y="150996"/>
                </a:cubicBezTo>
                <a:cubicBezTo>
                  <a:pt x="1010277" y="118336"/>
                  <a:pt x="1015753" y="107546"/>
                  <a:pt x="1047947" y="79952"/>
                </a:cubicBezTo>
                <a:cubicBezTo>
                  <a:pt x="1056051" y="73006"/>
                  <a:pt x="1064836" y="66526"/>
                  <a:pt x="1074589" y="62191"/>
                </a:cubicBezTo>
                <a:cubicBezTo>
                  <a:pt x="1091698" y="54587"/>
                  <a:pt x="1127875" y="44430"/>
                  <a:pt x="1127875" y="44430"/>
                </a:cubicBezTo>
                <a:cubicBezTo>
                  <a:pt x="1166359" y="47390"/>
                  <a:pt x="1205390" y="46197"/>
                  <a:pt x="1243327" y="53310"/>
                </a:cubicBezTo>
                <a:cubicBezTo>
                  <a:pt x="1272474" y="58775"/>
                  <a:pt x="1270425" y="80408"/>
                  <a:pt x="1287731" y="97713"/>
                </a:cubicBezTo>
                <a:cubicBezTo>
                  <a:pt x="1357588" y="167567"/>
                  <a:pt x="1268273" y="54826"/>
                  <a:pt x="1341017" y="142116"/>
                </a:cubicBezTo>
                <a:cubicBezTo>
                  <a:pt x="1347850" y="150315"/>
                  <a:pt x="1351945" y="160558"/>
                  <a:pt x="1358778" y="168757"/>
                </a:cubicBezTo>
                <a:cubicBezTo>
                  <a:pt x="1380147" y="194399"/>
                  <a:pt x="1385867" y="195696"/>
                  <a:pt x="1412064" y="213160"/>
                </a:cubicBezTo>
                <a:cubicBezTo>
                  <a:pt x="1415024" y="222041"/>
                  <a:pt x="1418674" y="230720"/>
                  <a:pt x="1420945" y="239802"/>
                </a:cubicBezTo>
                <a:cubicBezTo>
                  <a:pt x="1424606" y="254445"/>
                  <a:pt x="1423580" y="270463"/>
                  <a:pt x="1429826" y="284204"/>
                </a:cubicBezTo>
                <a:cubicBezTo>
                  <a:pt x="1438659" y="303637"/>
                  <a:pt x="1453508" y="319727"/>
                  <a:pt x="1465349" y="337488"/>
                </a:cubicBezTo>
                <a:lnTo>
                  <a:pt x="1483111" y="364129"/>
                </a:lnTo>
                <a:lnTo>
                  <a:pt x="1500873" y="390771"/>
                </a:lnTo>
                <a:cubicBezTo>
                  <a:pt x="1506794" y="414452"/>
                  <a:pt x="1510916" y="438657"/>
                  <a:pt x="1518635" y="461815"/>
                </a:cubicBezTo>
                <a:cubicBezTo>
                  <a:pt x="1521595" y="470696"/>
                  <a:pt x="1522323" y="480668"/>
                  <a:pt x="1527516" y="488457"/>
                </a:cubicBezTo>
                <a:cubicBezTo>
                  <a:pt x="1534483" y="498907"/>
                  <a:pt x="1543708" y="508133"/>
                  <a:pt x="1554158" y="515099"/>
                </a:cubicBezTo>
                <a:cubicBezTo>
                  <a:pt x="1568731" y="524814"/>
                  <a:pt x="1627644" y="531786"/>
                  <a:pt x="1634086" y="532860"/>
                </a:cubicBezTo>
                <a:cubicBezTo>
                  <a:pt x="1672570" y="526940"/>
                  <a:pt x="1711194" y="521865"/>
                  <a:pt x="1749538" y="515099"/>
                </a:cubicBezTo>
                <a:cubicBezTo>
                  <a:pt x="1761558" y="512978"/>
                  <a:pt x="1774464" y="512274"/>
                  <a:pt x="1785062" y="506218"/>
                </a:cubicBezTo>
                <a:cubicBezTo>
                  <a:pt x="1795966" y="499987"/>
                  <a:pt x="1802056" y="487616"/>
                  <a:pt x="1811704" y="479576"/>
                </a:cubicBezTo>
                <a:cubicBezTo>
                  <a:pt x="1819904" y="472743"/>
                  <a:pt x="1829466" y="467735"/>
                  <a:pt x="1838347" y="461815"/>
                </a:cubicBezTo>
                <a:cubicBezTo>
                  <a:pt x="1844268" y="452935"/>
                  <a:pt x="1851774" y="444927"/>
                  <a:pt x="1856109" y="435174"/>
                </a:cubicBezTo>
                <a:cubicBezTo>
                  <a:pt x="1868464" y="407377"/>
                  <a:pt x="1875371" y="375889"/>
                  <a:pt x="1882752" y="346368"/>
                </a:cubicBezTo>
                <a:cubicBezTo>
                  <a:pt x="1885712" y="319726"/>
                  <a:pt x="1887557" y="292937"/>
                  <a:pt x="1891633" y="266443"/>
                </a:cubicBezTo>
                <a:cubicBezTo>
                  <a:pt x="1896262" y="236357"/>
                  <a:pt x="1901655" y="231365"/>
                  <a:pt x="1909394" y="204280"/>
                </a:cubicBezTo>
                <a:cubicBezTo>
                  <a:pt x="1910103" y="201798"/>
                  <a:pt x="1922423" y="148031"/>
                  <a:pt x="1927156" y="142116"/>
                </a:cubicBezTo>
                <a:cubicBezTo>
                  <a:pt x="1933824" y="133782"/>
                  <a:pt x="1944918" y="130275"/>
                  <a:pt x="1953799" y="124355"/>
                </a:cubicBezTo>
                <a:cubicBezTo>
                  <a:pt x="1956759" y="115474"/>
                  <a:pt x="1956933" y="105102"/>
                  <a:pt x="1962680" y="97713"/>
                </a:cubicBezTo>
                <a:cubicBezTo>
                  <a:pt x="2004613" y="43801"/>
                  <a:pt x="1998834" y="50140"/>
                  <a:pt x="2042608" y="35549"/>
                </a:cubicBezTo>
                <a:cubicBezTo>
                  <a:pt x="2051489" y="26669"/>
                  <a:pt x="2057774" y="14009"/>
                  <a:pt x="2069251" y="8908"/>
                </a:cubicBezTo>
                <a:cubicBezTo>
                  <a:pt x="2111149" y="-9713"/>
                  <a:pt x="2196742" y="6211"/>
                  <a:pt x="2229107" y="8908"/>
                </a:cubicBezTo>
                <a:cubicBezTo>
                  <a:pt x="2289939" y="69738"/>
                  <a:pt x="2261492" y="48258"/>
                  <a:pt x="2309035" y="79952"/>
                </a:cubicBezTo>
                <a:cubicBezTo>
                  <a:pt x="2320876" y="103633"/>
                  <a:pt x="2329872" y="128966"/>
                  <a:pt x="2344559" y="150996"/>
                </a:cubicBezTo>
                <a:cubicBezTo>
                  <a:pt x="2361923" y="177042"/>
                  <a:pt x="2363847" y="174866"/>
                  <a:pt x="2371201" y="204280"/>
                </a:cubicBezTo>
                <a:cubicBezTo>
                  <a:pt x="2371919" y="207152"/>
                  <a:pt x="2371201" y="210200"/>
                  <a:pt x="2371201" y="213160"/>
                </a:cubicBezTo>
              </a:path>
            </a:pathLst>
          </a:custGeom>
          <a:ln>
            <a:solidFill>
              <a:srgbClr val="5357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78731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1" name="Equation" r:id="rId7" imgW="114300" imgH="165100" progId="Equation.3">
                  <p:embed/>
                </p:oleObj>
              </mc:Choice>
              <mc:Fallback>
                <p:oleObj name="Equation" r:id="rId7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175348" y="4683412"/>
            <a:ext cx="145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eikonal</a:t>
            </a:r>
            <a:r>
              <a:rPr lang="en-US" sz="1400" dirty="0" smtClean="0"/>
              <a:t> identity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4662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552222"/>
            <a:ext cx="8574087" cy="457394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One photon emission in the soft </a:t>
            </a:r>
            <a:r>
              <a:rPr lang="en-US" sz="1600" dirty="0" err="1" smtClean="0"/>
              <a:t>k</a:t>
            </a:r>
            <a:r>
              <a:rPr lang="en-US" sz="1600" baseline="30000" dirty="0" err="1" smtClean="0"/>
              <a:t>μ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➞ 0 limit from an </a:t>
            </a:r>
            <a:r>
              <a:rPr lang="en-US" sz="1600" dirty="0" err="1" smtClean="0"/>
              <a:t>ougoing</a:t>
            </a:r>
            <a:r>
              <a:rPr lang="en-US" sz="1600" dirty="0" smtClean="0"/>
              <a:t> electron</a:t>
            </a:r>
          </a:p>
          <a:p>
            <a:endParaRPr lang="en-US" sz="1600" baseline="30000" dirty="0"/>
          </a:p>
          <a:p>
            <a:endParaRPr lang="en-US" sz="1600" baseline="30000" dirty="0" smtClean="0"/>
          </a:p>
          <a:p>
            <a:endParaRPr lang="en-US" sz="1600" baseline="30000" dirty="0"/>
          </a:p>
          <a:p>
            <a:r>
              <a:rPr lang="en-US" sz="1600" dirty="0" smtClean="0"/>
              <a:t>Emission of two soft photons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Multiple soft photon emission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Eikonal</a:t>
            </a:r>
            <a:r>
              <a:rPr lang="en-US" dirty="0"/>
              <a:t> Approximation in QED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6111" y="2060224"/>
            <a:ext cx="663222" cy="564444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6"/>
          </p:cNvCxnSpPr>
          <p:nvPr/>
        </p:nvCxnSpPr>
        <p:spPr>
          <a:xfrm flipV="1">
            <a:off x="1439333" y="2328333"/>
            <a:ext cx="1312334" cy="14113"/>
          </a:xfrm>
          <a:prstGeom prst="line">
            <a:avLst/>
          </a:prstGeom>
          <a:ln>
            <a:solidFill>
              <a:srgbClr val="5357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89359" y="2624668"/>
            <a:ext cx="569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k,μ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74254" y="2159056"/>
            <a:ext cx="569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9333" y="2006407"/>
            <a:ext cx="638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p+k</a:t>
            </a:r>
            <a:endParaRPr lang="en-US" sz="1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33081"/>
              </p:ext>
            </p:extLst>
          </p:nvPr>
        </p:nvGraphicFramePr>
        <p:xfrm>
          <a:off x="3187700" y="2141538"/>
          <a:ext cx="29956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3" name="Equation" r:id="rId3" imgW="2552700" imgH="482600" progId="Equation.3">
                  <p:embed/>
                </p:oleObj>
              </mc:Choice>
              <mc:Fallback>
                <p:oleObj name="Equation" r:id="rId3" imgW="2552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7700" y="2141538"/>
                        <a:ext cx="2995613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Brace 17"/>
          <p:cNvSpPr/>
          <p:nvPr/>
        </p:nvSpPr>
        <p:spPr>
          <a:xfrm>
            <a:off x="6324600" y="1838273"/>
            <a:ext cx="167340" cy="100622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669558" y="1679482"/>
            <a:ext cx="2188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800000"/>
                </a:solidFill>
              </a:rPr>
              <a:t>Eikonal</a:t>
            </a:r>
            <a:r>
              <a:rPr lang="en-US" sz="1600" dirty="0" smtClean="0">
                <a:solidFill>
                  <a:srgbClr val="800000"/>
                </a:solidFill>
              </a:rPr>
              <a:t> approximation</a:t>
            </a:r>
          </a:p>
          <a:p>
            <a:pPr algn="ctr"/>
            <a:r>
              <a:rPr lang="en-US" sz="1600" dirty="0" err="1" smtClean="0"/>
              <a:t>k</a:t>
            </a:r>
            <a:r>
              <a:rPr lang="en-US" sz="1600" baseline="30000" dirty="0" err="1" smtClean="0"/>
              <a:t>μ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&lt;&lt; </a:t>
            </a:r>
            <a:r>
              <a:rPr lang="en-US" sz="1600" dirty="0" err="1" smtClean="0"/>
              <a:t>p</a:t>
            </a:r>
            <a:r>
              <a:rPr lang="en-US" sz="1600" baseline="30000" dirty="0" err="1" smtClean="0"/>
              <a:t>μ</a:t>
            </a:r>
            <a:endParaRPr lang="en-US" sz="1600" dirty="0"/>
          </a:p>
          <a:p>
            <a:pPr algn="ctr"/>
            <a:r>
              <a:rPr lang="en-US" sz="1600" dirty="0" smtClean="0"/>
              <a:t>emitting particle keeps its 4-momenta ➞ “straight line”</a:t>
            </a:r>
            <a:endParaRPr lang="en-US" sz="1600" baseline="30000" dirty="0">
              <a:solidFill>
                <a:srgbClr val="8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6111" y="3811122"/>
            <a:ext cx="663222" cy="564444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461920" y="4069763"/>
            <a:ext cx="1312334" cy="14113"/>
          </a:xfrm>
          <a:prstGeom prst="line">
            <a:avLst/>
          </a:prstGeom>
          <a:ln>
            <a:solidFill>
              <a:srgbClr val="5357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93440" y="3865550"/>
            <a:ext cx="569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2763" y="3707079"/>
            <a:ext cx="914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p+k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+k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039910" y="3714520"/>
            <a:ext cx="914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p+k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059150" y="4445818"/>
            <a:ext cx="569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,μ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6352" y="4555148"/>
            <a:ext cx="569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</a:t>
            </a:r>
            <a:r>
              <a:rPr lang="en-US" sz="1400" baseline="-25000" dirty="0"/>
              <a:t>2</a:t>
            </a:r>
            <a:r>
              <a:rPr lang="en-US" sz="1400" dirty="0" smtClean="0"/>
              <a:t>,ν</a:t>
            </a:r>
            <a:endParaRPr lang="en-US" sz="14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501758"/>
              </p:ext>
            </p:extLst>
          </p:nvPr>
        </p:nvGraphicFramePr>
        <p:xfrm>
          <a:off x="3714054" y="3966929"/>
          <a:ext cx="5144196" cy="5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4" name="Equation" r:id="rId5" imgW="4165600" imgH="469900" progId="Equation.3">
                  <p:embed/>
                </p:oleObj>
              </mc:Choice>
              <mc:Fallback>
                <p:oleObj name="Equation" r:id="rId5" imgW="4165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4054" y="3966929"/>
                        <a:ext cx="5144196" cy="588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Freeform 37"/>
          <p:cNvSpPr/>
          <p:nvPr/>
        </p:nvSpPr>
        <p:spPr>
          <a:xfrm rot="2882325">
            <a:off x="1878312" y="2494941"/>
            <a:ext cx="737115" cy="210680"/>
          </a:xfrm>
          <a:custGeom>
            <a:avLst/>
            <a:gdLst>
              <a:gd name="connsiteX0" fmla="*/ 0 w 2371520"/>
              <a:gd name="connsiteY0" fmla="*/ 364129 h 577262"/>
              <a:gd name="connsiteX1" fmla="*/ 17762 w 2371520"/>
              <a:gd name="connsiteY1" fmla="*/ 150996 h 577262"/>
              <a:gd name="connsiteX2" fmla="*/ 26643 w 2371520"/>
              <a:gd name="connsiteY2" fmla="*/ 124355 h 577262"/>
              <a:gd name="connsiteX3" fmla="*/ 79928 w 2371520"/>
              <a:gd name="connsiteY3" fmla="*/ 88832 h 577262"/>
              <a:gd name="connsiteX4" fmla="*/ 168737 w 2371520"/>
              <a:gd name="connsiteY4" fmla="*/ 35549 h 577262"/>
              <a:gd name="connsiteX5" fmla="*/ 204261 w 2371520"/>
              <a:gd name="connsiteY5" fmla="*/ 26669 h 577262"/>
              <a:gd name="connsiteX6" fmla="*/ 310832 w 2371520"/>
              <a:gd name="connsiteY6" fmla="*/ 35549 h 577262"/>
              <a:gd name="connsiteX7" fmla="*/ 337474 w 2371520"/>
              <a:gd name="connsiteY7" fmla="*/ 53310 h 577262"/>
              <a:gd name="connsiteX8" fmla="*/ 372998 w 2371520"/>
              <a:gd name="connsiteY8" fmla="*/ 71071 h 577262"/>
              <a:gd name="connsiteX9" fmla="*/ 417403 w 2371520"/>
              <a:gd name="connsiteY9" fmla="*/ 124355 h 577262"/>
              <a:gd name="connsiteX10" fmla="*/ 444045 w 2371520"/>
              <a:gd name="connsiteY10" fmla="*/ 186518 h 577262"/>
              <a:gd name="connsiteX11" fmla="*/ 461807 w 2371520"/>
              <a:gd name="connsiteY11" fmla="*/ 222041 h 577262"/>
              <a:gd name="connsiteX12" fmla="*/ 470688 w 2371520"/>
              <a:gd name="connsiteY12" fmla="*/ 470696 h 577262"/>
              <a:gd name="connsiteX13" fmla="*/ 506212 w 2371520"/>
              <a:gd name="connsiteY13" fmla="*/ 497337 h 577262"/>
              <a:gd name="connsiteX14" fmla="*/ 532854 w 2371520"/>
              <a:gd name="connsiteY14" fmla="*/ 523979 h 577262"/>
              <a:gd name="connsiteX15" fmla="*/ 550616 w 2371520"/>
              <a:gd name="connsiteY15" fmla="*/ 550621 h 577262"/>
              <a:gd name="connsiteX16" fmla="*/ 639425 w 2371520"/>
              <a:gd name="connsiteY16" fmla="*/ 577262 h 577262"/>
              <a:gd name="connsiteX17" fmla="*/ 825924 w 2371520"/>
              <a:gd name="connsiteY17" fmla="*/ 568382 h 577262"/>
              <a:gd name="connsiteX18" fmla="*/ 879210 w 2371520"/>
              <a:gd name="connsiteY18" fmla="*/ 532860 h 577262"/>
              <a:gd name="connsiteX19" fmla="*/ 896971 w 2371520"/>
              <a:gd name="connsiteY19" fmla="*/ 479576 h 577262"/>
              <a:gd name="connsiteX20" fmla="*/ 905852 w 2371520"/>
              <a:gd name="connsiteY20" fmla="*/ 452935 h 577262"/>
              <a:gd name="connsiteX21" fmla="*/ 923614 w 2371520"/>
              <a:gd name="connsiteY21" fmla="*/ 426293 h 577262"/>
              <a:gd name="connsiteX22" fmla="*/ 941376 w 2371520"/>
              <a:gd name="connsiteY22" fmla="*/ 328607 h 577262"/>
              <a:gd name="connsiteX23" fmla="*/ 968019 w 2371520"/>
              <a:gd name="connsiteY23" fmla="*/ 222041 h 577262"/>
              <a:gd name="connsiteX24" fmla="*/ 976900 w 2371520"/>
              <a:gd name="connsiteY24" fmla="*/ 186518 h 577262"/>
              <a:gd name="connsiteX25" fmla="*/ 985780 w 2371520"/>
              <a:gd name="connsiteY25" fmla="*/ 150996 h 577262"/>
              <a:gd name="connsiteX26" fmla="*/ 1047947 w 2371520"/>
              <a:gd name="connsiteY26" fmla="*/ 79952 h 577262"/>
              <a:gd name="connsiteX27" fmla="*/ 1074589 w 2371520"/>
              <a:gd name="connsiteY27" fmla="*/ 62191 h 577262"/>
              <a:gd name="connsiteX28" fmla="*/ 1127875 w 2371520"/>
              <a:gd name="connsiteY28" fmla="*/ 44430 h 577262"/>
              <a:gd name="connsiteX29" fmla="*/ 1243327 w 2371520"/>
              <a:gd name="connsiteY29" fmla="*/ 53310 h 577262"/>
              <a:gd name="connsiteX30" fmla="*/ 1287731 w 2371520"/>
              <a:gd name="connsiteY30" fmla="*/ 97713 h 577262"/>
              <a:gd name="connsiteX31" fmla="*/ 1341017 w 2371520"/>
              <a:gd name="connsiteY31" fmla="*/ 142116 h 577262"/>
              <a:gd name="connsiteX32" fmla="*/ 1358778 w 2371520"/>
              <a:gd name="connsiteY32" fmla="*/ 168757 h 577262"/>
              <a:gd name="connsiteX33" fmla="*/ 1412064 w 2371520"/>
              <a:gd name="connsiteY33" fmla="*/ 213160 h 577262"/>
              <a:gd name="connsiteX34" fmla="*/ 1420945 w 2371520"/>
              <a:gd name="connsiteY34" fmla="*/ 239802 h 577262"/>
              <a:gd name="connsiteX35" fmla="*/ 1429826 w 2371520"/>
              <a:gd name="connsiteY35" fmla="*/ 284204 h 577262"/>
              <a:gd name="connsiteX36" fmla="*/ 1465349 w 2371520"/>
              <a:gd name="connsiteY36" fmla="*/ 337488 h 577262"/>
              <a:gd name="connsiteX37" fmla="*/ 1483111 w 2371520"/>
              <a:gd name="connsiteY37" fmla="*/ 364129 h 577262"/>
              <a:gd name="connsiteX38" fmla="*/ 1500873 w 2371520"/>
              <a:gd name="connsiteY38" fmla="*/ 390771 h 577262"/>
              <a:gd name="connsiteX39" fmla="*/ 1518635 w 2371520"/>
              <a:gd name="connsiteY39" fmla="*/ 461815 h 577262"/>
              <a:gd name="connsiteX40" fmla="*/ 1527516 w 2371520"/>
              <a:gd name="connsiteY40" fmla="*/ 488457 h 577262"/>
              <a:gd name="connsiteX41" fmla="*/ 1554158 w 2371520"/>
              <a:gd name="connsiteY41" fmla="*/ 515099 h 577262"/>
              <a:gd name="connsiteX42" fmla="*/ 1634086 w 2371520"/>
              <a:gd name="connsiteY42" fmla="*/ 532860 h 577262"/>
              <a:gd name="connsiteX43" fmla="*/ 1749538 w 2371520"/>
              <a:gd name="connsiteY43" fmla="*/ 515099 h 577262"/>
              <a:gd name="connsiteX44" fmla="*/ 1785062 w 2371520"/>
              <a:gd name="connsiteY44" fmla="*/ 506218 h 577262"/>
              <a:gd name="connsiteX45" fmla="*/ 1811704 w 2371520"/>
              <a:gd name="connsiteY45" fmla="*/ 479576 h 577262"/>
              <a:gd name="connsiteX46" fmla="*/ 1838347 w 2371520"/>
              <a:gd name="connsiteY46" fmla="*/ 461815 h 577262"/>
              <a:gd name="connsiteX47" fmla="*/ 1856109 w 2371520"/>
              <a:gd name="connsiteY47" fmla="*/ 435174 h 577262"/>
              <a:gd name="connsiteX48" fmla="*/ 1882752 w 2371520"/>
              <a:gd name="connsiteY48" fmla="*/ 346368 h 577262"/>
              <a:gd name="connsiteX49" fmla="*/ 1891633 w 2371520"/>
              <a:gd name="connsiteY49" fmla="*/ 266443 h 577262"/>
              <a:gd name="connsiteX50" fmla="*/ 1909394 w 2371520"/>
              <a:gd name="connsiteY50" fmla="*/ 204280 h 577262"/>
              <a:gd name="connsiteX51" fmla="*/ 1927156 w 2371520"/>
              <a:gd name="connsiteY51" fmla="*/ 142116 h 577262"/>
              <a:gd name="connsiteX52" fmla="*/ 1953799 w 2371520"/>
              <a:gd name="connsiteY52" fmla="*/ 124355 h 577262"/>
              <a:gd name="connsiteX53" fmla="*/ 1962680 w 2371520"/>
              <a:gd name="connsiteY53" fmla="*/ 97713 h 577262"/>
              <a:gd name="connsiteX54" fmla="*/ 2042608 w 2371520"/>
              <a:gd name="connsiteY54" fmla="*/ 35549 h 577262"/>
              <a:gd name="connsiteX55" fmla="*/ 2069251 w 2371520"/>
              <a:gd name="connsiteY55" fmla="*/ 8908 h 577262"/>
              <a:gd name="connsiteX56" fmla="*/ 2229107 w 2371520"/>
              <a:gd name="connsiteY56" fmla="*/ 8908 h 577262"/>
              <a:gd name="connsiteX57" fmla="*/ 2309035 w 2371520"/>
              <a:gd name="connsiteY57" fmla="*/ 79952 h 577262"/>
              <a:gd name="connsiteX58" fmla="*/ 2344559 w 2371520"/>
              <a:gd name="connsiteY58" fmla="*/ 150996 h 577262"/>
              <a:gd name="connsiteX59" fmla="*/ 2371201 w 2371520"/>
              <a:gd name="connsiteY59" fmla="*/ 204280 h 577262"/>
              <a:gd name="connsiteX60" fmla="*/ 2371201 w 2371520"/>
              <a:gd name="connsiteY60" fmla="*/ 213160 h 5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371520" h="577262">
                <a:moveTo>
                  <a:pt x="0" y="364129"/>
                </a:moveTo>
                <a:cubicBezTo>
                  <a:pt x="6067" y="242790"/>
                  <a:pt x="-4792" y="229929"/>
                  <a:pt x="17762" y="150996"/>
                </a:cubicBezTo>
                <a:cubicBezTo>
                  <a:pt x="20334" y="141995"/>
                  <a:pt x="21450" y="132143"/>
                  <a:pt x="26643" y="124355"/>
                </a:cubicBezTo>
                <a:cubicBezTo>
                  <a:pt x="54467" y="82621"/>
                  <a:pt x="45424" y="108000"/>
                  <a:pt x="79928" y="88832"/>
                </a:cubicBezTo>
                <a:cubicBezTo>
                  <a:pt x="122819" y="65005"/>
                  <a:pt x="127399" y="51050"/>
                  <a:pt x="168737" y="35549"/>
                </a:cubicBezTo>
                <a:cubicBezTo>
                  <a:pt x="180166" y="31264"/>
                  <a:pt x="192420" y="29629"/>
                  <a:pt x="204261" y="26669"/>
                </a:cubicBezTo>
                <a:cubicBezTo>
                  <a:pt x="239785" y="29629"/>
                  <a:pt x="275877" y="28558"/>
                  <a:pt x="310832" y="35549"/>
                </a:cubicBezTo>
                <a:cubicBezTo>
                  <a:pt x="321298" y="37642"/>
                  <a:pt x="328207" y="48015"/>
                  <a:pt x="337474" y="53310"/>
                </a:cubicBezTo>
                <a:cubicBezTo>
                  <a:pt x="348969" y="59878"/>
                  <a:pt x="361157" y="65151"/>
                  <a:pt x="372998" y="71071"/>
                </a:cubicBezTo>
                <a:cubicBezTo>
                  <a:pt x="397488" y="95560"/>
                  <a:pt x="400918" y="95506"/>
                  <a:pt x="417403" y="124355"/>
                </a:cubicBezTo>
                <a:cubicBezTo>
                  <a:pt x="451062" y="183256"/>
                  <a:pt x="422696" y="136707"/>
                  <a:pt x="444045" y="186518"/>
                </a:cubicBezTo>
                <a:cubicBezTo>
                  <a:pt x="449260" y="198686"/>
                  <a:pt x="455886" y="210200"/>
                  <a:pt x="461807" y="222041"/>
                </a:cubicBezTo>
                <a:cubicBezTo>
                  <a:pt x="464767" y="304926"/>
                  <a:pt x="457481" y="388816"/>
                  <a:pt x="470688" y="470696"/>
                </a:cubicBezTo>
                <a:cubicBezTo>
                  <a:pt x="473045" y="485308"/>
                  <a:pt x="494974" y="487705"/>
                  <a:pt x="506212" y="497337"/>
                </a:cubicBezTo>
                <a:cubicBezTo>
                  <a:pt x="515748" y="505510"/>
                  <a:pt x="524814" y="514331"/>
                  <a:pt x="532854" y="523979"/>
                </a:cubicBezTo>
                <a:cubicBezTo>
                  <a:pt x="539687" y="532178"/>
                  <a:pt x="541565" y="544964"/>
                  <a:pt x="550616" y="550621"/>
                </a:cubicBezTo>
                <a:cubicBezTo>
                  <a:pt x="565031" y="559630"/>
                  <a:pt x="618627" y="572063"/>
                  <a:pt x="639425" y="577262"/>
                </a:cubicBezTo>
                <a:cubicBezTo>
                  <a:pt x="701591" y="574302"/>
                  <a:pt x="764728" y="579714"/>
                  <a:pt x="825924" y="568382"/>
                </a:cubicBezTo>
                <a:cubicBezTo>
                  <a:pt x="846914" y="564495"/>
                  <a:pt x="879210" y="532860"/>
                  <a:pt x="879210" y="532860"/>
                </a:cubicBezTo>
                <a:lnTo>
                  <a:pt x="896971" y="479576"/>
                </a:lnTo>
                <a:cubicBezTo>
                  <a:pt x="899931" y="470696"/>
                  <a:pt x="900659" y="460724"/>
                  <a:pt x="905852" y="452935"/>
                </a:cubicBezTo>
                <a:lnTo>
                  <a:pt x="923614" y="426293"/>
                </a:lnTo>
                <a:cubicBezTo>
                  <a:pt x="949942" y="320988"/>
                  <a:pt x="909555" y="487706"/>
                  <a:pt x="941376" y="328607"/>
                </a:cubicBezTo>
                <a:cubicBezTo>
                  <a:pt x="941377" y="328604"/>
                  <a:pt x="963578" y="239803"/>
                  <a:pt x="968019" y="222041"/>
                </a:cubicBezTo>
                <a:lnTo>
                  <a:pt x="976900" y="186518"/>
                </a:lnTo>
                <a:cubicBezTo>
                  <a:pt x="979860" y="174677"/>
                  <a:pt x="978457" y="160760"/>
                  <a:pt x="985780" y="150996"/>
                </a:cubicBezTo>
                <a:cubicBezTo>
                  <a:pt x="1010277" y="118336"/>
                  <a:pt x="1015753" y="107546"/>
                  <a:pt x="1047947" y="79952"/>
                </a:cubicBezTo>
                <a:cubicBezTo>
                  <a:pt x="1056051" y="73006"/>
                  <a:pt x="1064836" y="66526"/>
                  <a:pt x="1074589" y="62191"/>
                </a:cubicBezTo>
                <a:cubicBezTo>
                  <a:pt x="1091698" y="54587"/>
                  <a:pt x="1127875" y="44430"/>
                  <a:pt x="1127875" y="44430"/>
                </a:cubicBezTo>
                <a:cubicBezTo>
                  <a:pt x="1166359" y="47390"/>
                  <a:pt x="1205390" y="46197"/>
                  <a:pt x="1243327" y="53310"/>
                </a:cubicBezTo>
                <a:cubicBezTo>
                  <a:pt x="1272474" y="58775"/>
                  <a:pt x="1270425" y="80408"/>
                  <a:pt x="1287731" y="97713"/>
                </a:cubicBezTo>
                <a:cubicBezTo>
                  <a:pt x="1357588" y="167567"/>
                  <a:pt x="1268273" y="54826"/>
                  <a:pt x="1341017" y="142116"/>
                </a:cubicBezTo>
                <a:cubicBezTo>
                  <a:pt x="1347850" y="150315"/>
                  <a:pt x="1351945" y="160558"/>
                  <a:pt x="1358778" y="168757"/>
                </a:cubicBezTo>
                <a:cubicBezTo>
                  <a:pt x="1380147" y="194399"/>
                  <a:pt x="1385867" y="195696"/>
                  <a:pt x="1412064" y="213160"/>
                </a:cubicBezTo>
                <a:cubicBezTo>
                  <a:pt x="1415024" y="222041"/>
                  <a:pt x="1418674" y="230720"/>
                  <a:pt x="1420945" y="239802"/>
                </a:cubicBezTo>
                <a:cubicBezTo>
                  <a:pt x="1424606" y="254445"/>
                  <a:pt x="1423580" y="270463"/>
                  <a:pt x="1429826" y="284204"/>
                </a:cubicBezTo>
                <a:cubicBezTo>
                  <a:pt x="1438659" y="303637"/>
                  <a:pt x="1453508" y="319727"/>
                  <a:pt x="1465349" y="337488"/>
                </a:cubicBezTo>
                <a:lnTo>
                  <a:pt x="1483111" y="364129"/>
                </a:lnTo>
                <a:lnTo>
                  <a:pt x="1500873" y="390771"/>
                </a:lnTo>
                <a:cubicBezTo>
                  <a:pt x="1506794" y="414452"/>
                  <a:pt x="1510916" y="438657"/>
                  <a:pt x="1518635" y="461815"/>
                </a:cubicBezTo>
                <a:cubicBezTo>
                  <a:pt x="1521595" y="470696"/>
                  <a:pt x="1522323" y="480668"/>
                  <a:pt x="1527516" y="488457"/>
                </a:cubicBezTo>
                <a:cubicBezTo>
                  <a:pt x="1534483" y="498907"/>
                  <a:pt x="1543708" y="508133"/>
                  <a:pt x="1554158" y="515099"/>
                </a:cubicBezTo>
                <a:cubicBezTo>
                  <a:pt x="1568731" y="524814"/>
                  <a:pt x="1627644" y="531786"/>
                  <a:pt x="1634086" y="532860"/>
                </a:cubicBezTo>
                <a:cubicBezTo>
                  <a:pt x="1672570" y="526940"/>
                  <a:pt x="1711194" y="521865"/>
                  <a:pt x="1749538" y="515099"/>
                </a:cubicBezTo>
                <a:cubicBezTo>
                  <a:pt x="1761558" y="512978"/>
                  <a:pt x="1774464" y="512274"/>
                  <a:pt x="1785062" y="506218"/>
                </a:cubicBezTo>
                <a:cubicBezTo>
                  <a:pt x="1795966" y="499987"/>
                  <a:pt x="1802056" y="487616"/>
                  <a:pt x="1811704" y="479576"/>
                </a:cubicBezTo>
                <a:cubicBezTo>
                  <a:pt x="1819904" y="472743"/>
                  <a:pt x="1829466" y="467735"/>
                  <a:pt x="1838347" y="461815"/>
                </a:cubicBezTo>
                <a:cubicBezTo>
                  <a:pt x="1844268" y="452935"/>
                  <a:pt x="1851774" y="444927"/>
                  <a:pt x="1856109" y="435174"/>
                </a:cubicBezTo>
                <a:cubicBezTo>
                  <a:pt x="1868464" y="407377"/>
                  <a:pt x="1875371" y="375889"/>
                  <a:pt x="1882752" y="346368"/>
                </a:cubicBezTo>
                <a:cubicBezTo>
                  <a:pt x="1885712" y="319726"/>
                  <a:pt x="1887557" y="292937"/>
                  <a:pt x="1891633" y="266443"/>
                </a:cubicBezTo>
                <a:cubicBezTo>
                  <a:pt x="1896262" y="236357"/>
                  <a:pt x="1901655" y="231365"/>
                  <a:pt x="1909394" y="204280"/>
                </a:cubicBezTo>
                <a:cubicBezTo>
                  <a:pt x="1910103" y="201798"/>
                  <a:pt x="1922423" y="148031"/>
                  <a:pt x="1927156" y="142116"/>
                </a:cubicBezTo>
                <a:cubicBezTo>
                  <a:pt x="1933824" y="133782"/>
                  <a:pt x="1944918" y="130275"/>
                  <a:pt x="1953799" y="124355"/>
                </a:cubicBezTo>
                <a:cubicBezTo>
                  <a:pt x="1956759" y="115474"/>
                  <a:pt x="1956933" y="105102"/>
                  <a:pt x="1962680" y="97713"/>
                </a:cubicBezTo>
                <a:cubicBezTo>
                  <a:pt x="2004613" y="43801"/>
                  <a:pt x="1998834" y="50140"/>
                  <a:pt x="2042608" y="35549"/>
                </a:cubicBezTo>
                <a:cubicBezTo>
                  <a:pt x="2051489" y="26669"/>
                  <a:pt x="2057774" y="14009"/>
                  <a:pt x="2069251" y="8908"/>
                </a:cubicBezTo>
                <a:cubicBezTo>
                  <a:pt x="2111149" y="-9713"/>
                  <a:pt x="2196742" y="6211"/>
                  <a:pt x="2229107" y="8908"/>
                </a:cubicBezTo>
                <a:cubicBezTo>
                  <a:pt x="2289939" y="69738"/>
                  <a:pt x="2261492" y="48258"/>
                  <a:pt x="2309035" y="79952"/>
                </a:cubicBezTo>
                <a:cubicBezTo>
                  <a:pt x="2320876" y="103633"/>
                  <a:pt x="2329872" y="128966"/>
                  <a:pt x="2344559" y="150996"/>
                </a:cubicBezTo>
                <a:cubicBezTo>
                  <a:pt x="2361923" y="177042"/>
                  <a:pt x="2363847" y="174866"/>
                  <a:pt x="2371201" y="204280"/>
                </a:cubicBezTo>
                <a:cubicBezTo>
                  <a:pt x="2371919" y="207152"/>
                  <a:pt x="2371201" y="210200"/>
                  <a:pt x="2371201" y="213160"/>
                </a:cubicBezTo>
              </a:path>
            </a:pathLst>
          </a:custGeom>
          <a:ln>
            <a:solidFill>
              <a:srgbClr val="5357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2882325">
            <a:off x="1553553" y="4233580"/>
            <a:ext cx="737115" cy="210680"/>
          </a:xfrm>
          <a:custGeom>
            <a:avLst/>
            <a:gdLst>
              <a:gd name="connsiteX0" fmla="*/ 0 w 2371520"/>
              <a:gd name="connsiteY0" fmla="*/ 364129 h 577262"/>
              <a:gd name="connsiteX1" fmla="*/ 17762 w 2371520"/>
              <a:gd name="connsiteY1" fmla="*/ 150996 h 577262"/>
              <a:gd name="connsiteX2" fmla="*/ 26643 w 2371520"/>
              <a:gd name="connsiteY2" fmla="*/ 124355 h 577262"/>
              <a:gd name="connsiteX3" fmla="*/ 79928 w 2371520"/>
              <a:gd name="connsiteY3" fmla="*/ 88832 h 577262"/>
              <a:gd name="connsiteX4" fmla="*/ 168737 w 2371520"/>
              <a:gd name="connsiteY4" fmla="*/ 35549 h 577262"/>
              <a:gd name="connsiteX5" fmla="*/ 204261 w 2371520"/>
              <a:gd name="connsiteY5" fmla="*/ 26669 h 577262"/>
              <a:gd name="connsiteX6" fmla="*/ 310832 w 2371520"/>
              <a:gd name="connsiteY6" fmla="*/ 35549 h 577262"/>
              <a:gd name="connsiteX7" fmla="*/ 337474 w 2371520"/>
              <a:gd name="connsiteY7" fmla="*/ 53310 h 577262"/>
              <a:gd name="connsiteX8" fmla="*/ 372998 w 2371520"/>
              <a:gd name="connsiteY8" fmla="*/ 71071 h 577262"/>
              <a:gd name="connsiteX9" fmla="*/ 417403 w 2371520"/>
              <a:gd name="connsiteY9" fmla="*/ 124355 h 577262"/>
              <a:gd name="connsiteX10" fmla="*/ 444045 w 2371520"/>
              <a:gd name="connsiteY10" fmla="*/ 186518 h 577262"/>
              <a:gd name="connsiteX11" fmla="*/ 461807 w 2371520"/>
              <a:gd name="connsiteY11" fmla="*/ 222041 h 577262"/>
              <a:gd name="connsiteX12" fmla="*/ 470688 w 2371520"/>
              <a:gd name="connsiteY12" fmla="*/ 470696 h 577262"/>
              <a:gd name="connsiteX13" fmla="*/ 506212 w 2371520"/>
              <a:gd name="connsiteY13" fmla="*/ 497337 h 577262"/>
              <a:gd name="connsiteX14" fmla="*/ 532854 w 2371520"/>
              <a:gd name="connsiteY14" fmla="*/ 523979 h 577262"/>
              <a:gd name="connsiteX15" fmla="*/ 550616 w 2371520"/>
              <a:gd name="connsiteY15" fmla="*/ 550621 h 577262"/>
              <a:gd name="connsiteX16" fmla="*/ 639425 w 2371520"/>
              <a:gd name="connsiteY16" fmla="*/ 577262 h 577262"/>
              <a:gd name="connsiteX17" fmla="*/ 825924 w 2371520"/>
              <a:gd name="connsiteY17" fmla="*/ 568382 h 577262"/>
              <a:gd name="connsiteX18" fmla="*/ 879210 w 2371520"/>
              <a:gd name="connsiteY18" fmla="*/ 532860 h 577262"/>
              <a:gd name="connsiteX19" fmla="*/ 896971 w 2371520"/>
              <a:gd name="connsiteY19" fmla="*/ 479576 h 577262"/>
              <a:gd name="connsiteX20" fmla="*/ 905852 w 2371520"/>
              <a:gd name="connsiteY20" fmla="*/ 452935 h 577262"/>
              <a:gd name="connsiteX21" fmla="*/ 923614 w 2371520"/>
              <a:gd name="connsiteY21" fmla="*/ 426293 h 577262"/>
              <a:gd name="connsiteX22" fmla="*/ 941376 w 2371520"/>
              <a:gd name="connsiteY22" fmla="*/ 328607 h 577262"/>
              <a:gd name="connsiteX23" fmla="*/ 968019 w 2371520"/>
              <a:gd name="connsiteY23" fmla="*/ 222041 h 577262"/>
              <a:gd name="connsiteX24" fmla="*/ 976900 w 2371520"/>
              <a:gd name="connsiteY24" fmla="*/ 186518 h 577262"/>
              <a:gd name="connsiteX25" fmla="*/ 985780 w 2371520"/>
              <a:gd name="connsiteY25" fmla="*/ 150996 h 577262"/>
              <a:gd name="connsiteX26" fmla="*/ 1047947 w 2371520"/>
              <a:gd name="connsiteY26" fmla="*/ 79952 h 577262"/>
              <a:gd name="connsiteX27" fmla="*/ 1074589 w 2371520"/>
              <a:gd name="connsiteY27" fmla="*/ 62191 h 577262"/>
              <a:gd name="connsiteX28" fmla="*/ 1127875 w 2371520"/>
              <a:gd name="connsiteY28" fmla="*/ 44430 h 577262"/>
              <a:gd name="connsiteX29" fmla="*/ 1243327 w 2371520"/>
              <a:gd name="connsiteY29" fmla="*/ 53310 h 577262"/>
              <a:gd name="connsiteX30" fmla="*/ 1287731 w 2371520"/>
              <a:gd name="connsiteY30" fmla="*/ 97713 h 577262"/>
              <a:gd name="connsiteX31" fmla="*/ 1341017 w 2371520"/>
              <a:gd name="connsiteY31" fmla="*/ 142116 h 577262"/>
              <a:gd name="connsiteX32" fmla="*/ 1358778 w 2371520"/>
              <a:gd name="connsiteY32" fmla="*/ 168757 h 577262"/>
              <a:gd name="connsiteX33" fmla="*/ 1412064 w 2371520"/>
              <a:gd name="connsiteY33" fmla="*/ 213160 h 577262"/>
              <a:gd name="connsiteX34" fmla="*/ 1420945 w 2371520"/>
              <a:gd name="connsiteY34" fmla="*/ 239802 h 577262"/>
              <a:gd name="connsiteX35" fmla="*/ 1429826 w 2371520"/>
              <a:gd name="connsiteY35" fmla="*/ 284204 h 577262"/>
              <a:gd name="connsiteX36" fmla="*/ 1465349 w 2371520"/>
              <a:gd name="connsiteY36" fmla="*/ 337488 h 577262"/>
              <a:gd name="connsiteX37" fmla="*/ 1483111 w 2371520"/>
              <a:gd name="connsiteY37" fmla="*/ 364129 h 577262"/>
              <a:gd name="connsiteX38" fmla="*/ 1500873 w 2371520"/>
              <a:gd name="connsiteY38" fmla="*/ 390771 h 577262"/>
              <a:gd name="connsiteX39" fmla="*/ 1518635 w 2371520"/>
              <a:gd name="connsiteY39" fmla="*/ 461815 h 577262"/>
              <a:gd name="connsiteX40" fmla="*/ 1527516 w 2371520"/>
              <a:gd name="connsiteY40" fmla="*/ 488457 h 577262"/>
              <a:gd name="connsiteX41" fmla="*/ 1554158 w 2371520"/>
              <a:gd name="connsiteY41" fmla="*/ 515099 h 577262"/>
              <a:gd name="connsiteX42" fmla="*/ 1634086 w 2371520"/>
              <a:gd name="connsiteY42" fmla="*/ 532860 h 577262"/>
              <a:gd name="connsiteX43" fmla="*/ 1749538 w 2371520"/>
              <a:gd name="connsiteY43" fmla="*/ 515099 h 577262"/>
              <a:gd name="connsiteX44" fmla="*/ 1785062 w 2371520"/>
              <a:gd name="connsiteY44" fmla="*/ 506218 h 577262"/>
              <a:gd name="connsiteX45" fmla="*/ 1811704 w 2371520"/>
              <a:gd name="connsiteY45" fmla="*/ 479576 h 577262"/>
              <a:gd name="connsiteX46" fmla="*/ 1838347 w 2371520"/>
              <a:gd name="connsiteY46" fmla="*/ 461815 h 577262"/>
              <a:gd name="connsiteX47" fmla="*/ 1856109 w 2371520"/>
              <a:gd name="connsiteY47" fmla="*/ 435174 h 577262"/>
              <a:gd name="connsiteX48" fmla="*/ 1882752 w 2371520"/>
              <a:gd name="connsiteY48" fmla="*/ 346368 h 577262"/>
              <a:gd name="connsiteX49" fmla="*/ 1891633 w 2371520"/>
              <a:gd name="connsiteY49" fmla="*/ 266443 h 577262"/>
              <a:gd name="connsiteX50" fmla="*/ 1909394 w 2371520"/>
              <a:gd name="connsiteY50" fmla="*/ 204280 h 577262"/>
              <a:gd name="connsiteX51" fmla="*/ 1927156 w 2371520"/>
              <a:gd name="connsiteY51" fmla="*/ 142116 h 577262"/>
              <a:gd name="connsiteX52" fmla="*/ 1953799 w 2371520"/>
              <a:gd name="connsiteY52" fmla="*/ 124355 h 577262"/>
              <a:gd name="connsiteX53" fmla="*/ 1962680 w 2371520"/>
              <a:gd name="connsiteY53" fmla="*/ 97713 h 577262"/>
              <a:gd name="connsiteX54" fmla="*/ 2042608 w 2371520"/>
              <a:gd name="connsiteY54" fmla="*/ 35549 h 577262"/>
              <a:gd name="connsiteX55" fmla="*/ 2069251 w 2371520"/>
              <a:gd name="connsiteY55" fmla="*/ 8908 h 577262"/>
              <a:gd name="connsiteX56" fmla="*/ 2229107 w 2371520"/>
              <a:gd name="connsiteY56" fmla="*/ 8908 h 577262"/>
              <a:gd name="connsiteX57" fmla="*/ 2309035 w 2371520"/>
              <a:gd name="connsiteY57" fmla="*/ 79952 h 577262"/>
              <a:gd name="connsiteX58" fmla="*/ 2344559 w 2371520"/>
              <a:gd name="connsiteY58" fmla="*/ 150996 h 577262"/>
              <a:gd name="connsiteX59" fmla="*/ 2371201 w 2371520"/>
              <a:gd name="connsiteY59" fmla="*/ 204280 h 577262"/>
              <a:gd name="connsiteX60" fmla="*/ 2371201 w 2371520"/>
              <a:gd name="connsiteY60" fmla="*/ 213160 h 5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371520" h="577262">
                <a:moveTo>
                  <a:pt x="0" y="364129"/>
                </a:moveTo>
                <a:cubicBezTo>
                  <a:pt x="6067" y="242790"/>
                  <a:pt x="-4792" y="229929"/>
                  <a:pt x="17762" y="150996"/>
                </a:cubicBezTo>
                <a:cubicBezTo>
                  <a:pt x="20334" y="141995"/>
                  <a:pt x="21450" y="132143"/>
                  <a:pt x="26643" y="124355"/>
                </a:cubicBezTo>
                <a:cubicBezTo>
                  <a:pt x="54467" y="82621"/>
                  <a:pt x="45424" y="108000"/>
                  <a:pt x="79928" y="88832"/>
                </a:cubicBezTo>
                <a:cubicBezTo>
                  <a:pt x="122819" y="65005"/>
                  <a:pt x="127399" y="51050"/>
                  <a:pt x="168737" y="35549"/>
                </a:cubicBezTo>
                <a:cubicBezTo>
                  <a:pt x="180166" y="31264"/>
                  <a:pt x="192420" y="29629"/>
                  <a:pt x="204261" y="26669"/>
                </a:cubicBezTo>
                <a:cubicBezTo>
                  <a:pt x="239785" y="29629"/>
                  <a:pt x="275877" y="28558"/>
                  <a:pt x="310832" y="35549"/>
                </a:cubicBezTo>
                <a:cubicBezTo>
                  <a:pt x="321298" y="37642"/>
                  <a:pt x="328207" y="48015"/>
                  <a:pt x="337474" y="53310"/>
                </a:cubicBezTo>
                <a:cubicBezTo>
                  <a:pt x="348969" y="59878"/>
                  <a:pt x="361157" y="65151"/>
                  <a:pt x="372998" y="71071"/>
                </a:cubicBezTo>
                <a:cubicBezTo>
                  <a:pt x="397488" y="95560"/>
                  <a:pt x="400918" y="95506"/>
                  <a:pt x="417403" y="124355"/>
                </a:cubicBezTo>
                <a:cubicBezTo>
                  <a:pt x="451062" y="183256"/>
                  <a:pt x="422696" y="136707"/>
                  <a:pt x="444045" y="186518"/>
                </a:cubicBezTo>
                <a:cubicBezTo>
                  <a:pt x="449260" y="198686"/>
                  <a:pt x="455886" y="210200"/>
                  <a:pt x="461807" y="222041"/>
                </a:cubicBezTo>
                <a:cubicBezTo>
                  <a:pt x="464767" y="304926"/>
                  <a:pt x="457481" y="388816"/>
                  <a:pt x="470688" y="470696"/>
                </a:cubicBezTo>
                <a:cubicBezTo>
                  <a:pt x="473045" y="485308"/>
                  <a:pt x="494974" y="487705"/>
                  <a:pt x="506212" y="497337"/>
                </a:cubicBezTo>
                <a:cubicBezTo>
                  <a:pt x="515748" y="505510"/>
                  <a:pt x="524814" y="514331"/>
                  <a:pt x="532854" y="523979"/>
                </a:cubicBezTo>
                <a:cubicBezTo>
                  <a:pt x="539687" y="532178"/>
                  <a:pt x="541565" y="544964"/>
                  <a:pt x="550616" y="550621"/>
                </a:cubicBezTo>
                <a:cubicBezTo>
                  <a:pt x="565031" y="559630"/>
                  <a:pt x="618627" y="572063"/>
                  <a:pt x="639425" y="577262"/>
                </a:cubicBezTo>
                <a:cubicBezTo>
                  <a:pt x="701591" y="574302"/>
                  <a:pt x="764728" y="579714"/>
                  <a:pt x="825924" y="568382"/>
                </a:cubicBezTo>
                <a:cubicBezTo>
                  <a:pt x="846914" y="564495"/>
                  <a:pt x="879210" y="532860"/>
                  <a:pt x="879210" y="532860"/>
                </a:cubicBezTo>
                <a:lnTo>
                  <a:pt x="896971" y="479576"/>
                </a:lnTo>
                <a:cubicBezTo>
                  <a:pt x="899931" y="470696"/>
                  <a:pt x="900659" y="460724"/>
                  <a:pt x="905852" y="452935"/>
                </a:cubicBezTo>
                <a:lnTo>
                  <a:pt x="923614" y="426293"/>
                </a:lnTo>
                <a:cubicBezTo>
                  <a:pt x="949942" y="320988"/>
                  <a:pt x="909555" y="487706"/>
                  <a:pt x="941376" y="328607"/>
                </a:cubicBezTo>
                <a:cubicBezTo>
                  <a:pt x="941377" y="328604"/>
                  <a:pt x="963578" y="239803"/>
                  <a:pt x="968019" y="222041"/>
                </a:cubicBezTo>
                <a:lnTo>
                  <a:pt x="976900" y="186518"/>
                </a:lnTo>
                <a:cubicBezTo>
                  <a:pt x="979860" y="174677"/>
                  <a:pt x="978457" y="160760"/>
                  <a:pt x="985780" y="150996"/>
                </a:cubicBezTo>
                <a:cubicBezTo>
                  <a:pt x="1010277" y="118336"/>
                  <a:pt x="1015753" y="107546"/>
                  <a:pt x="1047947" y="79952"/>
                </a:cubicBezTo>
                <a:cubicBezTo>
                  <a:pt x="1056051" y="73006"/>
                  <a:pt x="1064836" y="66526"/>
                  <a:pt x="1074589" y="62191"/>
                </a:cubicBezTo>
                <a:cubicBezTo>
                  <a:pt x="1091698" y="54587"/>
                  <a:pt x="1127875" y="44430"/>
                  <a:pt x="1127875" y="44430"/>
                </a:cubicBezTo>
                <a:cubicBezTo>
                  <a:pt x="1166359" y="47390"/>
                  <a:pt x="1205390" y="46197"/>
                  <a:pt x="1243327" y="53310"/>
                </a:cubicBezTo>
                <a:cubicBezTo>
                  <a:pt x="1272474" y="58775"/>
                  <a:pt x="1270425" y="80408"/>
                  <a:pt x="1287731" y="97713"/>
                </a:cubicBezTo>
                <a:cubicBezTo>
                  <a:pt x="1357588" y="167567"/>
                  <a:pt x="1268273" y="54826"/>
                  <a:pt x="1341017" y="142116"/>
                </a:cubicBezTo>
                <a:cubicBezTo>
                  <a:pt x="1347850" y="150315"/>
                  <a:pt x="1351945" y="160558"/>
                  <a:pt x="1358778" y="168757"/>
                </a:cubicBezTo>
                <a:cubicBezTo>
                  <a:pt x="1380147" y="194399"/>
                  <a:pt x="1385867" y="195696"/>
                  <a:pt x="1412064" y="213160"/>
                </a:cubicBezTo>
                <a:cubicBezTo>
                  <a:pt x="1415024" y="222041"/>
                  <a:pt x="1418674" y="230720"/>
                  <a:pt x="1420945" y="239802"/>
                </a:cubicBezTo>
                <a:cubicBezTo>
                  <a:pt x="1424606" y="254445"/>
                  <a:pt x="1423580" y="270463"/>
                  <a:pt x="1429826" y="284204"/>
                </a:cubicBezTo>
                <a:cubicBezTo>
                  <a:pt x="1438659" y="303637"/>
                  <a:pt x="1453508" y="319727"/>
                  <a:pt x="1465349" y="337488"/>
                </a:cubicBezTo>
                <a:lnTo>
                  <a:pt x="1483111" y="364129"/>
                </a:lnTo>
                <a:lnTo>
                  <a:pt x="1500873" y="390771"/>
                </a:lnTo>
                <a:cubicBezTo>
                  <a:pt x="1506794" y="414452"/>
                  <a:pt x="1510916" y="438657"/>
                  <a:pt x="1518635" y="461815"/>
                </a:cubicBezTo>
                <a:cubicBezTo>
                  <a:pt x="1521595" y="470696"/>
                  <a:pt x="1522323" y="480668"/>
                  <a:pt x="1527516" y="488457"/>
                </a:cubicBezTo>
                <a:cubicBezTo>
                  <a:pt x="1534483" y="498907"/>
                  <a:pt x="1543708" y="508133"/>
                  <a:pt x="1554158" y="515099"/>
                </a:cubicBezTo>
                <a:cubicBezTo>
                  <a:pt x="1568731" y="524814"/>
                  <a:pt x="1627644" y="531786"/>
                  <a:pt x="1634086" y="532860"/>
                </a:cubicBezTo>
                <a:cubicBezTo>
                  <a:pt x="1672570" y="526940"/>
                  <a:pt x="1711194" y="521865"/>
                  <a:pt x="1749538" y="515099"/>
                </a:cubicBezTo>
                <a:cubicBezTo>
                  <a:pt x="1761558" y="512978"/>
                  <a:pt x="1774464" y="512274"/>
                  <a:pt x="1785062" y="506218"/>
                </a:cubicBezTo>
                <a:cubicBezTo>
                  <a:pt x="1795966" y="499987"/>
                  <a:pt x="1802056" y="487616"/>
                  <a:pt x="1811704" y="479576"/>
                </a:cubicBezTo>
                <a:cubicBezTo>
                  <a:pt x="1819904" y="472743"/>
                  <a:pt x="1829466" y="467735"/>
                  <a:pt x="1838347" y="461815"/>
                </a:cubicBezTo>
                <a:cubicBezTo>
                  <a:pt x="1844268" y="452935"/>
                  <a:pt x="1851774" y="444927"/>
                  <a:pt x="1856109" y="435174"/>
                </a:cubicBezTo>
                <a:cubicBezTo>
                  <a:pt x="1868464" y="407377"/>
                  <a:pt x="1875371" y="375889"/>
                  <a:pt x="1882752" y="346368"/>
                </a:cubicBezTo>
                <a:cubicBezTo>
                  <a:pt x="1885712" y="319726"/>
                  <a:pt x="1887557" y="292937"/>
                  <a:pt x="1891633" y="266443"/>
                </a:cubicBezTo>
                <a:cubicBezTo>
                  <a:pt x="1896262" y="236357"/>
                  <a:pt x="1901655" y="231365"/>
                  <a:pt x="1909394" y="204280"/>
                </a:cubicBezTo>
                <a:cubicBezTo>
                  <a:pt x="1910103" y="201798"/>
                  <a:pt x="1922423" y="148031"/>
                  <a:pt x="1927156" y="142116"/>
                </a:cubicBezTo>
                <a:cubicBezTo>
                  <a:pt x="1933824" y="133782"/>
                  <a:pt x="1944918" y="130275"/>
                  <a:pt x="1953799" y="124355"/>
                </a:cubicBezTo>
                <a:cubicBezTo>
                  <a:pt x="1956759" y="115474"/>
                  <a:pt x="1956933" y="105102"/>
                  <a:pt x="1962680" y="97713"/>
                </a:cubicBezTo>
                <a:cubicBezTo>
                  <a:pt x="2004613" y="43801"/>
                  <a:pt x="1998834" y="50140"/>
                  <a:pt x="2042608" y="35549"/>
                </a:cubicBezTo>
                <a:cubicBezTo>
                  <a:pt x="2051489" y="26669"/>
                  <a:pt x="2057774" y="14009"/>
                  <a:pt x="2069251" y="8908"/>
                </a:cubicBezTo>
                <a:cubicBezTo>
                  <a:pt x="2111149" y="-9713"/>
                  <a:pt x="2196742" y="6211"/>
                  <a:pt x="2229107" y="8908"/>
                </a:cubicBezTo>
                <a:cubicBezTo>
                  <a:pt x="2289939" y="69738"/>
                  <a:pt x="2261492" y="48258"/>
                  <a:pt x="2309035" y="79952"/>
                </a:cubicBezTo>
                <a:cubicBezTo>
                  <a:pt x="2320876" y="103633"/>
                  <a:pt x="2329872" y="128966"/>
                  <a:pt x="2344559" y="150996"/>
                </a:cubicBezTo>
                <a:cubicBezTo>
                  <a:pt x="2361923" y="177042"/>
                  <a:pt x="2363847" y="174866"/>
                  <a:pt x="2371201" y="204280"/>
                </a:cubicBezTo>
                <a:cubicBezTo>
                  <a:pt x="2371919" y="207152"/>
                  <a:pt x="2371201" y="210200"/>
                  <a:pt x="2371201" y="213160"/>
                </a:cubicBezTo>
              </a:path>
            </a:pathLst>
          </a:custGeom>
          <a:ln>
            <a:solidFill>
              <a:srgbClr val="5357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2882325">
            <a:off x="2278461" y="4233580"/>
            <a:ext cx="737115" cy="210680"/>
          </a:xfrm>
          <a:custGeom>
            <a:avLst/>
            <a:gdLst>
              <a:gd name="connsiteX0" fmla="*/ 0 w 2371520"/>
              <a:gd name="connsiteY0" fmla="*/ 364129 h 577262"/>
              <a:gd name="connsiteX1" fmla="*/ 17762 w 2371520"/>
              <a:gd name="connsiteY1" fmla="*/ 150996 h 577262"/>
              <a:gd name="connsiteX2" fmla="*/ 26643 w 2371520"/>
              <a:gd name="connsiteY2" fmla="*/ 124355 h 577262"/>
              <a:gd name="connsiteX3" fmla="*/ 79928 w 2371520"/>
              <a:gd name="connsiteY3" fmla="*/ 88832 h 577262"/>
              <a:gd name="connsiteX4" fmla="*/ 168737 w 2371520"/>
              <a:gd name="connsiteY4" fmla="*/ 35549 h 577262"/>
              <a:gd name="connsiteX5" fmla="*/ 204261 w 2371520"/>
              <a:gd name="connsiteY5" fmla="*/ 26669 h 577262"/>
              <a:gd name="connsiteX6" fmla="*/ 310832 w 2371520"/>
              <a:gd name="connsiteY6" fmla="*/ 35549 h 577262"/>
              <a:gd name="connsiteX7" fmla="*/ 337474 w 2371520"/>
              <a:gd name="connsiteY7" fmla="*/ 53310 h 577262"/>
              <a:gd name="connsiteX8" fmla="*/ 372998 w 2371520"/>
              <a:gd name="connsiteY8" fmla="*/ 71071 h 577262"/>
              <a:gd name="connsiteX9" fmla="*/ 417403 w 2371520"/>
              <a:gd name="connsiteY9" fmla="*/ 124355 h 577262"/>
              <a:gd name="connsiteX10" fmla="*/ 444045 w 2371520"/>
              <a:gd name="connsiteY10" fmla="*/ 186518 h 577262"/>
              <a:gd name="connsiteX11" fmla="*/ 461807 w 2371520"/>
              <a:gd name="connsiteY11" fmla="*/ 222041 h 577262"/>
              <a:gd name="connsiteX12" fmla="*/ 470688 w 2371520"/>
              <a:gd name="connsiteY12" fmla="*/ 470696 h 577262"/>
              <a:gd name="connsiteX13" fmla="*/ 506212 w 2371520"/>
              <a:gd name="connsiteY13" fmla="*/ 497337 h 577262"/>
              <a:gd name="connsiteX14" fmla="*/ 532854 w 2371520"/>
              <a:gd name="connsiteY14" fmla="*/ 523979 h 577262"/>
              <a:gd name="connsiteX15" fmla="*/ 550616 w 2371520"/>
              <a:gd name="connsiteY15" fmla="*/ 550621 h 577262"/>
              <a:gd name="connsiteX16" fmla="*/ 639425 w 2371520"/>
              <a:gd name="connsiteY16" fmla="*/ 577262 h 577262"/>
              <a:gd name="connsiteX17" fmla="*/ 825924 w 2371520"/>
              <a:gd name="connsiteY17" fmla="*/ 568382 h 577262"/>
              <a:gd name="connsiteX18" fmla="*/ 879210 w 2371520"/>
              <a:gd name="connsiteY18" fmla="*/ 532860 h 577262"/>
              <a:gd name="connsiteX19" fmla="*/ 896971 w 2371520"/>
              <a:gd name="connsiteY19" fmla="*/ 479576 h 577262"/>
              <a:gd name="connsiteX20" fmla="*/ 905852 w 2371520"/>
              <a:gd name="connsiteY20" fmla="*/ 452935 h 577262"/>
              <a:gd name="connsiteX21" fmla="*/ 923614 w 2371520"/>
              <a:gd name="connsiteY21" fmla="*/ 426293 h 577262"/>
              <a:gd name="connsiteX22" fmla="*/ 941376 w 2371520"/>
              <a:gd name="connsiteY22" fmla="*/ 328607 h 577262"/>
              <a:gd name="connsiteX23" fmla="*/ 968019 w 2371520"/>
              <a:gd name="connsiteY23" fmla="*/ 222041 h 577262"/>
              <a:gd name="connsiteX24" fmla="*/ 976900 w 2371520"/>
              <a:gd name="connsiteY24" fmla="*/ 186518 h 577262"/>
              <a:gd name="connsiteX25" fmla="*/ 985780 w 2371520"/>
              <a:gd name="connsiteY25" fmla="*/ 150996 h 577262"/>
              <a:gd name="connsiteX26" fmla="*/ 1047947 w 2371520"/>
              <a:gd name="connsiteY26" fmla="*/ 79952 h 577262"/>
              <a:gd name="connsiteX27" fmla="*/ 1074589 w 2371520"/>
              <a:gd name="connsiteY27" fmla="*/ 62191 h 577262"/>
              <a:gd name="connsiteX28" fmla="*/ 1127875 w 2371520"/>
              <a:gd name="connsiteY28" fmla="*/ 44430 h 577262"/>
              <a:gd name="connsiteX29" fmla="*/ 1243327 w 2371520"/>
              <a:gd name="connsiteY29" fmla="*/ 53310 h 577262"/>
              <a:gd name="connsiteX30" fmla="*/ 1287731 w 2371520"/>
              <a:gd name="connsiteY30" fmla="*/ 97713 h 577262"/>
              <a:gd name="connsiteX31" fmla="*/ 1341017 w 2371520"/>
              <a:gd name="connsiteY31" fmla="*/ 142116 h 577262"/>
              <a:gd name="connsiteX32" fmla="*/ 1358778 w 2371520"/>
              <a:gd name="connsiteY32" fmla="*/ 168757 h 577262"/>
              <a:gd name="connsiteX33" fmla="*/ 1412064 w 2371520"/>
              <a:gd name="connsiteY33" fmla="*/ 213160 h 577262"/>
              <a:gd name="connsiteX34" fmla="*/ 1420945 w 2371520"/>
              <a:gd name="connsiteY34" fmla="*/ 239802 h 577262"/>
              <a:gd name="connsiteX35" fmla="*/ 1429826 w 2371520"/>
              <a:gd name="connsiteY35" fmla="*/ 284204 h 577262"/>
              <a:gd name="connsiteX36" fmla="*/ 1465349 w 2371520"/>
              <a:gd name="connsiteY36" fmla="*/ 337488 h 577262"/>
              <a:gd name="connsiteX37" fmla="*/ 1483111 w 2371520"/>
              <a:gd name="connsiteY37" fmla="*/ 364129 h 577262"/>
              <a:gd name="connsiteX38" fmla="*/ 1500873 w 2371520"/>
              <a:gd name="connsiteY38" fmla="*/ 390771 h 577262"/>
              <a:gd name="connsiteX39" fmla="*/ 1518635 w 2371520"/>
              <a:gd name="connsiteY39" fmla="*/ 461815 h 577262"/>
              <a:gd name="connsiteX40" fmla="*/ 1527516 w 2371520"/>
              <a:gd name="connsiteY40" fmla="*/ 488457 h 577262"/>
              <a:gd name="connsiteX41" fmla="*/ 1554158 w 2371520"/>
              <a:gd name="connsiteY41" fmla="*/ 515099 h 577262"/>
              <a:gd name="connsiteX42" fmla="*/ 1634086 w 2371520"/>
              <a:gd name="connsiteY42" fmla="*/ 532860 h 577262"/>
              <a:gd name="connsiteX43" fmla="*/ 1749538 w 2371520"/>
              <a:gd name="connsiteY43" fmla="*/ 515099 h 577262"/>
              <a:gd name="connsiteX44" fmla="*/ 1785062 w 2371520"/>
              <a:gd name="connsiteY44" fmla="*/ 506218 h 577262"/>
              <a:gd name="connsiteX45" fmla="*/ 1811704 w 2371520"/>
              <a:gd name="connsiteY45" fmla="*/ 479576 h 577262"/>
              <a:gd name="connsiteX46" fmla="*/ 1838347 w 2371520"/>
              <a:gd name="connsiteY46" fmla="*/ 461815 h 577262"/>
              <a:gd name="connsiteX47" fmla="*/ 1856109 w 2371520"/>
              <a:gd name="connsiteY47" fmla="*/ 435174 h 577262"/>
              <a:gd name="connsiteX48" fmla="*/ 1882752 w 2371520"/>
              <a:gd name="connsiteY48" fmla="*/ 346368 h 577262"/>
              <a:gd name="connsiteX49" fmla="*/ 1891633 w 2371520"/>
              <a:gd name="connsiteY49" fmla="*/ 266443 h 577262"/>
              <a:gd name="connsiteX50" fmla="*/ 1909394 w 2371520"/>
              <a:gd name="connsiteY50" fmla="*/ 204280 h 577262"/>
              <a:gd name="connsiteX51" fmla="*/ 1927156 w 2371520"/>
              <a:gd name="connsiteY51" fmla="*/ 142116 h 577262"/>
              <a:gd name="connsiteX52" fmla="*/ 1953799 w 2371520"/>
              <a:gd name="connsiteY52" fmla="*/ 124355 h 577262"/>
              <a:gd name="connsiteX53" fmla="*/ 1962680 w 2371520"/>
              <a:gd name="connsiteY53" fmla="*/ 97713 h 577262"/>
              <a:gd name="connsiteX54" fmla="*/ 2042608 w 2371520"/>
              <a:gd name="connsiteY54" fmla="*/ 35549 h 577262"/>
              <a:gd name="connsiteX55" fmla="*/ 2069251 w 2371520"/>
              <a:gd name="connsiteY55" fmla="*/ 8908 h 577262"/>
              <a:gd name="connsiteX56" fmla="*/ 2229107 w 2371520"/>
              <a:gd name="connsiteY56" fmla="*/ 8908 h 577262"/>
              <a:gd name="connsiteX57" fmla="*/ 2309035 w 2371520"/>
              <a:gd name="connsiteY57" fmla="*/ 79952 h 577262"/>
              <a:gd name="connsiteX58" fmla="*/ 2344559 w 2371520"/>
              <a:gd name="connsiteY58" fmla="*/ 150996 h 577262"/>
              <a:gd name="connsiteX59" fmla="*/ 2371201 w 2371520"/>
              <a:gd name="connsiteY59" fmla="*/ 204280 h 577262"/>
              <a:gd name="connsiteX60" fmla="*/ 2371201 w 2371520"/>
              <a:gd name="connsiteY60" fmla="*/ 213160 h 5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371520" h="577262">
                <a:moveTo>
                  <a:pt x="0" y="364129"/>
                </a:moveTo>
                <a:cubicBezTo>
                  <a:pt x="6067" y="242790"/>
                  <a:pt x="-4792" y="229929"/>
                  <a:pt x="17762" y="150996"/>
                </a:cubicBezTo>
                <a:cubicBezTo>
                  <a:pt x="20334" y="141995"/>
                  <a:pt x="21450" y="132143"/>
                  <a:pt x="26643" y="124355"/>
                </a:cubicBezTo>
                <a:cubicBezTo>
                  <a:pt x="54467" y="82621"/>
                  <a:pt x="45424" y="108000"/>
                  <a:pt x="79928" y="88832"/>
                </a:cubicBezTo>
                <a:cubicBezTo>
                  <a:pt x="122819" y="65005"/>
                  <a:pt x="127399" y="51050"/>
                  <a:pt x="168737" y="35549"/>
                </a:cubicBezTo>
                <a:cubicBezTo>
                  <a:pt x="180166" y="31264"/>
                  <a:pt x="192420" y="29629"/>
                  <a:pt x="204261" y="26669"/>
                </a:cubicBezTo>
                <a:cubicBezTo>
                  <a:pt x="239785" y="29629"/>
                  <a:pt x="275877" y="28558"/>
                  <a:pt x="310832" y="35549"/>
                </a:cubicBezTo>
                <a:cubicBezTo>
                  <a:pt x="321298" y="37642"/>
                  <a:pt x="328207" y="48015"/>
                  <a:pt x="337474" y="53310"/>
                </a:cubicBezTo>
                <a:cubicBezTo>
                  <a:pt x="348969" y="59878"/>
                  <a:pt x="361157" y="65151"/>
                  <a:pt x="372998" y="71071"/>
                </a:cubicBezTo>
                <a:cubicBezTo>
                  <a:pt x="397488" y="95560"/>
                  <a:pt x="400918" y="95506"/>
                  <a:pt x="417403" y="124355"/>
                </a:cubicBezTo>
                <a:cubicBezTo>
                  <a:pt x="451062" y="183256"/>
                  <a:pt x="422696" y="136707"/>
                  <a:pt x="444045" y="186518"/>
                </a:cubicBezTo>
                <a:cubicBezTo>
                  <a:pt x="449260" y="198686"/>
                  <a:pt x="455886" y="210200"/>
                  <a:pt x="461807" y="222041"/>
                </a:cubicBezTo>
                <a:cubicBezTo>
                  <a:pt x="464767" y="304926"/>
                  <a:pt x="457481" y="388816"/>
                  <a:pt x="470688" y="470696"/>
                </a:cubicBezTo>
                <a:cubicBezTo>
                  <a:pt x="473045" y="485308"/>
                  <a:pt x="494974" y="487705"/>
                  <a:pt x="506212" y="497337"/>
                </a:cubicBezTo>
                <a:cubicBezTo>
                  <a:pt x="515748" y="505510"/>
                  <a:pt x="524814" y="514331"/>
                  <a:pt x="532854" y="523979"/>
                </a:cubicBezTo>
                <a:cubicBezTo>
                  <a:pt x="539687" y="532178"/>
                  <a:pt x="541565" y="544964"/>
                  <a:pt x="550616" y="550621"/>
                </a:cubicBezTo>
                <a:cubicBezTo>
                  <a:pt x="565031" y="559630"/>
                  <a:pt x="618627" y="572063"/>
                  <a:pt x="639425" y="577262"/>
                </a:cubicBezTo>
                <a:cubicBezTo>
                  <a:pt x="701591" y="574302"/>
                  <a:pt x="764728" y="579714"/>
                  <a:pt x="825924" y="568382"/>
                </a:cubicBezTo>
                <a:cubicBezTo>
                  <a:pt x="846914" y="564495"/>
                  <a:pt x="879210" y="532860"/>
                  <a:pt x="879210" y="532860"/>
                </a:cubicBezTo>
                <a:lnTo>
                  <a:pt x="896971" y="479576"/>
                </a:lnTo>
                <a:cubicBezTo>
                  <a:pt x="899931" y="470696"/>
                  <a:pt x="900659" y="460724"/>
                  <a:pt x="905852" y="452935"/>
                </a:cubicBezTo>
                <a:lnTo>
                  <a:pt x="923614" y="426293"/>
                </a:lnTo>
                <a:cubicBezTo>
                  <a:pt x="949942" y="320988"/>
                  <a:pt x="909555" y="487706"/>
                  <a:pt x="941376" y="328607"/>
                </a:cubicBezTo>
                <a:cubicBezTo>
                  <a:pt x="941377" y="328604"/>
                  <a:pt x="963578" y="239803"/>
                  <a:pt x="968019" y="222041"/>
                </a:cubicBezTo>
                <a:lnTo>
                  <a:pt x="976900" y="186518"/>
                </a:lnTo>
                <a:cubicBezTo>
                  <a:pt x="979860" y="174677"/>
                  <a:pt x="978457" y="160760"/>
                  <a:pt x="985780" y="150996"/>
                </a:cubicBezTo>
                <a:cubicBezTo>
                  <a:pt x="1010277" y="118336"/>
                  <a:pt x="1015753" y="107546"/>
                  <a:pt x="1047947" y="79952"/>
                </a:cubicBezTo>
                <a:cubicBezTo>
                  <a:pt x="1056051" y="73006"/>
                  <a:pt x="1064836" y="66526"/>
                  <a:pt x="1074589" y="62191"/>
                </a:cubicBezTo>
                <a:cubicBezTo>
                  <a:pt x="1091698" y="54587"/>
                  <a:pt x="1127875" y="44430"/>
                  <a:pt x="1127875" y="44430"/>
                </a:cubicBezTo>
                <a:cubicBezTo>
                  <a:pt x="1166359" y="47390"/>
                  <a:pt x="1205390" y="46197"/>
                  <a:pt x="1243327" y="53310"/>
                </a:cubicBezTo>
                <a:cubicBezTo>
                  <a:pt x="1272474" y="58775"/>
                  <a:pt x="1270425" y="80408"/>
                  <a:pt x="1287731" y="97713"/>
                </a:cubicBezTo>
                <a:cubicBezTo>
                  <a:pt x="1357588" y="167567"/>
                  <a:pt x="1268273" y="54826"/>
                  <a:pt x="1341017" y="142116"/>
                </a:cubicBezTo>
                <a:cubicBezTo>
                  <a:pt x="1347850" y="150315"/>
                  <a:pt x="1351945" y="160558"/>
                  <a:pt x="1358778" y="168757"/>
                </a:cubicBezTo>
                <a:cubicBezTo>
                  <a:pt x="1380147" y="194399"/>
                  <a:pt x="1385867" y="195696"/>
                  <a:pt x="1412064" y="213160"/>
                </a:cubicBezTo>
                <a:cubicBezTo>
                  <a:pt x="1415024" y="222041"/>
                  <a:pt x="1418674" y="230720"/>
                  <a:pt x="1420945" y="239802"/>
                </a:cubicBezTo>
                <a:cubicBezTo>
                  <a:pt x="1424606" y="254445"/>
                  <a:pt x="1423580" y="270463"/>
                  <a:pt x="1429826" y="284204"/>
                </a:cubicBezTo>
                <a:cubicBezTo>
                  <a:pt x="1438659" y="303637"/>
                  <a:pt x="1453508" y="319727"/>
                  <a:pt x="1465349" y="337488"/>
                </a:cubicBezTo>
                <a:lnTo>
                  <a:pt x="1483111" y="364129"/>
                </a:lnTo>
                <a:lnTo>
                  <a:pt x="1500873" y="390771"/>
                </a:lnTo>
                <a:cubicBezTo>
                  <a:pt x="1506794" y="414452"/>
                  <a:pt x="1510916" y="438657"/>
                  <a:pt x="1518635" y="461815"/>
                </a:cubicBezTo>
                <a:cubicBezTo>
                  <a:pt x="1521595" y="470696"/>
                  <a:pt x="1522323" y="480668"/>
                  <a:pt x="1527516" y="488457"/>
                </a:cubicBezTo>
                <a:cubicBezTo>
                  <a:pt x="1534483" y="498907"/>
                  <a:pt x="1543708" y="508133"/>
                  <a:pt x="1554158" y="515099"/>
                </a:cubicBezTo>
                <a:cubicBezTo>
                  <a:pt x="1568731" y="524814"/>
                  <a:pt x="1627644" y="531786"/>
                  <a:pt x="1634086" y="532860"/>
                </a:cubicBezTo>
                <a:cubicBezTo>
                  <a:pt x="1672570" y="526940"/>
                  <a:pt x="1711194" y="521865"/>
                  <a:pt x="1749538" y="515099"/>
                </a:cubicBezTo>
                <a:cubicBezTo>
                  <a:pt x="1761558" y="512978"/>
                  <a:pt x="1774464" y="512274"/>
                  <a:pt x="1785062" y="506218"/>
                </a:cubicBezTo>
                <a:cubicBezTo>
                  <a:pt x="1795966" y="499987"/>
                  <a:pt x="1802056" y="487616"/>
                  <a:pt x="1811704" y="479576"/>
                </a:cubicBezTo>
                <a:cubicBezTo>
                  <a:pt x="1819904" y="472743"/>
                  <a:pt x="1829466" y="467735"/>
                  <a:pt x="1838347" y="461815"/>
                </a:cubicBezTo>
                <a:cubicBezTo>
                  <a:pt x="1844268" y="452935"/>
                  <a:pt x="1851774" y="444927"/>
                  <a:pt x="1856109" y="435174"/>
                </a:cubicBezTo>
                <a:cubicBezTo>
                  <a:pt x="1868464" y="407377"/>
                  <a:pt x="1875371" y="375889"/>
                  <a:pt x="1882752" y="346368"/>
                </a:cubicBezTo>
                <a:cubicBezTo>
                  <a:pt x="1885712" y="319726"/>
                  <a:pt x="1887557" y="292937"/>
                  <a:pt x="1891633" y="266443"/>
                </a:cubicBezTo>
                <a:cubicBezTo>
                  <a:pt x="1896262" y="236357"/>
                  <a:pt x="1901655" y="231365"/>
                  <a:pt x="1909394" y="204280"/>
                </a:cubicBezTo>
                <a:cubicBezTo>
                  <a:pt x="1910103" y="201798"/>
                  <a:pt x="1922423" y="148031"/>
                  <a:pt x="1927156" y="142116"/>
                </a:cubicBezTo>
                <a:cubicBezTo>
                  <a:pt x="1933824" y="133782"/>
                  <a:pt x="1944918" y="130275"/>
                  <a:pt x="1953799" y="124355"/>
                </a:cubicBezTo>
                <a:cubicBezTo>
                  <a:pt x="1956759" y="115474"/>
                  <a:pt x="1956933" y="105102"/>
                  <a:pt x="1962680" y="97713"/>
                </a:cubicBezTo>
                <a:cubicBezTo>
                  <a:pt x="2004613" y="43801"/>
                  <a:pt x="1998834" y="50140"/>
                  <a:pt x="2042608" y="35549"/>
                </a:cubicBezTo>
                <a:cubicBezTo>
                  <a:pt x="2051489" y="26669"/>
                  <a:pt x="2057774" y="14009"/>
                  <a:pt x="2069251" y="8908"/>
                </a:cubicBezTo>
                <a:cubicBezTo>
                  <a:pt x="2111149" y="-9713"/>
                  <a:pt x="2196742" y="6211"/>
                  <a:pt x="2229107" y="8908"/>
                </a:cubicBezTo>
                <a:cubicBezTo>
                  <a:pt x="2289939" y="69738"/>
                  <a:pt x="2261492" y="48258"/>
                  <a:pt x="2309035" y="79952"/>
                </a:cubicBezTo>
                <a:cubicBezTo>
                  <a:pt x="2320876" y="103633"/>
                  <a:pt x="2329872" y="128966"/>
                  <a:pt x="2344559" y="150996"/>
                </a:cubicBezTo>
                <a:cubicBezTo>
                  <a:pt x="2361923" y="177042"/>
                  <a:pt x="2363847" y="174866"/>
                  <a:pt x="2371201" y="204280"/>
                </a:cubicBezTo>
                <a:cubicBezTo>
                  <a:pt x="2371919" y="207152"/>
                  <a:pt x="2371201" y="210200"/>
                  <a:pt x="2371201" y="213160"/>
                </a:cubicBezTo>
              </a:path>
            </a:pathLst>
          </a:custGeom>
          <a:ln>
            <a:solidFill>
              <a:srgbClr val="5357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7307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5" name="Equation" r:id="rId7" imgW="114300" imgH="165100" progId="Equation.3">
                  <p:embed/>
                </p:oleObj>
              </mc:Choice>
              <mc:Fallback>
                <p:oleObj name="Equation" r:id="rId7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Oval 42"/>
          <p:cNvSpPr/>
          <p:nvPr/>
        </p:nvSpPr>
        <p:spPr>
          <a:xfrm>
            <a:off x="758742" y="5242321"/>
            <a:ext cx="663222" cy="564444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380983" y="5532835"/>
            <a:ext cx="475126" cy="2"/>
          </a:xfrm>
          <a:prstGeom prst="line">
            <a:avLst/>
          </a:prstGeom>
          <a:ln>
            <a:solidFill>
              <a:srgbClr val="5357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444866" y="5543401"/>
            <a:ext cx="697148" cy="1"/>
          </a:xfrm>
          <a:prstGeom prst="line">
            <a:avLst/>
          </a:prstGeom>
          <a:ln>
            <a:solidFill>
              <a:srgbClr val="5357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794031" y="5532835"/>
            <a:ext cx="695328" cy="10566"/>
          </a:xfrm>
          <a:prstGeom prst="line">
            <a:avLst/>
          </a:prstGeom>
          <a:ln>
            <a:solidFill>
              <a:srgbClr val="53576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 rot="2882325">
            <a:off x="1626245" y="5676330"/>
            <a:ext cx="737115" cy="210680"/>
          </a:xfrm>
          <a:custGeom>
            <a:avLst/>
            <a:gdLst>
              <a:gd name="connsiteX0" fmla="*/ 0 w 2371520"/>
              <a:gd name="connsiteY0" fmla="*/ 364129 h 577262"/>
              <a:gd name="connsiteX1" fmla="*/ 17762 w 2371520"/>
              <a:gd name="connsiteY1" fmla="*/ 150996 h 577262"/>
              <a:gd name="connsiteX2" fmla="*/ 26643 w 2371520"/>
              <a:gd name="connsiteY2" fmla="*/ 124355 h 577262"/>
              <a:gd name="connsiteX3" fmla="*/ 79928 w 2371520"/>
              <a:gd name="connsiteY3" fmla="*/ 88832 h 577262"/>
              <a:gd name="connsiteX4" fmla="*/ 168737 w 2371520"/>
              <a:gd name="connsiteY4" fmla="*/ 35549 h 577262"/>
              <a:gd name="connsiteX5" fmla="*/ 204261 w 2371520"/>
              <a:gd name="connsiteY5" fmla="*/ 26669 h 577262"/>
              <a:gd name="connsiteX6" fmla="*/ 310832 w 2371520"/>
              <a:gd name="connsiteY6" fmla="*/ 35549 h 577262"/>
              <a:gd name="connsiteX7" fmla="*/ 337474 w 2371520"/>
              <a:gd name="connsiteY7" fmla="*/ 53310 h 577262"/>
              <a:gd name="connsiteX8" fmla="*/ 372998 w 2371520"/>
              <a:gd name="connsiteY8" fmla="*/ 71071 h 577262"/>
              <a:gd name="connsiteX9" fmla="*/ 417403 w 2371520"/>
              <a:gd name="connsiteY9" fmla="*/ 124355 h 577262"/>
              <a:gd name="connsiteX10" fmla="*/ 444045 w 2371520"/>
              <a:gd name="connsiteY10" fmla="*/ 186518 h 577262"/>
              <a:gd name="connsiteX11" fmla="*/ 461807 w 2371520"/>
              <a:gd name="connsiteY11" fmla="*/ 222041 h 577262"/>
              <a:gd name="connsiteX12" fmla="*/ 470688 w 2371520"/>
              <a:gd name="connsiteY12" fmla="*/ 470696 h 577262"/>
              <a:gd name="connsiteX13" fmla="*/ 506212 w 2371520"/>
              <a:gd name="connsiteY13" fmla="*/ 497337 h 577262"/>
              <a:gd name="connsiteX14" fmla="*/ 532854 w 2371520"/>
              <a:gd name="connsiteY14" fmla="*/ 523979 h 577262"/>
              <a:gd name="connsiteX15" fmla="*/ 550616 w 2371520"/>
              <a:gd name="connsiteY15" fmla="*/ 550621 h 577262"/>
              <a:gd name="connsiteX16" fmla="*/ 639425 w 2371520"/>
              <a:gd name="connsiteY16" fmla="*/ 577262 h 577262"/>
              <a:gd name="connsiteX17" fmla="*/ 825924 w 2371520"/>
              <a:gd name="connsiteY17" fmla="*/ 568382 h 577262"/>
              <a:gd name="connsiteX18" fmla="*/ 879210 w 2371520"/>
              <a:gd name="connsiteY18" fmla="*/ 532860 h 577262"/>
              <a:gd name="connsiteX19" fmla="*/ 896971 w 2371520"/>
              <a:gd name="connsiteY19" fmla="*/ 479576 h 577262"/>
              <a:gd name="connsiteX20" fmla="*/ 905852 w 2371520"/>
              <a:gd name="connsiteY20" fmla="*/ 452935 h 577262"/>
              <a:gd name="connsiteX21" fmla="*/ 923614 w 2371520"/>
              <a:gd name="connsiteY21" fmla="*/ 426293 h 577262"/>
              <a:gd name="connsiteX22" fmla="*/ 941376 w 2371520"/>
              <a:gd name="connsiteY22" fmla="*/ 328607 h 577262"/>
              <a:gd name="connsiteX23" fmla="*/ 968019 w 2371520"/>
              <a:gd name="connsiteY23" fmla="*/ 222041 h 577262"/>
              <a:gd name="connsiteX24" fmla="*/ 976900 w 2371520"/>
              <a:gd name="connsiteY24" fmla="*/ 186518 h 577262"/>
              <a:gd name="connsiteX25" fmla="*/ 985780 w 2371520"/>
              <a:gd name="connsiteY25" fmla="*/ 150996 h 577262"/>
              <a:gd name="connsiteX26" fmla="*/ 1047947 w 2371520"/>
              <a:gd name="connsiteY26" fmla="*/ 79952 h 577262"/>
              <a:gd name="connsiteX27" fmla="*/ 1074589 w 2371520"/>
              <a:gd name="connsiteY27" fmla="*/ 62191 h 577262"/>
              <a:gd name="connsiteX28" fmla="*/ 1127875 w 2371520"/>
              <a:gd name="connsiteY28" fmla="*/ 44430 h 577262"/>
              <a:gd name="connsiteX29" fmla="*/ 1243327 w 2371520"/>
              <a:gd name="connsiteY29" fmla="*/ 53310 h 577262"/>
              <a:gd name="connsiteX30" fmla="*/ 1287731 w 2371520"/>
              <a:gd name="connsiteY30" fmla="*/ 97713 h 577262"/>
              <a:gd name="connsiteX31" fmla="*/ 1341017 w 2371520"/>
              <a:gd name="connsiteY31" fmla="*/ 142116 h 577262"/>
              <a:gd name="connsiteX32" fmla="*/ 1358778 w 2371520"/>
              <a:gd name="connsiteY32" fmla="*/ 168757 h 577262"/>
              <a:gd name="connsiteX33" fmla="*/ 1412064 w 2371520"/>
              <a:gd name="connsiteY33" fmla="*/ 213160 h 577262"/>
              <a:gd name="connsiteX34" fmla="*/ 1420945 w 2371520"/>
              <a:gd name="connsiteY34" fmla="*/ 239802 h 577262"/>
              <a:gd name="connsiteX35" fmla="*/ 1429826 w 2371520"/>
              <a:gd name="connsiteY35" fmla="*/ 284204 h 577262"/>
              <a:gd name="connsiteX36" fmla="*/ 1465349 w 2371520"/>
              <a:gd name="connsiteY36" fmla="*/ 337488 h 577262"/>
              <a:gd name="connsiteX37" fmla="*/ 1483111 w 2371520"/>
              <a:gd name="connsiteY37" fmla="*/ 364129 h 577262"/>
              <a:gd name="connsiteX38" fmla="*/ 1500873 w 2371520"/>
              <a:gd name="connsiteY38" fmla="*/ 390771 h 577262"/>
              <a:gd name="connsiteX39" fmla="*/ 1518635 w 2371520"/>
              <a:gd name="connsiteY39" fmla="*/ 461815 h 577262"/>
              <a:gd name="connsiteX40" fmla="*/ 1527516 w 2371520"/>
              <a:gd name="connsiteY40" fmla="*/ 488457 h 577262"/>
              <a:gd name="connsiteX41" fmla="*/ 1554158 w 2371520"/>
              <a:gd name="connsiteY41" fmla="*/ 515099 h 577262"/>
              <a:gd name="connsiteX42" fmla="*/ 1634086 w 2371520"/>
              <a:gd name="connsiteY42" fmla="*/ 532860 h 577262"/>
              <a:gd name="connsiteX43" fmla="*/ 1749538 w 2371520"/>
              <a:gd name="connsiteY43" fmla="*/ 515099 h 577262"/>
              <a:gd name="connsiteX44" fmla="*/ 1785062 w 2371520"/>
              <a:gd name="connsiteY44" fmla="*/ 506218 h 577262"/>
              <a:gd name="connsiteX45" fmla="*/ 1811704 w 2371520"/>
              <a:gd name="connsiteY45" fmla="*/ 479576 h 577262"/>
              <a:gd name="connsiteX46" fmla="*/ 1838347 w 2371520"/>
              <a:gd name="connsiteY46" fmla="*/ 461815 h 577262"/>
              <a:gd name="connsiteX47" fmla="*/ 1856109 w 2371520"/>
              <a:gd name="connsiteY47" fmla="*/ 435174 h 577262"/>
              <a:gd name="connsiteX48" fmla="*/ 1882752 w 2371520"/>
              <a:gd name="connsiteY48" fmla="*/ 346368 h 577262"/>
              <a:gd name="connsiteX49" fmla="*/ 1891633 w 2371520"/>
              <a:gd name="connsiteY49" fmla="*/ 266443 h 577262"/>
              <a:gd name="connsiteX50" fmla="*/ 1909394 w 2371520"/>
              <a:gd name="connsiteY50" fmla="*/ 204280 h 577262"/>
              <a:gd name="connsiteX51" fmla="*/ 1927156 w 2371520"/>
              <a:gd name="connsiteY51" fmla="*/ 142116 h 577262"/>
              <a:gd name="connsiteX52" fmla="*/ 1953799 w 2371520"/>
              <a:gd name="connsiteY52" fmla="*/ 124355 h 577262"/>
              <a:gd name="connsiteX53" fmla="*/ 1962680 w 2371520"/>
              <a:gd name="connsiteY53" fmla="*/ 97713 h 577262"/>
              <a:gd name="connsiteX54" fmla="*/ 2042608 w 2371520"/>
              <a:gd name="connsiteY54" fmla="*/ 35549 h 577262"/>
              <a:gd name="connsiteX55" fmla="*/ 2069251 w 2371520"/>
              <a:gd name="connsiteY55" fmla="*/ 8908 h 577262"/>
              <a:gd name="connsiteX56" fmla="*/ 2229107 w 2371520"/>
              <a:gd name="connsiteY56" fmla="*/ 8908 h 577262"/>
              <a:gd name="connsiteX57" fmla="*/ 2309035 w 2371520"/>
              <a:gd name="connsiteY57" fmla="*/ 79952 h 577262"/>
              <a:gd name="connsiteX58" fmla="*/ 2344559 w 2371520"/>
              <a:gd name="connsiteY58" fmla="*/ 150996 h 577262"/>
              <a:gd name="connsiteX59" fmla="*/ 2371201 w 2371520"/>
              <a:gd name="connsiteY59" fmla="*/ 204280 h 577262"/>
              <a:gd name="connsiteX60" fmla="*/ 2371201 w 2371520"/>
              <a:gd name="connsiteY60" fmla="*/ 213160 h 5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371520" h="577262">
                <a:moveTo>
                  <a:pt x="0" y="364129"/>
                </a:moveTo>
                <a:cubicBezTo>
                  <a:pt x="6067" y="242790"/>
                  <a:pt x="-4792" y="229929"/>
                  <a:pt x="17762" y="150996"/>
                </a:cubicBezTo>
                <a:cubicBezTo>
                  <a:pt x="20334" y="141995"/>
                  <a:pt x="21450" y="132143"/>
                  <a:pt x="26643" y="124355"/>
                </a:cubicBezTo>
                <a:cubicBezTo>
                  <a:pt x="54467" y="82621"/>
                  <a:pt x="45424" y="108000"/>
                  <a:pt x="79928" y="88832"/>
                </a:cubicBezTo>
                <a:cubicBezTo>
                  <a:pt x="122819" y="65005"/>
                  <a:pt x="127399" y="51050"/>
                  <a:pt x="168737" y="35549"/>
                </a:cubicBezTo>
                <a:cubicBezTo>
                  <a:pt x="180166" y="31264"/>
                  <a:pt x="192420" y="29629"/>
                  <a:pt x="204261" y="26669"/>
                </a:cubicBezTo>
                <a:cubicBezTo>
                  <a:pt x="239785" y="29629"/>
                  <a:pt x="275877" y="28558"/>
                  <a:pt x="310832" y="35549"/>
                </a:cubicBezTo>
                <a:cubicBezTo>
                  <a:pt x="321298" y="37642"/>
                  <a:pt x="328207" y="48015"/>
                  <a:pt x="337474" y="53310"/>
                </a:cubicBezTo>
                <a:cubicBezTo>
                  <a:pt x="348969" y="59878"/>
                  <a:pt x="361157" y="65151"/>
                  <a:pt x="372998" y="71071"/>
                </a:cubicBezTo>
                <a:cubicBezTo>
                  <a:pt x="397488" y="95560"/>
                  <a:pt x="400918" y="95506"/>
                  <a:pt x="417403" y="124355"/>
                </a:cubicBezTo>
                <a:cubicBezTo>
                  <a:pt x="451062" y="183256"/>
                  <a:pt x="422696" y="136707"/>
                  <a:pt x="444045" y="186518"/>
                </a:cubicBezTo>
                <a:cubicBezTo>
                  <a:pt x="449260" y="198686"/>
                  <a:pt x="455886" y="210200"/>
                  <a:pt x="461807" y="222041"/>
                </a:cubicBezTo>
                <a:cubicBezTo>
                  <a:pt x="464767" y="304926"/>
                  <a:pt x="457481" y="388816"/>
                  <a:pt x="470688" y="470696"/>
                </a:cubicBezTo>
                <a:cubicBezTo>
                  <a:pt x="473045" y="485308"/>
                  <a:pt x="494974" y="487705"/>
                  <a:pt x="506212" y="497337"/>
                </a:cubicBezTo>
                <a:cubicBezTo>
                  <a:pt x="515748" y="505510"/>
                  <a:pt x="524814" y="514331"/>
                  <a:pt x="532854" y="523979"/>
                </a:cubicBezTo>
                <a:cubicBezTo>
                  <a:pt x="539687" y="532178"/>
                  <a:pt x="541565" y="544964"/>
                  <a:pt x="550616" y="550621"/>
                </a:cubicBezTo>
                <a:cubicBezTo>
                  <a:pt x="565031" y="559630"/>
                  <a:pt x="618627" y="572063"/>
                  <a:pt x="639425" y="577262"/>
                </a:cubicBezTo>
                <a:cubicBezTo>
                  <a:pt x="701591" y="574302"/>
                  <a:pt x="764728" y="579714"/>
                  <a:pt x="825924" y="568382"/>
                </a:cubicBezTo>
                <a:cubicBezTo>
                  <a:pt x="846914" y="564495"/>
                  <a:pt x="879210" y="532860"/>
                  <a:pt x="879210" y="532860"/>
                </a:cubicBezTo>
                <a:lnTo>
                  <a:pt x="896971" y="479576"/>
                </a:lnTo>
                <a:cubicBezTo>
                  <a:pt x="899931" y="470696"/>
                  <a:pt x="900659" y="460724"/>
                  <a:pt x="905852" y="452935"/>
                </a:cubicBezTo>
                <a:lnTo>
                  <a:pt x="923614" y="426293"/>
                </a:lnTo>
                <a:cubicBezTo>
                  <a:pt x="949942" y="320988"/>
                  <a:pt x="909555" y="487706"/>
                  <a:pt x="941376" y="328607"/>
                </a:cubicBezTo>
                <a:cubicBezTo>
                  <a:pt x="941377" y="328604"/>
                  <a:pt x="963578" y="239803"/>
                  <a:pt x="968019" y="222041"/>
                </a:cubicBezTo>
                <a:lnTo>
                  <a:pt x="976900" y="186518"/>
                </a:lnTo>
                <a:cubicBezTo>
                  <a:pt x="979860" y="174677"/>
                  <a:pt x="978457" y="160760"/>
                  <a:pt x="985780" y="150996"/>
                </a:cubicBezTo>
                <a:cubicBezTo>
                  <a:pt x="1010277" y="118336"/>
                  <a:pt x="1015753" y="107546"/>
                  <a:pt x="1047947" y="79952"/>
                </a:cubicBezTo>
                <a:cubicBezTo>
                  <a:pt x="1056051" y="73006"/>
                  <a:pt x="1064836" y="66526"/>
                  <a:pt x="1074589" y="62191"/>
                </a:cubicBezTo>
                <a:cubicBezTo>
                  <a:pt x="1091698" y="54587"/>
                  <a:pt x="1127875" y="44430"/>
                  <a:pt x="1127875" y="44430"/>
                </a:cubicBezTo>
                <a:cubicBezTo>
                  <a:pt x="1166359" y="47390"/>
                  <a:pt x="1205390" y="46197"/>
                  <a:pt x="1243327" y="53310"/>
                </a:cubicBezTo>
                <a:cubicBezTo>
                  <a:pt x="1272474" y="58775"/>
                  <a:pt x="1270425" y="80408"/>
                  <a:pt x="1287731" y="97713"/>
                </a:cubicBezTo>
                <a:cubicBezTo>
                  <a:pt x="1357588" y="167567"/>
                  <a:pt x="1268273" y="54826"/>
                  <a:pt x="1341017" y="142116"/>
                </a:cubicBezTo>
                <a:cubicBezTo>
                  <a:pt x="1347850" y="150315"/>
                  <a:pt x="1351945" y="160558"/>
                  <a:pt x="1358778" y="168757"/>
                </a:cubicBezTo>
                <a:cubicBezTo>
                  <a:pt x="1380147" y="194399"/>
                  <a:pt x="1385867" y="195696"/>
                  <a:pt x="1412064" y="213160"/>
                </a:cubicBezTo>
                <a:cubicBezTo>
                  <a:pt x="1415024" y="222041"/>
                  <a:pt x="1418674" y="230720"/>
                  <a:pt x="1420945" y="239802"/>
                </a:cubicBezTo>
                <a:cubicBezTo>
                  <a:pt x="1424606" y="254445"/>
                  <a:pt x="1423580" y="270463"/>
                  <a:pt x="1429826" y="284204"/>
                </a:cubicBezTo>
                <a:cubicBezTo>
                  <a:pt x="1438659" y="303637"/>
                  <a:pt x="1453508" y="319727"/>
                  <a:pt x="1465349" y="337488"/>
                </a:cubicBezTo>
                <a:lnTo>
                  <a:pt x="1483111" y="364129"/>
                </a:lnTo>
                <a:lnTo>
                  <a:pt x="1500873" y="390771"/>
                </a:lnTo>
                <a:cubicBezTo>
                  <a:pt x="1506794" y="414452"/>
                  <a:pt x="1510916" y="438657"/>
                  <a:pt x="1518635" y="461815"/>
                </a:cubicBezTo>
                <a:cubicBezTo>
                  <a:pt x="1521595" y="470696"/>
                  <a:pt x="1522323" y="480668"/>
                  <a:pt x="1527516" y="488457"/>
                </a:cubicBezTo>
                <a:cubicBezTo>
                  <a:pt x="1534483" y="498907"/>
                  <a:pt x="1543708" y="508133"/>
                  <a:pt x="1554158" y="515099"/>
                </a:cubicBezTo>
                <a:cubicBezTo>
                  <a:pt x="1568731" y="524814"/>
                  <a:pt x="1627644" y="531786"/>
                  <a:pt x="1634086" y="532860"/>
                </a:cubicBezTo>
                <a:cubicBezTo>
                  <a:pt x="1672570" y="526940"/>
                  <a:pt x="1711194" y="521865"/>
                  <a:pt x="1749538" y="515099"/>
                </a:cubicBezTo>
                <a:cubicBezTo>
                  <a:pt x="1761558" y="512978"/>
                  <a:pt x="1774464" y="512274"/>
                  <a:pt x="1785062" y="506218"/>
                </a:cubicBezTo>
                <a:cubicBezTo>
                  <a:pt x="1795966" y="499987"/>
                  <a:pt x="1802056" y="487616"/>
                  <a:pt x="1811704" y="479576"/>
                </a:cubicBezTo>
                <a:cubicBezTo>
                  <a:pt x="1819904" y="472743"/>
                  <a:pt x="1829466" y="467735"/>
                  <a:pt x="1838347" y="461815"/>
                </a:cubicBezTo>
                <a:cubicBezTo>
                  <a:pt x="1844268" y="452935"/>
                  <a:pt x="1851774" y="444927"/>
                  <a:pt x="1856109" y="435174"/>
                </a:cubicBezTo>
                <a:cubicBezTo>
                  <a:pt x="1868464" y="407377"/>
                  <a:pt x="1875371" y="375889"/>
                  <a:pt x="1882752" y="346368"/>
                </a:cubicBezTo>
                <a:cubicBezTo>
                  <a:pt x="1885712" y="319726"/>
                  <a:pt x="1887557" y="292937"/>
                  <a:pt x="1891633" y="266443"/>
                </a:cubicBezTo>
                <a:cubicBezTo>
                  <a:pt x="1896262" y="236357"/>
                  <a:pt x="1901655" y="231365"/>
                  <a:pt x="1909394" y="204280"/>
                </a:cubicBezTo>
                <a:cubicBezTo>
                  <a:pt x="1910103" y="201798"/>
                  <a:pt x="1922423" y="148031"/>
                  <a:pt x="1927156" y="142116"/>
                </a:cubicBezTo>
                <a:cubicBezTo>
                  <a:pt x="1933824" y="133782"/>
                  <a:pt x="1944918" y="130275"/>
                  <a:pt x="1953799" y="124355"/>
                </a:cubicBezTo>
                <a:cubicBezTo>
                  <a:pt x="1956759" y="115474"/>
                  <a:pt x="1956933" y="105102"/>
                  <a:pt x="1962680" y="97713"/>
                </a:cubicBezTo>
                <a:cubicBezTo>
                  <a:pt x="2004613" y="43801"/>
                  <a:pt x="1998834" y="50140"/>
                  <a:pt x="2042608" y="35549"/>
                </a:cubicBezTo>
                <a:cubicBezTo>
                  <a:pt x="2051489" y="26669"/>
                  <a:pt x="2057774" y="14009"/>
                  <a:pt x="2069251" y="8908"/>
                </a:cubicBezTo>
                <a:cubicBezTo>
                  <a:pt x="2111149" y="-9713"/>
                  <a:pt x="2196742" y="6211"/>
                  <a:pt x="2229107" y="8908"/>
                </a:cubicBezTo>
                <a:cubicBezTo>
                  <a:pt x="2289939" y="69738"/>
                  <a:pt x="2261492" y="48258"/>
                  <a:pt x="2309035" y="79952"/>
                </a:cubicBezTo>
                <a:cubicBezTo>
                  <a:pt x="2320876" y="103633"/>
                  <a:pt x="2329872" y="128966"/>
                  <a:pt x="2344559" y="150996"/>
                </a:cubicBezTo>
                <a:cubicBezTo>
                  <a:pt x="2361923" y="177042"/>
                  <a:pt x="2363847" y="174866"/>
                  <a:pt x="2371201" y="204280"/>
                </a:cubicBezTo>
                <a:cubicBezTo>
                  <a:pt x="2371919" y="207152"/>
                  <a:pt x="2371201" y="210200"/>
                  <a:pt x="2371201" y="213160"/>
                </a:cubicBezTo>
              </a:path>
            </a:pathLst>
          </a:custGeom>
          <a:ln>
            <a:solidFill>
              <a:srgbClr val="5357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 rot="2882325">
            <a:off x="2585458" y="5701425"/>
            <a:ext cx="737115" cy="210680"/>
          </a:xfrm>
          <a:custGeom>
            <a:avLst/>
            <a:gdLst>
              <a:gd name="connsiteX0" fmla="*/ 0 w 2371520"/>
              <a:gd name="connsiteY0" fmla="*/ 364129 h 577262"/>
              <a:gd name="connsiteX1" fmla="*/ 17762 w 2371520"/>
              <a:gd name="connsiteY1" fmla="*/ 150996 h 577262"/>
              <a:gd name="connsiteX2" fmla="*/ 26643 w 2371520"/>
              <a:gd name="connsiteY2" fmla="*/ 124355 h 577262"/>
              <a:gd name="connsiteX3" fmla="*/ 79928 w 2371520"/>
              <a:gd name="connsiteY3" fmla="*/ 88832 h 577262"/>
              <a:gd name="connsiteX4" fmla="*/ 168737 w 2371520"/>
              <a:gd name="connsiteY4" fmla="*/ 35549 h 577262"/>
              <a:gd name="connsiteX5" fmla="*/ 204261 w 2371520"/>
              <a:gd name="connsiteY5" fmla="*/ 26669 h 577262"/>
              <a:gd name="connsiteX6" fmla="*/ 310832 w 2371520"/>
              <a:gd name="connsiteY6" fmla="*/ 35549 h 577262"/>
              <a:gd name="connsiteX7" fmla="*/ 337474 w 2371520"/>
              <a:gd name="connsiteY7" fmla="*/ 53310 h 577262"/>
              <a:gd name="connsiteX8" fmla="*/ 372998 w 2371520"/>
              <a:gd name="connsiteY8" fmla="*/ 71071 h 577262"/>
              <a:gd name="connsiteX9" fmla="*/ 417403 w 2371520"/>
              <a:gd name="connsiteY9" fmla="*/ 124355 h 577262"/>
              <a:gd name="connsiteX10" fmla="*/ 444045 w 2371520"/>
              <a:gd name="connsiteY10" fmla="*/ 186518 h 577262"/>
              <a:gd name="connsiteX11" fmla="*/ 461807 w 2371520"/>
              <a:gd name="connsiteY11" fmla="*/ 222041 h 577262"/>
              <a:gd name="connsiteX12" fmla="*/ 470688 w 2371520"/>
              <a:gd name="connsiteY12" fmla="*/ 470696 h 577262"/>
              <a:gd name="connsiteX13" fmla="*/ 506212 w 2371520"/>
              <a:gd name="connsiteY13" fmla="*/ 497337 h 577262"/>
              <a:gd name="connsiteX14" fmla="*/ 532854 w 2371520"/>
              <a:gd name="connsiteY14" fmla="*/ 523979 h 577262"/>
              <a:gd name="connsiteX15" fmla="*/ 550616 w 2371520"/>
              <a:gd name="connsiteY15" fmla="*/ 550621 h 577262"/>
              <a:gd name="connsiteX16" fmla="*/ 639425 w 2371520"/>
              <a:gd name="connsiteY16" fmla="*/ 577262 h 577262"/>
              <a:gd name="connsiteX17" fmla="*/ 825924 w 2371520"/>
              <a:gd name="connsiteY17" fmla="*/ 568382 h 577262"/>
              <a:gd name="connsiteX18" fmla="*/ 879210 w 2371520"/>
              <a:gd name="connsiteY18" fmla="*/ 532860 h 577262"/>
              <a:gd name="connsiteX19" fmla="*/ 896971 w 2371520"/>
              <a:gd name="connsiteY19" fmla="*/ 479576 h 577262"/>
              <a:gd name="connsiteX20" fmla="*/ 905852 w 2371520"/>
              <a:gd name="connsiteY20" fmla="*/ 452935 h 577262"/>
              <a:gd name="connsiteX21" fmla="*/ 923614 w 2371520"/>
              <a:gd name="connsiteY21" fmla="*/ 426293 h 577262"/>
              <a:gd name="connsiteX22" fmla="*/ 941376 w 2371520"/>
              <a:gd name="connsiteY22" fmla="*/ 328607 h 577262"/>
              <a:gd name="connsiteX23" fmla="*/ 968019 w 2371520"/>
              <a:gd name="connsiteY23" fmla="*/ 222041 h 577262"/>
              <a:gd name="connsiteX24" fmla="*/ 976900 w 2371520"/>
              <a:gd name="connsiteY24" fmla="*/ 186518 h 577262"/>
              <a:gd name="connsiteX25" fmla="*/ 985780 w 2371520"/>
              <a:gd name="connsiteY25" fmla="*/ 150996 h 577262"/>
              <a:gd name="connsiteX26" fmla="*/ 1047947 w 2371520"/>
              <a:gd name="connsiteY26" fmla="*/ 79952 h 577262"/>
              <a:gd name="connsiteX27" fmla="*/ 1074589 w 2371520"/>
              <a:gd name="connsiteY27" fmla="*/ 62191 h 577262"/>
              <a:gd name="connsiteX28" fmla="*/ 1127875 w 2371520"/>
              <a:gd name="connsiteY28" fmla="*/ 44430 h 577262"/>
              <a:gd name="connsiteX29" fmla="*/ 1243327 w 2371520"/>
              <a:gd name="connsiteY29" fmla="*/ 53310 h 577262"/>
              <a:gd name="connsiteX30" fmla="*/ 1287731 w 2371520"/>
              <a:gd name="connsiteY30" fmla="*/ 97713 h 577262"/>
              <a:gd name="connsiteX31" fmla="*/ 1341017 w 2371520"/>
              <a:gd name="connsiteY31" fmla="*/ 142116 h 577262"/>
              <a:gd name="connsiteX32" fmla="*/ 1358778 w 2371520"/>
              <a:gd name="connsiteY32" fmla="*/ 168757 h 577262"/>
              <a:gd name="connsiteX33" fmla="*/ 1412064 w 2371520"/>
              <a:gd name="connsiteY33" fmla="*/ 213160 h 577262"/>
              <a:gd name="connsiteX34" fmla="*/ 1420945 w 2371520"/>
              <a:gd name="connsiteY34" fmla="*/ 239802 h 577262"/>
              <a:gd name="connsiteX35" fmla="*/ 1429826 w 2371520"/>
              <a:gd name="connsiteY35" fmla="*/ 284204 h 577262"/>
              <a:gd name="connsiteX36" fmla="*/ 1465349 w 2371520"/>
              <a:gd name="connsiteY36" fmla="*/ 337488 h 577262"/>
              <a:gd name="connsiteX37" fmla="*/ 1483111 w 2371520"/>
              <a:gd name="connsiteY37" fmla="*/ 364129 h 577262"/>
              <a:gd name="connsiteX38" fmla="*/ 1500873 w 2371520"/>
              <a:gd name="connsiteY38" fmla="*/ 390771 h 577262"/>
              <a:gd name="connsiteX39" fmla="*/ 1518635 w 2371520"/>
              <a:gd name="connsiteY39" fmla="*/ 461815 h 577262"/>
              <a:gd name="connsiteX40" fmla="*/ 1527516 w 2371520"/>
              <a:gd name="connsiteY40" fmla="*/ 488457 h 577262"/>
              <a:gd name="connsiteX41" fmla="*/ 1554158 w 2371520"/>
              <a:gd name="connsiteY41" fmla="*/ 515099 h 577262"/>
              <a:gd name="connsiteX42" fmla="*/ 1634086 w 2371520"/>
              <a:gd name="connsiteY42" fmla="*/ 532860 h 577262"/>
              <a:gd name="connsiteX43" fmla="*/ 1749538 w 2371520"/>
              <a:gd name="connsiteY43" fmla="*/ 515099 h 577262"/>
              <a:gd name="connsiteX44" fmla="*/ 1785062 w 2371520"/>
              <a:gd name="connsiteY44" fmla="*/ 506218 h 577262"/>
              <a:gd name="connsiteX45" fmla="*/ 1811704 w 2371520"/>
              <a:gd name="connsiteY45" fmla="*/ 479576 h 577262"/>
              <a:gd name="connsiteX46" fmla="*/ 1838347 w 2371520"/>
              <a:gd name="connsiteY46" fmla="*/ 461815 h 577262"/>
              <a:gd name="connsiteX47" fmla="*/ 1856109 w 2371520"/>
              <a:gd name="connsiteY47" fmla="*/ 435174 h 577262"/>
              <a:gd name="connsiteX48" fmla="*/ 1882752 w 2371520"/>
              <a:gd name="connsiteY48" fmla="*/ 346368 h 577262"/>
              <a:gd name="connsiteX49" fmla="*/ 1891633 w 2371520"/>
              <a:gd name="connsiteY49" fmla="*/ 266443 h 577262"/>
              <a:gd name="connsiteX50" fmla="*/ 1909394 w 2371520"/>
              <a:gd name="connsiteY50" fmla="*/ 204280 h 577262"/>
              <a:gd name="connsiteX51" fmla="*/ 1927156 w 2371520"/>
              <a:gd name="connsiteY51" fmla="*/ 142116 h 577262"/>
              <a:gd name="connsiteX52" fmla="*/ 1953799 w 2371520"/>
              <a:gd name="connsiteY52" fmla="*/ 124355 h 577262"/>
              <a:gd name="connsiteX53" fmla="*/ 1962680 w 2371520"/>
              <a:gd name="connsiteY53" fmla="*/ 97713 h 577262"/>
              <a:gd name="connsiteX54" fmla="*/ 2042608 w 2371520"/>
              <a:gd name="connsiteY54" fmla="*/ 35549 h 577262"/>
              <a:gd name="connsiteX55" fmla="*/ 2069251 w 2371520"/>
              <a:gd name="connsiteY55" fmla="*/ 8908 h 577262"/>
              <a:gd name="connsiteX56" fmla="*/ 2229107 w 2371520"/>
              <a:gd name="connsiteY56" fmla="*/ 8908 h 577262"/>
              <a:gd name="connsiteX57" fmla="*/ 2309035 w 2371520"/>
              <a:gd name="connsiteY57" fmla="*/ 79952 h 577262"/>
              <a:gd name="connsiteX58" fmla="*/ 2344559 w 2371520"/>
              <a:gd name="connsiteY58" fmla="*/ 150996 h 577262"/>
              <a:gd name="connsiteX59" fmla="*/ 2371201 w 2371520"/>
              <a:gd name="connsiteY59" fmla="*/ 204280 h 577262"/>
              <a:gd name="connsiteX60" fmla="*/ 2371201 w 2371520"/>
              <a:gd name="connsiteY60" fmla="*/ 213160 h 5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371520" h="577262">
                <a:moveTo>
                  <a:pt x="0" y="364129"/>
                </a:moveTo>
                <a:cubicBezTo>
                  <a:pt x="6067" y="242790"/>
                  <a:pt x="-4792" y="229929"/>
                  <a:pt x="17762" y="150996"/>
                </a:cubicBezTo>
                <a:cubicBezTo>
                  <a:pt x="20334" y="141995"/>
                  <a:pt x="21450" y="132143"/>
                  <a:pt x="26643" y="124355"/>
                </a:cubicBezTo>
                <a:cubicBezTo>
                  <a:pt x="54467" y="82621"/>
                  <a:pt x="45424" y="108000"/>
                  <a:pt x="79928" y="88832"/>
                </a:cubicBezTo>
                <a:cubicBezTo>
                  <a:pt x="122819" y="65005"/>
                  <a:pt x="127399" y="51050"/>
                  <a:pt x="168737" y="35549"/>
                </a:cubicBezTo>
                <a:cubicBezTo>
                  <a:pt x="180166" y="31264"/>
                  <a:pt x="192420" y="29629"/>
                  <a:pt x="204261" y="26669"/>
                </a:cubicBezTo>
                <a:cubicBezTo>
                  <a:pt x="239785" y="29629"/>
                  <a:pt x="275877" y="28558"/>
                  <a:pt x="310832" y="35549"/>
                </a:cubicBezTo>
                <a:cubicBezTo>
                  <a:pt x="321298" y="37642"/>
                  <a:pt x="328207" y="48015"/>
                  <a:pt x="337474" y="53310"/>
                </a:cubicBezTo>
                <a:cubicBezTo>
                  <a:pt x="348969" y="59878"/>
                  <a:pt x="361157" y="65151"/>
                  <a:pt x="372998" y="71071"/>
                </a:cubicBezTo>
                <a:cubicBezTo>
                  <a:pt x="397488" y="95560"/>
                  <a:pt x="400918" y="95506"/>
                  <a:pt x="417403" y="124355"/>
                </a:cubicBezTo>
                <a:cubicBezTo>
                  <a:pt x="451062" y="183256"/>
                  <a:pt x="422696" y="136707"/>
                  <a:pt x="444045" y="186518"/>
                </a:cubicBezTo>
                <a:cubicBezTo>
                  <a:pt x="449260" y="198686"/>
                  <a:pt x="455886" y="210200"/>
                  <a:pt x="461807" y="222041"/>
                </a:cubicBezTo>
                <a:cubicBezTo>
                  <a:pt x="464767" y="304926"/>
                  <a:pt x="457481" y="388816"/>
                  <a:pt x="470688" y="470696"/>
                </a:cubicBezTo>
                <a:cubicBezTo>
                  <a:pt x="473045" y="485308"/>
                  <a:pt x="494974" y="487705"/>
                  <a:pt x="506212" y="497337"/>
                </a:cubicBezTo>
                <a:cubicBezTo>
                  <a:pt x="515748" y="505510"/>
                  <a:pt x="524814" y="514331"/>
                  <a:pt x="532854" y="523979"/>
                </a:cubicBezTo>
                <a:cubicBezTo>
                  <a:pt x="539687" y="532178"/>
                  <a:pt x="541565" y="544964"/>
                  <a:pt x="550616" y="550621"/>
                </a:cubicBezTo>
                <a:cubicBezTo>
                  <a:pt x="565031" y="559630"/>
                  <a:pt x="618627" y="572063"/>
                  <a:pt x="639425" y="577262"/>
                </a:cubicBezTo>
                <a:cubicBezTo>
                  <a:pt x="701591" y="574302"/>
                  <a:pt x="764728" y="579714"/>
                  <a:pt x="825924" y="568382"/>
                </a:cubicBezTo>
                <a:cubicBezTo>
                  <a:pt x="846914" y="564495"/>
                  <a:pt x="879210" y="532860"/>
                  <a:pt x="879210" y="532860"/>
                </a:cubicBezTo>
                <a:lnTo>
                  <a:pt x="896971" y="479576"/>
                </a:lnTo>
                <a:cubicBezTo>
                  <a:pt x="899931" y="470696"/>
                  <a:pt x="900659" y="460724"/>
                  <a:pt x="905852" y="452935"/>
                </a:cubicBezTo>
                <a:lnTo>
                  <a:pt x="923614" y="426293"/>
                </a:lnTo>
                <a:cubicBezTo>
                  <a:pt x="949942" y="320988"/>
                  <a:pt x="909555" y="487706"/>
                  <a:pt x="941376" y="328607"/>
                </a:cubicBezTo>
                <a:cubicBezTo>
                  <a:pt x="941377" y="328604"/>
                  <a:pt x="963578" y="239803"/>
                  <a:pt x="968019" y="222041"/>
                </a:cubicBezTo>
                <a:lnTo>
                  <a:pt x="976900" y="186518"/>
                </a:lnTo>
                <a:cubicBezTo>
                  <a:pt x="979860" y="174677"/>
                  <a:pt x="978457" y="160760"/>
                  <a:pt x="985780" y="150996"/>
                </a:cubicBezTo>
                <a:cubicBezTo>
                  <a:pt x="1010277" y="118336"/>
                  <a:pt x="1015753" y="107546"/>
                  <a:pt x="1047947" y="79952"/>
                </a:cubicBezTo>
                <a:cubicBezTo>
                  <a:pt x="1056051" y="73006"/>
                  <a:pt x="1064836" y="66526"/>
                  <a:pt x="1074589" y="62191"/>
                </a:cubicBezTo>
                <a:cubicBezTo>
                  <a:pt x="1091698" y="54587"/>
                  <a:pt x="1127875" y="44430"/>
                  <a:pt x="1127875" y="44430"/>
                </a:cubicBezTo>
                <a:cubicBezTo>
                  <a:pt x="1166359" y="47390"/>
                  <a:pt x="1205390" y="46197"/>
                  <a:pt x="1243327" y="53310"/>
                </a:cubicBezTo>
                <a:cubicBezTo>
                  <a:pt x="1272474" y="58775"/>
                  <a:pt x="1270425" y="80408"/>
                  <a:pt x="1287731" y="97713"/>
                </a:cubicBezTo>
                <a:cubicBezTo>
                  <a:pt x="1357588" y="167567"/>
                  <a:pt x="1268273" y="54826"/>
                  <a:pt x="1341017" y="142116"/>
                </a:cubicBezTo>
                <a:cubicBezTo>
                  <a:pt x="1347850" y="150315"/>
                  <a:pt x="1351945" y="160558"/>
                  <a:pt x="1358778" y="168757"/>
                </a:cubicBezTo>
                <a:cubicBezTo>
                  <a:pt x="1380147" y="194399"/>
                  <a:pt x="1385867" y="195696"/>
                  <a:pt x="1412064" y="213160"/>
                </a:cubicBezTo>
                <a:cubicBezTo>
                  <a:pt x="1415024" y="222041"/>
                  <a:pt x="1418674" y="230720"/>
                  <a:pt x="1420945" y="239802"/>
                </a:cubicBezTo>
                <a:cubicBezTo>
                  <a:pt x="1424606" y="254445"/>
                  <a:pt x="1423580" y="270463"/>
                  <a:pt x="1429826" y="284204"/>
                </a:cubicBezTo>
                <a:cubicBezTo>
                  <a:pt x="1438659" y="303637"/>
                  <a:pt x="1453508" y="319727"/>
                  <a:pt x="1465349" y="337488"/>
                </a:cubicBezTo>
                <a:lnTo>
                  <a:pt x="1483111" y="364129"/>
                </a:lnTo>
                <a:lnTo>
                  <a:pt x="1500873" y="390771"/>
                </a:lnTo>
                <a:cubicBezTo>
                  <a:pt x="1506794" y="414452"/>
                  <a:pt x="1510916" y="438657"/>
                  <a:pt x="1518635" y="461815"/>
                </a:cubicBezTo>
                <a:cubicBezTo>
                  <a:pt x="1521595" y="470696"/>
                  <a:pt x="1522323" y="480668"/>
                  <a:pt x="1527516" y="488457"/>
                </a:cubicBezTo>
                <a:cubicBezTo>
                  <a:pt x="1534483" y="498907"/>
                  <a:pt x="1543708" y="508133"/>
                  <a:pt x="1554158" y="515099"/>
                </a:cubicBezTo>
                <a:cubicBezTo>
                  <a:pt x="1568731" y="524814"/>
                  <a:pt x="1627644" y="531786"/>
                  <a:pt x="1634086" y="532860"/>
                </a:cubicBezTo>
                <a:cubicBezTo>
                  <a:pt x="1672570" y="526940"/>
                  <a:pt x="1711194" y="521865"/>
                  <a:pt x="1749538" y="515099"/>
                </a:cubicBezTo>
                <a:cubicBezTo>
                  <a:pt x="1761558" y="512978"/>
                  <a:pt x="1774464" y="512274"/>
                  <a:pt x="1785062" y="506218"/>
                </a:cubicBezTo>
                <a:cubicBezTo>
                  <a:pt x="1795966" y="499987"/>
                  <a:pt x="1802056" y="487616"/>
                  <a:pt x="1811704" y="479576"/>
                </a:cubicBezTo>
                <a:cubicBezTo>
                  <a:pt x="1819904" y="472743"/>
                  <a:pt x="1829466" y="467735"/>
                  <a:pt x="1838347" y="461815"/>
                </a:cubicBezTo>
                <a:cubicBezTo>
                  <a:pt x="1844268" y="452935"/>
                  <a:pt x="1851774" y="444927"/>
                  <a:pt x="1856109" y="435174"/>
                </a:cubicBezTo>
                <a:cubicBezTo>
                  <a:pt x="1868464" y="407377"/>
                  <a:pt x="1875371" y="375889"/>
                  <a:pt x="1882752" y="346368"/>
                </a:cubicBezTo>
                <a:cubicBezTo>
                  <a:pt x="1885712" y="319726"/>
                  <a:pt x="1887557" y="292937"/>
                  <a:pt x="1891633" y="266443"/>
                </a:cubicBezTo>
                <a:cubicBezTo>
                  <a:pt x="1896262" y="236357"/>
                  <a:pt x="1901655" y="231365"/>
                  <a:pt x="1909394" y="204280"/>
                </a:cubicBezTo>
                <a:cubicBezTo>
                  <a:pt x="1910103" y="201798"/>
                  <a:pt x="1922423" y="148031"/>
                  <a:pt x="1927156" y="142116"/>
                </a:cubicBezTo>
                <a:cubicBezTo>
                  <a:pt x="1933824" y="133782"/>
                  <a:pt x="1944918" y="130275"/>
                  <a:pt x="1953799" y="124355"/>
                </a:cubicBezTo>
                <a:cubicBezTo>
                  <a:pt x="1956759" y="115474"/>
                  <a:pt x="1956933" y="105102"/>
                  <a:pt x="1962680" y="97713"/>
                </a:cubicBezTo>
                <a:cubicBezTo>
                  <a:pt x="2004613" y="43801"/>
                  <a:pt x="1998834" y="50140"/>
                  <a:pt x="2042608" y="35549"/>
                </a:cubicBezTo>
                <a:cubicBezTo>
                  <a:pt x="2051489" y="26669"/>
                  <a:pt x="2057774" y="14009"/>
                  <a:pt x="2069251" y="8908"/>
                </a:cubicBezTo>
                <a:cubicBezTo>
                  <a:pt x="2111149" y="-9713"/>
                  <a:pt x="2196742" y="6211"/>
                  <a:pt x="2229107" y="8908"/>
                </a:cubicBezTo>
                <a:cubicBezTo>
                  <a:pt x="2289939" y="69738"/>
                  <a:pt x="2261492" y="48258"/>
                  <a:pt x="2309035" y="79952"/>
                </a:cubicBezTo>
                <a:cubicBezTo>
                  <a:pt x="2320876" y="103633"/>
                  <a:pt x="2329872" y="128966"/>
                  <a:pt x="2344559" y="150996"/>
                </a:cubicBezTo>
                <a:cubicBezTo>
                  <a:pt x="2361923" y="177042"/>
                  <a:pt x="2363847" y="174866"/>
                  <a:pt x="2371201" y="204280"/>
                </a:cubicBezTo>
                <a:cubicBezTo>
                  <a:pt x="2371919" y="207152"/>
                  <a:pt x="2371201" y="210200"/>
                  <a:pt x="2371201" y="213160"/>
                </a:cubicBezTo>
              </a:path>
            </a:pathLst>
          </a:custGeom>
          <a:ln>
            <a:solidFill>
              <a:srgbClr val="5357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082356"/>
              </p:ext>
            </p:extLst>
          </p:nvPr>
        </p:nvGraphicFramePr>
        <p:xfrm>
          <a:off x="4170388" y="5242321"/>
          <a:ext cx="911549" cy="671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6" name="Equation" r:id="rId9" imgW="609600" imgH="444500" progId="Equation.3">
                  <p:embed/>
                </p:oleObj>
              </mc:Choice>
              <mc:Fallback>
                <p:oleObj name="Equation" r:id="rId9" imgW="609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70388" y="5242321"/>
                        <a:ext cx="911549" cy="671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3284306" y="5972274"/>
            <a:ext cx="569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</a:t>
            </a:r>
            <a:r>
              <a:rPr lang="en-US" sz="1400" baseline="-25000" dirty="0"/>
              <a:t>1</a:t>
            </a:r>
            <a:r>
              <a:rPr lang="en-US" sz="1400" dirty="0" smtClean="0"/>
              <a:t>,μ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2287522" y="5242321"/>
            <a:ext cx="914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p+k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1380983" y="5177831"/>
            <a:ext cx="914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p+</a:t>
            </a:r>
            <a:r>
              <a:rPr lang="is-IS" sz="1400" dirty="0" smtClean="0"/>
              <a:t>…</a:t>
            </a:r>
            <a:r>
              <a:rPr lang="en-US" sz="1400" dirty="0" smtClean="0"/>
              <a:t>+</a:t>
            </a:r>
            <a:r>
              <a:rPr lang="en-US" sz="1400" dirty="0" err="1" smtClean="0"/>
              <a:t>k</a:t>
            </a:r>
            <a:r>
              <a:rPr lang="en-US" sz="1400" baseline="-25000" dirty="0" err="1"/>
              <a:t>n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960624" y="6124674"/>
            <a:ext cx="569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</a:t>
            </a:r>
            <a:r>
              <a:rPr lang="en-US" sz="1400" baseline="-25000" dirty="0" err="1" smtClean="0"/>
              <a:t>n</a:t>
            </a:r>
            <a:r>
              <a:rPr lang="en-US" sz="1400" dirty="0" err="1" smtClean="0"/>
              <a:t>,μ</a:t>
            </a:r>
            <a:r>
              <a:rPr lang="en-US" sz="1400" baseline="-25000" dirty="0" err="1" smtClean="0"/>
              <a:t>n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5259556" y="5222703"/>
            <a:ext cx="3561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Independent, uncorrelated emissions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Poisson process</a:t>
            </a:r>
          </a:p>
          <a:p>
            <a:pPr algn="ctr"/>
            <a:r>
              <a:rPr lang="en-US" sz="1600" dirty="0" smtClean="0">
                <a:solidFill>
                  <a:schemeClr val="accent5"/>
                </a:solidFill>
              </a:rPr>
              <a:t>Exponentiation at the cross section level</a:t>
            </a: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5348" y="4683412"/>
            <a:ext cx="145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eikonal</a:t>
            </a:r>
            <a:r>
              <a:rPr lang="en-US" sz="1400" dirty="0" smtClean="0"/>
              <a:t> identity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7841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485" y="1652084"/>
            <a:ext cx="8241766" cy="4882280"/>
          </a:xfrm>
        </p:spPr>
        <p:txBody>
          <a:bodyPr>
            <a:normAutofit/>
          </a:bodyPr>
          <a:lstStyle/>
          <a:p>
            <a:pPr lvl="1"/>
            <a:r>
              <a:rPr lang="en-US" sz="1600" dirty="0" smtClean="0"/>
              <a:t>One-photon soft emission amplitude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r>
              <a:rPr lang="en-US" sz="1600" i="1" dirty="0" err="1" smtClean="0"/>
              <a:t>M</a:t>
            </a:r>
            <a:r>
              <a:rPr lang="en-US" sz="1600" i="1" baseline="-25000" dirty="0" err="1" smtClean="0"/>
              <a:t>eik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does not depend on spin, energy or short-distance structure. Only dependence on charge and direction</a:t>
            </a:r>
          </a:p>
          <a:p>
            <a:pPr lvl="1"/>
            <a:r>
              <a:rPr lang="en-US" sz="1600" dirty="0" err="1" smtClean="0"/>
              <a:t>Eikonal</a:t>
            </a:r>
            <a:r>
              <a:rPr lang="en-US" sz="1600" dirty="0" smtClean="0"/>
              <a:t> factorization </a:t>
            </a:r>
            <a:r>
              <a:rPr lang="en-US" sz="1600" dirty="0"/>
              <a:t>in QCD </a:t>
            </a:r>
            <a:r>
              <a:rPr lang="en-US" sz="1600" dirty="0" smtClean="0"/>
              <a:t>amplitudes works </a:t>
            </a:r>
            <a:r>
              <a:rPr lang="en-US" sz="1600" dirty="0"/>
              <a:t>just as in </a:t>
            </a:r>
            <a:r>
              <a:rPr lang="en-US" sz="1600" dirty="0" smtClean="0"/>
              <a:t>QED 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but </a:t>
            </a:r>
            <a:r>
              <a:rPr lang="en-US" sz="1600" dirty="0" smtClean="0">
                <a:solidFill>
                  <a:srgbClr val="FF0000"/>
                </a:solidFill>
              </a:rPr>
              <a:t>beware of colour!! </a:t>
            </a:r>
            <a:r>
              <a:rPr lang="en-US" sz="1600" dirty="0" smtClean="0"/>
              <a:t>-&gt; see </a:t>
            </a:r>
            <a:r>
              <a:rPr lang="en-US" sz="1600" dirty="0" smtClean="0"/>
              <a:t>later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Angular ordering </a:t>
            </a:r>
            <a:r>
              <a:rPr lang="en-US" sz="1600" dirty="0" err="1" smtClean="0"/>
              <a:t>contraint</a:t>
            </a:r>
            <a:r>
              <a:rPr lang="en-US" sz="1600" dirty="0" smtClean="0"/>
              <a:t> -&gt; soft emission factorizes if ordered in the emission angle</a:t>
            </a:r>
          </a:p>
          <a:p>
            <a:pPr lvl="1"/>
            <a:r>
              <a:rPr lang="en-US" sz="1600" dirty="0" smtClean="0"/>
              <a:t>V</a:t>
            </a:r>
            <a:r>
              <a:rPr lang="en-US" sz="1600" dirty="0" smtClean="0"/>
              <a:t>irtual corrections also factorize</a:t>
            </a:r>
            <a:endParaRPr lang="en-US" sz="1600" dirty="0" smtClean="0"/>
          </a:p>
          <a:p>
            <a:pPr lvl="1"/>
            <a:endParaRPr lang="en-US" sz="1600" i="1" dirty="0" smtClean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888461"/>
              </p:ext>
            </p:extLst>
          </p:nvPr>
        </p:nvGraphicFramePr>
        <p:xfrm>
          <a:off x="2392363" y="2101850"/>
          <a:ext cx="43068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3" name="Equation" r:id="rId3" imgW="2895600" imgH="444500" progId="Equation.3">
                  <p:embed/>
                </p:oleObj>
              </mc:Choice>
              <mc:Fallback>
                <p:oleObj name="Equation" r:id="rId3" imgW="2895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2363" y="2101850"/>
                        <a:ext cx="4306887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90929" y="2102117"/>
            <a:ext cx="123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eikonal</a:t>
            </a:r>
            <a:r>
              <a:rPr lang="en-US" sz="1400" dirty="0" smtClean="0"/>
              <a:t> current</a:t>
            </a:r>
            <a:endParaRPr lang="en-US" sz="1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225081"/>
              </p:ext>
            </p:extLst>
          </p:nvPr>
        </p:nvGraphicFramePr>
        <p:xfrm>
          <a:off x="4974316" y="4956464"/>
          <a:ext cx="15859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4" name="Equation" r:id="rId5" imgW="1066800" imgH="444500" progId="Equation.3">
                  <p:embed/>
                </p:oleObj>
              </mc:Choice>
              <mc:Fallback>
                <p:oleObj name="Equation" r:id="rId5" imgW="1066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74316" y="4956464"/>
                        <a:ext cx="1585912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3276" y="4189870"/>
            <a:ext cx="1965532" cy="1000634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39342"/>
              </p:ext>
            </p:extLst>
          </p:nvPr>
        </p:nvGraphicFramePr>
        <p:xfrm>
          <a:off x="3168808" y="4333237"/>
          <a:ext cx="55165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5" name="Equation" r:id="rId8" imgW="3708400" imgH="431800" progId="Equation.3">
                  <p:embed/>
                </p:oleObj>
              </mc:Choice>
              <mc:Fallback>
                <p:oleObj name="Equation" r:id="rId8" imgW="3708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68808" y="4333237"/>
                        <a:ext cx="5516563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449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39" y="1578112"/>
            <a:ext cx="8426711" cy="4858920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Wilson line </a:t>
            </a:r>
            <a:r>
              <a:rPr lang="en-US" sz="1600" dirty="0" smtClean="0"/>
              <a:t>is a </a:t>
            </a:r>
            <a:r>
              <a:rPr lang="en-US" sz="1600" dirty="0" smtClean="0"/>
              <a:t>functional of a gauge field with specific properties under gauge transformation. In an </a:t>
            </a:r>
            <a:r>
              <a:rPr lang="en-US" sz="1600" dirty="0" err="1" smtClean="0"/>
              <a:t>Abelian</a:t>
            </a:r>
            <a:r>
              <a:rPr lang="en-US" sz="1600" dirty="0" smtClean="0"/>
              <a:t> theory</a:t>
            </a:r>
          </a:p>
          <a:p>
            <a:pPr>
              <a:lnSpc>
                <a:spcPct val="200000"/>
              </a:lnSpc>
            </a:pPr>
            <a:r>
              <a:rPr lang="en-US" sz="1600" dirty="0" smtClean="0"/>
              <a:t>Integrating over the path of a charged final-state particle </a:t>
            </a:r>
            <a:r>
              <a:rPr lang="en-US" sz="1600" i="1" dirty="0" err="1" smtClean="0"/>
              <a:t>p</a:t>
            </a:r>
            <a:r>
              <a:rPr lang="en-US" sz="1600" i="1" baseline="30000" dirty="0" err="1" smtClean="0"/>
              <a:t>μ</a:t>
            </a:r>
            <a:r>
              <a:rPr lang="en-US" sz="1600" i="1" baseline="30000" dirty="0"/>
              <a:t> </a:t>
            </a:r>
            <a:r>
              <a:rPr lang="en-US" sz="1600" i="1" dirty="0" smtClean="0"/>
              <a:t>,</a:t>
            </a:r>
            <a:r>
              <a:rPr lang="en-US" sz="1600" i="1" dirty="0"/>
              <a:t> </a:t>
            </a:r>
            <a:r>
              <a:rPr lang="en-US" sz="1600" i="1" dirty="0" err="1"/>
              <a:t>n</a:t>
            </a:r>
            <a:r>
              <a:rPr lang="en-US" sz="1600" i="1" baseline="30000" dirty="0" err="1" smtClean="0"/>
              <a:t>μ</a:t>
            </a:r>
            <a:r>
              <a:rPr lang="en-US" sz="1600" i="1" dirty="0"/>
              <a:t>=</a:t>
            </a:r>
            <a:r>
              <a:rPr lang="en-US" sz="1600" i="1" dirty="0" err="1" smtClean="0"/>
              <a:t>p</a:t>
            </a:r>
            <a:r>
              <a:rPr lang="en-US" sz="1600" i="1" baseline="30000" dirty="0" err="1" smtClean="0"/>
              <a:t>μ</a:t>
            </a:r>
            <a:r>
              <a:rPr lang="en-US" sz="1600" i="1" dirty="0" smtClean="0"/>
              <a:t>/E,</a:t>
            </a:r>
          </a:p>
          <a:p>
            <a:endParaRPr lang="en-US" sz="1600" i="1" baseline="30000" dirty="0"/>
          </a:p>
          <a:p>
            <a:pPr>
              <a:lnSpc>
                <a:spcPct val="70000"/>
              </a:lnSpc>
            </a:pPr>
            <a:endParaRPr lang="en-US" sz="1600" i="1" baseline="30000" dirty="0" smtClean="0"/>
          </a:p>
          <a:p>
            <a:pPr>
              <a:lnSpc>
                <a:spcPct val="50000"/>
              </a:lnSpc>
            </a:pPr>
            <a:r>
              <a:rPr lang="en-US" sz="1600" dirty="0" smtClean="0"/>
              <a:t>Matrix element for one photon emission from expansion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reproduces </a:t>
            </a:r>
            <a:r>
              <a:rPr lang="en-US" sz="1600" dirty="0" err="1" smtClean="0"/>
              <a:t>eikonal</a:t>
            </a:r>
            <a:r>
              <a:rPr lang="en-US" sz="1600" dirty="0" smtClean="0"/>
              <a:t> interaction for an outgoing particle of charge </a:t>
            </a:r>
            <a:r>
              <a:rPr lang="en-US" sz="1600" i="1" dirty="0" smtClean="0"/>
              <a:t>Q</a:t>
            </a:r>
            <a:r>
              <a:rPr lang="en-US" sz="1600" i="1" baseline="-25000" dirty="0" smtClean="0"/>
              <a:t>n. </a:t>
            </a:r>
            <a:r>
              <a:rPr lang="en-US" sz="1600" dirty="0" smtClean="0"/>
              <a:t>For m gluon emission from n external lines expand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Interactions of soft gluon with energetic charged particles can be completely described through Wilson </a:t>
            </a:r>
            <a:r>
              <a:rPr lang="en-US" sz="1600" dirty="0" err="1" smtClean="0"/>
              <a:t>lines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err="1" smtClean="0">
                <a:sym typeface="Wingdings"/>
              </a:rPr>
              <a:t>particle</a:t>
            </a:r>
            <a:r>
              <a:rPr lang="en-US" sz="1600" dirty="0" smtClean="0">
                <a:sym typeface="Wingdings"/>
              </a:rPr>
              <a:t> just moves along a classical trajectory, emitting photons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00643"/>
              </p:ext>
            </p:extLst>
          </p:nvPr>
        </p:nvGraphicFramePr>
        <p:xfrm>
          <a:off x="4392140" y="1883407"/>
          <a:ext cx="2402796" cy="647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9" name="Equation" r:id="rId3" imgW="1790700" imgH="482600" progId="Equation.3">
                  <p:embed/>
                </p:oleObj>
              </mc:Choice>
              <mc:Fallback>
                <p:oleObj name="Equation" r:id="rId3" imgW="1790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2140" y="1883407"/>
                        <a:ext cx="2402796" cy="647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830001"/>
              </p:ext>
            </p:extLst>
          </p:nvPr>
        </p:nvGraphicFramePr>
        <p:xfrm>
          <a:off x="2855776" y="2880446"/>
          <a:ext cx="390366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0" name="Equation" r:id="rId5" imgW="2578100" imgH="482600" progId="Equation.3">
                  <p:embed/>
                </p:oleObj>
              </mc:Choice>
              <mc:Fallback>
                <p:oleObj name="Equation" r:id="rId5" imgW="2578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5776" y="2880446"/>
                        <a:ext cx="3903663" cy="73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367777"/>
              </p:ext>
            </p:extLst>
          </p:nvPr>
        </p:nvGraphicFramePr>
        <p:xfrm>
          <a:off x="668188" y="3992805"/>
          <a:ext cx="817403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1" name="Equation" r:id="rId7" imgW="5397500" imgH="482600" progId="Equation.3">
                  <p:embed/>
                </p:oleObj>
              </mc:Choice>
              <mc:Fallback>
                <p:oleObj name="Equation" r:id="rId7" imgW="5397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8188" y="3992805"/>
                        <a:ext cx="8174038" cy="73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195146"/>
              </p:ext>
            </p:extLst>
          </p:nvPr>
        </p:nvGraphicFramePr>
        <p:xfrm>
          <a:off x="3245431" y="5174975"/>
          <a:ext cx="27305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2" name="Equation" r:id="rId9" imgW="1803400" imgH="279400" progId="Equation.3">
                  <p:embed/>
                </p:oleObj>
              </mc:Choice>
              <mc:Fallback>
                <p:oleObj name="Equation" r:id="rId9" imgW="1803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45431" y="5174975"/>
                        <a:ext cx="2730500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0884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39" y="1578112"/>
            <a:ext cx="8426711" cy="4858920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Wilson line a </a:t>
            </a:r>
            <a:r>
              <a:rPr lang="en-US" sz="1400" dirty="0" smtClean="0"/>
              <a:t>functional</a:t>
            </a:r>
            <a:r>
              <a:rPr lang="en-US" sz="1600" dirty="0" smtClean="0"/>
              <a:t> of a gauge field with specific properties under gauge transformation. In an </a:t>
            </a:r>
            <a:r>
              <a:rPr lang="en-US" sz="1600" dirty="0" err="1" smtClean="0"/>
              <a:t>Abelian</a:t>
            </a:r>
            <a:r>
              <a:rPr lang="en-US" sz="1600" dirty="0" smtClean="0"/>
              <a:t> theory</a:t>
            </a:r>
          </a:p>
          <a:p>
            <a:pPr>
              <a:lnSpc>
                <a:spcPct val="200000"/>
              </a:lnSpc>
            </a:pPr>
            <a:r>
              <a:rPr lang="en-US" sz="1600" dirty="0" smtClean="0"/>
              <a:t>Integrating over the path of a charged final-state particle </a:t>
            </a:r>
            <a:r>
              <a:rPr lang="en-US" sz="1600" i="1" dirty="0" err="1" smtClean="0"/>
              <a:t>p</a:t>
            </a:r>
            <a:r>
              <a:rPr lang="en-US" sz="1600" i="1" baseline="30000" dirty="0" err="1" smtClean="0"/>
              <a:t>μ</a:t>
            </a:r>
            <a:r>
              <a:rPr lang="en-US" sz="1600" i="1" baseline="30000" dirty="0"/>
              <a:t> </a:t>
            </a:r>
            <a:r>
              <a:rPr lang="en-US" sz="1600" i="1" dirty="0" smtClean="0"/>
              <a:t>,</a:t>
            </a:r>
            <a:r>
              <a:rPr lang="en-US" sz="1600" i="1" dirty="0"/>
              <a:t> </a:t>
            </a:r>
            <a:r>
              <a:rPr lang="en-US" sz="1600" i="1" dirty="0" err="1"/>
              <a:t>n</a:t>
            </a:r>
            <a:r>
              <a:rPr lang="en-US" sz="1600" i="1" baseline="30000" dirty="0" err="1" smtClean="0"/>
              <a:t>μ</a:t>
            </a:r>
            <a:r>
              <a:rPr lang="en-US" sz="1600" i="1" dirty="0"/>
              <a:t>=</a:t>
            </a:r>
            <a:r>
              <a:rPr lang="en-US" sz="1600" i="1" dirty="0" err="1" smtClean="0"/>
              <a:t>p</a:t>
            </a:r>
            <a:r>
              <a:rPr lang="en-US" sz="1600" i="1" baseline="30000" dirty="0" err="1" smtClean="0"/>
              <a:t>μ</a:t>
            </a:r>
            <a:r>
              <a:rPr lang="en-US" sz="1600" i="1" dirty="0" smtClean="0"/>
              <a:t>/E,</a:t>
            </a:r>
          </a:p>
          <a:p>
            <a:endParaRPr lang="en-US" sz="1600" i="1" baseline="30000" dirty="0"/>
          </a:p>
          <a:p>
            <a:pPr>
              <a:lnSpc>
                <a:spcPct val="70000"/>
              </a:lnSpc>
            </a:pPr>
            <a:endParaRPr lang="en-US" sz="1600" i="1" baseline="30000" dirty="0" smtClean="0"/>
          </a:p>
          <a:p>
            <a:pPr>
              <a:lnSpc>
                <a:spcPct val="50000"/>
              </a:lnSpc>
            </a:pPr>
            <a:r>
              <a:rPr lang="en-US" sz="1600" dirty="0" smtClean="0"/>
              <a:t>Matrix element for one photon emission from expansion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reproduces </a:t>
            </a:r>
            <a:r>
              <a:rPr lang="en-US" sz="1600" dirty="0" err="1" smtClean="0"/>
              <a:t>eikonal</a:t>
            </a:r>
            <a:r>
              <a:rPr lang="en-US" sz="1600" dirty="0" smtClean="0"/>
              <a:t> interaction for an outgoing particle of charge </a:t>
            </a:r>
            <a:r>
              <a:rPr lang="en-US" sz="1600" i="1" dirty="0" smtClean="0"/>
              <a:t>Q</a:t>
            </a:r>
            <a:r>
              <a:rPr lang="en-US" sz="1600" i="1" baseline="-25000" dirty="0" smtClean="0"/>
              <a:t>n. </a:t>
            </a:r>
            <a:r>
              <a:rPr lang="en-US" sz="1600" dirty="0" smtClean="0"/>
              <a:t>For m gluon emission from n external lines expand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Interactions of soft gluon with energetic charged particles can be completely described through Wilson </a:t>
            </a:r>
            <a:r>
              <a:rPr lang="en-US" sz="1600" dirty="0" err="1" smtClean="0"/>
              <a:t>lines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err="1" smtClean="0">
                <a:sym typeface="Wingdings"/>
              </a:rPr>
              <a:t>particle</a:t>
            </a:r>
            <a:r>
              <a:rPr lang="en-US" sz="1600" dirty="0" smtClean="0">
                <a:sym typeface="Wingdings"/>
              </a:rPr>
              <a:t> just moves along a classical trajectory, emitting photons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579094"/>
              </p:ext>
            </p:extLst>
          </p:nvPr>
        </p:nvGraphicFramePr>
        <p:xfrm>
          <a:off x="3108572" y="1928767"/>
          <a:ext cx="2402796" cy="647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7" name="Equation" r:id="rId3" imgW="1790700" imgH="482600" progId="Equation.3">
                  <p:embed/>
                </p:oleObj>
              </mc:Choice>
              <mc:Fallback>
                <p:oleObj name="Equation" r:id="rId3" imgW="1790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8572" y="1928767"/>
                        <a:ext cx="2402796" cy="647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736602"/>
              </p:ext>
            </p:extLst>
          </p:nvPr>
        </p:nvGraphicFramePr>
        <p:xfrm>
          <a:off x="2855776" y="2959826"/>
          <a:ext cx="390366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8" name="Equation" r:id="rId5" imgW="2578100" imgH="482600" progId="Equation.3">
                  <p:embed/>
                </p:oleObj>
              </mc:Choice>
              <mc:Fallback>
                <p:oleObj name="Equation" r:id="rId5" imgW="2578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5776" y="2959826"/>
                        <a:ext cx="3903663" cy="73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886342"/>
              </p:ext>
            </p:extLst>
          </p:nvPr>
        </p:nvGraphicFramePr>
        <p:xfrm>
          <a:off x="668188" y="3992805"/>
          <a:ext cx="817403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9" name="Equation" r:id="rId7" imgW="5397500" imgH="482600" progId="Equation.3">
                  <p:embed/>
                </p:oleObj>
              </mc:Choice>
              <mc:Fallback>
                <p:oleObj name="Equation" r:id="rId7" imgW="5397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8188" y="3992805"/>
                        <a:ext cx="8174038" cy="73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869953"/>
              </p:ext>
            </p:extLst>
          </p:nvPr>
        </p:nvGraphicFramePr>
        <p:xfrm>
          <a:off x="3245431" y="5174975"/>
          <a:ext cx="27305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0" name="Equation" r:id="rId9" imgW="1803400" imgH="279400" progId="Equation.3">
                  <p:embed/>
                </p:oleObj>
              </mc:Choice>
              <mc:Fallback>
                <p:oleObj name="Equation" r:id="rId9" imgW="1803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45431" y="5174975"/>
                        <a:ext cx="2730500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34854" y="4910317"/>
            <a:ext cx="4993682" cy="1077218"/>
          </a:xfrm>
          <a:prstGeom prst="rect">
            <a:avLst/>
          </a:prstGeom>
          <a:solidFill>
            <a:srgbClr val="FFFFFF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non-</a:t>
            </a:r>
            <a:r>
              <a:rPr lang="en-US" sz="1600" dirty="0" err="1" smtClean="0"/>
              <a:t>Abelian</a:t>
            </a:r>
            <a:r>
              <a:rPr lang="en-US" sz="1600" dirty="0" smtClean="0"/>
              <a:t> theory, path-</a:t>
            </a:r>
            <a:r>
              <a:rPr lang="en-US" sz="1600" smtClean="0"/>
              <a:t>ordered exponentials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210631"/>
              </p:ext>
            </p:extLst>
          </p:nvPr>
        </p:nvGraphicFramePr>
        <p:xfrm>
          <a:off x="4526878" y="5237163"/>
          <a:ext cx="43846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1" name="Equation" r:id="rId11" imgW="2895600" imgH="508000" progId="Equation.3">
                  <p:embed/>
                </p:oleObj>
              </mc:Choice>
              <mc:Fallback>
                <p:oleObj name="Equation" r:id="rId11" imgW="28956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26878" y="5237163"/>
                        <a:ext cx="438467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9951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Conceptual Basis Of Resummation (</a:t>
            </a:r>
            <a:r>
              <a:rPr lang="en-US" dirty="0" smtClean="0"/>
              <a:t>I.1)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5212" y="7513539"/>
            <a:ext cx="2133600" cy="365125"/>
          </a:xfrm>
        </p:spPr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9974" y="7513539"/>
            <a:ext cx="6124902" cy="365125"/>
          </a:xfrm>
        </p:spPr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18" name="Content Placeholder 5"/>
          <p:cNvSpPr>
            <a:spLocks noGrp="1"/>
          </p:cNvSpPr>
          <p:nvPr>
            <p:ph sz="half" idx="4294967295"/>
          </p:nvPr>
        </p:nvSpPr>
        <p:spPr>
          <a:xfrm>
            <a:off x="244439" y="2612599"/>
            <a:ext cx="8574087" cy="490094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Exponentiation of one-gluon emission </a:t>
            </a:r>
            <a:r>
              <a:rPr lang="en-US" sz="1600" dirty="0" smtClean="0"/>
              <a:t>corrections </a:t>
            </a:r>
          </a:p>
          <a:p>
            <a:pPr lvl="1">
              <a:spcAft>
                <a:spcPts val="2400"/>
              </a:spcAft>
            </a:pPr>
            <a:r>
              <a:rPr lang="en-US" sz="1600" dirty="0" smtClean="0"/>
              <a:t>matrix-element factorization in soft approximation for one-gluon emission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lvl="1">
              <a:spcAft>
                <a:spcPts val="600"/>
              </a:spcAft>
            </a:pPr>
            <a:r>
              <a:rPr lang="en-US" sz="1600" dirty="0" smtClean="0"/>
              <a:t>multiple gluon emission factorization (</a:t>
            </a:r>
            <a:r>
              <a:rPr lang="en-US" sz="1600" smtClean="0"/>
              <a:t>colour coherence)</a:t>
            </a:r>
            <a:endParaRPr lang="en-US" sz="1600" dirty="0" smtClean="0"/>
          </a:p>
          <a:p>
            <a:pPr lvl="1">
              <a:lnSpc>
                <a:spcPct val="150000"/>
              </a:lnSpc>
              <a:spcAft>
                <a:spcPts val="600"/>
              </a:spcAft>
            </a:pPr>
            <a:endParaRPr lang="en-US" sz="1600" dirty="0" smtClean="0"/>
          </a:p>
          <a:p>
            <a:pPr lvl="1"/>
            <a:r>
              <a:rPr lang="en-US" sz="1600" dirty="0" smtClean="0"/>
              <a:t>phase-space </a:t>
            </a:r>
            <a:r>
              <a:rPr lang="en-US" sz="1600" dirty="0" smtClean="0"/>
              <a:t>factorization depends on the process: </a:t>
            </a:r>
            <a:r>
              <a:rPr lang="en-US" sz="1600" i="1" dirty="0" smtClean="0"/>
              <a:t>Θ</a:t>
            </a:r>
            <a:r>
              <a:rPr lang="en-US" sz="1600" i="1" baseline="-25000" dirty="0" smtClean="0"/>
              <a:t>PS </a:t>
            </a:r>
            <a:r>
              <a:rPr lang="en-US" sz="1600" dirty="0" smtClean="0"/>
              <a:t>contains kinematical constraints defining the cross section  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factorized corrections </a:t>
            </a:r>
            <a:r>
              <a:rPr lang="en-US" sz="1600" dirty="0" err="1" smtClean="0"/>
              <a:t>exponentiate</a:t>
            </a:r>
            <a:endParaRPr lang="en-US" sz="18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697643" y="3499085"/>
            <a:ext cx="2687204" cy="933226"/>
            <a:chOff x="2544" y="457"/>
            <a:chExt cx="3072" cy="1133"/>
          </a:xfrm>
        </p:grpSpPr>
        <p:pic>
          <p:nvPicPr>
            <p:cNvPr id="20" name="Picture 2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44" y="480"/>
              <a:ext cx="3072" cy="1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2667" y="457"/>
              <a:ext cx="241" cy="37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err="1"/>
                <a:t>p</a:t>
              </a:r>
              <a:endParaRPr lang="en-US" sz="1400" dirty="0"/>
            </a:p>
          </p:txBody>
        </p:sp>
        <p:sp>
          <p:nvSpPr>
            <p:cNvPr id="22" name="Text Box 30"/>
            <p:cNvSpPr txBox="1">
              <a:spLocks noChangeArrowheads="1"/>
            </p:cNvSpPr>
            <p:nvPr/>
          </p:nvSpPr>
          <p:spPr bwMode="auto">
            <a:xfrm>
              <a:off x="2832" y="1209"/>
              <a:ext cx="241" cy="37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err="1"/>
                <a:t>p</a:t>
              </a:r>
              <a:endParaRPr lang="en-US" sz="1400" dirty="0"/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3360" y="660"/>
              <a:ext cx="241" cy="37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err="1"/>
                <a:t>k</a:t>
              </a:r>
              <a:endParaRPr lang="en-US" sz="1400" dirty="0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2930" y="1375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7087" y="3600529"/>
            <a:ext cx="5022001" cy="6744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16" y="1583353"/>
            <a:ext cx="7381982" cy="994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8793"/>
          <a:stretch/>
        </p:blipFill>
        <p:spPr>
          <a:xfrm>
            <a:off x="2649772" y="4869235"/>
            <a:ext cx="3949897" cy="62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9772" y="6045306"/>
            <a:ext cx="3769366" cy="4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46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Conceptual Basis Of Resummation (</a:t>
            </a:r>
            <a:r>
              <a:rPr lang="en-US" dirty="0" smtClean="0"/>
              <a:t>I.2)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87" y="1644332"/>
            <a:ext cx="8461363" cy="448183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If the amplitude squared and the phase-space factorize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In practice, phase-space factorization often occurs in the space conjugate to the space of kinematic variables </a:t>
            </a:r>
          </a:p>
          <a:p>
            <a:pPr lvl="1"/>
            <a:r>
              <a:rPr lang="en-US" sz="1400" dirty="0" smtClean="0"/>
              <a:t>Threshold resummation, </a:t>
            </a:r>
            <a:r>
              <a:rPr lang="en-US" sz="1400" dirty="0" err="1" smtClean="0"/>
              <a:t>Mellin</a:t>
            </a:r>
            <a:r>
              <a:rPr lang="en-US" sz="1400" dirty="0" smtClean="0"/>
              <a:t> transform</a:t>
            </a:r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r>
              <a:rPr lang="en-US" sz="1400" dirty="0" smtClean="0"/>
              <a:t>Transverse momentum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 resummation, Fourier transform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64" y="1908591"/>
            <a:ext cx="6159500" cy="1484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54" y="5669715"/>
            <a:ext cx="3753416" cy="758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61679" y="5787609"/>
            <a:ext cx="2456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ln</a:t>
            </a:r>
            <a:r>
              <a:rPr lang="en-US" sz="1400" i="1" dirty="0" smtClean="0"/>
              <a:t> (Q</a:t>
            </a:r>
            <a:r>
              <a:rPr lang="en-US" sz="1400" i="1" baseline="30000" dirty="0" smtClean="0"/>
              <a:t>2</a:t>
            </a:r>
            <a:r>
              <a:rPr lang="en-US" sz="1400" i="1" dirty="0" smtClean="0"/>
              <a:t> / p</a:t>
            </a:r>
            <a:r>
              <a:rPr lang="en-US" sz="1400" i="1" baseline="-25000" dirty="0" smtClean="0"/>
              <a:t>T</a:t>
            </a:r>
            <a:r>
              <a:rPr lang="en-US" sz="1400" i="1" baseline="30000" dirty="0" smtClean="0"/>
              <a:t>2</a:t>
            </a:r>
            <a:r>
              <a:rPr lang="en-US" sz="1400" i="1" dirty="0" smtClean="0"/>
              <a:t> ) &lt;-&gt; </a:t>
            </a:r>
            <a:r>
              <a:rPr lang="en-US" sz="1400" i="1" dirty="0" err="1" smtClean="0"/>
              <a:t>ln</a:t>
            </a:r>
            <a:r>
              <a:rPr lang="en-US" sz="1400" i="1" dirty="0" smtClean="0"/>
              <a:t> </a:t>
            </a:r>
            <a:r>
              <a:rPr lang="en-US" sz="1400" i="1" dirty="0"/>
              <a:t>(Q</a:t>
            </a:r>
            <a:r>
              <a:rPr lang="en-US" sz="1400" i="1" baseline="30000" dirty="0"/>
              <a:t>2</a:t>
            </a:r>
            <a:r>
              <a:rPr lang="en-US" sz="1400" i="1" dirty="0"/>
              <a:t> b</a:t>
            </a:r>
            <a:r>
              <a:rPr lang="en-US" sz="1400" i="1" baseline="30000" dirty="0" smtClean="0"/>
              <a:t>2</a:t>
            </a:r>
            <a:r>
              <a:rPr lang="en-US" sz="1400" i="1" dirty="0" smtClean="0"/>
              <a:t> </a:t>
            </a:r>
            <a:r>
              <a:rPr lang="en-US" sz="1400" i="1" dirty="0"/>
              <a:t>)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495" y="4505656"/>
            <a:ext cx="5964648" cy="7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28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“top -bottom”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502" y="1713730"/>
            <a:ext cx="8057583" cy="4412434"/>
          </a:xfrm>
        </p:spPr>
        <p:txBody>
          <a:bodyPr>
            <a:normAutofit/>
          </a:bodyPr>
          <a:lstStyle/>
          <a:p>
            <a:r>
              <a:rPr lang="en-US" sz="1800" dirty="0"/>
              <a:t>In dimensional regularization</a:t>
            </a:r>
            <a:r>
              <a:rPr lang="en-US" sz="1800" dirty="0" smtClean="0"/>
              <a:t>: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Soft and </a:t>
            </a:r>
            <a:r>
              <a:rPr lang="en-US" sz="2000" dirty="0"/>
              <a:t>collinear</a:t>
            </a:r>
            <a:r>
              <a:rPr lang="en-US" sz="1800" dirty="0"/>
              <a:t> singularities intertwined with logs 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>
                <a:sym typeface="Wingdings"/>
              </a:rPr>
              <a:t> study the structure of singularities to learn about the </a:t>
            </a:r>
            <a:r>
              <a:rPr lang="en-US" sz="1800" dirty="0" smtClean="0">
                <a:sym typeface="Wingdings"/>
              </a:rPr>
              <a:t>logs</a:t>
            </a:r>
          </a:p>
          <a:p>
            <a:r>
              <a:rPr lang="en-US" sz="1800" dirty="0" smtClean="0">
                <a:sym typeface="Wingdings"/>
              </a:rPr>
              <a:t>Same techniques as used in the “standard” collinear factorization proofs </a:t>
            </a:r>
            <a:r>
              <a:rPr lang="en-US" sz="1600" i="1" dirty="0" smtClean="0">
                <a:solidFill>
                  <a:srgbClr val="660066"/>
                </a:solidFill>
                <a:sym typeface="Wingdings"/>
              </a:rPr>
              <a:t>[Collins, </a:t>
            </a:r>
            <a:r>
              <a:rPr lang="en-US" sz="1600" i="1" dirty="0" err="1" smtClean="0">
                <a:solidFill>
                  <a:srgbClr val="660066"/>
                </a:solidFill>
                <a:sym typeface="Wingdings"/>
              </a:rPr>
              <a:t>Soper</a:t>
            </a:r>
            <a:r>
              <a:rPr lang="en-US" sz="1600" i="1" dirty="0" smtClean="0">
                <a:solidFill>
                  <a:srgbClr val="660066"/>
                </a:solidFill>
                <a:sym typeface="Wingdings"/>
              </a:rPr>
              <a:t>, Sterman’87-’89, Bodwin’85]</a:t>
            </a:r>
            <a:r>
              <a:rPr lang="en-US" sz="1800" dirty="0" smtClean="0">
                <a:sym typeface="Wingdings"/>
              </a:rPr>
              <a:t>. Particular variants of the factorized expression from which a corresponding resummed formula is derived are obtained by keeping the appropriate variable (e.g. transverse momentum, energy fraction) fixed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46" y="2218248"/>
            <a:ext cx="5531699" cy="741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606" y="2336593"/>
            <a:ext cx="1828257" cy="57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50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615098"/>
            <a:ext cx="5671073" cy="482193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Methodology:</a:t>
            </a:r>
          </a:p>
          <a:p>
            <a:pPr lvl="1"/>
            <a:r>
              <a:rPr lang="en-US" sz="1600" dirty="0"/>
              <a:t>F</a:t>
            </a:r>
            <a:r>
              <a:rPr lang="en-US" sz="1600" dirty="0" smtClean="0"/>
              <a:t>or a general Feynman diagram, soft and collinear divergences are found by solving Landau equations</a:t>
            </a:r>
          </a:p>
          <a:p>
            <a:pPr lvl="1"/>
            <a:r>
              <a:rPr lang="en-US" sz="1600" dirty="0" smtClean="0"/>
              <a:t>It can be done graphically, with solutions represented as reduced diagrams </a:t>
            </a:r>
            <a:r>
              <a:rPr lang="en-US" sz="1400" i="1" dirty="0" smtClean="0">
                <a:solidFill>
                  <a:srgbClr val="660066"/>
                </a:solidFill>
              </a:rPr>
              <a:t>[Coleman, Norton’65]</a:t>
            </a:r>
            <a:r>
              <a:rPr lang="en-US" sz="1600" dirty="0" smtClean="0"/>
              <a:t>. Use power-counting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Sterman</a:t>
            </a:r>
            <a:r>
              <a:rPr lang="en-US" sz="1600" i="1" dirty="0" smtClean="0">
                <a:solidFill>
                  <a:srgbClr val="660066"/>
                </a:solidFill>
              </a:rPr>
              <a:t>] </a:t>
            </a:r>
            <a:r>
              <a:rPr lang="en-US" sz="1600" dirty="0" smtClean="0"/>
              <a:t>to establish the degree </a:t>
            </a:r>
            <a:r>
              <a:rPr lang="en-US" sz="1600" dirty="0"/>
              <a:t>of divergence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097" y="1615099"/>
            <a:ext cx="2842516" cy="23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0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03" y="1874006"/>
            <a:ext cx="3674245" cy="1356189"/>
          </a:xfrm>
        </p:spPr>
        <p:txBody>
          <a:bodyPr>
            <a:noAutofit/>
          </a:bodyPr>
          <a:lstStyle/>
          <a:p>
            <a:r>
              <a:rPr lang="en-US" sz="1700" dirty="0" smtClean="0"/>
              <a:t>The road to resummation  is long (-&gt; Sudakov’56, a lot of research) and winding (many approaches, limited literature at the entry level)..</a:t>
            </a:r>
          </a:p>
          <a:p>
            <a:endParaRPr lang="en-US" sz="1700" dirty="0" smtClean="0"/>
          </a:p>
          <a:p>
            <a:endParaRPr lang="en-US" sz="1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946" y="2748219"/>
            <a:ext cx="4116473" cy="337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93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615098"/>
            <a:ext cx="5671073" cy="482193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Methodology:</a:t>
            </a:r>
          </a:p>
          <a:p>
            <a:pPr lvl="1"/>
            <a:r>
              <a:rPr lang="en-US" sz="1600" dirty="0"/>
              <a:t>F</a:t>
            </a:r>
            <a:r>
              <a:rPr lang="en-US" sz="1600" dirty="0" smtClean="0"/>
              <a:t>or a general Feynman diagram, soft and collinear divergences are found by solving Landau equations</a:t>
            </a:r>
          </a:p>
          <a:p>
            <a:pPr lvl="1"/>
            <a:r>
              <a:rPr lang="en-US" sz="1600" dirty="0" smtClean="0"/>
              <a:t>It can be done graphically, with solutions represented as reduced diagrams </a:t>
            </a:r>
            <a:r>
              <a:rPr lang="en-US" sz="1400" i="1" dirty="0" smtClean="0">
                <a:solidFill>
                  <a:srgbClr val="660066"/>
                </a:solidFill>
              </a:rPr>
              <a:t>[Coleman, Norton’65]</a:t>
            </a:r>
            <a:r>
              <a:rPr lang="en-US" sz="1600" dirty="0" smtClean="0"/>
              <a:t>. Use power-counting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Sterman</a:t>
            </a:r>
            <a:r>
              <a:rPr lang="en-US" sz="1600" i="1" dirty="0" smtClean="0">
                <a:solidFill>
                  <a:srgbClr val="660066"/>
                </a:solidFill>
              </a:rPr>
              <a:t>] </a:t>
            </a:r>
            <a:r>
              <a:rPr lang="en-US" sz="1600" dirty="0" smtClean="0"/>
              <a:t>to establish the degree </a:t>
            </a:r>
            <a:r>
              <a:rPr lang="en-US" sz="1600" dirty="0"/>
              <a:t>of divergence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Kulesza, Resummation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097" y="1615099"/>
            <a:ext cx="2842516" cy="231138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31673" y="3772670"/>
            <a:ext cx="6362116" cy="2637717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38552" y="3843513"/>
            <a:ext cx="59305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Landau equations from conditions: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- denominators have to vanish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- singularities are trapped, i.e. no deformation of the integration contour in the complex plane </a:t>
            </a:r>
          </a:p>
          <a:p>
            <a:endParaRPr lang="en-US" sz="1400" dirty="0" smtClean="0"/>
          </a:p>
          <a:p>
            <a:r>
              <a:rPr lang="en-US" sz="1400" dirty="0" smtClean="0"/>
              <a:t>Due to general nature of Landau equations, reduced diagrams can be used at any order in pert. theory. They represent leading regions </a:t>
            </a:r>
            <a:r>
              <a:rPr lang="en-US" sz="1400" dirty="0" smtClean="0"/>
              <a:t>where internal </a:t>
            </a:r>
            <a:r>
              <a:rPr lang="en-US" sz="1400" dirty="0" smtClean="0"/>
              <a:t>momenta go on-shell and denominators diverge</a:t>
            </a:r>
          </a:p>
          <a:p>
            <a:endParaRPr lang="en-US" sz="1400" dirty="0"/>
          </a:p>
          <a:p>
            <a:r>
              <a:rPr lang="en-US" sz="1400" dirty="0" smtClean="0"/>
              <a:t>Landau </a:t>
            </a:r>
            <a:r>
              <a:rPr lang="en-US" sz="1400" dirty="0" err="1" smtClean="0"/>
              <a:t>eqs</a:t>
            </a:r>
            <a:r>
              <a:rPr lang="en-US" sz="1400" dirty="0" smtClean="0"/>
              <a:t>. are only necessary conditions for singularities, numerators can outweigh denominators -&gt; power counting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5137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615098"/>
            <a:ext cx="5671073" cy="494392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Methodology:</a:t>
            </a:r>
          </a:p>
          <a:p>
            <a:pPr lvl="1"/>
            <a:r>
              <a:rPr lang="en-US" sz="1600" dirty="0"/>
              <a:t>F</a:t>
            </a:r>
            <a:r>
              <a:rPr lang="en-US" sz="1600" dirty="0" smtClean="0"/>
              <a:t>or a general Feynman </a:t>
            </a:r>
            <a:r>
              <a:rPr lang="en-US" sz="1600" dirty="0" smtClean="0"/>
              <a:t>diagram, </a:t>
            </a:r>
            <a:r>
              <a:rPr lang="en-US" sz="1600" dirty="0" smtClean="0"/>
              <a:t>soft and collinear divergences are found by solving Landau equations</a:t>
            </a:r>
          </a:p>
          <a:p>
            <a:pPr lvl="1"/>
            <a:r>
              <a:rPr lang="en-US" sz="1600" dirty="0" smtClean="0"/>
              <a:t>It can be done graphically, with solutions represented as reduced diagrams </a:t>
            </a:r>
            <a:r>
              <a:rPr lang="en-US" sz="1400" i="1" dirty="0" smtClean="0">
                <a:solidFill>
                  <a:srgbClr val="660066"/>
                </a:solidFill>
              </a:rPr>
              <a:t>[Coleman, Norton’65]</a:t>
            </a:r>
            <a:r>
              <a:rPr lang="en-US" sz="1600" dirty="0" smtClean="0"/>
              <a:t>. Use power-counting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Sterman</a:t>
            </a:r>
            <a:r>
              <a:rPr lang="en-US" sz="1600" i="1" dirty="0" smtClean="0">
                <a:solidFill>
                  <a:srgbClr val="660066"/>
                </a:solidFill>
              </a:rPr>
              <a:t>] </a:t>
            </a:r>
            <a:r>
              <a:rPr lang="en-US" sz="1600" dirty="0" smtClean="0"/>
              <a:t>to </a:t>
            </a:r>
            <a:r>
              <a:rPr lang="en-US" sz="1600" dirty="0"/>
              <a:t>establish the degree of </a:t>
            </a:r>
            <a:r>
              <a:rPr lang="en-US" sz="1600" dirty="0" smtClean="0"/>
              <a:t>divergence</a:t>
            </a:r>
          </a:p>
          <a:p>
            <a:pPr lvl="1"/>
            <a:r>
              <a:rPr lang="en-US" sz="1600" dirty="0" smtClean="0"/>
              <a:t>Leading regions at any order in perturbation theory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Followed by factorization of jets from the hard off-shell part and soft gluons from jets – highly </a:t>
            </a:r>
            <a:r>
              <a:rPr lang="en-US" sz="1600" dirty="0" smtClean="0"/>
              <a:t>sophisticated</a:t>
            </a:r>
            <a:r>
              <a:rPr lang="en-US" sz="1600" dirty="0" smtClean="0"/>
              <a:t> </a:t>
            </a:r>
            <a:r>
              <a:rPr lang="en-US" sz="1600" dirty="0" smtClean="0"/>
              <a:t>diagrammatical analysis </a:t>
            </a:r>
            <a:r>
              <a:rPr lang="en-US" sz="1400" i="1" dirty="0" smtClean="0">
                <a:solidFill>
                  <a:srgbClr val="660066"/>
                </a:solidFill>
              </a:rPr>
              <a:t>[Collins, </a:t>
            </a:r>
            <a:r>
              <a:rPr lang="en-US" sz="1400" i="1" dirty="0" err="1" smtClean="0">
                <a:solidFill>
                  <a:srgbClr val="660066"/>
                </a:solidFill>
              </a:rPr>
              <a:t>Soper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 smtClean="0">
                <a:solidFill>
                  <a:srgbClr val="660066"/>
                </a:solidFill>
              </a:rPr>
              <a:t>Sterman</a:t>
            </a:r>
            <a:r>
              <a:rPr lang="en-US" sz="1400" i="1" dirty="0">
                <a:solidFill>
                  <a:srgbClr val="660066"/>
                </a:solidFill>
              </a:rPr>
              <a:t>] 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370" y="1615099"/>
            <a:ext cx="2842516" cy="2311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08" y="4098738"/>
            <a:ext cx="4859072" cy="1443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6288"/>
          <a:stretch/>
        </p:blipFill>
        <p:spPr>
          <a:xfrm>
            <a:off x="6373920" y="3809658"/>
            <a:ext cx="2306177" cy="24028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26623" y="5905586"/>
            <a:ext cx="1117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Drell</a:t>
            </a:r>
            <a:r>
              <a:rPr lang="en-US" sz="1400" dirty="0" smtClean="0"/>
              <a:t>-Yan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3044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Upshot: “Top-bottom” DQCD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478" y="1708871"/>
            <a:ext cx="5318716" cy="3167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506" y="1590439"/>
            <a:ext cx="257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 factor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99998" y="4737617"/>
            <a:ext cx="257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</a:t>
            </a:r>
            <a:r>
              <a:rPr lang="en-US" sz="1400" dirty="0" err="1" smtClean="0"/>
              <a:t>arXiv</a:t>
            </a:r>
            <a:r>
              <a:rPr lang="en-US" sz="1400" dirty="0" smtClean="0"/>
              <a:t>: 0805.3515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95" y="5090606"/>
            <a:ext cx="6066203" cy="12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78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Resummation from Factorization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507" y="1713730"/>
            <a:ext cx="8315744" cy="4919266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Single log resummation example: moments of the deep inelastic proton structure function factorize as 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i="1" dirty="0" smtClean="0"/>
              <a:t>	</a:t>
            </a:r>
            <a:r>
              <a:rPr lang="en-US" sz="1600" i="1" dirty="0" err="1" smtClean="0"/>
              <a:t>C</a:t>
            </a:r>
            <a:r>
              <a:rPr lang="en-US" sz="1600" i="1" baseline="-25000" dirty="0" err="1" smtClean="0"/>
              <a:t>q</a:t>
            </a:r>
            <a:r>
              <a:rPr lang="en-US" sz="1600" dirty="0" smtClean="0"/>
              <a:t> are IR safe coefficient functions and 	  is the quark distribution function. Since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1600" dirty="0" smtClean="0"/>
              <a:t>then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and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Resummation of double logarithms requires additional considerations of dependence on the second variable (gauge vector ) via </a:t>
            </a:r>
            <a:r>
              <a:rPr lang="en-US" sz="1600" i="1" dirty="0" smtClean="0"/>
              <a:t>log(p</a:t>
            </a:r>
            <a:r>
              <a:rPr lang="en-US" sz="1600" i="1" baseline="-25000" dirty="0" smtClean="0"/>
              <a:t>i </a:t>
            </a:r>
            <a:r>
              <a:rPr lang="en-US" sz="1600" i="1" baseline="30000" dirty="0" smtClean="0"/>
              <a:t>.</a:t>
            </a:r>
            <a:r>
              <a:rPr lang="en-US" sz="1600" i="1" dirty="0" smtClean="0"/>
              <a:t> n)</a:t>
            </a:r>
            <a:endParaRPr lang="en-US" sz="16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14986" y="1436731"/>
            <a:ext cx="3329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see E. </a:t>
            </a:r>
            <a:r>
              <a:rPr lang="en-US" sz="1200" i="1" dirty="0" err="1" smtClean="0"/>
              <a:t>Laenen</a:t>
            </a:r>
            <a:r>
              <a:rPr lang="en-US" sz="1200" i="1" dirty="0" smtClean="0"/>
              <a:t>, in </a:t>
            </a:r>
            <a:r>
              <a:rPr lang="en-US" sz="1200" i="1" dirty="0" err="1" smtClean="0"/>
              <a:t>Pramana</a:t>
            </a:r>
            <a:r>
              <a:rPr lang="en-US" sz="1200" i="1" dirty="0" smtClean="0"/>
              <a:t> 65(2004)1225</a:t>
            </a:r>
            <a:endParaRPr lang="en-US" sz="12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2309745"/>
            <a:ext cx="5486400" cy="66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06" y="2911603"/>
            <a:ext cx="406400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357937"/>
            <a:ext cx="22733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1" y="3807774"/>
            <a:ext cx="56007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81" y="5024447"/>
            <a:ext cx="4762500" cy="647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0950" y="4975131"/>
            <a:ext cx="25908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24531" y="5104201"/>
            <a:ext cx="1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6724" y="4733817"/>
            <a:ext cx="1524000" cy="30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2300" y="4649383"/>
            <a:ext cx="1193800" cy="3302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5564640" y="4987460"/>
            <a:ext cx="0" cy="264420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52451" y="5585032"/>
            <a:ext cx="546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Resummation of single logarithms!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87821" y="3811011"/>
            <a:ext cx="137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anomalous dimension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71049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Threshold Resummed Cross Sections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4163" y="1715075"/>
            <a:ext cx="451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Schematically, for </a:t>
            </a:r>
            <a:r>
              <a:rPr lang="en-US" dirty="0" err="1" smtClean="0"/>
              <a:t>colour</a:t>
            </a:r>
            <a:r>
              <a:rPr lang="en-US" dirty="0" smtClean="0"/>
              <a:t> singlet production </a:t>
            </a:r>
            <a:endParaRPr lang="en-US" dirty="0"/>
          </a:p>
        </p:txBody>
      </p:sp>
      <p:pic>
        <p:nvPicPr>
          <p:cNvPr id="8" name="Picture 7" descr="fact_dy.eps"/>
          <p:cNvPicPr>
            <a:picLocks noChangeAspect="1"/>
          </p:cNvPicPr>
          <p:nvPr/>
        </p:nvPicPr>
        <p:blipFill>
          <a:blip r:embed="rId2"/>
          <a:srcRect l="19109" t="29452"/>
          <a:stretch>
            <a:fillRect/>
          </a:stretch>
        </p:blipFill>
        <p:spPr>
          <a:xfrm>
            <a:off x="284163" y="2376978"/>
            <a:ext cx="3830637" cy="193173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250" y="2376978"/>
            <a:ext cx="4826000" cy="104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2575" y="4752978"/>
            <a:ext cx="6496050" cy="64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406900" y="5580677"/>
            <a:ext cx="441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perturbative</a:t>
            </a:r>
            <a:r>
              <a:rPr lang="en-US" dirty="0" smtClean="0"/>
              <a:t> function, </a:t>
            </a:r>
            <a:r>
              <a:rPr lang="en-US" i="1" dirty="0" smtClean="0"/>
              <a:t>A</a:t>
            </a:r>
            <a:r>
              <a:rPr lang="en-US" i="1" baseline="30000" dirty="0" smtClean="0"/>
              <a:t>(1)</a:t>
            </a:r>
            <a:r>
              <a:rPr lang="en-US" i="1" baseline="-25000" dirty="0" smtClean="0"/>
              <a:t>q/g</a:t>
            </a:r>
            <a:r>
              <a:rPr lang="en-US" i="1" dirty="0" smtClean="0"/>
              <a:t>=</a:t>
            </a:r>
            <a:r>
              <a:rPr lang="en-US" i="1" dirty="0" err="1" smtClean="0"/>
              <a:t>α</a:t>
            </a:r>
            <a:r>
              <a:rPr lang="en-US" i="1" baseline="-25000" dirty="0" err="1" smtClean="0"/>
              <a:t>s</a:t>
            </a:r>
            <a:r>
              <a:rPr lang="en-US" i="1" dirty="0" err="1" smtClean="0"/>
              <a:t>/π</a:t>
            </a:r>
            <a:r>
              <a:rPr lang="en-US" i="1" dirty="0" smtClean="0"/>
              <a:t> C</a:t>
            </a:r>
            <a:r>
              <a:rPr lang="en-US" i="1" baseline="-25000" dirty="0" smtClean="0"/>
              <a:t>F/A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3809543"/>
            <a:ext cx="2603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exponential functions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rot="16200000" flipV="1">
            <a:off x="7423101" y="3606076"/>
            <a:ext cx="383434" cy="23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</p:cNvCxnSpPr>
          <p:nvPr/>
        </p:nvCxnSpPr>
        <p:spPr>
          <a:xfrm rot="5400000">
            <a:off x="5134900" y="2261309"/>
            <a:ext cx="574103" cy="44092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52575" y="4752977"/>
            <a:ext cx="733425" cy="64303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2017" y="1715075"/>
            <a:ext cx="3306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660066"/>
                </a:solidFill>
              </a:rPr>
              <a:t>[Catani, Trentadue’89][Sterman’87]</a:t>
            </a:r>
            <a:endParaRPr lang="en-US" sz="160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44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31539" y="1502554"/>
            <a:ext cx="8328074" cy="463435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Two external coloured legs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Result for three coloured legs also involves only simple </a:t>
            </a:r>
            <a:r>
              <a:rPr lang="en-US" sz="1800" dirty="0" err="1" smtClean="0"/>
              <a:t>Casimir</a:t>
            </a:r>
            <a:r>
              <a:rPr lang="en-US" sz="1800" dirty="0" smtClean="0"/>
              <a:t> factors, but starting from &gt;= four legs  objects in colour space</a:t>
            </a:r>
          </a:p>
          <a:p>
            <a:pPr lvl="1"/>
            <a:r>
              <a:rPr lang="en-US" sz="1600" dirty="0" smtClean="0"/>
              <a:t>gluon emission off quark lines </a:t>
            </a:r>
            <a:r>
              <a:rPr lang="en-US" sz="1600" i="1" dirty="0" smtClean="0"/>
              <a:t>~ T</a:t>
            </a:r>
            <a:r>
              <a:rPr lang="en-US" sz="1600" i="1" baseline="-25000" dirty="0" smtClean="0"/>
              <a:t>i</a:t>
            </a:r>
            <a:r>
              <a:rPr lang="en-US" sz="1600" i="1" baseline="30000" dirty="0" smtClean="0"/>
              <a:t>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T</a:t>
            </a:r>
            <a:r>
              <a:rPr lang="en-US" sz="1600" i="1" baseline="-25000" dirty="0" err="1" smtClean="0"/>
              <a:t>j</a:t>
            </a:r>
            <a:r>
              <a:rPr lang="en-US" sz="1600" i="1" baseline="30000" dirty="0" err="1" smtClean="0"/>
              <a:t>a</a:t>
            </a:r>
            <a:endParaRPr lang="en-US" sz="1600" i="1" baseline="30000" dirty="0" smtClean="0"/>
          </a:p>
          <a:p>
            <a:pPr lvl="1"/>
            <a:r>
              <a:rPr lang="en-US" sz="1600" dirty="0" smtClean="0"/>
              <a:t>in general, decompose amplitudes in a chosen colour basis (colour tensors with indices of external partons)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Colour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190" y="4531418"/>
            <a:ext cx="1224317" cy="1177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8511"/>
          <a:stretch/>
        </p:blipFill>
        <p:spPr>
          <a:xfrm>
            <a:off x="6953950" y="4388719"/>
            <a:ext cx="1046277" cy="139357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015551" y="4573317"/>
            <a:ext cx="1224104" cy="1236735"/>
            <a:chOff x="1254162" y="3870074"/>
            <a:chExt cx="1459494" cy="146584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r="58289" b="49252"/>
            <a:stretch/>
          </p:blipFill>
          <p:spPr>
            <a:xfrm>
              <a:off x="1303781" y="3870074"/>
              <a:ext cx="510671" cy="59742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51978" t="49256" r="-32"/>
            <a:stretch/>
          </p:blipFill>
          <p:spPr>
            <a:xfrm>
              <a:off x="2125319" y="4681620"/>
              <a:ext cx="588337" cy="59737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t="50035" r="58559"/>
            <a:stretch/>
          </p:blipFill>
          <p:spPr>
            <a:xfrm>
              <a:off x="1254162" y="4747717"/>
              <a:ext cx="507363" cy="5881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49416" b="50663"/>
            <a:stretch/>
          </p:blipFill>
          <p:spPr>
            <a:xfrm>
              <a:off x="2044355" y="3894675"/>
              <a:ext cx="619306" cy="58080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1726155" y="4438437"/>
              <a:ext cx="399164" cy="348739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168" y="1911256"/>
            <a:ext cx="1965532" cy="1000634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387273"/>
              </p:ext>
            </p:extLst>
          </p:nvPr>
        </p:nvGraphicFramePr>
        <p:xfrm>
          <a:off x="4300538" y="2153478"/>
          <a:ext cx="33623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1" name="Equation" r:id="rId6" imgW="2260600" imgH="431800" progId="Equation.3">
                  <p:embed/>
                </p:oleObj>
              </mc:Choice>
              <mc:Fallback>
                <p:oleObj name="Equation" r:id="rId6" imgW="2260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00538" y="2153478"/>
                        <a:ext cx="3362325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36478" y="4746661"/>
            <a:ext cx="751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e.g.</a:t>
            </a:r>
            <a:endParaRPr lang="en-US" sz="14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997332"/>
              </p:ext>
            </p:extLst>
          </p:nvPr>
        </p:nvGraphicFramePr>
        <p:xfrm>
          <a:off x="811367" y="5237687"/>
          <a:ext cx="10763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2" name="Equation" r:id="rId8" imgW="723900" imgH="228600" progId="Equation.3">
                  <p:embed/>
                </p:oleObj>
              </mc:Choice>
              <mc:Fallback>
                <p:oleObj name="Equation" r:id="rId8" imgW="723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1367" y="5237687"/>
                        <a:ext cx="107632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09874" y="4746213"/>
            <a:ext cx="850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colour basis</a:t>
            </a:r>
          </a:p>
          <a:p>
            <a:r>
              <a:rPr lang="en-US" sz="1400" dirty="0" smtClean="0"/>
              <a:t>(possible choice)</a:t>
            </a:r>
            <a:endParaRPr lang="en-US" sz="1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7920" y="5691922"/>
            <a:ext cx="1087324" cy="2718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9290" y="5757638"/>
            <a:ext cx="1148013" cy="23502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11367" y="6136909"/>
            <a:ext cx="7646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Consequence: soft emission </a:t>
            </a:r>
            <a:r>
              <a:rPr lang="en-US" sz="1600" dirty="0" smtClean="0">
                <a:solidFill>
                  <a:srgbClr val="800000"/>
                </a:solidFill>
              </a:rPr>
              <a:t>f</a:t>
            </a:r>
            <a:r>
              <a:rPr lang="en-US" sz="1600" dirty="0" smtClean="0">
                <a:solidFill>
                  <a:srgbClr val="800000"/>
                </a:solidFill>
              </a:rPr>
              <a:t>unction </a:t>
            </a:r>
            <a:r>
              <a:rPr lang="en-US" sz="1600" dirty="0" smtClean="0">
                <a:solidFill>
                  <a:srgbClr val="800000"/>
                </a:solidFill>
              </a:rPr>
              <a:t>turns into a matrix in the colour space</a:t>
            </a:r>
            <a:endParaRPr lang="en-US" sz="1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55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Threshold </a:t>
            </a:r>
            <a:r>
              <a:rPr lang="en-US" sz="3200" dirty="0" smtClean="0"/>
              <a:t>Resummation for </a:t>
            </a:r>
            <a:r>
              <a:rPr lang="en-US" sz="3200" dirty="0"/>
              <a:t>2</a:t>
            </a:r>
            <a:r>
              <a:rPr lang="en-GB" sz="3200" dirty="0">
                <a:sym typeface="Symbol"/>
              </a:rPr>
              <a:t>2 </a:t>
            </a:r>
            <a:r>
              <a:rPr lang="en-US" sz="3200" dirty="0"/>
              <a:t>Processes with </a:t>
            </a:r>
            <a:r>
              <a:rPr lang="en-US" sz="3200" dirty="0" smtClean="0"/>
              <a:t>colour &amp; mass </a:t>
            </a:r>
            <a:r>
              <a:rPr lang="en-US" sz="3200" dirty="0"/>
              <a:t>in the final state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61567" y="1893332"/>
            <a:ext cx="8089595" cy="3417332"/>
            <a:chOff x="152400" y="1524000"/>
            <a:chExt cx="8089595" cy="3417332"/>
          </a:xfrm>
        </p:grpSpPr>
        <p:pic>
          <p:nvPicPr>
            <p:cNvPr id="7" name="Picture 6" descr="fact_2t2.ep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9750" y="1524000"/>
              <a:ext cx="2813050" cy="137631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52400" y="1524000"/>
              <a:ext cx="3983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r>
                <a:rPr lang="en-GB" dirty="0" smtClean="0">
                  <a:sym typeface="Symbol"/>
                </a:rPr>
                <a:t>2 process with nontrivial colour flow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14700" y="4572000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matrices in </a:t>
              </a:r>
              <a:r>
                <a:rPr lang="en-US" dirty="0" err="1" smtClean="0"/>
                <a:t>colour</a:t>
              </a:r>
              <a:r>
                <a:rPr lang="en-US" dirty="0" smtClean="0"/>
                <a:t> space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6200000" flipV="1">
              <a:off x="2533649" y="3981450"/>
              <a:ext cx="838200" cy="800100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5791200" y="4142334"/>
              <a:ext cx="876300" cy="609600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2005" y="3124200"/>
              <a:ext cx="7339990" cy="100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7"/>
          <p:cNvGrpSpPr/>
          <p:nvPr/>
        </p:nvGrpSpPr>
        <p:grpSpPr>
          <a:xfrm>
            <a:off x="228600" y="5345668"/>
            <a:ext cx="5257800" cy="369332"/>
            <a:chOff x="533400" y="5139531"/>
            <a:chExt cx="5257800" cy="369332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" y="5229490"/>
              <a:ext cx="381000" cy="239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902005" y="5139531"/>
              <a:ext cx="48891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from solving the renormalization group equation</a:t>
              </a:r>
              <a:endParaRPr lang="en-US" dirty="0"/>
            </a:p>
          </p:txBody>
        </p:sp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5761282"/>
            <a:ext cx="5473700" cy="56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5641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Threshold </a:t>
            </a:r>
            <a:r>
              <a:rPr lang="en-US" sz="3200" dirty="0" smtClean="0"/>
              <a:t>Resummation for </a:t>
            </a:r>
            <a:r>
              <a:rPr lang="en-US" sz="3200" dirty="0"/>
              <a:t>2</a:t>
            </a:r>
            <a:r>
              <a:rPr lang="en-GB" sz="3200" dirty="0">
                <a:sym typeface="Symbol"/>
              </a:rPr>
              <a:t>2 </a:t>
            </a:r>
            <a:r>
              <a:rPr lang="en-US" sz="3200" dirty="0"/>
              <a:t>Processes with </a:t>
            </a:r>
            <a:r>
              <a:rPr lang="en-US" sz="3200" dirty="0" smtClean="0"/>
              <a:t>colour &amp; mass </a:t>
            </a:r>
            <a:r>
              <a:rPr lang="en-US" sz="3200" dirty="0"/>
              <a:t>in the final state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61567" y="1893332"/>
            <a:ext cx="8089595" cy="3417332"/>
            <a:chOff x="152400" y="1524000"/>
            <a:chExt cx="8089595" cy="3417332"/>
          </a:xfrm>
        </p:grpSpPr>
        <p:pic>
          <p:nvPicPr>
            <p:cNvPr id="7" name="Picture 6" descr="fact_2t2.ep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9750" y="1524000"/>
              <a:ext cx="2813050" cy="137631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52400" y="1524000"/>
              <a:ext cx="3983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r>
                <a:rPr lang="en-GB" dirty="0" smtClean="0">
                  <a:sym typeface="Symbol"/>
                </a:rPr>
                <a:t>2 process with nontrivial colour flow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14700" y="4572000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matrices in </a:t>
              </a:r>
              <a:r>
                <a:rPr lang="en-US" dirty="0" err="1" smtClean="0"/>
                <a:t>colour</a:t>
              </a:r>
              <a:r>
                <a:rPr lang="en-US" dirty="0" smtClean="0"/>
                <a:t> space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6200000" flipV="1">
              <a:off x="2533649" y="3981450"/>
              <a:ext cx="838200" cy="800100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5791200" y="4142334"/>
              <a:ext cx="876300" cy="609600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2005" y="3124200"/>
              <a:ext cx="7339990" cy="100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7"/>
          <p:cNvGrpSpPr/>
          <p:nvPr/>
        </p:nvGrpSpPr>
        <p:grpSpPr>
          <a:xfrm>
            <a:off x="228600" y="5345668"/>
            <a:ext cx="5257800" cy="369332"/>
            <a:chOff x="533400" y="5139531"/>
            <a:chExt cx="5257800" cy="369332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" y="5229490"/>
              <a:ext cx="381000" cy="239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902005" y="5139531"/>
              <a:ext cx="48891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from solving the renormalization group equation</a:t>
              </a:r>
              <a:endParaRPr lang="en-US" dirty="0"/>
            </a:p>
          </p:txBody>
        </p:sp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5761282"/>
            <a:ext cx="5473700" cy="56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111172" y="3596520"/>
            <a:ext cx="7474612" cy="2444684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spcBef>
                <a:spcPts val="2000"/>
              </a:spcBef>
              <a:buClr>
                <a:schemeClr val="bg1">
                  <a:lumMod val="65000"/>
                </a:schemeClr>
              </a:buClr>
              <a:buFont typeface="Zapf Dingbats" charset="0"/>
              <a:buChar char="✔"/>
            </a:pPr>
            <a:r>
              <a:rPr lang="en-US" sz="1600" dirty="0" smtClean="0"/>
              <a:t>NLL accuracy requires knowing the soft anomalous dimension at 1-loop, NNLL accuracy at 2-loop etc.</a:t>
            </a:r>
          </a:p>
          <a:p>
            <a:pPr marL="285750" lvl="1" indent="-285750">
              <a:spcBef>
                <a:spcPts val="2000"/>
              </a:spcBef>
              <a:buClr>
                <a:schemeClr val="bg1">
                  <a:lumMod val="65000"/>
                </a:schemeClr>
              </a:buClr>
              <a:buFont typeface="Zapf Dingbats" charset="0"/>
              <a:buChar char="✔"/>
            </a:pPr>
            <a:r>
              <a:rPr lang="en-US" sz="1600" dirty="0" smtClean="0"/>
              <a:t>Soft anomalous dimensions known at 2-loops for any number of </a:t>
            </a:r>
            <a:r>
              <a:rPr lang="en-US" sz="1600" dirty="0" smtClean="0"/>
              <a:t>massless</a:t>
            </a:r>
            <a:r>
              <a:rPr lang="en-US" sz="1600" dirty="0" smtClean="0"/>
              <a:t>/massive     legs</a:t>
            </a:r>
            <a:r>
              <a:rPr lang="en-US" sz="1800" dirty="0" smtClean="0"/>
              <a:t>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Mert-Aybat</a:t>
            </a:r>
            <a:r>
              <a:rPr lang="en-US" sz="1400" i="1" dirty="0" smtClean="0">
                <a:solidFill>
                  <a:srgbClr val="660066"/>
                </a:solidFill>
              </a:rPr>
              <a:t>, Dixon, Sterman’06] [</a:t>
            </a:r>
            <a:r>
              <a:rPr lang="en-US" sz="1400" i="1" dirty="0" err="1" smtClean="0">
                <a:solidFill>
                  <a:srgbClr val="660066"/>
                </a:solidFill>
              </a:rPr>
              <a:t>Becher</a:t>
            </a:r>
            <a:r>
              <a:rPr lang="en-US" sz="1400" i="1" dirty="0" smtClean="0">
                <a:solidFill>
                  <a:srgbClr val="660066"/>
                </a:solidFill>
              </a:rPr>
              <a:t>, Neubert’09]</a:t>
            </a:r>
            <a:r>
              <a:rPr lang="en-US" sz="1400" dirty="0" smtClean="0"/>
              <a:t>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Mitov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 smtClean="0">
                <a:solidFill>
                  <a:srgbClr val="660066"/>
                </a:solidFill>
              </a:rPr>
              <a:t>Sterman</a:t>
            </a:r>
            <a:r>
              <a:rPr lang="en-US" sz="1400" i="1" dirty="0" smtClean="0">
                <a:solidFill>
                  <a:srgbClr val="660066"/>
                </a:solidFill>
              </a:rPr>
              <a:t>, Sung’09-’10] [</a:t>
            </a:r>
            <a:r>
              <a:rPr lang="en-US" sz="1400" i="1" dirty="0" err="1" smtClean="0">
                <a:solidFill>
                  <a:srgbClr val="660066"/>
                </a:solidFill>
              </a:rPr>
              <a:t>Ferroglia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 smtClean="0">
                <a:solidFill>
                  <a:srgbClr val="660066"/>
                </a:solidFill>
              </a:rPr>
              <a:t>Neubert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 smtClean="0">
                <a:solidFill>
                  <a:srgbClr val="660066"/>
                </a:solidFill>
              </a:rPr>
              <a:t>Pecjak</a:t>
            </a:r>
            <a:r>
              <a:rPr lang="en-US" sz="1400" i="1" dirty="0" smtClean="0">
                <a:solidFill>
                  <a:srgbClr val="660066"/>
                </a:solidFill>
              </a:rPr>
              <a:t>, Yang’09] [</a:t>
            </a:r>
            <a:r>
              <a:rPr lang="en-US" sz="1400" i="1" dirty="0" err="1" smtClean="0">
                <a:solidFill>
                  <a:srgbClr val="660066"/>
                </a:solidFill>
              </a:rPr>
              <a:t>Beneke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 smtClean="0">
                <a:solidFill>
                  <a:srgbClr val="660066"/>
                </a:solidFill>
              </a:rPr>
              <a:t>Falgari</a:t>
            </a:r>
            <a:r>
              <a:rPr lang="en-US" sz="1400" i="1" dirty="0" smtClean="0">
                <a:solidFill>
                  <a:srgbClr val="660066"/>
                </a:solidFill>
              </a:rPr>
              <a:t>, Schwinn’09], [</a:t>
            </a:r>
            <a:r>
              <a:rPr lang="en-US" sz="1400" i="1" dirty="0" err="1" smtClean="0">
                <a:solidFill>
                  <a:srgbClr val="660066"/>
                </a:solidFill>
              </a:rPr>
              <a:t>Czakon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 smtClean="0">
                <a:solidFill>
                  <a:srgbClr val="660066"/>
                </a:solidFill>
              </a:rPr>
              <a:t>Mitov</a:t>
            </a:r>
            <a:r>
              <a:rPr lang="en-US" sz="1400" i="1" dirty="0" smtClean="0">
                <a:solidFill>
                  <a:srgbClr val="660066"/>
                </a:solidFill>
              </a:rPr>
              <a:t>, Sterman’09] [Kidonakis’10][Chiu et al.’09]</a:t>
            </a:r>
          </a:p>
          <a:p>
            <a:pPr marL="285750" lvl="1" indent="-285750">
              <a:spcBef>
                <a:spcPts val="2000"/>
              </a:spcBef>
              <a:buClr>
                <a:schemeClr val="bg1">
                  <a:lumMod val="65000"/>
                </a:schemeClr>
              </a:buClr>
              <a:buFont typeface="Zapf Dingbats" charset="0"/>
              <a:buChar char="✔"/>
            </a:pPr>
            <a:r>
              <a:rPr lang="en-US" sz="1600" dirty="0" smtClean="0">
                <a:solidFill>
                  <a:schemeClr val="tx1"/>
                </a:solidFill>
              </a:rPr>
              <a:t>Recently also the 3-loop massless case calculated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Almelid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 smtClean="0">
                <a:solidFill>
                  <a:srgbClr val="660066"/>
                </a:solidFill>
              </a:rPr>
              <a:t>Duhr</a:t>
            </a:r>
            <a:r>
              <a:rPr lang="en-US" sz="1400" i="1" dirty="0" smtClean="0">
                <a:solidFill>
                  <a:srgbClr val="660066"/>
                </a:solidFill>
              </a:rPr>
              <a:t>, Gardi’16]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5050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49" y="1591548"/>
            <a:ext cx="8574087" cy="806315"/>
          </a:xfrm>
        </p:spPr>
        <p:txBody>
          <a:bodyPr wrap="square"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Some simplifications possible in the </a:t>
            </a:r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hreshold limit @ </a:t>
            </a:r>
            <a:r>
              <a:rPr lang="en-US" sz="1600" dirty="0" smtClean="0">
                <a:solidFill>
                  <a:srgbClr val="000000"/>
                </a:solidFill>
              </a:rPr>
              <a:t>NLL accuracy:   </a:t>
            </a:r>
            <a:r>
              <a:rPr lang="en-US" sz="1600" dirty="0" smtClean="0"/>
              <a:t>resummed partonic cross section </a:t>
            </a:r>
            <a:r>
              <a:rPr lang="en-US" sz="1400" dirty="0" smtClean="0"/>
              <a:t>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Kidonakis</a:t>
            </a:r>
            <a:r>
              <a:rPr lang="en-US" sz="1400" i="1" dirty="0" smtClean="0">
                <a:solidFill>
                  <a:srgbClr val="660066"/>
                </a:solidFill>
              </a:rPr>
              <a:t>, Sterman'96-97][Bonciani, Catani, </a:t>
            </a:r>
            <a:r>
              <a:rPr lang="en-US" sz="1400" i="1" dirty="0" err="1" smtClean="0">
                <a:solidFill>
                  <a:srgbClr val="660066"/>
                </a:solidFill>
              </a:rPr>
              <a:t>Mangano</a:t>
            </a:r>
            <a:r>
              <a:rPr lang="en-US" sz="1400" i="1" dirty="0" smtClean="0">
                <a:solidFill>
                  <a:srgbClr val="660066"/>
                </a:solidFill>
              </a:rPr>
              <a:t>, Nason'98</a:t>
            </a:r>
            <a:r>
              <a:rPr lang="en-US" sz="1400" i="1" dirty="0" smtClean="0">
                <a:solidFill>
                  <a:srgbClr val="660066"/>
                </a:solidFill>
              </a:rPr>
              <a:t>]</a:t>
            </a:r>
          </a:p>
          <a:p>
            <a:endParaRPr lang="en-US" sz="1400" i="1" dirty="0" smtClean="0">
              <a:solidFill>
                <a:srgbClr val="660066"/>
              </a:solidFill>
            </a:endParaRPr>
          </a:p>
          <a:p>
            <a:endParaRPr lang="en-US" sz="1400" i="1" dirty="0" smtClean="0">
              <a:solidFill>
                <a:srgbClr val="660066"/>
              </a:solidFill>
            </a:endParaRPr>
          </a:p>
          <a:p>
            <a:endParaRPr lang="en-US" sz="1400" i="1" dirty="0" smtClean="0">
              <a:solidFill>
                <a:srgbClr val="660066"/>
              </a:solidFill>
            </a:endParaRPr>
          </a:p>
          <a:p>
            <a:endParaRPr lang="en-US" sz="1400" i="1" dirty="0" smtClean="0">
              <a:solidFill>
                <a:srgbClr val="660066"/>
              </a:solidFill>
            </a:endParaRPr>
          </a:p>
          <a:p>
            <a:endParaRPr lang="en-US" sz="1400" i="1" dirty="0" smtClean="0">
              <a:solidFill>
                <a:srgbClr val="660066"/>
              </a:solidFill>
            </a:endParaRPr>
          </a:p>
          <a:p>
            <a:pPr>
              <a:lnSpc>
                <a:spcPct val="130000"/>
              </a:lnSpc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Condition</a:t>
            </a:r>
            <a:r>
              <a:rPr lang="en-US" sz="1600" dirty="0" smtClean="0">
                <a:solidFill>
                  <a:schemeClr val="tx1"/>
                </a:solidFill>
              </a:rPr>
              <a:t>: choice of </a:t>
            </a:r>
            <a:r>
              <a:rPr lang="en-US" sz="1600" dirty="0" smtClean="0"/>
              <a:t>orthogonal</a:t>
            </a:r>
            <a:r>
              <a:rPr lang="en-US" sz="1600" dirty="0" smtClean="0">
                <a:solidFill>
                  <a:schemeClr val="tx1"/>
                </a:solidFill>
              </a:rPr>
              <a:t> basis in colour space </a:t>
            </a:r>
            <a:r>
              <a:rPr lang="en-US" sz="1600" dirty="0" smtClean="0"/>
              <a:t>for which </a:t>
            </a:r>
            <a:r>
              <a:rPr lang="en-US" sz="1600" i="1" dirty="0" smtClean="0"/>
              <a:t>Γ</a:t>
            </a:r>
            <a:r>
              <a:rPr lang="en-US" sz="1600" i="1" baseline="-25000" dirty="0" smtClean="0"/>
              <a:t>IJ</a:t>
            </a:r>
            <a:r>
              <a:rPr lang="en-US" sz="1600" dirty="0" smtClean="0"/>
              <a:t> is diagonal in the threshold limit, here    s-channel basis </a:t>
            </a:r>
            <a:r>
              <a:rPr lang="en-US" sz="1400" i="1" dirty="0" smtClean="0">
                <a:solidFill>
                  <a:srgbClr val="660066"/>
                </a:solidFill>
              </a:rPr>
              <a:t>[AK, </a:t>
            </a:r>
            <a:r>
              <a:rPr lang="en-US" sz="1400" i="1" dirty="0" err="1" smtClean="0">
                <a:solidFill>
                  <a:srgbClr val="660066"/>
                </a:solidFill>
              </a:rPr>
              <a:t>Motyka</a:t>
            </a:r>
            <a:r>
              <a:rPr lang="en-US" sz="1400" i="1" dirty="0" smtClean="0">
                <a:solidFill>
                  <a:srgbClr val="660066"/>
                </a:solidFill>
              </a:rPr>
              <a:t>’ 09]</a:t>
            </a:r>
            <a:r>
              <a:rPr lang="en-US" sz="1400" dirty="0" smtClean="0"/>
              <a:t> . I</a:t>
            </a:r>
            <a:r>
              <a:rPr lang="en-US" sz="1600" dirty="0" smtClean="0"/>
              <a:t>n general possible to construct such basis in which </a:t>
            </a:r>
            <a:r>
              <a:rPr lang="en-US" sz="1600" i="1" dirty="0" smtClean="0"/>
              <a:t>Γ</a:t>
            </a:r>
            <a:r>
              <a:rPr lang="en-US" sz="1600" i="1" baseline="-25000" dirty="0" smtClean="0"/>
              <a:t>IJ</a:t>
            </a:r>
            <a:r>
              <a:rPr lang="en-US" sz="1600" dirty="0" smtClean="0"/>
              <a:t> diagonal to all orders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Beneke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 smtClean="0">
                <a:solidFill>
                  <a:srgbClr val="660066"/>
                </a:solidFill>
              </a:rPr>
              <a:t>Falgari</a:t>
            </a:r>
            <a:r>
              <a:rPr lang="en-US" sz="1400" i="1" dirty="0" smtClean="0">
                <a:solidFill>
                  <a:srgbClr val="660066"/>
                </a:solidFill>
              </a:rPr>
              <a:t>, Schwinn’09]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000" i="1" dirty="0" smtClean="0">
              <a:solidFill>
                <a:srgbClr val="660066"/>
              </a:solidFill>
            </a:endParaRPr>
          </a:p>
          <a:p>
            <a:endParaRPr lang="en-US" sz="2000" i="1" dirty="0" smtClean="0">
              <a:solidFill>
                <a:srgbClr val="660066"/>
              </a:solidFill>
            </a:endParaRPr>
          </a:p>
          <a:p>
            <a:endParaRPr lang="en-US" sz="2000" i="1" dirty="0" smtClean="0">
              <a:solidFill>
                <a:srgbClr val="660066"/>
              </a:solidFill>
            </a:endParaRPr>
          </a:p>
          <a:p>
            <a:endParaRPr lang="en-US" sz="2000" i="1" dirty="0" smtClean="0">
              <a:solidFill>
                <a:srgbClr val="660066"/>
              </a:solidFill>
            </a:endParaRPr>
          </a:p>
          <a:p>
            <a:endParaRPr lang="en-US" sz="2000" i="1" dirty="0" smtClean="0">
              <a:solidFill>
                <a:srgbClr val="660066"/>
              </a:solidFill>
            </a:endParaRPr>
          </a:p>
          <a:p>
            <a:endParaRPr lang="en-US" sz="2000" i="1" dirty="0" smtClean="0">
              <a:solidFill>
                <a:srgbClr val="660066"/>
              </a:solidFill>
            </a:endParaRPr>
          </a:p>
          <a:p>
            <a:endParaRPr lang="en-US" sz="2000" i="1" dirty="0">
              <a:solidFill>
                <a:srgbClr val="66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NLL Resummation for 2</a:t>
            </a:r>
            <a:r>
              <a:rPr lang="en-GB" dirty="0" smtClean="0">
                <a:sym typeface="Symbol"/>
              </a:rPr>
              <a:t>2 </a:t>
            </a:r>
            <a:r>
              <a:rPr lang="en-US" dirty="0" smtClean="0"/>
              <a:t>Processes with </a:t>
            </a:r>
            <a:r>
              <a:rPr lang="en-US" dirty="0" err="1" smtClean="0"/>
              <a:t>colour</a:t>
            </a:r>
            <a:r>
              <a:rPr lang="en-US" dirty="0" smtClean="0"/>
              <a:t> and mass in the final state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Cambridge, 24.02.2011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Kulesza, Squark and gluino production at the LHC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731" y="2552989"/>
            <a:ext cx="4251864" cy="525803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978" y="4104559"/>
            <a:ext cx="7459663" cy="6190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69054" y="3267371"/>
            <a:ext cx="2404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90"/>
                </a:solidFill>
              </a:rPr>
              <a:t>N</a:t>
            </a:r>
            <a:r>
              <a:rPr lang="en-US" sz="1600" dirty="0" smtClean="0">
                <a:solidFill>
                  <a:srgbClr val="000090"/>
                </a:solidFill>
              </a:rPr>
              <a:t>-moments of LO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1461" y="3331909"/>
            <a:ext cx="2904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Soft-collinear radiation from incoming </a:t>
            </a:r>
            <a:r>
              <a:rPr lang="en-US" sz="1600" dirty="0" err="1" smtClean="0">
                <a:solidFill>
                  <a:srgbClr val="008000"/>
                </a:solidFill>
              </a:rPr>
              <a:t>partons</a:t>
            </a:r>
            <a:r>
              <a:rPr lang="en-US" sz="1600" dirty="0" smtClean="0">
                <a:solidFill>
                  <a:srgbClr val="008000"/>
                </a:solidFill>
              </a:rPr>
              <a:t>, universal, known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0605" y="3112658"/>
            <a:ext cx="25336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Soft, wide-angle emission, process dependent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352790" y="3011060"/>
            <a:ext cx="795863" cy="239378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4734464" y="3054104"/>
            <a:ext cx="487873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5046578" y="3061420"/>
            <a:ext cx="507116" cy="27093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6747503" y="2590463"/>
            <a:ext cx="167024" cy="1012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72660" y="4740540"/>
            <a:ext cx="3132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Soft anomalous dimension matrix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455963" y="4605098"/>
            <a:ext cx="790564" cy="1862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94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Conceptual Basis Of Resummation (II)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12374"/>
            <a:ext cx="2133600" cy="365125"/>
          </a:xfrm>
        </p:spPr>
        <p:txBody>
          <a:bodyPr/>
          <a:lstStyle/>
          <a:p>
            <a:r>
              <a:rPr lang="en-US" dirty="0" smtClean="0"/>
              <a:t>MC School, DESY Hamburg, 13.04.2018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9698" y="6424703"/>
            <a:ext cx="6124902" cy="365125"/>
          </a:xfrm>
        </p:spPr>
        <p:txBody>
          <a:bodyPr/>
          <a:lstStyle/>
          <a:p>
            <a:r>
              <a:rPr lang="en-US" dirty="0" smtClean="0"/>
              <a:t>A. Kulesza, Resummation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324353" y="5094136"/>
            <a:ext cx="4333255" cy="11563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6533" y="2722761"/>
            <a:ext cx="5201092" cy="6683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284163" y="1794629"/>
            <a:ext cx="8574087" cy="397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1800" dirty="0" smtClean="0"/>
              <a:t>All-order factorization of soft and collinear emission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spcAft>
                <a:spcPts val="1200"/>
              </a:spcAft>
            </a:pPr>
            <a:r>
              <a:rPr lang="en-US" sz="1800" dirty="0" smtClean="0"/>
              <a:t>Exponentiation from solving Renormalization Group Equations, </a:t>
            </a:r>
            <a:r>
              <a:rPr lang="en-US" sz="1800" dirty="0" err="1" smtClean="0"/>
              <a:t>e.g</a:t>
            </a:r>
            <a:endParaRPr lang="en-US" sz="18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9817" y="5111070"/>
            <a:ext cx="4038600" cy="105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6533" y="2285697"/>
            <a:ext cx="4185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Schematically, in</a:t>
            </a:r>
            <a:r>
              <a:rPr lang="en-US" sz="1400" i="1" dirty="0" smtClean="0"/>
              <a:t> </a:t>
            </a:r>
            <a:r>
              <a:rPr lang="en-US" sz="1400" dirty="0" smtClean="0"/>
              <a:t>space wher</a:t>
            </a:r>
            <a:r>
              <a:rPr lang="en-US" sz="1400" dirty="0" smtClean="0"/>
              <a:t>e factorization takes place</a:t>
            </a:r>
            <a:endParaRPr lang="en-US" sz="1400" dirty="0"/>
          </a:p>
        </p:txBody>
      </p:sp>
      <p:pic>
        <p:nvPicPr>
          <p:cNvPr id="11" name="Picture 10" descr="fact_2t2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022" y="2133289"/>
            <a:ext cx="2813050" cy="1376313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67" y="2959823"/>
            <a:ext cx="4842404" cy="2370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65864" y="1506764"/>
            <a:ext cx="1998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660066"/>
                </a:solidFill>
              </a:rPr>
              <a:t>[</a:t>
            </a:r>
            <a:r>
              <a:rPr lang="en-US" sz="1600" i="1" dirty="0" err="1" smtClean="0">
                <a:solidFill>
                  <a:srgbClr val="660066"/>
                </a:solidFill>
              </a:rPr>
              <a:t>Sterman</a:t>
            </a:r>
            <a:r>
              <a:rPr lang="en-US" sz="1600" i="1" dirty="0" smtClean="0">
                <a:solidFill>
                  <a:srgbClr val="660066"/>
                </a:solidFill>
              </a:rPr>
              <a:t> et al.]</a:t>
            </a:r>
            <a:endParaRPr lang="en-US" sz="1600" i="1" dirty="0">
              <a:solidFill>
                <a:srgbClr val="660066"/>
              </a:solidFill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33" y="4421412"/>
            <a:ext cx="7871884" cy="106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4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03" y="1874006"/>
            <a:ext cx="3674245" cy="4252157"/>
          </a:xfrm>
        </p:spPr>
        <p:txBody>
          <a:bodyPr>
            <a:normAutofit fontScale="92500"/>
          </a:bodyPr>
          <a:lstStyle/>
          <a:p>
            <a:r>
              <a:rPr lang="en-US" sz="1800" dirty="0" smtClean="0"/>
              <a:t>The road to resummation  is long (-&gt; Sudakov’56, a lot of research) and winding (many approaches, limited literature at the entry level)..</a:t>
            </a:r>
          </a:p>
          <a:p>
            <a:r>
              <a:rPr lang="en-US" sz="1800" dirty="0" smtClean="0"/>
              <a:t>Too little time, too much material -&gt; </a:t>
            </a:r>
            <a:r>
              <a:rPr lang="en-US" sz="1800" dirty="0" smtClean="0"/>
              <a:t>subject can be introduced / discussed in many different ways, here </a:t>
            </a:r>
            <a:r>
              <a:rPr lang="en-US" sz="1800" dirty="0" smtClean="0"/>
              <a:t>only very few aspects can be covered </a:t>
            </a:r>
            <a:r>
              <a:rPr lang="en-US" sz="1800" dirty="0" smtClean="0"/>
              <a:t>without going too deep into details -&gt; apologies for all the omissions</a:t>
            </a:r>
            <a:endParaRPr lang="en-US" sz="1800" dirty="0" smtClean="0"/>
          </a:p>
          <a:p>
            <a:r>
              <a:rPr lang="en-US" sz="1800" dirty="0" smtClean="0"/>
              <a:t>Today’s goal: a broad overview of the underlying ideas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946" y="2748219"/>
            <a:ext cx="4116473" cy="3377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946" y="1582477"/>
            <a:ext cx="4169596" cy="312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86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4163" y="1726416"/>
            <a:ext cx="5171888" cy="37156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Soft - Collinear Effective Theory (SCET) of QCD         </a:t>
            </a:r>
            <a:r>
              <a:rPr lang="en-US" sz="1200" i="1" dirty="0" smtClean="0">
                <a:solidFill>
                  <a:srgbClr val="660066"/>
                </a:solidFill>
              </a:rPr>
              <a:t>[Bauer, </a:t>
            </a:r>
            <a:r>
              <a:rPr lang="en-US" sz="1200" i="1" dirty="0" err="1" smtClean="0">
                <a:solidFill>
                  <a:srgbClr val="660066"/>
                </a:solidFill>
              </a:rPr>
              <a:t>Becher</a:t>
            </a:r>
            <a:r>
              <a:rPr lang="en-US" sz="1200" i="1" dirty="0" smtClean="0">
                <a:solidFill>
                  <a:srgbClr val="660066"/>
                </a:solidFill>
              </a:rPr>
              <a:t>, </a:t>
            </a:r>
            <a:r>
              <a:rPr lang="en-US" sz="1200" i="1" dirty="0" err="1" smtClean="0">
                <a:solidFill>
                  <a:srgbClr val="660066"/>
                </a:solidFill>
              </a:rPr>
              <a:t>Beneke</a:t>
            </a:r>
            <a:r>
              <a:rPr lang="en-US" sz="1200" i="1" dirty="0" smtClean="0">
                <a:solidFill>
                  <a:srgbClr val="660066"/>
                </a:solidFill>
              </a:rPr>
              <a:t>, </a:t>
            </a:r>
            <a:r>
              <a:rPr lang="en-US" sz="1200" i="1" dirty="0" err="1" smtClean="0">
                <a:solidFill>
                  <a:srgbClr val="660066"/>
                </a:solidFill>
              </a:rPr>
              <a:t>Chapovsky</a:t>
            </a:r>
            <a:r>
              <a:rPr lang="en-US" sz="1200" i="1" dirty="0" smtClean="0">
                <a:solidFill>
                  <a:srgbClr val="660066"/>
                </a:solidFill>
              </a:rPr>
              <a:t>, Diehl, </a:t>
            </a:r>
            <a:r>
              <a:rPr lang="en-US" sz="1200" i="1" dirty="0" err="1" smtClean="0">
                <a:solidFill>
                  <a:srgbClr val="660066"/>
                </a:solidFill>
              </a:rPr>
              <a:t>Feldmann</a:t>
            </a:r>
            <a:r>
              <a:rPr lang="en-US" sz="1200" i="1" dirty="0" smtClean="0">
                <a:solidFill>
                  <a:srgbClr val="660066"/>
                </a:solidFill>
              </a:rPr>
              <a:t>, Fleming, Hill, Lee, Luke, </a:t>
            </a:r>
            <a:r>
              <a:rPr lang="en-US" sz="1200" i="1" dirty="0" err="1" smtClean="0">
                <a:solidFill>
                  <a:srgbClr val="660066"/>
                </a:solidFill>
              </a:rPr>
              <a:t>Manohar</a:t>
            </a:r>
            <a:r>
              <a:rPr lang="en-US" sz="1200" i="1" dirty="0" smtClean="0">
                <a:solidFill>
                  <a:srgbClr val="660066"/>
                </a:solidFill>
              </a:rPr>
              <a:t>, </a:t>
            </a:r>
            <a:r>
              <a:rPr lang="en-US" sz="1200" i="1" dirty="0" err="1" smtClean="0">
                <a:solidFill>
                  <a:srgbClr val="660066"/>
                </a:solidFill>
              </a:rPr>
              <a:t>Neubert</a:t>
            </a:r>
            <a:r>
              <a:rPr lang="en-US" sz="1200" i="1" dirty="0" smtClean="0">
                <a:solidFill>
                  <a:srgbClr val="660066"/>
                </a:solidFill>
              </a:rPr>
              <a:t>, </a:t>
            </a:r>
            <a:r>
              <a:rPr lang="en-US" sz="1200" i="1" dirty="0" err="1" smtClean="0">
                <a:solidFill>
                  <a:srgbClr val="660066"/>
                </a:solidFill>
              </a:rPr>
              <a:t>Pirjol</a:t>
            </a:r>
            <a:r>
              <a:rPr lang="en-US" sz="1200" i="1" dirty="0" smtClean="0">
                <a:solidFill>
                  <a:srgbClr val="660066"/>
                </a:solidFill>
              </a:rPr>
              <a:t>, Rothstein, Stewart, …’early 00s]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sz="1400" dirty="0" smtClean="0"/>
              <a:t>            → dynamics of energetic particles moving close to the light-cone and interacting with soft quanta</a:t>
            </a:r>
          </a:p>
          <a:p>
            <a:r>
              <a:rPr lang="en-US" sz="1600" dirty="0" smtClean="0"/>
              <a:t>EFTs provide useful framework for studying multi-scale problems: scale separation → factorization</a:t>
            </a:r>
          </a:p>
          <a:p>
            <a:r>
              <a:rPr lang="en-US" sz="1600" dirty="0" smtClean="0"/>
              <a:t>Resummation from solving RG equations of SCET in momentum space </a:t>
            </a:r>
            <a:r>
              <a:rPr lang="en-US" sz="1200" i="1" dirty="0" smtClean="0">
                <a:solidFill>
                  <a:srgbClr val="660066"/>
                </a:solidFill>
              </a:rPr>
              <a:t>[Becher,Neubert’06] [Becher,Neubert,Pecjak’07] [Becher,Neubert,Xu’08]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Relation to direct QCD studied extensively a few years ago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Bonvini</a:t>
            </a:r>
            <a:r>
              <a:rPr lang="en-US" sz="1400" i="1" dirty="0" smtClean="0">
                <a:solidFill>
                  <a:srgbClr val="660066"/>
                </a:solidFill>
              </a:rPr>
              <a:t>, Forte, </a:t>
            </a:r>
            <a:r>
              <a:rPr lang="en-US" sz="1400" i="1" dirty="0" err="1" smtClean="0">
                <a:solidFill>
                  <a:srgbClr val="660066"/>
                </a:solidFill>
              </a:rPr>
              <a:t>Ghezzi</a:t>
            </a:r>
            <a:r>
              <a:rPr lang="en-US" sz="1400" i="1" dirty="0" smtClean="0">
                <a:solidFill>
                  <a:srgbClr val="660066"/>
                </a:solidFill>
              </a:rPr>
              <a:t>, Ridolfi’12][</a:t>
            </a:r>
            <a:r>
              <a:rPr lang="en-US" sz="1400" i="1" dirty="0" err="1" smtClean="0">
                <a:solidFill>
                  <a:srgbClr val="660066"/>
                </a:solidFill>
              </a:rPr>
              <a:t>Sterman</a:t>
            </a:r>
            <a:r>
              <a:rPr lang="en-US" sz="1400" i="1" dirty="0" smtClean="0">
                <a:solidFill>
                  <a:srgbClr val="660066"/>
                </a:solidFill>
              </a:rPr>
              <a:t>, Zheng’</a:t>
            </a:r>
            <a:r>
              <a:rPr lang="en-US" sz="1400" i="1" dirty="0" smtClean="0">
                <a:solidFill>
                  <a:srgbClr val="660066"/>
                </a:solidFill>
              </a:rPr>
              <a:t>13], [Almeida </a:t>
            </a:r>
            <a:r>
              <a:rPr lang="en-US" sz="1400" i="1" dirty="0" smtClean="0">
                <a:solidFill>
                  <a:srgbClr val="660066"/>
                </a:solidFill>
              </a:rPr>
              <a:t>et al.’14]</a:t>
            </a:r>
          </a:p>
          <a:p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632700" y="2214563"/>
            <a:ext cx="25400" cy="3170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19900" y="1854200"/>
            <a:ext cx="92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Energy</a:t>
            </a:r>
            <a:endParaRPr lang="en-US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327900" y="2908300"/>
            <a:ext cx="584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26400" y="2679700"/>
            <a:ext cx="902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hard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40600" y="4051300"/>
            <a:ext cx="584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32750" y="3845123"/>
            <a:ext cx="902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2"/>
                </a:solidFill>
              </a:rPr>
              <a:t>collinear</a:t>
            </a:r>
            <a:endParaRPr lang="en-US" sz="1400" i="1" dirty="0">
              <a:solidFill>
                <a:schemeClr val="accent2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353300" y="4775200"/>
            <a:ext cx="5842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70850" y="4621311"/>
            <a:ext cx="902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3"/>
                </a:solidFill>
              </a:rPr>
              <a:t>soft</a:t>
            </a:r>
            <a:endParaRPr lang="en-US" sz="1400" i="1" dirty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4576" y="2438400"/>
            <a:ext cx="80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QCD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22676" y="3584257"/>
            <a:ext cx="80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SCET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80873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Gluon Resummation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4163" y="1778005"/>
            <a:ext cx="4931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Systematic reorganization of </a:t>
            </a:r>
            <a:r>
              <a:rPr lang="en-US" sz="1600" dirty="0" err="1" smtClean="0"/>
              <a:t>perturbative</a:t>
            </a:r>
            <a:r>
              <a:rPr lang="en-US" sz="1600" dirty="0" smtClean="0"/>
              <a:t> series</a:t>
            </a:r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785810" y="2231766"/>
            <a:ext cx="7071257" cy="2168923"/>
            <a:chOff x="1320795" y="2499241"/>
            <a:chExt cx="7537455" cy="2538965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0795" y="2499241"/>
              <a:ext cx="5943606" cy="17913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43332" y="3098801"/>
              <a:ext cx="814918" cy="43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528A02"/>
                  </a:solidFill>
                </a:rPr>
                <a:t>NLO</a:t>
              </a:r>
              <a:endParaRPr lang="en-US" b="1" dirty="0">
                <a:solidFill>
                  <a:srgbClr val="528A0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43332" y="3657607"/>
              <a:ext cx="814918" cy="43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528A02"/>
                  </a:solidFill>
                </a:rPr>
                <a:t>NNLO</a:t>
              </a:r>
              <a:endParaRPr lang="en-US" b="1" dirty="0">
                <a:solidFill>
                  <a:srgbClr val="528A02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0800000">
              <a:off x="7365999" y="3283476"/>
              <a:ext cx="5418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>
              <a:off x="7382935" y="3842268"/>
              <a:ext cx="5418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184399" y="4605862"/>
              <a:ext cx="1557866" cy="43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chemeClr val="accent1"/>
                  </a:solidFill>
                </a:rPr>
                <a:t>α</a:t>
              </a:r>
              <a:r>
                <a:rPr lang="en-US" i="1" baseline="-25000" dirty="0" err="1" smtClean="0">
                  <a:solidFill>
                    <a:schemeClr val="accent1"/>
                  </a:solidFill>
                </a:rPr>
                <a:t>s</a:t>
              </a:r>
              <a:r>
                <a:rPr lang="en-US" baseline="30000" dirty="0" err="1" smtClean="0">
                  <a:solidFill>
                    <a:schemeClr val="accent1"/>
                  </a:solidFill>
                </a:rPr>
                <a:t>n</a:t>
              </a:r>
              <a:r>
                <a:rPr lang="en-US" dirty="0" smtClean="0">
                  <a:solidFill>
                    <a:schemeClr val="accent1"/>
                  </a:solidFill>
                </a:rPr>
                <a:t> log </a:t>
              </a:r>
              <a:r>
                <a:rPr lang="en-US" baseline="30000" dirty="0" smtClean="0">
                  <a:solidFill>
                    <a:schemeClr val="accent1"/>
                  </a:solidFill>
                </a:rPr>
                <a:t>2n</a:t>
              </a:r>
              <a:r>
                <a:rPr lang="en-US" dirty="0" smtClean="0">
                  <a:solidFill>
                    <a:schemeClr val="accent1"/>
                  </a:solidFill>
                </a:rPr>
                <a:t>(β</a:t>
              </a:r>
              <a:r>
                <a:rPr lang="en-US" baseline="30000" dirty="0" smtClean="0">
                  <a:solidFill>
                    <a:schemeClr val="accent1"/>
                  </a:solidFill>
                </a:rPr>
                <a:t>2</a:t>
              </a:r>
              <a:r>
                <a:rPr lang="en-US" dirty="0" smtClean="0">
                  <a:solidFill>
                    <a:schemeClr val="accent1"/>
                  </a:solidFill>
                </a:rPr>
                <a:t>)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2590190" y="4485929"/>
              <a:ext cx="25522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4165784" y="4485929"/>
              <a:ext cx="255225" cy="1587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767672" y="4580454"/>
              <a:ext cx="1557866" cy="43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rgbClr val="000090"/>
                  </a:solidFill>
                </a:rPr>
                <a:t>α</a:t>
              </a:r>
              <a:r>
                <a:rPr lang="en-US" i="1" baseline="-25000" dirty="0" err="1" smtClean="0">
                  <a:solidFill>
                    <a:srgbClr val="000090"/>
                  </a:solidFill>
                </a:rPr>
                <a:t>s</a:t>
              </a:r>
              <a:r>
                <a:rPr lang="en-US" baseline="30000" dirty="0" err="1" smtClean="0">
                  <a:solidFill>
                    <a:srgbClr val="000090"/>
                  </a:solidFill>
                </a:rPr>
                <a:t>n</a:t>
              </a:r>
              <a:r>
                <a:rPr lang="en-US" dirty="0" smtClean="0">
                  <a:solidFill>
                    <a:srgbClr val="000090"/>
                  </a:solidFill>
                </a:rPr>
                <a:t> log 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2n-1</a:t>
              </a:r>
              <a:r>
                <a:rPr lang="en-US" dirty="0" smtClean="0">
                  <a:solidFill>
                    <a:srgbClr val="000090"/>
                  </a:solidFill>
                </a:rPr>
                <a:t>(β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2</a:t>
              </a:r>
              <a:r>
                <a:rPr lang="en-US" dirty="0" smtClean="0">
                  <a:solidFill>
                    <a:srgbClr val="000090"/>
                  </a:solidFill>
                </a:rPr>
                <a:t>)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1236133" y="5009081"/>
            <a:ext cx="6620934" cy="66359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6403" y="4538147"/>
            <a:ext cx="8451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Factorization: often in a conjugated space, e.g. a space of </a:t>
            </a:r>
            <a:r>
              <a:rPr lang="en-US" sz="1600" dirty="0" err="1" smtClean="0"/>
              <a:t>Melin</a:t>
            </a:r>
            <a:r>
              <a:rPr lang="en-US" sz="1600" dirty="0" smtClean="0"/>
              <a:t> moments </a:t>
            </a:r>
            <a:r>
              <a:rPr lang="en-US" sz="1600" i="1" dirty="0" smtClean="0"/>
              <a:t>N</a:t>
            </a:r>
            <a:r>
              <a:rPr lang="en-US" sz="1600" dirty="0" smtClean="0"/>
              <a:t>, taken </a:t>
            </a:r>
            <a:r>
              <a:rPr lang="en-US" sz="1600" dirty="0" err="1" smtClean="0"/>
              <a:t>wrt</a:t>
            </a:r>
            <a:r>
              <a:rPr lang="en-US" sz="1600" dirty="0" smtClean="0"/>
              <a:t>.  1-</a:t>
            </a:r>
            <a:r>
              <a:rPr lang="en-US" sz="1600" dirty="0">
                <a:solidFill>
                  <a:srgbClr val="000090"/>
                </a:solidFill>
              </a:rPr>
              <a:t>β</a:t>
            </a:r>
            <a:r>
              <a:rPr lang="en-US" sz="1600" baseline="30000" dirty="0">
                <a:solidFill>
                  <a:srgbClr val="000090"/>
                </a:solidFill>
              </a:rPr>
              <a:t>2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860231" y="4009652"/>
            <a:ext cx="236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log(β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↔log(</a:t>
            </a:r>
            <a:r>
              <a:rPr lang="en-US" altLang="zh-CN" i="1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)≡</a:t>
            </a:r>
            <a:r>
              <a:rPr lang="en-US" altLang="zh-CN" i="1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68" y="5209132"/>
            <a:ext cx="6401996" cy="3045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72072" y="5960537"/>
            <a:ext cx="707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sums up                     </a:t>
            </a:r>
            <a:r>
              <a:rPr lang="en-US" dirty="0" smtClean="0"/>
              <a:t>LL:    </a:t>
            </a:r>
            <a:r>
              <a:rPr lang="en-US" i="1" dirty="0" smtClean="0">
                <a:solidFill>
                  <a:schemeClr val="accent1"/>
                </a:solidFill>
              </a:rPr>
              <a:t>α</a:t>
            </a:r>
            <a:r>
              <a:rPr lang="en-US" i="1" baseline="-25000" dirty="0" err="1" smtClean="0">
                <a:solidFill>
                  <a:schemeClr val="accent1"/>
                </a:solidFill>
              </a:rPr>
              <a:t>s</a:t>
            </a:r>
            <a:r>
              <a:rPr lang="en-US" baseline="30000" dirty="0" err="1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 log </a:t>
            </a:r>
            <a:r>
              <a:rPr lang="en-US" baseline="30000" dirty="0" smtClean="0">
                <a:solidFill>
                  <a:schemeClr val="accent1"/>
                </a:solidFill>
              </a:rPr>
              <a:t>n+1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)       </a:t>
            </a:r>
            <a:r>
              <a:rPr lang="en-US" dirty="0" smtClean="0">
                <a:solidFill>
                  <a:srgbClr val="000090"/>
                </a:solidFill>
              </a:rPr>
              <a:t>NLL:    </a:t>
            </a:r>
            <a:r>
              <a:rPr lang="en-US" i="1" dirty="0" smtClean="0">
                <a:solidFill>
                  <a:srgbClr val="000090"/>
                </a:solidFill>
              </a:rPr>
              <a:t>α</a:t>
            </a:r>
            <a:r>
              <a:rPr lang="en-US" i="1" baseline="-25000" dirty="0" err="1" smtClean="0">
                <a:solidFill>
                  <a:srgbClr val="000090"/>
                </a:solidFill>
              </a:rPr>
              <a:t>s</a:t>
            </a:r>
            <a:r>
              <a:rPr lang="en-US" baseline="30000" dirty="0" err="1" smtClean="0">
                <a:solidFill>
                  <a:srgbClr val="000090"/>
                </a:solidFill>
              </a:rPr>
              <a:t>n</a:t>
            </a:r>
            <a:r>
              <a:rPr lang="en-US" dirty="0" smtClean="0">
                <a:solidFill>
                  <a:srgbClr val="000090"/>
                </a:solidFill>
              </a:rPr>
              <a:t> log </a:t>
            </a:r>
            <a:r>
              <a:rPr lang="en-US" baseline="30000" dirty="0" smtClean="0">
                <a:solidFill>
                  <a:srgbClr val="000090"/>
                </a:solidFill>
              </a:rPr>
              <a:t>n</a:t>
            </a:r>
            <a:r>
              <a:rPr lang="en-US" dirty="0" smtClean="0">
                <a:solidFill>
                  <a:srgbClr val="000090"/>
                </a:solidFill>
              </a:rPr>
              <a:t> (</a:t>
            </a:r>
            <a:r>
              <a:rPr lang="en-US" i="1" dirty="0" smtClean="0">
                <a:solidFill>
                  <a:srgbClr val="000090"/>
                </a:solidFill>
              </a:rPr>
              <a:t>N</a:t>
            </a:r>
            <a:r>
              <a:rPr lang="en-US" dirty="0" smtClean="0">
                <a:solidFill>
                  <a:srgbClr val="000090"/>
                </a:solidFill>
              </a:rPr>
              <a:t>)       … 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3679704" y="5821773"/>
            <a:ext cx="497667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520265" y="5638811"/>
            <a:ext cx="558802" cy="3471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00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0275" y="2504571"/>
            <a:ext cx="8249444" cy="210129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Threshold Resummation-Matching with Fixed-order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11868"/>
            <a:ext cx="8574087" cy="4625164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sz="1800" dirty="0"/>
              <a:t>R</a:t>
            </a:r>
            <a:r>
              <a:rPr lang="en-US" sz="1800" dirty="0" smtClean="0"/>
              <a:t>esummed </a:t>
            </a:r>
            <a:r>
              <a:rPr lang="en-US" sz="1800" dirty="0" smtClean="0"/>
              <a:t>expression has to be matched with the </a:t>
            </a:r>
            <a:r>
              <a:rPr lang="en-US" sz="1800" dirty="0" smtClean="0"/>
              <a:t>known </a:t>
            </a:r>
            <a:r>
              <a:rPr lang="en-US" sz="1800" dirty="0" smtClean="0"/>
              <a:t>fixed-order (</a:t>
            </a:r>
            <a:r>
              <a:rPr lang="en-US" sz="1800" dirty="0" err="1" smtClean="0"/>
              <a:t>f.o</a:t>
            </a:r>
            <a:r>
              <a:rPr lang="en-US" sz="1800" dirty="0" smtClean="0"/>
              <a:t>.)</a:t>
            </a:r>
            <a:r>
              <a:rPr lang="en-US" sz="1800" dirty="0" smtClean="0"/>
              <a:t> </a:t>
            </a:r>
            <a:r>
              <a:rPr lang="en-US" sz="1800" dirty="0" smtClean="0"/>
              <a:t>result</a:t>
            </a:r>
          </a:p>
          <a:p>
            <a:endParaRPr lang="en-US" sz="1800" dirty="0" smtClean="0"/>
          </a:p>
          <a:p>
            <a:pPr>
              <a:spcAft>
                <a:spcPts val="8400"/>
              </a:spcAft>
            </a:pPr>
            <a:endParaRPr lang="en-US" sz="1800" dirty="0" smtClean="0"/>
          </a:p>
          <a:p>
            <a:r>
              <a:rPr lang="en-US" sz="1800" dirty="0" smtClean="0"/>
              <a:t>Inverse </a:t>
            </a:r>
            <a:r>
              <a:rPr lang="en-US" sz="1800" dirty="0" err="1" smtClean="0"/>
              <a:t>Mellin</a:t>
            </a:r>
            <a:r>
              <a:rPr lang="en-US" sz="1800" dirty="0" smtClean="0"/>
              <a:t> transform evaluated using a contour in the complex </a:t>
            </a:r>
            <a:r>
              <a:rPr lang="en-US" sz="1800" i="1" dirty="0" smtClean="0"/>
              <a:t>N </a:t>
            </a:r>
            <a:r>
              <a:rPr lang="en-US" sz="1800" dirty="0" smtClean="0"/>
              <a:t>space according to 'Minimal Prescription’ </a:t>
            </a:r>
            <a:r>
              <a:rPr lang="en-US" sz="1600" i="1" dirty="0" smtClean="0">
                <a:solidFill>
                  <a:srgbClr val="660066"/>
                </a:solidFill>
              </a:rPr>
              <a:t>[Catani, </a:t>
            </a:r>
            <a:r>
              <a:rPr lang="en-US" sz="1600" i="1" dirty="0" err="1" smtClean="0">
                <a:solidFill>
                  <a:srgbClr val="660066"/>
                </a:solidFill>
              </a:rPr>
              <a:t>Mangano</a:t>
            </a:r>
            <a:r>
              <a:rPr lang="en-US" sz="1600" i="1" dirty="0" smtClean="0">
                <a:solidFill>
                  <a:srgbClr val="660066"/>
                </a:solidFill>
              </a:rPr>
              <a:t>, </a:t>
            </a:r>
            <a:r>
              <a:rPr lang="en-US" sz="1600" i="1" dirty="0" err="1" smtClean="0">
                <a:solidFill>
                  <a:srgbClr val="660066"/>
                </a:solidFill>
              </a:rPr>
              <a:t>Nason</a:t>
            </a:r>
            <a:r>
              <a:rPr lang="en-US" sz="1600" i="1" dirty="0" smtClean="0">
                <a:solidFill>
                  <a:srgbClr val="660066"/>
                </a:solidFill>
              </a:rPr>
              <a:t> Trentadue'96</a:t>
            </a:r>
            <a:r>
              <a:rPr lang="en-US" sz="1600" i="1" dirty="0" smtClean="0">
                <a:solidFill>
                  <a:srgbClr val="660066"/>
                </a:solidFill>
              </a:rPr>
              <a:t>]</a:t>
            </a:r>
            <a:endParaRPr lang="en-US" sz="1800" i="1" dirty="0">
              <a:solidFill>
                <a:srgbClr val="66006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Cambridge, 24.02.2011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Squark and gluino production at the LHC</a:t>
            </a:r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06" y="2606169"/>
            <a:ext cx="7959196" cy="1848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6312" y="3651553"/>
            <a:ext cx="3742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f.o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565630" y="4014648"/>
            <a:ext cx="3742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f.o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325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Systematic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39" y="1578112"/>
            <a:ext cx="8426711" cy="454805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Analytical resummation techniques lend themselves to further systematic improvements </a:t>
            </a:r>
            <a:r>
              <a:rPr lang="en-US" sz="1600" dirty="0" err="1" smtClean="0"/>
              <a:t>w.r.t</a:t>
            </a:r>
            <a:r>
              <a:rPr lang="en-US" sz="1600" dirty="0" smtClean="0"/>
              <a:t>. logarithmic </a:t>
            </a:r>
            <a:r>
              <a:rPr lang="en-US" sz="1600" dirty="0"/>
              <a:t>accuracy </a:t>
            </a:r>
            <a:endParaRPr lang="en-US" sz="1600" dirty="0" smtClean="0"/>
          </a:p>
          <a:p>
            <a:pPr lvl="1"/>
            <a:r>
              <a:rPr lang="en-US" sz="1400" dirty="0" smtClean="0"/>
              <a:t>calculations of anomalous dimensions at higher orders increase accuracy of resummation exponents</a:t>
            </a:r>
          </a:p>
          <a:p>
            <a:pPr lvl="1"/>
            <a:r>
              <a:rPr lang="en-US" sz="1400" dirty="0" smtClean="0"/>
              <a:t>apart from exponents also hard function needed: fixed-order loop calculations keeping info on the colour structure</a:t>
            </a:r>
          </a:p>
          <a:p>
            <a:pPr lvl="1"/>
            <a:r>
              <a:rPr lang="en-US" sz="1400" dirty="0" smtClean="0"/>
              <a:t>consistent matching with fixed order, resulting in </a:t>
            </a:r>
            <a:r>
              <a:rPr lang="en-US" sz="1400" dirty="0" err="1" smtClean="0"/>
              <a:t>N</a:t>
            </a:r>
            <a:r>
              <a:rPr lang="en-US" sz="1400" baseline="30000" dirty="0" err="1" smtClean="0"/>
              <a:t>x</a:t>
            </a:r>
            <a:r>
              <a:rPr lang="en-US" sz="1400" dirty="0" err="1" smtClean="0"/>
              <a:t>LO+N</a:t>
            </a:r>
            <a:r>
              <a:rPr lang="en-US" sz="1400" baseline="30000" dirty="0" err="1" smtClean="0"/>
              <a:t>y</a:t>
            </a:r>
            <a:r>
              <a:rPr lang="en-US" sz="1400" dirty="0" err="1" smtClean="0"/>
              <a:t>LL</a:t>
            </a:r>
            <a:r>
              <a:rPr lang="en-US" sz="1400" dirty="0" smtClean="0"/>
              <a:t> predictions</a:t>
            </a:r>
          </a:p>
          <a:p>
            <a:r>
              <a:rPr lang="en-US" sz="1600" dirty="0"/>
              <a:t>N</a:t>
            </a:r>
            <a:r>
              <a:rPr lang="en-US" sz="1600" dirty="0" smtClean="0"/>
              <a:t>ext-to-</a:t>
            </a:r>
            <a:r>
              <a:rPr lang="en-US" sz="1600" dirty="0" err="1" smtClean="0"/>
              <a:t>eikonal</a:t>
            </a:r>
            <a:r>
              <a:rPr lang="en-US" sz="1600" dirty="0" smtClean="0"/>
              <a:t> approximation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200" i="1" dirty="0" err="1" smtClean="0">
                <a:solidFill>
                  <a:srgbClr val="660066"/>
                </a:solidFill>
              </a:rPr>
              <a:t>Laenen</a:t>
            </a:r>
            <a:r>
              <a:rPr lang="en-US" sz="1200" i="1" dirty="0" smtClean="0">
                <a:solidFill>
                  <a:srgbClr val="660066"/>
                </a:solidFill>
              </a:rPr>
              <a:t>, </a:t>
            </a:r>
            <a:r>
              <a:rPr lang="en-US" sz="1200" i="1" dirty="0" err="1" smtClean="0">
                <a:solidFill>
                  <a:srgbClr val="660066"/>
                </a:solidFill>
              </a:rPr>
              <a:t>Magnea</a:t>
            </a:r>
            <a:r>
              <a:rPr lang="en-US" sz="1200" i="1" dirty="0" smtClean="0">
                <a:solidFill>
                  <a:srgbClr val="660066"/>
                </a:solidFill>
              </a:rPr>
              <a:t>, Stavenga’08], [</a:t>
            </a:r>
            <a:r>
              <a:rPr lang="en-US" sz="1200" i="1" dirty="0" err="1" smtClean="0">
                <a:solidFill>
                  <a:srgbClr val="660066"/>
                </a:solidFill>
              </a:rPr>
              <a:t>Laenen</a:t>
            </a:r>
            <a:r>
              <a:rPr lang="en-US" sz="1200" i="1" dirty="0">
                <a:solidFill>
                  <a:srgbClr val="660066"/>
                </a:solidFill>
              </a:rPr>
              <a:t>, </a:t>
            </a:r>
            <a:r>
              <a:rPr lang="en-US" sz="1200" i="1" dirty="0" err="1">
                <a:solidFill>
                  <a:srgbClr val="660066"/>
                </a:solidFill>
              </a:rPr>
              <a:t>Magnea</a:t>
            </a:r>
            <a:r>
              <a:rPr lang="en-US" sz="1200" i="1" dirty="0">
                <a:solidFill>
                  <a:srgbClr val="660066"/>
                </a:solidFill>
              </a:rPr>
              <a:t>, </a:t>
            </a:r>
            <a:r>
              <a:rPr lang="en-US" sz="1200" i="1" dirty="0" smtClean="0">
                <a:solidFill>
                  <a:srgbClr val="660066"/>
                </a:solidFill>
              </a:rPr>
              <a:t>Stavenga,White’11][</a:t>
            </a:r>
            <a:r>
              <a:rPr lang="en-US" sz="1200" i="1" dirty="0" err="1" smtClean="0">
                <a:solidFill>
                  <a:srgbClr val="660066"/>
                </a:solidFill>
              </a:rPr>
              <a:t>Bonocore</a:t>
            </a:r>
            <a:r>
              <a:rPr lang="en-US" sz="1200" i="1" dirty="0" smtClean="0">
                <a:solidFill>
                  <a:srgbClr val="660066"/>
                </a:solidFill>
              </a:rPr>
              <a:t>,</a:t>
            </a:r>
            <a:r>
              <a:rPr lang="en-US" sz="1200" i="1" dirty="0">
                <a:solidFill>
                  <a:srgbClr val="660066"/>
                </a:solidFill>
              </a:rPr>
              <a:t> </a:t>
            </a:r>
            <a:r>
              <a:rPr lang="en-US" sz="1200" i="1" dirty="0" err="1">
                <a:solidFill>
                  <a:srgbClr val="660066"/>
                </a:solidFill>
              </a:rPr>
              <a:t>Laenen</a:t>
            </a:r>
            <a:r>
              <a:rPr lang="en-US" sz="1200" i="1" dirty="0">
                <a:solidFill>
                  <a:srgbClr val="660066"/>
                </a:solidFill>
              </a:rPr>
              <a:t>, </a:t>
            </a:r>
            <a:r>
              <a:rPr lang="en-US" sz="1200" i="1" dirty="0" err="1">
                <a:solidFill>
                  <a:srgbClr val="660066"/>
                </a:solidFill>
              </a:rPr>
              <a:t>Magnea</a:t>
            </a:r>
            <a:r>
              <a:rPr lang="en-US" sz="1200" i="1" dirty="0">
                <a:solidFill>
                  <a:srgbClr val="660066"/>
                </a:solidFill>
              </a:rPr>
              <a:t>, </a:t>
            </a:r>
            <a:r>
              <a:rPr lang="en-US" sz="1200" i="1" dirty="0" smtClean="0">
                <a:solidFill>
                  <a:srgbClr val="660066"/>
                </a:solidFill>
              </a:rPr>
              <a:t>Vernazza,</a:t>
            </a:r>
            <a:r>
              <a:rPr lang="en-US" sz="1200" i="1" dirty="0">
                <a:solidFill>
                  <a:srgbClr val="660066"/>
                </a:solidFill>
              </a:rPr>
              <a:t>White’</a:t>
            </a:r>
            <a:r>
              <a:rPr lang="en-US" sz="1200" i="1" dirty="0" smtClean="0">
                <a:solidFill>
                  <a:srgbClr val="660066"/>
                </a:solidFill>
              </a:rPr>
              <a:t>14’16][</a:t>
            </a:r>
            <a:r>
              <a:rPr lang="en-US" sz="1200" i="1" dirty="0" err="1" smtClean="0">
                <a:solidFill>
                  <a:srgbClr val="660066"/>
                </a:solidFill>
              </a:rPr>
              <a:t>Larkoski</a:t>
            </a:r>
            <a:r>
              <a:rPr lang="en-US" sz="1200" i="1" dirty="0" smtClean="0">
                <a:solidFill>
                  <a:srgbClr val="660066"/>
                </a:solidFill>
              </a:rPr>
              <a:t>, Neill,Stewart’14][</a:t>
            </a:r>
            <a:r>
              <a:rPr lang="en-US" sz="1200" i="1" dirty="0" err="1" smtClean="0">
                <a:solidFill>
                  <a:srgbClr val="660066"/>
                </a:solidFill>
              </a:rPr>
              <a:t>Kolodrubetz</a:t>
            </a:r>
            <a:r>
              <a:rPr lang="en-US" sz="1200" i="1" dirty="0" smtClean="0">
                <a:solidFill>
                  <a:srgbClr val="660066"/>
                </a:solidFill>
              </a:rPr>
              <a:t>, </a:t>
            </a:r>
            <a:r>
              <a:rPr lang="en-US" sz="1200" i="1" dirty="0" err="1" smtClean="0">
                <a:solidFill>
                  <a:srgbClr val="660066"/>
                </a:solidFill>
              </a:rPr>
              <a:t>Moult</a:t>
            </a:r>
            <a:r>
              <a:rPr lang="en-US" sz="1200" i="1" dirty="0" smtClean="0">
                <a:solidFill>
                  <a:srgbClr val="660066"/>
                </a:solidFill>
              </a:rPr>
              <a:t>, Stewart’16][</a:t>
            </a:r>
            <a:r>
              <a:rPr lang="en-US" sz="1200" i="1" dirty="0" err="1">
                <a:solidFill>
                  <a:srgbClr val="660066"/>
                </a:solidFill>
              </a:rPr>
              <a:t>Bonocore</a:t>
            </a:r>
            <a:r>
              <a:rPr lang="en-US" sz="1200" i="1" dirty="0">
                <a:solidFill>
                  <a:srgbClr val="660066"/>
                </a:solidFill>
              </a:rPr>
              <a:t>, </a:t>
            </a:r>
            <a:r>
              <a:rPr lang="en-US" sz="1200" i="1" dirty="0" err="1">
                <a:solidFill>
                  <a:srgbClr val="660066"/>
                </a:solidFill>
              </a:rPr>
              <a:t>Laenen</a:t>
            </a:r>
            <a:r>
              <a:rPr lang="en-US" sz="1200" i="1" dirty="0">
                <a:solidFill>
                  <a:srgbClr val="660066"/>
                </a:solidFill>
              </a:rPr>
              <a:t>, </a:t>
            </a:r>
            <a:r>
              <a:rPr lang="en-US" sz="1200" i="1" dirty="0" err="1">
                <a:solidFill>
                  <a:srgbClr val="660066"/>
                </a:solidFill>
              </a:rPr>
              <a:t>Magnea</a:t>
            </a:r>
            <a:r>
              <a:rPr lang="en-US" sz="1200" i="1" dirty="0" err="1" smtClean="0">
                <a:solidFill>
                  <a:srgbClr val="660066"/>
                </a:solidFill>
              </a:rPr>
              <a:t>,Melville</a:t>
            </a:r>
            <a:r>
              <a:rPr lang="en-US" sz="1200" i="1" dirty="0" smtClean="0">
                <a:solidFill>
                  <a:srgbClr val="660066"/>
                </a:solidFill>
              </a:rPr>
              <a:t>, </a:t>
            </a:r>
            <a:r>
              <a:rPr lang="en-US" sz="1200" i="1" dirty="0">
                <a:solidFill>
                  <a:srgbClr val="660066"/>
                </a:solidFill>
              </a:rPr>
              <a:t>Vernazza,White’</a:t>
            </a:r>
            <a:r>
              <a:rPr lang="en-US" sz="1200" i="1" dirty="0" smtClean="0">
                <a:solidFill>
                  <a:srgbClr val="660066"/>
                </a:solidFill>
              </a:rPr>
              <a:t>15] [del </a:t>
            </a:r>
            <a:r>
              <a:rPr lang="en-US" sz="1200" i="1" dirty="0" err="1" smtClean="0">
                <a:solidFill>
                  <a:srgbClr val="660066"/>
                </a:solidFill>
              </a:rPr>
              <a:t>Duca</a:t>
            </a:r>
            <a:r>
              <a:rPr lang="en-US" sz="1200" i="1" dirty="0" smtClean="0">
                <a:solidFill>
                  <a:srgbClr val="660066"/>
                </a:solidFill>
              </a:rPr>
              <a:t>, </a:t>
            </a:r>
            <a:r>
              <a:rPr lang="en-US" sz="1200" i="1" dirty="0" err="1">
                <a:solidFill>
                  <a:srgbClr val="660066"/>
                </a:solidFill>
              </a:rPr>
              <a:t>Laenen</a:t>
            </a:r>
            <a:r>
              <a:rPr lang="en-US" sz="1200" i="1" dirty="0">
                <a:solidFill>
                  <a:srgbClr val="660066"/>
                </a:solidFill>
              </a:rPr>
              <a:t>, </a:t>
            </a:r>
            <a:r>
              <a:rPr lang="en-US" sz="1200" i="1" dirty="0" err="1">
                <a:solidFill>
                  <a:srgbClr val="660066"/>
                </a:solidFill>
              </a:rPr>
              <a:t>Magnea</a:t>
            </a:r>
            <a:r>
              <a:rPr lang="en-US" sz="1200" i="1" dirty="0">
                <a:solidFill>
                  <a:srgbClr val="660066"/>
                </a:solidFill>
              </a:rPr>
              <a:t>, Vernazza,White’</a:t>
            </a:r>
            <a:r>
              <a:rPr lang="en-US" sz="1200" i="1" dirty="0" smtClean="0">
                <a:solidFill>
                  <a:srgbClr val="660066"/>
                </a:solidFill>
              </a:rPr>
              <a:t>17]</a:t>
            </a:r>
            <a:endParaRPr lang="en-US" sz="1400" i="1" dirty="0">
              <a:solidFill>
                <a:srgbClr val="66006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914" y="4337350"/>
            <a:ext cx="5954234" cy="80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4355" y="5387768"/>
            <a:ext cx="1294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treated in standard resummation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3951663" y="5017898"/>
            <a:ext cx="154121" cy="369870"/>
          </a:xfrm>
          <a:prstGeom prst="straightConnector1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2339" y="5387500"/>
            <a:ext cx="129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loops + real</a:t>
            </a:r>
          </a:p>
          <a:p>
            <a:r>
              <a:rPr lang="en-US" sz="1400" dirty="0" smtClean="0"/>
              <a:t>phase-space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275382" y="4985363"/>
            <a:ext cx="0" cy="369870"/>
          </a:xfrm>
          <a:prstGeom prst="straightConnector1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599" y="5174792"/>
            <a:ext cx="1615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next-to-leading power logarithms,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factorization, exponentiation?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448423" y="4985363"/>
            <a:ext cx="346513" cy="189429"/>
          </a:xfrm>
          <a:prstGeom prst="straightConnector1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423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threshold effects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93" y="2379495"/>
            <a:ext cx="4933197" cy="3365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2767" y="2034666"/>
            <a:ext cx="231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</a:t>
            </a:r>
            <a:r>
              <a:rPr lang="en-US" sz="1200" i="1" dirty="0" smtClean="0">
                <a:solidFill>
                  <a:srgbClr val="660066"/>
                </a:solidFill>
              </a:rPr>
              <a:t>[</a:t>
            </a:r>
            <a:r>
              <a:rPr lang="en-US" sz="1200" i="1" dirty="0" err="1" smtClean="0">
                <a:solidFill>
                  <a:srgbClr val="660066"/>
                </a:solidFill>
              </a:rPr>
              <a:t>Krämer</a:t>
            </a:r>
            <a:r>
              <a:rPr lang="en-US" sz="1200" i="1" dirty="0" smtClean="0">
                <a:solidFill>
                  <a:srgbClr val="660066"/>
                </a:solidFill>
              </a:rPr>
              <a:t>, </a:t>
            </a:r>
            <a:r>
              <a:rPr lang="en-US" sz="1200" i="1" dirty="0" err="1" smtClean="0">
                <a:solidFill>
                  <a:srgbClr val="660066"/>
                </a:solidFill>
              </a:rPr>
              <a:t>Laenen</a:t>
            </a:r>
            <a:r>
              <a:rPr lang="en-US" sz="1200" i="1" dirty="0" smtClean="0">
                <a:solidFill>
                  <a:srgbClr val="660066"/>
                </a:solidFill>
              </a:rPr>
              <a:t>, Spira’96]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035693" y="5880928"/>
            <a:ext cx="310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be numerically important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7852" y="2576759"/>
            <a:ext cx="2268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Subleading</a:t>
            </a:r>
            <a:r>
              <a:rPr lang="en-US" sz="1600" dirty="0" smtClean="0"/>
              <a:t> terms of collinear origin (splitting functions), subset of NLPs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743247"/>
            <a:ext cx="168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482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Recent </a:t>
            </a:r>
            <a:r>
              <a:rPr lang="en-US" dirty="0" smtClean="0"/>
              <a:t>Results</a:t>
            </a:r>
            <a:r>
              <a:rPr lang="en-US" dirty="0" smtClean="0"/>
              <a:t>: Higgs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99" y="2565591"/>
            <a:ext cx="3773208" cy="38890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1499" y="1627427"/>
            <a:ext cx="3773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Threshold resummation at </a:t>
            </a:r>
            <a:r>
              <a:rPr lang="en-US" sz="1600" dirty="0" smtClean="0"/>
              <a:t>N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LO</a:t>
            </a:r>
            <a:r>
              <a:rPr lang="en-US" sz="1600" dirty="0" smtClean="0"/>
              <a:t>+N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LL, inclusive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Bonvini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 smtClean="0">
                <a:solidFill>
                  <a:srgbClr val="660066"/>
                </a:solidFill>
              </a:rPr>
              <a:t>Marzani</a:t>
            </a:r>
            <a:r>
              <a:rPr lang="en-US" sz="1400" i="1" dirty="0" smtClean="0">
                <a:solidFill>
                  <a:srgbClr val="660066"/>
                </a:solidFill>
              </a:rPr>
              <a:t>, Muselli,Rottoli’16]</a:t>
            </a:r>
          </a:p>
          <a:p>
            <a:pPr lvl="1"/>
            <a:r>
              <a:rPr lang="en-US" sz="1400" dirty="0" smtClean="0"/>
              <a:t>-&gt; 4-loop cusp anomalous dim. </a:t>
            </a:r>
            <a:r>
              <a:rPr lang="en-US" sz="1400" i="1" dirty="0" smtClean="0"/>
              <a:t>A</a:t>
            </a:r>
            <a:r>
              <a:rPr lang="en-US" sz="1400" i="1" baseline="-25000" dirty="0" smtClean="0"/>
              <a:t>4 </a:t>
            </a:r>
            <a:r>
              <a:rPr lang="en-US" sz="1400" dirty="0" smtClean="0"/>
              <a:t>not yet fully known</a:t>
            </a:r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06879" y="6176823"/>
            <a:ext cx="223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see also </a:t>
            </a:r>
            <a:r>
              <a:rPr lang="en-US" sz="1400" i="1" dirty="0" smtClean="0">
                <a:solidFill>
                  <a:srgbClr val="660066"/>
                </a:solidFill>
              </a:rPr>
              <a:t>[Schmidt, Spira’16]</a:t>
            </a:r>
            <a:endParaRPr lang="en-US" sz="1400" i="1" dirty="0">
              <a:solidFill>
                <a:srgbClr val="66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0092" y="1549928"/>
            <a:ext cx="37732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Transverse momentum </a:t>
            </a:r>
            <a:r>
              <a:rPr lang="en-US" sz="1600" dirty="0" smtClean="0"/>
              <a:t>resummation at </a:t>
            </a:r>
            <a:endParaRPr lang="en-US" sz="1600" dirty="0" smtClean="0"/>
          </a:p>
          <a:p>
            <a:r>
              <a:rPr lang="en-US" sz="1600" dirty="0" smtClean="0"/>
              <a:t>N</a:t>
            </a:r>
            <a:r>
              <a:rPr lang="en-US" sz="1600" dirty="0"/>
              <a:t>N</a:t>
            </a:r>
            <a:r>
              <a:rPr lang="en-US" sz="1600" dirty="0" smtClean="0"/>
              <a:t>LO</a:t>
            </a:r>
            <a:r>
              <a:rPr lang="en-US" sz="1600" dirty="0" smtClean="0"/>
              <a:t>+</a:t>
            </a:r>
            <a:r>
              <a:rPr lang="en-US" sz="1600" dirty="0" smtClean="0"/>
              <a:t>N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LL 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Bizon</a:t>
            </a:r>
            <a:r>
              <a:rPr lang="en-US" sz="1400" i="1" dirty="0" smtClean="0">
                <a:solidFill>
                  <a:srgbClr val="660066"/>
                </a:solidFill>
              </a:rPr>
              <a:t> et al.’18]</a:t>
            </a:r>
            <a:endParaRPr lang="en-US" sz="1400" i="1" dirty="0" smtClean="0">
              <a:solidFill>
                <a:srgbClr val="660066"/>
              </a:solidFill>
            </a:endParaRPr>
          </a:p>
          <a:p>
            <a:pPr lvl="1"/>
            <a:r>
              <a:rPr lang="en-US" sz="1400" dirty="0" smtClean="0"/>
              <a:t>-&gt; </a:t>
            </a:r>
            <a:r>
              <a:rPr lang="en-US" sz="1400" dirty="0" smtClean="0"/>
              <a:t>3-</a:t>
            </a:r>
            <a:r>
              <a:rPr lang="en-US" sz="1400" dirty="0" smtClean="0"/>
              <a:t>loop </a:t>
            </a:r>
            <a:r>
              <a:rPr lang="en-US" sz="1400" dirty="0" smtClean="0"/>
              <a:t>anomalous </a:t>
            </a:r>
            <a:r>
              <a:rPr lang="en-US" sz="1400" dirty="0" smtClean="0"/>
              <a:t>dim</a:t>
            </a:r>
            <a:r>
              <a:rPr lang="en-US" sz="1400" dirty="0" smtClean="0"/>
              <a:t>. </a:t>
            </a:r>
            <a:r>
              <a:rPr lang="en-US" sz="1400" i="1" dirty="0" smtClean="0"/>
              <a:t>B</a:t>
            </a:r>
            <a:r>
              <a:rPr lang="en-US" sz="1400" i="1" baseline="-25000" dirty="0"/>
              <a:t>3</a:t>
            </a:r>
            <a:r>
              <a:rPr lang="en-US" sz="1400" i="1" baseline="-25000" dirty="0" smtClean="0"/>
              <a:t> </a:t>
            </a:r>
            <a:r>
              <a:rPr lang="en-US" sz="1400" i="1" dirty="0" smtClean="0"/>
              <a:t>n</a:t>
            </a:r>
            <a:r>
              <a:rPr lang="en-US" sz="1400" dirty="0" smtClean="0"/>
              <a:t>ew </a:t>
            </a:r>
            <a:r>
              <a:rPr lang="en-US" sz="1400" i="1" dirty="0" smtClean="0">
                <a:solidFill>
                  <a:srgbClr val="660066"/>
                </a:solidFill>
              </a:rPr>
              <a:t>[Li,Zhu’16][Vladimirov’16’17]</a:t>
            </a:r>
            <a:endParaRPr lang="en-US" sz="1400" i="1" dirty="0">
              <a:solidFill>
                <a:srgbClr val="660066"/>
              </a:solidFill>
            </a:endParaRPr>
          </a:p>
          <a:p>
            <a:pPr lvl="1"/>
            <a:endParaRPr lang="en-US" sz="1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414" y="2960119"/>
            <a:ext cx="4536585" cy="274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13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Recent Results: </a:t>
            </a:r>
            <a:r>
              <a:rPr lang="en-US" dirty="0" smtClean="0"/>
              <a:t>Top-Pair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21" y="2724707"/>
            <a:ext cx="4303178" cy="32401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5921" y="1789513"/>
            <a:ext cx="37861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Total cross section @NNLO+NNLL, threshold </a:t>
            </a:r>
            <a:r>
              <a:rPr lang="en-US" sz="1600" dirty="0"/>
              <a:t>resummation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>
                <a:solidFill>
                  <a:srgbClr val="660066"/>
                </a:solidFill>
              </a:rPr>
              <a:t>C</a:t>
            </a:r>
            <a:r>
              <a:rPr lang="en-US" sz="1400" i="1" dirty="0" err="1" smtClean="0">
                <a:solidFill>
                  <a:srgbClr val="660066"/>
                </a:solidFill>
              </a:rPr>
              <a:t>acciari</a:t>
            </a:r>
            <a:r>
              <a:rPr lang="en-US" sz="1400" i="1" dirty="0" smtClean="0">
                <a:solidFill>
                  <a:srgbClr val="660066"/>
                </a:solidFill>
              </a:rPr>
              <a:t> et al.’11][</a:t>
            </a:r>
            <a:r>
              <a:rPr lang="en-US" sz="1400" i="1" dirty="0" err="1" smtClean="0">
                <a:solidFill>
                  <a:srgbClr val="660066"/>
                </a:solidFill>
              </a:rPr>
              <a:t>Czakon</a:t>
            </a:r>
            <a:r>
              <a:rPr lang="en-US" sz="1400" i="1" dirty="0" smtClean="0">
                <a:solidFill>
                  <a:srgbClr val="660066"/>
                </a:solidFill>
              </a:rPr>
              <a:t>, Mitov’13]</a:t>
            </a:r>
            <a:endParaRPr lang="en-US" sz="1400" i="1" dirty="0">
              <a:solidFill>
                <a:srgbClr val="660066"/>
              </a:solidFill>
            </a:endParaRPr>
          </a:p>
          <a:p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119" y="2650733"/>
            <a:ext cx="4187496" cy="3371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01851" y="1745762"/>
            <a:ext cx="39207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Differential (in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baseline="-25000" dirty="0" smtClean="0"/>
              <a:t>,</a:t>
            </a:r>
            <a:r>
              <a:rPr lang="en-US" sz="1600" dirty="0" smtClean="0"/>
              <a:t>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tt</a:t>
            </a:r>
            <a:r>
              <a:rPr lang="en-US" sz="1600" dirty="0" smtClean="0"/>
              <a:t>) distributions @NNLO+NNLL’ </a:t>
            </a:r>
            <a:r>
              <a:rPr lang="en-US" sz="1400" i="1" dirty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Czakon</a:t>
            </a:r>
            <a:r>
              <a:rPr lang="en-US" sz="1400" i="1" dirty="0">
                <a:solidFill>
                  <a:srgbClr val="660066"/>
                </a:solidFill>
              </a:rPr>
              <a:t> </a:t>
            </a:r>
            <a:r>
              <a:rPr lang="en-US" sz="1400" i="1" dirty="0" smtClean="0">
                <a:solidFill>
                  <a:srgbClr val="660066"/>
                </a:solidFill>
              </a:rPr>
              <a:t>et al.’18]</a:t>
            </a:r>
            <a:r>
              <a:rPr lang="en-US" sz="1600" dirty="0" smtClean="0"/>
              <a:t>, joint threshold and small-mass (logs of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t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/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tt</a:t>
            </a:r>
            <a:r>
              <a:rPr lang="en-US" sz="1600" dirty="0"/>
              <a:t>)</a:t>
            </a:r>
            <a:r>
              <a:rPr lang="en-US" sz="1600" dirty="0" smtClean="0"/>
              <a:t> resummation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Ferroglia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 smtClean="0">
                <a:solidFill>
                  <a:srgbClr val="660066"/>
                </a:solidFill>
              </a:rPr>
              <a:t>Pecjak</a:t>
            </a:r>
            <a:r>
              <a:rPr lang="en-US" sz="1400" i="1" dirty="0" smtClean="0">
                <a:solidFill>
                  <a:srgbClr val="660066"/>
                </a:solidFill>
              </a:rPr>
              <a:t>, Yang’12]</a:t>
            </a:r>
            <a:endParaRPr lang="en-US" sz="1400" i="1" dirty="0">
              <a:solidFill>
                <a:srgbClr val="660066"/>
              </a:solidFill>
            </a:endParaRPr>
          </a:p>
          <a:p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05920" y="5769967"/>
            <a:ext cx="5228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NNLL results from SCET </a:t>
            </a:r>
            <a:r>
              <a:rPr lang="en-US" sz="1400" i="1" dirty="0" smtClean="0">
                <a:solidFill>
                  <a:srgbClr val="660066"/>
                </a:solidFill>
              </a:rPr>
              <a:t>[Ahrens et al.’10,’11],</a:t>
            </a:r>
            <a:r>
              <a:rPr lang="en-US" sz="1600" dirty="0" smtClean="0"/>
              <a:t>combined with Coulomb resummation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Beneke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 smtClean="0">
                <a:solidFill>
                  <a:srgbClr val="660066"/>
                </a:solidFill>
              </a:rPr>
              <a:t>Falgari</a:t>
            </a:r>
            <a:r>
              <a:rPr lang="en-US" sz="1400" i="1" dirty="0" smtClean="0">
                <a:solidFill>
                  <a:srgbClr val="660066"/>
                </a:solidFill>
              </a:rPr>
              <a:t>, Klein, Schwinn’10], </a:t>
            </a:r>
            <a:r>
              <a:rPr lang="en-US" sz="1600" dirty="0" smtClean="0">
                <a:solidFill>
                  <a:srgbClr val="000000"/>
                </a:solidFill>
              </a:rPr>
              <a:t>incomplete N</a:t>
            </a:r>
            <a:r>
              <a:rPr lang="en-US" sz="1600" baseline="30000" dirty="0" smtClean="0">
                <a:solidFill>
                  <a:srgbClr val="000000"/>
                </a:solidFill>
              </a:rPr>
              <a:t>3</a:t>
            </a:r>
            <a:r>
              <a:rPr lang="en-US" sz="1600" dirty="0" smtClean="0">
                <a:solidFill>
                  <a:srgbClr val="000000"/>
                </a:solidFill>
              </a:rPr>
              <a:t>LL resummation </a:t>
            </a:r>
            <a:r>
              <a:rPr lang="en-US" sz="1400" i="1" dirty="0" smtClean="0">
                <a:solidFill>
                  <a:srgbClr val="660066"/>
                </a:solidFill>
              </a:rPr>
              <a:t>[Schwinn, Wever’18]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513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recent Results: TTH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pic>
        <p:nvPicPr>
          <p:cNvPr id="8" name="Picture 7" descr="7-point-uncertainty_14Te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2" y="2262169"/>
            <a:ext cx="3562561" cy="3462409"/>
          </a:xfrm>
          <a:prstGeom prst="rect">
            <a:avLst/>
          </a:prstGeom>
        </p:spPr>
      </p:pic>
      <p:pic>
        <p:nvPicPr>
          <p:cNvPr id="9" name="Picture 8" descr="Htt-Q-diff-PDF4LHC_NLO+NNLL_14TeV_Q-central-7point-shad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86" y="2335314"/>
            <a:ext cx="3162300" cy="307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133" y="1627428"/>
            <a:ext cx="82356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Total cross </a:t>
            </a:r>
            <a:r>
              <a:rPr lang="en-US" sz="1600" dirty="0" smtClean="0"/>
              <a:t>sections and</a:t>
            </a:r>
            <a:r>
              <a:rPr lang="en-US" sz="1600" i="1" dirty="0" smtClean="0"/>
              <a:t> Q=</a:t>
            </a:r>
            <a:r>
              <a:rPr lang="en-US" sz="1600" i="1" dirty="0" err="1" smtClean="0"/>
              <a:t>M</a:t>
            </a:r>
            <a:r>
              <a:rPr lang="en-US" sz="1600" i="1" baseline="-25000" dirty="0" err="1" smtClean="0"/>
              <a:t>ttH</a:t>
            </a:r>
            <a:r>
              <a:rPr lang="en-US" sz="1600" i="1" baseline="-25000" dirty="0" smtClean="0"/>
              <a:t> </a:t>
            </a:r>
            <a:r>
              <a:rPr lang="en-US" sz="1600" dirty="0" smtClean="0"/>
              <a:t>distributions  NLO+NNLL</a:t>
            </a:r>
            <a:r>
              <a:rPr lang="en-US" sz="1600" dirty="0"/>
              <a:t>, threshold </a:t>
            </a:r>
            <a:r>
              <a:rPr lang="en-US" sz="1600" dirty="0" smtClean="0"/>
              <a:t>resummation in the </a:t>
            </a:r>
            <a:r>
              <a:rPr lang="en-US" sz="1600" dirty="0" err="1" smtClean="0"/>
              <a:t>ttH</a:t>
            </a:r>
            <a:r>
              <a:rPr lang="en-US" sz="1600" dirty="0" smtClean="0"/>
              <a:t> invariant mass threshold limit,  </a:t>
            </a:r>
            <a:r>
              <a:rPr lang="en-US" sz="1600" i="1" dirty="0" smtClean="0"/>
              <a:t>z=Q</a:t>
            </a:r>
            <a:r>
              <a:rPr lang="en-US" sz="1600" i="1" baseline="30000" dirty="0" smtClean="0"/>
              <a:t>2</a:t>
            </a:r>
            <a:r>
              <a:rPr lang="en-US" sz="1600" i="1" dirty="0" smtClean="0"/>
              <a:t>/s</a:t>
            </a:r>
            <a:r>
              <a:rPr lang="en-US" sz="1600" i="1" baseline="30000" dirty="0" smtClean="0"/>
              <a:t> </a:t>
            </a:r>
            <a:r>
              <a:rPr lang="en-US" sz="1600" dirty="0" smtClean="0"/>
              <a:t>, direct QCD</a:t>
            </a:r>
            <a:r>
              <a:rPr lang="en-US" sz="1600" i="1" dirty="0" smtClean="0">
                <a:solidFill>
                  <a:srgbClr val="660066"/>
                </a:solidFill>
              </a:rPr>
              <a:t>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u="sng" dirty="0" smtClean="0">
                <a:solidFill>
                  <a:srgbClr val="660066"/>
                </a:solidFill>
              </a:rPr>
              <a:t>AK</a:t>
            </a:r>
            <a:r>
              <a:rPr lang="en-US" sz="1400" i="1" u="sng" dirty="0">
                <a:solidFill>
                  <a:srgbClr val="660066"/>
                </a:solidFill>
              </a:rPr>
              <a:t>, </a:t>
            </a:r>
            <a:r>
              <a:rPr lang="en-US" sz="1400" i="1" u="sng" dirty="0" err="1" smtClean="0">
                <a:solidFill>
                  <a:srgbClr val="660066"/>
                </a:solidFill>
              </a:rPr>
              <a:t>Motyka</a:t>
            </a:r>
            <a:r>
              <a:rPr lang="en-US" sz="1400" i="1" u="sng" dirty="0" smtClean="0">
                <a:solidFill>
                  <a:srgbClr val="660066"/>
                </a:solidFill>
              </a:rPr>
              <a:t>, </a:t>
            </a:r>
            <a:r>
              <a:rPr lang="en-US" sz="1400" i="1" u="sng" dirty="0" err="1" smtClean="0">
                <a:solidFill>
                  <a:srgbClr val="660066"/>
                </a:solidFill>
              </a:rPr>
              <a:t>Stebel</a:t>
            </a:r>
            <a:r>
              <a:rPr lang="en-US" sz="1400" i="1" u="sng" dirty="0" smtClean="0">
                <a:solidFill>
                  <a:srgbClr val="660066"/>
                </a:solidFill>
              </a:rPr>
              <a:t>, Theeuwes’17</a:t>
            </a:r>
            <a:r>
              <a:rPr lang="en-US" sz="1400" i="1" dirty="0" smtClean="0">
                <a:solidFill>
                  <a:srgbClr val="660066"/>
                </a:solidFill>
              </a:rPr>
              <a:t>]</a:t>
            </a:r>
            <a:endParaRPr lang="en-US" sz="1400" i="1" dirty="0">
              <a:solidFill>
                <a:srgbClr val="660066"/>
              </a:solidFill>
            </a:endParaRPr>
          </a:p>
          <a:p>
            <a:r>
              <a:rPr lang="en-US" sz="1400" i="1" dirty="0" smtClean="0">
                <a:solidFill>
                  <a:srgbClr val="660066"/>
                </a:solidFill>
              </a:rPr>
              <a:t> </a:t>
            </a:r>
            <a:endParaRPr lang="en-US" sz="14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21153" y="5597361"/>
            <a:ext cx="8574087" cy="107262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NLO+NLL threshold resummation in the absolute threshold limit, </a:t>
            </a:r>
            <a:r>
              <a:rPr lang="en-US" sz="1600" i="1" dirty="0" smtClean="0"/>
              <a:t>z=(2m</a:t>
            </a:r>
            <a:r>
              <a:rPr lang="en-US" sz="1600" i="1" baseline="-25000" dirty="0" smtClean="0"/>
              <a:t>t</a:t>
            </a:r>
            <a:r>
              <a:rPr lang="en-US" sz="1600" i="1" dirty="0" smtClean="0"/>
              <a:t> +</a:t>
            </a:r>
            <a:r>
              <a:rPr lang="en-US" sz="1600" i="1" dirty="0" err="1" smtClean="0"/>
              <a:t>m</a:t>
            </a:r>
            <a:r>
              <a:rPr lang="en-US" sz="1600" i="1" baseline="-25000" dirty="0" err="1" smtClean="0"/>
              <a:t>H</a:t>
            </a:r>
            <a:r>
              <a:rPr lang="en-US" sz="1600" i="1" dirty="0" smtClean="0"/>
              <a:t>)</a:t>
            </a:r>
            <a:r>
              <a:rPr lang="en-US" sz="1600" i="1" baseline="30000" dirty="0" smtClean="0"/>
              <a:t>2</a:t>
            </a:r>
            <a:r>
              <a:rPr lang="en-US" sz="1600" i="1" dirty="0" smtClean="0"/>
              <a:t>/s </a:t>
            </a:r>
            <a:r>
              <a:rPr lang="en-US" sz="1400" i="1" dirty="0">
                <a:solidFill>
                  <a:srgbClr val="660066"/>
                </a:solidFill>
              </a:rPr>
              <a:t>[</a:t>
            </a:r>
            <a:r>
              <a:rPr lang="en-US" sz="1400" i="1" u="sng" dirty="0">
                <a:solidFill>
                  <a:srgbClr val="660066"/>
                </a:solidFill>
              </a:rPr>
              <a:t>AK, </a:t>
            </a:r>
            <a:r>
              <a:rPr lang="en-US" sz="1400" i="1" u="sng" dirty="0" err="1">
                <a:solidFill>
                  <a:srgbClr val="660066"/>
                </a:solidFill>
              </a:rPr>
              <a:t>Motyka</a:t>
            </a:r>
            <a:r>
              <a:rPr lang="en-US" sz="1400" i="1" u="sng" dirty="0">
                <a:solidFill>
                  <a:srgbClr val="660066"/>
                </a:solidFill>
              </a:rPr>
              <a:t>, </a:t>
            </a:r>
            <a:r>
              <a:rPr lang="en-US" sz="1400" i="1" u="sng" dirty="0" err="1">
                <a:solidFill>
                  <a:srgbClr val="660066"/>
                </a:solidFill>
              </a:rPr>
              <a:t>Stebel</a:t>
            </a:r>
            <a:r>
              <a:rPr lang="en-US" sz="1400" i="1" u="sng" dirty="0">
                <a:solidFill>
                  <a:srgbClr val="660066"/>
                </a:solidFill>
              </a:rPr>
              <a:t>, Theeuwes’</a:t>
            </a:r>
            <a:r>
              <a:rPr lang="en-US" sz="1400" i="1" u="sng" dirty="0" smtClean="0">
                <a:solidFill>
                  <a:srgbClr val="660066"/>
                </a:solidFill>
              </a:rPr>
              <a:t>15</a:t>
            </a:r>
            <a:r>
              <a:rPr lang="en-US" sz="1400" i="1" dirty="0" smtClean="0">
                <a:solidFill>
                  <a:srgbClr val="660066"/>
                </a:solidFill>
              </a:rPr>
              <a:t>]</a:t>
            </a:r>
          </a:p>
          <a:p>
            <a:pPr>
              <a:lnSpc>
                <a:spcPct val="5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NLO+NNLL invariant mass threshold limit also from SCET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Broggio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 smtClean="0">
                <a:solidFill>
                  <a:srgbClr val="660066"/>
                </a:solidFill>
              </a:rPr>
              <a:t>Ferroglia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 smtClean="0">
                <a:solidFill>
                  <a:srgbClr val="660066"/>
                </a:solidFill>
              </a:rPr>
              <a:t>Pecjak</a:t>
            </a:r>
            <a:r>
              <a:rPr lang="en-US" sz="1400" i="1" dirty="0" smtClean="0">
                <a:solidFill>
                  <a:srgbClr val="660066"/>
                </a:solidFill>
              </a:rPr>
              <a:t>, Yang’16] </a:t>
            </a:r>
            <a:endParaRPr lang="en-US" sz="1800" i="1" dirty="0">
              <a:solidFill>
                <a:srgbClr val="660066"/>
              </a:solidFill>
            </a:endParaRPr>
          </a:p>
          <a:p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2295673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Recent Results: SUSY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pic>
        <p:nvPicPr>
          <p:cNvPr id="8" name="Picture 7" descr="nnllfast_wpresc_tot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3" y="2954133"/>
            <a:ext cx="4649341" cy="34828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133" y="1627428"/>
            <a:ext cx="43024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Total cross section </a:t>
            </a:r>
            <a:r>
              <a:rPr lang="en-US" sz="1400" dirty="0" smtClean="0"/>
              <a:t>for squark- and gluino pair production @</a:t>
            </a:r>
            <a:r>
              <a:rPr lang="en-US" sz="1400" dirty="0" err="1"/>
              <a:t>NNLO</a:t>
            </a:r>
            <a:r>
              <a:rPr lang="en-US" sz="1400" baseline="-25000" dirty="0" err="1"/>
              <a:t>approx</a:t>
            </a:r>
            <a:r>
              <a:rPr lang="en-US" sz="1400" dirty="0"/>
              <a:t> +</a:t>
            </a:r>
            <a:r>
              <a:rPr lang="en-US" sz="1400" dirty="0" smtClean="0"/>
              <a:t>NNLL</a:t>
            </a:r>
            <a:r>
              <a:rPr lang="en-US" sz="1400" dirty="0"/>
              <a:t>, threshold </a:t>
            </a:r>
            <a:r>
              <a:rPr lang="en-US" sz="1400" dirty="0" smtClean="0"/>
              <a:t>resummation (+Coulomb resummation and bound state effects) , direct QCD</a:t>
            </a:r>
            <a:r>
              <a:rPr lang="en-US" sz="1400" i="1" dirty="0" smtClean="0">
                <a:solidFill>
                  <a:srgbClr val="660066"/>
                </a:solidFill>
              </a:rPr>
              <a:t> </a:t>
            </a:r>
            <a:r>
              <a:rPr lang="en-US" sz="1200" i="1" dirty="0">
                <a:solidFill>
                  <a:srgbClr val="660066"/>
                </a:solidFill>
              </a:rPr>
              <a:t>[</a:t>
            </a:r>
            <a:r>
              <a:rPr lang="en-US" sz="1200" i="1" dirty="0" err="1">
                <a:solidFill>
                  <a:srgbClr val="660066"/>
                </a:solidFill>
              </a:rPr>
              <a:t>Beenakker</a:t>
            </a:r>
            <a:r>
              <a:rPr lang="en-US" sz="1200" i="1" dirty="0">
                <a:solidFill>
                  <a:srgbClr val="660066"/>
                </a:solidFill>
              </a:rPr>
              <a:t>, </a:t>
            </a:r>
            <a:r>
              <a:rPr lang="en-US" sz="1200" i="1" dirty="0" err="1">
                <a:solidFill>
                  <a:srgbClr val="660066"/>
                </a:solidFill>
              </a:rPr>
              <a:t>Borschensky</a:t>
            </a:r>
            <a:r>
              <a:rPr lang="en-US" sz="1200" i="1" dirty="0">
                <a:solidFill>
                  <a:srgbClr val="660066"/>
                </a:solidFill>
              </a:rPr>
              <a:t>, </a:t>
            </a:r>
            <a:r>
              <a:rPr lang="en-US" sz="1200" i="1" dirty="0" err="1">
                <a:solidFill>
                  <a:srgbClr val="660066"/>
                </a:solidFill>
              </a:rPr>
              <a:t>Heger</a:t>
            </a:r>
            <a:r>
              <a:rPr lang="en-US" sz="1200" i="1" dirty="0">
                <a:solidFill>
                  <a:srgbClr val="660066"/>
                </a:solidFill>
              </a:rPr>
              <a:t>, </a:t>
            </a:r>
            <a:r>
              <a:rPr lang="en-US" sz="1200" i="1" dirty="0" err="1">
                <a:solidFill>
                  <a:srgbClr val="660066"/>
                </a:solidFill>
              </a:rPr>
              <a:t>Kr</a:t>
            </a:r>
            <a:r>
              <a:rPr lang="en-US" sz="1200" i="1" u="sng" dirty="0" err="1">
                <a:solidFill>
                  <a:srgbClr val="660066"/>
                </a:solidFill>
              </a:rPr>
              <a:t>ämer</a:t>
            </a:r>
            <a:r>
              <a:rPr lang="en-US" sz="1200" i="1" u="sng" dirty="0">
                <a:solidFill>
                  <a:srgbClr val="660066"/>
                </a:solidFill>
              </a:rPr>
              <a:t>, AK, </a:t>
            </a:r>
            <a:r>
              <a:rPr lang="en-US" sz="1200" i="1" u="sng" dirty="0" err="1">
                <a:solidFill>
                  <a:srgbClr val="660066"/>
                </a:solidFill>
              </a:rPr>
              <a:t>Laenen</a:t>
            </a:r>
            <a:r>
              <a:rPr lang="en-US" sz="1200" i="1" u="sng" dirty="0">
                <a:solidFill>
                  <a:srgbClr val="660066"/>
                </a:solidFill>
              </a:rPr>
              <a:t>, </a:t>
            </a:r>
            <a:r>
              <a:rPr lang="en-US" sz="1200" i="1" u="sng" dirty="0" err="1">
                <a:solidFill>
                  <a:srgbClr val="660066"/>
                </a:solidFill>
              </a:rPr>
              <a:t>Theeuwes</a:t>
            </a:r>
            <a:r>
              <a:rPr lang="en-US" sz="1200" i="1" u="sng" dirty="0">
                <a:solidFill>
                  <a:srgbClr val="660066"/>
                </a:solidFill>
              </a:rPr>
              <a:t>, Thewes’14-’16</a:t>
            </a:r>
            <a:r>
              <a:rPr lang="en-US" sz="1200" i="1" dirty="0">
                <a:solidFill>
                  <a:srgbClr val="660066"/>
                </a:solidFill>
              </a:rPr>
              <a:t>]</a:t>
            </a:r>
          </a:p>
          <a:p>
            <a:r>
              <a:rPr lang="en-US" sz="1200" i="1" dirty="0" smtClean="0">
                <a:solidFill>
                  <a:srgbClr val="660066"/>
                </a:solidFill>
              </a:rPr>
              <a:t> 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302" y="2971287"/>
            <a:ext cx="3786755" cy="3052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41302" y="1631882"/>
            <a:ext cx="3786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Total cross section </a:t>
            </a:r>
            <a:r>
              <a:rPr lang="en-US" sz="1400" dirty="0" smtClean="0"/>
              <a:t>for squark- and gluino pair production @</a:t>
            </a:r>
            <a:r>
              <a:rPr lang="en-US" sz="1400" dirty="0" err="1"/>
              <a:t>NNLO</a:t>
            </a:r>
            <a:r>
              <a:rPr lang="en-US" sz="1400" baseline="-25000" dirty="0" err="1"/>
              <a:t>approx</a:t>
            </a:r>
            <a:r>
              <a:rPr lang="en-US" sz="1400" dirty="0"/>
              <a:t> +</a:t>
            </a:r>
            <a:r>
              <a:rPr lang="en-US" sz="1400" dirty="0" smtClean="0"/>
              <a:t>NNLL</a:t>
            </a:r>
            <a:r>
              <a:rPr lang="en-US" sz="1400" dirty="0"/>
              <a:t>, threshold </a:t>
            </a:r>
            <a:r>
              <a:rPr lang="en-US" sz="1400" dirty="0" smtClean="0"/>
              <a:t>resummation </a:t>
            </a:r>
            <a:r>
              <a:rPr lang="en-US" sz="1400" dirty="0"/>
              <a:t>(+Coulomb resummation and bound state effects</a:t>
            </a:r>
            <a:r>
              <a:rPr lang="en-US" sz="1400" dirty="0" smtClean="0"/>
              <a:t>), SCET</a:t>
            </a:r>
            <a:r>
              <a:rPr lang="en-US" sz="1400" i="1" dirty="0" smtClean="0">
                <a:solidFill>
                  <a:srgbClr val="660066"/>
                </a:solidFill>
              </a:rPr>
              <a:t> </a:t>
            </a:r>
            <a:r>
              <a:rPr lang="en-US" sz="1200" i="1" dirty="0" smtClean="0">
                <a:solidFill>
                  <a:srgbClr val="660066"/>
                </a:solidFill>
              </a:rPr>
              <a:t>[</a:t>
            </a:r>
            <a:r>
              <a:rPr lang="en-US" sz="1200" i="1" dirty="0" err="1" smtClean="0">
                <a:solidFill>
                  <a:srgbClr val="660066"/>
                </a:solidFill>
              </a:rPr>
              <a:t>Beneke</a:t>
            </a:r>
            <a:r>
              <a:rPr lang="en-US" sz="1200" i="1" dirty="0" smtClean="0">
                <a:solidFill>
                  <a:srgbClr val="660066"/>
                </a:solidFill>
              </a:rPr>
              <a:t>, </a:t>
            </a:r>
            <a:r>
              <a:rPr lang="en-US" sz="1200" i="1" dirty="0" err="1" smtClean="0">
                <a:solidFill>
                  <a:srgbClr val="660066"/>
                </a:solidFill>
              </a:rPr>
              <a:t>Piclum</a:t>
            </a:r>
            <a:r>
              <a:rPr lang="en-US" sz="1200" i="1" dirty="0" smtClean="0">
                <a:solidFill>
                  <a:srgbClr val="660066"/>
                </a:solidFill>
              </a:rPr>
              <a:t>, Schwinn, Wever’16]</a:t>
            </a:r>
            <a:endParaRPr lang="en-US" sz="1200" i="1" dirty="0">
              <a:solidFill>
                <a:srgbClr val="660066"/>
              </a:solidFill>
            </a:endParaRPr>
          </a:p>
          <a:p>
            <a:r>
              <a:rPr lang="en-US" sz="1200" i="1" dirty="0" smtClean="0">
                <a:solidFill>
                  <a:srgbClr val="660066"/>
                </a:solidFill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02029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Recent Results: SUSY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pic>
        <p:nvPicPr>
          <p:cNvPr id="8" name="Picture 7" descr="nnllfast_wpresc_tot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3" y="2954133"/>
            <a:ext cx="4649341" cy="34828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133" y="1627428"/>
            <a:ext cx="43024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Total cross section </a:t>
            </a:r>
            <a:r>
              <a:rPr lang="en-US" sz="1400" dirty="0" smtClean="0"/>
              <a:t>for squark- and gluino pair production @</a:t>
            </a:r>
            <a:r>
              <a:rPr lang="en-US" sz="1400" dirty="0" err="1"/>
              <a:t>NNLO</a:t>
            </a:r>
            <a:r>
              <a:rPr lang="en-US" sz="1400" baseline="-25000" dirty="0" err="1"/>
              <a:t>approx</a:t>
            </a:r>
            <a:r>
              <a:rPr lang="en-US" sz="1400" dirty="0"/>
              <a:t> +</a:t>
            </a:r>
            <a:r>
              <a:rPr lang="en-US" sz="1400" dirty="0" smtClean="0"/>
              <a:t>NNLL</a:t>
            </a:r>
            <a:r>
              <a:rPr lang="en-US" sz="1400" dirty="0"/>
              <a:t>, threshold </a:t>
            </a:r>
            <a:r>
              <a:rPr lang="en-US" sz="1400" dirty="0" smtClean="0"/>
              <a:t>resummation (+Coulomb resummation and bound state effects) , direct QCD</a:t>
            </a:r>
            <a:r>
              <a:rPr lang="en-US" sz="1400" i="1" dirty="0" smtClean="0">
                <a:solidFill>
                  <a:srgbClr val="660066"/>
                </a:solidFill>
              </a:rPr>
              <a:t> </a:t>
            </a:r>
            <a:r>
              <a:rPr lang="en-US" sz="1200" i="1" dirty="0">
                <a:solidFill>
                  <a:srgbClr val="660066"/>
                </a:solidFill>
              </a:rPr>
              <a:t>[</a:t>
            </a:r>
            <a:r>
              <a:rPr lang="en-US" sz="1200" i="1" dirty="0" err="1">
                <a:solidFill>
                  <a:srgbClr val="660066"/>
                </a:solidFill>
              </a:rPr>
              <a:t>Beenakker</a:t>
            </a:r>
            <a:r>
              <a:rPr lang="en-US" sz="1200" i="1" dirty="0">
                <a:solidFill>
                  <a:srgbClr val="660066"/>
                </a:solidFill>
              </a:rPr>
              <a:t>, </a:t>
            </a:r>
            <a:r>
              <a:rPr lang="en-US" sz="1200" i="1" dirty="0" err="1">
                <a:solidFill>
                  <a:srgbClr val="660066"/>
                </a:solidFill>
              </a:rPr>
              <a:t>Borschensky</a:t>
            </a:r>
            <a:r>
              <a:rPr lang="en-US" sz="1200" i="1" dirty="0">
                <a:solidFill>
                  <a:srgbClr val="660066"/>
                </a:solidFill>
              </a:rPr>
              <a:t>, </a:t>
            </a:r>
            <a:r>
              <a:rPr lang="en-US" sz="1200" i="1" dirty="0" err="1">
                <a:solidFill>
                  <a:srgbClr val="660066"/>
                </a:solidFill>
              </a:rPr>
              <a:t>Heger</a:t>
            </a:r>
            <a:r>
              <a:rPr lang="en-US" sz="1200" i="1" dirty="0">
                <a:solidFill>
                  <a:srgbClr val="660066"/>
                </a:solidFill>
              </a:rPr>
              <a:t>, </a:t>
            </a:r>
            <a:r>
              <a:rPr lang="en-US" sz="1200" i="1" dirty="0" err="1">
                <a:solidFill>
                  <a:srgbClr val="660066"/>
                </a:solidFill>
              </a:rPr>
              <a:t>Kr</a:t>
            </a:r>
            <a:r>
              <a:rPr lang="en-US" sz="1200" i="1" u="sng" dirty="0" err="1">
                <a:solidFill>
                  <a:srgbClr val="660066"/>
                </a:solidFill>
              </a:rPr>
              <a:t>ämer</a:t>
            </a:r>
            <a:r>
              <a:rPr lang="en-US" sz="1200" i="1" u="sng" dirty="0">
                <a:solidFill>
                  <a:srgbClr val="660066"/>
                </a:solidFill>
              </a:rPr>
              <a:t>, AK, </a:t>
            </a:r>
            <a:r>
              <a:rPr lang="en-US" sz="1200" i="1" u="sng" dirty="0" err="1">
                <a:solidFill>
                  <a:srgbClr val="660066"/>
                </a:solidFill>
              </a:rPr>
              <a:t>Laenen</a:t>
            </a:r>
            <a:r>
              <a:rPr lang="en-US" sz="1200" i="1" u="sng" dirty="0">
                <a:solidFill>
                  <a:srgbClr val="660066"/>
                </a:solidFill>
              </a:rPr>
              <a:t>, </a:t>
            </a:r>
            <a:r>
              <a:rPr lang="en-US" sz="1200" i="1" u="sng" dirty="0" err="1">
                <a:solidFill>
                  <a:srgbClr val="660066"/>
                </a:solidFill>
              </a:rPr>
              <a:t>Theeuwes</a:t>
            </a:r>
            <a:r>
              <a:rPr lang="en-US" sz="1200" i="1" u="sng" dirty="0">
                <a:solidFill>
                  <a:srgbClr val="660066"/>
                </a:solidFill>
              </a:rPr>
              <a:t>, Thewes’14-’16</a:t>
            </a:r>
            <a:r>
              <a:rPr lang="en-US" sz="1200" i="1" dirty="0">
                <a:solidFill>
                  <a:srgbClr val="660066"/>
                </a:solidFill>
              </a:rPr>
              <a:t>]</a:t>
            </a:r>
          </a:p>
          <a:p>
            <a:r>
              <a:rPr lang="en-US" sz="1200" i="1" dirty="0" smtClean="0">
                <a:solidFill>
                  <a:srgbClr val="660066"/>
                </a:solidFill>
              </a:rPr>
              <a:t> 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302" y="2971287"/>
            <a:ext cx="3786755" cy="3052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41302" y="1631882"/>
            <a:ext cx="3786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Total cross section </a:t>
            </a:r>
            <a:r>
              <a:rPr lang="en-US" sz="1400" dirty="0" smtClean="0"/>
              <a:t>for squark- and gluino pair production @</a:t>
            </a:r>
            <a:r>
              <a:rPr lang="en-US" sz="1400" dirty="0" err="1"/>
              <a:t>NNLO</a:t>
            </a:r>
            <a:r>
              <a:rPr lang="en-US" sz="1400" baseline="-25000" dirty="0" err="1"/>
              <a:t>approx</a:t>
            </a:r>
            <a:r>
              <a:rPr lang="en-US" sz="1400" dirty="0"/>
              <a:t> +</a:t>
            </a:r>
            <a:r>
              <a:rPr lang="en-US" sz="1400" dirty="0" smtClean="0"/>
              <a:t>NNLL</a:t>
            </a:r>
            <a:r>
              <a:rPr lang="en-US" sz="1400" dirty="0"/>
              <a:t>, threshold </a:t>
            </a:r>
            <a:r>
              <a:rPr lang="en-US" sz="1400" dirty="0" smtClean="0"/>
              <a:t>resummation </a:t>
            </a:r>
            <a:r>
              <a:rPr lang="en-US" sz="1400" dirty="0"/>
              <a:t>(+Coulomb resummation and bound state effects</a:t>
            </a:r>
            <a:r>
              <a:rPr lang="en-US" sz="1400" dirty="0" smtClean="0"/>
              <a:t>), SCET</a:t>
            </a:r>
            <a:r>
              <a:rPr lang="en-US" sz="1400" i="1" dirty="0" smtClean="0">
                <a:solidFill>
                  <a:srgbClr val="660066"/>
                </a:solidFill>
              </a:rPr>
              <a:t> </a:t>
            </a:r>
            <a:r>
              <a:rPr lang="en-US" sz="1200" i="1" dirty="0" smtClean="0">
                <a:solidFill>
                  <a:srgbClr val="660066"/>
                </a:solidFill>
              </a:rPr>
              <a:t>[</a:t>
            </a:r>
            <a:r>
              <a:rPr lang="en-US" sz="1200" i="1" dirty="0" err="1" smtClean="0">
                <a:solidFill>
                  <a:srgbClr val="660066"/>
                </a:solidFill>
              </a:rPr>
              <a:t>Beneke</a:t>
            </a:r>
            <a:r>
              <a:rPr lang="en-US" sz="1200" i="1" dirty="0" smtClean="0">
                <a:solidFill>
                  <a:srgbClr val="660066"/>
                </a:solidFill>
              </a:rPr>
              <a:t>, </a:t>
            </a:r>
            <a:r>
              <a:rPr lang="en-US" sz="1200" i="1" dirty="0" err="1" smtClean="0">
                <a:solidFill>
                  <a:srgbClr val="660066"/>
                </a:solidFill>
              </a:rPr>
              <a:t>Piclum</a:t>
            </a:r>
            <a:r>
              <a:rPr lang="en-US" sz="1200" i="1" dirty="0" smtClean="0">
                <a:solidFill>
                  <a:srgbClr val="660066"/>
                </a:solidFill>
              </a:rPr>
              <a:t>, Schwinn, Wever’16]</a:t>
            </a:r>
            <a:endParaRPr lang="en-US" sz="1200" i="1" dirty="0">
              <a:solidFill>
                <a:srgbClr val="660066"/>
              </a:solidFill>
            </a:endParaRPr>
          </a:p>
          <a:p>
            <a:r>
              <a:rPr lang="en-US" sz="1200" i="1" dirty="0" smtClean="0">
                <a:solidFill>
                  <a:srgbClr val="660066"/>
                </a:solidFill>
              </a:rPr>
              <a:t> 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1972749" y="2798681"/>
            <a:ext cx="6189500" cy="3785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g_k_bs_nnll_scetcomp_8TeV_050216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16" y="3328289"/>
            <a:ext cx="3597867" cy="26952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529593" y="2914150"/>
            <a:ext cx="84506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Beneke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>
                <a:solidFill>
                  <a:srgbClr val="660066"/>
                </a:solidFill>
              </a:rPr>
              <a:t>Borschensky</a:t>
            </a:r>
            <a:r>
              <a:rPr lang="en-US" sz="1400" i="1" dirty="0">
                <a:solidFill>
                  <a:srgbClr val="660066"/>
                </a:solidFill>
              </a:rPr>
              <a:t>, </a:t>
            </a:r>
            <a:r>
              <a:rPr lang="en-US" sz="1400" i="1" dirty="0" err="1">
                <a:solidFill>
                  <a:srgbClr val="660066"/>
                </a:solidFill>
              </a:rPr>
              <a:t>Krämer</a:t>
            </a:r>
            <a:r>
              <a:rPr lang="en-US" sz="1400" i="1" dirty="0">
                <a:solidFill>
                  <a:srgbClr val="660066"/>
                </a:solidFill>
              </a:rPr>
              <a:t>, AK, </a:t>
            </a:r>
            <a:r>
              <a:rPr lang="en-US" sz="1400" i="1" dirty="0" err="1" smtClean="0">
                <a:solidFill>
                  <a:srgbClr val="660066"/>
                </a:solidFill>
              </a:rPr>
              <a:t>Piclum</a:t>
            </a:r>
            <a:r>
              <a:rPr lang="en-US" sz="1400" i="1" dirty="0" smtClean="0">
                <a:solidFill>
                  <a:srgbClr val="660066"/>
                </a:solidFill>
              </a:rPr>
              <a:t>, Schwinn, </a:t>
            </a:r>
            <a:r>
              <a:rPr lang="en-US" sz="1400" i="1" dirty="0" err="1" smtClean="0">
                <a:solidFill>
                  <a:srgbClr val="660066"/>
                </a:solidFill>
              </a:rPr>
              <a:t>Wever</a:t>
            </a:r>
            <a:r>
              <a:rPr lang="en-US" sz="1400" i="1" dirty="0" smtClean="0">
                <a:solidFill>
                  <a:srgbClr val="660066"/>
                </a:solidFill>
              </a:rPr>
              <a:t>, in prep.]</a:t>
            </a:r>
            <a:endParaRPr lang="en-US" sz="1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639307" y="3221927"/>
            <a:ext cx="2522942" cy="3361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400"/>
              </a:spcBef>
              <a:buFont typeface="Wingdings" pitchFamily="2" charset="2"/>
              <a:buNone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Work in progress: comparison of the results with the predictions obtained in the SCET </a:t>
            </a:r>
            <a:r>
              <a:rPr lang="en-US" sz="1600" dirty="0" smtClean="0"/>
              <a:t>framework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scale choices</a:t>
            </a:r>
          </a:p>
          <a:p>
            <a:pPr lvl="1">
              <a:lnSpc>
                <a:spcPct val="80000"/>
              </a:lnSpc>
            </a:pPr>
            <a:r>
              <a:rPr lang="en-US" sz="1400" dirty="0" err="1" smtClean="0"/>
              <a:t>pdfs</a:t>
            </a:r>
            <a:endParaRPr lang="en-US" sz="1400" dirty="0" smtClean="0"/>
          </a:p>
          <a:p>
            <a:pPr lvl="1">
              <a:lnSpc>
                <a:spcPct val="80000"/>
              </a:lnSpc>
            </a:pPr>
            <a:r>
              <a:rPr lang="en-US" sz="1400" dirty="0" smtClean="0"/>
              <a:t>different treatment of bound state effects, P-wave </a:t>
            </a:r>
            <a:r>
              <a:rPr lang="en-US" sz="1400" dirty="0" smtClean="0"/>
              <a:t> channels..</a:t>
            </a:r>
            <a:endParaRPr lang="en-US" sz="1600" dirty="0" smtClean="0"/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353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449" y="1921637"/>
            <a:ext cx="8574087" cy="19496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Precise theoretical predictions needed for the LHC</a:t>
            </a:r>
          </a:p>
          <a:p>
            <a:r>
              <a:rPr lang="en-US" dirty="0" smtClean="0"/>
              <a:t>Hadron collider physics notorious for presence of many scales Q</a:t>
            </a:r>
            <a:r>
              <a:rPr lang="en-US" baseline="-25000" dirty="0" smtClean="0"/>
              <a:t>i</a:t>
            </a:r>
            <a:endParaRPr lang="en-US" dirty="0" smtClean="0"/>
          </a:p>
          <a:p>
            <a:r>
              <a:rPr lang="en-US" dirty="0" smtClean="0"/>
              <a:t>Multi-scale problems characterized by perturbative logarithmic corrections                       α</a:t>
            </a:r>
            <a:r>
              <a:rPr lang="en-US" baseline="-25000" dirty="0" err="1" smtClean="0"/>
              <a:t>s</a:t>
            </a:r>
            <a:r>
              <a:rPr lang="en-US" baseline="30000" dirty="0" err="1" smtClean="0"/>
              <a:t>n</a:t>
            </a:r>
            <a:r>
              <a:rPr lang="en-US" baseline="30000" dirty="0" smtClean="0"/>
              <a:t> </a:t>
            </a:r>
            <a:r>
              <a:rPr lang="en-US" dirty="0" err="1" smtClean="0"/>
              <a:t>log</a:t>
            </a:r>
            <a:r>
              <a:rPr lang="en-US" baseline="30000" dirty="0" err="1" smtClean="0"/>
              <a:t>m</a:t>
            </a:r>
            <a:r>
              <a:rPr lang="en-US" dirty="0" smtClean="0"/>
              <a:t> (Q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 /Q</a:t>
            </a:r>
            <a:r>
              <a:rPr lang="en-US" baseline="-25000" dirty="0" smtClean="0"/>
              <a:t>j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Large logs may spoil convergence of perturbation theory</a:t>
            </a:r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457278"/>
              </p:ext>
            </p:extLst>
          </p:nvPr>
        </p:nvGraphicFramePr>
        <p:xfrm>
          <a:off x="1998663" y="4437063"/>
          <a:ext cx="470852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2768600" imgH="457200" progId="Equation.3">
                  <p:embed/>
                </p:oleObj>
              </mc:Choice>
              <mc:Fallback>
                <p:oleObj name="Equation" r:id="rId3" imgW="2768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8663" y="4437063"/>
                        <a:ext cx="4708525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urved Connector 8"/>
          <p:cNvCxnSpPr/>
          <p:nvPr/>
        </p:nvCxnSpPr>
        <p:spPr>
          <a:xfrm rot="16200000" flipH="1">
            <a:off x="5777309" y="3876623"/>
            <a:ext cx="935350" cy="62881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451015" y="4366114"/>
            <a:ext cx="97296" cy="2925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20839" y="4058337"/>
            <a:ext cx="160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 corrections,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3363" y="5225678"/>
            <a:ext cx="2601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Long-distance physics: parton distribution functions, fragmentation functions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194683" y="4943924"/>
            <a:ext cx="271253" cy="2817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24144" y="3996782"/>
            <a:ext cx="260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Short-distance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045431" y="4304559"/>
            <a:ext cx="275697" cy="4192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3512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847" y="1750716"/>
            <a:ext cx="8340403" cy="437544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Origin</a:t>
            </a:r>
            <a:r>
              <a:rPr lang="en-US" sz="1800" dirty="0" smtClean="0"/>
              <a:t> in direct QCD:</a:t>
            </a:r>
            <a:endParaRPr lang="en-US" sz="1800" dirty="0" smtClean="0"/>
          </a:p>
          <a:p>
            <a:pPr lvl="1"/>
            <a:r>
              <a:rPr lang="en-US" sz="1600" dirty="0" smtClean="0"/>
              <a:t>Scale dependence: renormalization, factorization and resummation </a:t>
            </a:r>
            <a:r>
              <a:rPr lang="en-US" sz="1600" dirty="0" smtClean="0"/>
              <a:t>scale, if considered</a:t>
            </a:r>
          </a:p>
          <a:p>
            <a:pPr lvl="1"/>
            <a:r>
              <a:rPr lang="en-US" sz="1600" dirty="0" err="1" smtClean="0"/>
              <a:t>Subleading</a:t>
            </a:r>
            <a:r>
              <a:rPr lang="en-US" sz="1600" dirty="0" smtClean="0"/>
              <a:t> </a:t>
            </a:r>
            <a:r>
              <a:rPr lang="en-US" sz="1600" dirty="0" err="1" smtClean="0"/>
              <a:t>l</a:t>
            </a:r>
            <a:r>
              <a:rPr lang="en-US" sz="1600" dirty="0" err="1" smtClean="0"/>
              <a:t>og</a:t>
            </a:r>
            <a:r>
              <a:rPr lang="en-US" sz="1600" baseline="30000" dirty="0" err="1" smtClean="0"/>
              <a:t>k</a:t>
            </a:r>
            <a:r>
              <a:rPr lang="en-US" sz="1600" dirty="0" smtClean="0"/>
              <a:t> (N)</a:t>
            </a:r>
            <a:r>
              <a:rPr lang="en-US" sz="1600" dirty="0" smtClean="0"/>
              <a:t>/N terms</a:t>
            </a:r>
            <a:r>
              <a:rPr lang="en-US" sz="1600" dirty="0" smtClean="0"/>
              <a:t>: </a:t>
            </a:r>
            <a:r>
              <a:rPr lang="en-US" sz="1600" dirty="0" smtClean="0"/>
              <a:t>include or not</a:t>
            </a:r>
            <a:r>
              <a:rPr lang="en-US" sz="1600" dirty="0" smtClean="0"/>
              <a:t>?</a:t>
            </a:r>
          </a:p>
          <a:p>
            <a:pPr lvl="1"/>
            <a:r>
              <a:rPr lang="en-US" sz="1600" dirty="0" smtClean="0"/>
              <a:t>PDF + α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 error – same as in the fixed-order calculations (though better determination of PDFs using resummed predictions can be achieved)</a:t>
            </a:r>
          </a:p>
          <a:p>
            <a:pPr lvl="1"/>
            <a:r>
              <a:rPr lang="en-US" sz="1600" dirty="0" smtClean="0"/>
              <a:t>matching accuracy (NLO, </a:t>
            </a:r>
            <a:r>
              <a:rPr lang="en-US" sz="1600" dirty="0" err="1" smtClean="0"/>
              <a:t>NNLO</a:t>
            </a:r>
            <a:r>
              <a:rPr lang="en-US" sz="1600" baseline="-25000" dirty="0" err="1" smtClean="0"/>
              <a:t>approx</a:t>
            </a:r>
            <a:r>
              <a:rPr lang="en-US" sz="1600" dirty="0" smtClean="0"/>
              <a:t>, etc.)</a:t>
            </a:r>
          </a:p>
          <a:p>
            <a:pPr lvl="1"/>
            <a:r>
              <a:rPr lang="is-IS" sz="1600" dirty="0" smtClean="0"/>
              <a:t>framework used (e.g. in conjugate or direct space) </a:t>
            </a:r>
          </a:p>
          <a:p>
            <a:pPr lvl="1"/>
            <a:r>
              <a:rPr lang="is-IS" sz="1600" dirty="0" smtClean="0"/>
              <a:t>…</a:t>
            </a:r>
          </a:p>
          <a:p>
            <a:r>
              <a:rPr lang="en-US" sz="1800" dirty="0" smtClean="0"/>
              <a:t>Most of the sources of uncertainties are similar in SCET, set of scales driven by the framework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63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Renormalization and Factorization Scale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51" y="1701400"/>
            <a:ext cx="8463700" cy="44247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Direct QCD: similar </a:t>
            </a:r>
            <a:r>
              <a:rPr lang="en-US" sz="1600" dirty="0"/>
              <a:t>t</a:t>
            </a:r>
            <a:r>
              <a:rPr lang="en-US" sz="1600" dirty="0" smtClean="0"/>
              <a:t>o fixed-order results, resummed expression also depend on </a:t>
            </a:r>
            <a:r>
              <a:rPr lang="en-US" sz="1600" i="1" dirty="0" err="1" smtClean="0"/>
              <a:t>μ</a:t>
            </a:r>
            <a:r>
              <a:rPr lang="en-US" sz="1600" i="1" baseline="-25000" dirty="0" err="1" smtClean="0"/>
              <a:t>R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and </a:t>
            </a:r>
            <a:r>
              <a:rPr lang="en-US" sz="1600" i="1" dirty="0" err="1" smtClean="0"/>
              <a:t>μ</a:t>
            </a:r>
            <a:r>
              <a:rPr lang="en-US" sz="1600" i="1" baseline="-25000" dirty="0" err="1" smtClean="0"/>
              <a:t>F</a:t>
            </a:r>
            <a:r>
              <a:rPr lang="en-US" sz="1600" i="1" baseline="-25000" dirty="0" smtClean="0"/>
              <a:t>.</a:t>
            </a:r>
            <a:r>
              <a:rPr lang="en-US" sz="1600" i="1" dirty="0" smtClean="0"/>
              <a:t> </a:t>
            </a:r>
            <a:r>
              <a:rPr lang="en-US" sz="1600" dirty="0" smtClean="0"/>
              <a:t>To compare errors with those from fixed-order predictions, use standard convention</a:t>
            </a:r>
          </a:p>
          <a:p>
            <a:endParaRPr lang="en-US" sz="16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 smtClean="0"/>
              <a:t>         or equivalent method for estimation of scale variation applied in fixed-order predictions, 	e.g. 7-point method  </a:t>
            </a:r>
          </a:p>
          <a:p>
            <a:r>
              <a:rPr lang="en-US" sz="1600" dirty="0" smtClean="0"/>
              <a:t>Naively, as resummation should take care of dominant terms up to all orders, expect decrease in the scale variation error</a:t>
            </a:r>
          </a:p>
          <a:p>
            <a:r>
              <a:rPr lang="en-US" sz="1600" dirty="0"/>
              <a:t>R</a:t>
            </a:r>
            <a:r>
              <a:rPr lang="en-US" sz="1600" dirty="0" smtClean="0"/>
              <a:t>eduction of factorization scale dependence well understood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181799"/>
              </p:ext>
            </p:extLst>
          </p:nvPr>
        </p:nvGraphicFramePr>
        <p:xfrm>
          <a:off x="2593583" y="2470485"/>
          <a:ext cx="4287134" cy="303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Equation" r:id="rId3" imgW="3048000" imgH="215900" progId="Equation.3">
                  <p:embed/>
                </p:oleObj>
              </mc:Choice>
              <mc:Fallback>
                <p:oleObj name="Equation" r:id="rId3" imgW="3048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3583" y="2470485"/>
                        <a:ext cx="4287134" cy="303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4095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229" y="5837308"/>
            <a:ext cx="3959178" cy="6103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906" y="4987325"/>
            <a:ext cx="4036718" cy="641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Factorization Scale 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29" y="1763045"/>
            <a:ext cx="8389722" cy="436311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For simplicity, consider the </a:t>
            </a:r>
            <a:r>
              <a:rPr lang="en-US" sz="1600" dirty="0" err="1" smtClean="0"/>
              <a:t>Drell</a:t>
            </a:r>
            <a:r>
              <a:rPr lang="en-US" sz="1600" dirty="0" smtClean="0"/>
              <a:t>-Yan process 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23764" y="1528795"/>
            <a:ext cx="3156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660066"/>
                </a:solidFill>
              </a:rPr>
              <a:t>[</a:t>
            </a:r>
            <a:r>
              <a:rPr lang="en-US" sz="1600" i="1" dirty="0" err="1" smtClean="0">
                <a:solidFill>
                  <a:srgbClr val="660066"/>
                </a:solidFill>
              </a:rPr>
              <a:t>Sterman</a:t>
            </a:r>
            <a:r>
              <a:rPr lang="en-US" sz="1600" i="1" dirty="0" smtClean="0">
                <a:solidFill>
                  <a:srgbClr val="660066"/>
                </a:solidFill>
              </a:rPr>
              <a:t>, Vogelsang’00]</a:t>
            </a:r>
            <a:endParaRPr lang="en-US" sz="1600" i="1" dirty="0">
              <a:solidFill>
                <a:srgbClr val="6600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1995" b="44189"/>
          <a:stretch/>
        </p:blipFill>
        <p:spPr>
          <a:xfrm>
            <a:off x="1689101" y="2244019"/>
            <a:ext cx="4426422" cy="405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5023" t="56802" r="22783"/>
          <a:stretch/>
        </p:blipFill>
        <p:spPr>
          <a:xfrm>
            <a:off x="6115523" y="2244019"/>
            <a:ext cx="1097342" cy="343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-1" r="-1078" b="53986"/>
          <a:stretch/>
        </p:blipFill>
        <p:spPr>
          <a:xfrm>
            <a:off x="786441" y="2835603"/>
            <a:ext cx="4305717" cy="573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8279" t="50283" r="8717"/>
          <a:stretch/>
        </p:blipFill>
        <p:spPr>
          <a:xfrm>
            <a:off x="4956530" y="2859959"/>
            <a:ext cx="2959127" cy="5899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63425" r="57658"/>
          <a:stretch/>
        </p:blipFill>
        <p:spPr>
          <a:xfrm>
            <a:off x="6324600" y="3612036"/>
            <a:ext cx="1776002" cy="477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t="1" r="76789" b="68728"/>
          <a:stretch/>
        </p:blipFill>
        <p:spPr>
          <a:xfrm>
            <a:off x="978674" y="3723354"/>
            <a:ext cx="907767" cy="380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9643" t="20244" b="37456"/>
          <a:stretch/>
        </p:blipFill>
        <p:spPr>
          <a:xfrm>
            <a:off x="1935757" y="3612037"/>
            <a:ext cx="3513958" cy="5119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5066" y="4219843"/>
            <a:ext cx="1642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Rewrite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0810" y="4535209"/>
            <a:ext cx="1068739" cy="3593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7483" y="4518081"/>
            <a:ext cx="4352909" cy="5633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/>
          <a:srcRect l="7476"/>
          <a:stretch/>
        </p:blipFill>
        <p:spPr>
          <a:xfrm>
            <a:off x="5610010" y="5098235"/>
            <a:ext cx="3042197" cy="3532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066" y="5785404"/>
            <a:ext cx="3986235" cy="616918"/>
          </a:xfrm>
          <a:prstGeom prst="rect">
            <a:avLst/>
          </a:prstGeom>
          <a:ln>
            <a:solidFill>
              <a:srgbClr val="99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4882551" y="5379616"/>
            <a:ext cx="390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since </a:t>
            </a:r>
            <a:r>
              <a:rPr lang="en-US" sz="1400" i="1" dirty="0" smtClean="0"/>
              <a:t>A(α</a:t>
            </a:r>
            <a:r>
              <a:rPr lang="en-US" sz="1400" i="1" baseline="-25000" dirty="0" smtClean="0"/>
              <a:t>S</a:t>
            </a:r>
            <a:r>
              <a:rPr lang="en-US" sz="1400" i="1" dirty="0" smtClean="0"/>
              <a:t>) </a:t>
            </a:r>
            <a:r>
              <a:rPr lang="en-US" sz="1400" dirty="0" smtClean="0"/>
              <a:t>equals the residue of</a:t>
            </a:r>
            <a:r>
              <a:rPr lang="en-US" sz="1400" i="1" dirty="0" smtClean="0"/>
              <a:t> 1/(1-z) </a:t>
            </a:r>
            <a:r>
              <a:rPr lang="en-US" sz="1400" dirty="0" smtClean="0"/>
              <a:t>term in the splitting function </a:t>
            </a:r>
            <a:r>
              <a:rPr lang="en-US" sz="1400" i="1" dirty="0" err="1" smtClean="0"/>
              <a:t>P</a:t>
            </a:r>
            <a:r>
              <a:rPr lang="en-US" sz="1400" i="1" baseline="-25000" dirty="0" err="1" smtClean="0"/>
              <a:t>qq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574905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Resummation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689072"/>
            <a:ext cx="8574087" cy="443709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Originally proposed for estimates of uncertainty in transverse momentum resummation of the Higgs boson through </a:t>
            </a:r>
            <a:r>
              <a:rPr lang="en-US" sz="1600" dirty="0" err="1" smtClean="0"/>
              <a:t>gg</a:t>
            </a:r>
            <a:r>
              <a:rPr lang="en-US" sz="1600" dirty="0" smtClean="0"/>
              <a:t> fusion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Bozzi</a:t>
            </a:r>
            <a:r>
              <a:rPr lang="en-US" sz="1400" i="1" dirty="0" smtClean="0">
                <a:solidFill>
                  <a:srgbClr val="660066"/>
                </a:solidFill>
              </a:rPr>
              <a:t>, Catani, de Florian, Grazzini’03]</a:t>
            </a:r>
          </a:p>
          <a:p>
            <a:endParaRPr lang="en-US" sz="1400" i="1" dirty="0">
              <a:solidFill>
                <a:srgbClr val="660066"/>
              </a:solidFill>
            </a:endParaRPr>
          </a:p>
          <a:p>
            <a:endParaRPr lang="en-US" sz="1400" i="1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sz="1400" i="1" dirty="0" smtClean="0">
              <a:solidFill>
                <a:srgbClr val="660066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Resummation scale </a:t>
            </a:r>
            <a:r>
              <a:rPr lang="en-US" sz="1600" i="1" dirty="0" smtClean="0">
                <a:solidFill>
                  <a:schemeClr val="tx1"/>
                </a:solidFill>
              </a:rPr>
              <a:t>Q</a:t>
            </a:r>
            <a:r>
              <a:rPr lang="en-US" sz="1600" dirty="0" smtClean="0">
                <a:solidFill>
                  <a:schemeClr val="tx1"/>
                </a:solidFill>
              </a:rPr>
              <a:t> is an auxiliary scale corresponding to (re)factorization between jets and hard functions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Introduced by replacing logs of </a:t>
            </a:r>
            <a:r>
              <a:rPr lang="en-US" sz="1600" i="1" dirty="0" smtClean="0">
                <a:solidFill>
                  <a:schemeClr val="tx1"/>
                </a:solidFill>
              </a:rPr>
              <a:t>(M</a:t>
            </a:r>
            <a:r>
              <a:rPr lang="en-US" sz="1600" i="1" baseline="-25000" dirty="0" smtClean="0">
                <a:solidFill>
                  <a:schemeClr val="tx1"/>
                </a:solidFill>
              </a:rPr>
              <a:t>H</a:t>
            </a:r>
            <a:r>
              <a:rPr lang="en-US" sz="1600" i="1" baseline="30000" dirty="0" smtClean="0">
                <a:solidFill>
                  <a:schemeClr val="tx1"/>
                </a:solidFill>
              </a:rPr>
              <a:t>2</a:t>
            </a:r>
            <a:r>
              <a:rPr lang="en-US" sz="1600" i="1" dirty="0" smtClean="0">
                <a:solidFill>
                  <a:schemeClr val="tx1"/>
                </a:solidFill>
              </a:rPr>
              <a:t>b</a:t>
            </a:r>
            <a:r>
              <a:rPr lang="en-US" sz="1600" i="1" baseline="30000" dirty="0" smtClean="0">
                <a:solidFill>
                  <a:schemeClr val="tx1"/>
                </a:solidFill>
              </a:rPr>
              <a:t>2</a:t>
            </a:r>
            <a:r>
              <a:rPr lang="en-US" sz="1600" i="1" dirty="0" smtClean="0">
                <a:solidFill>
                  <a:schemeClr val="tx1"/>
                </a:solidFill>
              </a:rPr>
              <a:t>)</a:t>
            </a:r>
            <a:r>
              <a:rPr lang="en-US" sz="1600" dirty="0" smtClean="0">
                <a:solidFill>
                  <a:schemeClr val="tx1"/>
                </a:solidFill>
              </a:rPr>
              <a:t> from Fourier conjugate of logs of </a:t>
            </a:r>
            <a:r>
              <a:rPr lang="en-US" sz="1600" i="1" dirty="0">
                <a:solidFill>
                  <a:schemeClr val="tx1"/>
                </a:solidFill>
              </a:rPr>
              <a:t>(</a:t>
            </a:r>
            <a:r>
              <a:rPr lang="en-US" sz="1600" i="1" dirty="0" smtClean="0">
                <a:solidFill>
                  <a:schemeClr val="tx1"/>
                </a:solidFill>
              </a:rPr>
              <a:t>M</a:t>
            </a:r>
            <a:r>
              <a:rPr lang="en-US" sz="1600" i="1" baseline="-25000" dirty="0" smtClean="0">
                <a:solidFill>
                  <a:schemeClr val="tx1"/>
                </a:solidFill>
              </a:rPr>
              <a:t>H</a:t>
            </a:r>
            <a:r>
              <a:rPr lang="en-US" sz="1600" i="1" baseline="30000" dirty="0" smtClean="0">
                <a:solidFill>
                  <a:schemeClr val="tx1"/>
                </a:solidFill>
              </a:rPr>
              <a:t>2</a:t>
            </a:r>
            <a:r>
              <a:rPr lang="en-US" sz="1600" i="1" dirty="0" smtClean="0">
                <a:solidFill>
                  <a:schemeClr val="tx1"/>
                </a:solidFill>
              </a:rPr>
              <a:t> / p</a:t>
            </a:r>
            <a:r>
              <a:rPr lang="en-US" sz="1600" i="1" baseline="-25000" dirty="0" smtClean="0">
                <a:solidFill>
                  <a:schemeClr val="tx1"/>
                </a:solidFill>
              </a:rPr>
              <a:t>T</a:t>
            </a:r>
            <a:r>
              <a:rPr lang="en-US" sz="1600" i="1" baseline="30000" dirty="0" smtClean="0">
                <a:solidFill>
                  <a:schemeClr val="tx1"/>
                </a:solidFill>
              </a:rPr>
              <a:t>2</a:t>
            </a:r>
            <a:r>
              <a:rPr lang="en-US" sz="1600" i="1" dirty="0" smtClean="0">
                <a:solidFill>
                  <a:schemeClr val="tx1"/>
                </a:solidFill>
              </a:rPr>
              <a:t>) </a:t>
            </a:r>
            <a:r>
              <a:rPr lang="en-US" sz="1600" dirty="0" smtClean="0">
                <a:solidFill>
                  <a:schemeClr val="tx1"/>
                </a:solidFill>
              </a:rPr>
              <a:t>by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The dependence on </a:t>
            </a:r>
            <a:r>
              <a:rPr lang="en-US" sz="1600" i="1" dirty="0" smtClean="0">
                <a:solidFill>
                  <a:schemeClr val="tx1"/>
                </a:solidFill>
              </a:rPr>
              <a:t>Q </a:t>
            </a:r>
            <a:r>
              <a:rPr lang="en-US" sz="1600" dirty="0" smtClean="0">
                <a:solidFill>
                  <a:schemeClr val="tx1"/>
                </a:solidFill>
              </a:rPr>
              <a:t>only for higher logarithmic terms beyond the accuracy of the fixed-order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Kulesza, Resummation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72" y="2317336"/>
            <a:ext cx="6705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34" y="3078840"/>
            <a:ext cx="5524500" cy="71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78601" y="3099542"/>
            <a:ext cx="1837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Hard function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959477" y="3421219"/>
            <a:ext cx="1837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Incoming jets</a:t>
            </a:r>
            <a:endParaRPr lang="en-US" sz="1600" dirty="0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6386250" y="3268819"/>
            <a:ext cx="592351" cy="10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362871" y="3618483"/>
            <a:ext cx="592351" cy="10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335" y="4983216"/>
            <a:ext cx="2673503" cy="22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845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Resummation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689072"/>
            <a:ext cx="8574087" cy="443709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Originally proposed for estimates of uncertainty in transverse momentum resummation of the Higgs boson through </a:t>
            </a:r>
            <a:r>
              <a:rPr lang="en-US" sz="1600" dirty="0" err="1" smtClean="0"/>
              <a:t>gg</a:t>
            </a:r>
            <a:r>
              <a:rPr lang="en-US" sz="1600" dirty="0" smtClean="0"/>
              <a:t> fusion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Bozzi</a:t>
            </a:r>
            <a:r>
              <a:rPr lang="en-US" sz="1400" i="1" dirty="0" smtClean="0">
                <a:solidFill>
                  <a:srgbClr val="660066"/>
                </a:solidFill>
              </a:rPr>
              <a:t>, Catani, de Florian, Grazzini’03]</a:t>
            </a:r>
          </a:p>
          <a:p>
            <a:endParaRPr lang="en-US" sz="1400" i="1" dirty="0">
              <a:solidFill>
                <a:srgbClr val="660066"/>
              </a:solidFill>
            </a:endParaRPr>
          </a:p>
          <a:p>
            <a:endParaRPr lang="en-US" sz="1400" i="1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sz="1400" i="1" dirty="0" smtClean="0">
              <a:solidFill>
                <a:srgbClr val="660066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Resummation scale </a:t>
            </a:r>
            <a:r>
              <a:rPr lang="en-US" sz="1600" i="1" dirty="0" smtClean="0">
                <a:solidFill>
                  <a:schemeClr val="tx1"/>
                </a:solidFill>
              </a:rPr>
              <a:t>Q</a:t>
            </a:r>
            <a:r>
              <a:rPr lang="en-US" sz="1600" dirty="0" smtClean="0">
                <a:solidFill>
                  <a:schemeClr val="tx1"/>
                </a:solidFill>
              </a:rPr>
              <a:t> is an auxiliary scale corresponding to (re)factorization between jets and hard functions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Introduced by replacing logs of </a:t>
            </a:r>
            <a:r>
              <a:rPr lang="en-US" sz="1600" i="1" dirty="0" smtClean="0">
                <a:solidFill>
                  <a:schemeClr val="tx1"/>
                </a:solidFill>
              </a:rPr>
              <a:t>(M</a:t>
            </a:r>
            <a:r>
              <a:rPr lang="en-US" sz="1600" i="1" baseline="-25000" dirty="0" smtClean="0">
                <a:solidFill>
                  <a:schemeClr val="tx1"/>
                </a:solidFill>
              </a:rPr>
              <a:t>H</a:t>
            </a:r>
            <a:r>
              <a:rPr lang="en-US" sz="1600" i="1" baseline="30000" dirty="0" smtClean="0">
                <a:solidFill>
                  <a:schemeClr val="tx1"/>
                </a:solidFill>
              </a:rPr>
              <a:t>2</a:t>
            </a:r>
            <a:r>
              <a:rPr lang="en-US" sz="1600" i="1" dirty="0" smtClean="0">
                <a:solidFill>
                  <a:schemeClr val="tx1"/>
                </a:solidFill>
              </a:rPr>
              <a:t>b</a:t>
            </a:r>
            <a:r>
              <a:rPr lang="en-US" sz="1600" i="1" baseline="30000" dirty="0" smtClean="0">
                <a:solidFill>
                  <a:schemeClr val="tx1"/>
                </a:solidFill>
              </a:rPr>
              <a:t>2</a:t>
            </a:r>
            <a:r>
              <a:rPr lang="en-US" sz="1600" i="1" dirty="0" smtClean="0">
                <a:solidFill>
                  <a:schemeClr val="tx1"/>
                </a:solidFill>
              </a:rPr>
              <a:t>)</a:t>
            </a:r>
            <a:r>
              <a:rPr lang="en-US" sz="1600" dirty="0" smtClean="0">
                <a:solidFill>
                  <a:schemeClr val="tx1"/>
                </a:solidFill>
              </a:rPr>
              <a:t> from Fourier conjugate of logs of </a:t>
            </a:r>
            <a:r>
              <a:rPr lang="en-US" sz="1600" i="1" dirty="0">
                <a:solidFill>
                  <a:schemeClr val="tx1"/>
                </a:solidFill>
              </a:rPr>
              <a:t>(</a:t>
            </a:r>
            <a:r>
              <a:rPr lang="en-US" sz="1600" i="1" dirty="0" smtClean="0">
                <a:solidFill>
                  <a:schemeClr val="tx1"/>
                </a:solidFill>
              </a:rPr>
              <a:t>M</a:t>
            </a:r>
            <a:r>
              <a:rPr lang="en-US" sz="1600" i="1" baseline="-25000" dirty="0" smtClean="0">
                <a:solidFill>
                  <a:schemeClr val="tx1"/>
                </a:solidFill>
              </a:rPr>
              <a:t>H</a:t>
            </a:r>
            <a:r>
              <a:rPr lang="en-US" sz="1600" i="1" baseline="30000" dirty="0" smtClean="0">
                <a:solidFill>
                  <a:schemeClr val="tx1"/>
                </a:solidFill>
              </a:rPr>
              <a:t>2</a:t>
            </a:r>
            <a:r>
              <a:rPr lang="en-US" sz="1600" i="1" dirty="0" smtClean="0">
                <a:solidFill>
                  <a:schemeClr val="tx1"/>
                </a:solidFill>
              </a:rPr>
              <a:t> / p</a:t>
            </a:r>
            <a:r>
              <a:rPr lang="en-US" sz="1600" i="1" baseline="-25000" dirty="0" smtClean="0">
                <a:solidFill>
                  <a:schemeClr val="tx1"/>
                </a:solidFill>
              </a:rPr>
              <a:t>T</a:t>
            </a:r>
            <a:r>
              <a:rPr lang="en-US" sz="1600" i="1" baseline="30000" dirty="0" smtClean="0">
                <a:solidFill>
                  <a:schemeClr val="tx1"/>
                </a:solidFill>
              </a:rPr>
              <a:t>2</a:t>
            </a:r>
            <a:r>
              <a:rPr lang="en-US" sz="1600" i="1" dirty="0" smtClean="0">
                <a:solidFill>
                  <a:schemeClr val="tx1"/>
                </a:solidFill>
              </a:rPr>
              <a:t>) </a:t>
            </a:r>
            <a:r>
              <a:rPr lang="en-US" sz="1600" dirty="0" smtClean="0">
                <a:solidFill>
                  <a:schemeClr val="tx1"/>
                </a:solidFill>
              </a:rPr>
              <a:t>by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The dependence on </a:t>
            </a:r>
            <a:r>
              <a:rPr lang="en-US" sz="1600" i="1" dirty="0" smtClean="0">
                <a:solidFill>
                  <a:schemeClr val="tx1"/>
                </a:solidFill>
              </a:rPr>
              <a:t>Q </a:t>
            </a:r>
            <a:r>
              <a:rPr lang="en-US" sz="1600" dirty="0" smtClean="0">
                <a:solidFill>
                  <a:schemeClr val="tx1"/>
                </a:solidFill>
              </a:rPr>
              <a:t>only for higher logarithmic terms beyond the accuracy of the fixed-order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Kulesza, Resummation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72" y="2317336"/>
            <a:ext cx="6705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34" y="3124200"/>
            <a:ext cx="5524500" cy="71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78601" y="3099542"/>
            <a:ext cx="1837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Hard function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959477" y="3421219"/>
            <a:ext cx="1837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Incoming jets</a:t>
            </a:r>
            <a:endParaRPr lang="en-US" sz="1600" dirty="0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6386250" y="3268819"/>
            <a:ext cx="592351" cy="10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362871" y="3618483"/>
            <a:ext cx="592351" cy="10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335" y="4983216"/>
            <a:ext cx="2673503" cy="227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1240" y="2291651"/>
            <a:ext cx="6679046" cy="418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477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Subleading</a:t>
            </a:r>
            <a:r>
              <a:rPr lang="en-US" dirty="0" smtClean="0"/>
              <a:t> Terms in the Exponential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25" y="1667014"/>
            <a:ext cx="8393325" cy="445915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Logs in the conjugated space correspond to the logs in the original space modulo </a:t>
            </a:r>
            <a:r>
              <a:rPr lang="en-US" sz="1600" dirty="0" err="1" smtClean="0"/>
              <a:t>subleading</a:t>
            </a:r>
            <a:r>
              <a:rPr lang="en-US" sz="1600" dirty="0" smtClean="0"/>
              <a:t> terms. Threshold resummation: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pPr marL="457200" lvl="1" indent="0">
              <a:buNone/>
            </a:pPr>
            <a:r>
              <a:rPr lang="en-US" sz="1400" dirty="0" smtClean="0"/>
              <a:t>	-</a:t>
            </a:r>
            <a:r>
              <a:rPr lang="en-US" sz="1400" dirty="0"/>
              <a:t>&gt; Logs of N, constants and terms of O(1/</a:t>
            </a:r>
            <a:r>
              <a:rPr lang="en-US" sz="1400" dirty="0" err="1"/>
              <a:t>N</a:t>
            </a:r>
            <a:r>
              <a:rPr lang="en-US" sz="1400" baseline="30000" dirty="0" err="1"/>
              <a:t>p</a:t>
            </a:r>
            <a:r>
              <a:rPr lang="en-US" sz="1400" dirty="0"/>
              <a:t> 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600" dirty="0" smtClean="0"/>
              <a:t>“Standard” </a:t>
            </a:r>
            <a:r>
              <a:rPr lang="en-US" sz="1600" dirty="0"/>
              <a:t> </a:t>
            </a:r>
            <a:r>
              <a:rPr lang="en-US" sz="1600" dirty="0" smtClean="0"/>
              <a:t>form of the exponential factors used in many applications takes into account only powers of </a:t>
            </a:r>
            <a:r>
              <a:rPr lang="en-US" sz="1600" i="1" dirty="0" smtClean="0"/>
              <a:t>log(N)+</a:t>
            </a:r>
            <a:r>
              <a:rPr lang="en-US" sz="1600" i="1" dirty="0" err="1" smtClean="0"/>
              <a:t>γ</a:t>
            </a:r>
            <a:r>
              <a:rPr lang="en-US" sz="1600" i="1" baseline="-25000" dirty="0" err="1" smtClean="0"/>
              <a:t>E</a:t>
            </a:r>
            <a:r>
              <a:rPr lang="en-US" sz="1600" i="1" baseline="-25000" dirty="0" smtClean="0"/>
              <a:t> </a:t>
            </a:r>
            <a:r>
              <a:rPr lang="en-US" sz="1600" dirty="0" smtClean="0"/>
              <a:t>-&gt;</a:t>
            </a:r>
            <a:r>
              <a:rPr lang="en-US" sz="1600" i="1" dirty="0" smtClean="0"/>
              <a:t> </a:t>
            </a:r>
            <a:r>
              <a:rPr lang="en-US" sz="1600" dirty="0" smtClean="0"/>
              <a:t>mismatch of </a:t>
            </a:r>
            <a:r>
              <a:rPr lang="en-US" sz="1600" i="1" dirty="0" smtClean="0"/>
              <a:t>O(1/N</a:t>
            </a:r>
            <a:r>
              <a:rPr lang="en-US" sz="1600" dirty="0" smtClean="0"/>
              <a:t>) (below formal accuracy of  resummation), these </a:t>
            </a:r>
            <a:r>
              <a:rPr lang="en-US" sz="1600" dirty="0" err="1" smtClean="0"/>
              <a:t>subleading</a:t>
            </a:r>
            <a:r>
              <a:rPr lang="en-US" sz="1600" dirty="0" smtClean="0"/>
              <a:t> terms can be reinstated</a:t>
            </a:r>
            <a:r>
              <a:rPr lang="en-US" sz="1400" i="1" dirty="0" smtClean="0">
                <a:solidFill>
                  <a:srgbClr val="000090"/>
                </a:solidFill>
              </a:rPr>
              <a:t> </a:t>
            </a:r>
            <a:r>
              <a:rPr lang="en-US" sz="1400" i="1" dirty="0" smtClean="0">
                <a:solidFill>
                  <a:srgbClr val="660066"/>
                </a:solidFill>
              </a:rPr>
              <a:t>[Ball et al.’13], [</a:t>
            </a:r>
            <a:r>
              <a:rPr lang="en-US" sz="1400" i="1" dirty="0" err="1" smtClean="0">
                <a:solidFill>
                  <a:srgbClr val="660066"/>
                </a:solidFill>
              </a:rPr>
              <a:t>Bonvini</a:t>
            </a:r>
            <a:r>
              <a:rPr lang="en-US" sz="1400" i="1" dirty="0" smtClean="0">
                <a:solidFill>
                  <a:srgbClr val="660066"/>
                </a:solidFill>
              </a:rPr>
              <a:t>, Marzani’14]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Similarly, can enrich the exponentials by </a:t>
            </a:r>
            <a:r>
              <a:rPr lang="en-US" sz="1600" i="1" dirty="0" smtClean="0">
                <a:solidFill>
                  <a:schemeClr val="tx1"/>
                </a:solidFill>
              </a:rPr>
              <a:t>1/N </a:t>
            </a:r>
            <a:r>
              <a:rPr lang="en-US" sz="1600" dirty="0" smtClean="0">
                <a:solidFill>
                  <a:schemeClr val="tx1"/>
                </a:solidFill>
              </a:rPr>
              <a:t>information from the splitting functions 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 smtClean="0">
                <a:solidFill>
                  <a:srgbClr val="660066"/>
                </a:solidFill>
              </a:rPr>
              <a:t>Kr</a:t>
            </a:r>
            <a:r>
              <a:rPr lang="en-US" sz="1400" i="1" dirty="0" err="1" smtClean="0">
                <a:solidFill>
                  <a:srgbClr val="660066"/>
                </a:solidFill>
              </a:rPr>
              <a:t>ämer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 smtClean="0">
                <a:solidFill>
                  <a:srgbClr val="660066"/>
                </a:solidFill>
              </a:rPr>
              <a:t>Laenen</a:t>
            </a:r>
            <a:r>
              <a:rPr lang="en-US" sz="1400" i="1" dirty="0" smtClean="0">
                <a:solidFill>
                  <a:srgbClr val="660066"/>
                </a:solidFill>
              </a:rPr>
              <a:t>, Spira’96][Catani, de Florian, Grazzini’01][</a:t>
            </a:r>
            <a:r>
              <a:rPr lang="en-US" sz="1400" i="1" dirty="0" err="1" smtClean="0">
                <a:solidFill>
                  <a:srgbClr val="660066"/>
                </a:solidFill>
              </a:rPr>
              <a:t>Laenen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 smtClean="0">
                <a:solidFill>
                  <a:srgbClr val="660066"/>
                </a:solidFill>
              </a:rPr>
              <a:t>Magnea</a:t>
            </a:r>
            <a:r>
              <a:rPr lang="en-US" sz="1400" i="1" dirty="0" smtClean="0">
                <a:solidFill>
                  <a:srgbClr val="660066"/>
                </a:solidFill>
              </a:rPr>
              <a:t>, </a:t>
            </a:r>
            <a:r>
              <a:rPr lang="en-US" sz="1400" i="1" dirty="0" err="1" smtClean="0">
                <a:solidFill>
                  <a:srgbClr val="660066"/>
                </a:solidFill>
              </a:rPr>
              <a:t>Stavenga</a:t>
            </a:r>
            <a:r>
              <a:rPr lang="en-US" sz="1400" i="1" dirty="0" smtClean="0">
                <a:solidFill>
                  <a:srgbClr val="660066"/>
                </a:solidFill>
              </a:rPr>
              <a:t>][Ball et al.’13]</a:t>
            </a:r>
            <a:r>
              <a:rPr lang="en-US" sz="1400" i="1" dirty="0" smtClean="0">
                <a:solidFill>
                  <a:srgbClr val="660066"/>
                </a:solidFill>
              </a:rPr>
              <a:t>[</a:t>
            </a:r>
            <a:r>
              <a:rPr lang="en-US" sz="1400" i="1" dirty="0" err="1">
                <a:solidFill>
                  <a:srgbClr val="660066"/>
                </a:solidFill>
              </a:rPr>
              <a:t>Bonvini</a:t>
            </a:r>
            <a:r>
              <a:rPr lang="en-US" sz="1400" i="1" dirty="0">
                <a:solidFill>
                  <a:srgbClr val="660066"/>
                </a:solidFill>
              </a:rPr>
              <a:t>, Marzani’14]</a:t>
            </a:r>
          </a:p>
          <a:p>
            <a:endParaRPr lang="en-US" sz="1400" i="1" dirty="0" smtClean="0">
              <a:solidFill>
                <a:srgbClr val="66006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42" y="2403792"/>
            <a:ext cx="3864145" cy="598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238" y="2402076"/>
            <a:ext cx="3200110" cy="6154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53310" y="2037932"/>
            <a:ext cx="3644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660066"/>
                </a:solidFill>
              </a:rPr>
              <a:t>[Catani, </a:t>
            </a:r>
            <a:r>
              <a:rPr lang="en-US" sz="1400" i="1" dirty="0" err="1" smtClean="0">
                <a:solidFill>
                  <a:srgbClr val="660066"/>
                </a:solidFill>
              </a:rPr>
              <a:t>Grazzini</a:t>
            </a:r>
            <a:r>
              <a:rPr lang="en-US" sz="1400" i="1" dirty="0" smtClean="0">
                <a:solidFill>
                  <a:srgbClr val="660066"/>
                </a:solidFill>
              </a:rPr>
              <a:t>, de Florian, Nason’03]</a:t>
            </a:r>
            <a:endParaRPr lang="en-US" sz="1400" i="1" dirty="0">
              <a:solidFill>
                <a:srgbClr val="66006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2718" t="45410" r="43758"/>
          <a:stretch/>
        </p:blipFill>
        <p:spPr>
          <a:xfrm>
            <a:off x="5726517" y="3002111"/>
            <a:ext cx="2494720" cy="5856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" r="11819" b="53028"/>
          <a:stretch/>
        </p:blipFill>
        <p:spPr>
          <a:xfrm>
            <a:off x="751584" y="3047472"/>
            <a:ext cx="5054310" cy="49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740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576292"/>
            <a:ext cx="8574087" cy="4549872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Threshold resummation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pPr lvl="1"/>
            <a:r>
              <a:rPr lang="en-US" sz="1400" dirty="0" err="1" smtClean="0"/>
              <a:t>f.o</a:t>
            </a:r>
            <a:r>
              <a:rPr lang="en-US" sz="1400" dirty="0" smtClean="0"/>
              <a:t>.= </a:t>
            </a:r>
            <a:r>
              <a:rPr lang="en-US" sz="1400" dirty="0"/>
              <a:t>full</a:t>
            </a:r>
            <a:r>
              <a:rPr lang="en-US" sz="1400" dirty="0" smtClean="0"/>
              <a:t> </a:t>
            </a:r>
            <a:r>
              <a:rPr lang="en-US" sz="1400" dirty="0" err="1" smtClean="0"/>
              <a:t>N</a:t>
            </a:r>
            <a:r>
              <a:rPr lang="en-US" sz="1400" baseline="30000" dirty="0" err="1" smtClean="0"/>
              <a:t>x</a:t>
            </a:r>
            <a:r>
              <a:rPr lang="en-US" sz="1400" dirty="0" smtClean="0"/>
              <a:t> LO or  approximated N</a:t>
            </a:r>
            <a:r>
              <a:rPr lang="en-US" sz="1400" baseline="30000" dirty="0" smtClean="0"/>
              <a:t>x+1</a:t>
            </a:r>
            <a:r>
              <a:rPr lang="en-US" sz="1400" dirty="0" smtClean="0"/>
              <a:t> </a:t>
            </a:r>
            <a:r>
              <a:rPr lang="en-US" sz="1400" dirty="0"/>
              <a:t>LO </a:t>
            </a:r>
            <a:r>
              <a:rPr lang="en-US" sz="1400" dirty="0" smtClean="0"/>
              <a:t>, obtained by expanding the resummed cross section, truncating it at N</a:t>
            </a:r>
            <a:r>
              <a:rPr lang="en-US" sz="1400" baseline="30000" dirty="0" smtClean="0"/>
              <a:t>x+1</a:t>
            </a:r>
            <a:r>
              <a:rPr lang="en-US" sz="1400" dirty="0" smtClean="0"/>
              <a:t> LO accuracy, inverting back, and adding thus obtained  </a:t>
            </a:r>
            <a:r>
              <a:rPr lang="en-US" sz="1400" dirty="0"/>
              <a:t>N</a:t>
            </a:r>
            <a:r>
              <a:rPr lang="en-US" sz="1400" baseline="30000" dirty="0"/>
              <a:t>x+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LO  correction to the full </a:t>
            </a:r>
            <a:r>
              <a:rPr lang="en-US" sz="1400" dirty="0" err="1" smtClean="0"/>
              <a:t>N</a:t>
            </a:r>
            <a:r>
              <a:rPr lang="en-US" sz="1400" baseline="30000" dirty="0" err="1" smtClean="0"/>
              <a:t>x</a:t>
            </a:r>
            <a:r>
              <a:rPr lang="en-US" sz="1400" dirty="0" err="1" smtClean="0"/>
              <a:t>LO</a:t>
            </a:r>
            <a:r>
              <a:rPr lang="en-US" sz="1400" dirty="0" smtClean="0"/>
              <a:t> prediction. </a:t>
            </a:r>
          </a:p>
          <a:p>
            <a:pPr lvl="1"/>
            <a:r>
              <a:rPr lang="en-US" sz="1400" dirty="0" smtClean="0"/>
              <a:t>At </a:t>
            </a:r>
            <a:r>
              <a:rPr lang="en-US" sz="1400" dirty="0"/>
              <a:t>N</a:t>
            </a:r>
            <a:r>
              <a:rPr lang="en-US" sz="1400" baseline="30000" dirty="0"/>
              <a:t>x+1</a:t>
            </a:r>
            <a:r>
              <a:rPr lang="en-US" sz="1400" dirty="0"/>
              <a:t> LO </a:t>
            </a:r>
            <a:r>
              <a:rPr lang="en-US" sz="1400" dirty="0" smtClean="0"/>
              <a:t>only the logarithmic terms predicted unambiguously </a:t>
            </a:r>
          </a:p>
          <a:p>
            <a:pPr lvl="1"/>
            <a:r>
              <a:rPr lang="en-US" sz="1400" dirty="0" smtClean="0"/>
              <a:t>Difference with matching to </a:t>
            </a:r>
            <a:r>
              <a:rPr lang="en-US" sz="1400" dirty="0" err="1"/>
              <a:t>N</a:t>
            </a:r>
            <a:r>
              <a:rPr lang="en-US" sz="1400" baseline="30000" dirty="0" err="1"/>
              <a:t>x</a:t>
            </a:r>
            <a:r>
              <a:rPr lang="en-US" sz="1400" dirty="0"/>
              <a:t> </a:t>
            </a:r>
            <a:r>
              <a:rPr lang="en-US" sz="1400" dirty="0" smtClean="0"/>
              <a:t>LO: terms of </a:t>
            </a:r>
            <a:r>
              <a:rPr lang="en-US" sz="1400" i="1" dirty="0" smtClean="0"/>
              <a:t>O(1/</a:t>
            </a:r>
            <a:r>
              <a:rPr lang="en-US" sz="1400" i="1" dirty="0" err="1" smtClean="0"/>
              <a:t>N</a:t>
            </a:r>
            <a:r>
              <a:rPr lang="en-US" sz="1400" i="1" baseline="30000" dirty="0" err="1" smtClean="0"/>
              <a:t>p</a:t>
            </a:r>
            <a:r>
              <a:rPr lang="en-US" sz="1400" i="1" baseline="30000" dirty="0"/>
              <a:t> </a:t>
            </a:r>
            <a:r>
              <a:rPr lang="en-US" sz="1400" i="1" dirty="0" smtClean="0"/>
              <a:t>) </a:t>
            </a:r>
            <a:r>
              <a:rPr lang="en-US" sz="1400" dirty="0" smtClean="0"/>
              <a:t>at</a:t>
            </a:r>
            <a:r>
              <a:rPr lang="en-US" sz="1400" i="1" dirty="0" smtClean="0"/>
              <a:t> </a:t>
            </a:r>
            <a:r>
              <a:rPr lang="en-US" sz="1400" dirty="0"/>
              <a:t>N</a:t>
            </a:r>
            <a:r>
              <a:rPr lang="en-US" sz="1400" baseline="30000" dirty="0"/>
              <a:t>x+1</a:t>
            </a:r>
            <a:r>
              <a:rPr lang="en-US" sz="1400" dirty="0"/>
              <a:t> LO </a:t>
            </a:r>
          </a:p>
          <a:p>
            <a:r>
              <a:rPr lang="en-US" sz="1600" dirty="0" smtClean="0"/>
              <a:t>Distributions where the action of logs is “visible” (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, thrust, .. ): more complicated since “smooth” transition in the spectrum between the resummation and the fixed–order region required -&gt; additive matching (as above) or multiplicative matching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84492" y="2016479"/>
            <a:ext cx="7029924" cy="1555692"/>
            <a:chOff x="608806" y="2606169"/>
            <a:chExt cx="7959196" cy="1848855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806" y="2606169"/>
              <a:ext cx="7959196" cy="184885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756310" y="3651553"/>
              <a:ext cx="517139" cy="31090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/>
                <a:t>f.o</a:t>
              </a:r>
              <a:r>
                <a:rPr lang="en-US" sz="1100" dirty="0" smtClean="0"/>
                <a:t>.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65628" y="4014648"/>
              <a:ext cx="586631" cy="31090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/>
                <a:t>f.o</a:t>
              </a:r>
              <a:r>
                <a:rPr lang="en-US" sz="1100" dirty="0" smtClean="0"/>
                <a:t>.</a:t>
              </a:r>
              <a:endParaRPr lang="en-US" sz="1200" dirty="0"/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83056"/>
              </p:ext>
            </p:extLst>
          </p:nvPr>
        </p:nvGraphicFramePr>
        <p:xfrm>
          <a:off x="5019696" y="5842133"/>
          <a:ext cx="2172136" cy="583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3" name="Equation" r:id="rId4" imgW="1701800" imgH="457200" progId="Equation.3">
                  <p:embed/>
                </p:oleObj>
              </mc:Choice>
              <mc:Fallback>
                <p:oleObj name="Equation" r:id="rId4" imgW="1701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9696" y="5842133"/>
                        <a:ext cx="2172136" cy="583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595440"/>
              </p:ext>
            </p:extLst>
          </p:nvPr>
        </p:nvGraphicFramePr>
        <p:xfrm>
          <a:off x="884492" y="5963445"/>
          <a:ext cx="2949576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4" name="Equation" r:id="rId6" imgW="2311400" imgH="254000" progId="Equation.3">
                  <p:embed/>
                </p:oleObj>
              </mc:Choice>
              <mc:Fallback>
                <p:oleObj name="Equation" r:id="rId6" imgW="2311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4492" y="5963445"/>
                        <a:ext cx="2949576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8752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576292"/>
            <a:ext cx="8574087" cy="4549872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Threshold resummation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pPr lvl="1"/>
            <a:r>
              <a:rPr lang="en-US" sz="1400" dirty="0" err="1" smtClean="0"/>
              <a:t>f.o</a:t>
            </a:r>
            <a:r>
              <a:rPr lang="en-US" sz="1400" dirty="0" smtClean="0"/>
              <a:t>.= </a:t>
            </a:r>
            <a:r>
              <a:rPr lang="en-US" sz="1400" dirty="0"/>
              <a:t>full</a:t>
            </a:r>
            <a:r>
              <a:rPr lang="en-US" sz="1400" dirty="0" smtClean="0"/>
              <a:t> </a:t>
            </a:r>
            <a:r>
              <a:rPr lang="en-US" sz="1400" dirty="0" err="1" smtClean="0"/>
              <a:t>N</a:t>
            </a:r>
            <a:r>
              <a:rPr lang="en-US" sz="1400" baseline="30000" dirty="0" err="1" smtClean="0"/>
              <a:t>x</a:t>
            </a:r>
            <a:r>
              <a:rPr lang="en-US" sz="1400" dirty="0" smtClean="0"/>
              <a:t> LO or  approximated N</a:t>
            </a:r>
            <a:r>
              <a:rPr lang="en-US" sz="1400" baseline="30000" dirty="0" smtClean="0"/>
              <a:t>x+1</a:t>
            </a:r>
            <a:r>
              <a:rPr lang="en-US" sz="1400" dirty="0" smtClean="0"/>
              <a:t> </a:t>
            </a:r>
            <a:r>
              <a:rPr lang="en-US" sz="1400" dirty="0"/>
              <a:t>LO </a:t>
            </a:r>
            <a:r>
              <a:rPr lang="en-US" sz="1400" dirty="0" smtClean="0"/>
              <a:t>, obtained by expanding the resummed cross section, truncating it at N</a:t>
            </a:r>
            <a:r>
              <a:rPr lang="en-US" sz="1400" baseline="30000" dirty="0" smtClean="0"/>
              <a:t>x+1</a:t>
            </a:r>
            <a:r>
              <a:rPr lang="en-US" sz="1400" dirty="0" smtClean="0"/>
              <a:t> LO accuracy, inverting back, and adding thus obtained  </a:t>
            </a:r>
            <a:r>
              <a:rPr lang="en-US" sz="1400" dirty="0"/>
              <a:t>N</a:t>
            </a:r>
            <a:r>
              <a:rPr lang="en-US" sz="1400" baseline="30000" dirty="0"/>
              <a:t>x+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LO  correction to the full </a:t>
            </a:r>
            <a:r>
              <a:rPr lang="en-US" sz="1400" dirty="0" err="1" smtClean="0"/>
              <a:t>N</a:t>
            </a:r>
            <a:r>
              <a:rPr lang="en-US" sz="1400" baseline="30000" dirty="0" err="1" smtClean="0"/>
              <a:t>x</a:t>
            </a:r>
            <a:r>
              <a:rPr lang="en-US" sz="1400" dirty="0" err="1" smtClean="0"/>
              <a:t>LO</a:t>
            </a:r>
            <a:r>
              <a:rPr lang="en-US" sz="1400" dirty="0" smtClean="0"/>
              <a:t> prediction. </a:t>
            </a:r>
          </a:p>
          <a:p>
            <a:pPr lvl="1"/>
            <a:r>
              <a:rPr lang="en-US" sz="1400" dirty="0" smtClean="0"/>
              <a:t>At </a:t>
            </a:r>
            <a:r>
              <a:rPr lang="en-US" sz="1400" dirty="0"/>
              <a:t>N</a:t>
            </a:r>
            <a:r>
              <a:rPr lang="en-US" sz="1400" baseline="30000" dirty="0"/>
              <a:t>x+1</a:t>
            </a:r>
            <a:r>
              <a:rPr lang="en-US" sz="1400" dirty="0"/>
              <a:t> LO </a:t>
            </a:r>
            <a:r>
              <a:rPr lang="en-US" sz="1400" dirty="0" smtClean="0"/>
              <a:t>only the logarithmic terms predicted unambiguously </a:t>
            </a:r>
          </a:p>
          <a:p>
            <a:pPr lvl="1"/>
            <a:r>
              <a:rPr lang="en-US" sz="1400" dirty="0" smtClean="0"/>
              <a:t>Difference with matching to </a:t>
            </a:r>
            <a:r>
              <a:rPr lang="en-US" sz="1400" dirty="0" err="1"/>
              <a:t>N</a:t>
            </a:r>
            <a:r>
              <a:rPr lang="en-US" sz="1400" baseline="30000" dirty="0" err="1"/>
              <a:t>x</a:t>
            </a:r>
            <a:r>
              <a:rPr lang="en-US" sz="1400" dirty="0"/>
              <a:t> </a:t>
            </a:r>
            <a:r>
              <a:rPr lang="en-US" sz="1400" dirty="0" smtClean="0"/>
              <a:t>LO: terms of </a:t>
            </a:r>
            <a:r>
              <a:rPr lang="en-US" sz="1400" i="1" dirty="0" smtClean="0"/>
              <a:t>O(1/</a:t>
            </a:r>
            <a:r>
              <a:rPr lang="en-US" sz="1400" i="1" dirty="0" err="1" smtClean="0"/>
              <a:t>N</a:t>
            </a:r>
            <a:r>
              <a:rPr lang="en-US" sz="1400" i="1" baseline="30000" dirty="0" err="1" smtClean="0"/>
              <a:t>p</a:t>
            </a:r>
            <a:r>
              <a:rPr lang="en-US" sz="1400" i="1" baseline="30000" dirty="0"/>
              <a:t> </a:t>
            </a:r>
            <a:r>
              <a:rPr lang="en-US" sz="1400" i="1" dirty="0" smtClean="0"/>
              <a:t>) </a:t>
            </a:r>
            <a:r>
              <a:rPr lang="en-US" sz="1400" dirty="0" smtClean="0"/>
              <a:t>at</a:t>
            </a:r>
            <a:r>
              <a:rPr lang="en-US" sz="1400" i="1" dirty="0" smtClean="0"/>
              <a:t> </a:t>
            </a:r>
            <a:r>
              <a:rPr lang="en-US" sz="1400" dirty="0"/>
              <a:t>N</a:t>
            </a:r>
            <a:r>
              <a:rPr lang="en-US" sz="1400" baseline="30000" dirty="0"/>
              <a:t>x+1</a:t>
            </a:r>
            <a:r>
              <a:rPr lang="en-US" sz="1400" dirty="0"/>
              <a:t> LO </a:t>
            </a:r>
          </a:p>
          <a:p>
            <a:r>
              <a:rPr lang="en-US" sz="1600" dirty="0" smtClean="0"/>
              <a:t>Distributions where the action of logs is “visible” (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, thrust, .. ): more complicated since “smooth” transition in the spectrum between the resummation and the fixed–order region required -&gt; additive matching (as above) or multiplicative matching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84492" y="2016479"/>
            <a:ext cx="7029924" cy="1555692"/>
            <a:chOff x="608806" y="2606169"/>
            <a:chExt cx="7959196" cy="1848855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806" y="2606169"/>
              <a:ext cx="7959196" cy="184885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756310" y="3651553"/>
              <a:ext cx="517139" cy="31090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/>
                <a:t>f.o</a:t>
              </a:r>
              <a:r>
                <a:rPr lang="en-US" sz="1100" dirty="0" smtClean="0"/>
                <a:t>.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65628" y="4014648"/>
              <a:ext cx="586631" cy="31090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/>
                <a:t>f.o</a:t>
              </a:r>
              <a:r>
                <a:rPr lang="en-US" sz="1100" dirty="0" smtClean="0"/>
                <a:t>.</a:t>
              </a:r>
              <a:endParaRPr lang="en-US" sz="1200" dirty="0"/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089878"/>
              </p:ext>
            </p:extLst>
          </p:nvPr>
        </p:nvGraphicFramePr>
        <p:xfrm>
          <a:off x="5019696" y="5842133"/>
          <a:ext cx="2172136" cy="583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5" name="Equation" r:id="rId4" imgW="1701800" imgH="457200" progId="Equation.3">
                  <p:embed/>
                </p:oleObj>
              </mc:Choice>
              <mc:Fallback>
                <p:oleObj name="Equation" r:id="rId4" imgW="1701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9696" y="5842133"/>
                        <a:ext cx="2172136" cy="583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141348"/>
              </p:ext>
            </p:extLst>
          </p:nvPr>
        </p:nvGraphicFramePr>
        <p:xfrm>
          <a:off x="884492" y="5963445"/>
          <a:ext cx="2949576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6" name="Equation" r:id="rId6" imgW="2311400" imgH="254000" progId="Equation.3">
                  <p:embed/>
                </p:oleObj>
              </mc:Choice>
              <mc:Fallback>
                <p:oleObj name="Equation" r:id="rId6" imgW="2311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4492" y="5963445"/>
                        <a:ext cx="2949576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73849" y="1530932"/>
            <a:ext cx="9117664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733605" y="-569117"/>
            <a:ext cx="9117664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23186" y="1757735"/>
            <a:ext cx="5742098" cy="310513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3186" y="2016480"/>
            <a:ext cx="3319455" cy="2406208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8" name="Straight Arrow Connector 17"/>
          <p:cNvCxnSpPr/>
          <p:nvPr/>
        </p:nvCxnSpPr>
        <p:spPr>
          <a:xfrm flipH="1">
            <a:off x="4014231" y="2551550"/>
            <a:ext cx="3073042" cy="344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762649" y="2982479"/>
            <a:ext cx="2434844" cy="918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95580" y="3668563"/>
            <a:ext cx="1104928" cy="464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39673" y="2324745"/>
            <a:ext cx="1618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Resummation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7334526" y="2829049"/>
            <a:ext cx="1618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Matching region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7309959" y="3402894"/>
            <a:ext cx="1618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Fixed order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77056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567" y="1746394"/>
            <a:ext cx="8438683" cy="437976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Importance of various types of uncertainties clearly depends on the process and the observable</a:t>
            </a:r>
          </a:p>
          <a:p>
            <a:r>
              <a:rPr lang="en-US" sz="1600" dirty="0" smtClean="0"/>
              <a:t>Example: total cross sections for production of  a heavy-mass system: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So pick your errors carefully!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722" y="3287044"/>
            <a:ext cx="3376317" cy="2125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72" y="3133557"/>
            <a:ext cx="3069000" cy="22793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25572" y="2868928"/>
            <a:ext cx="420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660066"/>
                </a:solidFill>
              </a:rPr>
              <a:t>[</a:t>
            </a:r>
            <a:r>
              <a:rPr lang="en-US" sz="1200" i="1" dirty="0" err="1" smtClean="0">
                <a:solidFill>
                  <a:srgbClr val="660066"/>
                </a:solidFill>
              </a:rPr>
              <a:t>Beenakker</a:t>
            </a:r>
            <a:r>
              <a:rPr lang="en-US" sz="1200" i="1" dirty="0" smtClean="0">
                <a:solidFill>
                  <a:srgbClr val="660066"/>
                </a:solidFill>
              </a:rPr>
              <a:t>, </a:t>
            </a:r>
            <a:r>
              <a:rPr lang="en-US" sz="1200" i="1" dirty="0" err="1" smtClean="0">
                <a:solidFill>
                  <a:srgbClr val="660066"/>
                </a:solidFill>
              </a:rPr>
              <a:t>Borschensky</a:t>
            </a:r>
            <a:r>
              <a:rPr lang="en-US" sz="1200" i="1" dirty="0" smtClean="0">
                <a:solidFill>
                  <a:srgbClr val="660066"/>
                </a:solidFill>
              </a:rPr>
              <a:t>, </a:t>
            </a:r>
            <a:r>
              <a:rPr lang="en-US" sz="1200" i="1" dirty="0" err="1" smtClean="0">
                <a:solidFill>
                  <a:srgbClr val="660066"/>
                </a:solidFill>
              </a:rPr>
              <a:t>Kr</a:t>
            </a:r>
            <a:r>
              <a:rPr lang="en-US" sz="1200" i="1" dirty="0" err="1" smtClean="0">
                <a:solidFill>
                  <a:srgbClr val="660066"/>
                </a:solidFill>
              </a:rPr>
              <a:t>ämer</a:t>
            </a:r>
            <a:r>
              <a:rPr lang="en-US" sz="1200" i="1" dirty="0" smtClean="0">
                <a:solidFill>
                  <a:srgbClr val="660066"/>
                </a:solidFill>
              </a:rPr>
              <a:t>, AK, </a:t>
            </a:r>
            <a:r>
              <a:rPr lang="en-US" sz="1200" i="1" dirty="0" err="1" smtClean="0">
                <a:solidFill>
                  <a:srgbClr val="660066"/>
                </a:solidFill>
              </a:rPr>
              <a:t>Laenen</a:t>
            </a:r>
            <a:r>
              <a:rPr lang="en-US" sz="1200" i="1" dirty="0" smtClean="0">
                <a:solidFill>
                  <a:srgbClr val="660066"/>
                </a:solidFill>
              </a:rPr>
              <a:t>, </a:t>
            </a:r>
            <a:r>
              <a:rPr lang="en-US" sz="1200" i="1" dirty="0" err="1" smtClean="0">
                <a:solidFill>
                  <a:srgbClr val="660066"/>
                </a:solidFill>
              </a:rPr>
              <a:t>Marzani</a:t>
            </a:r>
            <a:r>
              <a:rPr lang="en-US" sz="1200" i="1" dirty="0" smtClean="0">
                <a:solidFill>
                  <a:srgbClr val="660066"/>
                </a:solidFill>
              </a:rPr>
              <a:t> Rojo</a:t>
            </a:r>
            <a:r>
              <a:rPr lang="en-US" sz="1200" i="1" dirty="0" smtClean="0">
                <a:solidFill>
                  <a:srgbClr val="660066"/>
                </a:solidFill>
              </a:rPr>
              <a:t>’16]</a:t>
            </a:r>
            <a:endParaRPr lang="en-US" sz="120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91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85" y="1723714"/>
            <a:ext cx="8404665" cy="440244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Resummation crucial for proper description of multiple classes of observables probing the IR dynamics</a:t>
            </a:r>
          </a:p>
          <a:p>
            <a:r>
              <a:rPr lang="en-US" sz="1600" dirty="0"/>
              <a:t>W</a:t>
            </a:r>
            <a:r>
              <a:rPr lang="en-US" sz="1600" dirty="0" smtClean="0"/>
              <a:t>ell established techniques: direct QCD and SCET</a:t>
            </a:r>
          </a:p>
          <a:p>
            <a:r>
              <a:rPr lang="en-US" sz="1600" dirty="0" smtClean="0"/>
              <a:t>As the ability and accuracy of higher-order calculation grows, so does the accuracy of resummation</a:t>
            </a:r>
          </a:p>
          <a:p>
            <a:r>
              <a:rPr lang="en-US" sz="1600" dirty="0" smtClean="0"/>
              <a:t>NNLL pretty much standard now, some quantities already known at N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LL </a:t>
            </a:r>
          </a:p>
          <a:p>
            <a:r>
              <a:rPr lang="en-US" sz="1600" dirty="0" smtClean="0"/>
              <a:t>Higher logarithmic accuracy than those offered by parton showers, systematically improvable</a:t>
            </a:r>
          </a:p>
          <a:p>
            <a:r>
              <a:rPr lang="en-US" sz="1600" dirty="0" smtClean="0"/>
              <a:t>Very </a:t>
            </a:r>
            <a:r>
              <a:rPr lang="en-US" sz="1600" dirty="0"/>
              <a:t>d</a:t>
            </a:r>
            <a:r>
              <a:rPr lang="en-US" sz="1600" dirty="0" smtClean="0"/>
              <a:t>ynamical field, many new developments</a:t>
            </a:r>
          </a:p>
          <a:p>
            <a:r>
              <a:rPr lang="en-US" sz="1600" dirty="0" smtClean="0"/>
              <a:t>Need to invest effort in analytical comparisons with parton showers!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0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Resummation?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59" y="1615098"/>
            <a:ext cx="8377392" cy="451106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Various types of logarithms:</a:t>
            </a:r>
          </a:p>
          <a:p>
            <a:pPr lvl="1"/>
            <a:r>
              <a:rPr lang="en-US" sz="1800" dirty="0" smtClean="0"/>
              <a:t>Renormalization and factorization logs: </a:t>
            </a:r>
            <a:r>
              <a:rPr lang="en-US" sz="1800" dirty="0">
                <a:solidFill>
                  <a:srgbClr val="3366FF"/>
                </a:solidFill>
              </a:rPr>
              <a:t>α</a:t>
            </a:r>
            <a:r>
              <a:rPr lang="en-US" sz="1800" baseline="-25000" dirty="0" err="1">
                <a:solidFill>
                  <a:srgbClr val="3366FF"/>
                </a:solidFill>
              </a:rPr>
              <a:t>s</a:t>
            </a:r>
            <a:r>
              <a:rPr lang="en-US" sz="1800" baseline="30000" dirty="0" err="1">
                <a:solidFill>
                  <a:srgbClr val="3366FF"/>
                </a:solidFill>
              </a:rPr>
              <a:t>n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  <a:r>
              <a:rPr lang="en-US" sz="1800" dirty="0" err="1">
                <a:solidFill>
                  <a:srgbClr val="3366FF"/>
                </a:solidFill>
              </a:rPr>
              <a:t>log</a:t>
            </a:r>
            <a:r>
              <a:rPr lang="en-US" sz="1800" baseline="30000" dirty="0" err="1">
                <a:solidFill>
                  <a:srgbClr val="3366FF"/>
                </a:solidFill>
              </a:rPr>
              <a:t>n</a:t>
            </a:r>
            <a:r>
              <a:rPr lang="en-US" sz="1800" baseline="30000" dirty="0">
                <a:solidFill>
                  <a:srgbClr val="3366FF"/>
                </a:solidFill>
              </a:rPr>
              <a:t> </a:t>
            </a:r>
            <a:r>
              <a:rPr lang="en-US" sz="1800" dirty="0">
                <a:solidFill>
                  <a:srgbClr val="3366FF"/>
                </a:solidFill>
              </a:rPr>
              <a:t>(Q</a:t>
            </a:r>
            <a:r>
              <a:rPr lang="en-US" sz="1800" baseline="30000" dirty="0">
                <a:solidFill>
                  <a:srgbClr val="3366FF"/>
                </a:solidFill>
              </a:rPr>
              <a:t>2</a:t>
            </a:r>
            <a:r>
              <a:rPr lang="en-US" sz="1800" dirty="0">
                <a:solidFill>
                  <a:srgbClr val="3366FF"/>
                </a:solidFill>
              </a:rPr>
              <a:t>/μ</a:t>
            </a:r>
            <a:r>
              <a:rPr lang="en-US" sz="1800" baseline="30000" dirty="0">
                <a:solidFill>
                  <a:srgbClr val="3366FF"/>
                </a:solidFill>
              </a:rPr>
              <a:t>2</a:t>
            </a:r>
            <a:r>
              <a:rPr lang="en-US" sz="1800" dirty="0" smtClean="0">
                <a:solidFill>
                  <a:srgbClr val="3366FF"/>
                </a:solidFill>
              </a:rPr>
              <a:t>) </a:t>
            </a:r>
            <a:r>
              <a:rPr lang="en-US" sz="1800" dirty="0" smtClean="0"/>
              <a:t>-&gt; running of α</a:t>
            </a:r>
            <a:r>
              <a:rPr lang="en-US" sz="1800" baseline="-25000" dirty="0" smtClean="0"/>
              <a:t>s, </a:t>
            </a:r>
            <a:r>
              <a:rPr lang="en-US" sz="1800" dirty="0" err="1" smtClean="0"/>
              <a:t>pdfs</a:t>
            </a:r>
            <a:endParaRPr lang="en-US" sz="1800" dirty="0" smtClean="0"/>
          </a:p>
          <a:p>
            <a:pPr lvl="1"/>
            <a:r>
              <a:rPr lang="en-US" sz="1800" dirty="0" smtClean="0"/>
              <a:t>High energy, small-x logs: </a:t>
            </a:r>
            <a:r>
              <a:rPr lang="en-US" sz="1800" dirty="0">
                <a:solidFill>
                  <a:srgbClr val="3366FF"/>
                </a:solidFill>
              </a:rPr>
              <a:t>α</a:t>
            </a:r>
            <a:r>
              <a:rPr lang="en-US" sz="1800" baseline="-25000" dirty="0" err="1">
                <a:solidFill>
                  <a:srgbClr val="3366FF"/>
                </a:solidFill>
              </a:rPr>
              <a:t>s</a:t>
            </a:r>
            <a:r>
              <a:rPr lang="en-US" sz="1800" baseline="30000" dirty="0" err="1">
                <a:solidFill>
                  <a:srgbClr val="3366FF"/>
                </a:solidFill>
              </a:rPr>
              <a:t>n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  <a:r>
              <a:rPr lang="en-US" sz="1800" dirty="0" smtClean="0">
                <a:solidFill>
                  <a:srgbClr val="3366FF"/>
                </a:solidFill>
              </a:rPr>
              <a:t>log</a:t>
            </a:r>
            <a:r>
              <a:rPr lang="en-US" sz="1800" baseline="30000" dirty="0" smtClean="0">
                <a:solidFill>
                  <a:srgbClr val="3366FF"/>
                </a:solidFill>
              </a:rPr>
              <a:t>n-1 </a:t>
            </a:r>
            <a:r>
              <a:rPr lang="en-US" sz="1800" dirty="0" smtClean="0">
                <a:solidFill>
                  <a:srgbClr val="3366FF"/>
                </a:solidFill>
              </a:rPr>
              <a:t>(</a:t>
            </a:r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dirty="0" smtClean="0">
                <a:solidFill>
                  <a:srgbClr val="3366FF"/>
                </a:solidFill>
              </a:rPr>
              <a:t>/t) </a:t>
            </a:r>
            <a:r>
              <a:rPr lang="en-US" sz="1800" dirty="0" smtClean="0"/>
              <a:t>-&gt; BFKL equation</a:t>
            </a:r>
          </a:p>
          <a:p>
            <a:pPr lvl="1"/>
            <a:r>
              <a:rPr lang="en-US" sz="1800" dirty="0" err="1" smtClean="0"/>
              <a:t>Sudakov</a:t>
            </a:r>
            <a:r>
              <a:rPr lang="en-US" sz="1800" dirty="0" smtClean="0"/>
              <a:t> logs:  </a:t>
            </a:r>
            <a:r>
              <a:rPr lang="en-US" sz="1800" dirty="0">
                <a:solidFill>
                  <a:srgbClr val="3366FF"/>
                </a:solidFill>
              </a:rPr>
              <a:t>α</a:t>
            </a:r>
            <a:r>
              <a:rPr lang="en-US" sz="1800" baseline="-25000" dirty="0" err="1">
                <a:solidFill>
                  <a:srgbClr val="3366FF"/>
                </a:solidFill>
              </a:rPr>
              <a:t>s</a:t>
            </a:r>
            <a:r>
              <a:rPr lang="en-US" sz="1800" baseline="30000" dirty="0" err="1">
                <a:solidFill>
                  <a:srgbClr val="3366FF"/>
                </a:solidFill>
              </a:rPr>
              <a:t>n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  <a:r>
              <a:rPr lang="en-US" sz="1800" dirty="0" smtClean="0">
                <a:solidFill>
                  <a:srgbClr val="3366FF"/>
                </a:solidFill>
              </a:rPr>
              <a:t>log</a:t>
            </a:r>
            <a:r>
              <a:rPr lang="en-US" sz="1800" baseline="30000" dirty="0" smtClean="0">
                <a:solidFill>
                  <a:srgbClr val="3366FF"/>
                </a:solidFill>
              </a:rPr>
              <a:t>2n-</a:t>
            </a:r>
            <a:r>
              <a:rPr lang="en-US" sz="1800" baseline="30000" dirty="0">
                <a:solidFill>
                  <a:srgbClr val="3366FF"/>
                </a:solidFill>
              </a:rPr>
              <a:t>1 </a:t>
            </a:r>
            <a:r>
              <a:rPr lang="en-US" sz="1800" dirty="0" smtClean="0">
                <a:solidFill>
                  <a:srgbClr val="3366FF"/>
                </a:solidFill>
              </a:rPr>
              <a:t>(</a:t>
            </a:r>
            <a:r>
              <a:rPr lang="en-US" sz="1800" dirty="0" err="1" smtClean="0">
                <a:solidFill>
                  <a:srgbClr val="3366FF"/>
                </a:solidFill>
              </a:rPr>
              <a:t>ζ</a:t>
            </a:r>
            <a:r>
              <a:rPr lang="en-US" sz="1800" dirty="0" smtClean="0">
                <a:solidFill>
                  <a:srgbClr val="3366FF"/>
                </a:solidFill>
              </a:rPr>
              <a:t>) </a:t>
            </a:r>
          </a:p>
          <a:p>
            <a:pPr lvl="2"/>
            <a:r>
              <a:rPr lang="en-US" sz="1600" dirty="0" smtClean="0"/>
              <a:t>threshold logs </a:t>
            </a:r>
            <a:r>
              <a:rPr lang="en-US" sz="1600" dirty="0" err="1" smtClean="0">
                <a:solidFill>
                  <a:srgbClr val="3366FF"/>
                </a:solidFill>
              </a:rPr>
              <a:t>ζ</a:t>
            </a:r>
            <a:r>
              <a:rPr lang="en-US" sz="1600" dirty="0" smtClean="0">
                <a:solidFill>
                  <a:srgbClr val="3366FF"/>
                </a:solidFill>
              </a:rPr>
              <a:t>=1-z, z=M</a:t>
            </a:r>
            <a:r>
              <a:rPr lang="en-US" sz="1600" baseline="30000" dirty="0" smtClean="0">
                <a:solidFill>
                  <a:srgbClr val="3366FF"/>
                </a:solidFill>
              </a:rPr>
              <a:t>2</a:t>
            </a:r>
            <a:r>
              <a:rPr lang="en-US" sz="1600" dirty="0" smtClean="0">
                <a:solidFill>
                  <a:srgbClr val="3366FF"/>
                </a:solidFill>
              </a:rPr>
              <a:t>/s, z=Q</a:t>
            </a:r>
            <a:r>
              <a:rPr lang="en-US" sz="1600" baseline="30000" dirty="0" smtClean="0">
                <a:solidFill>
                  <a:srgbClr val="3366FF"/>
                </a:solidFill>
              </a:rPr>
              <a:t>2</a:t>
            </a:r>
            <a:r>
              <a:rPr lang="en-US" sz="1600" dirty="0">
                <a:solidFill>
                  <a:srgbClr val="3366FF"/>
                </a:solidFill>
              </a:rPr>
              <a:t>/</a:t>
            </a:r>
            <a:r>
              <a:rPr lang="en-US" sz="1600" dirty="0" smtClean="0">
                <a:solidFill>
                  <a:srgbClr val="3366FF"/>
                </a:solidFill>
              </a:rPr>
              <a:t>s, </a:t>
            </a:r>
            <a:r>
              <a:rPr lang="is-IS" sz="1600" dirty="0" smtClean="0">
                <a:solidFill>
                  <a:srgbClr val="3366FF"/>
                </a:solidFill>
              </a:rPr>
              <a:t>…</a:t>
            </a:r>
          </a:p>
          <a:p>
            <a:pPr lvl="2"/>
            <a:r>
              <a:rPr lang="is-IS" sz="1600" dirty="0" smtClean="0"/>
              <a:t>recoil logs </a:t>
            </a:r>
            <a:r>
              <a:rPr lang="is-IS" sz="1600" dirty="0" smtClean="0">
                <a:solidFill>
                  <a:srgbClr val="3366FF"/>
                </a:solidFill>
              </a:rPr>
              <a:t>ζ=p</a:t>
            </a:r>
            <a:r>
              <a:rPr lang="is-IS" sz="1600" baseline="-25000" dirty="0" smtClean="0">
                <a:solidFill>
                  <a:srgbClr val="3366FF"/>
                </a:solidFill>
              </a:rPr>
              <a:t>T</a:t>
            </a:r>
            <a:r>
              <a:rPr lang="is-IS" sz="1600" baseline="30000" dirty="0" smtClean="0">
                <a:solidFill>
                  <a:srgbClr val="3366FF"/>
                </a:solidFill>
              </a:rPr>
              <a:t>2</a:t>
            </a:r>
            <a:r>
              <a:rPr lang="is-IS" sz="1600" dirty="0" smtClean="0">
                <a:solidFill>
                  <a:srgbClr val="3366FF"/>
                </a:solidFill>
              </a:rPr>
              <a:t>/Q</a:t>
            </a:r>
            <a:r>
              <a:rPr lang="is-IS" sz="1600" baseline="30000" dirty="0" smtClean="0">
                <a:solidFill>
                  <a:srgbClr val="3366FF"/>
                </a:solidFill>
              </a:rPr>
              <a:t>2</a:t>
            </a:r>
          </a:p>
          <a:p>
            <a:pPr lvl="2"/>
            <a:r>
              <a:rPr lang="is-IS" sz="1600" baseline="30000" dirty="0" smtClean="0"/>
              <a:t>...</a:t>
            </a:r>
          </a:p>
          <a:p>
            <a:r>
              <a:rPr lang="is-IS" sz="1800" dirty="0" smtClean="0">
                <a:solidFill>
                  <a:schemeClr val="accent1"/>
                </a:solidFill>
              </a:rPr>
              <a:t>Loosely speaking, resummation means reorganization of the perturbative series in such a way that the subsets of dominant terms (“logs”) are systematically grouped together to all orders. The expansion of the resulting expression returns then the dominant terms in the fixed-order perturbation theory. The form of this expression is specific to a given problem.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783916" y="2749364"/>
            <a:ext cx="998705" cy="24658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112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92" y="143291"/>
            <a:ext cx="9144000" cy="564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0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Gluon Resummation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4163" y="1778005"/>
            <a:ext cx="4931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Systematic reorganization of </a:t>
            </a:r>
            <a:r>
              <a:rPr lang="en-US" sz="1600" dirty="0" err="1" smtClean="0"/>
              <a:t>perturbative</a:t>
            </a:r>
            <a:r>
              <a:rPr lang="en-US" sz="1600" dirty="0" smtClean="0"/>
              <a:t> series</a:t>
            </a:r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785810" y="2231766"/>
            <a:ext cx="7071257" cy="2168923"/>
            <a:chOff x="1320795" y="2499241"/>
            <a:chExt cx="7537455" cy="2538965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0795" y="2499241"/>
              <a:ext cx="5943606" cy="17913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43332" y="3098801"/>
              <a:ext cx="814918" cy="43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528A02"/>
                  </a:solidFill>
                </a:rPr>
                <a:t>NLO</a:t>
              </a:r>
              <a:endParaRPr lang="en-US" b="1" dirty="0">
                <a:solidFill>
                  <a:srgbClr val="528A0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43332" y="3657607"/>
              <a:ext cx="814918" cy="43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528A02"/>
                  </a:solidFill>
                </a:rPr>
                <a:t>NNLO</a:t>
              </a:r>
              <a:endParaRPr lang="en-US" b="1" dirty="0">
                <a:solidFill>
                  <a:srgbClr val="528A02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0800000">
              <a:off x="7365999" y="3283476"/>
              <a:ext cx="5418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>
              <a:off x="7382935" y="3842268"/>
              <a:ext cx="5418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184399" y="4605862"/>
              <a:ext cx="1557866" cy="43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chemeClr val="accent1"/>
                  </a:solidFill>
                </a:rPr>
                <a:t>α</a:t>
              </a:r>
              <a:r>
                <a:rPr lang="en-US" i="1" baseline="-25000" dirty="0" err="1" smtClean="0">
                  <a:solidFill>
                    <a:schemeClr val="accent1"/>
                  </a:solidFill>
                </a:rPr>
                <a:t>s</a:t>
              </a:r>
              <a:r>
                <a:rPr lang="en-US" baseline="30000" dirty="0" err="1" smtClean="0">
                  <a:solidFill>
                    <a:schemeClr val="accent1"/>
                  </a:solidFill>
                </a:rPr>
                <a:t>n</a:t>
              </a:r>
              <a:r>
                <a:rPr lang="en-US" dirty="0" smtClean="0">
                  <a:solidFill>
                    <a:schemeClr val="accent1"/>
                  </a:solidFill>
                </a:rPr>
                <a:t> log </a:t>
              </a:r>
              <a:r>
                <a:rPr lang="en-US" baseline="30000" dirty="0" smtClean="0">
                  <a:solidFill>
                    <a:schemeClr val="accent1"/>
                  </a:solidFill>
                </a:rPr>
                <a:t>2n</a:t>
              </a:r>
              <a:r>
                <a:rPr lang="en-US" dirty="0" smtClean="0">
                  <a:solidFill>
                    <a:schemeClr val="accent1"/>
                  </a:solidFill>
                </a:rPr>
                <a:t>(β</a:t>
              </a:r>
              <a:r>
                <a:rPr lang="en-US" baseline="30000" dirty="0" smtClean="0">
                  <a:solidFill>
                    <a:schemeClr val="accent1"/>
                  </a:solidFill>
                </a:rPr>
                <a:t>2</a:t>
              </a:r>
              <a:r>
                <a:rPr lang="en-US" dirty="0" smtClean="0">
                  <a:solidFill>
                    <a:schemeClr val="accent1"/>
                  </a:solidFill>
                </a:rPr>
                <a:t>)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2590190" y="4485929"/>
              <a:ext cx="25522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4165784" y="4485929"/>
              <a:ext cx="255225" cy="1587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767672" y="4580454"/>
              <a:ext cx="1557866" cy="43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rgbClr val="000090"/>
                  </a:solidFill>
                </a:rPr>
                <a:t>α</a:t>
              </a:r>
              <a:r>
                <a:rPr lang="en-US" i="1" baseline="-25000" dirty="0" err="1" smtClean="0">
                  <a:solidFill>
                    <a:srgbClr val="000090"/>
                  </a:solidFill>
                </a:rPr>
                <a:t>s</a:t>
              </a:r>
              <a:r>
                <a:rPr lang="en-US" baseline="30000" dirty="0" err="1" smtClean="0">
                  <a:solidFill>
                    <a:srgbClr val="000090"/>
                  </a:solidFill>
                </a:rPr>
                <a:t>n</a:t>
              </a:r>
              <a:r>
                <a:rPr lang="en-US" dirty="0" smtClean="0">
                  <a:solidFill>
                    <a:srgbClr val="000090"/>
                  </a:solidFill>
                </a:rPr>
                <a:t> log 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2n-1</a:t>
              </a:r>
              <a:r>
                <a:rPr lang="en-US" dirty="0" smtClean="0">
                  <a:solidFill>
                    <a:srgbClr val="000090"/>
                  </a:solidFill>
                </a:rPr>
                <a:t>(β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2</a:t>
              </a:r>
              <a:r>
                <a:rPr lang="en-US" dirty="0" smtClean="0">
                  <a:solidFill>
                    <a:srgbClr val="000090"/>
                  </a:solidFill>
                </a:rPr>
                <a:t>)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860231" y="4009652"/>
            <a:ext cx="236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log(β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↔log(</a:t>
            </a:r>
            <a:r>
              <a:rPr lang="en-US" altLang="zh-CN" i="1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)≡</a:t>
            </a:r>
            <a:r>
              <a:rPr lang="en-US" altLang="zh-CN" i="1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6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4163" y="1778005"/>
            <a:ext cx="4931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Systematic reorganization of </a:t>
            </a:r>
            <a:r>
              <a:rPr lang="en-US" sz="1600" dirty="0" err="1" smtClean="0"/>
              <a:t>perturbative</a:t>
            </a:r>
            <a:r>
              <a:rPr lang="en-US" sz="1600" dirty="0" smtClean="0"/>
              <a:t> series</a:t>
            </a:r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785810" y="2231766"/>
            <a:ext cx="7071257" cy="2168923"/>
            <a:chOff x="1320795" y="2499241"/>
            <a:chExt cx="7537455" cy="2538965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0795" y="2499241"/>
              <a:ext cx="5943606" cy="17913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43332" y="3098801"/>
              <a:ext cx="814918" cy="43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528A02"/>
                  </a:solidFill>
                </a:rPr>
                <a:t>NLO</a:t>
              </a:r>
              <a:endParaRPr lang="en-US" b="1" dirty="0">
                <a:solidFill>
                  <a:srgbClr val="528A0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43332" y="3657607"/>
              <a:ext cx="814918" cy="43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528A02"/>
                  </a:solidFill>
                </a:rPr>
                <a:t>NNLO</a:t>
              </a:r>
              <a:endParaRPr lang="en-US" b="1" dirty="0">
                <a:solidFill>
                  <a:srgbClr val="528A02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0800000">
              <a:off x="7365999" y="3283476"/>
              <a:ext cx="5418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>
              <a:off x="7382935" y="3842268"/>
              <a:ext cx="5418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184399" y="4605862"/>
              <a:ext cx="1557866" cy="43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chemeClr val="accent1"/>
                  </a:solidFill>
                </a:rPr>
                <a:t>α</a:t>
              </a:r>
              <a:r>
                <a:rPr lang="en-US" i="1" baseline="-25000" dirty="0" err="1" smtClean="0">
                  <a:solidFill>
                    <a:schemeClr val="accent1"/>
                  </a:solidFill>
                </a:rPr>
                <a:t>s</a:t>
              </a:r>
              <a:r>
                <a:rPr lang="en-US" baseline="30000" dirty="0" err="1" smtClean="0">
                  <a:solidFill>
                    <a:schemeClr val="accent1"/>
                  </a:solidFill>
                </a:rPr>
                <a:t>n</a:t>
              </a:r>
              <a:r>
                <a:rPr lang="en-US" dirty="0" smtClean="0">
                  <a:solidFill>
                    <a:schemeClr val="accent1"/>
                  </a:solidFill>
                </a:rPr>
                <a:t> log </a:t>
              </a:r>
              <a:r>
                <a:rPr lang="en-US" baseline="30000" dirty="0" smtClean="0">
                  <a:solidFill>
                    <a:schemeClr val="accent1"/>
                  </a:solidFill>
                </a:rPr>
                <a:t>2n</a:t>
              </a:r>
              <a:r>
                <a:rPr lang="en-US" dirty="0" smtClean="0">
                  <a:solidFill>
                    <a:schemeClr val="accent1"/>
                  </a:solidFill>
                </a:rPr>
                <a:t>(β</a:t>
              </a:r>
              <a:r>
                <a:rPr lang="en-US" baseline="30000" dirty="0" smtClean="0">
                  <a:solidFill>
                    <a:schemeClr val="accent1"/>
                  </a:solidFill>
                </a:rPr>
                <a:t>2</a:t>
              </a:r>
              <a:r>
                <a:rPr lang="en-US" dirty="0" smtClean="0">
                  <a:solidFill>
                    <a:schemeClr val="accent1"/>
                  </a:solidFill>
                </a:rPr>
                <a:t>)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2590190" y="4485929"/>
              <a:ext cx="25522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4165784" y="4485929"/>
              <a:ext cx="255225" cy="1587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767672" y="4580454"/>
              <a:ext cx="1557866" cy="43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rgbClr val="000090"/>
                  </a:solidFill>
                </a:rPr>
                <a:t>α</a:t>
              </a:r>
              <a:r>
                <a:rPr lang="en-US" i="1" baseline="-25000" dirty="0" err="1" smtClean="0">
                  <a:solidFill>
                    <a:srgbClr val="000090"/>
                  </a:solidFill>
                </a:rPr>
                <a:t>s</a:t>
              </a:r>
              <a:r>
                <a:rPr lang="en-US" baseline="30000" dirty="0" err="1" smtClean="0">
                  <a:solidFill>
                    <a:srgbClr val="000090"/>
                  </a:solidFill>
                </a:rPr>
                <a:t>n</a:t>
              </a:r>
              <a:r>
                <a:rPr lang="en-US" dirty="0" smtClean="0">
                  <a:solidFill>
                    <a:srgbClr val="000090"/>
                  </a:solidFill>
                </a:rPr>
                <a:t> log 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2n-1</a:t>
              </a:r>
              <a:r>
                <a:rPr lang="en-US" dirty="0" smtClean="0">
                  <a:solidFill>
                    <a:srgbClr val="000090"/>
                  </a:solidFill>
                </a:rPr>
                <a:t>(β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2</a:t>
              </a:r>
              <a:r>
                <a:rPr lang="en-US" dirty="0" smtClean="0">
                  <a:solidFill>
                    <a:srgbClr val="000090"/>
                  </a:solidFill>
                </a:rPr>
                <a:t>)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1236133" y="5009081"/>
            <a:ext cx="6620934" cy="66359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6403" y="4538147"/>
            <a:ext cx="8451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Factorization: often in a conjugated space, e.g. a space of </a:t>
            </a:r>
            <a:r>
              <a:rPr lang="en-US" sz="1600" dirty="0" err="1" smtClean="0"/>
              <a:t>Melin</a:t>
            </a:r>
            <a:r>
              <a:rPr lang="en-US" sz="1600" dirty="0" smtClean="0"/>
              <a:t> moments </a:t>
            </a:r>
            <a:r>
              <a:rPr lang="en-US" sz="1600" i="1" dirty="0" smtClean="0"/>
              <a:t>N</a:t>
            </a:r>
            <a:r>
              <a:rPr lang="en-US" sz="1600" dirty="0" smtClean="0"/>
              <a:t>, taken </a:t>
            </a:r>
            <a:r>
              <a:rPr lang="en-US" sz="1600" dirty="0" err="1" smtClean="0"/>
              <a:t>wrt</a:t>
            </a:r>
            <a:r>
              <a:rPr lang="en-US" sz="1600" dirty="0" smtClean="0"/>
              <a:t>.  1-</a:t>
            </a:r>
            <a:r>
              <a:rPr lang="en-US" sz="1600" dirty="0">
                <a:solidFill>
                  <a:srgbClr val="000090"/>
                </a:solidFill>
              </a:rPr>
              <a:t>β</a:t>
            </a:r>
            <a:r>
              <a:rPr lang="en-US" sz="1600" baseline="30000" dirty="0">
                <a:solidFill>
                  <a:srgbClr val="000090"/>
                </a:solidFill>
              </a:rPr>
              <a:t>2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860231" y="4009652"/>
            <a:ext cx="236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log(β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↔log(</a:t>
            </a:r>
            <a:r>
              <a:rPr lang="en-US" altLang="zh-CN" i="1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)≡</a:t>
            </a:r>
            <a:r>
              <a:rPr lang="en-US" altLang="zh-CN" i="1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68" y="5209132"/>
            <a:ext cx="6401996" cy="3045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72072" y="5960537"/>
            <a:ext cx="707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sums up                     </a:t>
            </a:r>
            <a:r>
              <a:rPr lang="en-US" dirty="0" smtClean="0"/>
              <a:t>LL:    </a:t>
            </a:r>
            <a:r>
              <a:rPr lang="en-US" i="1" dirty="0" smtClean="0">
                <a:solidFill>
                  <a:schemeClr val="accent1"/>
                </a:solidFill>
              </a:rPr>
              <a:t>α</a:t>
            </a:r>
            <a:r>
              <a:rPr lang="en-US" i="1" baseline="-25000" dirty="0" err="1" smtClean="0">
                <a:solidFill>
                  <a:schemeClr val="accent1"/>
                </a:solidFill>
              </a:rPr>
              <a:t>s</a:t>
            </a:r>
            <a:r>
              <a:rPr lang="en-US" baseline="30000" dirty="0" err="1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 log </a:t>
            </a:r>
            <a:r>
              <a:rPr lang="en-US" baseline="30000" dirty="0" smtClean="0">
                <a:solidFill>
                  <a:schemeClr val="accent1"/>
                </a:solidFill>
              </a:rPr>
              <a:t>n+1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)       </a:t>
            </a:r>
            <a:r>
              <a:rPr lang="en-US" dirty="0" smtClean="0">
                <a:solidFill>
                  <a:srgbClr val="000090"/>
                </a:solidFill>
              </a:rPr>
              <a:t>NLL:    </a:t>
            </a:r>
            <a:r>
              <a:rPr lang="en-US" i="1" dirty="0" smtClean="0">
                <a:solidFill>
                  <a:srgbClr val="000090"/>
                </a:solidFill>
              </a:rPr>
              <a:t>α</a:t>
            </a:r>
            <a:r>
              <a:rPr lang="en-US" i="1" baseline="-25000" dirty="0" err="1" smtClean="0">
                <a:solidFill>
                  <a:srgbClr val="000090"/>
                </a:solidFill>
              </a:rPr>
              <a:t>s</a:t>
            </a:r>
            <a:r>
              <a:rPr lang="en-US" baseline="30000" dirty="0" err="1" smtClean="0">
                <a:solidFill>
                  <a:srgbClr val="000090"/>
                </a:solidFill>
              </a:rPr>
              <a:t>n</a:t>
            </a:r>
            <a:r>
              <a:rPr lang="en-US" dirty="0" smtClean="0">
                <a:solidFill>
                  <a:srgbClr val="000090"/>
                </a:solidFill>
              </a:rPr>
              <a:t> log </a:t>
            </a:r>
            <a:r>
              <a:rPr lang="en-US" baseline="30000" dirty="0" smtClean="0">
                <a:solidFill>
                  <a:srgbClr val="000090"/>
                </a:solidFill>
              </a:rPr>
              <a:t>n</a:t>
            </a:r>
            <a:r>
              <a:rPr lang="en-US" dirty="0" smtClean="0">
                <a:solidFill>
                  <a:srgbClr val="000090"/>
                </a:solidFill>
              </a:rPr>
              <a:t> (</a:t>
            </a:r>
            <a:r>
              <a:rPr lang="en-US" i="1" dirty="0" smtClean="0">
                <a:solidFill>
                  <a:srgbClr val="000090"/>
                </a:solidFill>
              </a:rPr>
              <a:t>N</a:t>
            </a:r>
            <a:r>
              <a:rPr lang="en-US" dirty="0" smtClean="0">
                <a:solidFill>
                  <a:srgbClr val="000090"/>
                </a:solidFill>
              </a:rPr>
              <a:t>)       … 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3679704" y="5821773"/>
            <a:ext cx="497667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520265" y="5638811"/>
            <a:ext cx="558802" cy="3471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04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MC School, DESY Hamburg, 13.04.2018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Resummation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84164" y="1642946"/>
            <a:ext cx="4391584" cy="5395759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2929"/>
                </a:solidFill>
              </a:rPr>
              <a:t>Resummation extends </a:t>
            </a:r>
            <a:r>
              <a:rPr lang="en-US" sz="1800" dirty="0">
                <a:solidFill>
                  <a:srgbClr val="FF2929"/>
                </a:solidFill>
              </a:rPr>
              <a:t>accuracy of the perturbative prediction beyond fixed-order </a:t>
            </a:r>
            <a:r>
              <a:rPr lang="en-US" sz="1800" dirty="0"/>
              <a:t>by adding a systematic treatment of  </a:t>
            </a:r>
            <a:r>
              <a:rPr lang="en-US" sz="1800" dirty="0" smtClean="0"/>
              <a:t>the logarithmic contributions to all orders</a:t>
            </a:r>
          </a:p>
          <a:p>
            <a:pPr lvl="1"/>
            <a:r>
              <a:rPr lang="en-US" sz="1600" dirty="0"/>
              <a:t>restores predictive power</a:t>
            </a:r>
          </a:p>
          <a:p>
            <a:pPr lvl="1"/>
            <a:r>
              <a:rPr lang="en-US" sz="1600" dirty="0" smtClean="0"/>
              <a:t>better describes physical phenomena</a:t>
            </a:r>
          </a:p>
          <a:p>
            <a:pPr lvl="1"/>
            <a:r>
              <a:rPr lang="en-US" sz="1600" dirty="0" smtClean="0"/>
              <a:t>probes the all-order structure of the perturbation theory</a:t>
            </a:r>
          </a:p>
          <a:p>
            <a:pPr lvl="1"/>
            <a:endParaRPr lang="en-US" sz="1600" dirty="0"/>
          </a:p>
          <a:p>
            <a:endParaRPr lang="en-US" sz="1800" dirty="0"/>
          </a:p>
          <a:p>
            <a:endParaRPr lang="en-US" sz="1800" i="1" dirty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1917700"/>
            <a:ext cx="3206750" cy="24231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05500" y="4273650"/>
            <a:ext cx="302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 boson 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T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@</a:t>
            </a:r>
            <a:r>
              <a:rPr lang="en-US" sz="1200" dirty="0" err="1" smtClean="0"/>
              <a:t>Tevatron</a:t>
            </a:r>
            <a:r>
              <a:rPr lang="en-US" sz="1200" dirty="0" smtClean="0"/>
              <a:t> 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from </a:t>
            </a:r>
            <a:r>
              <a:rPr lang="en-US" sz="1200" i="1" dirty="0" smtClean="0">
                <a:solidFill>
                  <a:srgbClr val="660066"/>
                </a:solidFill>
              </a:rPr>
              <a:t>[AK, </a:t>
            </a:r>
            <a:r>
              <a:rPr lang="en-US" sz="1200" i="1" dirty="0" err="1" smtClean="0">
                <a:solidFill>
                  <a:srgbClr val="660066"/>
                </a:solidFill>
              </a:rPr>
              <a:t>Sterman</a:t>
            </a:r>
            <a:r>
              <a:rPr lang="en-US" sz="1200" i="1" dirty="0" smtClean="0">
                <a:solidFill>
                  <a:srgbClr val="660066"/>
                </a:solidFill>
              </a:rPr>
              <a:t>, Vogelsang’03]</a:t>
            </a:r>
            <a:endParaRPr lang="en-US" sz="1200" i="1" dirty="0">
              <a:solidFill>
                <a:srgbClr val="66006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159500" y="2501900"/>
            <a:ext cx="635436" cy="48408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44136" y="2806701"/>
            <a:ext cx="73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n>
                  <a:solidFill>
                    <a:srgbClr val="000090"/>
                  </a:solidFill>
                </a:ln>
              </a:rPr>
              <a:t>NLO</a:t>
            </a:r>
            <a:endParaRPr lang="en-US" sz="1400" dirty="0">
              <a:ln>
                <a:solidFill>
                  <a:srgbClr val="000090"/>
                </a:solidFill>
              </a:ln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019800" y="3416300"/>
            <a:ext cx="1117600" cy="5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61200" y="3180090"/>
            <a:ext cx="160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5"/>
                </a:solidFill>
              </a:rPr>
              <a:t>resummation</a:t>
            </a:r>
            <a:r>
              <a:rPr lang="en-US" sz="1400" dirty="0" smtClean="0">
                <a:solidFill>
                  <a:schemeClr val="accent5"/>
                </a:solidFill>
              </a:rPr>
              <a:t> (+power corr.)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 rot="19516605">
            <a:off x="4430956" y="3199586"/>
            <a:ext cx="1077432" cy="30670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93500" y="6298532"/>
            <a:ext cx="23647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from </a:t>
            </a:r>
            <a:r>
              <a:rPr lang="en-US" sz="1200" i="1" dirty="0" smtClean="0">
                <a:solidFill>
                  <a:srgbClr val="660066"/>
                </a:solidFill>
              </a:rPr>
              <a:t>[</a:t>
            </a:r>
            <a:r>
              <a:rPr lang="en-US" sz="1200" i="1" dirty="0" err="1" smtClean="0">
                <a:solidFill>
                  <a:srgbClr val="660066"/>
                </a:solidFill>
              </a:rPr>
              <a:t>Moch</a:t>
            </a:r>
            <a:r>
              <a:rPr lang="en-US" sz="1200" i="1" dirty="0" smtClean="0">
                <a:solidFill>
                  <a:srgbClr val="660066"/>
                </a:solidFill>
              </a:rPr>
              <a:t>, </a:t>
            </a:r>
            <a:r>
              <a:rPr lang="en-US" sz="1200" i="1" dirty="0" err="1" smtClean="0">
                <a:solidFill>
                  <a:srgbClr val="660066"/>
                </a:solidFill>
              </a:rPr>
              <a:t>Vermaseren</a:t>
            </a:r>
            <a:r>
              <a:rPr lang="en-US" sz="1200" i="1" dirty="0" smtClean="0">
                <a:solidFill>
                  <a:srgbClr val="660066"/>
                </a:solidFill>
              </a:rPr>
              <a:t>, Vogt’05]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045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85749</TotalTime>
  <Words>5284</Words>
  <Application>Microsoft Macintosh PowerPoint</Application>
  <PresentationFormat>On-screen Show (4:3)</PresentationFormat>
  <Paragraphs>666</Paragraphs>
  <Slides>60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Spectrum</vt:lpstr>
      <vt:lpstr>Equation</vt:lpstr>
      <vt:lpstr>Microsoft Equation</vt:lpstr>
      <vt:lpstr>PowerPoint Presentation</vt:lpstr>
      <vt:lpstr>Introduction</vt:lpstr>
      <vt:lpstr>Disclaimer</vt:lpstr>
      <vt:lpstr>Disclaimer</vt:lpstr>
      <vt:lpstr>Why?</vt:lpstr>
      <vt:lpstr>What is Resummation?</vt:lpstr>
      <vt:lpstr>Soft Gluon Resummation</vt:lpstr>
      <vt:lpstr>The Goal</vt:lpstr>
      <vt:lpstr>Benefits</vt:lpstr>
      <vt:lpstr>Benefits</vt:lpstr>
      <vt:lpstr>Benefits</vt:lpstr>
      <vt:lpstr>Take Your Pick</vt:lpstr>
      <vt:lpstr>Methods</vt:lpstr>
      <vt:lpstr>Origin of double Logs</vt:lpstr>
      <vt:lpstr>Example</vt:lpstr>
      <vt:lpstr>Example</vt:lpstr>
      <vt:lpstr>Example</vt:lpstr>
      <vt:lpstr>Example</vt:lpstr>
      <vt:lpstr>Factorization</vt:lpstr>
      <vt:lpstr>Eikonal Approximation in QED</vt:lpstr>
      <vt:lpstr>Eikonal Approximation in QED</vt:lpstr>
      <vt:lpstr>Eikonal Approximation in QED</vt:lpstr>
      <vt:lpstr>IR Limit</vt:lpstr>
      <vt:lpstr>Wilson Lines</vt:lpstr>
      <vt:lpstr>Wilson Lines</vt:lpstr>
      <vt:lpstr>Conceptual Basis Of Resummation (I.1)</vt:lpstr>
      <vt:lpstr>Conceptual Basis Of Resummation (I.2)</vt:lpstr>
      <vt:lpstr>“top -bottom” Factorization</vt:lpstr>
      <vt:lpstr>Roadmap</vt:lpstr>
      <vt:lpstr>Roadmap</vt:lpstr>
      <vt:lpstr>Roadmap</vt:lpstr>
      <vt:lpstr>Upshot: “Top-bottom” DQCD </vt:lpstr>
      <vt:lpstr>Resummation from Factorization</vt:lpstr>
      <vt:lpstr>Threshold Resummed Cross Sections</vt:lpstr>
      <vt:lpstr>Colour Flow</vt:lpstr>
      <vt:lpstr>Threshold Resummation for 22 Processes with colour &amp; mass in the final state </vt:lpstr>
      <vt:lpstr>Threshold Resummation for 22 Processes with colour &amp; mass in the final state </vt:lpstr>
      <vt:lpstr>NLL Resummation for 22 Processes with colour and mass in the final state  </vt:lpstr>
      <vt:lpstr>Conceptual Basis Of Resummation (II)</vt:lpstr>
      <vt:lpstr>SCET</vt:lpstr>
      <vt:lpstr>Soft Gluon Resummation</vt:lpstr>
      <vt:lpstr>Threshold Resummation-Matching with Fixed-order</vt:lpstr>
      <vt:lpstr>Further Systematic Improvements</vt:lpstr>
      <vt:lpstr>NLP threshold effects</vt:lpstr>
      <vt:lpstr>Some Recent Results: Higgs</vt:lpstr>
      <vt:lpstr>Some Recent Results: Top-Pair</vt:lpstr>
      <vt:lpstr>Some recent Results: TTH</vt:lpstr>
      <vt:lpstr>Some Recent Results: SUSY</vt:lpstr>
      <vt:lpstr>Some Recent Results: SUSY</vt:lpstr>
      <vt:lpstr>Theory Uncertainties</vt:lpstr>
      <vt:lpstr>Renormalization and Factorization Scale Dependence</vt:lpstr>
      <vt:lpstr>Factorization Scale Dependence</vt:lpstr>
      <vt:lpstr>Resummation Scale</vt:lpstr>
      <vt:lpstr>Resummation Scale</vt:lpstr>
      <vt:lpstr>Subleading Terms in the Exponential</vt:lpstr>
      <vt:lpstr>Matching Procedures</vt:lpstr>
      <vt:lpstr>Matching Procedures</vt:lpstr>
      <vt:lpstr>Theoretical Uncertainties</vt:lpstr>
      <vt:lpstr>Summary</vt:lpstr>
      <vt:lpstr>PowerPoint Presentation</vt:lpstr>
    </vt:vector>
  </TitlesOfParts>
  <Company>RWTH Aachen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Squark and gluino production at hadron colliders</dc:title>
  <dc:creator>Anna Kulesza</dc:creator>
  <cp:lastModifiedBy>Anna Kulesza</cp:lastModifiedBy>
  <cp:revision>598</cp:revision>
  <dcterms:created xsi:type="dcterms:W3CDTF">2011-06-27T18:52:03Z</dcterms:created>
  <dcterms:modified xsi:type="dcterms:W3CDTF">2018-04-13T06:44:42Z</dcterms:modified>
</cp:coreProperties>
</file>