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64" r:id="rId3"/>
    <p:sldId id="265" r:id="rId4"/>
    <p:sldId id="266" r:id="rId5"/>
    <p:sldId id="262" r:id="rId6"/>
    <p:sldId id="311" r:id="rId7"/>
    <p:sldId id="312" r:id="rId8"/>
    <p:sldId id="33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268" r:id="rId17"/>
    <p:sldId id="269" r:id="rId18"/>
    <p:sldId id="270" r:id="rId19"/>
    <p:sldId id="321" r:id="rId20"/>
    <p:sldId id="272" r:id="rId21"/>
    <p:sldId id="277" r:id="rId22"/>
    <p:sldId id="273" r:id="rId23"/>
    <p:sldId id="274" r:id="rId24"/>
    <p:sldId id="279" r:id="rId25"/>
    <p:sldId id="322" r:id="rId26"/>
    <p:sldId id="281" r:id="rId27"/>
    <p:sldId id="259" r:id="rId28"/>
    <p:sldId id="280" r:id="rId29"/>
    <p:sldId id="340" r:id="rId30"/>
    <p:sldId id="283" r:id="rId31"/>
    <p:sldId id="284" r:id="rId32"/>
    <p:sldId id="323" r:id="rId33"/>
    <p:sldId id="324" r:id="rId34"/>
    <p:sldId id="287" r:id="rId35"/>
    <p:sldId id="282" r:id="rId36"/>
    <p:sldId id="325" r:id="rId37"/>
    <p:sldId id="286" r:id="rId38"/>
    <p:sldId id="288" r:id="rId39"/>
    <p:sldId id="333" r:id="rId40"/>
    <p:sldId id="289" r:id="rId41"/>
    <p:sldId id="291" r:id="rId42"/>
    <p:sldId id="338" r:id="rId43"/>
    <p:sldId id="337" r:id="rId44"/>
    <p:sldId id="328" r:id="rId45"/>
    <p:sldId id="335" r:id="rId46"/>
    <p:sldId id="330" r:id="rId47"/>
    <p:sldId id="334" r:id="rId48"/>
    <p:sldId id="326" r:id="rId49"/>
    <p:sldId id="307" r:id="rId50"/>
    <p:sldId id="301" r:id="rId51"/>
    <p:sldId id="271" r:id="rId52"/>
    <p:sldId id="310" r:id="rId53"/>
    <p:sldId id="305" r:id="rId54"/>
    <p:sldId id="297" r:id="rId55"/>
    <p:sldId id="278" r:id="rId56"/>
    <p:sldId id="339" r:id="rId57"/>
    <p:sldId id="3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FF9FF"/>
    <a:srgbClr val="FFEE6F"/>
    <a:srgbClr val="A3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92F1-E0FE-6848-BF05-C77AD0ECC1A0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F8C2-0852-A44A-97FF-DA8E0569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manual tunes: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2F8C2-0852-A44A-97FF-DA8E0569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Method invented at LEP to tune </a:t>
            </a:r>
            <a:r>
              <a:rPr lang="en-US" dirty="0" err="1" smtClean="0"/>
              <a:t>hadronisation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2F8C2-0852-A44A-97FF-DA8E05698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2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9653-FC9A-6B48-8EE7-50D61156D3FC}" type="datetimeFigureOut">
              <a:rPr lang="en-US" smtClean="0"/>
              <a:t>09/04/18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BFE9-D120-EF4B-BB1F-1556CE2F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pdata.net/" TargetMode="External"/><Relationship Id="rId4" Type="http://schemas.openxmlformats.org/officeDocument/2006/relationships/hyperlink" Target="https://rivet.hepforg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pmc.web.cern.ch/hepmc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jpg"/><Relationship Id="rId5" Type="http://schemas.openxmlformats.org/officeDocument/2006/relationships/image" Target="../media/image21.emf"/><Relationship Id="rId6" Type="http://schemas.openxmlformats.org/officeDocument/2006/relationships/image" Target="../media/image17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0.jp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5.3457" TargetMode="External"/><Relationship Id="rId4" Type="http://schemas.openxmlformats.org/officeDocument/2006/relationships/hyperlink" Target="http://arxiv.org/abs/1404.5630" TargetMode="External"/><Relationship Id="rId5" Type="http://schemas.openxmlformats.org/officeDocument/2006/relationships/hyperlink" Target="http://arxiv.org/abs/1103.3649" TargetMode="External"/><Relationship Id="rId6" Type="http://schemas.openxmlformats.org/officeDocument/2006/relationships/hyperlink" Target="http://arxiv.org/abs/1109.5295" TargetMode="External"/><Relationship Id="rId7" Type="http://schemas.openxmlformats.org/officeDocument/2006/relationships/hyperlink" Target="http://arxiv.org/abs/1003.238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0146641013000768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plots.cern.ch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LHCPhysics/ParticleLevelTopDefini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436"/>
            <a:ext cx="91440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MC Tuning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063" y="2756383"/>
            <a:ext cx="7494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MC Tuning</a:t>
            </a:r>
            <a:r>
              <a:rPr lang="en-US" sz="2400" dirty="0"/>
              <a:t> </a:t>
            </a:r>
            <a:r>
              <a:rPr lang="en-US" sz="2400" dirty="0" smtClean="0"/>
              <a:t>of phenomenological models: the methods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MC comparisons to data (Unfolding)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Tuning of specific parameters with sensitive observables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Tuning of matched generators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3193" y="1739219"/>
            <a:ext cx="197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Judith Katzy (DESY)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1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AB778-83A6-8F4F-95EA-D00380E55B3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3813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eaLnBrk="1" hangingPunct="1">
              <a:defRPr/>
            </a:pPr>
            <a:r>
              <a:rPr lang="en-US" sz="3100" dirty="0" smtClean="0"/>
              <a:t>Side remark: </a:t>
            </a:r>
            <a:br>
              <a:rPr lang="en-US" sz="3100" dirty="0" smtClean="0"/>
            </a:br>
            <a:r>
              <a:rPr lang="en-US" dirty="0" smtClean="0"/>
              <a:t>Detector Resolution Effects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6533" y="2677933"/>
            <a:ext cx="4178300" cy="186869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Function e</a:t>
            </a:r>
            <a:r>
              <a:rPr lang="en-US" sz="1800" baseline="32000" dirty="0" smtClean="0"/>
              <a:t>-4x</a:t>
            </a:r>
          </a:p>
          <a:p>
            <a:pPr eaLnBrk="1" hangingPunct="1">
              <a:defRPr/>
            </a:pPr>
            <a:r>
              <a:rPr lang="en-US" sz="1800" dirty="0" smtClean="0"/>
              <a:t>smeared by Gaussian with width of 0.3</a:t>
            </a:r>
            <a:endParaRPr lang="en-US" sz="1800" baseline="32000" dirty="0" smtClean="0"/>
          </a:p>
          <a:p>
            <a:pPr eaLnBrk="1" hangingPunct="1">
              <a:defRPr/>
            </a:pPr>
            <a:r>
              <a:rPr lang="en-US" sz="1800" dirty="0" smtClean="0"/>
              <a:t>true and smeared (measured) distribution differ by large amount 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6" y="1667668"/>
            <a:ext cx="4191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4"/>
          <p:cNvSpPr>
            <a:spLocks/>
          </p:cNvSpPr>
          <p:nvPr/>
        </p:nvSpPr>
        <p:spPr bwMode="auto">
          <a:xfrm>
            <a:off x="799529" y="5955808"/>
            <a:ext cx="7521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Measurement: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</a:rPr>
              <a:t>unsmear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 ('unfold') measured distribution </a:t>
            </a:r>
            <a:endParaRPr lang="en-US" sz="2400" dirty="0" smtClean="0">
              <a:solidFill>
                <a:schemeClr val="tx1"/>
              </a:solidFill>
              <a:ea typeface="ＭＳ Ｐゴシック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ＭＳ Ｐゴシック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retrieve true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0872" y="1170043"/>
            <a:ext cx="670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</a:t>
            </a:r>
            <a:r>
              <a:rPr lang="en-US" sz="2800" dirty="0"/>
              <a:t>Steeply falling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35208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Details of data-mc comparisons </a:t>
            </a:r>
            <a:br>
              <a:rPr lang="en-US" sz="2200" dirty="0" smtClean="0"/>
            </a:br>
            <a:r>
              <a:rPr lang="en-US" dirty="0" smtClean="0"/>
              <a:t>Unfolding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2073" y="1815839"/>
            <a:ext cx="3262533" cy="6350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 particles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1050" y="4139141"/>
            <a:ext cx="3262532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40302" y="3008823"/>
            <a:ext cx="3262533" cy="635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Hits in the detector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9245" y="5320523"/>
            <a:ext cx="3262533" cy="620435"/>
          </a:xfrm>
          <a:prstGeom prst="rect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Corrections for resolution and efficiencies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3" idx="2"/>
            <a:endCxn id="7" idx="1"/>
          </p:cNvCxnSpPr>
          <p:nvPr/>
        </p:nvCxnSpPr>
        <p:spPr>
          <a:xfrm>
            <a:off x="2383340" y="3590601"/>
            <a:ext cx="747710" cy="786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7" idx="3"/>
          </p:cNvCxnSpPr>
          <p:nvPr/>
        </p:nvCxnSpPr>
        <p:spPr>
          <a:xfrm flipH="1">
            <a:off x="6393582" y="3643854"/>
            <a:ext cx="677987" cy="733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52073" y="2886815"/>
            <a:ext cx="3557482" cy="793582"/>
            <a:chOff x="264565" y="3482165"/>
            <a:chExt cx="3557482" cy="793582"/>
          </a:xfrm>
        </p:grpSpPr>
        <p:sp>
          <p:nvSpPr>
            <p:cNvPr id="13" name="Rectangle 12"/>
            <p:cNvSpPr/>
            <p:nvPr/>
          </p:nvSpPr>
          <p:spPr>
            <a:xfrm>
              <a:off x="264565" y="3550920"/>
              <a:ext cx="3262533" cy="6350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Simulate hits in the detector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3271368" y="3725067"/>
              <a:ext cx="79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GEANT4</a:t>
              </a:r>
              <a:endParaRPr lang="en-US" sz="14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440302" y="1840565"/>
            <a:ext cx="3262533" cy="6204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Unfold data to stable particles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64564" y="2037381"/>
            <a:ext cx="0" cy="233989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7" idx="1"/>
          </p:cNvCxnSpPr>
          <p:nvPr/>
        </p:nvCxnSpPr>
        <p:spPr>
          <a:xfrm>
            <a:off x="264564" y="4377278"/>
            <a:ext cx="2866486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4564" y="2037381"/>
            <a:ext cx="487509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69190" y="2450870"/>
            <a:ext cx="0" cy="50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9190" y="4377278"/>
            <a:ext cx="0" cy="94311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440302" y="1815839"/>
            <a:ext cx="3262533" cy="6350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Elbow Connector 40"/>
          <p:cNvCxnSpPr>
            <a:stCxn id="7" idx="3"/>
            <a:endCxn id="22" idx="3"/>
          </p:cNvCxnSpPr>
          <p:nvPr/>
        </p:nvCxnSpPr>
        <p:spPr>
          <a:xfrm flipV="1">
            <a:off x="6393582" y="2150783"/>
            <a:ext cx="2309253" cy="2226495"/>
          </a:xfrm>
          <a:prstGeom prst="bentConnector3">
            <a:avLst>
              <a:gd name="adj1" fmla="val 109899"/>
            </a:avLst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3"/>
          </p:cNvCxnSpPr>
          <p:nvPr/>
        </p:nvCxnSpPr>
        <p:spPr>
          <a:xfrm flipV="1">
            <a:off x="4001778" y="5606114"/>
            <a:ext cx="3134650" cy="24627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136428" y="4377278"/>
            <a:ext cx="0" cy="1228836"/>
          </a:xfrm>
          <a:prstGeom prst="straightConnector1">
            <a:avLst/>
          </a:prstGeom>
          <a:ln>
            <a:solidFill>
              <a:srgbClr val="E46C0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8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8F5A-44BB-2B48-97D0-26DADE205A1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08742" cy="10434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US" sz="3200" dirty="0" smtClean="0"/>
              <a:t>Simplest case: Bin-by-bin unfolding</a:t>
            </a:r>
          </a:p>
        </p:txBody>
      </p:sp>
      <p:sp>
        <p:nvSpPr>
          <p:cNvPr id="49157" name="AutoShape 4"/>
          <p:cNvSpPr>
            <a:spLocks/>
          </p:cNvSpPr>
          <p:nvPr/>
        </p:nvSpPr>
        <p:spPr bwMode="auto">
          <a:xfrm>
            <a:off x="3784600" y="2170932"/>
            <a:ext cx="1587500" cy="939800"/>
          </a:xfrm>
          <a:prstGeom prst="rightArrow">
            <a:avLst>
              <a:gd name="adj1" fmla="val 32000"/>
              <a:gd name="adj2" fmla="val 59466"/>
            </a:avLst>
          </a:prstGeom>
          <a:solidFill>
            <a:schemeClr val="accent1">
              <a:alpha val="32941"/>
            </a:schemeClr>
          </a:solidFill>
          <a:ln w="25400">
            <a:solidFill>
              <a:srgbClr val="2D414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3350512" y="1024380"/>
            <a:ext cx="23313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correct measured </a:t>
            </a:r>
          </a:p>
          <a:p>
            <a:r>
              <a:rPr lang="en-US" b="0" dirty="0" smtClean="0">
                <a:solidFill>
                  <a:schemeClr val="tx1"/>
                </a:solidFill>
                <a:ea typeface="ＭＳ Ｐゴシック" charset="0"/>
              </a:rPr>
              <a:t>Distribution  back </a:t>
            </a:r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to</a:t>
            </a:r>
          </a:p>
          <a:p>
            <a:r>
              <a:rPr lang="en-US" b="0" dirty="0" smtClean="0">
                <a:solidFill>
                  <a:schemeClr val="tx1"/>
                </a:solidFill>
                <a:ea typeface="ＭＳ Ｐゴシック" charset="0"/>
              </a:rPr>
              <a:t>Parton level distribution</a:t>
            </a: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(unfolding)</a:t>
            </a:r>
          </a:p>
        </p:txBody>
      </p:sp>
      <p:pic>
        <p:nvPicPr>
          <p:cNvPr id="4916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195707"/>
            <a:ext cx="2416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ure_006-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35" y="1201492"/>
            <a:ext cx="2738603" cy="265649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4942" y="4464910"/>
            <a:ext cx="8813800" cy="1704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Features</a:t>
            </a:r>
          </a:p>
          <a:p>
            <a:pPr marL="685800" lvl="1" eaLnBrk="1" hangingPunct="1">
              <a:defRPr/>
            </a:pPr>
            <a:r>
              <a:rPr lang="en-US" sz="2000" dirty="0" smtClean="0"/>
              <a:t>simple, fast, robust, statistical errors are well defined </a:t>
            </a:r>
            <a:r>
              <a:rPr lang="en-US" sz="2000" dirty="0" err="1" smtClean="0"/>
              <a:t>sqrt</a:t>
            </a:r>
            <a:r>
              <a:rPr lang="en-US" sz="2000" dirty="0" smtClean="0"/>
              <a:t>(N), biases included in systematics</a:t>
            </a:r>
          </a:p>
          <a:p>
            <a:pPr marL="685800" lvl="1" eaLnBrk="1" hangingPunct="1">
              <a:defRPr/>
            </a:pPr>
            <a:r>
              <a:rPr lang="en-US" sz="2000" dirty="0" smtClean="0"/>
              <a:t>need good description of data, result does not include correlations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5948" y="3540465"/>
            <a:ext cx="5262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apply </a:t>
            </a:r>
            <a:r>
              <a:rPr lang="en-US" sz="2000" dirty="0" smtClean="0"/>
              <a:t>efficiency correction </a:t>
            </a:r>
            <a:r>
              <a:rPr lang="en-US" sz="2000" dirty="0"/>
              <a:t>separately in each bin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583931" y="53579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6210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0D5F0-F938-AC48-8655-CFB233D5AC9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10927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Full unfolding with response matrix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0" y="1202290"/>
            <a:ext cx="31623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192768"/>
            <a:ext cx="319246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73417" y="4442606"/>
            <a:ext cx="6776871" cy="1271587"/>
            <a:chOff x="1873417" y="5116153"/>
            <a:chExt cx="6776871" cy="1271587"/>
          </a:xfrm>
        </p:grpSpPr>
        <p:pic>
          <p:nvPicPr>
            <p:cNvPr id="4813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417" y="5116153"/>
              <a:ext cx="3632200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Rectangle 6"/>
            <p:cNvSpPr>
              <a:spLocks/>
            </p:cNvSpPr>
            <p:nvPr/>
          </p:nvSpPr>
          <p:spPr bwMode="auto">
            <a:xfrm>
              <a:off x="5995651" y="5131139"/>
              <a:ext cx="26546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</a:rPr>
                <a:t>Choose bins such that purity and stability are larger than 40-50%</a:t>
              </a:r>
            </a:p>
          </p:txBody>
        </p:sp>
      </p:grpSp>
      <p:sp>
        <p:nvSpPr>
          <p:cNvPr id="48137" name="Rectangle 8"/>
          <p:cNvSpPr>
            <a:spLocks/>
          </p:cNvSpPr>
          <p:nvPr/>
        </p:nvSpPr>
        <p:spPr bwMode="auto">
          <a:xfrm rot="-5400000">
            <a:off x="-310019" y="2043417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reconstructed</a:t>
            </a:r>
          </a:p>
        </p:txBody>
      </p:sp>
      <p:sp>
        <p:nvSpPr>
          <p:cNvPr id="48138" name="Rectangle 9"/>
          <p:cNvSpPr>
            <a:spLocks/>
          </p:cNvSpPr>
          <p:nvPr/>
        </p:nvSpPr>
        <p:spPr bwMode="auto">
          <a:xfrm>
            <a:off x="2087036" y="3974795"/>
            <a:ext cx="86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generated</a:t>
            </a:r>
          </a:p>
        </p:txBody>
      </p:sp>
      <p:sp>
        <p:nvSpPr>
          <p:cNvPr id="48139" name="Rectangle 10"/>
          <p:cNvSpPr>
            <a:spLocks/>
          </p:cNvSpPr>
          <p:nvPr/>
        </p:nvSpPr>
        <p:spPr bwMode="auto">
          <a:xfrm>
            <a:off x="2792750" y="1529843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MC</a:t>
            </a:r>
          </a:p>
        </p:txBody>
      </p:sp>
      <p:sp>
        <p:nvSpPr>
          <p:cNvPr id="48140" name="AutoShape 11"/>
          <p:cNvSpPr>
            <a:spLocks/>
          </p:cNvSpPr>
          <p:nvPr/>
        </p:nvSpPr>
        <p:spPr bwMode="auto">
          <a:xfrm>
            <a:off x="4051300" y="1435100"/>
            <a:ext cx="1308100" cy="939800"/>
          </a:xfrm>
          <a:prstGeom prst="rightArrow">
            <a:avLst>
              <a:gd name="adj1" fmla="val 32000"/>
              <a:gd name="adj2" fmla="val 59465"/>
            </a:avLst>
          </a:prstGeom>
          <a:solidFill>
            <a:schemeClr val="accent1">
              <a:alpha val="32941"/>
            </a:schemeClr>
          </a:solidFill>
          <a:ln w="25400">
            <a:solidFill>
              <a:srgbClr val="2D414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689518" y="3502666"/>
            <a:ext cx="2032148" cy="916442"/>
            <a:chOff x="0" y="0"/>
            <a:chExt cx="1793" cy="58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330"/>
              <a:ext cx="165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968802" y="5732895"/>
            <a:ext cx="5780025" cy="1007282"/>
          </a:xfrm>
          <a:prstGeom prst="rect">
            <a:avLst/>
          </a:prstGeom>
          <a:ln w="38100" cmpd="sng">
            <a:solidFill>
              <a:srgbClr val="E46C0A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600" dirty="0" smtClean="0"/>
              <a:t>Full unfolding using full response matrix</a:t>
            </a:r>
          </a:p>
          <a:p>
            <a:pPr marL="685800" lvl="1">
              <a:defRPr/>
            </a:pPr>
            <a:r>
              <a:rPr lang="en-US" sz="2600" dirty="0" smtClean="0"/>
              <a:t>yields full covariance matrix</a:t>
            </a:r>
          </a:p>
          <a:p>
            <a:pPr marL="685800" lvl="1">
              <a:defRPr/>
            </a:pPr>
            <a:r>
              <a:rPr lang="en-US" sz="2600" dirty="0" smtClean="0"/>
              <a:t>slow and complex</a:t>
            </a:r>
          </a:p>
        </p:txBody>
      </p:sp>
    </p:spTree>
    <p:extLst>
      <p:ext uri="{BB962C8B-B14F-4D97-AF65-F5344CB8AC3E}">
        <p14:creationId xmlns:p14="http://schemas.microsoft.com/office/powerpoint/2010/main" val="155785702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Result of full unfolding</a:t>
            </a:r>
            <a:endParaRPr lang="en-US" dirty="0"/>
          </a:p>
        </p:txBody>
      </p:sp>
      <p:pic>
        <p:nvPicPr>
          <p:cNvPr id="6" name="Content Placeholder 5" descr="fig_02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26" r="-43726"/>
          <a:stretch>
            <a:fillRect/>
          </a:stretch>
        </p:blipFill>
        <p:spPr>
          <a:xfrm rot="5400000">
            <a:off x="-1198967" y="2563229"/>
            <a:ext cx="6374519" cy="3505740"/>
          </a:xfrm>
        </p:spPr>
      </p:pic>
      <p:pic>
        <p:nvPicPr>
          <p:cNvPr id="7" name="Picture 6" descr="fig_06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15" y="2604019"/>
            <a:ext cx="2833752" cy="346347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74413" y="4104859"/>
            <a:ext cx="1577990" cy="4874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29644" y="1649693"/>
            <a:ext cx="471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b-jet in top pair  production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555" y="2514223"/>
            <a:ext cx="214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8934" y="2437255"/>
            <a:ext cx="142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7421" y="6165037"/>
            <a:ext cx="228780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MC-Data Comparisons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86977" y="2806587"/>
            <a:ext cx="1399824" cy="7210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Data-MC comparisons </a:t>
            </a:r>
            <a:br>
              <a:rPr lang="en-US" sz="3600" dirty="0" smtClean="0"/>
            </a:br>
            <a:r>
              <a:rPr lang="en-US" dirty="0" smtClean="0"/>
              <a:t>Tools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12696" y="2052428"/>
            <a:ext cx="5298452" cy="3668719"/>
            <a:chOff x="1385552" y="3912443"/>
            <a:chExt cx="5298452" cy="3668719"/>
          </a:xfrm>
        </p:grpSpPr>
        <p:sp>
          <p:nvSpPr>
            <p:cNvPr id="4" name="Rectangle 3"/>
            <p:cNvSpPr/>
            <p:nvPr/>
          </p:nvSpPr>
          <p:spPr>
            <a:xfrm>
              <a:off x="1385552" y="3912443"/>
              <a:ext cx="1744769" cy="590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MC Generator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2257936" y="4502517"/>
              <a:ext cx="1" cy="346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385552" y="4874516"/>
              <a:ext cx="1744769" cy="731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hlinkClick r:id="rId2"/>
                </a:rPr>
                <a:t>HepMC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hlinkClick r:id="rId2"/>
                </a:rPr>
                <a:t> events:</a:t>
              </a:r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dirty="0" smtClean="0"/>
                <a:t>Stable particles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6602" y="3912443"/>
              <a:ext cx="1847402" cy="590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Measurments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6602" y="4874520"/>
              <a:ext cx="1847402" cy="7568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376092"/>
                  </a:solidFill>
                  <a:hlinkClick r:id="rId3"/>
                </a:rPr>
                <a:t>HepData</a:t>
              </a:r>
              <a:r>
                <a:rPr lang="en-US" b="1" dirty="0" smtClean="0">
                  <a:solidFill>
                    <a:srgbClr val="376092"/>
                  </a:solidFill>
                  <a:hlinkClick r:id="rId3"/>
                </a:rPr>
                <a:t> tables:</a:t>
              </a:r>
              <a:endParaRPr lang="en-US" b="1" dirty="0" smtClean="0">
                <a:solidFill>
                  <a:srgbClr val="376092"/>
                </a:solidFill>
              </a:endParaRPr>
            </a:p>
            <a:p>
              <a:pPr algn="ctr"/>
              <a:r>
                <a:rPr lang="en-US" dirty="0" smtClean="0"/>
                <a:t>Central value, binning, error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9" idx="2"/>
              <a:endCxn id="10" idx="0"/>
            </p:cNvCxnSpPr>
            <p:nvPr/>
          </p:nvCxnSpPr>
          <p:spPr>
            <a:xfrm>
              <a:off x="5760303" y="4502517"/>
              <a:ext cx="0" cy="3720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</p:cNvCxnSpPr>
            <p:nvPr/>
          </p:nvCxnSpPr>
          <p:spPr>
            <a:xfrm>
              <a:off x="2257937" y="5605698"/>
              <a:ext cx="1558745" cy="610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 flipH="1">
              <a:off x="4028363" y="5631354"/>
              <a:ext cx="1731940" cy="584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040516" y="6215959"/>
              <a:ext cx="1796086" cy="13652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376092"/>
                  </a:solidFill>
                  <a:hlinkClick r:id="rId4"/>
                </a:rPr>
                <a:t>Rivet (</a:t>
              </a:r>
              <a:r>
                <a:rPr lang="en-US" b="1" dirty="0" err="1" smtClean="0">
                  <a:solidFill>
                    <a:srgbClr val="376092"/>
                  </a:solidFill>
                  <a:hlinkClick r:id="rId4"/>
                </a:rPr>
                <a:t>HZTools</a:t>
              </a:r>
              <a:r>
                <a:rPr lang="en-US" b="1" dirty="0" smtClean="0">
                  <a:solidFill>
                    <a:srgbClr val="376092"/>
                  </a:solidFill>
                  <a:hlinkClick r:id="rId4"/>
                </a:rPr>
                <a:t>)</a:t>
              </a:r>
              <a:endParaRPr lang="en-US" b="1" dirty="0" smtClean="0">
                <a:solidFill>
                  <a:srgbClr val="376092"/>
                </a:solidFill>
              </a:endParaRPr>
            </a:p>
            <a:p>
              <a:pPr algn="ctr"/>
              <a:r>
                <a:rPr lang="en-US" dirty="0" smtClean="0"/>
                <a:t>Event selection, object + observable 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1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MC Tuning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Assumption: each parameter controls only a relatively small &amp; exclusive detail of the event generation </a:t>
            </a:r>
          </a:p>
          <a:p>
            <a:pPr lvl="1">
              <a:buFont typeface="Wingdings" charset="2"/>
              <a:buChar char="Ø"/>
            </a:pPr>
            <a:r>
              <a:rPr lang="en-US" sz="2600" dirty="0" smtClean="0"/>
              <a:t>Allows tuning of small amount of parameters for a particular component to suitable observables</a:t>
            </a:r>
          </a:p>
          <a:p>
            <a:pPr lvl="1">
              <a:buFont typeface="Wingdings" charset="2"/>
              <a:buChar char="Ø"/>
            </a:pPr>
            <a:r>
              <a:rPr lang="en-US" sz="2600" dirty="0" smtClean="0"/>
              <a:t>However, observables are usually also weakly dependent on other parameters &amp; components</a:t>
            </a:r>
          </a:p>
          <a:p>
            <a:pPr lvl="1">
              <a:buFont typeface="Wingdings" charset="2"/>
              <a:buChar char="Ø"/>
            </a:pPr>
            <a:r>
              <a:rPr lang="en-US" sz="2600" dirty="0" smtClean="0"/>
              <a:t>Iterative tuning</a:t>
            </a:r>
          </a:p>
          <a:p>
            <a:r>
              <a:rPr lang="en-US" dirty="0" smtClean="0"/>
              <a:t>Typical tuning sequence: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Fragmentation and parts of </a:t>
            </a:r>
            <a:r>
              <a:rPr lang="en-US" sz="2600" dirty="0" err="1" smtClean="0"/>
              <a:t>parton</a:t>
            </a:r>
            <a:r>
              <a:rPr lang="en-US" sz="2600" dirty="0" smtClean="0"/>
              <a:t> shower tuned to LEP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Soft QCD models tuned to hadron collider data</a:t>
            </a:r>
          </a:p>
          <a:p>
            <a:pPr marL="514350" indent="-457200"/>
            <a:r>
              <a:rPr lang="en-US" dirty="0" smtClean="0"/>
              <a:t>Probe scaling of models  by tuning / comparing to different </a:t>
            </a:r>
            <a:r>
              <a:rPr lang="en-US" dirty="0" err="1" smtClean="0"/>
              <a:t>cms</a:t>
            </a:r>
            <a:r>
              <a:rPr lang="en-US" dirty="0" smtClean="0"/>
              <a:t> energies (</a:t>
            </a:r>
            <a:r>
              <a:rPr lang="en-US" dirty="0" err="1" smtClean="0"/>
              <a:t>Tevatron</a:t>
            </a:r>
            <a:r>
              <a:rPr lang="en-US" dirty="0" smtClean="0"/>
              <a:t>, LHC 900 </a:t>
            </a:r>
            <a:r>
              <a:rPr lang="en-US" dirty="0" err="1" smtClean="0"/>
              <a:t>GeV</a:t>
            </a:r>
            <a:r>
              <a:rPr lang="en-US" dirty="0" smtClean="0"/>
              <a:t>, 7 </a:t>
            </a:r>
            <a:r>
              <a:rPr lang="en-US" dirty="0" err="1" smtClean="0"/>
              <a:t>TeV</a:t>
            </a:r>
            <a:r>
              <a:rPr lang="en-US" dirty="0" smtClean="0"/>
              <a:t>,</a:t>
            </a:r>
          </a:p>
          <a:p>
            <a:pPr marL="57150" indent="0">
              <a:buNone/>
            </a:pPr>
            <a:r>
              <a:rPr lang="en-US" dirty="0"/>
              <a:t> </a:t>
            </a:r>
            <a:r>
              <a:rPr lang="en-US" dirty="0" smtClean="0"/>
              <a:t>      8 </a:t>
            </a:r>
            <a:r>
              <a:rPr lang="en-US" dirty="0" err="1" smtClean="0"/>
              <a:t>TeV</a:t>
            </a:r>
            <a:r>
              <a:rPr lang="en-US" dirty="0" smtClean="0"/>
              <a:t>, 13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Tuning methods (1) </a:t>
            </a:r>
            <a:br>
              <a:rPr lang="en-US" dirty="0" smtClean="0"/>
            </a:br>
            <a:r>
              <a:rPr lang="en-US" dirty="0" smtClean="0"/>
              <a:t>Manual tunes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6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Generate predictions for a parameter set within the validity range of the model &amp; </a:t>
            </a:r>
            <a:r>
              <a:rPr lang="en-US" sz="2400" dirty="0" err="1" smtClean="0"/>
              <a:t>optimise</a:t>
            </a:r>
            <a:r>
              <a:rPr lang="en-US" sz="2400" dirty="0" smtClean="0"/>
              <a:t> according to human </a:t>
            </a:r>
            <a:r>
              <a:rPr lang="en-US" sz="2400" dirty="0" err="1" smtClean="0"/>
              <a:t>judgement</a:t>
            </a:r>
            <a:endParaRPr lang="en-US" sz="2400" dirty="0" smtClean="0"/>
          </a:p>
          <a:p>
            <a:r>
              <a:rPr lang="en-US" sz="2400" dirty="0" smtClean="0"/>
              <a:t>Strength: comprehensible &amp; stable results</a:t>
            </a:r>
          </a:p>
          <a:p>
            <a:r>
              <a:rPr lang="en-US" sz="2400" dirty="0" smtClean="0"/>
              <a:t>Limitations: correlated and many parameters -&gt; very time consuming</a:t>
            </a:r>
          </a:p>
          <a:p>
            <a:r>
              <a:rPr lang="en-US" sz="2400" dirty="0" smtClean="0"/>
              <a:t>Examples: Pythia6 and Pythia8 author (</a:t>
            </a:r>
            <a:r>
              <a:rPr lang="en-US" sz="2400" dirty="0" err="1" smtClean="0"/>
              <a:t>Skands</a:t>
            </a:r>
            <a:r>
              <a:rPr lang="en-US" sz="2400" dirty="0" smtClean="0"/>
              <a:t>, </a:t>
            </a:r>
            <a:r>
              <a:rPr lang="en-US" sz="2400" dirty="0" err="1" smtClean="0"/>
              <a:t>Sjoestrand</a:t>
            </a:r>
            <a:r>
              <a:rPr lang="en-US" sz="2400" dirty="0" smtClean="0"/>
              <a:t>)  tunes (Perugia Tunes, </a:t>
            </a:r>
            <a:r>
              <a:rPr lang="en-US" sz="2400" dirty="0" err="1" smtClean="0"/>
              <a:t>Monash</a:t>
            </a:r>
            <a:r>
              <a:rPr lang="en-US" sz="2400" dirty="0" smtClean="0"/>
              <a:t> Tunes, C4, C4x…), tune A, Z1, Z2, (Rick Field)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8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Tuning method (2)</a:t>
            </a:r>
            <a:br>
              <a:rPr lang="en-US" dirty="0" smtClean="0"/>
            </a:br>
            <a:r>
              <a:rPr lang="en-US" dirty="0" smtClean="0"/>
              <a:t>Analytical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Approximate the  parameter dependence of the physical observable on the model parameters by an analytical function, typically a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or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order polynomial</a:t>
            </a:r>
          </a:p>
          <a:p>
            <a:r>
              <a:rPr lang="en-US" sz="2600" dirty="0" err="1" smtClean="0"/>
              <a:t>Optimise</a:t>
            </a:r>
            <a:r>
              <a:rPr lang="en-US" sz="2600" dirty="0" smtClean="0"/>
              <a:t> tuning of a large number of parameters simultaneously </a:t>
            </a:r>
          </a:p>
          <a:p>
            <a:r>
              <a:rPr lang="en-US" sz="2600" dirty="0" smtClean="0"/>
              <a:t>Originally method developed at LEP,  </a:t>
            </a:r>
            <a:r>
              <a:rPr lang="en-US" sz="2600" dirty="0" err="1" smtClean="0"/>
              <a:t>reimplemented</a:t>
            </a:r>
            <a:r>
              <a:rPr lang="en-US" sz="2600" dirty="0" smtClean="0"/>
              <a:t> in Professor Tool</a:t>
            </a:r>
          </a:p>
          <a:p>
            <a:r>
              <a:rPr lang="en-US" sz="2600" dirty="0" smtClean="0"/>
              <a:t>Personal </a:t>
            </a:r>
            <a:r>
              <a:rPr lang="en-US" sz="2600" dirty="0" err="1" smtClean="0"/>
              <a:t>judgement</a:t>
            </a:r>
            <a:r>
              <a:rPr lang="en-US" sz="2600" dirty="0" smtClean="0"/>
              <a:t> enters via weights of observables</a:t>
            </a:r>
          </a:p>
          <a:p>
            <a:r>
              <a:rPr lang="en-US" sz="2600" dirty="0" smtClean="0"/>
              <a:t>Examples: ATLAS tunes (</a:t>
            </a:r>
            <a:r>
              <a:rPr lang="en-US" sz="2600" dirty="0" err="1" smtClean="0"/>
              <a:t>pythia</a:t>
            </a:r>
            <a:r>
              <a:rPr lang="en-US" sz="2600" dirty="0" smtClean="0"/>
              <a:t> AMBT1, AZ, AUET, </a:t>
            </a:r>
            <a:r>
              <a:rPr lang="en-US" sz="2600" dirty="0" err="1" smtClean="0"/>
              <a:t>fHerwig</a:t>
            </a:r>
            <a:r>
              <a:rPr lang="en-US" sz="2600" dirty="0" smtClean="0"/>
              <a:t>), CUET tunes, recent </a:t>
            </a:r>
            <a:r>
              <a:rPr lang="en-US" sz="2600" dirty="0" err="1" smtClean="0"/>
              <a:t>Herwig</a:t>
            </a:r>
            <a:r>
              <a:rPr lang="en-US" sz="2600" dirty="0" smtClean="0"/>
              <a:t>++ and Sherpa tunes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7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403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Tuning chain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29" y="2713055"/>
            <a:ext cx="2116815" cy="654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0282" y="4763953"/>
            <a:ext cx="2349291" cy="654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Professor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29" y="1744565"/>
            <a:ext cx="2116815" cy="795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</a:t>
            </a:r>
          </a:p>
          <a:p>
            <a:pPr algn="ctr"/>
            <a:r>
              <a:rPr lang="en-US" dirty="0" smtClean="0"/>
              <a:t>Parameter setting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0282" y="2713055"/>
            <a:ext cx="2116815" cy="654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90282" y="1744565"/>
            <a:ext cx="2116815" cy="795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</a:t>
            </a:r>
          </a:p>
          <a:p>
            <a:pPr algn="ctr"/>
            <a:r>
              <a:rPr lang="en-US" dirty="0" smtClean="0"/>
              <a:t>Parameter setting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033" y="2539881"/>
            <a:ext cx="4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0"/>
            <a:endCxn id="6" idx="2"/>
          </p:cNvCxnSpPr>
          <p:nvPr/>
        </p:nvCxnSpPr>
        <p:spPr>
          <a:xfrm flipV="1">
            <a:off x="1687037" y="2539881"/>
            <a:ext cx="0" cy="173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61519" y="2539881"/>
            <a:ext cx="0" cy="216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1687037" y="3367267"/>
            <a:ext cx="2577891" cy="1396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5" idx="0"/>
          </p:cNvCxnSpPr>
          <p:nvPr/>
        </p:nvCxnSpPr>
        <p:spPr>
          <a:xfrm>
            <a:off x="4148690" y="3367267"/>
            <a:ext cx="116238" cy="1396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45049" y="2713055"/>
            <a:ext cx="2116815" cy="654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45049" y="1744565"/>
            <a:ext cx="2116815" cy="795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</a:t>
            </a:r>
          </a:p>
          <a:p>
            <a:pPr algn="ctr"/>
            <a:r>
              <a:rPr lang="en-US" dirty="0" smtClean="0"/>
              <a:t>Parameter setting  1000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816286" y="2539881"/>
            <a:ext cx="0" cy="216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5" idx="0"/>
          </p:cNvCxnSpPr>
          <p:nvPr/>
        </p:nvCxnSpPr>
        <p:spPr>
          <a:xfrm flipH="1">
            <a:off x="4264928" y="3367267"/>
            <a:ext cx="3538529" cy="1396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4264928" y="5418165"/>
            <a:ext cx="116238" cy="431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90282" y="5862248"/>
            <a:ext cx="2349291" cy="50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Optimised</a:t>
            </a:r>
            <a:r>
              <a:rPr lang="en-US" dirty="0" smtClean="0"/>
              <a:t>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Motivation for MC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95" y="1600200"/>
            <a:ext cx="8686800" cy="3255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MC generators important tools to </a:t>
            </a:r>
          </a:p>
          <a:p>
            <a:pPr lvl="1"/>
            <a:r>
              <a:rPr lang="en-US" sz="2400" dirty="0" smtClean="0"/>
              <a:t>Derive resolution and </a:t>
            </a:r>
            <a:r>
              <a:rPr lang="en-US" sz="2400" dirty="0" err="1" smtClean="0"/>
              <a:t>accepetance</a:t>
            </a:r>
            <a:r>
              <a:rPr lang="en-US" sz="2400" dirty="0" smtClean="0"/>
              <a:t> corrections</a:t>
            </a:r>
          </a:p>
          <a:p>
            <a:pPr lvl="1"/>
            <a:r>
              <a:rPr lang="en-US" sz="2400" dirty="0" smtClean="0"/>
              <a:t>Estimate backgrounds </a:t>
            </a:r>
          </a:p>
          <a:p>
            <a:pPr lvl="1"/>
            <a:r>
              <a:rPr lang="en-US" sz="2400" dirty="0" smtClean="0"/>
              <a:t>Design detectors</a:t>
            </a:r>
          </a:p>
          <a:p>
            <a:pPr lvl="1"/>
            <a:r>
              <a:rPr lang="en-US" sz="2400" dirty="0" smtClean="0"/>
              <a:t>Provide theoretical interpretation of the results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Need good description of ALL aspects of high energy interaction</a:t>
            </a:r>
          </a:p>
          <a:p>
            <a:pPr lvl="1">
              <a:buFontTx/>
              <a:buChar char="-"/>
            </a:pPr>
            <a:r>
              <a:rPr lang="en-US" sz="2000" dirty="0" smtClean="0"/>
              <a:t>differential distributions of final state objects like jets and leptons produced in either the hard process or additional physics processes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Check and tune  models with available data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895" y="5202833"/>
            <a:ext cx="849590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</a:rPr>
              <a:t>“The experience gained with the model, in failures as well as successes, could be used as a guideline in the evolution of yet more detailed models.” [</a:t>
            </a:r>
            <a:r>
              <a:rPr lang="en-US" dirty="0" err="1" smtClean="0">
                <a:latin typeface="Chalkduster"/>
              </a:rPr>
              <a:t>T.Sjoestrand</a:t>
            </a:r>
            <a:r>
              <a:rPr lang="en-US" dirty="0" smtClean="0">
                <a:latin typeface="Chalkduster"/>
              </a:rPr>
              <a:t>, 1987]</a:t>
            </a:r>
            <a:endParaRPr lang="en-US" dirty="0"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530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Uncertainties </a:t>
            </a:r>
            <a:br>
              <a:rPr lang="en-US" dirty="0" smtClean="0"/>
            </a:br>
            <a:r>
              <a:rPr lang="en-US" dirty="0" smtClean="0"/>
              <a:t>on models &amp; </a:t>
            </a:r>
            <a:r>
              <a:rPr lang="en-US" dirty="0" err="1" smtClean="0"/>
              <a:t>optimised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790"/>
            <a:ext cx="8229600" cy="295362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Tuning to different but redundant observables or different ranges of observable spectra (AZ tunes)</a:t>
            </a:r>
          </a:p>
          <a:p>
            <a:r>
              <a:rPr lang="en-US" sz="2400" dirty="0" smtClean="0"/>
              <a:t>Allow limited deviations from the measurements (see Perugia tunes)</a:t>
            </a:r>
          </a:p>
          <a:p>
            <a:r>
              <a:rPr lang="en-US" sz="2400" dirty="0" smtClean="0"/>
              <a:t>Perform “</a:t>
            </a:r>
            <a:r>
              <a:rPr lang="en-US" sz="2400" dirty="0" err="1" smtClean="0"/>
              <a:t>eigentunes</a:t>
            </a:r>
            <a:r>
              <a:rPr lang="en-US" sz="2400" dirty="0" smtClean="0"/>
              <a:t>” of the analytical approximation:  calculate chi2 variations of  the </a:t>
            </a:r>
            <a:r>
              <a:rPr lang="en-US" sz="2400" dirty="0" err="1" smtClean="0"/>
              <a:t>diagonalised</a:t>
            </a:r>
            <a:r>
              <a:rPr lang="en-US" sz="2400" dirty="0" smtClean="0"/>
              <a:t> covariance matrix used in the  </a:t>
            </a:r>
            <a:r>
              <a:rPr lang="en-US" sz="2400" dirty="0" err="1" smtClean="0"/>
              <a:t>minimisation</a:t>
            </a:r>
            <a:r>
              <a:rPr lang="en-US" sz="2400" dirty="0" smtClean="0"/>
              <a:t> (see ATLAS tunes)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6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6131" r="4617" b="-2285"/>
          <a:stretch/>
        </p:blipFill>
        <p:spPr>
          <a:xfrm>
            <a:off x="1840352" y="1520381"/>
            <a:ext cx="5357596" cy="533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472903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Tuning </a:t>
            </a:r>
            <a:r>
              <a:rPr lang="en-US" sz="4000" dirty="0" err="1" smtClean="0"/>
              <a:t>parton</a:t>
            </a:r>
            <a:r>
              <a:rPr lang="en-US" sz="4000" dirty="0" smtClean="0"/>
              <a:t> shower and fragmentation  </a:t>
            </a:r>
            <a:endParaRPr lang="en-US" sz="4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1932" y="2260083"/>
            <a:ext cx="4008609" cy="1203938"/>
            <a:chOff x="93539" y="3226435"/>
            <a:chExt cx="4008609" cy="1203938"/>
          </a:xfrm>
        </p:grpSpPr>
        <p:sp>
          <p:nvSpPr>
            <p:cNvPr id="21" name="TextBox 20"/>
            <p:cNvSpPr txBox="1"/>
            <p:nvPr/>
          </p:nvSpPr>
          <p:spPr>
            <a:xfrm>
              <a:off x="93539" y="3226435"/>
              <a:ext cx="1769047" cy="369332"/>
            </a:xfrm>
            <a:prstGeom prst="rect">
              <a:avLst/>
            </a:prstGeom>
            <a:noFill/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QCD FS radiation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781959" y="3411101"/>
              <a:ext cx="2320189" cy="1019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735964" y="1579222"/>
            <a:ext cx="1928733" cy="646331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Hadronisation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Final state </a:t>
            </a:r>
            <a:r>
              <a:rPr lang="en-US" dirty="0" err="1" smtClean="0"/>
              <a:t>partons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flipH="1">
            <a:off x="5407520" y="1902388"/>
            <a:ext cx="1328444" cy="87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1932" y="3094689"/>
            <a:ext cx="1721144" cy="369332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 QCD radiation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2" idx="3"/>
          </p:cNvCxnSpPr>
          <p:nvPr/>
        </p:nvCxnSpPr>
        <p:spPr>
          <a:xfrm>
            <a:off x="1873076" y="3279355"/>
            <a:ext cx="2126854" cy="1188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19255" y="2450692"/>
            <a:ext cx="2247280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Lund string </a:t>
            </a:r>
            <a:r>
              <a:rPr lang="en-US" dirty="0" smtClean="0"/>
              <a:t>model or</a:t>
            </a:r>
            <a:endParaRPr lang="en-US" dirty="0" smtClean="0"/>
          </a:p>
          <a:p>
            <a:r>
              <a:rPr lang="en-US" dirty="0" smtClean="0"/>
              <a:t>Cluster fragmentation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9255" y="3279355"/>
            <a:ext cx="2582758" cy="12003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Tuned to LEP data: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particle multiplicity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Event shape variables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spectra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69" y="4029101"/>
            <a:ext cx="3583032" cy="2308324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Shower parameters:</a:t>
            </a:r>
          </a:p>
          <a:p>
            <a:r>
              <a:rPr lang="en-US" dirty="0" smtClean="0"/>
              <a:t>Low Q</a:t>
            </a:r>
            <a:r>
              <a:rPr lang="en-US" baseline="-25000" dirty="0" smtClean="0"/>
              <a:t>0</a:t>
            </a:r>
            <a:r>
              <a:rPr lang="en-US" dirty="0" smtClean="0"/>
              <a:t> cut-off  for FSR and ISR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/>
              <a:t>s</a:t>
            </a:r>
            <a:r>
              <a:rPr lang="en-US" dirty="0" smtClean="0"/>
              <a:t> 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/>
              <a:t>QCD</a:t>
            </a:r>
            <a:r>
              <a:rPr lang="en-US" dirty="0" smtClean="0"/>
              <a:t>) for FSR</a:t>
            </a:r>
          </a:p>
          <a:p>
            <a:r>
              <a:rPr lang="en-US" dirty="0" smtClean="0"/>
              <a:t>Mean intrinsic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PYTHIA: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for ISR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for FSR off ISR </a:t>
            </a:r>
          </a:p>
          <a:p>
            <a:r>
              <a:rPr lang="en-US" dirty="0" smtClean="0"/>
              <a:t>Max. allowed </a:t>
            </a: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dirty="0" err="1" smtClean="0"/>
              <a:t>virtuality</a:t>
            </a:r>
            <a:r>
              <a:rPr lang="en-US" dirty="0" smtClean="0"/>
              <a:t> in ISR</a:t>
            </a:r>
          </a:p>
        </p:txBody>
      </p:sp>
    </p:spTree>
    <p:extLst>
      <p:ext uri="{BB962C8B-B14F-4D97-AF65-F5344CB8AC3E}">
        <p14:creationId xmlns:p14="http://schemas.microsoft.com/office/powerpoint/2010/main" val="33557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9942"/>
            <a:ext cx="9065935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3600" dirty="0" smtClean="0"/>
              <a:t>Observables sensitive to Final State Radiation and Fragmentation:  Jet shapes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73" y="1586155"/>
            <a:ext cx="3050231" cy="240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49" y="3762468"/>
            <a:ext cx="3225800" cy="685800"/>
          </a:xfrm>
          <a:prstGeom prst="rect">
            <a:avLst/>
          </a:prstGeom>
        </p:spPr>
      </p:pic>
      <p:pic>
        <p:nvPicPr>
          <p:cNvPr id="6" name="Picture 5" descr="jets-js_diff-General-Purpose_MCs.LHC_Tunes-atlas8-pt030-y1.2-pp-7000-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64" y="1163643"/>
            <a:ext cx="3209636" cy="4505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1758" y="6253178"/>
            <a:ext cx="3954177" cy="369332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 b-jet shapes, jet shapes from </a:t>
            </a:r>
            <a:r>
              <a:rPr lang="en-US" dirty="0" err="1" smtClean="0"/>
              <a:t>Tevatron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586941" y="5150519"/>
            <a:ext cx="1491107" cy="961261"/>
            <a:chOff x="5948863" y="1039857"/>
            <a:chExt cx="1491107" cy="1132457"/>
          </a:xfrm>
        </p:grpSpPr>
        <p:sp>
          <p:nvSpPr>
            <p:cNvPr id="15" name="TextBox 14"/>
            <p:cNvSpPr txBox="1"/>
            <p:nvPr/>
          </p:nvSpPr>
          <p:spPr>
            <a:xfrm>
              <a:off x="6937348" y="1363220"/>
              <a:ext cx="34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136309" y="217231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948863" y="1039857"/>
              <a:ext cx="1491107" cy="10536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54339" y="1085392"/>
              <a:ext cx="76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/>
                </a:rPr>
                <a:t>a</a:t>
              </a:r>
              <a:r>
                <a:rPr lang="en-US" baseline="-25000" dirty="0" smtClean="0"/>
                <a:t>s</a:t>
              </a:r>
              <a:r>
                <a:rPr lang="en-US" dirty="0" smtClean="0"/>
                <a:t>(Q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462" y="5200719"/>
            <a:ext cx="161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 parameter: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in FSR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8399" y="5738498"/>
            <a:ext cx="2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,many bins of jet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5462" y="4964313"/>
            <a:ext cx="3297101" cy="1147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21624" y="1561668"/>
            <a:ext cx="8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Initial State Radiation Observables: </a:t>
            </a:r>
            <a:br>
              <a:rPr lang="en-US" dirty="0" smtClean="0"/>
            </a:br>
            <a:r>
              <a:rPr lang="en-US" dirty="0" err="1" smtClean="0"/>
              <a:t>Drell</a:t>
            </a:r>
            <a:r>
              <a:rPr lang="en-US" dirty="0" smtClean="0"/>
              <a:t> Yan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47" y="1635896"/>
            <a:ext cx="2654300" cy="36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533" y="2174880"/>
            <a:ext cx="4802554" cy="1200329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Intrinsc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of </a:t>
            </a:r>
            <a:r>
              <a:rPr lang="en-US" dirty="0" err="1"/>
              <a:t>p</a:t>
            </a:r>
            <a:r>
              <a:rPr lang="en-US" dirty="0" err="1" smtClean="0"/>
              <a:t>artons</a:t>
            </a:r>
            <a:r>
              <a:rPr lang="en-US" dirty="0" smtClean="0"/>
              <a:t> inside incoming protons</a:t>
            </a:r>
          </a:p>
          <a:p>
            <a:r>
              <a:rPr lang="en-US" dirty="0" smtClean="0"/>
              <a:t>Fermi motion  ~200 MeV </a:t>
            </a:r>
          </a:p>
          <a:p>
            <a:r>
              <a:rPr lang="en-US" dirty="0" smtClean="0"/>
              <a:t>“sum of </a:t>
            </a:r>
            <a:r>
              <a:rPr lang="en-US" dirty="0" err="1" smtClean="0"/>
              <a:t>unresovled</a:t>
            </a:r>
            <a:r>
              <a:rPr lang="en-US" dirty="0" smtClean="0"/>
              <a:t>  effect below shower cut-off”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576" y="3462967"/>
            <a:ext cx="1588145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ISR  cut-off: Q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(ISR)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fig_08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7033" y="1100306"/>
            <a:ext cx="2579628" cy="35937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50802" y="3738023"/>
            <a:ext cx="1982602" cy="1501789"/>
            <a:chOff x="5457368" y="1039857"/>
            <a:chExt cx="1982602" cy="1501789"/>
          </a:xfrm>
        </p:grpSpPr>
        <p:pic>
          <p:nvPicPr>
            <p:cNvPr id="12" name="Picture 11" descr="Proton_Quark-Gluon-Gewimmel_ro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368" y="1039857"/>
              <a:ext cx="812208" cy="8122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66965"/>
            <a:stretch/>
          </p:blipFill>
          <p:spPr>
            <a:xfrm>
              <a:off x="6671473" y="1483878"/>
              <a:ext cx="636217" cy="9916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37348" y="1363220"/>
              <a:ext cx="34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4928" y="2172314"/>
              <a:ext cx="342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j</a:t>
              </a:r>
              <a:endParaRPr lang="en-US" baseline="-25000" dirty="0"/>
            </a:p>
          </p:txBody>
        </p:sp>
        <p:cxnSp>
          <p:nvCxnSpPr>
            <p:cNvPr id="17" name="Straight Connector 16"/>
            <p:cNvCxnSpPr>
              <a:stCxn id="16" idx="0"/>
              <a:endCxn id="16" idx="0"/>
            </p:cNvCxnSpPr>
            <p:nvPr/>
          </p:nvCxnSpPr>
          <p:spPr>
            <a:xfrm>
              <a:off x="7136309" y="217231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84829" y="2301433"/>
              <a:ext cx="661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5948863" y="1039857"/>
              <a:ext cx="1491107" cy="10536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54339" y="1085392"/>
              <a:ext cx="76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/>
                </a:rPr>
                <a:t>a</a:t>
              </a:r>
              <a:r>
                <a:rPr lang="en-US" baseline="-25000" dirty="0" smtClean="0"/>
                <a:t>s</a:t>
              </a:r>
              <a:r>
                <a:rPr lang="en-US" dirty="0" smtClean="0"/>
                <a:t>(Q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001124" y="4668327"/>
            <a:ext cx="656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57143" y="4430718"/>
            <a:ext cx="410534" cy="237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57143" y="4668327"/>
            <a:ext cx="410534" cy="33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20952" y="4575887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08461" y="4186986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08461" y="4726125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25" name="Content Placeholder 3" descr="fig_10a.pdf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56" r="-76656"/>
          <a:stretch>
            <a:fillRect/>
          </a:stretch>
        </p:blipFill>
        <p:spPr>
          <a:xfrm rot="5400000">
            <a:off x="4038130" y="3781420"/>
            <a:ext cx="6534517" cy="3593733"/>
          </a:xfrm>
        </p:spPr>
      </p:pic>
      <p:sp>
        <p:nvSpPr>
          <p:cNvPr id="32" name="TextBox 31"/>
          <p:cNvSpPr txBox="1"/>
          <p:nvPr/>
        </p:nvSpPr>
        <p:spPr>
          <a:xfrm>
            <a:off x="123093" y="5529036"/>
            <a:ext cx="5642301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has separate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for ISR and FSR to effectively incorporate various soft effects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has only one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/>
              <a:t>S</a:t>
            </a:r>
            <a:r>
              <a:rPr lang="en-US" dirty="0" smtClean="0"/>
              <a:t> for </a:t>
            </a:r>
            <a:r>
              <a:rPr lang="en-US" dirty="0" err="1" smtClean="0"/>
              <a:t>parton</a:t>
            </a:r>
            <a:r>
              <a:rPr lang="en-US" dirty="0" smtClean="0"/>
              <a:t> shower to keep Lorentz Invariance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534" y="1636559"/>
            <a:ext cx="269191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Observables: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phi*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71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Parton Shower Tuning</a:t>
            </a:r>
            <a:br>
              <a:rPr lang="en-US" dirty="0" smtClean="0"/>
            </a:br>
            <a:r>
              <a:rPr lang="en-US" dirty="0" smtClean="0"/>
              <a:t> in </a:t>
            </a:r>
            <a:r>
              <a:rPr lang="en-US" dirty="0" err="1" smtClean="0"/>
              <a:t>dijet</a:t>
            </a:r>
            <a:r>
              <a:rPr lang="en-US" dirty="0" smtClean="0"/>
              <a:t> </a:t>
            </a:r>
            <a:r>
              <a:rPr lang="en-US" dirty="0" err="1" smtClean="0"/>
              <a:t>decorrelation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246" r="-16246"/>
          <a:stretch>
            <a:fillRect/>
          </a:stretch>
        </p:blipFill>
        <p:spPr>
          <a:xfrm>
            <a:off x="312504" y="1626613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27349" y="1404962"/>
            <a:ext cx="548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hard and soft emission without explicit separation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6908" y="6200801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max. allowed </a:t>
            </a: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dirty="0" err="1" smtClean="0"/>
              <a:t>virtuality</a:t>
            </a:r>
            <a:r>
              <a:rPr lang="en-US" dirty="0" smtClean="0"/>
              <a:t> in ISR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5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440" r="-30440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Pythia6 Shower Tuning</a:t>
            </a:r>
            <a:br>
              <a:rPr lang="en-US" dirty="0" smtClean="0"/>
            </a:br>
            <a:r>
              <a:rPr lang="en-US" dirty="0" smtClean="0"/>
              <a:t> in </a:t>
            </a:r>
            <a:r>
              <a:rPr lang="en-US" dirty="0" err="1" smtClean="0"/>
              <a:t>dijet</a:t>
            </a:r>
            <a:r>
              <a:rPr lang="en-US" dirty="0" smtClean="0"/>
              <a:t> </a:t>
            </a:r>
            <a:r>
              <a:rPr lang="en-US" dirty="0" err="1" smtClean="0"/>
              <a:t>decorrelation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3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6131" r="4617" b="-2285"/>
          <a:stretch/>
        </p:blipFill>
        <p:spPr>
          <a:xfrm>
            <a:off x="1840352" y="1520381"/>
            <a:ext cx="5357596" cy="533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7152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     MPI and </a:t>
            </a:r>
            <a:r>
              <a:rPr lang="en-US" sz="4400" dirty="0" err="1" smtClean="0"/>
              <a:t>Colour</a:t>
            </a:r>
            <a:r>
              <a:rPr lang="en-US" sz="4400" dirty="0" smtClean="0"/>
              <a:t> Reconnection</a:t>
            </a:r>
            <a:endParaRPr lang="en-US" sz="4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93539" y="4942431"/>
            <a:ext cx="4344237" cy="481775"/>
            <a:chOff x="152034" y="4963748"/>
            <a:chExt cx="4344237" cy="481775"/>
          </a:xfrm>
        </p:grpSpPr>
        <p:sp>
          <p:nvSpPr>
            <p:cNvPr id="30" name="TextBox 29"/>
            <p:cNvSpPr txBox="1"/>
            <p:nvPr/>
          </p:nvSpPr>
          <p:spPr>
            <a:xfrm>
              <a:off x="152034" y="5076191"/>
              <a:ext cx="2860992" cy="369332"/>
            </a:xfrm>
            <a:prstGeom prst="rect">
              <a:avLst/>
            </a:prstGeom>
            <a:noFill/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Secondary interaction  (MPI)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V="1">
              <a:off x="3013026" y="4963748"/>
              <a:ext cx="1483245" cy="297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802800" y="5054874"/>
            <a:ext cx="1762021" cy="646331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Hadronisation</a:t>
            </a:r>
            <a:r>
              <a:rPr lang="en-US" dirty="0" smtClean="0"/>
              <a:t> of</a:t>
            </a:r>
          </a:p>
          <a:p>
            <a:r>
              <a:rPr lang="en-US" dirty="0"/>
              <a:t>p</a:t>
            </a:r>
            <a:r>
              <a:rPr lang="en-US" dirty="0" smtClean="0"/>
              <a:t>roton remnant</a:t>
            </a: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 flipV="1">
            <a:off x="4963417" y="4773957"/>
            <a:ext cx="1839383" cy="604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6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Reminder: </a:t>
            </a:r>
            <a:br>
              <a:rPr lang="en-US" dirty="0" smtClean="0"/>
            </a:br>
            <a:r>
              <a:rPr lang="en-US" dirty="0" smtClean="0"/>
              <a:t>Minimum bias abundantly</a:t>
            </a:r>
            <a:endParaRPr lang="en-US" dirty="0"/>
          </a:p>
        </p:txBody>
      </p:sp>
      <p:pic>
        <p:nvPicPr>
          <p:cNvPr id="5" name="Picture 4" descr="2012_highPileu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8"/>
          <a:stretch/>
        </p:blipFill>
        <p:spPr>
          <a:xfrm>
            <a:off x="1172334" y="2772506"/>
            <a:ext cx="6858000" cy="2277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18997" y="5266212"/>
            <a:ext cx="299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data (8 </a:t>
            </a:r>
            <a:r>
              <a:rPr lang="en-US" dirty="0" err="1" smtClean="0"/>
              <a:t>TeV</a:t>
            </a:r>
            <a:r>
              <a:rPr lang="en-US" dirty="0" smtClean="0"/>
              <a:t>):  &lt;mu&gt; ~ 21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12223" y="5266212"/>
            <a:ext cx="301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2 (13-14 </a:t>
            </a:r>
            <a:r>
              <a:rPr lang="en-US" dirty="0" err="1" smtClean="0"/>
              <a:t>TeV</a:t>
            </a:r>
            <a:r>
              <a:rPr lang="en-US" dirty="0" smtClean="0"/>
              <a:t>):  &lt;mu&gt; ~ 40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65516" y="1916545"/>
            <a:ext cx="2221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Pile-up at LHC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95747" y="5990528"/>
            <a:ext cx="27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Lumi</a:t>
            </a:r>
            <a:r>
              <a:rPr lang="en-US" dirty="0" smtClean="0"/>
              <a:t> LHC: &lt;mu&gt; ~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9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parton</a:t>
            </a:r>
            <a:r>
              <a:rPr lang="en-US" dirty="0" smtClean="0"/>
              <a:t>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525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Secondary interaction between remnant </a:t>
            </a:r>
            <a:r>
              <a:rPr lang="en-US" dirty="0" err="1" smtClean="0"/>
              <a:t>partons</a:t>
            </a:r>
            <a:endParaRPr lang="en-US" dirty="0" smtClean="0"/>
          </a:p>
          <a:p>
            <a:r>
              <a:rPr lang="en-US" dirty="0" smtClean="0"/>
              <a:t>Modeled by </a:t>
            </a:r>
            <a:r>
              <a:rPr lang="en-US" dirty="0" err="1" smtClean="0"/>
              <a:t>perturbative</a:t>
            </a:r>
            <a:r>
              <a:rPr lang="en-US" dirty="0" smtClean="0"/>
              <a:t> </a:t>
            </a:r>
            <a:r>
              <a:rPr lang="en-US" dirty="0" err="1" smtClean="0"/>
              <a:t>parton-parton</a:t>
            </a:r>
            <a:r>
              <a:rPr lang="en-US" dirty="0" smtClean="0"/>
              <a:t> scattering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-&gt; rising towards low </a:t>
            </a:r>
            <a:r>
              <a:rPr lang="en-US" dirty="0" err="1" smtClean="0"/>
              <a:t>p_T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-&gt; dominated by t-channel gluon exchange</a:t>
            </a:r>
          </a:p>
          <a:p>
            <a:pPr marL="0" indent="0">
              <a:buNone/>
            </a:pPr>
            <a:r>
              <a:rPr lang="en-US" dirty="0" smtClean="0"/>
              <a:t>	-&gt; </a:t>
            </a:r>
            <a:r>
              <a:rPr lang="en-US" dirty="0" err="1" smtClean="0"/>
              <a:t>parton</a:t>
            </a:r>
            <a:r>
              <a:rPr lang="en-US" dirty="0" smtClean="0"/>
              <a:t> shower and </a:t>
            </a:r>
            <a:r>
              <a:rPr lang="en-US" dirty="0" err="1" smtClean="0"/>
              <a:t>hadronise</a:t>
            </a:r>
            <a:endParaRPr lang="en-US" dirty="0" smtClean="0"/>
          </a:p>
          <a:p>
            <a:r>
              <a:rPr lang="en-US" dirty="0" smtClean="0"/>
              <a:t>Hard MPI observed gamma+2jet (</a:t>
            </a:r>
            <a:r>
              <a:rPr lang="en-US" dirty="0" err="1" smtClean="0"/>
              <a:t>Tevatron</a:t>
            </a:r>
            <a:r>
              <a:rPr lang="en-US" dirty="0" smtClean="0"/>
              <a:t>)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err="1" smtClean="0"/>
              <a:t>+di-jet</a:t>
            </a:r>
            <a:r>
              <a:rPr lang="en-US" dirty="0" smtClean="0"/>
              <a:t> and 4 jet production </a:t>
            </a:r>
            <a:r>
              <a:rPr lang="en-US" dirty="0" smtClean="0"/>
              <a:t>(LHC)</a:t>
            </a:r>
          </a:p>
          <a:p>
            <a:r>
              <a:rPr lang="en-US" dirty="0" smtClean="0"/>
              <a:t>Soft MPI: major source of soft particle production in </a:t>
            </a:r>
            <a:r>
              <a:rPr lang="en-US" dirty="0" err="1" smtClean="0"/>
              <a:t>min.bias</a:t>
            </a:r>
            <a:r>
              <a:rPr lang="en-US" dirty="0" smtClean="0"/>
              <a:t> events and underlying event in hard scatter processes </a:t>
            </a:r>
          </a:p>
          <a:p>
            <a:endParaRPr lang="en-US" dirty="0"/>
          </a:p>
        </p:txBody>
      </p:sp>
      <p:pic>
        <p:nvPicPr>
          <p:cNvPr id="4" name="Picture 3" descr="Proton_Quark-Gluon-Gewimmel_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56" y="1462944"/>
            <a:ext cx="812208" cy="81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60" y="1777711"/>
            <a:ext cx="1925869" cy="99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0635" y="1683513"/>
            <a:ext cx="3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118215" y="2492607"/>
            <a:ext cx="34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cxnSp>
        <p:nvCxnSpPr>
          <p:cNvPr id="8" name="Straight Connector 7"/>
          <p:cNvCxnSpPr>
            <a:stCxn id="7" idx="0"/>
            <a:endCxn id="7" idx="0"/>
          </p:cNvCxnSpPr>
          <p:nvPr/>
        </p:nvCxnSpPr>
        <p:spPr>
          <a:xfrm>
            <a:off x="7289596" y="249260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69581" y="2459786"/>
            <a:ext cx="2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10" name="Picture 9" descr="Proton_Quark-Gluon-Gewimmel_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57" y="2436244"/>
            <a:ext cx="812208" cy="8122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238116" y="2621726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55" y="2146060"/>
            <a:ext cx="1925869" cy="991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5306" y="1959252"/>
            <a:ext cx="3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2886" y="2768346"/>
            <a:ext cx="37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cxnSp>
        <p:nvCxnSpPr>
          <p:cNvPr id="15" name="Straight Connector 14"/>
          <p:cNvCxnSpPr>
            <a:stCxn id="14" idx="0"/>
            <a:endCxn id="14" idx="0"/>
          </p:cNvCxnSpPr>
          <p:nvPr/>
        </p:nvCxnSpPr>
        <p:spPr>
          <a:xfrm>
            <a:off x="7170836" y="276834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02787" y="2897465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3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MPI model &amp; 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7074" b="-77074"/>
          <a:stretch>
            <a:fillRect/>
          </a:stretch>
        </p:blipFill>
        <p:spPr>
          <a:xfrm>
            <a:off x="297692" y="449008"/>
            <a:ext cx="6377970" cy="3370183"/>
          </a:xfrm>
        </p:spPr>
      </p:pic>
      <p:sp>
        <p:nvSpPr>
          <p:cNvPr id="8" name="TextBox 7"/>
          <p:cNvSpPr txBox="1"/>
          <p:nvPr/>
        </p:nvSpPr>
        <p:spPr>
          <a:xfrm>
            <a:off x="457200" y="3095916"/>
            <a:ext cx="8097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Exceed total cross section  at 1-2 </a:t>
            </a:r>
            <a:r>
              <a:rPr lang="en-US" sz="2200" dirty="0" err="1" smtClean="0"/>
              <a:t>GeV</a:t>
            </a:r>
            <a:r>
              <a:rPr lang="en-US" sz="2200" dirty="0" smtClean="0"/>
              <a:t> due to high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</a:t>
            </a:r>
            <a:r>
              <a:rPr lang="en-US" sz="2200" dirty="0" smtClean="0"/>
              <a:t>densities</a:t>
            </a:r>
            <a:endParaRPr lang="en-US" sz="2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2444" y="6447530"/>
            <a:ext cx="7791844" cy="369332"/>
          </a:xfrm>
          <a:prstGeom prst="rect">
            <a:avLst/>
          </a:prstGeom>
          <a:noFill/>
          <a:ln>
            <a:solidFill>
              <a:srgbClr val="B9CDE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MPI parameters dependent on </a:t>
            </a:r>
            <a:r>
              <a:rPr lang="en-US" dirty="0" smtClean="0"/>
              <a:t> Parton </a:t>
            </a:r>
            <a:r>
              <a:rPr lang="en-US" dirty="0" smtClean="0"/>
              <a:t>Densities (PDF)!</a:t>
            </a:r>
            <a:endParaRPr lang="en-US" dirty="0"/>
          </a:p>
        </p:txBody>
      </p:sp>
      <p:pic>
        <p:nvPicPr>
          <p:cNvPr id="11" name="Picture 10" descr="Proton_Quark-Gluon-Gewimmel_r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56" y="1462944"/>
            <a:ext cx="812208" cy="81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60" y="1777711"/>
            <a:ext cx="1925869" cy="991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0635" y="1683513"/>
            <a:ext cx="3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8215" y="2492607"/>
            <a:ext cx="34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cxnSp>
        <p:nvCxnSpPr>
          <p:cNvPr id="19" name="Straight Connector 18"/>
          <p:cNvCxnSpPr>
            <a:stCxn id="18" idx="0"/>
            <a:endCxn id="18" idx="0"/>
          </p:cNvCxnSpPr>
          <p:nvPr/>
        </p:nvCxnSpPr>
        <p:spPr>
          <a:xfrm>
            <a:off x="7289596" y="249260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9581" y="2459786"/>
            <a:ext cx="2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38116" y="2621726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22695" y="276834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02787" y="2897465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roton_Quark-Gluon-Gewimmel_r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71" y="2315702"/>
            <a:ext cx="812208" cy="812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3656" y="-57076"/>
            <a:ext cx="362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Further reading: arXiv</a:t>
            </a:r>
            <a:r>
              <a:rPr lang="en-US" dirty="0"/>
              <a:t>:1706.02166v1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708" y="3746196"/>
            <a:ext cx="3321873" cy="263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98" y="3819191"/>
            <a:ext cx="2803970" cy="2520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8170" y="365149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pdg.lbl.gov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27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6715" y="1761874"/>
            <a:ext cx="2021487" cy="1319638"/>
          </a:xfrm>
          <a:prstGeom prst="rect">
            <a:avLst/>
          </a:prstGeom>
          <a:solidFill>
            <a:srgbClr val="FFEE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17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Observables and the </a:t>
            </a:r>
            <a:r>
              <a:rPr lang="en-US" dirty="0" err="1" smtClean="0"/>
              <a:t>partonic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1429" y="2151128"/>
            <a:ext cx="928459" cy="646331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Jets </a:t>
            </a:r>
          </a:p>
          <a:p>
            <a:r>
              <a:rPr lang="en-US" dirty="0" smtClean="0"/>
              <a:t>Leptons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715" y="176187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interactions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93495" y="1568241"/>
            <a:ext cx="3605364" cy="3175476"/>
            <a:chOff x="3277602" y="1761874"/>
            <a:chExt cx="3605364" cy="3175476"/>
          </a:xfrm>
        </p:grpSpPr>
        <p:sp>
          <p:nvSpPr>
            <p:cNvPr id="13" name="Rectangle 12"/>
            <p:cNvSpPr/>
            <p:nvPr/>
          </p:nvSpPr>
          <p:spPr>
            <a:xfrm>
              <a:off x="3277602" y="1761874"/>
              <a:ext cx="3605364" cy="3175476"/>
            </a:xfrm>
            <a:prstGeom prst="rect">
              <a:avLst/>
            </a:prstGeom>
            <a:solidFill>
              <a:srgbClr val="BFF9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8573" y="2171614"/>
              <a:ext cx="3277604" cy="646331"/>
            </a:xfrm>
            <a:prstGeom prst="rect">
              <a:avLst/>
            </a:prstGeom>
            <a:noFill/>
            <a:ln>
              <a:solidFill>
                <a:srgbClr val="00A5E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Inner jet structure</a:t>
              </a:r>
            </a:p>
            <a:p>
              <a:r>
                <a:rPr lang="en-US" dirty="0" smtClean="0"/>
                <a:t>Small angle lepton distributions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7602" y="1781796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Radiation effects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6707" y="4097386"/>
              <a:ext cx="2210862" cy="646331"/>
            </a:xfrm>
            <a:prstGeom prst="rect">
              <a:avLst/>
            </a:prstGeom>
            <a:noFill/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 charged particles </a:t>
              </a:r>
            </a:p>
            <a:p>
              <a:r>
                <a:rPr lang="en-US" dirty="0" smtClean="0"/>
                <a:t>Energy flow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6707" y="372805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 QCD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641" y="4984274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distance physics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Small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Perturbative</a:t>
            </a:r>
            <a:r>
              <a:rPr lang="en-US" dirty="0" smtClean="0"/>
              <a:t> calculations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3495" y="4957837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distance physics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Phenomenological models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Universality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6997" y="216711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3216997" y="2167112"/>
            <a:ext cx="914400" cy="914400"/>
          </a:xfrm>
          <a:prstGeom prst="mathMultiply">
            <a:avLst>
              <a:gd name="adj1" fmla="val 280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68408" y="4979218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Factorisation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MPI model &amp; 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7074" b="-77074"/>
          <a:stretch>
            <a:fillRect/>
          </a:stretch>
        </p:blipFill>
        <p:spPr>
          <a:xfrm>
            <a:off x="297692" y="449008"/>
            <a:ext cx="6377970" cy="3370183"/>
          </a:xfrm>
        </p:spPr>
      </p:pic>
      <p:sp>
        <p:nvSpPr>
          <p:cNvPr id="8" name="TextBox 7"/>
          <p:cNvSpPr txBox="1"/>
          <p:nvPr/>
        </p:nvSpPr>
        <p:spPr>
          <a:xfrm>
            <a:off x="457200" y="3095916"/>
            <a:ext cx="85035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Exceed total cross section  at 1-2 </a:t>
            </a:r>
            <a:r>
              <a:rPr lang="en-US" sz="2200" dirty="0" err="1" smtClean="0"/>
              <a:t>GeV</a:t>
            </a:r>
            <a:r>
              <a:rPr lang="en-US" sz="2200" dirty="0" smtClean="0"/>
              <a:t> due to high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densities</a:t>
            </a:r>
          </a:p>
          <a:p>
            <a:pPr marL="742950" lvl="1" indent="-285750">
              <a:buFontTx/>
              <a:buChar char="-"/>
            </a:pPr>
            <a:r>
              <a:rPr lang="en-US" sz="2200" dirty="0" smtClean="0"/>
              <a:t>Limit rise of </a:t>
            </a:r>
            <a:r>
              <a:rPr lang="en-US" sz="2200" dirty="0" err="1" smtClean="0"/>
              <a:t>partonic</a:t>
            </a:r>
            <a:r>
              <a:rPr lang="en-US" sz="2200" dirty="0" smtClean="0"/>
              <a:t> cross section  via </a:t>
            </a:r>
          </a:p>
          <a:p>
            <a:pPr lvl="1"/>
            <a:r>
              <a:rPr lang="en-US" sz="2200" dirty="0" smtClean="0"/>
              <a:t>     N(</a:t>
            </a:r>
            <a:r>
              <a:rPr lang="en-US" sz="2200" dirty="0" err="1" smtClean="0"/>
              <a:t>parton-parton</a:t>
            </a:r>
            <a:r>
              <a:rPr lang="en-US" sz="2200" dirty="0" smtClean="0"/>
              <a:t>) = sigma(hard)/sigma(non-diff) -&gt; matter overlap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Divergent for </a:t>
            </a:r>
            <a:r>
              <a:rPr lang="en-US" sz="2200" dirty="0" err="1" smtClean="0"/>
              <a:t>pT</a:t>
            </a:r>
            <a:r>
              <a:rPr lang="en-US" sz="2200" dirty="0" smtClean="0"/>
              <a:t>-&gt;0 : introduce cut-off </a:t>
            </a:r>
            <a:r>
              <a:rPr lang="en-US" sz="2200" dirty="0" err="1" smtClean="0"/>
              <a:t>pTmin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45" y="4542466"/>
            <a:ext cx="7313913" cy="1488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8194" y="6190892"/>
            <a:ext cx="207663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Tuneable</a:t>
            </a:r>
            <a:r>
              <a:rPr lang="en-US" dirty="0" smtClean="0"/>
              <a:t> </a:t>
            </a:r>
            <a:r>
              <a:rPr lang="en-US" dirty="0" err="1" smtClean="0"/>
              <a:t>paramters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5544410" y="5740445"/>
            <a:ext cx="472102" cy="450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54829" y="5520598"/>
            <a:ext cx="370282" cy="1039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9070" y="6030469"/>
            <a:ext cx="3072326" cy="646331"/>
          </a:xfrm>
          <a:prstGeom prst="rect">
            <a:avLst/>
          </a:prstGeom>
          <a:noFill/>
          <a:ln>
            <a:solidFill>
              <a:srgbClr val="B9CDE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MPI parameters dependent on </a:t>
            </a:r>
          </a:p>
          <a:p>
            <a:r>
              <a:rPr lang="en-US" dirty="0" smtClean="0"/>
              <a:t>Parton Densities (PDF)!</a:t>
            </a:r>
            <a:endParaRPr lang="en-US" dirty="0"/>
          </a:p>
        </p:txBody>
      </p:sp>
      <p:pic>
        <p:nvPicPr>
          <p:cNvPr id="11" name="Picture 10" descr="Proton_Quark-Gluon-Gewimmel_r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56" y="1462944"/>
            <a:ext cx="812208" cy="81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760" y="1777711"/>
            <a:ext cx="1925869" cy="991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0635" y="1683513"/>
            <a:ext cx="3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8215" y="2492607"/>
            <a:ext cx="34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cxnSp>
        <p:nvCxnSpPr>
          <p:cNvPr id="19" name="Straight Connector 18"/>
          <p:cNvCxnSpPr>
            <a:stCxn id="18" idx="0"/>
            <a:endCxn id="18" idx="0"/>
          </p:cNvCxnSpPr>
          <p:nvPr/>
        </p:nvCxnSpPr>
        <p:spPr>
          <a:xfrm>
            <a:off x="7289596" y="249260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9581" y="2459786"/>
            <a:ext cx="2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38116" y="2621726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22695" y="276834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02787" y="2897465"/>
            <a:ext cx="661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roton_Quark-Gluon-Gewimmel_r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71" y="2315702"/>
            <a:ext cx="812208" cy="812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3656" y="-57076"/>
            <a:ext cx="362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Further reading: arXiv</a:t>
            </a:r>
            <a:r>
              <a:rPr lang="en-US" dirty="0"/>
              <a:t>:1706.02166v1</a:t>
            </a:r>
          </a:p>
        </p:txBody>
      </p:sp>
    </p:spTree>
    <p:extLst>
      <p:ext uri="{BB962C8B-B14F-4D97-AF65-F5344CB8AC3E}">
        <p14:creationId xmlns:p14="http://schemas.microsoft.com/office/powerpoint/2010/main" val="101121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Observables and </a:t>
            </a:r>
            <a:br>
              <a:rPr lang="en-US" dirty="0" smtClean="0"/>
            </a:br>
            <a:r>
              <a:rPr lang="en-US" dirty="0" smtClean="0"/>
              <a:t>model parameters for MPI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909" y="2175140"/>
            <a:ext cx="7142776" cy="175432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 nr of charged particles (</a:t>
            </a:r>
            <a:r>
              <a:rPr lang="en-US" dirty="0" err="1" smtClean="0"/>
              <a:t>Ncharged</a:t>
            </a:r>
            <a:r>
              <a:rPr lang="en-US" dirty="0" smtClean="0"/>
              <a:t>) :  ptmin,0</a:t>
            </a:r>
          </a:p>
          <a:p>
            <a:endParaRPr lang="en-US" dirty="0"/>
          </a:p>
          <a:p>
            <a:r>
              <a:rPr lang="en-US" dirty="0" smtClean="0"/>
              <a:t>Charged particles at different </a:t>
            </a:r>
            <a:r>
              <a:rPr lang="en-US" dirty="0" err="1" smtClean="0"/>
              <a:t>sqrt</a:t>
            </a:r>
            <a:r>
              <a:rPr lang="en-US" dirty="0" smtClean="0"/>
              <a:t>(s</a:t>
            </a:r>
            <a:r>
              <a:rPr lang="en-US" dirty="0"/>
              <a:t>) </a:t>
            </a:r>
            <a:r>
              <a:rPr lang="en-US" dirty="0" smtClean="0"/>
              <a:t>measured </a:t>
            </a:r>
            <a:r>
              <a:rPr lang="en-US" dirty="0"/>
              <a:t>at LHC, </a:t>
            </a:r>
            <a:r>
              <a:rPr lang="en-US" dirty="0" err="1"/>
              <a:t>Tevatron</a:t>
            </a:r>
            <a:r>
              <a:rPr lang="en-US" dirty="0"/>
              <a:t>, SPS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Probability distribution of charged particle multiplicity: matter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Minimum Bias Measurements (1)</a:t>
            </a:r>
            <a:br>
              <a:rPr lang="en-US" dirty="0" smtClean="0"/>
            </a:br>
            <a:r>
              <a:rPr lang="en-US" dirty="0" smtClean="0"/>
              <a:t>charged particle distributions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33" r="52005"/>
          <a:stretch/>
        </p:blipFill>
        <p:spPr>
          <a:xfrm>
            <a:off x="-374074" y="1798956"/>
            <a:ext cx="4064745" cy="4015459"/>
          </a:xfrm>
        </p:spPr>
      </p:pic>
      <p:pic>
        <p:nvPicPr>
          <p:cNvPr id="3" name="Picture 2" descr="CMS-FSQ-15-001_Figure_003-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65" y="1847609"/>
            <a:ext cx="4292235" cy="3966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265" y="5994204"/>
            <a:ext cx="82517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Check theory extrapolation and re-tune if needed for each new center of mass energy!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265" y="6455041"/>
            <a:ext cx="3064436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EPOS LHC: tuned to 7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Minimum Bias Measurements (2)</a:t>
            </a:r>
            <a:br>
              <a:rPr lang="en-US" dirty="0" smtClean="0"/>
            </a:br>
            <a:r>
              <a:rPr lang="en-US" dirty="0" smtClean="0"/>
              <a:t>momentum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26" r="3635"/>
          <a:stretch/>
        </p:blipFill>
        <p:spPr>
          <a:xfrm>
            <a:off x="648182" y="1798956"/>
            <a:ext cx="3492247" cy="4015459"/>
          </a:xfrm>
        </p:spPr>
      </p:pic>
      <p:sp>
        <p:nvSpPr>
          <p:cNvPr id="5" name="TextBox 4"/>
          <p:cNvSpPr txBox="1"/>
          <p:nvPr/>
        </p:nvSpPr>
        <p:spPr>
          <a:xfrm>
            <a:off x="196944" y="6073584"/>
            <a:ext cx="82570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Difficult to get momentum spectra, particle multiplicity and hadron composition right!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69" y="1931254"/>
            <a:ext cx="3351453" cy="40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Minimum bias observables (3)</a:t>
            </a:r>
            <a:br>
              <a:rPr lang="en-US" dirty="0" smtClean="0"/>
            </a:br>
            <a:r>
              <a:rPr lang="en-US" dirty="0"/>
              <a:t>N</a:t>
            </a:r>
            <a:r>
              <a:rPr lang="en-US" dirty="0" smtClean="0"/>
              <a:t>eutral particles: energy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9" y="2041236"/>
            <a:ext cx="8026400" cy="3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635" y="5311124"/>
            <a:ext cx="681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to get right! 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Would be nice to have for </a:t>
            </a:r>
            <a:r>
              <a:rPr lang="en-US" sz="2400" dirty="0" err="1" smtClean="0"/>
              <a:t>Etmiss</a:t>
            </a:r>
            <a:r>
              <a:rPr lang="en-US" sz="2400" dirty="0" smtClean="0"/>
              <a:t> and Cosmic rays……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35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Color reconnection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64" y="1612823"/>
            <a:ext cx="807499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Rearrangement of the final state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connections due to the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structure of the scattering</a:t>
            </a:r>
          </a:p>
          <a:p>
            <a:r>
              <a:rPr lang="en-US" sz="2000" dirty="0" smtClean="0"/>
              <a:t>Includes modeling of MPI scatters and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flow in beam-beam remnant</a:t>
            </a:r>
          </a:p>
          <a:p>
            <a:r>
              <a:rPr lang="en-US" sz="2000" dirty="0" smtClean="0"/>
              <a:t>Various models exist, e.g.  reorder hadrons to </a:t>
            </a:r>
            <a:r>
              <a:rPr lang="en-US" sz="2000" dirty="0" err="1" smtClean="0"/>
              <a:t>minimise</a:t>
            </a:r>
            <a:r>
              <a:rPr lang="en-US" sz="2000" dirty="0" smtClean="0"/>
              <a:t> string length or   cluster mass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Modifies the relation between &lt;</a:t>
            </a:r>
            <a:r>
              <a:rPr lang="en-US" sz="2000" dirty="0" err="1" smtClean="0">
                <a:solidFill>
                  <a:srgbClr val="FF0000"/>
                </a:solidFill>
              </a:rPr>
              <a:t>pT</a:t>
            </a:r>
            <a:r>
              <a:rPr lang="en-US" sz="2000" dirty="0" smtClean="0">
                <a:solidFill>
                  <a:srgbClr val="FF0000"/>
                </a:solidFill>
              </a:rPr>
              <a:t>&gt; and number of charged particles in hadron collisions</a:t>
            </a:r>
          </a:p>
          <a:p>
            <a:r>
              <a:rPr lang="en-US" sz="2000" dirty="0" smtClean="0"/>
              <a:t>May also affect top mass (one of the dominant uncertainties!)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0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Color reconnection </a:t>
            </a:r>
            <a:br>
              <a:rPr lang="en-US" dirty="0" smtClean="0"/>
            </a:br>
            <a:r>
              <a:rPr lang="en-US" dirty="0" smtClean="0"/>
              <a:t>Observables and model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5" y="1676400"/>
            <a:ext cx="44069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7499" y="2698880"/>
            <a:ext cx="218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examples:</a:t>
            </a:r>
          </a:p>
          <a:p>
            <a:r>
              <a:rPr lang="en-US" dirty="0" smtClean="0"/>
              <a:t>Pythia6: string length</a:t>
            </a:r>
          </a:p>
          <a:p>
            <a:r>
              <a:rPr lang="en-US" dirty="0" smtClean="0"/>
              <a:t>Herwig6: Cluster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Pedestal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27" y="1417638"/>
            <a:ext cx="6591300" cy="5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38" y="4826061"/>
            <a:ext cx="1531188" cy="369332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Minimum bias 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924332" y="5195393"/>
            <a:ext cx="1668397" cy="347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9931" y="3671944"/>
            <a:ext cx="1614069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Pedestal below </a:t>
            </a:r>
          </a:p>
          <a:p>
            <a:r>
              <a:rPr lang="en-US" dirty="0" smtClean="0"/>
              <a:t>jet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64243" y="4332544"/>
            <a:ext cx="1472723" cy="692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6580909" y="3255818"/>
            <a:ext cx="1756057" cy="416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4719" y="6248379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Charged particle production with respect to the leading </a:t>
            </a:r>
            <a:r>
              <a:rPr lang="en-US" dirty="0" smtClean="0"/>
              <a:t>track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456" y="1495760"/>
            <a:ext cx="2515653" cy="2784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1272" y="2611213"/>
            <a:ext cx="917882" cy="24257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56996" y="2382911"/>
            <a:ext cx="917882" cy="24257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21273" y="4130693"/>
            <a:ext cx="917882" cy="24257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56996" y="3902391"/>
            <a:ext cx="917882" cy="24257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95181" y="1726539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61543" y="1764787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34237" y="1779056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330171" y="1774497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899560" y="1659857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99037" y="1740808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26952" y="1740808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97887" y="1740808"/>
            <a:ext cx="14270" cy="40241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Underlying event observables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00200"/>
            <a:ext cx="7721600" cy="364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836" y="547265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description achievable with LHC data at different CMS energies</a:t>
            </a:r>
          </a:p>
          <a:p>
            <a:r>
              <a:rPr lang="en-US" dirty="0" smtClean="0"/>
              <a:t>Tension with </a:t>
            </a:r>
            <a:r>
              <a:rPr lang="en-US" dirty="0" err="1" smtClean="0"/>
              <a:t>Tevatron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1091" y="1230868"/>
            <a:ext cx="515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charged particle density and energy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aux_03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297" y="1700455"/>
            <a:ext cx="3636121" cy="363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Pedestal </a:t>
            </a:r>
            <a:r>
              <a:rPr lang="en-US" dirty="0" smtClean="0"/>
              <a:t>effect @ 13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30" y="1435073"/>
            <a:ext cx="1531188" cy="369332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Minimum bias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5388" y="4318275"/>
            <a:ext cx="1614069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Pedestal below </a:t>
            </a:r>
          </a:p>
          <a:p>
            <a:r>
              <a:rPr lang="en-US" dirty="0" smtClean="0"/>
              <a:t>jet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727" y="5877639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generators and tunes still have difficulties to describe this completely</a:t>
            </a:r>
            <a:endParaRPr lang="en-US" dirty="0"/>
          </a:p>
        </p:txBody>
      </p:sp>
      <p:pic>
        <p:nvPicPr>
          <p:cNvPr id="6" name="Picture 5" descr="figaux_03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/>
          <a:stretch/>
        </p:blipFill>
        <p:spPr>
          <a:xfrm>
            <a:off x="3995817" y="1700455"/>
            <a:ext cx="3139571" cy="363612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5537061" y="3552961"/>
            <a:ext cx="2405362" cy="765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21397" y="429071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/ MC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3647" y="4147878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069927" y="1861481"/>
            <a:ext cx="924846" cy="25032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8298" y="301607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749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Universality of phenomenological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551"/>
            <a:ext cx="8229600" cy="3235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Underlying assumption: non-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dynamics independent of the hard scattering process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use of the same parameters for the predictions of different observables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imultaneous Tunes to  different observables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Validation of models and tunes in direct comparison with different data sets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833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Disentangle ISR and MPI?</a:t>
            </a:r>
            <a:br>
              <a:rPr lang="en-US" dirty="0" smtClean="0"/>
            </a:br>
            <a:r>
              <a:rPr lang="en-US" dirty="0" smtClean="0"/>
              <a:t>Underlying Event in 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5" y="1992210"/>
            <a:ext cx="3543300" cy="354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4852" y="2329115"/>
            <a:ext cx="4685898" cy="1477328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 particle production by removing</a:t>
            </a:r>
          </a:p>
          <a:p>
            <a:r>
              <a:rPr lang="en-US" dirty="0" smtClean="0"/>
              <a:t>      the 2 </a:t>
            </a:r>
            <a:r>
              <a:rPr lang="en-US" dirty="0" err="1" smtClean="0"/>
              <a:t>muons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QCD radiation from the (LO) hard process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Ideal </a:t>
            </a:r>
            <a:r>
              <a:rPr lang="en-US" dirty="0" smtClean="0"/>
              <a:t>case to study MPI!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25897" y="4550619"/>
            <a:ext cx="9589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MPI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3874852" y="4735285"/>
            <a:ext cx="4510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5897" y="3991109"/>
            <a:ext cx="10281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MPI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3819333" y="3991110"/>
            <a:ext cx="506564" cy="1846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5897" y="5022657"/>
            <a:ext cx="42350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Large amount of particles produced by MPI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55254" y="6037090"/>
            <a:ext cx="82056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dirty="0" smtClean="0"/>
              <a:t>Note: MPI interleaved with Parton Shower in PYTHIA -&gt; kinematics change if MPI is switched off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46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Disentangle ISR and MPI?</a:t>
            </a:r>
            <a:br>
              <a:rPr lang="en-US" dirty="0" smtClean="0"/>
            </a:br>
            <a:r>
              <a:rPr lang="en-US" dirty="0" smtClean="0"/>
              <a:t>UE in DY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2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391" y="5565032"/>
            <a:ext cx="378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contribution from ISR to 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1455" y="4833158"/>
            <a:ext cx="195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 in energy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909" y="4856249"/>
            <a:ext cx="271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~stable particle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Description of final states at high scales:</a:t>
            </a:r>
            <a:br>
              <a:rPr lang="en-US" dirty="0" smtClean="0"/>
            </a:br>
            <a:r>
              <a:rPr lang="en-US" dirty="0" smtClean="0"/>
              <a:t>top pair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76" y="1927528"/>
            <a:ext cx="2747359" cy="1799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498" y="1478894"/>
            <a:ext cx="851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b </a:t>
            </a:r>
            <a:r>
              <a:rPr lang="en-US" dirty="0" smtClean="0"/>
              <a:t>jets plus decay products of </a:t>
            </a:r>
            <a:r>
              <a:rPr lang="en-US" dirty="0" smtClean="0"/>
              <a:t>W (</a:t>
            </a:r>
            <a:r>
              <a:rPr lang="en-US" dirty="0" smtClean="0"/>
              <a:t>single-lepton, di-</a:t>
            </a:r>
            <a:r>
              <a:rPr lang="en-US" dirty="0" smtClean="0"/>
              <a:t>lepton) and additional QCD radiation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58" t="34609" r="17712" b="50608"/>
          <a:stretch/>
        </p:blipFill>
        <p:spPr>
          <a:xfrm rot="7818795">
            <a:off x="3913987" y="2941818"/>
            <a:ext cx="495369" cy="266064"/>
          </a:xfrm>
          <a:prstGeom prst="rect">
            <a:avLst/>
          </a:prstGeom>
        </p:spPr>
      </p:pic>
      <p:pic>
        <p:nvPicPr>
          <p:cNvPr id="6" name="Picture 5" descr="fig_0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1" y="3727287"/>
            <a:ext cx="2659712" cy="2455480"/>
          </a:xfrm>
          <a:prstGeom prst="rect">
            <a:avLst/>
          </a:prstGeom>
        </p:spPr>
      </p:pic>
      <p:pic>
        <p:nvPicPr>
          <p:cNvPr id="7" name="Picture 6" descr="fig_03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35" y="3499094"/>
            <a:ext cx="3210225" cy="293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3742" y="6577972"/>
            <a:ext cx="65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Simple picture: </a:t>
            </a:r>
            <a:br>
              <a:rPr lang="en-US" dirty="0" smtClean="0"/>
            </a:br>
            <a:r>
              <a:rPr lang="en-US" dirty="0" smtClean="0"/>
              <a:t>MC description of top decay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76" y="2526823"/>
            <a:ext cx="2747359" cy="1799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821" y="1478894"/>
            <a:ext cx="5345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signature b jets plus decay products of W</a:t>
            </a:r>
          </a:p>
          <a:p>
            <a:r>
              <a:rPr lang="en-US" dirty="0" smtClean="0"/>
              <a:t> (single-lepton, di-lepton, all-</a:t>
            </a:r>
            <a:r>
              <a:rPr lang="en-US" dirty="0" err="1" smtClean="0"/>
              <a:t>hadronic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8480" y="5053785"/>
            <a:ext cx="3376420" cy="369332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Top decays before </a:t>
            </a:r>
            <a:r>
              <a:rPr lang="en-US" dirty="0" err="1" smtClean="0"/>
              <a:t>hadronisation</a:t>
            </a:r>
            <a:r>
              <a:rPr lang="en-US" baseline="30000" dirty="0" smtClean="0"/>
              <a:t>*</a:t>
            </a:r>
            <a:endParaRPr lang="en-US" baseline="30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549935" y="3169503"/>
            <a:ext cx="3379463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How to get it from stable particles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final state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20835" y="2897327"/>
            <a:ext cx="229100" cy="272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5013492" y="3492669"/>
            <a:ext cx="536443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5752" y="5614864"/>
            <a:ext cx="8786893" cy="1200329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Remember: </a:t>
            </a:r>
            <a:r>
              <a:rPr lang="en-US" dirty="0" err="1" smtClean="0"/>
              <a:t>fiducial</a:t>
            </a:r>
            <a:r>
              <a:rPr lang="en-US" dirty="0" smtClean="0"/>
              <a:t> measurements use stable final state particles! </a:t>
            </a:r>
            <a:endParaRPr lang="en-US" dirty="0"/>
          </a:p>
          <a:p>
            <a:r>
              <a:rPr lang="en-US" dirty="0" smtClean="0"/>
              <a:t>Intermediate particles (top) are not observable and there is no common agreement what to </a:t>
            </a:r>
          </a:p>
          <a:p>
            <a:r>
              <a:rPr lang="en-US" dirty="0" smtClean="0"/>
              <a:t>Put into the MC event record. Usually, the analyses use the top quark that enters the</a:t>
            </a:r>
          </a:p>
          <a:p>
            <a:r>
              <a:rPr lang="en-US" dirty="0" smtClean="0"/>
              <a:t> decay vertex to W and b for </a:t>
            </a:r>
            <a:r>
              <a:rPr lang="en-US" dirty="0" err="1" smtClean="0"/>
              <a:t>parton</a:t>
            </a:r>
            <a:r>
              <a:rPr lang="en-US" dirty="0" smtClean="0"/>
              <a:t> level results.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58" t="34609" r="17712" b="50608"/>
          <a:stretch/>
        </p:blipFill>
        <p:spPr>
          <a:xfrm rot="7818795">
            <a:off x="3913987" y="3541113"/>
            <a:ext cx="495369" cy="26606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3976690" y="3492669"/>
            <a:ext cx="446665" cy="156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1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Pseudo-top method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91250"/>
            <a:ext cx="2133600" cy="365125"/>
          </a:xfrm>
        </p:spPr>
        <p:txBody>
          <a:bodyPr/>
          <a:lstStyle/>
          <a:p>
            <a:fld id="{8763E2ED-EB89-534C-A47A-D1EFBC5541A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924" y="1375592"/>
            <a:ext cx="3691268" cy="584776"/>
          </a:xfrm>
          <a:prstGeom prst="rect">
            <a:avLst/>
          </a:prstGeom>
          <a:noFill/>
          <a:ln>
            <a:solidFill>
              <a:srgbClr val="84AEE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Assumed top decay products: </a:t>
            </a:r>
          </a:p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highest </a:t>
            </a:r>
            <a:r>
              <a:rPr lang="en-US" sz="1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b-jets, lepton, 2 highest </a:t>
            </a:r>
            <a:r>
              <a:rPr lang="en-US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5596" y="2188733"/>
            <a:ext cx="2028404" cy="1077218"/>
          </a:xfrm>
          <a:prstGeom prst="rect">
            <a:avLst/>
          </a:prstGeom>
          <a:noFill/>
          <a:ln>
            <a:solidFill>
              <a:srgbClr val="84AEE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Leptonic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top:</a:t>
            </a:r>
          </a:p>
          <a:p>
            <a:r>
              <a:rPr lang="en-US" sz="1600" dirty="0">
                <a:solidFill>
                  <a:srgbClr val="84AEE5"/>
                </a:solidFill>
              </a:rPr>
              <a:t>b-jets with lowest </a:t>
            </a:r>
            <a:r>
              <a:rPr lang="en-US" sz="1600" dirty="0" err="1">
                <a:solidFill>
                  <a:srgbClr val="84AEE5"/>
                </a:solidFill>
              </a:rPr>
              <a:t>d</a:t>
            </a:r>
            <a:r>
              <a:rPr lang="en-US" sz="1600" dirty="0" err="1">
                <a:solidFill>
                  <a:srgbClr val="84AEE5"/>
                </a:solidFill>
                <a:latin typeface="Symbol"/>
              </a:rPr>
              <a:t>f</a:t>
            </a:r>
            <a:r>
              <a:rPr lang="en-US" sz="1600" dirty="0">
                <a:solidFill>
                  <a:srgbClr val="84AEE5"/>
                </a:solidFill>
              </a:rPr>
              <a:t>(</a:t>
            </a:r>
            <a:r>
              <a:rPr lang="en-US" sz="1600" dirty="0" err="1">
                <a:solidFill>
                  <a:srgbClr val="84AEE5"/>
                </a:solidFill>
              </a:rPr>
              <a:t>jet,lepton</a:t>
            </a:r>
            <a:r>
              <a:rPr lang="en-US" sz="1600" dirty="0" smtClean="0">
                <a:solidFill>
                  <a:srgbClr val="84AEE5"/>
                </a:solidFill>
              </a:rPr>
              <a:t>),</a:t>
            </a:r>
          </a:p>
          <a:p>
            <a:r>
              <a:rPr lang="en-US" sz="1600" dirty="0" smtClean="0">
                <a:solidFill>
                  <a:srgbClr val="84AEE5"/>
                </a:solidFill>
              </a:rPr>
              <a:t>lepton</a:t>
            </a:r>
            <a:r>
              <a:rPr lang="en-US" sz="1600" dirty="0">
                <a:solidFill>
                  <a:srgbClr val="84AEE5"/>
                </a:solidFill>
              </a:rPr>
              <a:t>, </a:t>
            </a:r>
            <a:r>
              <a:rPr lang="en-US" sz="1600" dirty="0" err="1" smtClean="0">
                <a:solidFill>
                  <a:srgbClr val="84AEE5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84AEE5"/>
                </a:solidFill>
              </a:rPr>
              <a:t>tmiss</a:t>
            </a:r>
            <a:endParaRPr lang="en-US" sz="1600" baseline="-25000" dirty="0">
              <a:solidFill>
                <a:srgbClr val="84AEE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5676" y="2186661"/>
            <a:ext cx="2028404" cy="1077218"/>
          </a:xfrm>
          <a:prstGeom prst="rect">
            <a:avLst/>
          </a:prstGeom>
          <a:noFill/>
          <a:ln>
            <a:solidFill>
              <a:srgbClr val="84AEE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adronic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top:</a:t>
            </a:r>
          </a:p>
          <a:p>
            <a:r>
              <a:rPr lang="en-US" sz="1600" dirty="0">
                <a:solidFill>
                  <a:srgbClr val="84AEE5"/>
                </a:solidFill>
              </a:rPr>
              <a:t>b</a:t>
            </a:r>
            <a:r>
              <a:rPr lang="en-US" sz="1600" dirty="0" smtClean="0">
                <a:solidFill>
                  <a:srgbClr val="84AEE5"/>
                </a:solidFill>
              </a:rPr>
              <a:t>-jet, </a:t>
            </a:r>
          </a:p>
          <a:p>
            <a:endParaRPr lang="en-US" sz="1600" dirty="0" smtClean="0">
              <a:solidFill>
                <a:srgbClr val="84AEE5"/>
              </a:solidFill>
            </a:endParaRPr>
          </a:p>
          <a:p>
            <a:r>
              <a:rPr lang="en-US" sz="1600" dirty="0" smtClean="0">
                <a:solidFill>
                  <a:srgbClr val="84AEE5"/>
                </a:solidFill>
              </a:rPr>
              <a:t>2 highest </a:t>
            </a:r>
            <a:r>
              <a:rPr lang="en-US" sz="1600" dirty="0" err="1" smtClean="0">
                <a:solidFill>
                  <a:srgbClr val="84AEE5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84AEE5"/>
                </a:solidFill>
              </a:rPr>
              <a:t>t</a:t>
            </a:r>
            <a:r>
              <a:rPr lang="en-US" sz="1600" dirty="0" smtClean="0">
                <a:solidFill>
                  <a:srgbClr val="84AEE5"/>
                </a:solidFill>
              </a:rPr>
              <a:t> jets</a:t>
            </a:r>
            <a:endParaRPr lang="en-US" sz="1600" dirty="0">
              <a:solidFill>
                <a:srgbClr val="84AEE5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6619318" y="1960368"/>
            <a:ext cx="332240" cy="198162"/>
          </a:xfrm>
          <a:prstGeom prst="straightConnector1">
            <a:avLst/>
          </a:prstGeom>
          <a:ln w="38100" cmpd="sng">
            <a:solidFill>
              <a:srgbClr val="84AE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6951558" y="1960368"/>
            <a:ext cx="439168" cy="209098"/>
          </a:xfrm>
          <a:prstGeom prst="straightConnector1">
            <a:avLst/>
          </a:prstGeom>
          <a:ln w="38100" cmpd="sng">
            <a:solidFill>
              <a:srgbClr val="84AEE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p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60645" r="31505" b="30041"/>
          <a:stretch/>
        </p:blipFill>
        <p:spPr>
          <a:xfrm>
            <a:off x="4484373" y="4458879"/>
            <a:ext cx="4137653" cy="14863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1" y="5835922"/>
            <a:ext cx="3105124" cy="646331"/>
          </a:xfrm>
          <a:prstGeom prst="rect">
            <a:avLst/>
          </a:prstGeom>
          <a:solidFill>
            <a:srgbClr val="B9CDE5"/>
          </a:solidFill>
          <a:ln>
            <a:solidFill>
              <a:srgbClr val="37609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Very good correlation between 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eco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and particle level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9979" y="5835922"/>
            <a:ext cx="3311406" cy="646331"/>
          </a:xfrm>
          <a:prstGeom prst="rect">
            <a:avLst/>
          </a:prstGeom>
          <a:solidFill>
            <a:srgbClr val="B9CDE5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Some shape differences between particle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parton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level</a:t>
            </a:r>
          </a:p>
        </p:txBody>
      </p:sp>
      <p:pic>
        <p:nvPicPr>
          <p:cNvPr id="3" name="Picture 2" descr="fig_02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960368"/>
            <a:ext cx="3598546" cy="3611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49" y="3318871"/>
            <a:ext cx="2055796" cy="11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-6012"/>
            <a:ext cx="924089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Pseudo top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at various </a:t>
            </a:r>
            <a:r>
              <a:rPr lang="en-US" dirty="0" err="1" smtClean="0">
                <a:solidFill>
                  <a:schemeClr val="bg1"/>
                </a:solidFill>
              </a:rPr>
              <a:t>cms</a:t>
            </a:r>
            <a:r>
              <a:rPr lang="en-US" dirty="0" smtClean="0">
                <a:solidFill>
                  <a:schemeClr val="bg1"/>
                </a:solidFill>
              </a:rPr>
              <a:t> energies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3600" cy="365125"/>
          </a:xfrm>
        </p:spPr>
        <p:txBody>
          <a:bodyPr/>
          <a:lstStyle/>
          <a:p>
            <a:fld id="{8763E2ED-EB89-534C-A47A-D1EFBC5541A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fig_0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62" y="1670619"/>
            <a:ext cx="3984338" cy="3570514"/>
          </a:xfrm>
          <a:prstGeom prst="rect">
            <a:avLst/>
          </a:prstGeom>
        </p:spPr>
      </p:pic>
      <p:pic>
        <p:nvPicPr>
          <p:cNvPr id="5" name="Picture 4" descr="fig_03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" y="1642569"/>
            <a:ext cx="3983057" cy="3569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9" y="5585084"/>
            <a:ext cx="851212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Overall good description by MC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More precise data and larger QCD radiation leads to higher discriminating power of </a:t>
            </a:r>
          </a:p>
          <a:p>
            <a:r>
              <a:rPr lang="en-US" dirty="0"/>
              <a:t> </a:t>
            </a:r>
            <a:r>
              <a:rPr lang="en-US" dirty="0" smtClean="0"/>
              <a:t>      13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9529" y="2968773"/>
            <a:ext cx="7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330" y="2219087"/>
            <a:ext cx="82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7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0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Adjust </a:t>
            </a:r>
            <a:r>
              <a:rPr lang="en-US" dirty="0">
                <a:solidFill>
                  <a:schemeClr val="bg1"/>
                </a:solidFill>
              </a:rPr>
              <a:t>predictions of </a:t>
            </a:r>
            <a:r>
              <a:rPr lang="en-US" dirty="0" err="1">
                <a:solidFill>
                  <a:schemeClr val="bg1"/>
                </a:solidFill>
              </a:rPr>
              <a:t>PowHeg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fig_0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1" y="2686966"/>
            <a:ext cx="3894881" cy="3337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234" y="1339917"/>
            <a:ext cx="7213964" cy="1200329"/>
          </a:xfrm>
          <a:prstGeom prst="rect">
            <a:avLst/>
          </a:prstGeom>
          <a:solidFill>
            <a:srgbClr val="DCE6F2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POWHEG: NLO ME for top pair, LO ME for first emission, matched to PS</a:t>
            </a:r>
            <a:endParaRPr lang="en-US" dirty="0">
              <a:solidFill>
                <a:srgbClr val="376092"/>
              </a:solidFill>
            </a:endParaRPr>
          </a:p>
          <a:p>
            <a:r>
              <a:rPr lang="en-US" dirty="0">
                <a:solidFill>
                  <a:srgbClr val="376092"/>
                </a:solidFill>
              </a:rPr>
              <a:t>M</a:t>
            </a:r>
            <a:r>
              <a:rPr lang="en-US" dirty="0" smtClean="0">
                <a:solidFill>
                  <a:srgbClr val="376092"/>
                </a:solidFill>
              </a:rPr>
              <a:t>odel parameter to regulate hardness of first radiation (</a:t>
            </a:r>
            <a:r>
              <a:rPr lang="en-US" dirty="0" err="1" smtClean="0">
                <a:solidFill>
                  <a:srgbClr val="376092"/>
                </a:solidFill>
              </a:rPr>
              <a:t>hdamp</a:t>
            </a:r>
            <a:r>
              <a:rPr lang="en-US" dirty="0" smtClean="0">
                <a:solidFill>
                  <a:srgbClr val="376092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Measurements </a:t>
            </a:r>
            <a:r>
              <a:rPr lang="en-US" dirty="0">
                <a:solidFill>
                  <a:srgbClr val="FF0000"/>
                </a:solidFill>
              </a:rPr>
              <a:t>are sensitive to the setting of this free model parameter</a:t>
            </a:r>
          </a:p>
          <a:p>
            <a:r>
              <a:rPr lang="en-US" dirty="0">
                <a:solidFill>
                  <a:srgbClr val="376092"/>
                </a:solidFill>
              </a:rPr>
              <a:t>B</a:t>
            </a:r>
            <a:r>
              <a:rPr lang="en-US" dirty="0" smtClean="0">
                <a:solidFill>
                  <a:srgbClr val="376092"/>
                </a:solidFill>
              </a:rPr>
              <a:t>est description of </a:t>
            </a:r>
            <a:r>
              <a:rPr lang="en-US" dirty="0" err="1" smtClean="0">
                <a:solidFill>
                  <a:srgbClr val="376092"/>
                </a:solidFill>
              </a:rPr>
              <a:t>tt</a:t>
            </a:r>
            <a:r>
              <a:rPr lang="en-US" dirty="0" smtClean="0">
                <a:solidFill>
                  <a:srgbClr val="376092"/>
                </a:solidFill>
              </a:rPr>
              <a:t> data with </a:t>
            </a:r>
            <a:r>
              <a:rPr lang="en-US" dirty="0" err="1" smtClean="0">
                <a:solidFill>
                  <a:srgbClr val="376092"/>
                </a:solidFill>
              </a:rPr>
              <a:t>hdamp</a:t>
            </a:r>
            <a:r>
              <a:rPr lang="en-US" dirty="0">
                <a:solidFill>
                  <a:srgbClr val="376092"/>
                </a:solidFill>
              </a:rPr>
              <a:t> </a:t>
            </a:r>
            <a:r>
              <a:rPr lang="en-US" dirty="0" smtClean="0">
                <a:solidFill>
                  <a:srgbClr val="376092"/>
                </a:solidFill>
              </a:rPr>
              <a:t>~ 1.5 </a:t>
            </a:r>
            <a:r>
              <a:rPr lang="en-US" dirty="0" err="1" smtClean="0">
                <a:solidFill>
                  <a:srgbClr val="376092"/>
                </a:solidFill>
              </a:rPr>
              <a:t>m</a:t>
            </a:r>
            <a:r>
              <a:rPr lang="en-US" baseline="-25000" dirty="0" err="1" smtClean="0">
                <a:solidFill>
                  <a:srgbClr val="376092"/>
                </a:solidFill>
              </a:rPr>
              <a:t>top</a:t>
            </a:r>
            <a:endParaRPr lang="en-US" dirty="0" smtClean="0">
              <a:solidFill>
                <a:srgbClr val="376092"/>
              </a:solidFill>
            </a:endParaRPr>
          </a:p>
        </p:txBody>
      </p:sp>
      <p:pic>
        <p:nvPicPr>
          <p:cNvPr id="8" name="Picture 7" descr="fig_05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16" y="2647277"/>
            <a:ext cx="3661643" cy="33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70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-6012"/>
            <a:ext cx="924089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decay products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pseudo top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47911" y="3395766"/>
            <a:ext cx="1164064" cy="29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6219" y="6045578"/>
            <a:ext cx="34253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of the effects more visible in 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3600" cy="365125"/>
          </a:xfrm>
        </p:spPr>
        <p:txBody>
          <a:bodyPr/>
          <a:lstStyle/>
          <a:p>
            <a:fld id="{8763E2ED-EB89-534C-A47A-D1EFBC5541A2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fig_03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8" y="1642568"/>
            <a:ext cx="4478220" cy="4087450"/>
          </a:xfrm>
          <a:prstGeom prst="rect">
            <a:avLst/>
          </a:prstGeom>
        </p:spPr>
      </p:pic>
      <p:pic>
        <p:nvPicPr>
          <p:cNvPr id="14" name="Picture 13" descr="fig_03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75" y="1785258"/>
            <a:ext cx="3983057" cy="35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Further </a:t>
            </a:r>
            <a:r>
              <a:rPr lang="en-US" sz="4000" dirty="0" smtClean="0"/>
              <a:t>reading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6184" y="1878633"/>
            <a:ext cx="8620419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Overview:</a:t>
            </a:r>
          </a:p>
          <a:p>
            <a:r>
              <a:rPr lang="en-US" dirty="0" smtClean="0"/>
              <a:t>" </a:t>
            </a:r>
            <a:r>
              <a:rPr lang="en-US" dirty="0">
                <a:hlinkClick r:id="rId2"/>
              </a:rPr>
              <a:t>QCD Monte-Carlo model tunes for the LHC</a:t>
            </a:r>
            <a:r>
              <a:rPr lang="en-US" dirty="0"/>
              <a:t>" </a:t>
            </a:r>
            <a:br>
              <a:rPr lang="en-US" dirty="0"/>
            </a:br>
            <a:endParaRPr lang="en-US" dirty="0" smtClean="0"/>
          </a:p>
          <a:p>
            <a:r>
              <a:rPr lang="en-US" dirty="0" err="1" smtClean="0"/>
              <a:t>Pythia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"Tuning Monte Carlo Generators: The Perugia Tunes" </a:t>
            </a:r>
            <a:r>
              <a:rPr lang="en-US" dirty="0">
                <a:hlinkClick r:id="rId3"/>
              </a:rPr>
              <a:t>arXiv:1005.3457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"Tuning PYTHIA 8.1: the </a:t>
            </a:r>
            <a:r>
              <a:rPr lang="en-US" dirty="0" err="1"/>
              <a:t>Monash</a:t>
            </a:r>
            <a:r>
              <a:rPr lang="en-US" dirty="0"/>
              <a:t> 2013 Tune" </a:t>
            </a:r>
            <a:r>
              <a:rPr lang="en-US" dirty="0">
                <a:hlinkClick r:id="rId4"/>
              </a:rPr>
              <a:t>arXiv:1404.5630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"Energy Scaling of Minimum-Bias Tunes" </a:t>
            </a:r>
            <a:r>
              <a:rPr lang="en-US" dirty="0">
                <a:hlinkClick r:id="rId5"/>
              </a:rPr>
              <a:t>arXiv:1103.3649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CMS CUET tunes: 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/1512.00815.</a:t>
            </a:r>
            <a:r>
              <a:rPr lang="en-US" dirty="0" smtClean="0"/>
              <a:t>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uning </a:t>
            </a:r>
            <a:r>
              <a:rPr lang="en-US" dirty="0"/>
              <a:t>to </a:t>
            </a:r>
            <a:r>
              <a:rPr lang="en-US" dirty="0" err="1"/>
              <a:t>multileg</a:t>
            </a:r>
            <a:r>
              <a:rPr lang="en-US" dirty="0"/>
              <a:t> generators like </a:t>
            </a:r>
            <a:r>
              <a:rPr lang="en-US" dirty="0" err="1" smtClean="0"/>
              <a:t>alpgen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"Monte Carlo tuning in the presence of Matching" </a:t>
            </a:r>
            <a:r>
              <a:rPr lang="en-US" dirty="0">
                <a:hlinkClick r:id="rId6"/>
              </a:rPr>
              <a:t>arXiv:1109.5295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application to </a:t>
            </a:r>
            <a:r>
              <a:rPr lang="en-US" dirty="0" err="1"/>
              <a:t>powheg</a:t>
            </a:r>
            <a:r>
              <a:rPr lang="en-US" dirty="0"/>
              <a:t>, the following reference introduced the use of vetoed showers: </a:t>
            </a:r>
            <a:br>
              <a:rPr lang="en-US" dirty="0"/>
            </a:br>
            <a:r>
              <a:rPr lang="en-US" dirty="0"/>
              <a:t>"Improved Parton Showers at Large Transverse Momenta" </a:t>
            </a:r>
            <a:r>
              <a:rPr lang="en-US" dirty="0">
                <a:hlinkClick r:id="rId7"/>
              </a:rPr>
              <a:t>arXiv:1003.2384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890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2" y="5155248"/>
            <a:ext cx="8992055" cy="1578724"/>
          </a:xfrm>
        </p:spPr>
        <p:txBody>
          <a:bodyPr>
            <a:noAutofit/>
          </a:bodyPr>
          <a:lstStyle/>
          <a:p>
            <a:r>
              <a:rPr lang="en-US" sz="1800" dirty="0"/>
              <a:t>Model independence of measurement key issue for </a:t>
            </a:r>
            <a:r>
              <a:rPr lang="en-US" sz="1800" dirty="0" smtClean="0"/>
              <a:t>tuning</a:t>
            </a:r>
          </a:p>
          <a:p>
            <a:r>
              <a:rPr lang="en-US" sz="1800" dirty="0" smtClean="0"/>
              <a:t>Huge set of (unfolded) data available to adjust free parameters of MC Generators</a:t>
            </a:r>
          </a:p>
          <a:p>
            <a:r>
              <a:rPr lang="en-US" sz="1800" dirty="0" smtClean="0"/>
              <a:t>Precise description of  experimental data is  essential to perform high precision measurements at LHC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9" name="Picture 8" descr="fig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2" b="33367"/>
          <a:stretch/>
        </p:blipFill>
        <p:spPr>
          <a:xfrm>
            <a:off x="5618582" y="1470054"/>
            <a:ext cx="3216534" cy="32244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6131" r="4617" b="-2285"/>
          <a:stretch/>
        </p:blipFill>
        <p:spPr>
          <a:xfrm>
            <a:off x="42812" y="1108567"/>
            <a:ext cx="4181339" cy="4165748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4224151" y="2906062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54123"/>
            <a:ext cx="9143999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dirty="0" smtClean="0"/>
              <a:t>                           Summary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1469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6131" r="4617" b="-2285"/>
          <a:stretch/>
        </p:blipFill>
        <p:spPr>
          <a:xfrm>
            <a:off x="1840352" y="1520381"/>
            <a:ext cx="5357596" cy="533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56047"/>
            <a:ext cx="91439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                 </a:t>
            </a:r>
            <a:r>
              <a:rPr lang="en-US" sz="4800" dirty="0" smtClean="0"/>
              <a:t>QCD models in MC</a:t>
            </a:r>
            <a:endParaRPr lang="en-US" sz="4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72969" y="1533056"/>
            <a:ext cx="3223302" cy="2642331"/>
            <a:chOff x="1272969" y="1533056"/>
            <a:chExt cx="3223302" cy="2642331"/>
          </a:xfrm>
        </p:grpSpPr>
        <p:sp>
          <p:nvSpPr>
            <p:cNvPr id="12" name="TextBox 11"/>
            <p:cNvSpPr txBox="1"/>
            <p:nvPr/>
          </p:nvSpPr>
          <p:spPr>
            <a:xfrm>
              <a:off x="1272969" y="1533056"/>
              <a:ext cx="1719679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 interaction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992648" y="1883304"/>
              <a:ext cx="1503623" cy="2292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stCxn id="59" idx="3"/>
          </p:cNvCxnSpPr>
          <p:nvPr/>
        </p:nvCxnSpPr>
        <p:spPr>
          <a:xfrm>
            <a:off x="2032892" y="2637341"/>
            <a:ext cx="2025431" cy="1231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3539" y="3226435"/>
            <a:ext cx="3847998" cy="817559"/>
            <a:chOff x="93539" y="3226435"/>
            <a:chExt cx="3847998" cy="817559"/>
          </a:xfrm>
        </p:grpSpPr>
        <p:sp>
          <p:nvSpPr>
            <p:cNvPr id="21" name="TextBox 20"/>
            <p:cNvSpPr txBox="1"/>
            <p:nvPr/>
          </p:nvSpPr>
          <p:spPr>
            <a:xfrm>
              <a:off x="93539" y="3226435"/>
              <a:ext cx="2277374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 QCD FS radiation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1" idx="3"/>
            </p:cNvCxnSpPr>
            <p:nvPr/>
          </p:nvCxnSpPr>
          <p:spPr>
            <a:xfrm>
              <a:off x="2370913" y="3411101"/>
              <a:ext cx="1570624" cy="63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3539" y="4942431"/>
            <a:ext cx="4344237" cy="481775"/>
            <a:chOff x="152034" y="4963748"/>
            <a:chExt cx="4344237" cy="481775"/>
          </a:xfrm>
        </p:grpSpPr>
        <p:sp>
          <p:nvSpPr>
            <p:cNvPr id="30" name="TextBox 29"/>
            <p:cNvSpPr txBox="1"/>
            <p:nvPr/>
          </p:nvSpPr>
          <p:spPr>
            <a:xfrm>
              <a:off x="152034" y="5076191"/>
              <a:ext cx="2860992" cy="369332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A5E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Secondary interaction  (MPI)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V="1">
              <a:off x="3013026" y="4963748"/>
              <a:ext cx="1483245" cy="297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802800" y="5054874"/>
            <a:ext cx="1762021" cy="646331"/>
          </a:xfrm>
          <a:prstGeom prst="rect">
            <a:avLst/>
          </a:prstGeom>
          <a:solidFill>
            <a:srgbClr val="DCE6F2"/>
          </a:solidFill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Hadronisation</a:t>
            </a:r>
            <a:r>
              <a:rPr lang="en-US" dirty="0" smtClean="0"/>
              <a:t> of</a:t>
            </a:r>
          </a:p>
          <a:p>
            <a:r>
              <a:rPr lang="en-US" dirty="0"/>
              <a:t>p</a:t>
            </a:r>
            <a:r>
              <a:rPr lang="en-US" dirty="0" smtClean="0"/>
              <a:t>roton remnant</a:t>
            </a: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 flipV="1">
            <a:off x="4963417" y="4773957"/>
            <a:ext cx="1839383" cy="604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2800" y="1579222"/>
            <a:ext cx="1928733" cy="646331"/>
          </a:xfrm>
          <a:prstGeom prst="rect">
            <a:avLst/>
          </a:prstGeom>
          <a:solidFill>
            <a:srgbClr val="DCE6F2"/>
          </a:solidFill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Hadronisation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Final state </a:t>
            </a:r>
            <a:r>
              <a:rPr lang="en-US" dirty="0" err="1" smtClean="0"/>
              <a:t>partons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flipH="1">
            <a:off x="5474356" y="1902388"/>
            <a:ext cx="1328444" cy="87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02800" y="2404526"/>
            <a:ext cx="1484789" cy="369332"/>
          </a:xfrm>
          <a:prstGeom prst="rect">
            <a:avLst/>
          </a:prstGeom>
          <a:solidFill>
            <a:srgbClr val="DCE6F2"/>
          </a:solidFill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 decay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>
            <a:off x="5868510" y="2589192"/>
            <a:ext cx="93429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02800" y="3595767"/>
            <a:ext cx="1766905" cy="369332"/>
          </a:xfrm>
          <a:prstGeom prst="rect">
            <a:avLst/>
          </a:prstGeom>
          <a:solidFill>
            <a:srgbClr val="DCE6F2"/>
          </a:solidFill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Photon radiation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1"/>
          </p:cNvCxnSpPr>
          <p:nvPr/>
        </p:nvCxnSpPr>
        <p:spPr>
          <a:xfrm flipH="1" flipV="1">
            <a:off x="6642219" y="3226435"/>
            <a:ext cx="160581" cy="553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</p:cNvCxnSpPr>
          <p:nvPr/>
        </p:nvCxnSpPr>
        <p:spPr>
          <a:xfrm flipH="1">
            <a:off x="6481638" y="3780433"/>
            <a:ext cx="321162" cy="88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3539" y="3990721"/>
            <a:ext cx="1721144" cy="369332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 QCD radiation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7" idx="1"/>
          </p:cNvCxnSpPr>
          <p:nvPr/>
        </p:nvCxnSpPr>
        <p:spPr>
          <a:xfrm>
            <a:off x="1840352" y="4189191"/>
            <a:ext cx="2159578" cy="278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3539" y="2452675"/>
            <a:ext cx="1939353" cy="369332"/>
          </a:xfrm>
          <a:prstGeom prst="rect">
            <a:avLst/>
          </a:prstGeom>
          <a:noFill/>
          <a:ln>
            <a:solidFill>
              <a:srgbClr val="00A5E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Parton </a:t>
            </a:r>
            <a:r>
              <a:rPr lang="en-US" dirty="0" smtClean="0"/>
              <a:t>decay (t, H)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370913" y="6404722"/>
            <a:ext cx="432725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Up to ~30 </a:t>
            </a:r>
            <a:r>
              <a:rPr lang="en-US" dirty="0" err="1" smtClean="0"/>
              <a:t>tuneable</a:t>
            </a:r>
            <a:r>
              <a:rPr lang="en-US" dirty="0" smtClean="0"/>
              <a:t> parameters in MC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3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65C98-7DA2-7E4D-926E-3CA539D8EB9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4419600"/>
            <a:ext cx="6732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0650" y="725488"/>
            <a:ext cx="9142413" cy="549433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smtClean="0"/>
              <a:t>Ill-posed problem: result is not fully constrained</a:t>
            </a:r>
          </a:p>
          <a:p>
            <a:pPr marL="685800" lvl="1" eaLnBrk="1" hangingPunct="1">
              <a:defRPr/>
            </a:pPr>
            <a:r>
              <a:rPr lang="en-US" smtClean="0"/>
              <a:t>Matrix A can not be unambiguously inverted</a:t>
            </a:r>
          </a:p>
          <a:p>
            <a:pPr marL="685800" lvl="1" eaLnBrk="1" hangingPunct="1">
              <a:defRPr/>
            </a:pPr>
            <a:r>
              <a:rPr lang="en-US" smtClean="0"/>
              <a:t>Data contain no information on structures below detector resolution</a:t>
            </a:r>
          </a:p>
          <a:p>
            <a:pPr marL="685800" lvl="1" eaLnBrk="1" hangingPunct="1">
              <a:defRPr/>
            </a:pPr>
            <a:r>
              <a:rPr lang="en-US" smtClean="0"/>
              <a:t>Can lead to drastic fluctuations (and corresponding anti-correlations between neighboring bins</a:t>
            </a:r>
          </a:p>
          <a:p>
            <a:pPr eaLnBrk="1" hangingPunct="1">
              <a:defRPr/>
            </a:pPr>
            <a:r>
              <a:rPr lang="en-US" smtClean="0"/>
              <a:t>Regularization</a:t>
            </a:r>
          </a:p>
          <a:p>
            <a:pPr marL="685800" lvl="1" eaLnBrk="1" hangingPunct="1">
              <a:defRPr/>
            </a:pPr>
            <a:r>
              <a:rPr lang="en-US" smtClean="0"/>
              <a:t>Supplement missing data using assumptions on smoothness of data </a:t>
            </a:r>
          </a:p>
          <a:p>
            <a:pPr marL="685800" lvl="1" eaLnBrk="1" hangingPunct="1">
              <a:defRPr/>
            </a:pPr>
            <a:r>
              <a:rPr lang="en-US" smtClean="0"/>
              <a:t>Add penalty term that gets large for large fluctuations</a:t>
            </a:r>
          </a:p>
          <a:p>
            <a:pPr eaLnBrk="1" hangingPunct="1">
              <a:defRPr/>
            </a:pPr>
            <a:r>
              <a:rPr lang="en-US" smtClean="0"/>
              <a:t>One possible approach: </a:t>
            </a:r>
          </a:p>
          <a:p>
            <a:pPr marL="685800" lvl="1" eaLnBrk="1" hangingPunct="1">
              <a:defRPr/>
            </a:pPr>
            <a:r>
              <a:rPr lang="en-US" smtClean="0"/>
              <a:t>Exploit fact that inversion of A is equivalent to minimizing the following expression (where Cov is the covariance matrix)</a:t>
            </a:r>
          </a:p>
          <a:p>
            <a:pPr eaLnBrk="1" hangingPunct="1">
              <a:defRPr/>
            </a:pPr>
            <a:endParaRPr lang="en-US" smtClean="0"/>
          </a:p>
          <a:p>
            <a:pPr marL="685800" lvl="1" eaLnBrk="1" hangingPunct="1">
              <a:defRPr/>
            </a:pPr>
            <a:endParaRPr lang="en-US" smtClean="0"/>
          </a:p>
          <a:p>
            <a:pPr marL="685800" lvl="1" eaLnBrk="1" hangingPunct="1">
              <a:defRPr/>
            </a:pPr>
            <a:r>
              <a:rPr lang="en-US" smtClean="0"/>
              <a:t>Introduce penalty term</a:t>
            </a:r>
          </a:p>
          <a:p>
            <a:pPr marL="685800" lvl="1" eaLnBrk="1" hangingPunct="1">
              <a:defRPr/>
            </a:pPr>
            <a:endParaRPr lang="en-US" smtClean="0"/>
          </a:p>
          <a:p>
            <a:pPr marL="685800" lvl="1" eaLnBrk="1" hangingPunct="1">
              <a:defRPr/>
            </a:pPr>
            <a:endParaRPr lang="en-US" smtClean="0"/>
          </a:p>
          <a:p>
            <a:pPr marL="685800" lvl="1" eaLnBrk="1" hangingPunct="1">
              <a:defRPr/>
            </a:pPr>
            <a:endParaRPr lang="en-US" smtClean="0"/>
          </a:p>
          <a:p>
            <a:pPr marL="685800" lvl="1" eaLnBrk="1" hangingPunct="1">
              <a:defRPr/>
            </a:pPr>
            <a:r>
              <a:rPr lang="en-US" smtClean="0"/>
              <a:t> </a:t>
            </a:r>
            <a:r>
              <a:rPr lang="en-US" sz="2100" smtClean="0">
                <a:latin typeface="Candara Bold Italic" charset="0"/>
                <a:cs typeface="Candara Bold Italic" charset="0"/>
                <a:sym typeface="Candara Bold Italic" charset="0"/>
              </a:rPr>
              <a:t>τ</a:t>
            </a:r>
            <a:r>
              <a:rPr lang="en-US" smtClean="0">
                <a:latin typeface="Candara Bold Italic" charset="0"/>
                <a:cs typeface="Candara Bold Italic" charset="0"/>
                <a:sym typeface="Candara Bold Italic" charset="0"/>
              </a:rPr>
              <a:t> </a:t>
            </a:r>
            <a:r>
              <a:rPr lang="en-US" smtClean="0"/>
              <a:t>is regularization parameter, K(w) is curvature measure</a:t>
            </a:r>
          </a:p>
          <a:p>
            <a:pPr marL="685800" lvl="1" eaLnBrk="1" hangingPunct="1">
              <a:defRPr/>
            </a:pPr>
            <a:r>
              <a:rPr lang="en-US" smtClean="0"/>
              <a:t>Choose </a:t>
            </a:r>
            <a:r>
              <a:rPr lang="en-US" sz="2100" smtClean="0">
                <a:latin typeface="Candara Bold Italic" charset="0"/>
                <a:cs typeface="Candara Bold Italic" charset="0"/>
                <a:sym typeface="Candara Bold Italic" charset="0"/>
              </a:rPr>
              <a:t>τ</a:t>
            </a:r>
            <a:r>
              <a:rPr lang="en-US" smtClean="0"/>
              <a:t> carefully, e.g. by minimizing global correlation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803650"/>
            <a:ext cx="3986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259267" y="-93662"/>
            <a:ext cx="8229600" cy="114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Unfolding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848100"/>
            <a:ext cx="22415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7" name="Group 8"/>
          <p:cNvGrpSpPr>
            <a:grpSpLocks/>
          </p:cNvGrpSpPr>
          <p:nvPr/>
        </p:nvGrpSpPr>
        <p:grpSpPr bwMode="auto">
          <a:xfrm>
            <a:off x="5661025" y="477838"/>
            <a:ext cx="2847975" cy="931862"/>
            <a:chOff x="0" y="0"/>
            <a:chExt cx="1793" cy="586"/>
          </a:xfrm>
        </p:grpSpPr>
        <p:pic>
          <p:nvPicPr>
            <p:cNvPr id="5120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330"/>
              <a:ext cx="165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8" name="Rectangle 9"/>
          <p:cNvSpPr>
            <a:spLocks/>
          </p:cNvSpPr>
          <p:nvPr/>
        </p:nvSpPr>
        <p:spPr bwMode="auto">
          <a:xfrm>
            <a:off x="8548688" y="5467350"/>
            <a:ext cx="24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b="0">
                <a:solidFill>
                  <a:schemeClr val="tx1"/>
                </a:solidFill>
                <a:latin typeface="Candara Bold Italic" charset="0"/>
                <a:ea typeface="ＭＳ Ｐゴシック" charset="0"/>
                <a:sym typeface="Candara Bold Italic" charset="0"/>
              </a:rPr>
              <a:t>τ</a:t>
            </a:r>
          </a:p>
        </p:txBody>
      </p:sp>
    </p:spTree>
    <p:extLst>
      <p:ext uri="{BB962C8B-B14F-4D97-AF65-F5344CB8AC3E}">
        <p14:creationId xmlns:p14="http://schemas.microsoft.com/office/powerpoint/2010/main" val="4236664751"/>
      </p:ext>
    </p:extLst>
  </p:cSld>
  <p:clrMapOvr>
    <a:masterClrMapping/>
  </p:clrMapOvr>
  <p:transition xmlns:p14="http://schemas.microsoft.com/office/powerpoint/2010/main" spd="med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&amp;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Rivet (</a:t>
            </a:r>
            <a:r>
              <a:rPr lang="en-US" sz="2000" dirty="0" err="1" smtClean="0"/>
              <a:t>HZTool</a:t>
            </a:r>
            <a:r>
              <a:rPr lang="en-US" sz="2000" dirty="0" smtClean="0"/>
              <a:t>): analysis libraries for LHC, LEP (HERA) to extract physical observables corresponding to experimental measurements</a:t>
            </a:r>
          </a:p>
          <a:p>
            <a:r>
              <a:rPr lang="en-US" sz="2000" dirty="0" smtClean="0"/>
              <a:t>MCPLOTS (</a:t>
            </a:r>
            <a:r>
              <a:rPr lang="en-US" sz="2000" dirty="0" smtClean="0">
                <a:hlinkClick r:id="rId2"/>
              </a:rPr>
              <a:t>http://mcplots.cern.ch/</a:t>
            </a:r>
            <a:r>
              <a:rPr lang="en-US" sz="2000" dirty="0" smtClean="0"/>
              <a:t> ) </a:t>
            </a:r>
            <a:r>
              <a:rPr lang="en-US" sz="2000" dirty="0"/>
              <a:t>web-accessible repository of theoretical </a:t>
            </a:r>
            <a:r>
              <a:rPr lang="en-US" sz="2000" dirty="0" smtClean="0"/>
              <a:t>predictions from various MC generators for experimental data</a:t>
            </a:r>
          </a:p>
          <a:p>
            <a:r>
              <a:rPr lang="en-US" sz="2000" dirty="0" smtClean="0"/>
              <a:t>Professor (</a:t>
            </a:r>
            <a:r>
              <a:rPr lang="en-US" sz="2000" dirty="0" err="1" smtClean="0"/>
              <a:t>Proffit</a:t>
            </a:r>
            <a:r>
              <a:rPr lang="en-US" sz="2000" dirty="0" smtClean="0"/>
              <a:t>):  tuning tool using analytical approximations interfaced to Rivet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85552" y="3912443"/>
            <a:ext cx="1744769" cy="590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257936" y="4502517"/>
            <a:ext cx="1" cy="346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85552" y="4874516"/>
            <a:ext cx="1744769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HepMC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6602" y="3912443"/>
            <a:ext cx="1847402" cy="590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Measurments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36602" y="4848864"/>
            <a:ext cx="1847402" cy="3848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HepData</a:t>
            </a:r>
            <a:r>
              <a:rPr lang="en-US" dirty="0" smtClean="0"/>
              <a:t> tables 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>
            <a:off x="5760303" y="4502517"/>
            <a:ext cx="0" cy="346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2257937" y="5233691"/>
            <a:ext cx="1270088" cy="892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>
            <a:off x="4233630" y="5233691"/>
            <a:ext cx="1526673" cy="892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0516" y="6126163"/>
            <a:ext cx="1796086" cy="608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Rivet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HZTools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91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8F5A-44BB-2B48-97D0-26DADE205A1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37832" y="-99585"/>
            <a:ext cx="8229600" cy="114300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US" sz="3200" dirty="0" smtClean="0"/>
              <a:t>Simplest case: Bin-by-bin unfolding</a:t>
            </a:r>
          </a:p>
        </p:txBody>
      </p:sp>
      <p:sp>
        <p:nvSpPr>
          <p:cNvPr id="49157" name="AutoShape 4"/>
          <p:cNvSpPr>
            <a:spLocks/>
          </p:cNvSpPr>
          <p:nvPr/>
        </p:nvSpPr>
        <p:spPr bwMode="auto">
          <a:xfrm>
            <a:off x="3784600" y="2170932"/>
            <a:ext cx="1587500" cy="939800"/>
          </a:xfrm>
          <a:prstGeom prst="rightArrow">
            <a:avLst>
              <a:gd name="adj1" fmla="val 32000"/>
              <a:gd name="adj2" fmla="val 59466"/>
            </a:avLst>
          </a:prstGeom>
          <a:solidFill>
            <a:schemeClr val="accent1">
              <a:alpha val="32941"/>
            </a:schemeClr>
          </a:solidFill>
          <a:ln w="25400">
            <a:solidFill>
              <a:srgbClr val="2D414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0914" y="3518217"/>
            <a:ext cx="5803900" cy="1168400"/>
            <a:chOff x="1910282" y="3385917"/>
            <a:chExt cx="5803900" cy="1168400"/>
          </a:xfrm>
        </p:grpSpPr>
        <p:sp>
          <p:nvSpPr>
            <p:cNvPr id="49154" name="AutoShape 1"/>
            <p:cNvSpPr>
              <a:spLocks/>
            </p:cNvSpPr>
            <p:nvPr/>
          </p:nvSpPr>
          <p:spPr bwMode="auto">
            <a:xfrm>
              <a:off x="1910282" y="3385917"/>
              <a:ext cx="5803900" cy="1168400"/>
            </a:xfrm>
            <a:prstGeom prst="roundRect">
              <a:avLst>
                <a:gd name="adj" fmla="val 16301"/>
              </a:avLst>
            </a:prstGeom>
            <a:solidFill>
              <a:srgbClr val="F4F54B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2D41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5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13" y="3514005"/>
              <a:ext cx="5399087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9" name="Rectangle 6"/>
          <p:cNvSpPr>
            <a:spLocks/>
          </p:cNvSpPr>
          <p:nvPr/>
        </p:nvSpPr>
        <p:spPr bwMode="auto">
          <a:xfrm>
            <a:off x="3350512" y="1024380"/>
            <a:ext cx="23313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correct measured </a:t>
            </a:r>
          </a:p>
          <a:p>
            <a:r>
              <a:rPr lang="en-US" b="0" dirty="0" smtClean="0">
                <a:solidFill>
                  <a:schemeClr val="tx1"/>
                </a:solidFill>
                <a:ea typeface="ＭＳ Ｐゴシック" charset="0"/>
              </a:rPr>
              <a:t>Distribution  back </a:t>
            </a:r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to</a:t>
            </a:r>
          </a:p>
          <a:p>
            <a:r>
              <a:rPr lang="en-US" b="0" dirty="0" smtClean="0">
                <a:solidFill>
                  <a:schemeClr val="tx1"/>
                </a:solidFill>
                <a:ea typeface="ＭＳ Ｐゴシック" charset="0"/>
              </a:rPr>
              <a:t>Parton level distribution</a:t>
            </a: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(unfolding)</a:t>
            </a:r>
          </a:p>
        </p:txBody>
      </p:sp>
      <p:pic>
        <p:nvPicPr>
          <p:cNvPr id="491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010487"/>
            <a:ext cx="2416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ure_006-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35" y="883972"/>
            <a:ext cx="2738603" cy="265649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4942" y="5016500"/>
            <a:ext cx="8813800" cy="1704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Features</a:t>
            </a:r>
          </a:p>
          <a:p>
            <a:pPr marL="685800" lvl="1" eaLnBrk="1" hangingPunct="1">
              <a:defRPr/>
            </a:pPr>
            <a:r>
              <a:rPr lang="en-US" sz="2000" dirty="0" smtClean="0"/>
              <a:t>simple, fast, robust, statistical errors are well defined </a:t>
            </a:r>
            <a:r>
              <a:rPr lang="en-US" sz="2000" dirty="0" err="1" smtClean="0"/>
              <a:t>sqrt</a:t>
            </a:r>
            <a:r>
              <a:rPr lang="en-US" sz="2000" dirty="0" smtClean="0"/>
              <a:t>(N), biases included in systematics</a:t>
            </a:r>
          </a:p>
          <a:p>
            <a:pPr marL="685800" lvl="1" eaLnBrk="1" hangingPunct="1">
              <a:defRPr/>
            </a:pPr>
            <a:r>
              <a:rPr lang="en-US" sz="2000" dirty="0" smtClean="0"/>
              <a:t>need good description of data, result does not include correlations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652" y="3034133"/>
            <a:ext cx="413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apply efficiency separately in each bin </a:t>
            </a:r>
          </a:p>
        </p:txBody>
      </p:sp>
    </p:spTree>
    <p:extLst>
      <p:ext uri="{BB962C8B-B14F-4D97-AF65-F5344CB8AC3E}">
        <p14:creationId xmlns:p14="http://schemas.microsoft.com/office/powerpoint/2010/main" val="1148063575"/>
      </p:ext>
    </p:extLst>
  </p:cSld>
  <p:clrMapOvr>
    <a:masterClrMapping/>
  </p:clrMapOvr>
  <p:transition xmlns:p14="http://schemas.microsoft.com/office/powerpoint/2010/main" spd="med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DD2BE-A752-1C4D-9CC6-BAE801C0283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eaLnBrk="1" hangingPunct="1">
              <a:defRPr/>
            </a:pPr>
            <a:r>
              <a:rPr lang="en-US" smtClean="0"/>
              <a:t>Differential Cross Section Measurement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45" y="1691833"/>
            <a:ext cx="9105900" cy="4800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Measure number of events in many intervals</a:t>
            </a:r>
          </a:p>
          <a:p>
            <a:pPr eaLnBrk="1" hangingPunct="1">
              <a:defRPr/>
            </a:pPr>
            <a:r>
              <a:rPr lang="en-US" dirty="0" smtClean="0"/>
              <a:t>Correct for efficiency, acceptance and resolution effects</a:t>
            </a:r>
          </a:p>
          <a:p>
            <a:pPr marL="685800"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Measure bin-averaged cross section in each bins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685800" lvl="1" eaLnBrk="1" hangingPunct="1">
              <a:defRPr/>
            </a:pPr>
            <a:endParaRPr lang="en-US" dirty="0" smtClean="0"/>
          </a:p>
          <a:p>
            <a:pPr marL="685800" lvl="1" eaLnBrk="1" hangingPunct="1">
              <a:defRPr/>
            </a:pPr>
            <a:endParaRPr lang="en-US" dirty="0" smtClean="0"/>
          </a:p>
          <a:p>
            <a:pPr marL="685800" lvl="1" eaLnBrk="1" hangingPunct="1">
              <a:defRPr/>
            </a:pPr>
            <a:endParaRPr lang="en-US" dirty="0" smtClean="0"/>
          </a:p>
          <a:p>
            <a:pPr marL="685800" lvl="1" eaLnBrk="1" hangingPunct="1">
              <a:defRPr/>
            </a:pPr>
            <a:endParaRPr lang="en-US" dirty="0" smtClean="0"/>
          </a:p>
          <a:p>
            <a:pPr marL="685800" lvl="1" eaLnBrk="1" hangingPunct="1">
              <a:defRPr/>
            </a:pPr>
            <a:r>
              <a:rPr lang="en-US" dirty="0" smtClean="0"/>
              <a:t>Identify bin-averaged cross section with differential cross section. </a:t>
            </a:r>
          </a:p>
          <a:p>
            <a:pPr marL="685800" lvl="1" eaLnBrk="1" hangingPunct="1">
              <a:defRPr/>
            </a:pPr>
            <a:r>
              <a:rPr lang="en-US" dirty="0" smtClean="0"/>
              <a:t>Often use theory to perform bin-center correction, e.g. quote measurement at point in x where </a:t>
            </a:r>
          </a:p>
          <a:p>
            <a:pPr marL="685800"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Choice of bins</a:t>
            </a:r>
          </a:p>
          <a:p>
            <a:pPr marL="685800" lvl="1" eaLnBrk="1" hangingPunct="1">
              <a:defRPr/>
            </a:pPr>
            <a:r>
              <a:rPr lang="en-US" dirty="0" smtClean="0"/>
              <a:t>make sure there are enough entries in each bin (minimize statistical errors)</a:t>
            </a:r>
          </a:p>
          <a:p>
            <a:pPr marL="685800" lvl="1" eaLnBrk="1" hangingPunct="1">
              <a:defRPr/>
            </a:pPr>
            <a:r>
              <a:rPr lang="en-US" dirty="0" smtClean="0"/>
              <a:t>make sure there are enough bins (measure shape of distribution)</a:t>
            </a:r>
          </a:p>
          <a:p>
            <a:pPr marL="685800" lvl="1" eaLnBrk="1" hangingPunct="1">
              <a:defRPr/>
            </a:pPr>
            <a:r>
              <a:rPr lang="en-US" dirty="0" smtClean="0"/>
              <a:t>make sure the bin size is large enough </a:t>
            </a:r>
            <a:r>
              <a:rPr lang="en-US" dirty="0" err="1" smtClean="0"/>
              <a:t>w.r.t</a:t>
            </a:r>
            <a:r>
              <a:rPr lang="en-US" dirty="0" smtClean="0"/>
              <a:t> experimental resolution, i.e. the purity is large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2983169"/>
            <a:ext cx="2895600" cy="774700"/>
            <a:chOff x="3073400" y="2565400"/>
            <a:chExt cx="2895600" cy="774700"/>
          </a:xfrm>
        </p:grpSpPr>
        <p:sp>
          <p:nvSpPr>
            <p:cNvPr id="46082" name="AutoShape 1"/>
            <p:cNvSpPr>
              <a:spLocks/>
            </p:cNvSpPr>
            <p:nvPr/>
          </p:nvSpPr>
          <p:spPr bwMode="auto">
            <a:xfrm>
              <a:off x="3073400" y="2565400"/>
              <a:ext cx="2895600" cy="774700"/>
            </a:xfrm>
            <a:prstGeom prst="roundRect">
              <a:avLst>
                <a:gd name="adj" fmla="val 24588"/>
              </a:avLst>
            </a:prstGeom>
            <a:solidFill>
              <a:srgbClr val="F4F54B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2D41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2616200"/>
              <a:ext cx="24003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Rectangle 5"/>
          <p:cNvSpPr>
            <a:spLocks/>
          </p:cNvSpPr>
          <p:nvPr/>
        </p:nvSpPr>
        <p:spPr bwMode="auto">
          <a:xfrm>
            <a:off x="4831854" y="3190858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ea typeface="ＭＳ Ｐゴシック" charset="0"/>
              </a:rPr>
              <a:t>where               is the width of bin </a:t>
            </a:r>
            <a:r>
              <a:rPr lang="en-US" b="0" dirty="0" err="1">
                <a:solidFill>
                  <a:schemeClr val="tx1"/>
                </a:solidFill>
                <a:ea typeface="ＭＳ Ｐゴシック" charset="0"/>
              </a:rPr>
              <a:t>i</a:t>
            </a:r>
            <a:endParaRPr lang="en-US" b="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700719"/>
            <a:ext cx="15541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36" y="3278170"/>
            <a:ext cx="4953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77560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Photons</a:t>
            </a:r>
            <a:r>
              <a:rPr lang="en-US" dirty="0"/>
              <a:t>: photons used for final state definitions and for the definition of leptons (electron &amp; </a:t>
            </a:r>
            <a:r>
              <a:rPr lang="en-US" dirty="0" err="1"/>
              <a:t>muon</a:t>
            </a:r>
            <a:r>
              <a:rPr lang="en-US" dirty="0"/>
              <a:t>) should not be from hadron decays. These removes the dependency on the underlying event. </a:t>
            </a:r>
          </a:p>
          <a:p>
            <a:r>
              <a:rPr lang="en-US" b="1" dirty="0"/>
              <a:t>Electron</a:t>
            </a:r>
            <a:r>
              <a:rPr lang="en-US" dirty="0"/>
              <a:t>: define 4-momentum from photons and electron within an anti-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R=0.1, where leptons (electron &amp; </a:t>
            </a:r>
            <a:r>
              <a:rPr lang="en-US" dirty="0" err="1"/>
              <a:t>muons</a:t>
            </a:r>
            <a:r>
              <a:rPr lang="en-US" dirty="0"/>
              <a:t>) are considered for jet clustering. No isolation condition is imposed. In order to choose prompt leptons from W/Z decay in a way safe for all generators currently under consideration, the parent of the electron is required not to be a hadron or quark (u-b). (Expect that future </a:t>
            </a:r>
            <a:r>
              <a:rPr lang="en-US" dirty="0" err="1"/>
              <a:t>sanitisation</a:t>
            </a:r>
            <a:r>
              <a:rPr lang="en-US" dirty="0"/>
              <a:t> of generator record will remove the need for the quark requirement.) </a:t>
            </a:r>
          </a:p>
          <a:p>
            <a:r>
              <a:rPr lang="en-US" b="1" dirty="0" err="1"/>
              <a:t>Muon</a:t>
            </a:r>
            <a:r>
              <a:rPr lang="en-US" dirty="0"/>
              <a:t>: define 4-momentum from photons and </a:t>
            </a:r>
            <a:r>
              <a:rPr lang="en-US" dirty="0" err="1"/>
              <a:t>muon</a:t>
            </a:r>
            <a:r>
              <a:rPr lang="en-US" dirty="0"/>
              <a:t> within an anti-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R=0.1, where leptons (electron &amp; </a:t>
            </a:r>
            <a:r>
              <a:rPr lang="en-US" dirty="0" err="1"/>
              <a:t>muons</a:t>
            </a:r>
            <a:r>
              <a:rPr lang="en-US" dirty="0"/>
              <a:t>) and photons are considered for jet clustering. No isolation condition is imposed. In order to choose prompt leptons from W/Z decay in a way safe for all generators currently under consideration, the parent of the </a:t>
            </a:r>
            <a:r>
              <a:rPr lang="en-US" dirty="0" err="1"/>
              <a:t>muon</a:t>
            </a:r>
            <a:r>
              <a:rPr lang="en-US" dirty="0"/>
              <a:t> is required not to be a hadron or quark (u-b). (Expect that future </a:t>
            </a:r>
            <a:r>
              <a:rPr lang="en-US" dirty="0" err="1"/>
              <a:t>sanitisation</a:t>
            </a:r>
            <a:r>
              <a:rPr lang="en-US" dirty="0"/>
              <a:t> of generator record will remove the need for the quark requirement.) </a:t>
            </a:r>
          </a:p>
          <a:p>
            <a:r>
              <a:rPr lang="en-US" b="1" dirty="0" err="1"/>
              <a:t>ETmiss</a:t>
            </a:r>
            <a:r>
              <a:rPr lang="en-US" b="1" dirty="0"/>
              <a:t>/Neutrinos</a:t>
            </a:r>
            <a:r>
              <a:rPr lang="en-US" dirty="0"/>
              <a:t>: As an event level variable the missing transverse energy is calculated as the 4-vector sum of neutrinos from W/Z-­boson decays. Tau decays are included. A neutrino is treated as a detectable particle and is selected for consideration in the same way as electrons or </a:t>
            </a:r>
            <a:r>
              <a:rPr lang="en-US" dirty="0" err="1"/>
              <a:t>muons</a:t>
            </a:r>
            <a:r>
              <a:rPr lang="en-US" dirty="0"/>
              <a:t>, i.e. the parent is required not to be a hadron or quark (u-b). (Expect that future </a:t>
            </a:r>
            <a:r>
              <a:rPr lang="en-US" dirty="0" err="1"/>
              <a:t>sanitisation</a:t>
            </a:r>
            <a:r>
              <a:rPr lang="en-US" dirty="0"/>
              <a:t> of generator record will remove the need for the quark requirement.) </a:t>
            </a:r>
          </a:p>
          <a:p>
            <a:r>
              <a:rPr lang="en-US" b="1" dirty="0"/>
              <a:t>Jets</a:t>
            </a:r>
            <a:r>
              <a:rPr lang="en-US" dirty="0"/>
              <a:t>: define with anti-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algorithm. Loop over all stable particles excluding the electrons, </a:t>
            </a:r>
            <a:r>
              <a:rPr lang="en-US" dirty="0" err="1"/>
              <a:t>muons</a:t>
            </a:r>
            <a:r>
              <a:rPr lang="en-US" dirty="0"/>
              <a:t>, neutrinos, and photons used in the definition of the selected leptons. This includes non-prompt </a:t>
            </a:r>
            <a:r>
              <a:rPr lang="en-US" dirty="0" err="1"/>
              <a:t>muons</a:t>
            </a:r>
            <a:r>
              <a:rPr lang="en-US" dirty="0"/>
              <a:t> and neutrinos for a proper b-jet energy scale. Use specific R parameter chosen by experiment: R=0.4 for ATLAS and R=0.5 for CMS. </a:t>
            </a:r>
          </a:p>
          <a:p>
            <a:r>
              <a:rPr lang="en-US" b="1" dirty="0"/>
              <a:t>b-jets</a:t>
            </a:r>
            <a:r>
              <a:rPr lang="en-US" dirty="0"/>
              <a:t>: A jet is a b-jet if any rescaled B-hadron is included in the jet. A rescaled B-hadron is treated as a stable B-hadron (that does not oscillate or decay to another B-hadron) for which the 4-momentum is scaled down by to the limit of floating point precision and added to the list of particles for jet-clustering as described above. Only B-hadrons with an initial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&gt; 5 </a:t>
            </a:r>
            <a:r>
              <a:rPr lang="en-US" dirty="0" err="1"/>
              <a:t>GeV</a:t>
            </a:r>
            <a:r>
              <a:rPr lang="en-US" dirty="0"/>
              <a:t> are considered. This prescription provides an unambiguous way to associate a single jet with a B-hadron.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39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2028"/>
            <a:ext cx="9048095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AZ Tune to ISR observables</a:t>
            </a:r>
            <a:endParaRPr lang="en-US" dirty="0"/>
          </a:p>
        </p:txBody>
      </p:sp>
      <p:pic>
        <p:nvPicPr>
          <p:cNvPr id="4" name="Content Placeholder 3" descr="fig_10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56" r="-76656"/>
          <a:stretch>
            <a:fillRect/>
          </a:stretch>
        </p:blipFill>
        <p:spPr>
          <a:xfrm rot="5400000">
            <a:off x="-1253053" y="3092049"/>
            <a:ext cx="6932170" cy="3812427"/>
          </a:xfrm>
        </p:spPr>
      </p:pic>
      <p:sp>
        <p:nvSpPr>
          <p:cNvPr id="5" name="TextBox 4"/>
          <p:cNvSpPr txBox="1"/>
          <p:nvPr/>
        </p:nvSpPr>
        <p:spPr>
          <a:xfrm>
            <a:off x="1768129" y="1295767"/>
            <a:ext cx="155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q q  -&gt; Z -&gt; e 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9627" y="1268168"/>
            <a:ext cx="145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Zpt</a:t>
            </a:r>
            <a:r>
              <a:rPr lang="en-US" dirty="0" smtClean="0"/>
              <a:t> and  phi*</a:t>
            </a:r>
          </a:p>
        </p:txBody>
      </p:sp>
      <p:pic>
        <p:nvPicPr>
          <p:cNvPr id="7" name="Picture 6" descr="fig_10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1000" y="3056215"/>
            <a:ext cx="2763336" cy="384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786" y="5994412"/>
            <a:ext cx="2654300" cy="36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603" y="1882754"/>
            <a:ext cx="4802554" cy="1200329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Intrinsic </a:t>
            </a:r>
            <a:r>
              <a:rPr lang="en-US" dirty="0" err="1" smtClean="0"/>
              <a:t>kt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kT</a:t>
            </a:r>
            <a:r>
              <a:rPr lang="en-US" dirty="0" smtClean="0"/>
              <a:t> of </a:t>
            </a:r>
            <a:r>
              <a:rPr lang="en-US" dirty="0" err="1"/>
              <a:t>p</a:t>
            </a:r>
            <a:r>
              <a:rPr lang="en-US" dirty="0" err="1" smtClean="0"/>
              <a:t>artons</a:t>
            </a:r>
            <a:r>
              <a:rPr lang="en-US" dirty="0" smtClean="0"/>
              <a:t> inside incoming protons</a:t>
            </a:r>
          </a:p>
          <a:p>
            <a:r>
              <a:rPr lang="en-US" dirty="0" smtClean="0"/>
              <a:t>Fermi motion  ~200 MeV </a:t>
            </a:r>
          </a:p>
          <a:p>
            <a:r>
              <a:rPr lang="en-US" dirty="0" smtClean="0"/>
              <a:t>“sum of </a:t>
            </a:r>
            <a:r>
              <a:rPr lang="en-US" dirty="0" err="1" smtClean="0"/>
              <a:t>unresovled</a:t>
            </a:r>
            <a:r>
              <a:rPr lang="en-US" dirty="0" smtClean="0"/>
              <a:t>  effect below shower cut-off”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6268" y="1899466"/>
            <a:ext cx="1595309" cy="646331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ISR Q_0 cut-off</a:t>
            </a:r>
          </a:p>
          <a:p>
            <a:r>
              <a:rPr lang="en-US" dirty="0" err="1" smtClean="0"/>
              <a:t>Alpha_s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-6012"/>
            <a:ext cx="924089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Tuning of hardest allowed emission 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ME-PS matching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3600" cy="365125"/>
          </a:xfrm>
        </p:spPr>
        <p:txBody>
          <a:bodyPr/>
          <a:lstStyle/>
          <a:p>
            <a:fld id="{8763E2ED-EB89-534C-A47A-D1EFBC5541A2}" type="slidenum">
              <a:rPr lang="en-US" smtClean="0"/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8875" y="5878654"/>
            <a:ext cx="44306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Top pair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 highly sensitive to QCD radiation  </a:t>
            </a:r>
            <a:endParaRPr lang="en-US" dirty="0"/>
          </a:p>
        </p:txBody>
      </p:sp>
      <p:pic>
        <p:nvPicPr>
          <p:cNvPr id="3" name="Picture 2" descr="fig_0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53" y="1550630"/>
            <a:ext cx="4452482" cy="38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-6012"/>
            <a:ext cx="924089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decay products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pseudo top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47911" y="3395766"/>
            <a:ext cx="1164064" cy="29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6219" y="6045578"/>
            <a:ext cx="56733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Consistent data – mc description between the observables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3600" cy="365125"/>
          </a:xfrm>
        </p:spPr>
        <p:txBody>
          <a:bodyPr/>
          <a:lstStyle/>
          <a:p>
            <a:fld id="{8763E2ED-EB89-534C-A47A-D1EFBC5541A2}" type="slidenum">
              <a:rPr lang="en-US" smtClean="0"/>
              <a:t>57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2338" y="1220588"/>
            <a:ext cx="2468504" cy="523220"/>
          </a:xfrm>
          <a:prstGeom prst="rect">
            <a:avLst/>
          </a:prstGeom>
          <a:noFill/>
          <a:ln>
            <a:solidFill>
              <a:srgbClr val="84AEE5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Fiducial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phase space:</a:t>
            </a:r>
          </a:p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b-jets, 1 lepton, &gt;=4 jets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649" y="1203884"/>
            <a:ext cx="2724773" cy="738664"/>
          </a:xfrm>
          <a:prstGeom prst="rect">
            <a:avLst/>
          </a:prstGeom>
          <a:noFill/>
          <a:ln>
            <a:solidFill>
              <a:srgbClr val="84AEE5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Fiducial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phase space:</a:t>
            </a:r>
          </a:p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&gt;=1 b-jet, 1 lepton, &gt;=3 jets, </a:t>
            </a:r>
          </a:p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4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jet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4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&gt;50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</a:t>
            </a:r>
            <a:r>
              <a:rPr lang="en-US" sz="14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jet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4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&gt;35 </a:t>
            </a:r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fig_04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r="336"/>
          <a:stretch/>
        </p:blipFill>
        <p:spPr>
          <a:xfrm>
            <a:off x="5115175" y="1869051"/>
            <a:ext cx="3264914" cy="3690926"/>
          </a:xfrm>
        </p:spPr>
      </p:pic>
      <p:pic>
        <p:nvPicPr>
          <p:cNvPr id="13" name="Picture 12" descr="fig_09a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942548"/>
            <a:ext cx="3324543" cy="37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_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2" b="33367"/>
          <a:stretch/>
        </p:blipFill>
        <p:spPr>
          <a:xfrm>
            <a:off x="5486302" y="1311294"/>
            <a:ext cx="3216534" cy="32244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6131" r="4617" b="15848"/>
          <a:stretch/>
        </p:blipFill>
        <p:spPr>
          <a:xfrm>
            <a:off x="42812" y="1135027"/>
            <a:ext cx="4181339" cy="3427226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4124254" y="2906062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01204"/>
            <a:ext cx="9144000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dirty="0" smtClean="0"/>
              <a:t>                MC comparison to  data  </a:t>
            </a:r>
            <a:endParaRPr lang="en-US" sz="4200" dirty="0"/>
          </a:p>
        </p:txBody>
      </p:sp>
      <p:sp>
        <p:nvSpPr>
          <p:cNvPr id="6" name="Rectangle 5"/>
          <p:cNvSpPr/>
          <p:nvPr/>
        </p:nvSpPr>
        <p:spPr>
          <a:xfrm>
            <a:off x="264564" y="4694553"/>
            <a:ext cx="3677443" cy="635031"/>
          </a:xfrm>
          <a:prstGeom prst="rect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 generator </a:t>
            </a:r>
            <a:r>
              <a:rPr lang="en-US" dirty="0" smtClean="0"/>
              <a:t>particles and jets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40302" y="4694553"/>
            <a:ext cx="3262533" cy="635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Particles and jets </a:t>
            </a:r>
            <a:r>
              <a:rPr lang="en-US" dirty="0" smtClean="0"/>
              <a:t>reconstructed from  detector signals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32141" y="5981821"/>
            <a:ext cx="2407535" cy="396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Data-MC comparison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2"/>
            <a:endCxn id="12" idx="1"/>
          </p:cNvCxnSpPr>
          <p:nvPr/>
        </p:nvCxnSpPr>
        <p:spPr>
          <a:xfrm>
            <a:off x="2103286" y="5329584"/>
            <a:ext cx="1528855" cy="850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39676" y="5329584"/>
            <a:ext cx="1056856" cy="850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5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Details of MC-data comparisons (1)</a:t>
            </a:r>
            <a:br>
              <a:rPr lang="en-US" sz="2200" dirty="0" smtClean="0"/>
            </a:br>
            <a:r>
              <a:rPr lang="en-US" dirty="0" err="1" smtClean="0"/>
              <a:t>Fiducial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27" r="-48927"/>
          <a:stretch>
            <a:fillRect/>
          </a:stretch>
        </p:blipFill>
        <p:spPr bwMode="auto">
          <a:xfrm>
            <a:off x="0" y="1737538"/>
            <a:ext cx="9310583" cy="51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7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Details of data-mc comparisons (1)</a:t>
            </a:r>
            <a:br>
              <a:rPr lang="en-US" sz="2200" dirty="0" smtClean="0"/>
            </a:br>
            <a:r>
              <a:rPr lang="en-US" sz="4000" dirty="0" smtClean="0"/>
              <a:t>“Visible” or </a:t>
            </a:r>
            <a:r>
              <a:rPr lang="en-US" dirty="0" err="1" smtClean="0"/>
              <a:t>Fiducial</a:t>
            </a:r>
            <a:r>
              <a:rPr lang="en-US" dirty="0" smtClean="0"/>
              <a:t>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00" y="1788976"/>
            <a:ext cx="8821938" cy="473909"/>
          </a:xfrm>
          <a:ln w="28575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Idea: limit model dependent correction by minimizing extrapolation </a:t>
            </a:r>
            <a:r>
              <a:rPr lang="en-US" sz="1800" dirty="0" smtClean="0"/>
              <a:t>in unmeasured regions</a:t>
            </a:r>
            <a:endParaRPr lang="en-US" sz="26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58422" r="44318" b="24580"/>
          <a:stretch/>
        </p:blipFill>
        <p:spPr bwMode="auto">
          <a:xfrm>
            <a:off x="1369994" y="3538691"/>
            <a:ext cx="1612598" cy="8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58422" r="44318" b="24580"/>
          <a:stretch/>
        </p:blipFill>
        <p:spPr bwMode="auto">
          <a:xfrm>
            <a:off x="4876026" y="3686532"/>
            <a:ext cx="1612598" cy="8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651227" y="4237869"/>
            <a:ext cx="57084" cy="11272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08101" y="4237869"/>
            <a:ext cx="699268" cy="5850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80919" y="4237869"/>
            <a:ext cx="870518" cy="8781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08311" y="4822895"/>
            <a:ext cx="780313" cy="54221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09461" y="5101731"/>
            <a:ext cx="1070308" cy="24911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09461" y="4237869"/>
            <a:ext cx="2440303" cy="112724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71389" y="4237869"/>
            <a:ext cx="1959675" cy="127964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8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 smtClean="0"/>
              <a:t>Details of data-mc comparisons (1)</a:t>
            </a:r>
            <a:br>
              <a:rPr lang="en-US" sz="2200" dirty="0" smtClean="0"/>
            </a:br>
            <a:r>
              <a:rPr lang="en-US" sz="4000" dirty="0" smtClean="0"/>
              <a:t>“Visible” or </a:t>
            </a:r>
            <a:r>
              <a:rPr lang="en-US" dirty="0" err="1" smtClean="0"/>
              <a:t>Fiducial</a:t>
            </a:r>
            <a:r>
              <a:rPr lang="en-US" dirty="0" smtClean="0"/>
              <a:t>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00" y="1788976"/>
            <a:ext cx="8821938" cy="473909"/>
          </a:xfrm>
          <a:ln w="28575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Idea: limit model dependent correction by minimizing extrapolation </a:t>
            </a:r>
            <a:r>
              <a:rPr lang="en-US" sz="1800" dirty="0" smtClean="0"/>
              <a:t>in unmeasured regions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384640" y="2445697"/>
            <a:ext cx="4651697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Particles/jets in MC corresponding </a:t>
            </a:r>
            <a:r>
              <a:rPr lang="en-US" sz="1600" dirty="0"/>
              <a:t>to detectable particles/jets in </a:t>
            </a:r>
            <a:r>
              <a:rPr lang="en-US" sz="1600" dirty="0" smtClean="0"/>
              <a:t>data</a:t>
            </a:r>
          </a:p>
          <a:p>
            <a:r>
              <a:rPr lang="en-US" sz="1600" dirty="0" smtClean="0"/>
              <a:t>-     Use </a:t>
            </a:r>
            <a:r>
              <a:rPr lang="en-US" sz="1600" dirty="0"/>
              <a:t>only stable MC particles in the  final </a:t>
            </a:r>
            <a:r>
              <a:rPr lang="en-US" sz="1600" dirty="0" smtClean="0"/>
              <a:t>state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Jets</a:t>
            </a:r>
            <a:r>
              <a:rPr lang="en-US" sz="1600" dirty="0" smtClean="0"/>
              <a:t> of stable particles reconstructed with anti-</a:t>
            </a:r>
            <a:r>
              <a:rPr lang="en-US" sz="1600" dirty="0" err="1" smtClean="0"/>
              <a:t>kt</a:t>
            </a:r>
            <a:r>
              <a:rPr lang="en-US" sz="1600" dirty="0" smtClean="0"/>
              <a:t> jet algorithm  (R=0.4 ATLAS, R=0.6 CMS)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b-quark initiated jets </a:t>
            </a:r>
            <a:r>
              <a:rPr lang="en-US" sz="1600" dirty="0" smtClean="0"/>
              <a:t>reconstructed as stable particle jets containing B-hadron with non-prompt electro-weak decays</a:t>
            </a:r>
          </a:p>
          <a:p>
            <a:pPr marL="285750" lvl="1" indent="-285750">
              <a:buFontTx/>
              <a:buChar char="-"/>
            </a:pPr>
            <a:r>
              <a:rPr lang="en-US" sz="1600" b="1" dirty="0" smtClean="0"/>
              <a:t>Leptons </a:t>
            </a:r>
            <a:r>
              <a:rPr lang="en-US" sz="1600" b="1" dirty="0"/>
              <a:t>“</a:t>
            </a:r>
            <a:r>
              <a:rPr lang="en-US" sz="1600" dirty="0"/>
              <a:t>dressed” with photons from   QED radiation if they cannot be resolved due to limited detector resolution</a:t>
            </a:r>
          </a:p>
          <a:p>
            <a:pPr marL="285750" indent="-285750">
              <a:buFontTx/>
              <a:buChar char="-"/>
            </a:pPr>
            <a:r>
              <a:rPr lang="en-US" sz="1600" b="1" dirty="0" err="1" smtClean="0"/>
              <a:t>ETmiss</a:t>
            </a:r>
            <a:r>
              <a:rPr lang="en-US" sz="1600" b="1" dirty="0" smtClean="0"/>
              <a:t>/Neutrinos </a:t>
            </a:r>
            <a:r>
              <a:rPr lang="en-US" sz="1600" dirty="0" smtClean="0"/>
              <a:t>missing transverse energy is calculated as the 4-vector sum of neutrinos from W/Z-­boson decays.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050" y="6257715"/>
            <a:ext cx="39129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>
                <a:solidFill>
                  <a:srgbClr val="84AEE5"/>
                </a:solidFill>
              </a:rPr>
              <a:t>See standard defined by </a:t>
            </a:r>
            <a:r>
              <a:rPr lang="en-US" sz="1600" dirty="0">
                <a:solidFill>
                  <a:srgbClr val="84AEE5"/>
                </a:solidFill>
                <a:hlinkClick r:id="rId2"/>
              </a:rPr>
              <a:t>LPCC working group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895" y="2437302"/>
            <a:ext cx="387536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Kinematics:</a:t>
            </a:r>
          </a:p>
          <a:p>
            <a:r>
              <a:rPr lang="en-US" dirty="0"/>
              <a:t>Same kinematic phase space </a:t>
            </a:r>
            <a:endParaRPr lang="en-US" dirty="0" smtClean="0"/>
          </a:p>
          <a:p>
            <a:r>
              <a:rPr lang="en-US" dirty="0" smtClean="0"/>
              <a:t>MC </a:t>
            </a:r>
            <a:r>
              <a:rPr lang="en-US" dirty="0"/>
              <a:t>particles as used in data analysis e.g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|&lt; 2.5,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&gt; 25 </a:t>
            </a:r>
            <a:r>
              <a:rPr lang="en-US" dirty="0" err="1" smtClean="0"/>
              <a:t>GeV</a:t>
            </a:r>
            <a:r>
              <a:rPr lang="en-US" dirty="0" smtClean="0"/>
              <a:t>, ….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4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3175</Words>
  <Application>Microsoft Macintosh PowerPoint</Application>
  <PresentationFormat>On-screen Show (4:3)</PresentationFormat>
  <Paragraphs>451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MC Tuning </vt:lpstr>
      <vt:lpstr>Motivation for MC tuning</vt:lpstr>
      <vt:lpstr>Observables and the partonic picture</vt:lpstr>
      <vt:lpstr>Universality of phenomenological models</vt:lpstr>
      <vt:lpstr>PowerPoint Presentation</vt:lpstr>
      <vt:lpstr>PowerPoint Presentation</vt:lpstr>
      <vt:lpstr>Details of MC-data comparisons (1) Fiducial volume</vt:lpstr>
      <vt:lpstr>Details of data-mc comparisons (1) “Visible” or Fiducial volume</vt:lpstr>
      <vt:lpstr>Details of data-mc comparisons (1) “Visible” or Fiducial volume</vt:lpstr>
      <vt:lpstr>Side remark:  Detector Resolution Effects</vt:lpstr>
      <vt:lpstr>Details of data-mc comparisons  Unfolding</vt:lpstr>
      <vt:lpstr>Simplest case: Bin-by-bin unfolding</vt:lpstr>
      <vt:lpstr>Full unfolding with response matrix</vt:lpstr>
      <vt:lpstr>Result of full unfolding</vt:lpstr>
      <vt:lpstr>Data-MC comparisons  Tools</vt:lpstr>
      <vt:lpstr>MC Tuning Methods</vt:lpstr>
      <vt:lpstr>Tuning methods (1)  Manual tunes </vt:lpstr>
      <vt:lpstr>Tuning method (2) Analytical approximations</vt:lpstr>
      <vt:lpstr>Tuning chain</vt:lpstr>
      <vt:lpstr>Uncertainties  on models &amp; optimised parameters</vt:lpstr>
      <vt:lpstr>PowerPoint Presentation</vt:lpstr>
      <vt:lpstr>  Observables sensitive to Final State Radiation and Fragmentation:  Jet shapes</vt:lpstr>
      <vt:lpstr>Initial State Radiation Observables:  Drell Yan</vt:lpstr>
      <vt:lpstr>Parton Shower Tuning  in dijet decorrelation</vt:lpstr>
      <vt:lpstr>Pythia6 Shower Tuning  in dijet decorrelation</vt:lpstr>
      <vt:lpstr>PowerPoint Presentation</vt:lpstr>
      <vt:lpstr>Reminder:  Minimum bias abundantly</vt:lpstr>
      <vt:lpstr>Multi-parton interactions</vt:lpstr>
      <vt:lpstr> MPI model &amp; parameters</vt:lpstr>
      <vt:lpstr> MPI model &amp; parameters</vt:lpstr>
      <vt:lpstr>Observables and  model parameters for MPI</vt:lpstr>
      <vt:lpstr>Minimum Bias Measurements (1) charged particle distributions</vt:lpstr>
      <vt:lpstr>Minimum Bias Measurements (2) momentum spectra</vt:lpstr>
      <vt:lpstr>Minimum bias observables (3) Neutral particles: energy flow</vt:lpstr>
      <vt:lpstr>Color reconnection</vt:lpstr>
      <vt:lpstr>Color reconnection  Observables and model parameters</vt:lpstr>
      <vt:lpstr>Pedestal effect</vt:lpstr>
      <vt:lpstr>Underlying event observables</vt:lpstr>
      <vt:lpstr>Pedestal effect @ 13 TeV</vt:lpstr>
      <vt:lpstr>Disentangle ISR and MPI? Underlying Event in DY</vt:lpstr>
      <vt:lpstr>Disentangle ISR and MPI? UE in DY </vt:lpstr>
      <vt:lpstr> Description of final states at high scales: top pair production</vt:lpstr>
      <vt:lpstr>Simple picture:  MC description of top decay products</vt:lpstr>
      <vt:lpstr>Pseudo-top method</vt:lpstr>
      <vt:lpstr>Pseudo top pT at various cms energies</vt:lpstr>
      <vt:lpstr>Adjust predictions of PowHeg</vt:lpstr>
      <vt:lpstr>Top decay products vs pseudo top</vt:lpstr>
      <vt:lpstr>Further reading</vt:lpstr>
      <vt:lpstr>PowerPoint Presentation</vt:lpstr>
      <vt:lpstr>Unfolding</vt:lpstr>
      <vt:lpstr>Software &amp; Tools </vt:lpstr>
      <vt:lpstr>Simplest case: Bin-by-bin unfolding</vt:lpstr>
      <vt:lpstr>Differential Cross Section Measurement</vt:lpstr>
      <vt:lpstr>PowerPoint Presentation</vt:lpstr>
      <vt:lpstr>AZ Tune to ISR observables</vt:lpstr>
      <vt:lpstr>Tuning of hardest allowed emission in  ME-PS matching </vt:lpstr>
      <vt:lpstr>Top decay products vs pseudo top</vt:lpstr>
    </vt:vector>
  </TitlesOfParts>
  <Company>DESY Hamburg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Tuning</dc:title>
  <dc:creator>Judith Katzy</dc:creator>
  <cp:lastModifiedBy>Judith Katzy</cp:lastModifiedBy>
  <cp:revision>129</cp:revision>
  <cp:lastPrinted>2018-04-10T08:12:09Z</cp:lastPrinted>
  <dcterms:created xsi:type="dcterms:W3CDTF">2015-04-16T14:57:01Z</dcterms:created>
  <dcterms:modified xsi:type="dcterms:W3CDTF">2018-04-10T08:42:32Z</dcterms:modified>
</cp:coreProperties>
</file>