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89" r:id="rId4"/>
    <p:sldMasterId id="2147484011" r:id="rId5"/>
  </p:sldMasterIdLst>
  <p:notesMasterIdLst>
    <p:notesMasterId r:id="rId21"/>
  </p:notesMasterIdLst>
  <p:handoutMasterIdLst>
    <p:handoutMasterId r:id="rId22"/>
  </p:handoutMasterIdLst>
  <p:sldIdLst>
    <p:sldId id="656" r:id="rId6"/>
    <p:sldId id="683" r:id="rId7"/>
    <p:sldId id="703" r:id="rId8"/>
    <p:sldId id="695" r:id="rId9"/>
    <p:sldId id="682" r:id="rId10"/>
    <p:sldId id="701" r:id="rId11"/>
    <p:sldId id="698" r:id="rId12"/>
    <p:sldId id="707" r:id="rId13"/>
    <p:sldId id="711" r:id="rId14"/>
    <p:sldId id="712" r:id="rId15"/>
    <p:sldId id="705" r:id="rId16"/>
    <p:sldId id="708" r:id="rId17"/>
    <p:sldId id="686" r:id="rId18"/>
    <p:sldId id="709" r:id="rId19"/>
    <p:sldId id="694" r:id="rId20"/>
  </p:sldIdLst>
  <p:sldSz cx="9144000" cy="6858000" type="screen4x3"/>
  <p:notesSz cx="6985000" cy="92837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23" userDrawn="1">
          <p15:clr>
            <a:srgbClr val="A4A3A4"/>
          </p15:clr>
        </p15:guide>
        <p15:guide id="2" pos="220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CC99FF"/>
    <a:srgbClr val="FF66CC"/>
    <a:srgbClr val="FF66FF"/>
    <a:srgbClr val="00CC00"/>
    <a:srgbClr val="FF0000"/>
    <a:srgbClr val="5F5F5F"/>
    <a:srgbClr val="33CCFF"/>
    <a:srgbClr val="B3D6AC"/>
    <a:srgbClr val="439A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61" autoAdjust="0"/>
    <p:restoredTop sz="97697" autoAdjust="0"/>
  </p:normalViewPr>
  <p:slideViewPr>
    <p:cSldViewPr snapToObjects="1">
      <p:cViewPr varScale="1">
        <p:scale>
          <a:sx n="70" d="100"/>
          <a:sy n="70" d="100"/>
        </p:scale>
        <p:origin x="-850" y="-8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8508"/>
    </p:cViewPr>
  </p:sorterViewPr>
  <p:notesViewPr>
    <p:cSldViewPr snapToObjects="1">
      <p:cViewPr varScale="1">
        <p:scale>
          <a:sx n="83" d="100"/>
          <a:sy n="83" d="100"/>
        </p:scale>
        <p:origin x="-2916" y="-96"/>
      </p:cViewPr>
      <p:guideLst>
        <p:guide orient="horz" pos="2923"/>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oleObject" Target="file:///C:\Users\Saito\AppData\Local\Microsoft\Windows\Temporary%20Internet%20Files\Content.Outlook\PQ8G7993\FRIIB%20Cavity%20MP%20analysis%20fdata20180603%20(003).xlsx" TargetMode="External"/><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2.xml"/><Relationship Id="rId1" Type="http://schemas.openxmlformats.org/officeDocument/2006/relationships/oleObject" Target="file:///C:\Users\Saito\AppData\Local\Microsoft\Windows\Temporary%20Internet%20Files\Content.Outlook\PQ8G7993\FRIIB%20Cavity%20MP%20analysis%20fdata20180603%20(003).xlsx" TargetMode="External"/><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3.xml"/><Relationship Id="rId1" Type="http://schemas.openxmlformats.org/officeDocument/2006/relationships/oleObject" Target="file:///C:\Users\Saito\AppData\Local\Microsoft\Windows\Temporary%20Internet%20Files\Content.Outlook\PQ8G7993\FRIIB%20Cavity%20MP%20analysis%20fdata20180603%20(003).xlsx" TargetMode="External"/><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chartUserShapes" Target="../drawings/drawing4.xml"/><Relationship Id="rId1" Type="http://schemas.openxmlformats.org/officeDocument/2006/relationships/oleObject" Target="file:///C:\Users\Saito\AppData\Local\Microsoft\Windows\Temporary%20Internet%20Files\Content.Outlook\PQ8G7993\FRIIB%20Cavity%20MP%20analysis%20fdata20180603%20(003).xlsx" TargetMode="External"/><Relationship Id="rId4"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smtClean="0">
                <a:effectLst/>
              </a:rPr>
              <a:t>0.29HWR X-ray events and </a:t>
            </a:r>
          </a:p>
          <a:p>
            <a:pPr>
              <a:defRPr sz="1400" b="0" i="0" u="none" strike="noStrike" kern="1200" spc="0" baseline="0">
                <a:solidFill>
                  <a:schemeClr val="tx1">
                    <a:lumMod val="65000"/>
                    <a:lumOff val="35000"/>
                  </a:schemeClr>
                </a:solidFill>
                <a:latin typeface="+mn-lt"/>
                <a:ea typeface="+mn-ea"/>
                <a:cs typeface="+mn-cs"/>
              </a:defRPr>
            </a:pPr>
            <a:r>
              <a:rPr lang="en-US" sz="1400" b="0" i="0" baseline="0" dirty="0" smtClean="0">
                <a:effectLst/>
              </a:rPr>
              <a:t>FE </a:t>
            </a:r>
            <a:r>
              <a:rPr lang="en-US" sz="1400" b="0" i="0" baseline="0" dirty="0">
                <a:effectLst/>
              </a:rPr>
              <a:t>onset </a:t>
            </a:r>
            <a:endParaRPr lang="en-US" sz="1400" dirty="0">
              <a:effectLst/>
            </a:endParaRPr>
          </a:p>
        </c:rich>
      </c:tx>
      <c:layout>
        <c:manualLayout>
          <c:xMode val="edge"/>
          <c:yMode val="edge"/>
          <c:x val="0.20630407282249075"/>
          <c:y val="1.0154257976322694E-4"/>
        </c:manualLayout>
      </c:layout>
      <c:overlay val="0"/>
      <c:spPr>
        <a:noFill/>
        <a:ln>
          <a:noFill/>
        </a:ln>
        <a:effectLst/>
      </c:spPr>
    </c:title>
    <c:autoTitleDeleted val="0"/>
    <c:plotArea>
      <c:layout>
        <c:manualLayout>
          <c:layoutTarget val="inner"/>
          <c:xMode val="edge"/>
          <c:yMode val="edge"/>
          <c:x val="0.14574638421243369"/>
          <c:y val="0.1393483709273183"/>
          <c:w val="0.82355637553673988"/>
          <c:h val="0.72203842940685048"/>
        </c:manualLayout>
      </c:layout>
      <c:scatterChart>
        <c:scatterStyle val="smoothMarker"/>
        <c:varyColors val="0"/>
        <c:ser>
          <c:idx val="1"/>
          <c:order val="0"/>
          <c:spPr>
            <a:ln w="19050" cap="rnd">
              <a:solidFill>
                <a:schemeClr val="tx1"/>
              </a:solidFill>
              <a:round/>
            </a:ln>
            <a:effectLst/>
          </c:spPr>
          <c:marker>
            <c:symbol val="none"/>
          </c:marker>
          <c:xVal>
            <c:numRef>
              <c:f>'0.29 Graph'!$C$2:$C$61</c:f>
              <c:numCache>
                <c:formatCode>General</c:formatCode>
                <c:ptCount val="60"/>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pt idx="31">
                  <c:v>6.2</c:v>
                </c:pt>
                <c:pt idx="32">
                  <c:v>6.4</c:v>
                </c:pt>
                <c:pt idx="33">
                  <c:v>6.6</c:v>
                </c:pt>
                <c:pt idx="34">
                  <c:v>6.8</c:v>
                </c:pt>
                <c:pt idx="35">
                  <c:v>7</c:v>
                </c:pt>
                <c:pt idx="36">
                  <c:v>7.2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c:v>
                </c:pt>
                <c:pt idx="49">
                  <c:v>9.8000000000000007</c:v>
                </c:pt>
                <c:pt idx="50">
                  <c:v>10</c:v>
                </c:pt>
                <c:pt idx="51">
                  <c:v>10.5</c:v>
                </c:pt>
                <c:pt idx="52">
                  <c:v>11</c:v>
                </c:pt>
                <c:pt idx="53">
                  <c:v>11.5</c:v>
                </c:pt>
                <c:pt idx="54">
                  <c:v>12</c:v>
                </c:pt>
                <c:pt idx="55">
                  <c:v>12.2</c:v>
                </c:pt>
                <c:pt idx="56">
                  <c:v>12.4</c:v>
                </c:pt>
                <c:pt idx="57">
                  <c:v>12.6</c:v>
                </c:pt>
                <c:pt idx="58">
                  <c:v>12.8</c:v>
                </c:pt>
                <c:pt idx="59">
                  <c:v>13</c:v>
                </c:pt>
              </c:numCache>
            </c:numRef>
          </c:xVal>
          <c:yVal>
            <c:numRef>
              <c:f>'0.29 Graph'!$D$2:$D$61</c:f>
              <c:numCache>
                <c:formatCode>General</c:formatCode>
                <c:ptCount val="60"/>
                <c:pt idx="0">
                  <c:v>0.9</c:v>
                </c:pt>
                <c:pt idx="1">
                  <c:v>0.3</c:v>
                </c:pt>
                <c:pt idx="2">
                  <c:v>0</c:v>
                </c:pt>
                <c:pt idx="3">
                  <c:v>4.2857142857142858E-2</c:v>
                </c:pt>
                <c:pt idx="4">
                  <c:v>1.4285714285714285E-2</c:v>
                </c:pt>
                <c:pt idx="5">
                  <c:v>4.2857142857142858E-2</c:v>
                </c:pt>
                <c:pt idx="6">
                  <c:v>5.7142857142857141E-2</c:v>
                </c:pt>
                <c:pt idx="7">
                  <c:v>4.2857142857142858E-2</c:v>
                </c:pt>
                <c:pt idx="8">
                  <c:v>2.8571428571428571E-2</c:v>
                </c:pt>
                <c:pt idx="9">
                  <c:v>2.8571428571428571E-2</c:v>
                </c:pt>
                <c:pt idx="10">
                  <c:v>7.1428571428571425E-2</c:v>
                </c:pt>
                <c:pt idx="11">
                  <c:v>2.8571428571428571E-2</c:v>
                </c:pt>
                <c:pt idx="12">
                  <c:v>8.5714285714285715E-2</c:v>
                </c:pt>
                <c:pt idx="13">
                  <c:v>0.18571428571428572</c:v>
                </c:pt>
                <c:pt idx="14">
                  <c:v>0.47142857142857142</c:v>
                </c:pt>
                <c:pt idx="15">
                  <c:v>0.77142857142857146</c:v>
                </c:pt>
                <c:pt idx="16">
                  <c:v>0.84285714285714286</c:v>
                </c:pt>
                <c:pt idx="17">
                  <c:v>0.94285714285714284</c:v>
                </c:pt>
                <c:pt idx="18">
                  <c:v>0.95714285714285718</c:v>
                </c:pt>
                <c:pt idx="19">
                  <c:v>0.94285714285714284</c:v>
                </c:pt>
                <c:pt idx="20">
                  <c:v>0.94285714285714284</c:v>
                </c:pt>
                <c:pt idx="21">
                  <c:v>0.87142857142857144</c:v>
                </c:pt>
                <c:pt idx="22">
                  <c:v>0.7</c:v>
                </c:pt>
                <c:pt idx="23">
                  <c:v>0.41428571428571431</c:v>
                </c:pt>
                <c:pt idx="24">
                  <c:v>0.11428571428571428</c:v>
                </c:pt>
                <c:pt idx="25">
                  <c:v>0.11428571428571428</c:v>
                </c:pt>
                <c:pt idx="26">
                  <c:v>0.11428571428571428</c:v>
                </c:pt>
                <c:pt idx="27">
                  <c:v>0.11428571428571428</c:v>
                </c:pt>
                <c:pt idx="28">
                  <c:v>0.1</c:v>
                </c:pt>
                <c:pt idx="29">
                  <c:v>0.18571428571428572</c:v>
                </c:pt>
                <c:pt idx="30">
                  <c:v>0.25714285714285712</c:v>
                </c:pt>
                <c:pt idx="31">
                  <c:v>0.21428571428571427</c:v>
                </c:pt>
                <c:pt idx="32">
                  <c:v>0.21428571428571427</c:v>
                </c:pt>
                <c:pt idx="33">
                  <c:v>0.12857142857142856</c:v>
                </c:pt>
                <c:pt idx="34">
                  <c:v>0.15714285714285714</c:v>
                </c:pt>
                <c:pt idx="35">
                  <c:v>0.11428571428571428</c:v>
                </c:pt>
                <c:pt idx="36">
                  <c:v>2.8571428571428571E-2</c:v>
                </c:pt>
                <c:pt idx="37">
                  <c:v>1.4285714285714285E-2</c:v>
                </c:pt>
                <c:pt idx="38">
                  <c:v>2.8571428571428571E-2</c:v>
                </c:pt>
                <c:pt idx="39">
                  <c:v>7.1428571428571425E-2</c:v>
                </c:pt>
                <c:pt idx="40">
                  <c:v>0.1</c:v>
                </c:pt>
                <c:pt idx="41">
                  <c:v>5.7142857142857141E-2</c:v>
                </c:pt>
                <c:pt idx="42">
                  <c:v>4.2857142857142858E-2</c:v>
                </c:pt>
                <c:pt idx="43">
                  <c:v>1.4285714285714285E-2</c:v>
                </c:pt>
                <c:pt idx="44">
                  <c:v>1.4285714285714285E-2</c:v>
                </c:pt>
                <c:pt idx="45">
                  <c:v>4.2857142857142858E-2</c:v>
                </c:pt>
                <c:pt idx="46">
                  <c:v>2.8571428571428571E-2</c:v>
                </c:pt>
                <c:pt idx="47">
                  <c:v>2.8571428571428571E-2</c:v>
                </c:pt>
                <c:pt idx="48">
                  <c:v>2.8571428571428571E-2</c:v>
                </c:pt>
                <c:pt idx="49">
                  <c:v>2.8571428571428571E-2</c:v>
                </c:pt>
                <c:pt idx="50">
                  <c:v>2.8571428571428571E-2</c:v>
                </c:pt>
                <c:pt idx="51">
                  <c:v>1.4285714285714285E-2</c:v>
                </c:pt>
                <c:pt idx="52">
                  <c:v>2.8571428571428571E-2</c:v>
                </c:pt>
                <c:pt idx="53">
                  <c:v>1.4285714285714285E-2</c:v>
                </c:pt>
                <c:pt idx="54">
                  <c:v>1.4285714285714285E-2</c:v>
                </c:pt>
                <c:pt idx="55">
                  <c:v>1.4285714285714285E-2</c:v>
                </c:pt>
                <c:pt idx="56">
                  <c:v>1.4285714285714285E-2</c:v>
                </c:pt>
                <c:pt idx="57">
                  <c:v>1.4285714285714285E-2</c:v>
                </c:pt>
                <c:pt idx="58">
                  <c:v>1.4285714285714285E-2</c:v>
                </c:pt>
                <c:pt idx="59">
                  <c:v>1.4285714285714285E-2</c:v>
                </c:pt>
              </c:numCache>
            </c:numRef>
          </c:yVal>
          <c:smooth val="1"/>
        </c:ser>
        <c:ser>
          <c:idx val="0"/>
          <c:order val="1"/>
          <c:spPr>
            <a:ln w="19050" cap="rnd">
              <a:solidFill>
                <a:srgbClr val="0000FF"/>
              </a:solidFill>
              <a:round/>
            </a:ln>
            <a:effectLst/>
          </c:spPr>
          <c:marker>
            <c:symbol val="none"/>
          </c:marker>
          <c:xVal>
            <c:numRef>
              <c:f>'0.29 Graph'!$G$2:$G$61</c:f>
              <c:numCache>
                <c:formatCode>General</c:formatCode>
                <c:ptCount val="60"/>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pt idx="31">
                  <c:v>6.2</c:v>
                </c:pt>
                <c:pt idx="32">
                  <c:v>6.4</c:v>
                </c:pt>
                <c:pt idx="33">
                  <c:v>6.6</c:v>
                </c:pt>
                <c:pt idx="34">
                  <c:v>6.8</c:v>
                </c:pt>
                <c:pt idx="35">
                  <c:v>7</c:v>
                </c:pt>
                <c:pt idx="36">
                  <c:v>7.2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c:v>
                </c:pt>
                <c:pt idx="49">
                  <c:v>9.8000000000000007</c:v>
                </c:pt>
                <c:pt idx="50">
                  <c:v>10</c:v>
                </c:pt>
                <c:pt idx="51">
                  <c:v>10.5</c:v>
                </c:pt>
                <c:pt idx="52">
                  <c:v>11</c:v>
                </c:pt>
                <c:pt idx="53">
                  <c:v>11.5</c:v>
                </c:pt>
                <c:pt idx="54">
                  <c:v>12</c:v>
                </c:pt>
                <c:pt idx="55">
                  <c:v>12.2</c:v>
                </c:pt>
                <c:pt idx="56">
                  <c:v>12.4</c:v>
                </c:pt>
                <c:pt idx="57">
                  <c:v>12.6</c:v>
                </c:pt>
                <c:pt idx="58">
                  <c:v>12.8</c:v>
                </c:pt>
                <c:pt idx="59">
                  <c:v>13</c:v>
                </c:pt>
              </c:numCache>
            </c:numRef>
          </c:xVal>
          <c:yVal>
            <c:numRef>
              <c:f>'0.29 Graph'!$H$2:$H$61</c:f>
              <c:numCache>
                <c:formatCode>General</c:formatCode>
                <c:ptCount val="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4.2857142857142858E-2</c:v>
                </c:pt>
                <c:pt idx="28">
                  <c:v>1.4285714285714285E-2</c:v>
                </c:pt>
                <c:pt idx="29">
                  <c:v>0</c:v>
                </c:pt>
                <c:pt idx="30">
                  <c:v>8.5714285714285715E-2</c:v>
                </c:pt>
                <c:pt idx="31">
                  <c:v>2.8571428571428571E-2</c:v>
                </c:pt>
                <c:pt idx="32">
                  <c:v>1.4285714285714285E-2</c:v>
                </c:pt>
                <c:pt idx="33">
                  <c:v>1.4285714285714285E-2</c:v>
                </c:pt>
                <c:pt idx="34">
                  <c:v>0</c:v>
                </c:pt>
                <c:pt idx="35">
                  <c:v>4.2857142857142858E-2</c:v>
                </c:pt>
                <c:pt idx="36">
                  <c:v>2.8571428571428571E-2</c:v>
                </c:pt>
                <c:pt idx="37">
                  <c:v>1.4285714285714285E-2</c:v>
                </c:pt>
                <c:pt idx="38">
                  <c:v>1.4285714285714285E-2</c:v>
                </c:pt>
                <c:pt idx="39">
                  <c:v>0</c:v>
                </c:pt>
                <c:pt idx="40">
                  <c:v>1.4285714285714285E-2</c:v>
                </c:pt>
                <c:pt idx="41">
                  <c:v>2.8571428571428571E-2</c:v>
                </c:pt>
                <c:pt idx="42">
                  <c:v>1.4285714285714285E-2</c:v>
                </c:pt>
                <c:pt idx="43">
                  <c:v>0</c:v>
                </c:pt>
                <c:pt idx="44">
                  <c:v>0</c:v>
                </c:pt>
                <c:pt idx="45">
                  <c:v>1.4285714285714285E-2</c:v>
                </c:pt>
                <c:pt idx="46">
                  <c:v>0</c:v>
                </c:pt>
                <c:pt idx="47">
                  <c:v>0</c:v>
                </c:pt>
                <c:pt idx="48">
                  <c:v>0</c:v>
                </c:pt>
                <c:pt idx="49">
                  <c:v>0</c:v>
                </c:pt>
                <c:pt idx="50">
                  <c:v>1.4285714285714285E-2</c:v>
                </c:pt>
                <c:pt idx="51">
                  <c:v>0</c:v>
                </c:pt>
                <c:pt idx="52">
                  <c:v>1.4285714285714285E-2</c:v>
                </c:pt>
                <c:pt idx="53">
                  <c:v>0</c:v>
                </c:pt>
                <c:pt idx="54">
                  <c:v>0</c:v>
                </c:pt>
                <c:pt idx="55">
                  <c:v>0</c:v>
                </c:pt>
                <c:pt idx="56">
                  <c:v>0</c:v>
                </c:pt>
                <c:pt idx="57">
                  <c:v>0</c:v>
                </c:pt>
                <c:pt idx="58">
                  <c:v>0</c:v>
                </c:pt>
                <c:pt idx="59">
                  <c:v>1.4285714285714285E-2</c:v>
                </c:pt>
              </c:numCache>
            </c:numRef>
          </c:yVal>
          <c:smooth val="1"/>
        </c:ser>
        <c:dLbls>
          <c:showLegendKey val="0"/>
          <c:showVal val="0"/>
          <c:showCatName val="0"/>
          <c:showSerName val="0"/>
          <c:showPercent val="0"/>
          <c:showBubbleSize val="0"/>
        </c:dLbls>
        <c:axId val="354861824"/>
        <c:axId val="354863744"/>
      </c:scatterChart>
      <c:valAx>
        <c:axId val="3548618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baseline="0">
                    <a:effectLst/>
                  </a:rPr>
                  <a:t>Eacc MV/m</a:t>
                </a:r>
                <a:endParaRPr lang="en-US" sz="1000">
                  <a:effectLst/>
                </a:endParaR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863744"/>
        <c:crosses val="autoZero"/>
        <c:crossBetween val="midCat"/>
      </c:valAx>
      <c:valAx>
        <c:axId val="354863744"/>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ysClr val="windowText" lastClr="000000">
                        <a:lumMod val="65000"/>
                        <a:lumOff val="35000"/>
                      </a:sysClr>
                    </a:solidFill>
                    <a:latin typeface="+mn-lt"/>
                    <a:ea typeface="+mn-ea"/>
                    <a:cs typeface="+mn-cs"/>
                  </a:defRPr>
                </a:pPr>
                <a:r>
                  <a:rPr lang="en-US" sz="1000" b="0" i="0" baseline="0">
                    <a:effectLst/>
                  </a:rPr>
                  <a:t>Probability</a:t>
                </a:r>
                <a:endParaRPr lang="en-US" sz="1000">
                  <a:effectLst/>
                </a:endParaRP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861824"/>
        <c:crosses val="autoZero"/>
        <c:crossBetween val="midCat"/>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smtClean="0">
                <a:effectLst/>
              </a:rPr>
              <a:t>0.53HWR X-ray events and </a:t>
            </a:r>
            <a:endParaRPr lang="en-US" sz="1400" dirty="0" smtClean="0">
              <a:effectLst/>
            </a:endParaRPr>
          </a:p>
          <a:p>
            <a:pPr>
              <a:defRPr sz="1400" b="0" i="0" u="none" strike="noStrike" kern="1200" spc="0" baseline="0">
                <a:solidFill>
                  <a:schemeClr val="tx1">
                    <a:lumMod val="65000"/>
                    <a:lumOff val="35000"/>
                  </a:schemeClr>
                </a:solidFill>
                <a:latin typeface="+mn-lt"/>
                <a:ea typeface="+mn-ea"/>
                <a:cs typeface="+mn-cs"/>
              </a:defRPr>
            </a:pPr>
            <a:r>
              <a:rPr lang="en-US" sz="1400" b="0" i="0" baseline="0" dirty="0" smtClean="0">
                <a:effectLst/>
              </a:rPr>
              <a:t>FE onset </a:t>
            </a:r>
            <a:endParaRPr lang="en-US" sz="1400" dirty="0">
              <a:effectLst/>
            </a:endParaRPr>
          </a:p>
        </c:rich>
      </c:tx>
      <c:layout/>
      <c:overlay val="0"/>
      <c:spPr>
        <a:noFill/>
        <a:ln>
          <a:noFill/>
        </a:ln>
        <a:effectLst/>
      </c:spPr>
    </c:title>
    <c:autoTitleDeleted val="0"/>
    <c:plotArea>
      <c:layout/>
      <c:scatterChart>
        <c:scatterStyle val="smoothMarker"/>
        <c:varyColors val="0"/>
        <c:ser>
          <c:idx val="1"/>
          <c:order val="0"/>
          <c:spPr>
            <a:ln w="19050" cap="rnd">
              <a:solidFill>
                <a:schemeClr val="accent2"/>
              </a:solidFill>
              <a:round/>
            </a:ln>
            <a:effectLst/>
          </c:spPr>
          <c:marker>
            <c:symbol val="none"/>
          </c:marker>
          <c:xVal>
            <c:numRef>
              <c:f>'0.53 Graph'!$C$2:$C$56</c:f>
              <c:numCache>
                <c:formatCode>General</c:formatCode>
                <c:ptCount val="55"/>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pt idx="31">
                  <c:v>6.2</c:v>
                </c:pt>
                <c:pt idx="32">
                  <c:v>6.4</c:v>
                </c:pt>
                <c:pt idx="33">
                  <c:v>6.6</c:v>
                </c:pt>
                <c:pt idx="34">
                  <c:v>6.8</c:v>
                </c:pt>
                <c:pt idx="35">
                  <c:v>7</c:v>
                </c:pt>
                <c:pt idx="36">
                  <c:v>7.2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c:v>
                </c:pt>
                <c:pt idx="49">
                  <c:v>9.8000000000000007</c:v>
                </c:pt>
                <c:pt idx="50">
                  <c:v>10</c:v>
                </c:pt>
                <c:pt idx="51">
                  <c:v>10.5</c:v>
                </c:pt>
                <c:pt idx="52">
                  <c:v>11</c:v>
                </c:pt>
                <c:pt idx="53">
                  <c:v>11.5</c:v>
                </c:pt>
                <c:pt idx="54">
                  <c:v>12</c:v>
                </c:pt>
              </c:numCache>
            </c:numRef>
          </c:xVal>
          <c:yVal>
            <c:numRef>
              <c:f>'0.53 Graph'!$D$2:$D$56</c:f>
              <c:numCache>
                <c:formatCode>General</c:formatCode>
                <c:ptCount val="55"/>
                <c:pt idx="0">
                  <c:v>0</c:v>
                </c:pt>
                <c:pt idx="1">
                  <c:v>0.81578947368421051</c:v>
                </c:pt>
                <c:pt idx="2">
                  <c:v>1.3157894736842105E-2</c:v>
                </c:pt>
                <c:pt idx="3">
                  <c:v>0</c:v>
                </c:pt>
                <c:pt idx="4">
                  <c:v>0</c:v>
                </c:pt>
                <c:pt idx="5">
                  <c:v>0</c:v>
                </c:pt>
                <c:pt idx="6">
                  <c:v>1.3157894736842105E-2</c:v>
                </c:pt>
                <c:pt idx="7">
                  <c:v>1.3157894736842105E-2</c:v>
                </c:pt>
                <c:pt idx="8">
                  <c:v>0</c:v>
                </c:pt>
                <c:pt idx="9">
                  <c:v>1.3157894736842105E-2</c:v>
                </c:pt>
                <c:pt idx="10">
                  <c:v>5.2631578947368418E-2</c:v>
                </c:pt>
                <c:pt idx="11">
                  <c:v>0.59210526315789469</c:v>
                </c:pt>
                <c:pt idx="12">
                  <c:v>0.80263157894736847</c:v>
                </c:pt>
                <c:pt idx="13">
                  <c:v>0.84210526315789469</c:v>
                </c:pt>
                <c:pt idx="14">
                  <c:v>0.88157894736842102</c:v>
                </c:pt>
                <c:pt idx="15">
                  <c:v>0.90789473684210531</c:v>
                </c:pt>
                <c:pt idx="16">
                  <c:v>0.94736842105263153</c:v>
                </c:pt>
                <c:pt idx="17">
                  <c:v>0.94736842105263153</c:v>
                </c:pt>
                <c:pt idx="18">
                  <c:v>0.84210526315789469</c:v>
                </c:pt>
                <c:pt idx="19">
                  <c:v>0.34210526315789475</c:v>
                </c:pt>
                <c:pt idx="20">
                  <c:v>0.19736842105263158</c:v>
                </c:pt>
                <c:pt idx="21">
                  <c:v>0.68421052631578949</c:v>
                </c:pt>
                <c:pt idx="22">
                  <c:v>0.90789473684210531</c:v>
                </c:pt>
                <c:pt idx="23">
                  <c:v>0.77631578947368418</c:v>
                </c:pt>
                <c:pt idx="24">
                  <c:v>0.69736842105263153</c:v>
                </c:pt>
                <c:pt idx="25">
                  <c:v>0.51315789473684215</c:v>
                </c:pt>
                <c:pt idx="26">
                  <c:v>0.39473684210526316</c:v>
                </c:pt>
                <c:pt idx="27">
                  <c:v>0.32894736842105265</c:v>
                </c:pt>
                <c:pt idx="28">
                  <c:v>0.19736842105263158</c:v>
                </c:pt>
                <c:pt idx="29">
                  <c:v>6.5789473684210523E-2</c:v>
                </c:pt>
                <c:pt idx="30">
                  <c:v>1.3157894736842105E-2</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1.3157894736842105E-2</c:v>
                </c:pt>
                <c:pt idx="54">
                  <c:v>2.6315789473684209E-2</c:v>
                </c:pt>
              </c:numCache>
            </c:numRef>
          </c:yVal>
          <c:smooth val="1"/>
        </c:ser>
        <c:ser>
          <c:idx val="0"/>
          <c:order val="1"/>
          <c:spPr>
            <a:ln w="19050" cap="rnd">
              <a:solidFill>
                <a:srgbClr val="0000FF"/>
              </a:solidFill>
              <a:round/>
            </a:ln>
            <a:effectLst/>
          </c:spPr>
          <c:marker>
            <c:symbol val="none"/>
          </c:marker>
          <c:xVal>
            <c:numRef>
              <c:f>'0.53 Graph'!$G$2:$G$56</c:f>
              <c:numCache>
                <c:formatCode>General</c:formatCode>
                <c:ptCount val="55"/>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pt idx="31">
                  <c:v>6.2</c:v>
                </c:pt>
                <c:pt idx="32">
                  <c:v>6.4</c:v>
                </c:pt>
                <c:pt idx="33">
                  <c:v>6.6</c:v>
                </c:pt>
                <c:pt idx="34">
                  <c:v>6.8</c:v>
                </c:pt>
                <c:pt idx="35">
                  <c:v>7</c:v>
                </c:pt>
                <c:pt idx="36">
                  <c:v>7.2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c:v>
                </c:pt>
                <c:pt idx="49">
                  <c:v>9.8000000000000007</c:v>
                </c:pt>
                <c:pt idx="50">
                  <c:v>10</c:v>
                </c:pt>
                <c:pt idx="51">
                  <c:v>10.5</c:v>
                </c:pt>
                <c:pt idx="52">
                  <c:v>11</c:v>
                </c:pt>
                <c:pt idx="53">
                  <c:v>11.5</c:v>
                </c:pt>
                <c:pt idx="54">
                  <c:v>12</c:v>
                </c:pt>
              </c:numCache>
            </c:numRef>
          </c:xVal>
          <c:yVal>
            <c:numRef>
              <c:f>'0.53 Graph'!$H$2:$H$56</c:f>
              <c:numCache>
                <c:formatCode>General</c:formatCode>
                <c:ptCount val="55"/>
                <c:pt idx="0">
                  <c:v>0</c:v>
                </c:pt>
                <c:pt idx="1">
                  <c:v>0</c:v>
                </c:pt>
                <c:pt idx="2">
                  <c:v>0</c:v>
                </c:pt>
                <c:pt idx="3">
                  <c:v>0</c:v>
                </c:pt>
                <c:pt idx="4">
                  <c:v>0</c:v>
                </c:pt>
                <c:pt idx="5">
                  <c:v>0</c:v>
                </c:pt>
                <c:pt idx="6">
                  <c:v>0</c:v>
                </c:pt>
                <c:pt idx="7">
                  <c:v>0</c:v>
                </c:pt>
                <c:pt idx="8">
                  <c:v>1.3157894736842105E-2</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2.6315789473684209E-2</c:v>
                </c:pt>
                <c:pt idx="26">
                  <c:v>0</c:v>
                </c:pt>
                <c:pt idx="27">
                  <c:v>0</c:v>
                </c:pt>
                <c:pt idx="28">
                  <c:v>2.6315789473684209E-2</c:v>
                </c:pt>
                <c:pt idx="29">
                  <c:v>5.2631578947368418E-2</c:v>
                </c:pt>
                <c:pt idx="30">
                  <c:v>9.2105263157894746E-2</c:v>
                </c:pt>
                <c:pt idx="31">
                  <c:v>0</c:v>
                </c:pt>
                <c:pt idx="32">
                  <c:v>6.5789473684210523E-2</c:v>
                </c:pt>
                <c:pt idx="33">
                  <c:v>5.2631578947368418E-2</c:v>
                </c:pt>
                <c:pt idx="34">
                  <c:v>3.9473684210526314E-2</c:v>
                </c:pt>
                <c:pt idx="35">
                  <c:v>1.3157894736842105E-2</c:v>
                </c:pt>
                <c:pt idx="36">
                  <c:v>1.3157894736842105E-2</c:v>
                </c:pt>
                <c:pt idx="37">
                  <c:v>0.10526315789473684</c:v>
                </c:pt>
                <c:pt idx="38">
                  <c:v>3.9473684210526314E-2</c:v>
                </c:pt>
                <c:pt idx="39">
                  <c:v>3.9473684210526314E-2</c:v>
                </c:pt>
                <c:pt idx="40">
                  <c:v>6.5789473684210523E-2</c:v>
                </c:pt>
                <c:pt idx="41">
                  <c:v>2.6315789473684209E-2</c:v>
                </c:pt>
                <c:pt idx="42">
                  <c:v>1.3157894736842105E-2</c:v>
                </c:pt>
                <c:pt idx="43">
                  <c:v>0</c:v>
                </c:pt>
                <c:pt idx="44">
                  <c:v>2.6315789473684209E-2</c:v>
                </c:pt>
                <c:pt idx="45">
                  <c:v>0</c:v>
                </c:pt>
                <c:pt idx="46">
                  <c:v>0</c:v>
                </c:pt>
                <c:pt idx="47">
                  <c:v>0</c:v>
                </c:pt>
                <c:pt idx="48">
                  <c:v>0</c:v>
                </c:pt>
                <c:pt idx="49">
                  <c:v>1.3157894736842105E-2</c:v>
                </c:pt>
                <c:pt idx="50">
                  <c:v>2.6315789473684209E-2</c:v>
                </c:pt>
                <c:pt idx="51">
                  <c:v>0</c:v>
                </c:pt>
                <c:pt idx="52">
                  <c:v>0</c:v>
                </c:pt>
                <c:pt idx="53">
                  <c:v>0</c:v>
                </c:pt>
                <c:pt idx="54">
                  <c:v>1.3157894736842105E-2</c:v>
                </c:pt>
              </c:numCache>
            </c:numRef>
          </c:yVal>
          <c:smooth val="1"/>
        </c:ser>
        <c:dLbls>
          <c:showLegendKey val="0"/>
          <c:showVal val="0"/>
          <c:showCatName val="0"/>
          <c:showSerName val="0"/>
          <c:showPercent val="0"/>
          <c:showBubbleSize val="0"/>
        </c:dLbls>
        <c:axId val="354914688"/>
        <c:axId val="354916608"/>
      </c:scatterChart>
      <c:valAx>
        <c:axId val="35491468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Eacc MV/m</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916608"/>
        <c:crosses val="autoZero"/>
        <c:crossBetween val="midCat"/>
      </c:valAx>
      <c:valAx>
        <c:axId val="354916608"/>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Probability</a:t>
                </a:r>
              </a:p>
            </c:rich>
          </c:tx>
          <c:layout/>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4914688"/>
        <c:crosses val="autoZero"/>
        <c:crossBetween val="midCat"/>
        <c:minorUnit val="0.1"/>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b="0" i="0" baseline="0" dirty="0" smtClean="0">
                <a:effectLst/>
              </a:rPr>
              <a:t>0.041QWR X-ray events and </a:t>
            </a:r>
            <a:endParaRPr lang="en-US" sz="1400" dirty="0" smtClean="0">
              <a:effectLst/>
            </a:endParaRPr>
          </a:p>
          <a:p>
            <a:pPr>
              <a:defRPr sz="1400" b="0" i="0" u="none" strike="noStrike" kern="1200" spc="0" baseline="0">
                <a:solidFill>
                  <a:schemeClr val="tx1">
                    <a:lumMod val="65000"/>
                    <a:lumOff val="35000"/>
                  </a:schemeClr>
                </a:solidFill>
                <a:latin typeface="+mn-lt"/>
                <a:ea typeface="+mn-ea"/>
                <a:cs typeface="+mn-cs"/>
              </a:defRPr>
            </a:pPr>
            <a:r>
              <a:rPr lang="en-US" sz="1400" b="0" i="0" baseline="0" dirty="0" smtClean="0">
                <a:effectLst/>
              </a:rPr>
              <a:t>FE onset </a:t>
            </a:r>
            <a:endParaRPr lang="en-US" sz="1400" dirty="0">
              <a:effectLst/>
            </a:endParaRPr>
          </a:p>
        </c:rich>
      </c:tx>
      <c:overlay val="0"/>
      <c:spPr>
        <a:noFill/>
        <a:ln>
          <a:noFill/>
        </a:ln>
        <a:effectLst/>
      </c:spPr>
    </c:title>
    <c:autoTitleDeleted val="0"/>
    <c:plotArea>
      <c:layout>
        <c:manualLayout>
          <c:layoutTarget val="inner"/>
          <c:xMode val="edge"/>
          <c:yMode val="edge"/>
          <c:x val="0.13322474611013627"/>
          <c:y val="0.13384027227606701"/>
          <c:w val="0.81376526196435772"/>
          <c:h val="0.73927789583317904"/>
        </c:manualLayout>
      </c:layout>
      <c:scatterChart>
        <c:scatterStyle val="smoothMarker"/>
        <c:varyColors val="0"/>
        <c:ser>
          <c:idx val="1"/>
          <c:order val="0"/>
          <c:spPr>
            <a:ln w="19050" cap="rnd">
              <a:solidFill>
                <a:srgbClr val="0000FF"/>
              </a:solidFill>
              <a:round/>
            </a:ln>
            <a:effectLst/>
          </c:spPr>
          <c:marker>
            <c:symbol val="none"/>
          </c:marker>
          <c:xVal>
            <c:numRef>
              <c:f>'0.041 Graph'!$G$2:$G$56</c:f>
              <c:numCache>
                <c:formatCode>General</c:formatCode>
                <c:ptCount val="55"/>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pt idx="31">
                  <c:v>6.2</c:v>
                </c:pt>
                <c:pt idx="32">
                  <c:v>6.4</c:v>
                </c:pt>
                <c:pt idx="33">
                  <c:v>6.6</c:v>
                </c:pt>
                <c:pt idx="34">
                  <c:v>6.8</c:v>
                </c:pt>
                <c:pt idx="35">
                  <c:v>7</c:v>
                </c:pt>
                <c:pt idx="36">
                  <c:v>7.2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c:v>
                </c:pt>
                <c:pt idx="49">
                  <c:v>9.8000000000000007</c:v>
                </c:pt>
                <c:pt idx="50">
                  <c:v>10</c:v>
                </c:pt>
                <c:pt idx="51">
                  <c:v>10.5</c:v>
                </c:pt>
                <c:pt idx="52">
                  <c:v>11</c:v>
                </c:pt>
                <c:pt idx="53">
                  <c:v>11.5</c:v>
                </c:pt>
                <c:pt idx="54">
                  <c:v>12</c:v>
                </c:pt>
              </c:numCache>
            </c:numRef>
          </c:xVal>
          <c:yVal>
            <c:numRef>
              <c:f>'0.041 Graph'!$H$2:$H$56</c:f>
              <c:numCache>
                <c:formatCode>General</c:formatCode>
                <c:ptCount val="5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6.6666666666666666E-2</c:v>
                </c:pt>
                <c:pt idx="22">
                  <c:v>0</c:v>
                </c:pt>
                <c:pt idx="23">
                  <c:v>0</c:v>
                </c:pt>
                <c:pt idx="24">
                  <c:v>0</c:v>
                </c:pt>
                <c:pt idx="25">
                  <c:v>0</c:v>
                </c:pt>
                <c:pt idx="26">
                  <c:v>0</c:v>
                </c:pt>
                <c:pt idx="27">
                  <c:v>6.6666666666666666E-2</c:v>
                </c:pt>
                <c:pt idx="28">
                  <c:v>0</c:v>
                </c:pt>
                <c:pt idx="29">
                  <c:v>0</c:v>
                </c:pt>
                <c:pt idx="30">
                  <c:v>0.13333333333333333</c:v>
                </c:pt>
                <c:pt idx="31">
                  <c:v>0</c:v>
                </c:pt>
                <c:pt idx="32">
                  <c:v>0</c:v>
                </c:pt>
                <c:pt idx="33">
                  <c:v>0</c:v>
                </c:pt>
                <c:pt idx="34">
                  <c:v>0</c:v>
                </c:pt>
                <c:pt idx="35">
                  <c:v>0</c:v>
                </c:pt>
                <c:pt idx="36">
                  <c:v>0</c:v>
                </c:pt>
                <c:pt idx="37">
                  <c:v>0</c:v>
                </c:pt>
                <c:pt idx="38">
                  <c:v>0</c:v>
                </c:pt>
                <c:pt idx="39">
                  <c:v>0</c:v>
                </c:pt>
                <c:pt idx="40">
                  <c:v>0</c:v>
                </c:pt>
                <c:pt idx="41">
                  <c:v>0</c:v>
                </c:pt>
                <c:pt idx="42">
                  <c:v>0</c:v>
                </c:pt>
                <c:pt idx="43">
                  <c:v>0</c:v>
                </c:pt>
                <c:pt idx="44">
                  <c:v>6.6666666666666666E-2</c:v>
                </c:pt>
                <c:pt idx="45">
                  <c:v>0</c:v>
                </c:pt>
                <c:pt idx="46">
                  <c:v>0</c:v>
                </c:pt>
                <c:pt idx="47">
                  <c:v>0</c:v>
                </c:pt>
                <c:pt idx="48">
                  <c:v>6.6666666666666666E-2</c:v>
                </c:pt>
                <c:pt idx="49">
                  <c:v>0</c:v>
                </c:pt>
                <c:pt idx="50">
                  <c:v>0</c:v>
                </c:pt>
                <c:pt idx="51">
                  <c:v>0</c:v>
                </c:pt>
                <c:pt idx="52">
                  <c:v>0</c:v>
                </c:pt>
                <c:pt idx="53">
                  <c:v>0</c:v>
                </c:pt>
                <c:pt idx="54">
                  <c:v>0</c:v>
                </c:pt>
              </c:numCache>
            </c:numRef>
          </c:yVal>
          <c:smooth val="1"/>
        </c:ser>
        <c:ser>
          <c:idx val="0"/>
          <c:order val="1"/>
          <c:spPr>
            <a:ln w="19050" cap="rnd">
              <a:solidFill>
                <a:schemeClr val="tx1"/>
              </a:solidFill>
              <a:round/>
            </a:ln>
            <a:effectLst/>
          </c:spPr>
          <c:marker>
            <c:symbol val="none"/>
          </c:marker>
          <c:xVal>
            <c:numRef>
              <c:f>'0.041 Graph'!$C$2:$C$56</c:f>
              <c:numCache>
                <c:formatCode>General</c:formatCode>
                <c:ptCount val="55"/>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pt idx="31">
                  <c:v>6.2</c:v>
                </c:pt>
                <c:pt idx="32">
                  <c:v>6.4</c:v>
                </c:pt>
                <c:pt idx="33">
                  <c:v>6.6</c:v>
                </c:pt>
                <c:pt idx="34">
                  <c:v>6.8</c:v>
                </c:pt>
                <c:pt idx="35">
                  <c:v>7</c:v>
                </c:pt>
                <c:pt idx="36">
                  <c:v>7.2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c:v>
                </c:pt>
                <c:pt idx="49">
                  <c:v>9.8000000000000007</c:v>
                </c:pt>
                <c:pt idx="50">
                  <c:v>10</c:v>
                </c:pt>
                <c:pt idx="51">
                  <c:v>10.5</c:v>
                </c:pt>
                <c:pt idx="52">
                  <c:v>11</c:v>
                </c:pt>
                <c:pt idx="53">
                  <c:v>11.5</c:v>
                </c:pt>
                <c:pt idx="54">
                  <c:v>12</c:v>
                </c:pt>
              </c:numCache>
            </c:numRef>
          </c:xVal>
          <c:yVal>
            <c:numRef>
              <c:f>'0.041 Graph'!$D$2:$D$56</c:f>
              <c:numCache>
                <c:formatCode>General</c:formatCode>
                <c:ptCount val="55"/>
                <c:pt idx="0">
                  <c:v>0.13333333333333333</c:v>
                </c:pt>
                <c:pt idx="1">
                  <c:v>0</c:v>
                </c:pt>
                <c:pt idx="2">
                  <c:v>0</c:v>
                </c:pt>
                <c:pt idx="3">
                  <c:v>0.26666666666666666</c:v>
                </c:pt>
                <c:pt idx="4">
                  <c:v>0.26666666666666666</c:v>
                </c:pt>
                <c:pt idx="5">
                  <c:v>0.13333333333333333</c:v>
                </c:pt>
                <c:pt idx="6">
                  <c:v>6.6666666666666666E-2</c:v>
                </c:pt>
                <c:pt idx="7">
                  <c:v>6.6666666666666666E-2</c:v>
                </c:pt>
                <c:pt idx="8">
                  <c:v>0.2</c:v>
                </c:pt>
                <c:pt idx="9">
                  <c:v>0.2</c:v>
                </c:pt>
                <c:pt idx="10">
                  <c:v>0.13333333333333333</c:v>
                </c:pt>
                <c:pt idx="11">
                  <c:v>0.13333333333333333</c:v>
                </c:pt>
                <c:pt idx="12">
                  <c:v>0.13333333333333333</c:v>
                </c:pt>
                <c:pt idx="13">
                  <c:v>6.6666666666666666E-2</c:v>
                </c:pt>
                <c:pt idx="14">
                  <c:v>6.6666666666666666E-2</c:v>
                </c:pt>
                <c:pt idx="15">
                  <c:v>0.13333333333333333</c:v>
                </c:pt>
                <c:pt idx="16">
                  <c:v>0.2</c:v>
                </c:pt>
                <c:pt idx="17">
                  <c:v>0.2</c:v>
                </c:pt>
                <c:pt idx="18">
                  <c:v>0.2</c:v>
                </c:pt>
                <c:pt idx="19">
                  <c:v>0.13333333333333333</c:v>
                </c:pt>
                <c:pt idx="20">
                  <c:v>0.2</c:v>
                </c:pt>
                <c:pt idx="21">
                  <c:v>0.26666666666666666</c:v>
                </c:pt>
                <c:pt idx="22">
                  <c:v>0.2</c:v>
                </c:pt>
                <c:pt idx="23">
                  <c:v>0.13333333333333333</c:v>
                </c:pt>
                <c:pt idx="24">
                  <c:v>0.13333333333333333</c:v>
                </c:pt>
                <c:pt idx="25">
                  <c:v>0.13333333333333333</c:v>
                </c:pt>
                <c:pt idx="26">
                  <c:v>0.13333333333333333</c:v>
                </c:pt>
                <c:pt idx="27">
                  <c:v>6.6666666666666666E-2</c:v>
                </c:pt>
                <c:pt idx="28">
                  <c:v>0.13333333333333333</c:v>
                </c:pt>
                <c:pt idx="29">
                  <c:v>0.13333333333333333</c:v>
                </c:pt>
                <c:pt idx="30">
                  <c:v>0.13333333333333333</c:v>
                </c:pt>
                <c:pt idx="31">
                  <c:v>0</c:v>
                </c:pt>
                <c:pt idx="32">
                  <c:v>6.6666666666666666E-2</c:v>
                </c:pt>
                <c:pt idx="33">
                  <c:v>0</c:v>
                </c:pt>
                <c:pt idx="34">
                  <c:v>0</c:v>
                </c:pt>
                <c:pt idx="35">
                  <c:v>6.6666666666666666E-2</c:v>
                </c:pt>
                <c:pt idx="36">
                  <c:v>0</c:v>
                </c:pt>
                <c:pt idx="37">
                  <c:v>0</c:v>
                </c:pt>
                <c:pt idx="38">
                  <c:v>0</c:v>
                </c:pt>
                <c:pt idx="39">
                  <c:v>6.6666666666666666E-2</c:v>
                </c:pt>
                <c:pt idx="40">
                  <c:v>0</c:v>
                </c:pt>
                <c:pt idx="41">
                  <c:v>0</c:v>
                </c:pt>
                <c:pt idx="42">
                  <c:v>0.13333333333333333</c:v>
                </c:pt>
                <c:pt idx="43">
                  <c:v>0</c:v>
                </c:pt>
                <c:pt idx="44">
                  <c:v>0.13333333333333333</c:v>
                </c:pt>
                <c:pt idx="45">
                  <c:v>0</c:v>
                </c:pt>
                <c:pt idx="46">
                  <c:v>0.13333333333333333</c:v>
                </c:pt>
                <c:pt idx="47">
                  <c:v>6.6666666666666666E-2</c:v>
                </c:pt>
                <c:pt idx="48">
                  <c:v>6.6666666666666666E-2</c:v>
                </c:pt>
                <c:pt idx="49">
                  <c:v>0.13333333333333333</c:v>
                </c:pt>
                <c:pt idx="50">
                  <c:v>6.6666666666666666E-2</c:v>
                </c:pt>
                <c:pt idx="51">
                  <c:v>6.6666666666666666E-2</c:v>
                </c:pt>
                <c:pt idx="52">
                  <c:v>6.6666666666666666E-2</c:v>
                </c:pt>
                <c:pt idx="53">
                  <c:v>0</c:v>
                </c:pt>
                <c:pt idx="54">
                  <c:v>0</c:v>
                </c:pt>
              </c:numCache>
            </c:numRef>
          </c:yVal>
          <c:smooth val="1"/>
        </c:ser>
        <c:dLbls>
          <c:showLegendKey val="0"/>
          <c:showVal val="0"/>
          <c:showCatName val="0"/>
          <c:showSerName val="0"/>
          <c:showPercent val="0"/>
          <c:showBubbleSize val="0"/>
        </c:dLbls>
        <c:axId val="356889728"/>
        <c:axId val="356891648"/>
      </c:scatterChart>
      <c:valAx>
        <c:axId val="35688972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baseline="0">
                    <a:effectLst/>
                  </a:rPr>
                  <a:t>Eacc MV/m</a:t>
                </a:r>
                <a:endParaRPr lang="en-US" sz="1000">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6891648"/>
        <c:crosses val="autoZero"/>
        <c:crossBetween val="midCat"/>
      </c:valAx>
      <c:valAx>
        <c:axId val="356891648"/>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baseline="0">
                    <a:effectLst/>
                  </a:rPr>
                  <a:t>Probability</a:t>
                </a:r>
                <a:endParaRPr lang="en-US" sz="1000">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6889728"/>
        <c:crosses val="autoZero"/>
        <c:crossBetween val="midCat"/>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C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400" b="0" i="0" baseline="0" dirty="0" smtClean="0">
                <a:effectLst/>
              </a:rPr>
              <a:t>0.085QWR X-ray events and </a:t>
            </a:r>
            <a:endParaRPr lang="en-US" sz="1400" dirty="0" smtClean="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400" b="0" i="0" baseline="0" dirty="0" smtClean="0">
                <a:effectLst/>
              </a:rPr>
              <a:t>FE onset </a:t>
            </a:r>
            <a:endParaRPr lang="en-US" sz="1400" dirty="0">
              <a:effectLst/>
            </a:endParaRPr>
          </a:p>
        </c:rich>
      </c:tx>
      <c:layout>
        <c:manualLayout>
          <c:xMode val="edge"/>
          <c:yMode val="edge"/>
          <c:x val="0.25576594976402911"/>
          <c:y val="3.7613191271962623E-2"/>
        </c:manualLayout>
      </c:layout>
      <c:overlay val="0"/>
      <c:spPr>
        <a:noFill/>
        <a:ln>
          <a:noFill/>
        </a:ln>
        <a:effectLst/>
      </c:spPr>
    </c:title>
    <c:autoTitleDeleted val="0"/>
    <c:plotArea>
      <c:layout>
        <c:manualLayout>
          <c:layoutTarget val="inner"/>
          <c:xMode val="edge"/>
          <c:yMode val="edge"/>
          <c:x val="0.1221430790080144"/>
          <c:y val="0.15264686791204832"/>
          <c:w val="0.83648354717199269"/>
          <c:h val="0.73927789583317904"/>
        </c:manualLayout>
      </c:layout>
      <c:scatterChart>
        <c:scatterStyle val="smoothMarker"/>
        <c:varyColors val="0"/>
        <c:ser>
          <c:idx val="1"/>
          <c:order val="0"/>
          <c:spPr>
            <a:ln w="19050" cap="rnd">
              <a:solidFill>
                <a:srgbClr val="0000FF"/>
              </a:solidFill>
              <a:round/>
            </a:ln>
            <a:effectLst/>
          </c:spPr>
          <c:marker>
            <c:symbol val="none"/>
          </c:marker>
          <c:xVal>
            <c:numRef>
              <c:f>'0.085 Graph'!$G$2:$G$56</c:f>
              <c:numCache>
                <c:formatCode>General</c:formatCode>
                <c:ptCount val="55"/>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pt idx="31">
                  <c:v>6.2</c:v>
                </c:pt>
                <c:pt idx="32">
                  <c:v>6.4</c:v>
                </c:pt>
                <c:pt idx="33">
                  <c:v>6.6</c:v>
                </c:pt>
                <c:pt idx="34">
                  <c:v>6.8</c:v>
                </c:pt>
                <c:pt idx="35">
                  <c:v>7</c:v>
                </c:pt>
                <c:pt idx="36">
                  <c:v>7.2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c:v>
                </c:pt>
                <c:pt idx="49">
                  <c:v>9.8000000000000007</c:v>
                </c:pt>
                <c:pt idx="50">
                  <c:v>10</c:v>
                </c:pt>
                <c:pt idx="51">
                  <c:v>10.5</c:v>
                </c:pt>
                <c:pt idx="52">
                  <c:v>11</c:v>
                </c:pt>
                <c:pt idx="53">
                  <c:v>11.5</c:v>
                </c:pt>
                <c:pt idx="54">
                  <c:v>12</c:v>
                </c:pt>
              </c:numCache>
            </c:numRef>
          </c:xVal>
          <c:yVal>
            <c:numRef>
              <c:f>'0.085 Graph'!$H$2:$H$56</c:f>
              <c:numCache>
                <c:formatCode>General</c:formatCode>
                <c:ptCount val="55"/>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1.0416666666666668E-2</c:v>
                </c:pt>
                <c:pt idx="17">
                  <c:v>2.0833333333333336E-2</c:v>
                </c:pt>
                <c:pt idx="18">
                  <c:v>0</c:v>
                </c:pt>
                <c:pt idx="19">
                  <c:v>2.0833333333333336E-2</c:v>
                </c:pt>
                <c:pt idx="20">
                  <c:v>4.1666666666666671E-2</c:v>
                </c:pt>
                <c:pt idx="21">
                  <c:v>2.0833333333333336E-2</c:v>
                </c:pt>
                <c:pt idx="22">
                  <c:v>5.2083333333333336E-2</c:v>
                </c:pt>
                <c:pt idx="23">
                  <c:v>3.125E-2</c:v>
                </c:pt>
                <c:pt idx="24">
                  <c:v>1.0416666666666668E-2</c:v>
                </c:pt>
                <c:pt idx="25">
                  <c:v>1.0416666666666668E-2</c:v>
                </c:pt>
                <c:pt idx="26">
                  <c:v>1.0416666666666668E-2</c:v>
                </c:pt>
                <c:pt idx="27">
                  <c:v>3.125E-2</c:v>
                </c:pt>
                <c:pt idx="28">
                  <c:v>5.2083333333333336E-2</c:v>
                </c:pt>
                <c:pt idx="29">
                  <c:v>7.2916666666666671E-2</c:v>
                </c:pt>
                <c:pt idx="30">
                  <c:v>3.125E-2</c:v>
                </c:pt>
                <c:pt idx="31">
                  <c:v>2.0833333333333336E-2</c:v>
                </c:pt>
                <c:pt idx="32">
                  <c:v>4.1666666666666671E-2</c:v>
                </c:pt>
                <c:pt idx="33">
                  <c:v>5.2083333333333336E-2</c:v>
                </c:pt>
                <c:pt idx="34">
                  <c:v>4.1666666666666671E-2</c:v>
                </c:pt>
                <c:pt idx="35">
                  <c:v>3.125E-2</c:v>
                </c:pt>
                <c:pt idx="36">
                  <c:v>0</c:v>
                </c:pt>
                <c:pt idx="37">
                  <c:v>5.2083333333333336E-2</c:v>
                </c:pt>
                <c:pt idx="38">
                  <c:v>2.0833333333333336E-2</c:v>
                </c:pt>
                <c:pt idx="39">
                  <c:v>3.125E-2</c:v>
                </c:pt>
                <c:pt idx="40">
                  <c:v>1.0416666666666668E-2</c:v>
                </c:pt>
                <c:pt idx="41">
                  <c:v>1.0416666666666668E-2</c:v>
                </c:pt>
                <c:pt idx="42">
                  <c:v>3.125E-2</c:v>
                </c:pt>
                <c:pt idx="43">
                  <c:v>0</c:v>
                </c:pt>
                <c:pt idx="44">
                  <c:v>0</c:v>
                </c:pt>
                <c:pt idx="45">
                  <c:v>0</c:v>
                </c:pt>
                <c:pt idx="46">
                  <c:v>0</c:v>
                </c:pt>
                <c:pt idx="47">
                  <c:v>0</c:v>
                </c:pt>
                <c:pt idx="48">
                  <c:v>0</c:v>
                </c:pt>
                <c:pt idx="49">
                  <c:v>2.0833333333333336E-2</c:v>
                </c:pt>
                <c:pt idx="50">
                  <c:v>0</c:v>
                </c:pt>
                <c:pt idx="51">
                  <c:v>0</c:v>
                </c:pt>
                <c:pt idx="52">
                  <c:v>0</c:v>
                </c:pt>
                <c:pt idx="53">
                  <c:v>0</c:v>
                </c:pt>
                <c:pt idx="54">
                  <c:v>0</c:v>
                </c:pt>
              </c:numCache>
            </c:numRef>
          </c:yVal>
          <c:smooth val="1"/>
        </c:ser>
        <c:ser>
          <c:idx val="0"/>
          <c:order val="1"/>
          <c:spPr>
            <a:ln w="19050" cap="rnd">
              <a:solidFill>
                <a:schemeClr val="tx1"/>
              </a:solidFill>
              <a:round/>
            </a:ln>
            <a:effectLst/>
          </c:spPr>
          <c:marker>
            <c:symbol val="none"/>
          </c:marker>
          <c:xVal>
            <c:numRef>
              <c:f>'0.085 Graph'!$C$2:$C$56</c:f>
              <c:numCache>
                <c:formatCode>General</c:formatCode>
                <c:ptCount val="55"/>
                <c:pt idx="0">
                  <c:v>0</c:v>
                </c:pt>
                <c:pt idx="1">
                  <c:v>0.2</c:v>
                </c:pt>
                <c:pt idx="2">
                  <c:v>0.4</c:v>
                </c:pt>
                <c:pt idx="3">
                  <c:v>0.6</c:v>
                </c:pt>
                <c:pt idx="4">
                  <c:v>0.8</c:v>
                </c:pt>
                <c:pt idx="5">
                  <c:v>1</c:v>
                </c:pt>
                <c:pt idx="6">
                  <c:v>1.2</c:v>
                </c:pt>
                <c:pt idx="7">
                  <c:v>1.4</c:v>
                </c:pt>
                <c:pt idx="8">
                  <c:v>1.6</c:v>
                </c:pt>
                <c:pt idx="9">
                  <c:v>1.8</c:v>
                </c:pt>
                <c:pt idx="10">
                  <c:v>2</c:v>
                </c:pt>
                <c:pt idx="11">
                  <c:v>2.2000000000000002</c:v>
                </c:pt>
                <c:pt idx="12">
                  <c:v>2.4</c:v>
                </c:pt>
                <c:pt idx="13">
                  <c:v>2.6</c:v>
                </c:pt>
                <c:pt idx="14">
                  <c:v>2.8</c:v>
                </c:pt>
                <c:pt idx="15">
                  <c:v>3</c:v>
                </c:pt>
                <c:pt idx="16">
                  <c:v>3.2</c:v>
                </c:pt>
                <c:pt idx="17">
                  <c:v>3.4</c:v>
                </c:pt>
                <c:pt idx="18">
                  <c:v>3.6</c:v>
                </c:pt>
                <c:pt idx="19">
                  <c:v>3.8</c:v>
                </c:pt>
                <c:pt idx="20">
                  <c:v>4</c:v>
                </c:pt>
                <c:pt idx="21">
                  <c:v>4.2</c:v>
                </c:pt>
                <c:pt idx="22">
                  <c:v>4.4000000000000004</c:v>
                </c:pt>
                <c:pt idx="23">
                  <c:v>4.5999999999999996</c:v>
                </c:pt>
                <c:pt idx="24">
                  <c:v>4.8</c:v>
                </c:pt>
                <c:pt idx="25">
                  <c:v>5</c:v>
                </c:pt>
                <c:pt idx="26">
                  <c:v>5.2</c:v>
                </c:pt>
                <c:pt idx="27">
                  <c:v>5.4</c:v>
                </c:pt>
                <c:pt idx="28">
                  <c:v>5.6</c:v>
                </c:pt>
                <c:pt idx="29">
                  <c:v>5.8</c:v>
                </c:pt>
                <c:pt idx="30">
                  <c:v>6</c:v>
                </c:pt>
                <c:pt idx="31">
                  <c:v>6.2</c:v>
                </c:pt>
                <c:pt idx="32">
                  <c:v>6.4</c:v>
                </c:pt>
                <c:pt idx="33">
                  <c:v>6.6</c:v>
                </c:pt>
                <c:pt idx="34">
                  <c:v>6.8</c:v>
                </c:pt>
                <c:pt idx="35">
                  <c:v>7</c:v>
                </c:pt>
                <c:pt idx="36">
                  <c:v>7.2</c:v>
                </c:pt>
                <c:pt idx="37">
                  <c:v>7.4</c:v>
                </c:pt>
                <c:pt idx="38">
                  <c:v>7.6</c:v>
                </c:pt>
                <c:pt idx="39">
                  <c:v>7.8</c:v>
                </c:pt>
                <c:pt idx="40">
                  <c:v>8</c:v>
                </c:pt>
                <c:pt idx="41">
                  <c:v>8.1999999999999993</c:v>
                </c:pt>
                <c:pt idx="42">
                  <c:v>8.4</c:v>
                </c:pt>
                <c:pt idx="43">
                  <c:v>8.6</c:v>
                </c:pt>
                <c:pt idx="44">
                  <c:v>8.8000000000000007</c:v>
                </c:pt>
                <c:pt idx="45">
                  <c:v>9</c:v>
                </c:pt>
                <c:pt idx="46">
                  <c:v>9.1999999999999993</c:v>
                </c:pt>
                <c:pt idx="47">
                  <c:v>9.4</c:v>
                </c:pt>
                <c:pt idx="48">
                  <c:v>9.6</c:v>
                </c:pt>
                <c:pt idx="49">
                  <c:v>9.8000000000000007</c:v>
                </c:pt>
                <c:pt idx="50">
                  <c:v>10</c:v>
                </c:pt>
                <c:pt idx="51">
                  <c:v>10.5</c:v>
                </c:pt>
                <c:pt idx="52">
                  <c:v>11</c:v>
                </c:pt>
                <c:pt idx="53">
                  <c:v>11.5</c:v>
                </c:pt>
                <c:pt idx="54">
                  <c:v>12</c:v>
                </c:pt>
              </c:numCache>
            </c:numRef>
          </c:xVal>
          <c:yVal>
            <c:numRef>
              <c:f>'0.085 Graph'!$D$2:$D$56</c:f>
              <c:numCache>
                <c:formatCode>General</c:formatCode>
                <c:ptCount val="55"/>
                <c:pt idx="0">
                  <c:v>0.76041666666666663</c:v>
                </c:pt>
                <c:pt idx="1">
                  <c:v>2.0833333333333332E-2</c:v>
                </c:pt>
                <c:pt idx="2">
                  <c:v>1.0416666666666666E-2</c:v>
                </c:pt>
                <c:pt idx="3">
                  <c:v>0.80208333333333337</c:v>
                </c:pt>
                <c:pt idx="4">
                  <c:v>8.3333333333333329E-2</c:v>
                </c:pt>
                <c:pt idx="5">
                  <c:v>1.0416666666666666E-2</c:v>
                </c:pt>
                <c:pt idx="6">
                  <c:v>0</c:v>
                </c:pt>
                <c:pt idx="7">
                  <c:v>0</c:v>
                </c:pt>
                <c:pt idx="8">
                  <c:v>1.0416666666666666E-2</c:v>
                </c:pt>
                <c:pt idx="9">
                  <c:v>2.0833333333333332E-2</c:v>
                </c:pt>
                <c:pt idx="10">
                  <c:v>1.0416666666666666E-2</c:v>
                </c:pt>
                <c:pt idx="11">
                  <c:v>0</c:v>
                </c:pt>
                <c:pt idx="12">
                  <c:v>2.0833333333333332E-2</c:v>
                </c:pt>
                <c:pt idx="13">
                  <c:v>3.125E-2</c:v>
                </c:pt>
                <c:pt idx="14">
                  <c:v>1.0416666666666666E-2</c:v>
                </c:pt>
                <c:pt idx="15">
                  <c:v>2.0833333333333332E-2</c:v>
                </c:pt>
                <c:pt idx="16">
                  <c:v>2.0833333333333332E-2</c:v>
                </c:pt>
                <c:pt idx="17">
                  <c:v>0</c:v>
                </c:pt>
                <c:pt idx="18">
                  <c:v>1.0416666666666666E-2</c:v>
                </c:pt>
                <c:pt idx="19">
                  <c:v>0</c:v>
                </c:pt>
                <c:pt idx="20">
                  <c:v>0</c:v>
                </c:pt>
                <c:pt idx="21">
                  <c:v>0</c:v>
                </c:pt>
                <c:pt idx="22">
                  <c:v>1.0416666666666666E-2</c:v>
                </c:pt>
                <c:pt idx="23">
                  <c:v>1.0416666666666666E-2</c:v>
                </c:pt>
                <c:pt idx="24">
                  <c:v>1.0416666666666666E-2</c:v>
                </c:pt>
                <c:pt idx="25">
                  <c:v>1.0416666666666666E-2</c:v>
                </c:pt>
                <c:pt idx="26">
                  <c:v>0</c:v>
                </c:pt>
                <c:pt idx="27">
                  <c:v>0</c:v>
                </c:pt>
                <c:pt idx="28">
                  <c:v>0</c:v>
                </c:pt>
                <c:pt idx="29">
                  <c:v>2.0833333333333332E-2</c:v>
                </c:pt>
                <c:pt idx="30">
                  <c:v>1.0416666666666666E-2</c:v>
                </c:pt>
                <c:pt idx="31">
                  <c:v>1.0416666666666666E-2</c:v>
                </c:pt>
                <c:pt idx="32">
                  <c:v>3.125E-2</c:v>
                </c:pt>
                <c:pt idx="33">
                  <c:v>4.1666666666666664E-2</c:v>
                </c:pt>
                <c:pt idx="34">
                  <c:v>3.125E-2</c:v>
                </c:pt>
                <c:pt idx="35">
                  <c:v>6.25E-2</c:v>
                </c:pt>
                <c:pt idx="36">
                  <c:v>7.2916666666666671E-2</c:v>
                </c:pt>
                <c:pt idx="37">
                  <c:v>8.3333333333333329E-2</c:v>
                </c:pt>
                <c:pt idx="38">
                  <c:v>6.25E-2</c:v>
                </c:pt>
                <c:pt idx="39">
                  <c:v>7.2916666666666671E-2</c:v>
                </c:pt>
                <c:pt idx="40">
                  <c:v>5.2083333333333336E-2</c:v>
                </c:pt>
                <c:pt idx="41">
                  <c:v>4.1666666666666664E-2</c:v>
                </c:pt>
                <c:pt idx="42">
                  <c:v>5.2083333333333336E-2</c:v>
                </c:pt>
                <c:pt idx="43">
                  <c:v>3.125E-2</c:v>
                </c:pt>
                <c:pt idx="44">
                  <c:v>0</c:v>
                </c:pt>
                <c:pt idx="45">
                  <c:v>0</c:v>
                </c:pt>
                <c:pt idx="46">
                  <c:v>0</c:v>
                </c:pt>
                <c:pt idx="47">
                  <c:v>0</c:v>
                </c:pt>
                <c:pt idx="48">
                  <c:v>0</c:v>
                </c:pt>
                <c:pt idx="49">
                  <c:v>0</c:v>
                </c:pt>
                <c:pt idx="50">
                  <c:v>1.0416666666666666E-2</c:v>
                </c:pt>
                <c:pt idx="51">
                  <c:v>0</c:v>
                </c:pt>
                <c:pt idx="52">
                  <c:v>0</c:v>
                </c:pt>
                <c:pt idx="53">
                  <c:v>0</c:v>
                </c:pt>
                <c:pt idx="54">
                  <c:v>0</c:v>
                </c:pt>
              </c:numCache>
            </c:numRef>
          </c:yVal>
          <c:smooth val="1"/>
        </c:ser>
        <c:dLbls>
          <c:showLegendKey val="0"/>
          <c:showVal val="0"/>
          <c:showCatName val="0"/>
          <c:showSerName val="0"/>
          <c:showPercent val="0"/>
          <c:showBubbleSize val="0"/>
        </c:dLbls>
        <c:axId val="357446400"/>
        <c:axId val="357448320"/>
      </c:scatterChart>
      <c:valAx>
        <c:axId val="35744640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baseline="0">
                    <a:effectLst/>
                  </a:rPr>
                  <a:t>Eacc MV/m</a:t>
                </a:r>
                <a:endParaRPr lang="en-US" sz="1000">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7448320"/>
        <c:crosses val="autoZero"/>
        <c:crossBetween val="midCat"/>
      </c:valAx>
      <c:valAx>
        <c:axId val="357448320"/>
        <c:scaling>
          <c:orientation val="minMax"/>
          <c:max val="1"/>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baseline="0">
                    <a:effectLst/>
                  </a:rPr>
                  <a:t>Probability</a:t>
                </a:r>
                <a:endParaRPr lang="en-US" sz="1000">
                  <a:effectLst/>
                </a:endParaRPr>
              </a:p>
            </c:rich>
          </c:tx>
          <c:overlay val="0"/>
          <c:spPr>
            <a:noFill/>
            <a:ln>
              <a:noFill/>
            </a:ln>
            <a:effectLst/>
          </c:sp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57446400"/>
        <c:crosses val="autoZero"/>
        <c:crossBetween val="midCat"/>
        <c:min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0.32375</cdr:x>
      <cdr:y>0.28409</cdr:y>
    </cdr:from>
    <cdr:to>
      <cdr:x>0.38278</cdr:x>
      <cdr:y>0.85524</cdr:y>
    </cdr:to>
    <cdr:sp macro="" textlink="">
      <cdr:nvSpPr>
        <cdr:cNvPr id="2" name="Freeform 1"/>
        <cdr:cNvSpPr/>
      </cdr:nvSpPr>
      <cdr:spPr>
        <a:xfrm xmlns:a="http://schemas.openxmlformats.org/drawingml/2006/main">
          <a:off x="1463887" y="1113515"/>
          <a:ext cx="266905" cy="2238624"/>
        </a:xfrm>
        <a:custGeom xmlns:a="http://schemas.openxmlformats.org/drawingml/2006/main">
          <a:avLst/>
          <a:gdLst>
            <a:gd name="connsiteX0" fmla="*/ 0 w 365760"/>
            <a:gd name="connsiteY0" fmla="*/ 0 h 2369489"/>
            <a:gd name="connsiteX1" fmla="*/ 39756 w 365760"/>
            <a:gd name="connsiteY1" fmla="*/ 87465 h 2369489"/>
            <a:gd name="connsiteX2" fmla="*/ 47707 w 365760"/>
            <a:gd name="connsiteY2" fmla="*/ 111318 h 2369489"/>
            <a:gd name="connsiteX3" fmla="*/ 55659 w 365760"/>
            <a:gd name="connsiteY3" fmla="*/ 198783 h 2369489"/>
            <a:gd name="connsiteX4" fmla="*/ 71561 w 365760"/>
            <a:gd name="connsiteY4" fmla="*/ 453225 h 2369489"/>
            <a:gd name="connsiteX5" fmla="*/ 87464 w 365760"/>
            <a:gd name="connsiteY5" fmla="*/ 731520 h 2369489"/>
            <a:gd name="connsiteX6" fmla="*/ 95415 w 365760"/>
            <a:gd name="connsiteY6" fmla="*/ 787179 h 2369489"/>
            <a:gd name="connsiteX7" fmla="*/ 119269 w 365760"/>
            <a:gd name="connsiteY7" fmla="*/ 1168842 h 2369489"/>
            <a:gd name="connsiteX8" fmla="*/ 127221 w 365760"/>
            <a:gd name="connsiteY8" fmla="*/ 1208598 h 2369489"/>
            <a:gd name="connsiteX9" fmla="*/ 135172 w 365760"/>
            <a:gd name="connsiteY9" fmla="*/ 1272209 h 2369489"/>
            <a:gd name="connsiteX10" fmla="*/ 151074 w 365760"/>
            <a:gd name="connsiteY10" fmla="*/ 1319917 h 2369489"/>
            <a:gd name="connsiteX11" fmla="*/ 166977 w 365760"/>
            <a:gd name="connsiteY11" fmla="*/ 1470991 h 2369489"/>
            <a:gd name="connsiteX12" fmla="*/ 174928 w 365760"/>
            <a:gd name="connsiteY12" fmla="*/ 1558456 h 2369489"/>
            <a:gd name="connsiteX13" fmla="*/ 190831 w 365760"/>
            <a:gd name="connsiteY13" fmla="*/ 1622066 h 2369489"/>
            <a:gd name="connsiteX14" fmla="*/ 206734 w 365760"/>
            <a:gd name="connsiteY14" fmla="*/ 1685677 h 2369489"/>
            <a:gd name="connsiteX15" fmla="*/ 214685 w 365760"/>
            <a:gd name="connsiteY15" fmla="*/ 1876508 h 2369489"/>
            <a:gd name="connsiteX16" fmla="*/ 222636 w 365760"/>
            <a:gd name="connsiteY16" fmla="*/ 1900362 h 2369489"/>
            <a:gd name="connsiteX17" fmla="*/ 230587 w 365760"/>
            <a:gd name="connsiteY17" fmla="*/ 1956021 h 2369489"/>
            <a:gd name="connsiteX18" fmla="*/ 246490 w 365760"/>
            <a:gd name="connsiteY18" fmla="*/ 2011680 h 2369489"/>
            <a:gd name="connsiteX19" fmla="*/ 254441 w 365760"/>
            <a:gd name="connsiteY19" fmla="*/ 2043485 h 2369489"/>
            <a:gd name="connsiteX20" fmla="*/ 262393 w 365760"/>
            <a:gd name="connsiteY20" fmla="*/ 2067339 h 2369489"/>
            <a:gd name="connsiteX21" fmla="*/ 278295 w 365760"/>
            <a:gd name="connsiteY21" fmla="*/ 2130950 h 2369489"/>
            <a:gd name="connsiteX22" fmla="*/ 286247 w 365760"/>
            <a:gd name="connsiteY22" fmla="*/ 2154804 h 2369489"/>
            <a:gd name="connsiteX23" fmla="*/ 294198 w 365760"/>
            <a:gd name="connsiteY23" fmla="*/ 2186609 h 2369489"/>
            <a:gd name="connsiteX24" fmla="*/ 310101 w 365760"/>
            <a:gd name="connsiteY24" fmla="*/ 2218414 h 2369489"/>
            <a:gd name="connsiteX25" fmla="*/ 318052 w 365760"/>
            <a:gd name="connsiteY25" fmla="*/ 2242268 h 2369489"/>
            <a:gd name="connsiteX26" fmla="*/ 333954 w 365760"/>
            <a:gd name="connsiteY26" fmla="*/ 2282025 h 2369489"/>
            <a:gd name="connsiteX27" fmla="*/ 341906 w 365760"/>
            <a:gd name="connsiteY27" fmla="*/ 2313830 h 2369489"/>
            <a:gd name="connsiteX28" fmla="*/ 365760 w 365760"/>
            <a:gd name="connsiteY28" fmla="*/ 2369489 h 236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5760" h="2369489">
              <a:moveTo>
                <a:pt x="0" y="0"/>
              </a:moveTo>
              <a:cubicBezTo>
                <a:pt x="32479" y="54132"/>
                <a:pt x="18966" y="25094"/>
                <a:pt x="39756" y="87465"/>
              </a:cubicBezTo>
              <a:lnTo>
                <a:pt x="47707" y="111318"/>
              </a:lnTo>
              <a:cubicBezTo>
                <a:pt x="50358" y="140473"/>
                <a:pt x="54197" y="169544"/>
                <a:pt x="55659" y="198783"/>
              </a:cubicBezTo>
              <a:cubicBezTo>
                <a:pt x="68262" y="450837"/>
                <a:pt x="38815" y="354982"/>
                <a:pt x="71561" y="453225"/>
              </a:cubicBezTo>
              <a:cubicBezTo>
                <a:pt x="73842" y="496561"/>
                <a:pt x="83028" y="680500"/>
                <a:pt x="87464" y="731520"/>
              </a:cubicBezTo>
              <a:cubicBezTo>
                <a:pt x="89087" y="750191"/>
                <a:pt x="92765" y="768626"/>
                <a:pt x="95415" y="787179"/>
              </a:cubicBezTo>
              <a:cubicBezTo>
                <a:pt x="98169" y="861532"/>
                <a:pt x="102252" y="1083766"/>
                <a:pt x="119269" y="1168842"/>
              </a:cubicBezTo>
              <a:cubicBezTo>
                <a:pt x="121920" y="1182094"/>
                <a:pt x="125166" y="1195241"/>
                <a:pt x="127221" y="1208598"/>
              </a:cubicBezTo>
              <a:cubicBezTo>
                <a:pt x="130470" y="1229718"/>
                <a:pt x="130695" y="1251315"/>
                <a:pt x="135172" y="1272209"/>
              </a:cubicBezTo>
              <a:cubicBezTo>
                <a:pt x="138684" y="1288600"/>
                <a:pt x="151074" y="1319917"/>
                <a:pt x="151074" y="1319917"/>
              </a:cubicBezTo>
              <a:cubicBezTo>
                <a:pt x="156375" y="1370275"/>
                <a:pt x="162393" y="1420563"/>
                <a:pt x="166977" y="1470991"/>
              </a:cubicBezTo>
              <a:cubicBezTo>
                <a:pt x="169627" y="1500146"/>
                <a:pt x="171297" y="1529407"/>
                <a:pt x="174928" y="1558456"/>
              </a:cubicBezTo>
              <a:cubicBezTo>
                <a:pt x="180912" y="1606325"/>
                <a:pt x="180847" y="1585457"/>
                <a:pt x="190831" y="1622066"/>
              </a:cubicBezTo>
              <a:cubicBezTo>
                <a:pt x="196582" y="1643152"/>
                <a:pt x="206734" y="1685677"/>
                <a:pt x="206734" y="1685677"/>
              </a:cubicBezTo>
              <a:cubicBezTo>
                <a:pt x="209384" y="1749287"/>
                <a:pt x="209982" y="1813016"/>
                <a:pt x="214685" y="1876508"/>
              </a:cubicBezTo>
              <a:cubicBezTo>
                <a:pt x="215304" y="1884867"/>
                <a:pt x="220992" y="1892143"/>
                <a:pt x="222636" y="1900362"/>
              </a:cubicBezTo>
              <a:cubicBezTo>
                <a:pt x="226311" y="1918739"/>
                <a:pt x="227234" y="1937582"/>
                <a:pt x="230587" y="1956021"/>
              </a:cubicBezTo>
              <a:cubicBezTo>
                <a:pt x="236800" y="1990190"/>
                <a:pt x="237977" y="1981882"/>
                <a:pt x="246490" y="2011680"/>
              </a:cubicBezTo>
              <a:cubicBezTo>
                <a:pt x="249492" y="2022187"/>
                <a:pt x="251439" y="2032978"/>
                <a:pt x="254441" y="2043485"/>
              </a:cubicBezTo>
              <a:cubicBezTo>
                <a:pt x="256744" y="2051544"/>
                <a:pt x="260188" y="2059253"/>
                <a:pt x="262393" y="2067339"/>
              </a:cubicBezTo>
              <a:cubicBezTo>
                <a:pt x="268144" y="2088425"/>
                <a:pt x="271383" y="2110216"/>
                <a:pt x="278295" y="2130950"/>
              </a:cubicBezTo>
              <a:cubicBezTo>
                <a:pt x="280946" y="2138901"/>
                <a:pt x="283944" y="2146745"/>
                <a:pt x="286247" y="2154804"/>
              </a:cubicBezTo>
              <a:cubicBezTo>
                <a:pt x="289249" y="2165311"/>
                <a:pt x="290361" y="2176377"/>
                <a:pt x="294198" y="2186609"/>
              </a:cubicBezTo>
              <a:cubicBezTo>
                <a:pt x="298360" y="2197707"/>
                <a:pt x="305432" y="2207519"/>
                <a:pt x="310101" y="2218414"/>
              </a:cubicBezTo>
              <a:cubicBezTo>
                <a:pt x="313403" y="2226118"/>
                <a:pt x="315109" y="2234420"/>
                <a:pt x="318052" y="2242268"/>
              </a:cubicBezTo>
              <a:cubicBezTo>
                <a:pt x="323063" y="2255632"/>
                <a:pt x="329440" y="2268484"/>
                <a:pt x="333954" y="2282025"/>
              </a:cubicBezTo>
              <a:cubicBezTo>
                <a:pt x="337410" y="2292392"/>
                <a:pt x="338766" y="2303363"/>
                <a:pt x="341906" y="2313830"/>
              </a:cubicBezTo>
              <a:cubicBezTo>
                <a:pt x="356553" y="2362654"/>
                <a:pt x="346500" y="2350231"/>
                <a:pt x="365760" y="2369489"/>
              </a:cubicBezTo>
            </a:path>
          </a:pathLst>
        </a:custGeom>
        <a:ln xmlns:a="http://schemas.openxmlformats.org/drawingml/2006/main">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0.46073</cdr:x>
      <cdr:y>0.54651</cdr:y>
    </cdr:from>
    <cdr:to>
      <cdr:x>0.89889</cdr:x>
      <cdr:y>0.61889</cdr:y>
    </cdr:to>
    <cdr:sp macro="" textlink="">
      <cdr:nvSpPr>
        <cdr:cNvPr id="3" name="TextBox 2"/>
        <cdr:cNvSpPr txBox="1"/>
      </cdr:nvSpPr>
      <cdr:spPr>
        <a:xfrm xmlns:a="http://schemas.openxmlformats.org/drawingml/2006/main">
          <a:off x="2083280" y="2142058"/>
          <a:ext cx="1981200" cy="28370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en-US" sz="1100" dirty="0" smtClean="0"/>
            <a:t>Discreet X-ray event  levels</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0.27745</cdr:x>
      <cdr:y>0.27805</cdr:y>
    </cdr:from>
    <cdr:to>
      <cdr:x>0.35551</cdr:x>
      <cdr:y>0.86476</cdr:y>
    </cdr:to>
    <cdr:sp macro="" textlink="">
      <cdr:nvSpPr>
        <cdr:cNvPr id="3" name="Freeform 2"/>
        <cdr:cNvSpPr/>
      </cdr:nvSpPr>
      <cdr:spPr>
        <a:xfrm xmlns:a="http://schemas.openxmlformats.org/drawingml/2006/main">
          <a:off x="1299873" y="1122915"/>
          <a:ext cx="365760" cy="2369489"/>
        </a:xfrm>
        <a:custGeom xmlns:a="http://schemas.openxmlformats.org/drawingml/2006/main">
          <a:avLst/>
          <a:gdLst>
            <a:gd name="connsiteX0" fmla="*/ 0 w 365760"/>
            <a:gd name="connsiteY0" fmla="*/ 0 h 2369489"/>
            <a:gd name="connsiteX1" fmla="*/ 39756 w 365760"/>
            <a:gd name="connsiteY1" fmla="*/ 87465 h 2369489"/>
            <a:gd name="connsiteX2" fmla="*/ 47707 w 365760"/>
            <a:gd name="connsiteY2" fmla="*/ 111318 h 2369489"/>
            <a:gd name="connsiteX3" fmla="*/ 55659 w 365760"/>
            <a:gd name="connsiteY3" fmla="*/ 198783 h 2369489"/>
            <a:gd name="connsiteX4" fmla="*/ 71561 w 365760"/>
            <a:gd name="connsiteY4" fmla="*/ 453225 h 2369489"/>
            <a:gd name="connsiteX5" fmla="*/ 87464 w 365760"/>
            <a:gd name="connsiteY5" fmla="*/ 731520 h 2369489"/>
            <a:gd name="connsiteX6" fmla="*/ 95415 w 365760"/>
            <a:gd name="connsiteY6" fmla="*/ 787179 h 2369489"/>
            <a:gd name="connsiteX7" fmla="*/ 119269 w 365760"/>
            <a:gd name="connsiteY7" fmla="*/ 1168842 h 2369489"/>
            <a:gd name="connsiteX8" fmla="*/ 127221 w 365760"/>
            <a:gd name="connsiteY8" fmla="*/ 1208598 h 2369489"/>
            <a:gd name="connsiteX9" fmla="*/ 135172 w 365760"/>
            <a:gd name="connsiteY9" fmla="*/ 1272209 h 2369489"/>
            <a:gd name="connsiteX10" fmla="*/ 151074 w 365760"/>
            <a:gd name="connsiteY10" fmla="*/ 1319917 h 2369489"/>
            <a:gd name="connsiteX11" fmla="*/ 166977 w 365760"/>
            <a:gd name="connsiteY11" fmla="*/ 1470991 h 2369489"/>
            <a:gd name="connsiteX12" fmla="*/ 174928 w 365760"/>
            <a:gd name="connsiteY12" fmla="*/ 1558456 h 2369489"/>
            <a:gd name="connsiteX13" fmla="*/ 190831 w 365760"/>
            <a:gd name="connsiteY13" fmla="*/ 1622066 h 2369489"/>
            <a:gd name="connsiteX14" fmla="*/ 206734 w 365760"/>
            <a:gd name="connsiteY14" fmla="*/ 1685677 h 2369489"/>
            <a:gd name="connsiteX15" fmla="*/ 214685 w 365760"/>
            <a:gd name="connsiteY15" fmla="*/ 1876508 h 2369489"/>
            <a:gd name="connsiteX16" fmla="*/ 222636 w 365760"/>
            <a:gd name="connsiteY16" fmla="*/ 1900362 h 2369489"/>
            <a:gd name="connsiteX17" fmla="*/ 230587 w 365760"/>
            <a:gd name="connsiteY17" fmla="*/ 1956021 h 2369489"/>
            <a:gd name="connsiteX18" fmla="*/ 246490 w 365760"/>
            <a:gd name="connsiteY18" fmla="*/ 2011680 h 2369489"/>
            <a:gd name="connsiteX19" fmla="*/ 254441 w 365760"/>
            <a:gd name="connsiteY19" fmla="*/ 2043485 h 2369489"/>
            <a:gd name="connsiteX20" fmla="*/ 262393 w 365760"/>
            <a:gd name="connsiteY20" fmla="*/ 2067339 h 2369489"/>
            <a:gd name="connsiteX21" fmla="*/ 278295 w 365760"/>
            <a:gd name="connsiteY21" fmla="*/ 2130950 h 2369489"/>
            <a:gd name="connsiteX22" fmla="*/ 286247 w 365760"/>
            <a:gd name="connsiteY22" fmla="*/ 2154804 h 2369489"/>
            <a:gd name="connsiteX23" fmla="*/ 294198 w 365760"/>
            <a:gd name="connsiteY23" fmla="*/ 2186609 h 2369489"/>
            <a:gd name="connsiteX24" fmla="*/ 310101 w 365760"/>
            <a:gd name="connsiteY24" fmla="*/ 2218414 h 2369489"/>
            <a:gd name="connsiteX25" fmla="*/ 318052 w 365760"/>
            <a:gd name="connsiteY25" fmla="*/ 2242268 h 2369489"/>
            <a:gd name="connsiteX26" fmla="*/ 333954 w 365760"/>
            <a:gd name="connsiteY26" fmla="*/ 2282025 h 2369489"/>
            <a:gd name="connsiteX27" fmla="*/ 341906 w 365760"/>
            <a:gd name="connsiteY27" fmla="*/ 2313830 h 2369489"/>
            <a:gd name="connsiteX28" fmla="*/ 365760 w 365760"/>
            <a:gd name="connsiteY28" fmla="*/ 2369489 h 236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65760" h="2369489">
              <a:moveTo>
                <a:pt x="0" y="0"/>
              </a:moveTo>
              <a:cubicBezTo>
                <a:pt x="32479" y="54132"/>
                <a:pt x="18966" y="25094"/>
                <a:pt x="39756" y="87465"/>
              </a:cubicBezTo>
              <a:lnTo>
                <a:pt x="47707" y="111318"/>
              </a:lnTo>
              <a:cubicBezTo>
                <a:pt x="50358" y="140473"/>
                <a:pt x="54197" y="169544"/>
                <a:pt x="55659" y="198783"/>
              </a:cubicBezTo>
              <a:cubicBezTo>
                <a:pt x="68262" y="450837"/>
                <a:pt x="38815" y="354982"/>
                <a:pt x="71561" y="453225"/>
              </a:cubicBezTo>
              <a:cubicBezTo>
                <a:pt x="73842" y="496561"/>
                <a:pt x="83028" y="680500"/>
                <a:pt x="87464" y="731520"/>
              </a:cubicBezTo>
              <a:cubicBezTo>
                <a:pt x="89087" y="750191"/>
                <a:pt x="92765" y="768626"/>
                <a:pt x="95415" y="787179"/>
              </a:cubicBezTo>
              <a:cubicBezTo>
                <a:pt x="98169" y="861532"/>
                <a:pt x="102252" y="1083766"/>
                <a:pt x="119269" y="1168842"/>
              </a:cubicBezTo>
              <a:cubicBezTo>
                <a:pt x="121920" y="1182094"/>
                <a:pt x="125166" y="1195241"/>
                <a:pt x="127221" y="1208598"/>
              </a:cubicBezTo>
              <a:cubicBezTo>
                <a:pt x="130470" y="1229718"/>
                <a:pt x="130695" y="1251315"/>
                <a:pt x="135172" y="1272209"/>
              </a:cubicBezTo>
              <a:cubicBezTo>
                <a:pt x="138684" y="1288600"/>
                <a:pt x="151074" y="1319917"/>
                <a:pt x="151074" y="1319917"/>
              </a:cubicBezTo>
              <a:cubicBezTo>
                <a:pt x="156375" y="1370275"/>
                <a:pt x="162393" y="1420563"/>
                <a:pt x="166977" y="1470991"/>
              </a:cubicBezTo>
              <a:cubicBezTo>
                <a:pt x="169627" y="1500146"/>
                <a:pt x="171297" y="1529407"/>
                <a:pt x="174928" y="1558456"/>
              </a:cubicBezTo>
              <a:cubicBezTo>
                <a:pt x="180912" y="1606325"/>
                <a:pt x="180847" y="1585457"/>
                <a:pt x="190831" y="1622066"/>
              </a:cubicBezTo>
              <a:cubicBezTo>
                <a:pt x="196582" y="1643152"/>
                <a:pt x="206734" y="1685677"/>
                <a:pt x="206734" y="1685677"/>
              </a:cubicBezTo>
              <a:cubicBezTo>
                <a:pt x="209384" y="1749287"/>
                <a:pt x="209982" y="1813016"/>
                <a:pt x="214685" y="1876508"/>
              </a:cubicBezTo>
              <a:cubicBezTo>
                <a:pt x="215304" y="1884867"/>
                <a:pt x="220992" y="1892143"/>
                <a:pt x="222636" y="1900362"/>
              </a:cubicBezTo>
              <a:cubicBezTo>
                <a:pt x="226311" y="1918739"/>
                <a:pt x="227234" y="1937582"/>
                <a:pt x="230587" y="1956021"/>
              </a:cubicBezTo>
              <a:cubicBezTo>
                <a:pt x="236800" y="1990190"/>
                <a:pt x="237977" y="1981882"/>
                <a:pt x="246490" y="2011680"/>
              </a:cubicBezTo>
              <a:cubicBezTo>
                <a:pt x="249492" y="2022187"/>
                <a:pt x="251439" y="2032978"/>
                <a:pt x="254441" y="2043485"/>
              </a:cubicBezTo>
              <a:cubicBezTo>
                <a:pt x="256744" y="2051544"/>
                <a:pt x="260188" y="2059253"/>
                <a:pt x="262393" y="2067339"/>
              </a:cubicBezTo>
              <a:cubicBezTo>
                <a:pt x="268144" y="2088425"/>
                <a:pt x="271383" y="2110216"/>
                <a:pt x="278295" y="2130950"/>
              </a:cubicBezTo>
              <a:cubicBezTo>
                <a:pt x="280946" y="2138901"/>
                <a:pt x="283944" y="2146745"/>
                <a:pt x="286247" y="2154804"/>
              </a:cubicBezTo>
              <a:cubicBezTo>
                <a:pt x="289249" y="2165311"/>
                <a:pt x="290361" y="2176377"/>
                <a:pt x="294198" y="2186609"/>
              </a:cubicBezTo>
              <a:cubicBezTo>
                <a:pt x="298360" y="2197707"/>
                <a:pt x="305432" y="2207519"/>
                <a:pt x="310101" y="2218414"/>
              </a:cubicBezTo>
              <a:cubicBezTo>
                <a:pt x="313403" y="2226118"/>
                <a:pt x="315109" y="2234420"/>
                <a:pt x="318052" y="2242268"/>
              </a:cubicBezTo>
              <a:cubicBezTo>
                <a:pt x="323063" y="2255632"/>
                <a:pt x="329440" y="2268484"/>
                <a:pt x="333954" y="2282025"/>
              </a:cubicBezTo>
              <a:cubicBezTo>
                <a:pt x="337410" y="2292392"/>
                <a:pt x="338766" y="2303363"/>
                <a:pt x="341906" y="2313830"/>
              </a:cubicBezTo>
              <a:cubicBezTo>
                <a:pt x="356553" y="2362654"/>
                <a:pt x="346500" y="2350231"/>
                <a:pt x="365760" y="2369489"/>
              </a:cubicBezTo>
            </a:path>
          </a:pathLst>
        </a:custGeom>
        <a:ln xmlns:a="http://schemas.openxmlformats.org/drawingml/2006/main">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0.30739</cdr:x>
      <cdr:y>0.19913</cdr:y>
    </cdr:from>
    <cdr:to>
      <cdr:x>0.31715</cdr:x>
      <cdr:y>0.86061</cdr:y>
    </cdr:to>
    <cdr:sp macro="" textlink="">
      <cdr:nvSpPr>
        <cdr:cNvPr id="5" name="Freeform 4"/>
        <cdr:cNvSpPr/>
      </cdr:nvSpPr>
      <cdr:spPr>
        <a:xfrm xmlns:a="http://schemas.openxmlformats.org/drawingml/2006/main">
          <a:off x="1440180" y="804200"/>
          <a:ext cx="45719" cy="2671465"/>
        </a:xfrm>
        <a:custGeom xmlns:a="http://schemas.openxmlformats.org/drawingml/2006/main">
          <a:avLst/>
          <a:gdLst>
            <a:gd name="connsiteX0" fmla="*/ 166978 w 166978"/>
            <a:gd name="connsiteY0" fmla="*/ 0 h 2520564"/>
            <a:gd name="connsiteX1" fmla="*/ 159027 w 166978"/>
            <a:gd name="connsiteY1" fmla="*/ 151075 h 2520564"/>
            <a:gd name="connsiteX2" fmla="*/ 151075 w 166978"/>
            <a:gd name="connsiteY2" fmla="*/ 174929 h 2520564"/>
            <a:gd name="connsiteX3" fmla="*/ 143124 w 166978"/>
            <a:gd name="connsiteY3" fmla="*/ 238540 h 2520564"/>
            <a:gd name="connsiteX4" fmla="*/ 127221 w 166978"/>
            <a:gd name="connsiteY4" fmla="*/ 341907 h 2520564"/>
            <a:gd name="connsiteX5" fmla="*/ 119270 w 166978"/>
            <a:gd name="connsiteY5" fmla="*/ 477079 h 2520564"/>
            <a:gd name="connsiteX6" fmla="*/ 111319 w 166978"/>
            <a:gd name="connsiteY6" fmla="*/ 508884 h 2520564"/>
            <a:gd name="connsiteX7" fmla="*/ 103367 w 166978"/>
            <a:gd name="connsiteY7" fmla="*/ 580446 h 2520564"/>
            <a:gd name="connsiteX8" fmla="*/ 95416 w 166978"/>
            <a:gd name="connsiteY8" fmla="*/ 731520 h 2520564"/>
            <a:gd name="connsiteX9" fmla="*/ 79513 w 166978"/>
            <a:gd name="connsiteY9" fmla="*/ 850790 h 2520564"/>
            <a:gd name="connsiteX10" fmla="*/ 71562 w 166978"/>
            <a:gd name="connsiteY10" fmla="*/ 930303 h 2520564"/>
            <a:gd name="connsiteX11" fmla="*/ 63611 w 166978"/>
            <a:gd name="connsiteY11" fmla="*/ 1200647 h 2520564"/>
            <a:gd name="connsiteX12" fmla="*/ 55660 w 166978"/>
            <a:gd name="connsiteY12" fmla="*/ 1319917 h 2520564"/>
            <a:gd name="connsiteX13" fmla="*/ 39757 w 166978"/>
            <a:gd name="connsiteY13" fmla="*/ 1391479 h 2520564"/>
            <a:gd name="connsiteX14" fmla="*/ 31806 w 166978"/>
            <a:gd name="connsiteY14" fmla="*/ 1701580 h 2520564"/>
            <a:gd name="connsiteX15" fmla="*/ 23854 w 166978"/>
            <a:gd name="connsiteY15" fmla="*/ 1781093 h 2520564"/>
            <a:gd name="connsiteX16" fmla="*/ 7952 w 166978"/>
            <a:gd name="connsiteY16" fmla="*/ 2520564 h 2520564"/>
            <a:gd name="connsiteX17" fmla="*/ 0 w 166978"/>
            <a:gd name="connsiteY17" fmla="*/ 2496710 h 252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6978" h="2520564">
              <a:moveTo>
                <a:pt x="166978" y="0"/>
              </a:moveTo>
              <a:cubicBezTo>
                <a:pt x="164328" y="50358"/>
                <a:pt x="163593" y="100854"/>
                <a:pt x="159027" y="151075"/>
              </a:cubicBezTo>
              <a:cubicBezTo>
                <a:pt x="158268" y="159422"/>
                <a:pt x="152574" y="166683"/>
                <a:pt x="151075" y="174929"/>
              </a:cubicBezTo>
              <a:cubicBezTo>
                <a:pt x="147252" y="195953"/>
                <a:pt x="145948" y="217359"/>
                <a:pt x="143124" y="238540"/>
              </a:cubicBezTo>
              <a:cubicBezTo>
                <a:pt x="136302" y="289707"/>
                <a:pt x="135322" y="293306"/>
                <a:pt x="127221" y="341907"/>
              </a:cubicBezTo>
              <a:cubicBezTo>
                <a:pt x="124571" y="386964"/>
                <a:pt x="123549" y="432147"/>
                <a:pt x="119270" y="477079"/>
              </a:cubicBezTo>
              <a:cubicBezTo>
                <a:pt x="118234" y="487958"/>
                <a:pt x="112981" y="498083"/>
                <a:pt x="111319" y="508884"/>
              </a:cubicBezTo>
              <a:cubicBezTo>
                <a:pt x="107669" y="532606"/>
                <a:pt x="106018" y="556592"/>
                <a:pt x="103367" y="580446"/>
              </a:cubicBezTo>
              <a:cubicBezTo>
                <a:pt x="100717" y="630804"/>
                <a:pt x="99009" y="681220"/>
                <a:pt x="95416" y="731520"/>
              </a:cubicBezTo>
              <a:cubicBezTo>
                <a:pt x="87889" y="836902"/>
                <a:pt x="89930" y="767453"/>
                <a:pt x="79513" y="850790"/>
              </a:cubicBezTo>
              <a:cubicBezTo>
                <a:pt x="76209" y="877221"/>
                <a:pt x="74212" y="903799"/>
                <a:pt x="71562" y="930303"/>
              </a:cubicBezTo>
              <a:cubicBezTo>
                <a:pt x="68912" y="1020418"/>
                <a:pt x="67288" y="1110568"/>
                <a:pt x="63611" y="1200647"/>
              </a:cubicBezTo>
              <a:cubicBezTo>
                <a:pt x="61986" y="1240459"/>
                <a:pt x="59625" y="1280270"/>
                <a:pt x="55660" y="1319917"/>
              </a:cubicBezTo>
              <a:cubicBezTo>
                <a:pt x="53978" y="1336735"/>
                <a:pt x="44183" y="1373776"/>
                <a:pt x="39757" y="1391479"/>
              </a:cubicBezTo>
              <a:cubicBezTo>
                <a:pt x="37107" y="1494846"/>
                <a:pt x="36023" y="1598265"/>
                <a:pt x="31806" y="1701580"/>
              </a:cubicBezTo>
              <a:cubicBezTo>
                <a:pt x="30720" y="1728194"/>
                <a:pt x="24481" y="1754464"/>
                <a:pt x="23854" y="1781093"/>
              </a:cubicBezTo>
              <a:cubicBezTo>
                <a:pt x="3872" y="2630326"/>
                <a:pt x="29669" y="2129648"/>
                <a:pt x="7952" y="2520564"/>
              </a:cubicBezTo>
              <a:lnTo>
                <a:pt x="0" y="2496710"/>
              </a:lnTo>
            </a:path>
          </a:pathLst>
        </a:custGeom>
        <a:ln xmlns:a="http://schemas.openxmlformats.org/drawingml/2006/main">
          <a:prstDash val="dash"/>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3.xml><?xml version="1.0" encoding="utf-8"?>
<c:userShapes xmlns:c="http://schemas.openxmlformats.org/drawingml/2006/chart">
  <cdr:relSizeAnchor xmlns:cdr="http://schemas.openxmlformats.org/drawingml/2006/chartDrawing">
    <cdr:from>
      <cdr:x>0.34639</cdr:x>
      <cdr:y>0.64267</cdr:y>
    </cdr:from>
    <cdr:to>
      <cdr:x>0.75102</cdr:x>
      <cdr:y>0.87793</cdr:y>
    </cdr:to>
    <cdr:sp macro="" textlink="">
      <cdr:nvSpPr>
        <cdr:cNvPr id="4" name="Rectangle 3"/>
        <cdr:cNvSpPr/>
      </cdr:nvSpPr>
      <cdr:spPr>
        <a:xfrm xmlns:a="http://schemas.openxmlformats.org/drawingml/2006/main">
          <a:off x="1494183" y="2603969"/>
          <a:ext cx="1745405" cy="953220"/>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0.43053</cdr:x>
      <cdr:y>0.46564</cdr:y>
    </cdr:from>
    <cdr:to>
      <cdr:x>0.7485</cdr:x>
      <cdr:y>0.57848</cdr:y>
    </cdr:to>
    <cdr:sp macro="" textlink="">
      <cdr:nvSpPr>
        <cdr:cNvPr id="2" name="TextBox 1"/>
        <cdr:cNvSpPr txBox="1"/>
      </cdr:nvSpPr>
      <cdr:spPr>
        <a:xfrm xmlns:a="http://schemas.openxmlformats.org/drawingml/2006/main">
          <a:off x="1857136" y="1886655"/>
          <a:ext cx="1371600"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smtClean="0">
              <a:solidFill>
                <a:srgbClr val="0000FF"/>
              </a:solidFill>
            </a:rPr>
            <a:t>FE onset filed</a:t>
          </a:r>
          <a:endParaRPr lang="en-US" sz="1400" dirty="0">
            <a:solidFill>
              <a:srgbClr val="0000FF"/>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0.41683</cdr:x>
      <cdr:y>0.76908</cdr:y>
    </cdr:from>
    <cdr:to>
      <cdr:x>0.67495</cdr:x>
      <cdr:y>0.89504</cdr:y>
    </cdr:to>
    <cdr:sp macro="" textlink="">
      <cdr:nvSpPr>
        <cdr:cNvPr id="2" name="Rectangle 1"/>
        <cdr:cNvSpPr/>
      </cdr:nvSpPr>
      <cdr:spPr>
        <a:xfrm xmlns:a="http://schemas.openxmlformats.org/drawingml/2006/main">
          <a:off x="2076451" y="3838575"/>
          <a:ext cx="1285875" cy="628650"/>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0.17796</cdr:x>
      <cdr:y>0.24449</cdr:y>
    </cdr:from>
    <cdr:to>
      <cdr:x>0.44163</cdr:x>
      <cdr:y>0.30525</cdr:y>
    </cdr:to>
    <cdr:sp macro="" textlink="">
      <cdr:nvSpPr>
        <cdr:cNvPr id="3" name="TextBox 8"/>
        <cdr:cNvSpPr txBox="1"/>
      </cdr:nvSpPr>
      <cdr:spPr>
        <a:xfrm xmlns:a="http://schemas.openxmlformats.org/drawingml/2006/main">
          <a:off x="874294" y="990600"/>
          <a:ext cx="1295400" cy="246221"/>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xmlns:a="http://schemas.openxmlformats.org/drawingml/2006/main">
          <a:r>
            <a:rPr lang="en-US" sz="1000" dirty="0" smtClean="0"/>
            <a:t>2P-1st MP at short</a:t>
          </a:r>
          <a:endParaRPr lang="en-US" sz="1000" dirty="0"/>
        </a:p>
      </cdr:txBody>
    </cdr:sp>
  </cdr:relSizeAnchor>
  <cdr:relSizeAnchor xmlns:cdr="http://schemas.openxmlformats.org/drawingml/2006/chartDrawing">
    <cdr:from>
      <cdr:x>0.12226</cdr:x>
      <cdr:y>0.15045</cdr:y>
    </cdr:from>
    <cdr:to>
      <cdr:x>0.21532</cdr:x>
      <cdr:y>0.2492</cdr:y>
    </cdr:to>
    <cdr:sp macro="" textlink="">
      <cdr:nvSpPr>
        <cdr:cNvPr id="4" name="TextBox 7"/>
        <cdr:cNvSpPr txBox="1"/>
      </cdr:nvSpPr>
      <cdr:spPr>
        <a:xfrm xmlns:a="http://schemas.openxmlformats.org/drawingml/2006/main">
          <a:off x="600637" y="609600"/>
          <a:ext cx="457200" cy="400110"/>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spAutoFit/>
        </a:bodyPr>
        <a:lstStyle xmlns:a="http://schemas.openxmlformats.org/drawingml/2006/main">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xmlns:a="http://schemas.openxmlformats.org/drawingml/2006/main">
          <a:r>
            <a:rPr lang="en-US" sz="1000" dirty="0" smtClean="0"/>
            <a:t>Gap MP</a:t>
          </a:r>
          <a:endParaRPr lang="en-US" sz="1000" dirty="0"/>
        </a:p>
      </cdr:txBody>
    </cdr:sp>
  </cdr:relSizeAnchor>
  <cdr:relSizeAnchor xmlns:cdr="http://schemas.openxmlformats.org/drawingml/2006/chartDrawing">
    <cdr:from>
      <cdr:x>0.13143</cdr:x>
      <cdr:y>0.24449</cdr:y>
    </cdr:from>
    <cdr:to>
      <cdr:x>0.14694</cdr:x>
      <cdr:y>0.31971</cdr:y>
    </cdr:to>
    <cdr:cxnSp macro="">
      <cdr:nvCxnSpPr>
        <cdr:cNvPr id="6" name="Straight Arrow Connector 5"/>
        <cdr:cNvCxnSpPr/>
      </cdr:nvCxnSpPr>
      <cdr:spPr>
        <a:xfrm xmlns:a="http://schemas.openxmlformats.org/drawingml/2006/main" flipH="1">
          <a:off x="645695" y="990600"/>
          <a:ext cx="76199" cy="30480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0.17796</cdr:x>
      <cdr:y>0.30091</cdr:y>
    </cdr:from>
    <cdr:to>
      <cdr:x>0.20898</cdr:x>
      <cdr:y>0.35411</cdr:y>
    </cdr:to>
    <cdr:cxnSp macro="">
      <cdr:nvCxnSpPr>
        <cdr:cNvPr id="9" name="Straight Arrow Connector 8"/>
        <cdr:cNvCxnSpPr/>
      </cdr:nvCxnSpPr>
      <cdr:spPr>
        <a:xfrm xmlns:a="http://schemas.openxmlformats.org/drawingml/2006/main" flipH="1">
          <a:off x="874295" y="1219200"/>
          <a:ext cx="152399" cy="215569"/>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0.42612</cdr:x>
      <cdr:y>0.60506</cdr:y>
    </cdr:from>
    <cdr:to>
      <cdr:x>0.70531</cdr:x>
      <cdr:y>0.7179</cdr:y>
    </cdr:to>
    <cdr:sp macro="" textlink="">
      <cdr:nvSpPr>
        <cdr:cNvPr id="11" name="TextBox 1"/>
        <cdr:cNvSpPr txBox="1"/>
      </cdr:nvSpPr>
      <cdr:spPr>
        <a:xfrm xmlns:a="http://schemas.openxmlformats.org/drawingml/2006/main">
          <a:off x="2093494" y="2451570"/>
          <a:ext cx="1371600" cy="45720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dirty="0" smtClean="0">
              <a:solidFill>
                <a:srgbClr val="0000FF"/>
              </a:solidFill>
            </a:rPr>
            <a:t>FE onset filed</a:t>
          </a:r>
          <a:endParaRPr lang="en-US" sz="1400" dirty="0">
            <a:solidFill>
              <a:srgbClr val="0000FF"/>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3"/>
            <a:ext cx="3026832" cy="464106"/>
          </a:xfrm>
          <a:prstGeom prst="rect">
            <a:avLst/>
          </a:prstGeom>
        </p:spPr>
        <p:txBody>
          <a:bodyPr vert="horz" wrap="square" lIns="91705" tIns="45851" rIns="91705" bIns="45851"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56556" y="3"/>
            <a:ext cx="3026832" cy="464106"/>
          </a:xfrm>
          <a:prstGeom prst="rect">
            <a:avLst/>
          </a:prstGeom>
        </p:spPr>
        <p:txBody>
          <a:bodyPr vert="horz" wrap="square" lIns="91705" tIns="45851" rIns="91705" bIns="45851"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6/25/2018</a:t>
            </a:fld>
            <a:endParaRPr lang="en-US"/>
          </a:p>
        </p:txBody>
      </p:sp>
      <p:sp>
        <p:nvSpPr>
          <p:cNvPr id="4" name="Slide Image Placeholder 3"/>
          <p:cNvSpPr>
            <a:spLocks noGrp="1" noRot="1" noChangeAspect="1"/>
          </p:cNvSpPr>
          <p:nvPr>
            <p:ph type="sldImg" idx="2"/>
          </p:nvPr>
        </p:nvSpPr>
        <p:spPr>
          <a:xfrm>
            <a:off x="1171575" y="695325"/>
            <a:ext cx="4641850" cy="3481388"/>
          </a:xfrm>
          <a:prstGeom prst="rect">
            <a:avLst/>
          </a:prstGeom>
          <a:noFill/>
          <a:ln w="12700">
            <a:solidFill>
              <a:prstClr val="black"/>
            </a:solidFill>
          </a:ln>
        </p:spPr>
        <p:txBody>
          <a:bodyPr vert="horz" wrap="square" lIns="91705" tIns="45851" rIns="91705" bIns="45851"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8501" y="4409803"/>
            <a:ext cx="5588000" cy="4176947"/>
          </a:xfrm>
          <a:prstGeom prst="rect">
            <a:avLst/>
          </a:prstGeom>
        </p:spPr>
        <p:txBody>
          <a:bodyPr vert="horz" wrap="square" lIns="91705" tIns="45851" rIns="91705" bIns="45851"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4" y="8818005"/>
            <a:ext cx="3026832" cy="464105"/>
          </a:xfrm>
          <a:prstGeom prst="rect">
            <a:avLst/>
          </a:prstGeom>
        </p:spPr>
        <p:txBody>
          <a:bodyPr vert="horz" wrap="square" lIns="91705" tIns="45851" rIns="91705" bIns="45851"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56556" y="8818005"/>
            <a:ext cx="3026832" cy="464105"/>
          </a:xfrm>
          <a:prstGeom prst="rect">
            <a:avLst/>
          </a:prstGeom>
        </p:spPr>
        <p:txBody>
          <a:bodyPr vert="horz" wrap="square" lIns="91705" tIns="45851" rIns="91705" bIns="45851"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dirty="0" smtClean="0">
              <a:ea typeface="ヒラギノ角ゴ Pro W3"/>
              <a:cs typeface="ヒラギノ角ゴ Pro W3"/>
            </a:endParaRPr>
          </a:p>
        </p:txBody>
      </p:sp>
    </p:spTree>
    <p:extLst>
      <p:ext uri="{BB962C8B-B14F-4D97-AF65-F5344CB8AC3E}">
        <p14:creationId xmlns:p14="http://schemas.microsoft.com/office/powerpoint/2010/main" val="3460347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9" name="Subtitle 2"/>
          <p:cNvSpPr>
            <a:spLocks noGrp="1"/>
          </p:cNvSpPr>
          <p:nvPr>
            <p:ph type="subTitle" idx="1"/>
          </p:nvPr>
        </p:nvSpPr>
        <p:spPr>
          <a:xfrm>
            <a:off x="1524000" y="4071938"/>
            <a:ext cx="6096000" cy="1143000"/>
          </a:xfrm>
        </p:spPr>
        <p:txBody>
          <a:bodyPr/>
          <a:lstStyle>
            <a:lvl1pPr marL="0" indent="0" algn="ctr">
              <a:buNone/>
              <a:defRPr/>
            </a:lvl1pPr>
            <a:lvl2pPr marL="432235" indent="0" algn="ctr">
              <a:buNone/>
              <a:defRPr/>
            </a:lvl2pPr>
            <a:lvl3pPr marL="864469" indent="0" algn="ctr">
              <a:buNone/>
              <a:defRPr/>
            </a:lvl3pPr>
            <a:lvl4pPr marL="1296702" indent="0" algn="ctr">
              <a:buNone/>
              <a:defRPr/>
            </a:lvl4pPr>
            <a:lvl5pPr marL="1728938" indent="0" algn="ctr">
              <a:buNone/>
              <a:defRPr/>
            </a:lvl5pPr>
            <a:lvl6pPr marL="2161172" indent="0" algn="ctr">
              <a:buNone/>
              <a:defRPr/>
            </a:lvl6pPr>
            <a:lvl7pPr marL="2593406" indent="0" algn="ctr">
              <a:buNone/>
              <a:defRPr/>
            </a:lvl7pPr>
            <a:lvl8pPr marL="3025640" indent="0" algn="ctr">
              <a:buNone/>
              <a:defRPr/>
            </a:lvl8pPr>
            <a:lvl9pPr marL="3457874" indent="0" algn="ctr">
              <a:buNone/>
              <a:defRPr/>
            </a:lvl9pPr>
          </a:lstStyle>
          <a:p>
            <a:r>
              <a:rPr lang="en-US" smtClean="0"/>
              <a:t>Click to edit Master subtitle style</a:t>
            </a:r>
            <a:endParaRPr lang="en-US" dirty="0"/>
          </a:p>
        </p:txBody>
      </p:sp>
      <p:sp>
        <p:nvSpPr>
          <p:cNvPr id="7" name="Rectangle 2"/>
          <p:cNvSpPr>
            <a:spLocks noGrp="1" noChangeArrowheads="1"/>
          </p:cNvSpPr>
          <p:nvPr>
            <p:ph type="title"/>
          </p:nvPr>
        </p:nvSpPr>
        <p:spPr bwMode="auto">
          <a:xfrm>
            <a:off x="71438" y="3143254"/>
            <a:ext cx="9001124" cy="486668"/>
          </a:xfrm>
          <a:prstGeom prst="rect">
            <a:avLst/>
          </a:prstGeom>
          <a:noFill/>
          <a:ln w="12700">
            <a:noFill/>
            <a:miter lim="800000"/>
            <a:headEnd/>
            <a:tailEnd/>
          </a:ln>
        </p:spPr>
        <p:txBody>
          <a:bodyPr lIns="56061" tIns="22425" rIns="56061" bIns="22425"/>
          <a:lstStyle/>
          <a:p>
            <a:pPr lvl="0"/>
            <a:r>
              <a:rPr lang="en-US" smtClean="0"/>
              <a:t>Click to edit Master title style</a:t>
            </a:r>
            <a:endParaRPr lang="en-US" dirty="0"/>
          </a:p>
        </p:txBody>
      </p:sp>
      <p:sp>
        <p:nvSpPr>
          <p:cNvPr id="6" name="TextBox 5"/>
          <p:cNvSpPr txBox="1"/>
          <p:nvPr userDrawn="1"/>
        </p:nvSpPr>
        <p:spPr>
          <a:xfrm>
            <a:off x="-152400" y="6387148"/>
            <a:ext cx="9448800" cy="348941"/>
          </a:xfrm>
          <a:prstGeom prst="rect">
            <a:avLst/>
          </a:prstGeom>
          <a:noFill/>
        </p:spPr>
        <p:txBody>
          <a:bodyPr wrap="square" lIns="86486" tIns="43243" rIns="86486" bIns="43243" rtlCol="0">
            <a:spAutoFit/>
          </a:bodyPr>
          <a:lstStyle/>
          <a:p>
            <a:pPr algn="ctr"/>
            <a:r>
              <a:rPr lang="en-US" sz="850" kern="1200" dirty="0" smtClean="0">
                <a:solidFill>
                  <a:schemeClr val="tx1"/>
                </a:solidFill>
                <a:latin typeface="+mn-lt"/>
                <a:ea typeface="ヒラギノ角ゴ Pro W3"/>
                <a:cs typeface="ヒラギノ角ゴ Pro W3"/>
              </a:rPr>
              <a:t>This material is based upon work supported by the U.S. Department of Energy Office of Science under Cooperative Agreement DE-SC0000661, the State of Michigan and</a:t>
            </a:r>
            <a:r>
              <a:rPr lang="en-US" sz="850" kern="1200" baseline="0" dirty="0" smtClean="0">
                <a:solidFill>
                  <a:schemeClr val="tx1"/>
                </a:solidFill>
                <a:latin typeface="+mn-lt"/>
                <a:ea typeface="ヒラギノ角ゴ Pro W3"/>
                <a:cs typeface="ヒラギノ角ゴ Pro W3"/>
              </a:rPr>
              <a:t> Michigan </a:t>
            </a:r>
          </a:p>
          <a:p>
            <a:pPr algn="ctr"/>
            <a:r>
              <a:rPr lang="en-US" sz="850" kern="1200" baseline="0" dirty="0" smtClean="0">
                <a:solidFill>
                  <a:schemeClr val="tx1"/>
                </a:solidFill>
                <a:latin typeface="+mn-lt"/>
                <a:ea typeface="ヒラギノ角ゴ Pro W3"/>
                <a:cs typeface="ヒラギノ角ゴ Pro W3"/>
              </a:rPr>
              <a:t>  State University. </a:t>
            </a:r>
            <a:r>
              <a:rPr lang="en-US" sz="850" kern="1200" dirty="0" smtClean="0">
                <a:solidFill>
                  <a:schemeClr val="tx1"/>
                </a:solidFill>
                <a:latin typeface="+mn-lt"/>
                <a:ea typeface="ヒラギノ角ゴ Pro W3"/>
                <a:cs typeface="ヒラギノ角ゴ Pro W3"/>
              </a:rPr>
              <a:t>Michigan State University designs and establishes FRIB as a DOE Office of Science National User Facility in support of the mission of the Office of Nuclear Physics.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8818" y="553859"/>
            <a:ext cx="1548387" cy="182270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 y="6148026"/>
            <a:ext cx="9144000" cy="725424"/>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dirty="0" smtClean="0"/>
              <a:t>Click to edit Master title style</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sp>
        <p:nvSpPr>
          <p:cNvPr id="13" name="Footer Placeholder 6"/>
          <p:cNvSpPr>
            <a:spLocks noGrp="1"/>
          </p:cNvSpPr>
          <p:nvPr>
            <p:ph type="ftr" sz="quarter" idx="10"/>
          </p:nvPr>
        </p:nvSpPr>
        <p:spPr>
          <a:xfrm>
            <a:off x="4140680" y="6356450"/>
            <a:ext cx="4241321" cy="364628"/>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Tree>
    <p:extLst>
      <p:ext uri="{BB962C8B-B14F-4D97-AF65-F5344CB8AC3E}">
        <p14:creationId xmlns:p14="http://schemas.microsoft.com/office/powerpoint/2010/main" val="3776888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 y="6148026"/>
            <a:ext cx="9144000" cy="725424"/>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4266900"/>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dirty="0" smtClean="0"/>
              <a:t>Click to edit Master title style</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sp>
        <p:nvSpPr>
          <p:cNvPr id="11" name="Rectangle 8"/>
          <p:cNvSpPr>
            <a:spLocks noChangeArrowheads="1"/>
          </p:cNvSpPr>
          <p:nvPr userDrawn="1"/>
        </p:nvSpPr>
        <p:spPr bwMode="auto">
          <a:xfrm>
            <a:off x="0" y="5257800"/>
            <a:ext cx="9144000" cy="685800"/>
          </a:xfrm>
          <a:prstGeom prst="rect">
            <a:avLst/>
          </a:prstGeom>
          <a:solidFill>
            <a:schemeClr val="bg2">
              <a:lumMod val="90000"/>
            </a:schemeClr>
          </a:solidFill>
          <a:ln w="9525">
            <a:noFill/>
            <a:miter lim="800000"/>
            <a:headEnd/>
            <a:tailEnd/>
          </a:ln>
        </p:spPr>
        <p:txBody>
          <a:bodyPr wrap="none" lIns="91399" tIns="45700" rIns="91399" bIns="45700" anchor="ctr"/>
          <a:lstStyle/>
          <a:p>
            <a:endParaRPr lang="en-US" dirty="0"/>
          </a:p>
        </p:txBody>
      </p:sp>
      <p:sp>
        <p:nvSpPr>
          <p:cNvPr id="12" name="Rectangle 9"/>
          <p:cNvSpPr>
            <a:spLocks noChangeArrowheads="1"/>
          </p:cNvSpPr>
          <p:nvPr userDrawn="1"/>
        </p:nvSpPr>
        <p:spPr bwMode="auto">
          <a:xfrm>
            <a:off x="0" y="5867400"/>
            <a:ext cx="9144000" cy="76200"/>
          </a:xfrm>
          <a:prstGeom prst="rect">
            <a:avLst/>
          </a:prstGeom>
          <a:solidFill>
            <a:srgbClr val="006633"/>
          </a:solidFill>
          <a:ln w="9525">
            <a:noFill/>
            <a:miter lim="800000"/>
            <a:headEnd/>
            <a:tailEnd/>
          </a:ln>
          <a:effectLst/>
        </p:spPr>
        <p:txBody>
          <a:bodyPr wrap="none" lIns="91399" tIns="45700" rIns="91399" bIns="45700" anchor="ctr"/>
          <a:lstStyle/>
          <a:p>
            <a:endParaRPr lang="en-US" dirty="0"/>
          </a:p>
        </p:txBody>
      </p:sp>
      <p:sp>
        <p:nvSpPr>
          <p:cNvPr id="14" name="Text Placeholder 21"/>
          <p:cNvSpPr>
            <a:spLocks noGrp="1"/>
          </p:cNvSpPr>
          <p:nvPr>
            <p:ph type="body" sz="quarter" idx="12" hasCustomPrompt="1"/>
          </p:nvPr>
        </p:nvSpPr>
        <p:spPr>
          <a:xfrm>
            <a:off x="1" y="5283200"/>
            <a:ext cx="9067122" cy="584200"/>
          </a:xfrm>
        </p:spPr>
        <p:txBody>
          <a:bodyPr anchor="ctr"/>
          <a:lstStyle>
            <a:lvl1pPr marL="137099" indent="0">
              <a:spcBef>
                <a:spcPts val="0"/>
              </a:spcBef>
              <a:buNone/>
              <a:defRPr b="1" baseline="0"/>
            </a:lvl1pPr>
          </a:lstStyle>
          <a:p>
            <a:pPr lvl="0"/>
            <a:r>
              <a:rPr lang="en-US" dirty="0" smtClean="0"/>
              <a:t>Add takeaway message</a:t>
            </a:r>
          </a:p>
        </p:txBody>
      </p:sp>
      <p:sp>
        <p:nvSpPr>
          <p:cNvPr id="16" name="Footer Placeholder 6"/>
          <p:cNvSpPr>
            <a:spLocks noGrp="1"/>
          </p:cNvSpPr>
          <p:nvPr>
            <p:ph type="ftr" sz="quarter" idx="10"/>
          </p:nvPr>
        </p:nvSpPr>
        <p:spPr>
          <a:xfrm>
            <a:off x="4140680" y="6356450"/>
            <a:ext cx="4241321" cy="364628"/>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Tree>
    <p:extLst>
      <p:ext uri="{BB962C8B-B14F-4D97-AF65-F5344CB8AC3E}">
        <p14:creationId xmlns:p14="http://schemas.microsoft.com/office/powerpoint/2010/main" val="4066145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 y="6148026"/>
            <a:ext cx="9144000" cy="725424"/>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7"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1" y="281882"/>
            <a:ext cx="8991598"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1" y="1067100"/>
            <a:ext cx="4423230" cy="5027414"/>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0"/>
          </p:nvPr>
        </p:nvSpPr>
        <p:spPr>
          <a:xfrm>
            <a:off x="4644573" y="1071569"/>
            <a:ext cx="4423227" cy="5027414"/>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 Slide </a:t>
            </a:r>
            <a:fld id="{4F88C639-55E7-4D97-AC8D-4B42A67367B5}" type="slidenum">
              <a:rPr lang="en-US"/>
              <a:pPr>
                <a:defRPr/>
              </a:pPr>
              <a:t>‹#›</a:t>
            </a:fld>
            <a:endParaRPr lang="en-US"/>
          </a:p>
        </p:txBody>
      </p:sp>
      <p:sp>
        <p:nvSpPr>
          <p:cNvPr id="14" name="Footer Placeholder 6"/>
          <p:cNvSpPr>
            <a:spLocks noGrp="1"/>
          </p:cNvSpPr>
          <p:nvPr>
            <p:ph type="ftr" sz="quarter" idx="11"/>
          </p:nvPr>
        </p:nvSpPr>
        <p:spPr>
          <a:xfrm>
            <a:off x="4140680" y="6356450"/>
            <a:ext cx="4241321" cy="364628"/>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Tree>
    <p:extLst>
      <p:ext uri="{BB962C8B-B14F-4D97-AF65-F5344CB8AC3E}">
        <p14:creationId xmlns:p14="http://schemas.microsoft.com/office/powerpoint/2010/main" val="2581417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 y="6148026"/>
            <a:ext cx="9144000" cy="725424"/>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7"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 y="1067099"/>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76200" y="3581400"/>
            <a:ext cx="8991604"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 Slide </a:t>
            </a:r>
            <a:fld id="{BCDB990A-6268-4898-A641-7F04AAB15EE6}" type="slidenum">
              <a:rPr lang="en-US"/>
              <a:pPr>
                <a:defRPr/>
              </a:pPr>
              <a:t>‹#›</a:t>
            </a:fld>
            <a:endParaRPr lang="en-US"/>
          </a:p>
        </p:txBody>
      </p:sp>
      <p:sp>
        <p:nvSpPr>
          <p:cNvPr id="14" name="Footer Placeholder 6"/>
          <p:cNvSpPr>
            <a:spLocks noGrp="1"/>
          </p:cNvSpPr>
          <p:nvPr>
            <p:ph type="ftr" sz="quarter" idx="11"/>
          </p:nvPr>
        </p:nvSpPr>
        <p:spPr>
          <a:xfrm>
            <a:off x="4140680" y="6356450"/>
            <a:ext cx="4241321" cy="364628"/>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Tree>
    <p:extLst>
      <p:ext uri="{BB962C8B-B14F-4D97-AF65-F5344CB8AC3E}">
        <p14:creationId xmlns:p14="http://schemas.microsoft.com/office/powerpoint/2010/main" val="16849135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 y="6148026"/>
            <a:ext cx="9144000" cy="725424"/>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9"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1" y="281882"/>
            <a:ext cx="8991598"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1" y="1067099"/>
            <a:ext cx="4419600"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1"/>
          </p:nvPr>
        </p:nvSpPr>
        <p:spPr>
          <a:xfrm>
            <a:off x="4625530" y="1067099"/>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76206" y="3581400"/>
            <a:ext cx="4419599"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3"/>
          </p:nvPr>
        </p:nvSpPr>
        <p:spPr>
          <a:xfrm>
            <a:off x="4625530" y="3581400"/>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a:t>, Slide </a:t>
            </a:r>
            <a:fld id="{74887700-F8AD-4E75-9DA6-99EB4D2760D1}" type="slidenum">
              <a:rPr lang="en-US"/>
              <a:pPr>
                <a:defRPr/>
              </a:pPr>
              <a:t>‹#›</a:t>
            </a:fld>
            <a:endParaRPr lang="en-US"/>
          </a:p>
        </p:txBody>
      </p:sp>
      <p:sp>
        <p:nvSpPr>
          <p:cNvPr id="19" name="Footer Placeholder 6"/>
          <p:cNvSpPr>
            <a:spLocks noGrp="1"/>
          </p:cNvSpPr>
          <p:nvPr>
            <p:ph type="ftr" sz="quarter" idx="14"/>
          </p:nvPr>
        </p:nvSpPr>
        <p:spPr>
          <a:xfrm>
            <a:off x="4140680" y="6356450"/>
            <a:ext cx="4241321" cy="364628"/>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Tree>
    <p:extLst>
      <p:ext uri="{BB962C8B-B14F-4D97-AF65-F5344CB8AC3E}">
        <p14:creationId xmlns:p14="http://schemas.microsoft.com/office/powerpoint/2010/main" val="3057348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 y="6148026"/>
            <a:ext cx="9144000" cy="725424"/>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sp>
        <p:nvSpPr>
          <p:cNvPr id="11" name="Footer Placeholder 6"/>
          <p:cNvSpPr>
            <a:spLocks noGrp="1"/>
          </p:cNvSpPr>
          <p:nvPr>
            <p:ph type="ftr" sz="quarter" idx="10"/>
          </p:nvPr>
        </p:nvSpPr>
        <p:spPr>
          <a:xfrm>
            <a:off x="4140680" y="6356450"/>
            <a:ext cx="4241321" cy="364628"/>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Tree>
    <p:extLst>
      <p:ext uri="{BB962C8B-B14F-4D97-AF65-F5344CB8AC3E}">
        <p14:creationId xmlns:p14="http://schemas.microsoft.com/office/powerpoint/2010/main" val="1740700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888FC917-2F4D-45AC-AA7A-EF80FFB23A84}" type="slidenum">
              <a:rPr lang="en-US"/>
              <a:pPr>
                <a:defRPr/>
              </a:pPr>
              <a:t>‹#›</a:t>
            </a:fld>
            <a:endParaRPr lang="en-US"/>
          </a:p>
        </p:txBody>
      </p:sp>
    </p:spTree>
    <p:extLst>
      <p:ext uri="{BB962C8B-B14F-4D97-AF65-F5344CB8AC3E}">
        <p14:creationId xmlns:p14="http://schemas.microsoft.com/office/powerpoint/2010/main" val="290479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 y="6148026"/>
            <a:ext cx="9144000" cy="725424"/>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5027414"/>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76200" y="128016"/>
            <a:ext cx="8991600" cy="804672"/>
          </a:xfrm>
        </p:spPr>
        <p:txBody>
          <a:bodyPr/>
          <a:lstStyle/>
          <a:p>
            <a:r>
              <a:rPr lang="en-US" dirty="0" smtClean="0"/>
              <a:t>Click to edit Master title style</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sp>
        <p:nvSpPr>
          <p:cNvPr id="13" name="Footer Placeholder 6"/>
          <p:cNvSpPr>
            <a:spLocks noGrp="1"/>
          </p:cNvSpPr>
          <p:nvPr>
            <p:ph type="ftr" sz="quarter" idx="10"/>
          </p:nvPr>
        </p:nvSpPr>
        <p:spPr>
          <a:xfrm>
            <a:off x="4140680" y="6356450"/>
            <a:ext cx="4241321" cy="364628"/>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 takeaway">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 y="6148026"/>
            <a:ext cx="9144000" cy="725424"/>
          </a:xfrm>
          <a:prstGeom prst="rect">
            <a:avLst/>
          </a:prstGeom>
        </p:spPr>
      </p:pic>
      <p:pic>
        <p:nvPicPr>
          <p:cNvPr id="5" name="Picture 7"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4266900"/>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8"/>
          <p:cNvSpPr>
            <a:spLocks noGrp="1"/>
          </p:cNvSpPr>
          <p:nvPr>
            <p:ph type="title"/>
          </p:nvPr>
        </p:nvSpPr>
        <p:spPr>
          <a:xfrm>
            <a:off x="76200" y="285755"/>
            <a:ext cx="8991600" cy="485775"/>
          </a:xfrm>
        </p:spPr>
        <p:txBody>
          <a:bodyPr/>
          <a:lstStyle/>
          <a:p>
            <a:r>
              <a:rPr lang="en-US" dirty="0" smtClean="0"/>
              <a:t>Click to edit Master title style</a:t>
            </a:r>
            <a:endParaRPr lang="en-US" dirty="0"/>
          </a:p>
        </p:txBody>
      </p:sp>
      <p:sp>
        <p:nvSpPr>
          <p:cNvPr id="10" name="Slide Number Placeholder 4"/>
          <p:cNvSpPr>
            <a:spLocks noGrp="1"/>
          </p:cNvSpPr>
          <p:nvPr>
            <p:ph type="sldNum" sz="quarter" idx="11"/>
          </p:nvPr>
        </p:nvSpPr>
        <p:spPr/>
        <p:txBody>
          <a:bodyPr/>
          <a:lstStyle>
            <a:lvl1pPr>
              <a:defRPr/>
            </a:lvl1pPr>
          </a:lstStyle>
          <a:p>
            <a:pPr>
              <a:defRPr/>
            </a:pPr>
            <a:r>
              <a:rPr lang="en-US"/>
              <a:t>, Slide </a:t>
            </a:r>
            <a:fld id="{35AD4620-7552-4207-8973-898801ED212B}" type="slidenum">
              <a:rPr lang="en-US"/>
              <a:pPr>
                <a:defRPr/>
              </a:pPr>
              <a:t>‹#›</a:t>
            </a:fld>
            <a:endParaRPr lang="en-US"/>
          </a:p>
        </p:txBody>
      </p:sp>
      <p:sp>
        <p:nvSpPr>
          <p:cNvPr id="11" name="Rectangle 8"/>
          <p:cNvSpPr>
            <a:spLocks noChangeArrowheads="1"/>
          </p:cNvSpPr>
          <p:nvPr userDrawn="1"/>
        </p:nvSpPr>
        <p:spPr bwMode="auto">
          <a:xfrm>
            <a:off x="0" y="5257800"/>
            <a:ext cx="9144000" cy="685800"/>
          </a:xfrm>
          <a:prstGeom prst="rect">
            <a:avLst/>
          </a:prstGeom>
          <a:solidFill>
            <a:schemeClr val="bg2">
              <a:lumMod val="90000"/>
            </a:schemeClr>
          </a:solidFill>
          <a:ln w="9525">
            <a:noFill/>
            <a:miter lim="800000"/>
            <a:headEnd/>
            <a:tailEnd/>
          </a:ln>
        </p:spPr>
        <p:txBody>
          <a:bodyPr wrap="none" lIns="91399" tIns="45700" rIns="91399" bIns="45700" anchor="ctr"/>
          <a:lstStyle/>
          <a:p>
            <a:endParaRPr lang="en-US" dirty="0"/>
          </a:p>
        </p:txBody>
      </p:sp>
      <p:sp>
        <p:nvSpPr>
          <p:cNvPr id="12" name="Rectangle 9"/>
          <p:cNvSpPr>
            <a:spLocks noChangeArrowheads="1"/>
          </p:cNvSpPr>
          <p:nvPr userDrawn="1"/>
        </p:nvSpPr>
        <p:spPr bwMode="auto">
          <a:xfrm>
            <a:off x="0" y="5867400"/>
            <a:ext cx="9144000" cy="76200"/>
          </a:xfrm>
          <a:prstGeom prst="rect">
            <a:avLst/>
          </a:prstGeom>
          <a:solidFill>
            <a:srgbClr val="006633"/>
          </a:solidFill>
          <a:ln w="9525">
            <a:noFill/>
            <a:miter lim="800000"/>
            <a:headEnd/>
            <a:tailEnd/>
          </a:ln>
          <a:effectLst/>
        </p:spPr>
        <p:txBody>
          <a:bodyPr wrap="none" lIns="91399" tIns="45700" rIns="91399" bIns="45700" anchor="ctr"/>
          <a:lstStyle/>
          <a:p>
            <a:endParaRPr lang="en-US" dirty="0"/>
          </a:p>
        </p:txBody>
      </p:sp>
      <p:sp>
        <p:nvSpPr>
          <p:cNvPr id="14" name="Text Placeholder 21"/>
          <p:cNvSpPr>
            <a:spLocks noGrp="1"/>
          </p:cNvSpPr>
          <p:nvPr>
            <p:ph type="body" sz="quarter" idx="12" hasCustomPrompt="1"/>
          </p:nvPr>
        </p:nvSpPr>
        <p:spPr>
          <a:xfrm>
            <a:off x="1" y="5257800"/>
            <a:ext cx="9067122" cy="584200"/>
          </a:xfrm>
        </p:spPr>
        <p:txBody>
          <a:bodyPr anchor="ctr"/>
          <a:lstStyle>
            <a:lvl1pPr marL="137099" indent="0">
              <a:spcBef>
                <a:spcPts val="0"/>
              </a:spcBef>
              <a:buNone/>
              <a:defRPr b="1" baseline="0"/>
            </a:lvl1pPr>
          </a:lstStyle>
          <a:p>
            <a:pPr lvl="0"/>
            <a:r>
              <a:rPr lang="en-US" dirty="0" smtClean="0"/>
              <a:t>Add takeaway message</a:t>
            </a:r>
          </a:p>
        </p:txBody>
      </p:sp>
      <p:sp>
        <p:nvSpPr>
          <p:cNvPr id="16" name="Footer Placeholder 6"/>
          <p:cNvSpPr>
            <a:spLocks noGrp="1"/>
          </p:cNvSpPr>
          <p:nvPr>
            <p:ph type="ftr" sz="quarter" idx="10"/>
          </p:nvPr>
        </p:nvSpPr>
        <p:spPr>
          <a:xfrm>
            <a:off x="4140680" y="6356450"/>
            <a:ext cx="4241321" cy="364628"/>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Tree>
    <p:extLst>
      <p:ext uri="{BB962C8B-B14F-4D97-AF65-F5344CB8AC3E}">
        <p14:creationId xmlns:p14="http://schemas.microsoft.com/office/powerpoint/2010/main" val="191000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Half Vertic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 y="6148026"/>
            <a:ext cx="9144000" cy="725424"/>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7"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1" y="128016"/>
            <a:ext cx="8991598" cy="8046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1" y="1067100"/>
            <a:ext cx="4423230" cy="5027414"/>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2"/>
          <p:cNvSpPr>
            <a:spLocks noGrp="1"/>
          </p:cNvSpPr>
          <p:nvPr>
            <p:ph idx="10"/>
          </p:nvPr>
        </p:nvSpPr>
        <p:spPr>
          <a:xfrm>
            <a:off x="4644573" y="1071569"/>
            <a:ext cx="4423227" cy="5027414"/>
          </a:xfr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 Slide </a:t>
            </a:r>
            <a:fld id="{4F88C639-55E7-4D97-AC8D-4B42A67367B5}" type="slidenum">
              <a:rPr lang="en-US"/>
              <a:pPr>
                <a:defRPr/>
              </a:pPr>
              <a:t>‹#›</a:t>
            </a:fld>
            <a:endParaRPr lang="en-US"/>
          </a:p>
        </p:txBody>
      </p:sp>
      <p:sp>
        <p:nvSpPr>
          <p:cNvPr id="14" name="Footer Placeholder 6"/>
          <p:cNvSpPr>
            <a:spLocks noGrp="1"/>
          </p:cNvSpPr>
          <p:nvPr>
            <p:ph type="ftr" sz="quarter" idx="11"/>
          </p:nvPr>
        </p:nvSpPr>
        <p:spPr>
          <a:xfrm>
            <a:off x="4140680" y="6356450"/>
            <a:ext cx="4241321" cy="364628"/>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alf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 y="6148026"/>
            <a:ext cx="9144000" cy="725424"/>
          </a:xfrm>
          <a:prstGeom prst="rect">
            <a:avLst/>
          </a:prstGeom>
        </p:spPr>
      </p:pic>
      <p:pic>
        <p:nvPicPr>
          <p:cNvPr id="6" name="Picture 4"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7"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8"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0" y="281882"/>
            <a:ext cx="8991600" cy="4863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0" y="1067099"/>
            <a:ext cx="8991604"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0"/>
          </p:nvPr>
        </p:nvSpPr>
        <p:spPr>
          <a:xfrm>
            <a:off x="76200" y="3581400"/>
            <a:ext cx="8991604"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Slide Number Placeholder 4"/>
          <p:cNvSpPr>
            <a:spLocks noGrp="1"/>
          </p:cNvSpPr>
          <p:nvPr>
            <p:ph type="sldNum" sz="quarter" idx="12"/>
          </p:nvPr>
        </p:nvSpPr>
        <p:spPr/>
        <p:txBody>
          <a:bodyPr/>
          <a:lstStyle>
            <a:lvl1pPr>
              <a:defRPr/>
            </a:lvl1pPr>
          </a:lstStyle>
          <a:p>
            <a:pPr>
              <a:defRPr/>
            </a:pPr>
            <a:r>
              <a:rPr lang="en-US"/>
              <a:t>, Slide </a:t>
            </a:r>
            <a:fld id="{BCDB990A-6268-4898-A641-7F04AAB15EE6}" type="slidenum">
              <a:rPr lang="en-US"/>
              <a:pPr>
                <a:defRPr/>
              </a:pPr>
              <a:t>‹#›</a:t>
            </a:fld>
            <a:endParaRPr lang="en-US"/>
          </a:p>
        </p:txBody>
      </p:sp>
      <p:sp>
        <p:nvSpPr>
          <p:cNvPr id="14" name="Footer Placeholder 6"/>
          <p:cNvSpPr>
            <a:spLocks noGrp="1"/>
          </p:cNvSpPr>
          <p:nvPr>
            <p:ph type="ftr" sz="quarter" idx="11"/>
          </p:nvPr>
        </p:nvSpPr>
        <p:spPr>
          <a:xfrm>
            <a:off x="4140680" y="6356450"/>
            <a:ext cx="4241321" cy="364628"/>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Quarters">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 y="6148026"/>
            <a:ext cx="9144000" cy="725424"/>
          </a:xfrm>
          <a:prstGeom prst="rect">
            <a:avLst/>
          </a:prstGeom>
        </p:spPr>
      </p:pic>
      <p:pic>
        <p:nvPicPr>
          <p:cNvPr id="8" name="Picture 4"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9"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10" name="Rectangle 9"/>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1" y="128016"/>
            <a:ext cx="8991598" cy="804672"/>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76201" y="1067099"/>
            <a:ext cx="4419600"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Content Placeholder 2"/>
          <p:cNvSpPr>
            <a:spLocks noGrp="1"/>
          </p:cNvSpPr>
          <p:nvPr>
            <p:ph idx="11"/>
          </p:nvPr>
        </p:nvSpPr>
        <p:spPr>
          <a:xfrm>
            <a:off x="4625530" y="1067099"/>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Content Placeholder 2"/>
          <p:cNvSpPr>
            <a:spLocks noGrp="1"/>
          </p:cNvSpPr>
          <p:nvPr>
            <p:ph idx="12"/>
          </p:nvPr>
        </p:nvSpPr>
        <p:spPr>
          <a:xfrm>
            <a:off x="76206" y="3581400"/>
            <a:ext cx="4419599" cy="2433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3"/>
          </p:nvPr>
        </p:nvSpPr>
        <p:spPr>
          <a:xfrm>
            <a:off x="4625530" y="3581400"/>
            <a:ext cx="4442275" cy="2433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Slide Number Placeholder 4"/>
          <p:cNvSpPr>
            <a:spLocks noGrp="1"/>
          </p:cNvSpPr>
          <p:nvPr>
            <p:ph type="sldNum" sz="quarter" idx="15"/>
          </p:nvPr>
        </p:nvSpPr>
        <p:spPr/>
        <p:txBody>
          <a:bodyPr/>
          <a:lstStyle>
            <a:lvl1pPr>
              <a:defRPr/>
            </a:lvl1pPr>
          </a:lstStyle>
          <a:p>
            <a:pPr>
              <a:defRPr/>
            </a:pPr>
            <a:r>
              <a:rPr lang="en-US"/>
              <a:t>, Slide </a:t>
            </a:r>
            <a:fld id="{74887700-F8AD-4E75-9DA6-99EB4D2760D1}" type="slidenum">
              <a:rPr lang="en-US"/>
              <a:pPr>
                <a:defRPr/>
              </a:pPr>
              <a:t>‹#›</a:t>
            </a:fld>
            <a:endParaRPr lang="en-US"/>
          </a:p>
        </p:txBody>
      </p:sp>
      <p:sp>
        <p:nvSpPr>
          <p:cNvPr id="18" name="Footer Placeholder 6"/>
          <p:cNvSpPr>
            <a:spLocks noGrp="1"/>
          </p:cNvSpPr>
          <p:nvPr>
            <p:ph type="ftr" sz="quarter" idx="14"/>
          </p:nvPr>
        </p:nvSpPr>
        <p:spPr>
          <a:xfrm>
            <a:off x="4140680" y="6356450"/>
            <a:ext cx="4241321" cy="364628"/>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9" y="6148026"/>
            <a:ext cx="9144000" cy="725424"/>
          </a:xfrm>
          <a:prstGeom prst="rect">
            <a:avLst/>
          </a:prstGeom>
        </p:spPr>
      </p:pic>
      <p:pic>
        <p:nvPicPr>
          <p:cNvPr id="4" name="Picture 5" descr="FRIB_ppt_top.jpg"/>
          <p:cNvPicPr>
            <a:picLocks noChangeAspect="1"/>
          </p:cNvPicPr>
          <p:nvPr/>
        </p:nvPicPr>
        <p:blipFill>
          <a:blip r:embed="rId3" cstate="print"/>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7"/>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0" y="128016"/>
            <a:ext cx="8991600" cy="804672"/>
          </a:xfrm>
        </p:spPr>
        <p:txBody>
          <a:bodyPr/>
          <a:lstStyle/>
          <a:p>
            <a:r>
              <a:rPr lang="en-US" smtClean="0"/>
              <a:t>Click to edit Master title style</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CF988859-7953-4624-98C4-717249B46A15}" type="slidenum">
              <a:rPr lang="en-US"/>
              <a:pPr>
                <a:defRPr/>
              </a:pPr>
              <a:t>‹#›</a:t>
            </a:fld>
            <a:endParaRPr lang="en-US"/>
          </a:p>
        </p:txBody>
      </p:sp>
      <p:sp>
        <p:nvSpPr>
          <p:cNvPr id="11" name="Footer Placeholder 6"/>
          <p:cNvSpPr>
            <a:spLocks noGrp="1"/>
          </p:cNvSpPr>
          <p:nvPr>
            <p:ph type="ftr" sz="quarter" idx="10"/>
          </p:nvPr>
        </p:nvSpPr>
        <p:spPr>
          <a:xfrm>
            <a:off x="4140680" y="6356450"/>
            <a:ext cx="4241321" cy="364628"/>
          </a:xfrm>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clean bottom">
    <p:spTree>
      <p:nvGrpSpPr>
        <p:cNvPr id="1" name=""/>
        <p:cNvGrpSpPr/>
        <p:nvPr/>
      </p:nvGrpSpPr>
      <p:grpSpPr>
        <a:xfrm>
          <a:off x="0" y="0"/>
          <a:ext cx="0" cy="0"/>
          <a:chOff x="0" y="0"/>
          <a:chExt cx="0" cy="0"/>
        </a:xfrm>
      </p:grpSpPr>
      <p:pic>
        <p:nvPicPr>
          <p:cNvPr id="4" name="Picture 4" descr="FRIB_ppt_top.jpg"/>
          <p:cNvPicPr>
            <a:picLocks noChangeAspect="1"/>
          </p:cNvPicPr>
          <p:nvPr/>
        </p:nvPicPr>
        <p:blipFill>
          <a:blip r:embed="rId2" cstate="print"/>
          <a:srcRect/>
          <a:stretch>
            <a:fillRect/>
          </a:stretch>
        </p:blipFill>
        <p:spPr bwMode="auto">
          <a:xfrm>
            <a:off x="0" y="0"/>
            <a:ext cx="9144000" cy="1003102"/>
          </a:xfrm>
          <a:prstGeom prst="rect">
            <a:avLst/>
          </a:prstGeom>
          <a:noFill/>
          <a:ln w="9525">
            <a:noFill/>
            <a:miter lim="800000"/>
            <a:headEnd/>
            <a:tailEnd/>
          </a:ln>
        </p:spPr>
      </p:pic>
      <p:sp>
        <p:nvSpPr>
          <p:cNvPr id="5"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6" name="Rectangle 5"/>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
        <p:nvSpPr>
          <p:cNvPr id="2" name="Title 1"/>
          <p:cNvSpPr>
            <a:spLocks noGrp="1"/>
          </p:cNvSpPr>
          <p:nvPr>
            <p:ph type="title"/>
          </p:nvPr>
        </p:nvSpPr>
        <p:spPr>
          <a:xfrm>
            <a:off x="76200" y="128016"/>
            <a:ext cx="8991600" cy="804672"/>
          </a:xfrm>
        </p:spPr>
        <p:txBody>
          <a:bodyPr/>
          <a:lstStyle/>
          <a:p>
            <a:r>
              <a:rPr lang="en-US" smtClean="0"/>
              <a:t>Click to edit Master title style</a:t>
            </a:r>
            <a:endParaRPr lang="en-US" dirty="0"/>
          </a:p>
        </p:txBody>
      </p:sp>
      <p:sp>
        <p:nvSpPr>
          <p:cNvPr id="7" name="Footer Placeholder 6"/>
          <p:cNvSpPr>
            <a:spLocks noGrp="1"/>
          </p:cNvSpPr>
          <p:nvPr>
            <p:ph type="ftr" sz="quarter" idx="10"/>
          </p:nvPr>
        </p:nvSpPr>
        <p:spPr/>
        <p:txBody>
          <a:bodyPr/>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
        <p:nvSpPr>
          <p:cNvPr id="8" name="Slide Number Placeholder 4"/>
          <p:cNvSpPr>
            <a:spLocks noGrp="1"/>
          </p:cNvSpPr>
          <p:nvPr>
            <p:ph type="sldNum" sz="quarter" idx="11"/>
          </p:nvPr>
        </p:nvSpPr>
        <p:spPr/>
        <p:txBody>
          <a:bodyPr/>
          <a:lstStyle>
            <a:lvl1pPr>
              <a:defRPr/>
            </a:lvl1pPr>
          </a:lstStyle>
          <a:p>
            <a:pPr>
              <a:defRPr/>
            </a:pPr>
            <a:r>
              <a:rPr lang="en-US"/>
              <a:t>, Slide </a:t>
            </a:r>
            <a:fld id="{888FC917-2F4D-45AC-AA7A-EF80FFB23A8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6" name="TextBox 5"/>
          <p:cNvSpPr txBox="1"/>
          <p:nvPr userDrawn="1"/>
        </p:nvSpPr>
        <p:spPr>
          <a:xfrm>
            <a:off x="-152400" y="6387148"/>
            <a:ext cx="9448800" cy="348941"/>
          </a:xfrm>
          <a:prstGeom prst="rect">
            <a:avLst/>
          </a:prstGeom>
          <a:noFill/>
        </p:spPr>
        <p:txBody>
          <a:bodyPr wrap="square" lIns="86486" tIns="43243" rIns="86486" bIns="43243" rtlCol="0">
            <a:spAutoFit/>
          </a:bodyPr>
          <a:lstStyle/>
          <a:p>
            <a:pPr algn="ctr"/>
            <a:r>
              <a:rPr lang="en-US" sz="850" kern="1200" dirty="0" smtClean="0">
                <a:solidFill>
                  <a:schemeClr val="tx1"/>
                </a:solidFill>
                <a:latin typeface="+mn-lt"/>
                <a:ea typeface="ヒラギノ角ゴ Pro W3"/>
                <a:cs typeface="ヒラギノ角ゴ Pro W3"/>
              </a:rPr>
              <a:t>This material is based upon work supported by the U.S. Department of Energy Office of Science under Cooperative Agreement DE-SC0000661, the State of Michigan and</a:t>
            </a:r>
            <a:r>
              <a:rPr lang="en-US" sz="850" kern="1200" baseline="0" dirty="0" smtClean="0">
                <a:solidFill>
                  <a:schemeClr val="tx1"/>
                </a:solidFill>
                <a:latin typeface="+mn-lt"/>
                <a:ea typeface="ヒラギノ角ゴ Pro W3"/>
                <a:cs typeface="ヒラギノ角ゴ Pro W3"/>
              </a:rPr>
              <a:t> Michigan </a:t>
            </a:r>
          </a:p>
          <a:p>
            <a:pPr algn="ctr"/>
            <a:r>
              <a:rPr lang="en-US" sz="850" kern="1200" baseline="0" dirty="0" smtClean="0">
                <a:solidFill>
                  <a:schemeClr val="tx1"/>
                </a:solidFill>
                <a:latin typeface="+mn-lt"/>
                <a:ea typeface="ヒラギノ角ゴ Pro W3"/>
                <a:cs typeface="ヒラギノ角ゴ Pro W3"/>
              </a:rPr>
              <a:t>  State University. </a:t>
            </a:r>
            <a:r>
              <a:rPr lang="en-US" sz="850" kern="1200" dirty="0" smtClean="0">
                <a:solidFill>
                  <a:schemeClr val="tx1"/>
                </a:solidFill>
                <a:latin typeface="+mn-lt"/>
                <a:ea typeface="ヒラギノ角ゴ Pro W3"/>
                <a:cs typeface="ヒラギノ角ゴ Pro W3"/>
              </a:rPr>
              <a:t>Michigan State University designs and establishes FRIB as a DOE Office of Science National User Facility in support of the mission of the Office of Nuclear Physics.</a:t>
            </a:r>
          </a:p>
        </p:txBody>
      </p:sp>
      <p:pic>
        <p:nvPicPr>
          <p:cNvPr id="10"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1438" y="0"/>
            <a:ext cx="9001881" cy="6407705"/>
          </a:xfrm>
          <a:prstGeom prst="rect">
            <a:avLst/>
          </a:prstGeom>
          <a:noFill/>
          <a:ln w="9525">
            <a:noFill/>
            <a:miter lim="800000"/>
            <a:headEnd/>
            <a:tailEnd/>
          </a:ln>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98563" y="553859"/>
            <a:ext cx="1548387" cy="1822708"/>
          </a:xfrm>
          <a:prstGeom prst="rect">
            <a:avLst/>
          </a:prstGeom>
        </p:spPr>
      </p:pic>
      <p:sp>
        <p:nvSpPr>
          <p:cNvPr id="12" name="Subtitle 2"/>
          <p:cNvSpPr>
            <a:spLocks noGrp="1"/>
          </p:cNvSpPr>
          <p:nvPr>
            <p:ph type="subTitle" idx="1"/>
          </p:nvPr>
        </p:nvSpPr>
        <p:spPr>
          <a:xfrm>
            <a:off x="1524000" y="4071938"/>
            <a:ext cx="6096000" cy="1143000"/>
          </a:xfrm>
        </p:spPr>
        <p:txBody>
          <a:bodyPr/>
          <a:lstStyle>
            <a:lvl1pPr marL="0" indent="0" algn="ctr">
              <a:buNone/>
              <a:defRPr/>
            </a:lvl1pPr>
            <a:lvl2pPr marL="432235" indent="0" algn="ctr">
              <a:buNone/>
              <a:defRPr/>
            </a:lvl2pPr>
            <a:lvl3pPr marL="864469" indent="0" algn="ctr">
              <a:buNone/>
              <a:defRPr/>
            </a:lvl3pPr>
            <a:lvl4pPr marL="1296702" indent="0" algn="ctr">
              <a:buNone/>
              <a:defRPr/>
            </a:lvl4pPr>
            <a:lvl5pPr marL="1728938" indent="0" algn="ctr">
              <a:buNone/>
              <a:defRPr/>
            </a:lvl5pPr>
            <a:lvl6pPr marL="2161172" indent="0" algn="ctr">
              <a:buNone/>
              <a:defRPr/>
            </a:lvl6pPr>
            <a:lvl7pPr marL="2593406" indent="0" algn="ctr">
              <a:buNone/>
              <a:defRPr/>
            </a:lvl7pPr>
            <a:lvl8pPr marL="3025640" indent="0" algn="ctr">
              <a:buNone/>
              <a:defRPr/>
            </a:lvl8pPr>
            <a:lvl9pPr marL="3457874" indent="0" algn="ctr">
              <a:buNone/>
              <a:defRPr/>
            </a:lvl9pPr>
          </a:lstStyle>
          <a:p>
            <a:r>
              <a:rPr lang="en-US" smtClean="0"/>
              <a:t>Click to edit Master subtitle style</a:t>
            </a:r>
            <a:endParaRPr lang="en-US" dirty="0"/>
          </a:p>
        </p:txBody>
      </p:sp>
      <p:sp>
        <p:nvSpPr>
          <p:cNvPr id="13" name="Rectangle 2"/>
          <p:cNvSpPr>
            <a:spLocks noGrp="1" noChangeArrowheads="1"/>
          </p:cNvSpPr>
          <p:nvPr>
            <p:ph type="title"/>
          </p:nvPr>
        </p:nvSpPr>
        <p:spPr bwMode="auto">
          <a:xfrm>
            <a:off x="71438" y="3143254"/>
            <a:ext cx="9001124" cy="486668"/>
          </a:xfrm>
          <a:prstGeom prst="rect">
            <a:avLst/>
          </a:prstGeom>
          <a:noFill/>
          <a:ln w="12700">
            <a:noFill/>
            <a:miter lim="800000"/>
            <a:headEnd/>
            <a:tailEnd/>
          </a:ln>
        </p:spPr>
        <p:txBody>
          <a:bodyPr lIns="56061" tIns="22425" rIns="56061" bIns="22425"/>
          <a:lstStyle/>
          <a:p>
            <a:pPr lvl="0"/>
            <a:r>
              <a:rPr lang="en-US" smtClean="0"/>
              <a:t>Click to edit Master title style</a:t>
            </a:r>
            <a:endParaRPr lang="en-US" dirty="0"/>
          </a:p>
        </p:txBody>
      </p:sp>
    </p:spTree>
    <p:extLst>
      <p:ext uri="{BB962C8B-B14F-4D97-AF65-F5344CB8AC3E}">
        <p14:creationId xmlns:p14="http://schemas.microsoft.com/office/powerpoint/2010/main" val="2511400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596" y="75904"/>
            <a:ext cx="8992810" cy="486668"/>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75596" y="1067100"/>
            <a:ext cx="8992810"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Footer Placeholder 6"/>
          <p:cNvSpPr>
            <a:spLocks noGrp="1"/>
          </p:cNvSpPr>
          <p:nvPr>
            <p:ph type="ftr" sz="quarter" idx="3"/>
          </p:nvPr>
        </p:nvSpPr>
        <p:spPr>
          <a:xfrm>
            <a:off x="4140680" y="6356450"/>
            <a:ext cx="4241321" cy="364628"/>
          </a:xfrm>
          <a:prstGeom prst="rect">
            <a:avLst/>
          </a:prstGeom>
        </p:spPr>
        <p:txBody>
          <a:bodyPr lIns="0" tIns="45712" rIns="0" bIns="45712" anchor="b"/>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
        <p:nvSpPr>
          <p:cNvPr id="9" name="Slide Number Placeholder 4"/>
          <p:cNvSpPr>
            <a:spLocks noGrp="1"/>
          </p:cNvSpPr>
          <p:nvPr>
            <p:ph type="sldNum" sz="quarter" idx="4"/>
          </p:nvPr>
        </p:nvSpPr>
        <p:spPr>
          <a:xfrm>
            <a:off x="8382000" y="6356450"/>
            <a:ext cx="762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000">
                <a:solidFill>
                  <a:srgbClr val="064308"/>
                </a:solidFill>
                <a:ea typeface="ヒラギノ角ゴ Pro W3" charset="-128"/>
                <a:cs typeface="+mn-cs"/>
              </a:defRPr>
            </a:lvl1pPr>
          </a:lstStyle>
          <a:p>
            <a:pPr>
              <a:defRPr/>
            </a:pPr>
            <a:r>
              <a:rPr lang="en-US"/>
              <a:t>, Slide </a:t>
            </a:r>
            <a:fld id="{D30A2C6D-39BC-4576-856C-8743CF76CC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0" r:id="rId1"/>
    <p:sldLayoutId id="2147483991" r:id="rId2"/>
    <p:sldLayoutId id="2147484007" r:id="rId3"/>
    <p:sldLayoutId id="2147483992" r:id="rId4"/>
    <p:sldLayoutId id="2147483993" r:id="rId5"/>
    <p:sldLayoutId id="2147483994" r:id="rId6"/>
    <p:sldLayoutId id="2147483995" r:id="rId7"/>
    <p:sldLayoutId id="2147483996" r:id="rId8"/>
  </p:sldLayoutIdLst>
  <p:hf hdr="0" dt="0"/>
  <p:txStyles>
    <p:titleStyle>
      <a:lvl1pPr algn="ctr" defTabSz="803293"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0" fontAlgn="base" hangingPunct="0">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5596" y="75904"/>
            <a:ext cx="8992810" cy="486668"/>
          </a:xfrm>
          <a:prstGeom prst="rect">
            <a:avLst/>
          </a:prstGeom>
          <a:noFill/>
          <a:ln w="12700">
            <a:noFill/>
            <a:miter lim="800000"/>
            <a:headEnd/>
            <a:tailEnd/>
          </a:ln>
        </p:spPr>
        <p:txBody>
          <a:bodyPr vert="horz" wrap="square" lIns="56076" tIns="22431" rIns="56076" bIns="22431" numCol="1" anchor="ctr" anchorCtr="0" compatLnSpc="1">
            <a:prstTxWarp prst="textNoShape">
              <a:avLst/>
            </a:prstTxWarp>
            <a:spAutoFit/>
          </a:bodyPr>
          <a:lstStyle/>
          <a:p>
            <a:pPr lvl="0"/>
            <a:r>
              <a:rPr lang="en-US" smtClean="0"/>
              <a:t>Click to edit Master title style</a:t>
            </a:r>
          </a:p>
        </p:txBody>
      </p:sp>
      <p:sp>
        <p:nvSpPr>
          <p:cNvPr id="1027" name="Rectangle 6"/>
          <p:cNvSpPr>
            <a:spLocks noGrp="1" noChangeArrowheads="1"/>
          </p:cNvSpPr>
          <p:nvPr>
            <p:ph type="body" idx="1"/>
          </p:nvPr>
        </p:nvSpPr>
        <p:spPr bwMode="auto">
          <a:xfrm>
            <a:off x="75596" y="1067100"/>
            <a:ext cx="8992810"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8" name="Footer Placeholder 6"/>
          <p:cNvSpPr>
            <a:spLocks noGrp="1"/>
          </p:cNvSpPr>
          <p:nvPr>
            <p:ph type="ftr" sz="quarter" idx="3"/>
          </p:nvPr>
        </p:nvSpPr>
        <p:spPr>
          <a:xfrm>
            <a:off x="4140680" y="6356450"/>
            <a:ext cx="4241321" cy="364628"/>
          </a:xfrm>
          <a:prstGeom prst="rect">
            <a:avLst/>
          </a:prstGeom>
        </p:spPr>
        <p:txBody>
          <a:bodyPr lIns="0" tIns="45712" rIns="0" bIns="45712" anchor="b"/>
          <a:lstStyle>
            <a:lvl1pPr algn="r" eaLnBrk="0" hangingPunct="0">
              <a:lnSpc>
                <a:spcPct val="90000"/>
              </a:lnSpc>
              <a:defRPr sz="1000" smtClean="0">
                <a:solidFill>
                  <a:srgbClr val="064308"/>
                </a:solidFill>
                <a:latin typeface="Arial"/>
                <a:ea typeface="+mn-ea"/>
                <a:cs typeface="Arial"/>
              </a:defRPr>
            </a:lvl1pPr>
          </a:lstStyle>
          <a:p>
            <a:pPr>
              <a:defRPr/>
            </a:pPr>
            <a:r>
              <a:rPr lang="en-US" smtClean="0"/>
              <a:t>J. Wei, June 2015 ASAC Review - 03</a:t>
            </a:r>
            <a:endParaRPr lang="en-US" dirty="0"/>
          </a:p>
        </p:txBody>
      </p:sp>
      <p:sp>
        <p:nvSpPr>
          <p:cNvPr id="9" name="Slide Number Placeholder 4"/>
          <p:cNvSpPr>
            <a:spLocks noGrp="1"/>
          </p:cNvSpPr>
          <p:nvPr>
            <p:ph type="sldNum" sz="quarter" idx="4"/>
          </p:nvPr>
        </p:nvSpPr>
        <p:spPr>
          <a:xfrm>
            <a:off x="8382000" y="6356450"/>
            <a:ext cx="762000" cy="364628"/>
          </a:xfrm>
          <a:prstGeom prst="rect">
            <a:avLst/>
          </a:prstGeom>
        </p:spPr>
        <p:txBody>
          <a:bodyPr vert="horz" wrap="square" lIns="0" tIns="45712" rIns="0" bIns="45712" numCol="1" anchor="b" anchorCtr="0" compatLnSpc="1">
            <a:prstTxWarp prst="textNoShape">
              <a:avLst/>
            </a:prstTxWarp>
          </a:bodyPr>
          <a:lstStyle>
            <a:lvl1pPr eaLnBrk="0" hangingPunct="0">
              <a:lnSpc>
                <a:spcPct val="90000"/>
              </a:lnSpc>
              <a:defRPr sz="1000">
                <a:solidFill>
                  <a:srgbClr val="064308"/>
                </a:solidFill>
                <a:ea typeface="ヒラギノ角ゴ Pro W3" charset="-128"/>
                <a:cs typeface="+mn-cs"/>
              </a:defRPr>
            </a:lvl1pPr>
          </a:lstStyle>
          <a:p>
            <a:pPr>
              <a:defRPr/>
            </a:pPr>
            <a:r>
              <a:rPr lang="en-US"/>
              <a:t>, Slide </a:t>
            </a:r>
            <a:fld id="{D30A2C6D-39BC-4576-856C-8743CF76CCF1}" type="slidenum">
              <a:rPr lang="en-US"/>
              <a:pPr>
                <a:defRPr/>
              </a:pPr>
              <a:t>‹#›</a:t>
            </a:fld>
            <a:endParaRPr lang="en-US"/>
          </a:p>
        </p:txBody>
      </p:sp>
    </p:spTree>
    <p:extLst>
      <p:ext uri="{BB962C8B-B14F-4D97-AF65-F5344CB8AC3E}">
        <p14:creationId xmlns:p14="http://schemas.microsoft.com/office/powerpoint/2010/main" val="2359542336"/>
      </p:ext>
    </p:extLst>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Lst>
  <p:hf hdr="0" dt="0"/>
  <p:txStyles>
    <p:titleStyle>
      <a:lvl1pPr algn="ctr" defTabSz="803293"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0" fontAlgn="base" hangingPunct="0">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0" fontAlgn="base" hangingPunct="0">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2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8.em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ubtitle 6"/>
          <p:cNvSpPr>
            <a:spLocks noGrp="1"/>
          </p:cNvSpPr>
          <p:nvPr>
            <p:ph type="subTitle" idx="1"/>
          </p:nvPr>
        </p:nvSpPr>
        <p:spPr/>
        <p:txBody>
          <a:bodyPr/>
          <a:lstStyle/>
          <a:p>
            <a:r>
              <a:rPr lang="en-US" dirty="0" smtClean="0">
                <a:latin typeface="Arial" pitchFamily="34" charset="0"/>
                <a:ea typeface="ＭＳ Ｐゴシック"/>
                <a:cs typeface="ＭＳ Ｐゴシック"/>
              </a:rPr>
              <a:t>K. Saito</a:t>
            </a:r>
            <a:br>
              <a:rPr lang="en-US" dirty="0" smtClean="0">
                <a:latin typeface="Arial" pitchFamily="34" charset="0"/>
                <a:ea typeface="ＭＳ Ｐゴシック"/>
                <a:cs typeface="ＭＳ Ｐゴシック"/>
              </a:rPr>
            </a:br>
            <a:r>
              <a:rPr lang="en-US" dirty="0" smtClean="0">
                <a:latin typeface="Arial" pitchFamily="34" charset="0"/>
                <a:ea typeface="ＭＳ Ｐゴシック"/>
                <a:cs typeface="ＭＳ Ｐゴシック"/>
              </a:rPr>
              <a:t>MSU/FRIB   SRF Development Manager</a:t>
            </a:r>
          </a:p>
        </p:txBody>
      </p:sp>
      <p:sp>
        <p:nvSpPr>
          <p:cNvPr id="9219" name="Title 5"/>
          <p:cNvSpPr>
            <a:spLocks noGrp="1"/>
          </p:cNvSpPr>
          <p:nvPr>
            <p:ph type="title"/>
          </p:nvPr>
        </p:nvSpPr>
        <p:spPr>
          <a:xfrm>
            <a:off x="71438" y="2713959"/>
            <a:ext cx="9001124" cy="1345259"/>
          </a:xfrm>
        </p:spPr>
        <p:txBody>
          <a:bodyPr/>
          <a:lstStyle/>
          <a:p>
            <a:r>
              <a:rPr lang="en-US" dirty="0" smtClean="0"/>
              <a:t>WG1</a:t>
            </a:r>
            <a:br>
              <a:rPr lang="en-US" dirty="0" smtClean="0"/>
            </a:br>
            <a:r>
              <a:rPr lang="en-US" dirty="0"/>
              <a:t>Cavity Performance </a:t>
            </a:r>
            <a:r>
              <a:rPr lang="en-US" dirty="0" smtClean="0"/>
              <a:t>from FRIB</a:t>
            </a:r>
            <a:br>
              <a:rPr lang="en-US" dirty="0" smtClean="0"/>
            </a:br>
            <a:endParaRPr lang="en-US" dirty="0" smtClean="0">
              <a:latin typeface="Arial" pitchFamily="34" charset="0"/>
              <a:ea typeface="ＭＳ Ｐゴシック"/>
              <a:cs typeface="ＭＳ Ｐゴシック"/>
            </a:endParaRPr>
          </a:p>
        </p:txBody>
      </p:sp>
    </p:spTree>
    <p:extLst>
      <p:ext uri="{BB962C8B-B14F-4D97-AF65-F5344CB8AC3E}">
        <p14:creationId xmlns:p14="http://schemas.microsoft.com/office/powerpoint/2010/main" val="4342416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91040"/>
            <a:ext cx="8991600" cy="478624"/>
          </a:xfrm>
        </p:spPr>
        <p:txBody>
          <a:bodyPr/>
          <a:lstStyle/>
          <a:p>
            <a:r>
              <a:rPr lang="en-US" dirty="0"/>
              <a:t>X-ray Event and FE Onset Field with </a:t>
            </a:r>
            <a:r>
              <a:rPr lang="en-US" dirty="0" smtClean="0"/>
              <a:t>QWRs</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35AD4620-7552-4207-8973-898801ED212B}" type="slidenum">
              <a:rPr lang="en-US" smtClean="0"/>
              <a:pPr>
                <a:defRPr/>
              </a:pPr>
              <a:t>10</a:t>
            </a:fld>
            <a:endParaRPr lang="en-US"/>
          </a:p>
        </p:txBody>
      </p:sp>
      <p:graphicFrame>
        <p:nvGraphicFramePr>
          <p:cNvPr id="6" name="Chart 5"/>
          <p:cNvGraphicFramePr>
            <a:graphicFrameLocks/>
          </p:cNvGraphicFramePr>
          <p:nvPr>
            <p:extLst>
              <p:ext uri="{D42A27DB-BD31-4B8C-83A1-F6EECF244321}">
                <p14:modId xmlns:p14="http://schemas.microsoft.com/office/powerpoint/2010/main" val="1518381673"/>
              </p:ext>
            </p:extLst>
          </p:nvPr>
        </p:nvGraphicFramePr>
        <p:xfrm>
          <a:off x="29817" y="2120430"/>
          <a:ext cx="4313583" cy="40517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4150051574"/>
              </p:ext>
            </p:extLst>
          </p:nvPr>
        </p:nvGraphicFramePr>
        <p:xfrm>
          <a:off x="4002506" y="2057400"/>
          <a:ext cx="4912894" cy="405177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88420" y="1019612"/>
            <a:ext cx="897938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Gap MP, 2-point 1</a:t>
            </a:r>
            <a:r>
              <a:rPr lang="en-US" baseline="30000" dirty="0" smtClean="0"/>
              <a:t>st </a:t>
            </a:r>
            <a:r>
              <a:rPr lang="en-US" dirty="0" smtClean="0"/>
              <a:t>order MP at short area are observed.</a:t>
            </a:r>
          </a:p>
          <a:p>
            <a:pPr marL="285750" indent="-285750">
              <a:buFont typeface="Arial" panose="020B0604020202020204" pitchFamily="34" charset="0"/>
              <a:buChar char="•"/>
            </a:pPr>
            <a:r>
              <a:rPr lang="en-US" dirty="0" smtClean="0"/>
              <a:t>FE onset is correlated to the discreet X-ray event levels on both 0.041 and 0.085QWRs.</a:t>
            </a:r>
            <a:endParaRPr lang="en-US" dirty="0"/>
          </a:p>
        </p:txBody>
      </p:sp>
      <p:cxnSp>
        <p:nvCxnSpPr>
          <p:cNvPr id="10" name="Straight Arrow Connector 9"/>
          <p:cNvCxnSpPr/>
          <p:nvPr/>
        </p:nvCxnSpPr>
        <p:spPr>
          <a:xfrm flipH="1">
            <a:off x="1676400" y="4267200"/>
            <a:ext cx="838200" cy="1219200"/>
          </a:xfrm>
          <a:prstGeom prst="straightConnector1">
            <a:avLst/>
          </a:prstGeom>
          <a:ln>
            <a:solidFill>
              <a:srgbClr val="0000FF"/>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flipH="1">
            <a:off x="6324600" y="4800600"/>
            <a:ext cx="381000" cy="650966"/>
          </a:xfrm>
          <a:prstGeom prst="straightConnector1">
            <a:avLst/>
          </a:prstGeom>
          <a:ln>
            <a:solidFill>
              <a:srgbClr val="0000FF"/>
            </a:solidFill>
            <a:tailEnd type="triangle"/>
          </a:ln>
        </p:spPr>
        <p:style>
          <a:lnRef idx="1">
            <a:schemeClr val="dk1"/>
          </a:lnRef>
          <a:fillRef idx="0">
            <a:schemeClr val="dk1"/>
          </a:fillRef>
          <a:effectRef idx="0">
            <a:schemeClr val="dk1"/>
          </a:effectRef>
          <a:fontRef idx="minor">
            <a:schemeClr val="tx1"/>
          </a:fontRef>
        </p:style>
      </p:cxnSp>
      <p:sp>
        <p:nvSpPr>
          <p:cNvPr id="14" name="Footer Placeholder 4"/>
          <p:cNvSpPr>
            <a:spLocks noGrp="1"/>
          </p:cNvSpPr>
          <p:nvPr>
            <p:ph type="ftr" sz="quarter" idx="10"/>
          </p:nvPr>
        </p:nvSpPr>
        <p:spPr>
          <a:xfrm>
            <a:off x="4140680" y="6356450"/>
            <a:ext cx="4241321" cy="364628"/>
          </a:xfrm>
        </p:spPr>
        <p:txBody>
          <a:bodyPr/>
          <a:lstStyle/>
          <a:p>
            <a:pPr>
              <a:defRPr/>
            </a:pPr>
            <a:r>
              <a:rPr lang="en-US" dirty="0" smtClean="0"/>
              <a:t>K. Saito , June 26 2018, TTC meeting RIKEN WG1</a:t>
            </a:r>
            <a:endParaRPr lang="en-US" dirty="0"/>
          </a:p>
        </p:txBody>
      </p:sp>
    </p:spTree>
    <p:extLst>
      <p:ext uri="{BB962C8B-B14F-4D97-AF65-F5344CB8AC3E}">
        <p14:creationId xmlns:p14="http://schemas.microsoft.com/office/powerpoint/2010/main" val="3418712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FRIB production cavity statics shows that still field emission and thermal breakdown are concerned as the major performance limitation for </a:t>
            </a:r>
            <a:r>
              <a:rPr lang="en-US" dirty="0" err="1" smtClean="0"/>
              <a:t>Eacc</a:t>
            </a:r>
            <a:r>
              <a:rPr lang="en-US" dirty="0" smtClean="0"/>
              <a:t> &gt; 10MV/m.</a:t>
            </a:r>
          </a:p>
          <a:p>
            <a:r>
              <a:rPr lang="en-US" dirty="0" smtClean="0"/>
              <a:t>EBW defects are suspected for the thermal breakdown because of the  complicated welding scheme of low/medium beta cavities.</a:t>
            </a:r>
          </a:p>
          <a:p>
            <a:r>
              <a:rPr lang="en-US" dirty="0" smtClean="0"/>
              <a:t>In addition, HFQS is another concern with BCP’ed cavities.</a:t>
            </a:r>
          </a:p>
          <a:p>
            <a:r>
              <a:rPr lang="en-US" dirty="0" smtClean="0"/>
              <a:t>The multipacting does not give the performance limitation but requires time consuming RF conditioning.</a:t>
            </a:r>
          </a:p>
          <a:p>
            <a:r>
              <a:rPr lang="en-US" dirty="0" smtClean="0"/>
              <a:t>Rinse ports like FPC one needs to more careful rinsing to reduce MP.</a:t>
            </a:r>
          </a:p>
          <a:p>
            <a:r>
              <a:rPr lang="en-US" dirty="0" smtClean="0"/>
              <a:t>The discrete X-ray event levels some times produce FE. This mechanism must be understood for future high gradient operation low/medium beta cavities.</a:t>
            </a:r>
          </a:p>
          <a:p>
            <a:endParaRPr lang="en-US" dirty="0" smtClean="0"/>
          </a:p>
          <a:p>
            <a:endParaRPr lang="en-US" dirty="0"/>
          </a:p>
        </p:txBody>
      </p:sp>
      <p:sp>
        <p:nvSpPr>
          <p:cNvPr id="3" name="Title 2"/>
          <p:cNvSpPr>
            <a:spLocks noGrp="1"/>
          </p:cNvSpPr>
          <p:nvPr>
            <p:ph type="title"/>
          </p:nvPr>
        </p:nvSpPr>
        <p:spPr>
          <a:xfrm>
            <a:off x="76200" y="291040"/>
            <a:ext cx="8991600" cy="478624"/>
          </a:xfrm>
        </p:spPr>
        <p:txBody>
          <a:bodyPr/>
          <a:lstStyle/>
          <a:p>
            <a:r>
              <a:rPr lang="en-US" dirty="0" smtClean="0"/>
              <a:t>Summary</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35AD4620-7552-4207-8973-898801ED212B}" type="slidenum">
              <a:rPr lang="en-US" smtClean="0"/>
              <a:pPr>
                <a:defRPr/>
              </a:pPr>
              <a:t>11</a:t>
            </a:fld>
            <a:endParaRPr lang="en-US"/>
          </a:p>
        </p:txBody>
      </p:sp>
      <p:sp>
        <p:nvSpPr>
          <p:cNvPr id="6" name="Footer Placeholder 4"/>
          <p:cNvSpPr>
            <a:spLocks noGrp="1"/>
          </p:cNvSpPr>
          <p:nvPr>
            <p:ph type="ftr" sz="quarter" idx="10"/>
          </p:nvPr>
        </p:nvSpPr>
        <p:spPr>
          <a:xfrm>
            <a:off x="4140680" y="6356450"/>
            <a:ext cx="4241321" cy="364628"/>
          </a:xfrm>
        </p:spPr>
        <p:txBody>
          <a:bodyPr/>
          <a:lstStyle/>
          <a:p>
            <a:pPr>
              <a:defRPr/>
            </a:pPr>
            <a:r>
              <a:rPr lang="en-US" dirty="0" smtClean="0"/>
              <a:t>K. Saito , June 26 2018, TTC meeting RIKEN WG1</a:t>
            </a:r>
            <a:endParaRPr lang="en-US" dirty="0"/>
          </a:p>
        </p:txBody>
      </p:sp>
    </p:spTree>
    <p:extLst>
      <p:ext uri="{BB962C8B-B14F-4D97-AF65-F5344CB8AC3E}">
        <p14:creationId xmlns:p14="http://schemas.microsoft.com/office/powerpoint/2010/main" val="2961979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47" y="38129"/>
            <a:ext cx="8991600" cy="911948"/>
          </a:xfrm>
        </p:spPr>
        <p:txBody>
          <a:bodyPr/>
          <a:lstStyle/>
          <a:p>
            <a:r>
              <a:rPr lang="en-US" dirty="0" smtClean="0"/>
              <a:t>Low Temperature Baking Benefit on 4K/2K Performance on ReA3 0.085QWRs</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35AD4620-7552-4207-8973-898801ED212B}" type="slidenum">
              <a:rPr lang="en-US" smtClean="0"/>
              <a:pPr>
                <a:defRPr/>
              </a:pPr>
              <a:t>12</a:t>
            </a:fld>
            <a:endParaRPr lang="en-US"/>
          </a:p>
        </p:txBody>
      </p:sp>
      <p:sp>
        <p:nvSpPr>
          <p:cNvPr id="5" name="Footer Placeholder 4"/>
          <p:cNvSpPr>
            <a:spLocks noGrp="1"/>
          </p:cNvSpPr>
          <p:nvPr>
            <p:ph type="ftr" sz="quarter" idx="10"/>
          </p:nvPr>
        </p:nvSpPr>
        <p:spPr/>
        <p:txBody>
          <a:bodyPr/>
          <a:lstStyle/>
          <a:p>
            <a:pPr>
              <a:defRPr/>
            </a:pPr>
            <a:r>
              <a:rPr lang="en-US" dirty="0" smtClean="0"/>
              <a:t>K. Saito , June 27 2018, TTC meeting RIKEN WG1</a:t>
            </a:r>
            <a:endParaRPr lang="en-US" dirty="0"/>
          </a:p>
        </p:txBody>
      </p:sp>
      <p:pic>
        <p:nvPicPr>
          <p:cNvPr id="6" name="Picture 5"/>
          <p:cNvPicPr>
            <a:picLocks noChangeAspect="1"/>
          </p:cNvPicPr>
          <p:nvPr/>
        </p:nvPicPr>
        <p:blipFill rotWithShape="1">
          <a:blip r:embed="rId2"/>
          <a:srcRect l="63630" t="26352" r="15994" b="16289"/>
          <a:stretch/>
        </p:blipFill>
        <p:spPr>
          <a:xfrm>
            <a:off x="-85767" y="3572486"/>
            <a:ext cx="3019927" cy="2390775"/>
          </a:xfrm>
          <a:prstGeom prst="rect">
            <a:avLst/>
          </a:prstGeom>
        </p:spPr>
      </p:pic>
      <p:pic>
        <p:nvPicPr>
          <p:cNvPr id="7" name="Picture 6"/>
          <p:cNvPicPr>
            <a:picLocks noChangeAspect="1"/>
          </p:cNvPicPr>
          <p:nvPr/>
        </p:nvPicPr>
        <p:blipFill rotWithShape="1">
          <a:blip r:embed="rId3"/>
          <a:srcRect l="63570" t="26296" r="15893" b="14445"/>
          <a:stretch/>
        </p:blipFill>
        <p:spPr>
          <a:xfrm>
            <a:off x="2948187" y="3548850"/>
            <a:ext cx="3052010" cy="2476858"/>
          </a:xfrm>
          <a:prstGeom prst="rect">
            <a:avLst/>
          </a:prstGeom>
        </p:spPr>
      </p:pic>
      <p:sp>
        <p:nvSpPr>
          <p:cNvPr id="8" name="TextBox 7"/>
          <p:cNvSpPr txBox="1"/>
          <p:nvPr/>
        </p:nvSpPr>
        <p:spPr>
          <a:xfrm>
            <a:off x="357387" y="3779872"/>
            <a:ext cx="1614688" cy="369332"/>
          </a:xfrm>
          <a:prstGeom prst="rect">
            <a:avLst/>
          </a:prstGeom>
          <a:noFill/>
        </p:spPr>
        <p:txBody>
          <a:bodyPr wrap="square" rtlCol="0">
            <a:spAutoFit/>
          </a:bodyPr>
          <a:lstStyle/>
          <a:p>
            <a:r>
              <a:rPr lang="en-US" dirty="0" smtClean="0"/>
              <a:t>ReA3 SC252</a:t>
            </a:r>
            <a:endParaRPr lang="en-US" dirty="0"/>
          </a:p>
        </p:txBody>
      </p:sp>
      <p:pic>
        <p:nvPicPr>
          <p:cNvPr id="9" name="Picture 8"/>
          <p:cNvPicPr>
            <a:picLocks noChangeAspect="1"/>
          </p:cNvPicPr>
          <p:nvPr/>
        </p:nvPicPr>
        <p:blipFill rotWithShape="1">
          <a:blip r:embed="rId4"/>
          <a:srcRect l="63743" t="25974" r="15876" b="14445"/>
          <a:stretch/>
        </p:blipFill>
        <p:spPr>
          <a:xfrm>
            <a:off x="5968114" y="3520620"/>
            <a:ext cx="3133356" cy="2483141"/>
          </a:xfrm>
          <a:prstGeom prst="rect">
            <a:avLst/>
          </a:prstGeom>
        </p:spPr>
      </p:pic>
      <p:sp>
        <p:nvSpPr>
          <p:cNvPr id="10" name="TextBox 9"/>
          <p:cNvSpPr txBox="1"/>
          <p:nvPr/>
        </p:nvSpPr>
        <p:spPr>
          <a:xfrm>
            <a:off x="-25229" y="1011747"/>
            <a:ext cx="5946832" cy="2700739"/>
          </a:xfrm>
          <a:prstGeom prst="rect">
            <a:avLst/>
          </a:prstGeom>
          <a:solidFill>
            <a:schemeClr val="bg1"/>
          </a:solidFill>
        </p:spPr>
        <p:txBody>
          <a:bodyPr wrap="square" rtlCol="0">
            <a:spAutoFit/>
          </a:bodyPr>
          <a:lstStyle/>
          <a:p>
            <a:pPr marL="285750" indent="-285750">
              <a:buFont typeface="Wingdings" panose="05000000000000000000" pitchFamily="2" charset="2"/>
              <a:buChar char="§"/>
            </a:pPr>
            <a:r>
              <a:rPr lang="en-US" dirty="0"/>
              <a:t>L</a:t>
            </a:r>
            <a:r>
              <a:rPr lang="en-US" dirty="0" smtClean="0"/>
              <a:t>ow temperature (LT) bake was investigated on ReA3 0.085QWRs prior to the FRIB cavity production.</a:t>
            </a:r>
          </a:p>
          <a:p>
            <a:pPr marL="742950" lvl="1" indent="-285750">
              <a:spcAft>
                <a:spcPts val="300"/>
              </a:spcAft>
              <a:buFont typeface="Arial" panose="020B0604020202020204" pitchFamily="34" charset="0"/>
              <a:buChar char="•"/>
            </a:pPr>
            <a:r>
              <a:rPr lang="en-US" dirty="0" smtClean="0"/>
              <a:t>Observed a benefit at 4K but no benefit at 2K</a:t>
            </a:r>
          </a:p>
          <a:p>
            <a:pPr marL="285750" indent="-285750">
              <a:spcAft>
                <a:spcPts val="300"/>
              </a:spcAft>
              <a:buFont typeface="Wingdings" panose="05000000000000000000" pitchFamily="2" charset="2"/>
              <a:buChar char="§"/>
            </a:pPr>
            <a:r>
              <a:rPr lang="en-US" dirty="0" smtClean="0"/>
              <a:t>LT Baking impacts </a:t>
            </a:r>
            <a:r>
              <a:rPr lang="en-US" dirty="0" err="1" smtClean="0"/>
              <a:t>Qo</a:t>
            </a:r>
            <a:r>
              <a:rPr lang="en-US" dirty="0" smtClean="0"/>
              <a:t> at 4K which BCS Surface resistance is dominant but less benefit at 2K due to very small R</a:t>
            </a:r>
            <a:r>
              <a:rPr lang="en-US" baseline="-25000" dirty="0" smtClean="0"/>
              <a:t>BCS</a:t>
            </a:r>
            <a:r>
              <a:rPr lang="en-US" dirty="0" smtClean="0"/>
              <a:t> (80.5MHz).</a:t>
            </a:r>
          </a:p>
          <a:p>
            <a:pPr marL="285750" indent="-285750">
              <a:spcAft>
                <a:spcPts val="300"/>
              </a:spcAft>
              <a:buFont typeface="Wingdings" panose="05000000000000000000" pitchFamily="2" charset="2"/>
              <a:buChar char="§"/>
            </a:pPr>
            <a:r>
              <a:rPr lang="en-US" dirty="0" smtClean="0"/>
              <a:t>ReA3 is operated at 4K and employed LT bake.</a:t>
            </a:r>
          </a:p>
          <a:p>
            <a:pPr marL="285750" indent="-285750">
              <a:buFont typeface="Wingdings" panose="05000000000000000000" pitchFamily="2" charset="2"/>
              <a:buChar char="§"/>
            </a:pPr>
            <a:r>
              <a:rPr lang="en-US" dirty="0" smtClean="0"/>
              <a:t>FRIB is operated at 2K, LT bake was not employed to save time.</a:t>
            </a:r>
            <a:endParaRPr lang="en-US" dirty="0"/>
          </a:p>
        </p:txBody>
      </p:sp>
      <p:pic>
        <p:nvPicPr>
          <p:cNvPr id="11" name="Picture 10"/>
          <p:cNvPicPr>
            <a:picLocks noChangeAspect="1"/>
          </p:cNvPicPr>
          <p:nvPr/>
        </p:nvPicPr>
        <p:blipFill rotWithShape="1">
          <a:blip r:embed="rId5"/>
          <a:srcRect l="17500" t="49593" r="69544" b="18233"/>
          <a:stretch/>
        </p:blipFill>
        <p:spPr>
          <a:xfrm>
            <a:off x="5921603" y="1149309"/>
            <a:ext cx="3247206" cy="2267897"/>
          </a:xfrm>
          <a:prstGeom prst="rect">
            <a:avLst/>
          </a:prstGeom>
        </p:spPr>
      </p:pic>
      <p:sp>
        <p:nvSpPr>
          <p:cNvPr id="12" name="TextBox 11"/>
          <p:cNvSpPr txBox="1"/>
          <p:nvPr/>
        </p:nvSpPr>
        <p:spPr>
          <a:xfrm>
            <a:off x="2151055" y="3812138"/>
            <a:ext cx="662187" cy="369332"/>
          </a:xfrm>
          <a:prstGeom prst="rect">
            <a:avLst/>
          </a:prstGeom>
          <a:noFill/>
        </p:spPr>
        <p:txBody>
          <a:bodyPr wrap="square" rtlCol="0">
            <a:spAutoFit/>
          </a:bodyPr>
          <a:lstStyle/>
          <a:p>
            <a:r>
              <a:rPr lang="en-US" dirty="0" smtClean="0"/>
              <a:t>4K</a:t>
            </a:r>
            <a:endParaRPr lang="en-US" dirty="0"/>
          </a:p>
        </p:txBody>
      </p:sp>
      <p:sp>
        <p:nvSpPr>
          <p:cNvPr id="13" name="TextBox 12"/>
          <p:cNvSpPr txBox="1"/>
          <p:nvPr/>
        </p:nvSpPr>
        <p:spPr>
          <a:xfrm>
            <a:off x="5352037" y="3812138"/>
            <a:ext cx="662187" cy="369332"/>
          </a:xfrm>
          <a:prstGeom prst="rect">
            <a:avLst/>
          </a:prstGeom>
          <a:noFill/>
        </p:spPr>
        <p:txBody>
          <a:bodyPr wrap="square" rtlCol="0">
            <a:spAutoFit/>
          </a:bodyPr>
          <a:lstStyle/>
          <a:p>
            <a:r>
              <a:rPr lang="en-US" dirty="0"/>
              <a:t>2</a:t>
            </a:r>
            <a:r>
              <a:rPr lang="en-US" dirty="0" smtClean="0"/>
              <a:t>K</a:t>
            </a:r>
            <a:endParaRPr lang="en-US" dirty="0"/>
          </a:p>
        </p:txBody>
      </p:sp>
      <p:sp>
        <p:nvSpPr>
          <p:cNvPr id="14" name="TextBox 13"/>
          <p:cNvSpPr txBox="1"/>
          <p:nvPr/>
        </p:nvSpPr>
        <p:spPr>
          <a:xfrm>
            <a:off x="7458292" y="3779872"/>
            <a:ext cx="1508233" cy="369332"/>
          </a:xfrm>
          <a:prstGeom prst="rect">
            <a:avLst/>
          </a:prstGeom>
          <a:noFill/>
        </p:spPr>
        <p:txBody>
          <a:bodyPr wrap="square" rtlCol="0">
            <a:spAutoFit/>
          </a:bodyPr>
          <a:lstStyle/>
          <a:p>
            <a:r>
              <a:rPr lang="en-US" dirty="0" smtClean="0"/>
              <a:t>X-ray at 2K</a:t>
            </a:r>
            <a:endParaRPr lang="en-US" dirty="0"/>
          </a:p>
        </p:txBody>
      </p:sp>
      <p:sp>
        <p:nvSpPr>
          <p:cNvPr id="15" name="TextBox 14"/>
          <p:cNvSpPr txBox="1"/>
          <p:nvPr/>
        </p:nvSpPr>
        <p:spPr>
          <a:xfrm>
            <a:off x="6300560" y="1346399"/>
            <a:ext cx="2081440" cy="369332"/>
          </a:xfrm>
          <a:prstGeom prst="rect">
            <a:avLst/>
          </a:prstGeom>
          <a:noFill/>
        </p:spPr>
        <p:txBody>
          <a:bodyPr wrap="square" rtlCol="0">
            <a:spAutoFit/>
          </a:bodyPr>
          <a:lstStyle/>
          <a:p>
            <a:r>
              <a:rPr lang="en-US" dirty="0" smtClean="0"/>
              <a:t>ReA3 cavities 4K</a:t>
            </a:r>
            <a:endParaRPr lang="en-US" dirty="0"/>
          </a:p>
        </p:txBody>
      </p:sp>
    </p:spTree>
    <p:extLst>
      <p:ext uri="{BB962C8B-B14F-4D97-AF65-F5344CB8AC3E}">
        <p14:creationId xmlns:p14="http://schemas.microsoft.com/office/powerpoint/2010/main" val="2826986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88" y="808659"/>
            <a:ext cx="9144000" cy="3039314"/>
          </a:xfrm>
          <a:solidFill>
            <a:schemeClr val="bg1"/>
          </a:solidFill>
        </p:spPr>
        <p:txBody>
          <a:bodyPr/>
          <a:lstStyle/>
          <a:p>
            <a:pPr>
              <a:spcBef>
                <a:spcPts val="600"/>
              </a:spcBef>
            </a:pPr>
            <a:r>
              <a:rPr lang="en-US" sz="2400" dirty="0" smtClean="0"/>
              <a:t>MP dese not limit the performance but is painful in the VTA test process.</a:t>
            </a:r>
          </a:p>
          <a:p>
            <a:pPr>
              <a:spcBef>
                <a:spcPts val="600"/>
              </a:spcBef>
            </a:pPr>
            <a:r>
              <a:rPr lang="en-US" sz="2400" dirty="0"/>
              <a:t>R</a:t>
            </a:r>
            <a:r>
              <a:rPr lang="en-US" sz="2400" dirty="0" smtClean="0"/>
              <a:t>ule of thumb or simulation.</a:t>
            </a:r>
          </a:p>
          <a:p>
            <a:pPr>
              <a:spcBef>
                <a:spcPts val="600"/>
              </a:spcBef>
              <a:buFont typeface="Arial" panose="020B0604020202020204" pitchFamily="34" charset="0"/>
              <a:buChar char="•"/>
            </a:pPr>
            <a:endParaRPr lang="en-US" sz="2400" dirty="0"/>
          </a:p>
          <a:p>
            <a:pPr>
              <a:spcBef>
                <a:spcPts val="600"/>
              </a:spcBef>
              <a:buFont typeface="Arial" panose="020B0604020202020204" pitchFamily="34" charset="0"/>
              <a:buChar char="•"/>
            </a:pPr>
            <a:endParaRPr lang="en-US" sz="2400" dirty="0" smtClean="0"/>
          </a:p>
          <a:p>
            <a:pPr>
              <a:spcBef>
                <a:spcPts val="600"/>
              </a:spcBef>
              <a:buFont typeface="Arial" panose="020B0604020202020204" pitchFamily="34" charset="0"/>
              <a:buChar char="•"/>
            </a:pPr>
            <a:endParaRPr lang="en-US" sz="2400" dirty="0"/>
          </a:p>
          <a:p>
            <a:pPr>
              <a:spcBef>
                <a:spcPts val="600"/>
              </a:spcBef>
              <a:buFont typeface="Arial" panose="020B0604020202020204" pitchFamily="34" charset="0"/>
              <a:buChar char="•"/>
            </a:pPr>
            <a:endParaRPr lang="en-US" sz="2400" dirty="0" smtClean="0"/>
          </a:p>
          <a:p>
            <a:pPr>
              <a:spcBef>
                <a:spcPts val="600"/>
              </a:spcBef>
              <a:buFont typeface="Arial" panose="020B0604020202020204" pitchFamily="34" charset="0"/>
              <a:buChar char="•"/>
            </a:pPr>
            <a:endParaRPr lang="en-US" sz="2400" dirty="0"/>
          </a:p>
          <a:p>
            <a:pPr>
              <a:spcBef>
                <a:spcPts val="600"/>
              </a:spcBef>
              <a:buFont typeface="Arial" panose="020B0604020202020204" pitchFamily="34" charset="0"/>
              <a:buChar char="•"/>
            </a:pPr>
            <a:endParaRPr lang="en-US" sz="2400" dirty="0" smtClean="0"/>
          </a:p>
          <a:p>
            <a:pPr>
              <a:spcBef>
                <a:spcPts val="600"/>
              </a:spcBef>
            </a:pPr>
            <a:r>
              <a:rPr lang="en-US" sz="2400" dirty="0" smtClean="0"/>
              <a:t>Dedicated MP simulation at SLAC</a:t>
            </a:r>
            <a:r>
              <a:rPr lang="en-US" sz="2400" dirty="0"/>
              <a:t> </a:t>
            </a:r>
            <a:r>
              <a:rPr lang="en-US" sz="2400" dirty="0" smtClean="0"/>
              <a:t>with </a:t>
            </a:r>
            <a:r>
              <a:rPr lang="en-US" sz="2400" dirty="0"/>
              <a:t>ACE3P </a:t>
            </a:r>
            <a:r>
              <a:rPr lang="en-US" sz="2400" dirty="0" smtClean="0"/>
              <a:t>(LINAC2010,Tsukuba)</a:t>
            </a:r>
            <a:endParaRPr lang="en-US" sz="2400" dirty="0"/>
          </a:p>
          <a:p>
            <a:pPr>
              <a:spcBef>
                <a:spcPts val="600"/>
              </a:spcBef>
            </a:pPr>
            <a:endParaRPr lang="en-US" sz="2400" dirty="0" smtClean="0"/>
          </a:p>
        </p:txBody>
      </p:sp>
      <p:sp>
        <p:nvSpPr>
          <p:cNvPr id="3" name="Title 2"/>
          <p:cNvSpPr>
            <a:spLocks noGrp="1"/>
          </p:cNvSpPr>
          <p:nvPr>
            <p:ph type="title"/>
          </p:nvPr>
        </p:nvSpPr>
        <p:spPr>
          <a:xfrm>
            <a:off x="75522" y="160417"/>
            <a:ext cx="8991600" cy="478624"/>
          </a:xfrm>
        </p:spPr>
        <p:txBody>
          <a:bodyPr/>
          <a:lstStyle/>
          <a:p>
            <a:r>
              <a:rPr lang="en-US" dirty="0" smtClean="0"/>
              <a:t>Multipacting (MP)</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35AD4620-7552-4207-8973-898801ED212B}" type="slidenum">
              <a:rPr lang="en-US" smtClean="0"/>
              <a:pPr>
                <a:defRPr/>
              </a:pPr>
              <a:t>13</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4140680" y="2650559"/>
                <a:ext cx="3722914" cy="687624"/>
              </a:xfrm>
              <a:prstGeom prst="rect">
                <a:avLst/>
              </a:prstGeom>
              <a:noFill/>
            </p:spPr>
            <p:txBody>
              <a:bodyPr wrap="square" lIns="0" tIns="0" rIns="0" bIns="0" rtlCol="0">
                <a:spAutoFit/>
              </a:bodyPr>
              <a:lstStyle/>
              <a:p>
                <a14:m>
                  <m:oMath xmlns:m="http://schemas.openxmlformats.org/officeDocument/2006/math">
                    <m:f>
                      <m:fPr>
                        <m:ctrlPr>
                          <a:rPr lang="en-US" sz="2800" i="1" smtClean="0">
                            <a:latin typeface="Cambria Math"/>
                          </a:rPr>
                        </m:ctrlPr>
                      </m:fPr>
                      <m:num>
                        <m:r>
                          <a:rPr lang="en-US" sz="2800" b="0" i="1" smtClean="0">
                            <a:latin typeface="Cambria Math" panose="02040503050406030204" pitchFamily="18" charset="0"/>
                          </a:rPr>
                          <m:t>𝐵</m:t>
                        </m:r>
                        <m:r>
                          <a:rPr lang="en-US" sz="2800" b="0" i="1" baseline="-25000" smtClean="0">
                            <a:latin typeface="Cambria Math" panose="02040503050406030204" pitchFamily="18" charset="0"/>
                          </a:rPr>
                          <m:t>𝑝</m:t>
                        </m:r>
                        <m:r>
                          <a:rPr lang="en-US" sz="2800" b="0" i="1" smtClean="0">
                            <a:latin typeface="Cambria Math" panose="02040503050406030204" pitchFamily="18" charset="0"/>
                          </a:rPr>
                          <m:t>[</m:t>
                        </m:r>
                        <m:r>
                          <a:rPr lang="en-US" sz="2800" b="0" i="1" smtClean="0">
                            <a:latin typeface="Cambria Math" panose="02040503050406030204" pitchFamily="18" charset="0"/>
                          </a:rPr>
                          <m:t>𝑂𝑒</m:t>
                        </m:r>
                        <m:r>
                          <a:rPr lang="en-US" sz="2800" b="0" i="1" smtClean="0">
                            <a:latin typeface="Cambria Math" panose="02040503050406030204" pitchFamily="18" charset="0"/>
                          </a:rPr>
                          <m:t>]</m:t>
                        </m:r>
                      </m:num>
                      <m:den>
                        <m:r>
                          <a:rPr lang="en-US" sz="2800" b="0" i="1" smtClean="0">
                            <a:latin typeface="Cambria Math" panose="02040503050406030204" pitchFamily="18" charset="0"/>
                          </a:rPr>
                          <m:t>𝑓</m:t>
                        </m:r>
                        <m:r>
                          <a:rPr lang="en-US" sz="2800" b="0" i="1" baseline="-25000" smtClean="0">
                            <a:latin typeface="Cambria Math" panose="02040503050406030204" pitchFamily="18" charset="0"/>
                          </a:rPr>
                          <m:t>𝑅𝐹</m:t>
                        </m:r>
                        <m:r>
                          <a:rPr lang="en-US" sz="2800" b="0" i="1" smtClean="0">
                            <a:latin typeface="Cambria Math" panose="02040503050406030204" pitchFamily="18" charset="0"/>
                          </a:rPr>
                          <m:t>[</m:t>
                        </m:r>
                        <m:r>
                          <a:rPr lang="en-US" sz="2800" b="0" i="1" smtClean="0">
                            <a:latin typeface="Cambria Math" panose="02040503050406030204" pitchFamily="18" charset="0"/>
                          </a:rPr>
                          <m:t>𝑀𝐻𝑧</m:t>
                        </m:r>
                        <m:r>
                          <a:rPr lang="en-US" sz="2800" b="0" i="1" smtClean="0">
                            <a:latin typeface="Cambria Math" panose="02040503050406030204" pitchFamily="18" charset="0"/>
                          </a:rPr>
                          <m:t>]</m:t>
                        </m:r>
                      </m:den>
                    </m:f>
                  </m:oMath>
                </a14:m>
                <a:r>
                  <a:rPr lang="en-US" sz="2800" dirty="0" smtClean="0"/>
                  <a:t> ~ </a:t>
                </a:r>
                <a14:m>
                  <m:oMath xmlns:m="http://schemas.openxmlformats.org/officeDocument/2006/math">
                    <m:f>
                      <m:fPr>
                        <m:ctrlPr>
                          <a:rPr lang="en-US" sz="2800" i="1" smtClean="0">
                            <a:latin typeface="Cambria Math"/>
                          </a:rPr>
                        </m:ctrlPr>
                      </m:fPr>
                      <m:num>
                        <m:r>
                          <a:rPr lang="en-US" sz="2800" b="0" i="1" smtClean="0">
                            <a:latin typeface="Cambria Math" panose="02040503050406030204" pitchFamily="18" charset="0"/>
                          </a:rPr>
                          <m:t>0.3</m:t>
                        </m:r>
                      </m:num>
                      <m:den>
                        <m:r>
                          <a:rPr lang="en-US" sz="2800" b="0" i="1" smtClean="0">
                            <a:latin typeface="Cambria Math" panose="02040503050406030204" pitchFamily="18" charset="0"/>
                          </a:rPr>
                          <m:t>𝑛</m:t>
                        </m:r>
                      </m:den>
                    </m:f>
                  </m:oMath>
                </a14:m>
                <a:endParaRPr lang="en-US" sz="2800" dirty="0"/>
              </a:p>
            </p:txBody>
          </p:sp>
        </mc:Choice>
        <mc:Fallback xmlns="">
          <p:sp>
            <p:nvSpPr>
              <p:cNvPr id="6" name="TextBox 5"/>
              <p:cNvSpPr txBox="1">
                <a:spLocks noRot="1" noChangeAspect="1" noMove="1" noResize="1" noEditPoints="1" noAdjustHandles="1" noChangeArrowheads="1" noChangeShapeType="1" noTextEdit="1"/>
              </p:cNvSpPr>
              <p:nvPr/>
            </p:nvSpPr>
            <p:spPr>
              <a:xfrm>
                <a:off x="4140680" y="2650559"/>
                <a:ext cx="3722914" cy="687624"/>
              </a:xfrm>
              <a:prstGeom prst="rect">
                <a:avLst/>
              </a:prstGeom>
              <a:blipFill rotWithShape="0">
                <a:blip r:embed="rId2"/>
                <a:stretch>
                  <a:fillRect t="-1770" b="-7080"/>
                </a:stretch>
              </a:blipFill>
            </p:spPr>
            <p:txBody>
              <a:bodyPr/>
              <a:lstStyle/>
              <a:p>
                <a:r>
                  <a:rPr lang="en-US">
                    <a:noFill/>
                  </a:rPr>
                  <a:t> </a:t>
                </a:r>
              </a:p>
            </p:txBody>
          </p:sp>
        </mc:Fallback>
      </mc:AlternateContent>
      <p:sp>
        <p:nvSpPr>
          <p:cNvPr id="7" name="TextBox 6"/>
          <p:cNvSpPr txBox="1"/>
          <p:nvPr/>
        </p:nvSpPr>
        <p:spPr>
          <a:xfrm>
            <a:off x="260813" y="2853594"/>
            <a:ext cx="4114800" cy="369332"/>
          </a:xfrm>
          <a:prstGeom prst="rect">
            <a:avLst/>
          </a:prstGeom>
          <a:noFill/>
        </p:spPr>
        <p:txBody>
          <a:bodyPr wrap="square" rtlCol="0">
            <a:spAutoFit/>
          </a:bodyPr>
          <a:lstStyle/>
          <a:p>
            <a:r>
              <a:rPr lang="en-US" dirty="0" smtClean="0"/>
              <a:t>One-point n-</a:t>
            </a:r>
            <a:r>
              <a:rPr lang="en-US" dirty="0" err="1" smtClean="0"/>
              <a:t>th</a:t>
            </a:r>
            <a:r>
              <a:rPr lang="en-US" dirty="0" smtClean="0"/>
              <a:t> order  (short area)</a:t>
            </a:r>
            <a:r>
              <a:rPr lang="en-US" dirty="0" smtClean="0">
                <a:sym typeface="Symbol" panose="05050102010706020507" pitchFamily="18" charset="2"/>
              </a:rPr>
              <a:t></a:t>
            </a:r>
            <a:endParaRPr lang="en-US" dirty="0"/>
          </a:p>
        </p:txBody>
      </p:sp>
      <p:sp>
        <p:nvSpPr>
          <p:cNvPr id="8" name="TextBox 7"/>
          <p:cNvSpPr txBox="1"/>
          <p:nvPr/>
        </p:nvSpPr>
        <p:spPr>
          <a:xfrm>
            <a:off x="261977" y="3478640"/>
            <a:ext cx="3999166" cy="369332"/>
          </a:xfrm>
          <a:prstGeom prst="rect">
            <a:avLst/>
          </a:prstGeom>
          <a:noFill/>
        </p:spPr>
        <p:txBody>
          <a:bodyPr wrap="square" rtlCol="0">
            <a:spAutoFit/>
          </a:bodyPr>
          <a:lstStyle/>
          <a:p>
            <a:r>
              <a:rPr lang="en-US" dirty="0" smtClean="0"/>
              <a:t>Two-point n-</a:t>
            </a:r>
            <a:r>
              <a:rPr lang="en-US" dirty="0" err="1" smtClean="0"/>
              <a:t>th</a:t>
            </a:r>
            <a:r>
              <a:rPr lang="en-US" dirty="0" smtClean="0"/>
              <a:t> order  (short area)</a:t>
            </a:r>
            <a:r>
              <a:rPr lang="en-US" dirty="0" smtClean="0">
                <a:sym typeface="Symbol" panose="05050102010706020507" pitchFamily="18" charset="2"/>
              </a:rPr>
              <a:t></a:t>
            </a:r>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4140680" y="3422992"/>
                <a:ext cx="3124200" cy="687624"/>
              </a:xfrm>
              <a:prstGeom prst="rect">
                <a:avLst/>
              </a:prstGeom>
              <a:noFill/>
            </p:spPr>
            <p:txBody>
              <a:bodyPr wrap="square" lIns="0" tIns="0" rIns="0" bIns="0" rtlCol="0">
                <a:spAutoFit/>
              </a:bodyPr>
              <a:lstStyle/>
              <a:p>
                <a14:m>
                  <m:oMath xmlns:m="http://schemas.openxmlformats.org/officeDocument/2006/math">
                    <m:f>
                      <m:fPr>
                        <m:ctrlPr>
                          <a:rPr lang="en-US" sz="2800" i="1" smtClean="0">
                            <a:latin typeface="Cambria Math"/>
                          </a:rPr>
                        </m:ctrlPr>
                      </m:fPr>
                      <m:num>
                        <m:r>
                          <a:rPr lang="en-US" sz="2800" b="0" i="1" smtClean="0">
                            <a:latin typeface="Cambria Math" panose="02040503050406030204" pitchFamily="18" charset="0"/>
                          </a:rPr>
                          <m:t>𝐵</m:t>
                        </m:r>
                        <m:r>
                          <a:rPr lang="en-US" sz="2800" b="0" i="1" baseline="-25000" smtClean="0">
                            <a:latin typeface="Cambria Math" panose="02040503050406030204" pitchFamily="18" charset="0"/>
                          </a:rPr>
                          <m:t>𝑝</m:t>
                        </m:r>
                        <m:r>
                          <a:rPr lang="en-US" sz="2800" b="0" i="1" smtClean="0">
                            <a:latin typeface="Cambria Math" panose="02040503050406030204" pitchFamily="18" charset="0"/>
                          </a:rPr>
                          <m:t>[</m:t>
                        </m:r>
                        <m:r>
                          <a:rPr lang="en-US" sz="2800" b="0" i="1" smtClean="0">
                            <a:latin typeface="Cambria Math" panose="02040503050406030204" pitchFamily="18" charset="0"/>
                          </a:rPr>
                          <m:t>𝑂𝑒</m:t>
                        </m:r>
                        <m:r>
                          <a:rPr lang="en-US" sz="2800" b="0" i="1" smtClean="0">
                            <a:latin typeface="Cambria Math" panose="02040503050406030204" pitchFamily="18" charset="0"/>
                          </a:rPr>
                          <m:t>]</m:t>
                        </m:r>
                      </m:num>
                      <m:den>
                        <m:r>
                          <a:rPr lang="en-US" sz="2800" b="0" i="1" smtClean="0">
                            <a:latin typeface="Cambria Math" panose="02040503050406030204" pitchFamily="18" charset="0"/>
                          </a:rPr>
                          <m:t>𝑓</m:t>
                        </m:r>
                        <m:r>
                          <a:rPr lang="en-US" sz="2800" b="0" i="1" baseline="-25000" smtClean="0">
                            <a:latin typeface="Cambria Math" panose="02040503050406030204" pitchFamily="18" charset="0"/>
                          </a:rPr>
                          <m:t>𝑅𝐹</m:t>
                        </m:r>
                        <m:r>
                          <a:rPr lang="en-US" sz="2800" b="0" i="1" smtClean="0">
                            <a:latin typeface="Cambria Math" panose="02040503050406030204" pitchFamily="18" charset="0"/>
                          </a:rPr>
                          <m:t>[</m:t>
                        </m:r>
                        <m:r>
                          <a:rPr lang="en-US" sz="2800" b="0" i="1" smtClean="0">
                            <a:latin typeface="Cambria Math" panose="02040503050406030204" pitchFamily="18" charset="0"/>
                          </a:rPr>
                          <m:t>𝑀𝐻𝑧</m:t>
                        </m:r>
                        <m:r>
                          <a:rPr lang="en-US" sz="2800" b="0" i="1" smtClean="0">
                            <a:latin typeface="Cambria Math" panose="02040503050406030204" pitchFamily="18" charset="0"/>
                          </a:rPr>
                          <m:t>]</m:t>
                        </m:r>
                      </m:den>
                    </m:f>
                  </m:oMath>
                </a14:m>
                <a:r>
                  <a:rPr lang="en-US" sz="2800" dirty="0" smtClean="0"/>
                  <a:t> ~ </a:t>
                </a:r>
                <a14:m>
                  <m:oMath xmlns:m="http://schemas.openxmlformats.org/officeDocument/2006/math">
                    <m:f>
                      <m:fPr>
                        <m:ctrlPr>
                          <a:rPr lang="en-US" sz="2800" i="1" smtClean="0">
                            <a:latin typeface="Cambria Math"/>
                          </a:rPr>
                        </m:ctrlPr>
                      </m:fPr>
                      <m:num>
                        <m:r>
                          <a:rPr lang="en-US" sz="2800" b="0" i="1" smtClean="0">
                            <a:latin typeface="Cambria Math" panose="02040503050406030204" pitchFamily="18" charset="0"/>
                          </a:rPr>
                          <m:t>0.6</m:t>
                        </m:r>
                      </m:num>
                      <m:den>
                        <m:r>
                          <a:rPr lang="en-US" sz="2800" b="0" i="1" smtClean="0">
                            <a:latin typeface="Cambria Math" panose="02040503050406030204" pitchFamily="18" charset="0"/>
                          </a:rPr>
                          <m:t>2</m:t>
                        </m:r>
                        <m:r>
                          <a:rPr lang="en-US" sz="2800" b="0" i="1" smtClean="0">
                            <a:latin typeface="Cambria Math" panose="02040503050406030204" pitchFamily="18" charset="0"/>
                          </a:rPr>
                          <m:t>𝑛</m:t>
                        </m:r>
                        <m:r>
                          <a:rPr lang="en-US" sz="2800" b="0" i="1" smtClean="0">
                            <a:latin typeface="Cambria Math" panose="02040503050406030204" pitchFamily="18" charset="0"/>
                          </a:rPr>
                          <m:t>−1</m:t>
                        </m:r>
                      </m:den>
                    </m:f>
                  </m:oMath>
                </a14:m>
                <a:endParaRPr lang="en-US"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4140680" y="3422992"/>
                <a:ext cx="3124200" cy="687624"/>
              </a:xfrm>
              <a:prstGeom prst="rect">
                <a:avLst/>
              </a:prstGeom>
              <a:blipFill rotWithShape="0">
                <a:blip r:embed="rId3"/>
                <a:stretch>
                  <a:fillRect t="-1786" b="-8036"/>
                </a:stretch>
              </a:blipFill>
            </p:spPr>
            <p:txBody>
              <a:bodyPr/>
              <a:lstStyle/>
              <a:p>
                <a:r>
                  <a:rPr lang="en-US">
                    <a:noFill/>
                  </a:rPr>
                  <a:t> </a:t>
                </a:r>
              </a:p>
            </p:txBody>
          </p:sp>
        </mc:Fallback>
      </mc:AlternateContent>
      <p:sp>
        <p:nvSpPr>
          <p:cNvPr id="10" name="TextBox 9"/>
          <p:cNvSpPr txBox="1"/>
          <p:nvPr/>
        </p:nvSpPr>
        <p:spPr>
          <a:xfrm>
            <a:off x="108413" y="1854221"/>
            <a:ext cx="2209800" cy="707886"/>
          </a:xfrm>
          <a:prstGeom prst="rect">
            <a:avLst/>
          </a:prstGeom>
          <a:noFill/>
        </p:spPr>
        <p:txBody>
          <a:bodyPr wrap="square" rtlCol="0">
            <a:spAutoFit/>
          </a:bodyPr>
          <a:lstStyle/>
          <a:p>
            <a:r>
              <a:rPr lang="en-US" sz="2000" b="1" dirty="0" smtClean="0"/>
              <a:t>Rule of thumb</a:t>
            </a:r>
          </a:p>
          <a:p>
            <a:endParaRPr lang="en-US" sz="2000" dirty="0"/>
          </a:p>
        </p:txBody>
      </p:sp>
      <p:sp>
        <p:nvSpPr>
          <p:cNvPr id="11" name="TextBox 10"/>
          <p:cNvSpPr txBox="1"/>
          <p:nvPr/>
        </p:nvSpPr>
        <p:spPr>
          <a:xfrm>
            <a:off x="321129" y="2176996"/>
            <a:ext cx="3570514" cy="369332"/>
          </a:xfrm>
          <a:prstGeom prst="rect">
            <a:avLst/>
          </a:prstGeom>
          <a:noFill/>
        </p:spPr>
        <p:txBody>
          <a:bodyPr wrap="square" rtlCol="0">
            <a:spAutoFit/>
          </a:bodyPr>
          <a:lstStyle/>
          <a:p>
            <a:r>
              <a:rPr lang="en-US" dirty="0" smtClean="0"/>
              <a:t>MP in short gap (beam pipe)</a:t>
            </a:r>
            <a:r>
              <a:rPr lang="en-US" dirty="0" smtClean="0">
                <a:sym typeface="Symbol" panose="05050102010706020507" pitchFamily="18" charset="2"/>
              </a:rPr>
              <a:t></a:t>
            </a:r>
            <a:endParaRPr lang="en-US" dirty="0"/>
          </a:p>
        </p:txBody>
      </p:sp>
      <mc:AlternateContent xmlns:mc="http://schemas.openxmlformats.org/markup-compatibility/2006" xmlns:a14="http://schemas.microsoft.com/office/drawing/2010/main">
        <mc:Choice Requires="a14">
          <p:sp>
            <p:nvSpPr>
              <p:cNvPr id="12" name="TextBox 11"/>
              <p:cNvSpPr txBox="1"/>
              <p:nvPr/>
            </p:nvSpPr>
            <p:spPr>
              <a:xfrm>
                <a:off x="3562982" y="2050992"/>
                <a:ext cx="4330460" cy="572464"/>
              </a:xfrm>
              <a:prstGeom prst="rect">
                <a:avLst/>
              </a:prstGeom>
              <a:noFill/>
            </p:spPr>
            <p:txBody>
              <a:bodyPr wrap="square" rtlCol="0">
                <a:spAutoFit/>
              </a:bodyPr>
              <a:lstStyle/>
              <a:p>
                <a14:m>
                  <m:oMath xmlns:m="http://schemas.openxmlformats.org/officeDocument/2006/math">
                    <m:r>
                      <a:rPr lang="en-US" sz="2000" b="0" i="1" smtClean="0">
                        <a:latin typeface="Cambria Math" panose="02040503050406030204" pitchFamily="18" charset="0"/>
                      </a:rPr>
                      <m:t>𝑉</m:t>
                    </m:r>
                    <m:r>
                      <a:rPr lang="en-US" sz="2000" b="0" i="1" smtClean="0">
                        <a:latin typeface="Cambria Math" panose="02040503050406030204" pitchFamily="18" charset="0"/>
                      </a:rPr>
                      <m:t>[</m:t>
                    </m:r>
                    <m:r>
                      <a:rPr lang="en-US" sz="2000" b="0" i="1" smtClean="0">
                        <a:latin typeface="Cambria Math" panose="02040503050406030204" pitchFamily="18" charset="0"/>
                      </a:rPr>
                      <m:t>𝑀𝑉</m:t>
                    </m:r>
                    <m:r>
                      <a:rPr lang="en-US" sz="2000" b="0" i="1" smtClean="0">
                        <a:latin typeface="Cambria Math" panose="02040503050406030204" pitchFamily="18" charset="0"/>
                      </a:rPr>
                      <m:t>]=</m:t>
                    </m:r>
                    <m:f>
                      <m:fPr>
                        <m:ctrlPr>
                          <a:rPr lang="en-US" sz="2000" b="0" i="1" smtClean="0">
                            <a:latin typeface="Cambria Math"/>
                            <a:ea typeface="Cambria Math" panose="02040503050406030204" pitchFamily="18" charset="0"/>
                          </a:rPr>
                        </m:ctrlPr>
                      </m:fPr>
                      <m:num>
                        <m:sSub>
                          <m:sSubPr>
                            <m:ctrlPr>
                              <a:rPr lang="en-US" sz="2000" b="0" i="1" smtClean="0">
                                <a:latin typeface="Cambria Math"/>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𝑚</m:t>
                            </m:r>
                          </m:e>
                          <m:sub>
                            <m:r>
                              <a:rPr lang="en-US" sz="2000" b="0" i="1" smtClean="0">
                                <a:latin typeface="Cambria Math" panose="02040503050406030204" pitchFamily="18" charset="0"/>
                                <a:ea typeface="Cambria Math" panose="02040503050406030204" pitchFamily="18" charset="0"/>
                              </a:rPr>
                              <m:t>𝑒</m:t>
                            </m:r>
                          </m:sub>
                        </m:sSub>
                        <m:sSup>
                          <m:sSupPr>
                            <m:ctrlPr>
                              <a:rPr lang="en-US" sz="2000" b="0" i="1" smtClean="0">
                                <a:latin typeface="Cambria Math"/>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𝜔</m:t>
                            </m:r>
                          </m:e>
                          <m:sup>
                            <m:r>
                              <a:rPr lang="en-US" sz="2000" b="0" i="1" smtClean="0">
                                <a:latin typeface="Cambria Math" panose="02040503050406030204" pitchFamily="18" charset="0"/>
                                <a:ea typeface="Cambria Math" panose="02040503050406030204" pitchFamily="18" charset="0"/>
                              </a:rPr>
                              <m:t>2</m:t>
                            </m:r>
                          </m:sup>
                        </m:sSup>
                      </m:num>
                      <m:den>
                        <m:r>
                          <a:rPr lang="en-US" sz="2000" b="0" i="1" smtClean="0">
                            <a:latin typeface="Cambria Math" panose="02040503050406030204" pitchFamily="18" charset="0"/>
                            <a:ea typeface="Cambria Math" panose="02040503050406030204" pitchFamily="18" charset="0"/>
                          </a:rPr>
                          <m:t>𝜋</m:t>
                        </m:r>
                        <m:r>
                          <a:rPr lang="en-US" sz="2000" b="0" i="1" smtClean="0">
                            <a:latin typeface="Cambria Math" panose="02040503050406030204" pitchFamily="18" charset="0"/>
                            <a:ea typeface="Cambria Math" panose="02040503050406030204" pitchFamily="18" charset="0"/>
                          </a:rPr>
                          <m:t>𝑒</m:t>
                        </m:r>
                      </m:den>
                    </m:f>
                    <m:sSup>
                      <m:sSupPr>
                        <m:ctrlPr>
                          <a:rPr lang="en-US" sz="2000" b="0" i="1" smtClean="0">
                            <a:latin typeface="Cambria Math"/>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𝑔</m:t>
                        </m:r>
                      </m:e>
                      <m:sup>
                        <m:r>
                          <a:rPr lang="en-US" sz="2000" b="0" i="1" smtClean="0">
                            <a:latin typeface="Cambria Math" panose="02040503050406030204" pitchFamily="18" charset="0"/>
                            <a:ea typeface="Cambria Math" panose="02040503050406030204" pitchFamily="18" charset="0"/>
                          </a:rPr>
                          <m:t>2</m:t>
                        </m:r>
                      </m:sup>
                    </m:sSup>
                    <m:f>
                      <m:fPr>
                        <m:ctrlPr>
                          <a:rPr lang="en-US" sz="2000" b="0" i="1" smtClean="0">
                            <a:latin typeface="Cambria Math"/>
                            <a:ea typeface="Cambria Math" panose="02040503050406030204" pitchFamily="18" charset="0"/>
                          </a:rPr>
                        </m:ctrlPr>
                      </m:fPr>
                      <m:num>
                        <m:r>
                          <a:rPr lang="en-US" sz="2000" b="0" i="1" smtClean="0">
                            <a:latin typeface="Cambria Math" panose="02040503050406030204" pitchFamily="18" charset="0"/>
                            <a:ea typeface="Cambria Math" panose="02040503050406030204" pitchFamily="18" charset="0"/>
                          </a:rPr>
                          <m:t>1</m:t>
                        </m:r>
                      </m:num>
                      <m:den>
                        <m:r>
                          <a:rPr lang="en-US" sz="2000" b="0" i="1" smtClean="0">
                            <a:latin typeface="Cambria Math" panose="02040503050406030204" pitchFamily="18" charset="0"/>
                            <a:ea typeface="Cambria Math" panose="02040503050406030204" pitchFamily="18" charset="0"/>
                          </a:rPr>
                          <m:t>2</m:t>
                        </m:r>
                        <m:r>
                          <a:rPr lang="en-US" sz="2000" b="0" i="1" smtClean="0">
                            <a:latin typeface="Cambria Math" panose="02040503050406030204" pitchFamily="18" charset="0"/>
                            <a:ea typeface="Cambria Math" panose="02040503050406030204" pitchFamily="18" charset="0"/>
                          </a:rPr>
                          <m:t>𝑛</m:t>
                        </m:r>
                        <m:r>
                          <a:rPr lang="en-US" sz="2000" b="0" i="1" smtClean="0">
                            <a:latin typeface="Cambria Math" panose="02040503050406030204" pitchFamily="18" charset="0"/>
                            <a:ea typeface="Cambria Math" panose="02040503050406030204" pitchFamily="18" charset="0"/>
                          </a:rPr>
                          <m:t>−1</m:t>
                        </m:r>
                      </m:den>
                    </m:f>
                  </m:oMath>
                </a14:m>
                <a:r>
                  <a:rPr lang="en-US" sz="2000" dirty="0" smtClean="0"/>
                  <a:t> = </a:t>
                </a:r>
                <a14:m>
                  <m:oMath xmlns:m="http://schemas.openxmlformats.org/officeDocument/2006/math">
                    <m:f>
                      <m:fPr>
                        <m:ctrlPr>
                          <a:rPr lang="en-US" sz="2000" i="1" dirty="0" smtClean="0">
                            <a:latin typeface="Cambria Math"/>
                          </a:rPr>
                        </m:ctrlPr>
                      </m:fPr>
                      <m:num>
                        <m:r>
                          <a:rPr lang="en-US" sz="2000" b="0" i="1" dirty="0" smtClean="0">
                            <a:latin typeface="Cambria Math" panose="02040503050406030204" pitchFamily="18" charset="0"/>
                          </a:rPr>
                          <m:t>1.57</m:t>
                        </m:r>
                      </m:num>
                      <m:den>
                        <m:r>
                          <a:rPr lang="en-US" sz="2000" b="0" i="1" dirty="0" smtClean="0">
                            <a:latin typeface="Cambria Math" panose="02040503050406030204" pitchFamily="18" charset="0"/>
                          </a:rPr>
                          <m:t>2</m:t>
                        </m:r>
                        <m:r>
                          <a:rPr lang="en-US" sz="2000" b="0" i="1" dirty="0" smtClean="0">
                            <a:latin typeface="Cambria Math" panose="02040503050406030204" pitchFamily="18" charset="0"/>
                          </a:rPr>
                          <m:t>𝑛</m:t>
                        </m:r>
                        <m:r>
                          <a:rPr lang="en-US" sz="2000" b="0" i="1" dirty="0" smtClean="0">
                            <a:latin typeface="Cambria Math" panose="02040503050406030204" pitchFamily="18" charset="0"/>
                          </a:rPr>
                          <m:t>−1</m:t>
                        </m:r>
                      </m:den>
                    </m:f>
                  </m:oMath>
                </a14:m>
                <a:r>
                  <a:rPr lang="en-US" sz="2000" dirty="0" smtClean="0">
                    <a:sym typeface="Symbol" panose="05050102010706020507" pitchFamily="18" charset="2"/>
                  </a:rPr>
                  <a:t></a:t>
                </a:r>
                <a:r>
                  <a:rPr lang="en-US" sz="2000" baseline="30000" dirty="0" smtClean="0">
                    <a:sym typeface="Symbol" panose="05050102010706020507" pitchFamily="18" charset="2"/>
                  </a:rPr>
                  <a:t>2</a:t>
                </a:r>
                <a:endParaRPr lang="en-US" sz="2000" baseline="30000" dirty="0"/>
              </a:p>
            </p:txBody>
          </p:sp>
        </mc:Choice>
        <mc:Fallback xmlns="">
          <p:sp>
            <p:nvSpPr>
              <p:cNvPr id="12" name="TextBox 11"/>
              <p:cNvSpPr txBox="1">
                <a:spLocks noRot="1" noChangeAspect="1" noMove="1" noResize="1" noEditPoints="1" noAdjustHandles="1" noChangeArrowheads="1" noChangeShapeType="1" noTextEdit="1"/>
              </p:cNvSpPr>
              <p:nvPr/>
            </p:nvSpPr>
            <p:spPr>
              <a:xfrm>
                <a:off x="3562982" y="2050992"/>
                <a:ext cx="4330460" cy="572464"/>
              </a:xfrm>
              <a:prstGeom prst="rect">
                <a:avLst/>
              </a:prstGeom>
              <a:blipFill rotWithShape="0">
                <a:blip r:embed="rId4"/>
                <a:stretch>
                  <a:fillRect b="-6383"/>
                </a:stretch>
              </a:blipFill>
            </p:spPr>
            <p:txBody>
              <a:bodyPr/>
              <a:lstStyle/>
              <a:p>
                <a:r>
                  <a:rPr lang="en-US">
                    <a:noFill/>
                  </a:rPr>
                  <a:t> </a:t>
                </a:r>
              </a:p>
            </p:txBody>
          </p:sp>
        </mc:Fallback>
      </mc:AlternateContent>
      <p:sp>
        <p:nvSpPr>
          <p:cNvPr id="13" name="TextBox 12"/>
          <p:cNvSpPr txBox="1"/>
          <p:nvPr/>
        </p:nvSpPr>
        <p:spPr>
          <a:xfrm>
            <a:off x="108413" y="5077219"/>
            <a:ext cx="8001000" cy="769441"/>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t>2-poit first order MP at  short area</a:t>
            </a:r>
          </a:p>
          <a:p>
            <a:pPr marL="285750" indent="-285750">
              <a:buFont typeface="Arial" panose="020B0604020202020204" pitchFamily="34" charset="0"/>
              <a:buChar char="•"/>
            </a:pPr>
            <a:r>
              <a:rPr lang="en-US" sz="2200" dirty="0" smtClean="0"/>
              <a:t>MP at FPC port</a:t>
            </a:r>
            <a:endParaRPr lang="en-US" sz="2200" dirty="0"/>
          </a:p>
        </p:txBody>
      </p:sp>
      <p:sp>
        <p:nvSpPr>
          <p:cNvPr id="14" name="Footer Placeholder 4"/>
          <p:cNvSpPr>
            <a:spLocks noGrp="1"/>
          </p:cNvSpPr>
          <p:nvPr>
            <p:ph type="ftr" sz="quarter" idx="10"/>
          </p:nvPr>
        </p:nvSpPr>
        <p:spPr>
          <a:xfrm>
            <a:off x="4140680" y="6356450"/>
            <a:ext cx="4241321" cy="364628"/>
          </a:xfrm>
        </p:spPr>
        <p:txBody>
          <a:bodyPr/>
          <a:lstStyle/>
          <a:p>
            <a:pPr>
              <a:defRPr/>
            </a:pPr>
            <a:r>
              <a:rPr lang="en-US" dirty="0" smtClean="0"/>
              <a:t>K. Saito , June 27 2018, TTC meeting RIKEN WG1</a:t>
            </a:r>
            <a:endParaRPr lang="en-US" dirty="0"/>
          </a:p>
        </p:txBody>
      </p:sp>
    </p:spTree>
    <p:extLst>
      <p:ext uri="{BB962C8B-B14F-4D97-AF65-F5344CB8AC3E}">
        <p14:creationId xmlns:p14="http://schemas.microsoft.com/office/powerpoint/2010/main" val="3397592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91040"/>
            <a:ext cx="8991600" cy="478624"/>
          </a:xfrm>
        </p:spPr>
        <p:txBody>
          <a:bodyPr/>
          <a:lstStyle/>
          <a:p>
            <a:r>
              <a:rPr lang="en-US" dirty="0" smtClean="0"/>
              <a:t>Expected MP Barrier</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35AD4620-7552-4207-8973-898801ED212B}" type="slidenum">
              <a:rPr lang="en-US" smtClean="0"/>
              <a:pPr>
                <a:defRPr/>
              </a:pPr>
              <a:t>14</a:t>
            </a:fld>
            <a:endParaRPr lang="en-US"/>
          </a:p>
        </p:txBody>
      </p:sp>
      <p:graphicFrame>
        <p:nvGraphicFramePr>
          <p:cNvPr id="6" name="Table 5"/>
          <p:cNvGraphicFramePr>
            <a:graphicFrameLocks noGrp="1"/>
          </p:cNvGraphicFramePr>
          <p:nvPr>
            <p:extLst/>
          </p:nvPr>
        </p:nvGraphicFramePr>
        <p:xfrm>
          <a:off x="313845" y="1294348"/>
          <a:ext cx="8780536" cy="2291080"/>
        </p:xfrm>
        <a:graphic>
          <a:graphicData uri="http://schemas.openxmlformats.org/drawingml/2006/table">
            <a:tbl>
              <a:tblPr firstRow="1" bandRow="1">
                <a:tableStyleId>{00A15C55-8517-42AA-B614-E9B94910E393}</a:tableStyleId>
              </a:tblPr>
              <a:tblGrid>
                <a:gridCol w="3236639"/>
                <a:gridCol w="1023225"/>
                <a:gridCol w="1564848"/>
                <a:gridCol w="1477912"/>
                <a:gridCol w="1477912"/>
              </a:tblGrid>
              <a:tr h="193040">
                <a:tc>
                  <a:txBody>
                    <a:bodyPr/>
                    <a:lstStyle/>
                    <a:p>
                      <a:pPr algn="ctr"/>
                      <a:r>
                        <a:rPr lang="en-US" dirty="0" smtClean="0"/>
                        <a:t>MP level in </a:t>
                      </a:r>
                      <a:r>
                        <a:rPr lang="en-US" dirty="0" err="1" smtClean="0"/>
                        <a:t>Eacc</a:t>
                      </a:r>
                      <a:r>
                        <a:rPr lang="en-US" dirty="0" smtClean="0"/>
                        <a:t> </a:t>
                      </a:r>
                      <a:endParaRPr lang="en-US" dirty="0"/>
                    </a:p>
                  </a:txBody>
                  <a:tcPr/>
                </a:tc>
                <a:tc>
                  <a:txBody>
                    <a:bodyPr/>
                    <a:lstStyle/>
                    <a:p>
                      <a:pPr algn="ctr"/>
                      <a:r>
                        <a:rPr lang="en-US" dirty="0" smtClean="0"/>
                        <a:t>0.041QWR</a:t>
                      </a:r>
                      <a:endParaRPr lang="en-US" dirty="0"/>
                    </a:p>
                  </a:txBody>
                  <a:tcPr/>
                </a:tc>
                <a:tc>
                  <a:txBody>
                    <a:bodyPr/>
                    <a:lstStyle/>
                    <a:p>
                      <a:pPr algn="ctr"/>
                      <a:r>
                        <a:rPr lang="en-US" dirty="0" smtClean="0"/>
                        <a:t>0.085QWR</a:t>
                      </a:r>
                      <a:endParaRPr lang="en-US" dirty="0"/>
                    </a:p>
                  </a:txBody>
                  <a:tcPr/>
                </a:tc>
                <a:tc>
                  <a:txBody>
                    <a:bodyPr/>
                    <a:lstStyle/>
                    <a:p>
                      <a:pPr algn="ctr"/>
                      <a:r>
                        <a:rPr lang="en-US" dirty="0" smtClean="0"/>
                        <a:t>0.29HWR</a:t>
                      </a:r>
                      <a:endParaRPr lang="en-US" dirty="0"/>
                    </a:p>
                  </a:txBody>
                  <a:tcPr/>
                </a:tc>
                <a:tc>
                  <a:txBody>
                    <a:bodyPr/>
                    <a:lstStyle/>
                    <a:p>
                      <a:pPr algn="ctr"/>
                      <a:r>
                        <a:rPr lang="en-US" dirty="0" smtClean="0"/>
                        <a:t>0.53HWR</a:t>
                      </a:r>
                      <a:endParaRPr lang="en-US" dirty="0"/>
                    </a:p>
                  </a:txBody>
                  <a:tcPr/>
                </a:tc>
              </a:tr>
              <a:tr h="370840">
                <a:tc>
                  <a:txBody>
                    <a:bodyPr/>
                    <a:lstStyle/>
                    <a:p>
                      <a:r>
                        <a:rPr lang="en-US" dirty="0" smtClean="0"/>
                        <a:t>Gap 1</a:t>
                      </a:r>
                      <a:r>
                        <a:rPr lang="en-US" baseline="30000" dirty="0" smtClean="0"/>
                        <a:t>st</a:t>
                      </a:r>
                      <a:r>
                        <a:rPr lang="en-US" dirty="0" smtClean="0"/>
                        <a:t> [MV/m]</a:t>
                      </a:r>
                      <a:endParaRPr lang="en-US" dirty="0"/>
                    </a:p>
                  </a:txBody>
                  <a:tcPr/>
                </a:tc>
                <a:tc>
                  <a:txBody>
                    <a:bodyPr/>
                    <a:lstStyle/>
                    <a:p>
                      <a:pPr algn="ctr"/>
                      <a:r>
                        <a:rPr lang="en-US" dirty="0" smtClean="0"/>
                        <a:t>0.035</a:t>
                      </a:r>
                      <a:endParaRPr lang="en-US" dirty="0"/>
                    </a:p>
                  </a:txBody>
                  <a:tcPr anchor="ctr"/>
                </a:tc>
                <a:tc>
                  <a:txBody>
                    <a:bodyPr/>
                    <a:lstStyle/>
                    <a:p>
                      <a:pPr algn="ctr"/>
                      <a:r>
                        <a:rPr lang="en-US" dirty="0" smtClean="0"/>
                        <a:t>0.072</a:t>
                      </a:r>
                      <a:endParaRPr lang="en-US" dirty="0"/>
                    </a:p>
                  </a:txBody>
                  <a:tcPr anchor="ctr"/>
                </a:tc>
                <a:tc>
                  <a:txBody>
                    <a:bodyPr/>
                    <a:lstStyle/>
                    <a:p>
                      <a:pPr algn="ctr"/>
                      <a:r>
                        <a:rPr lang="en-US" dirty="0" smtClean="0"/>
                        <a:t>0.98</a:t>
                      </a:r>
                      <a:endParaRPr lang="en-US" dirty="0"/>
                    </a:p>
                  </a:txBody>
                  <a:tcPr anchor="ctr"/>
                </a:tc>
                <a:tc>
                  <a:txBody>
                    <a:bodyPr/>
                    <a:lstStyle/>
                    <a:p>
                      <a:pPr algn="ctr"/>
                      <a:r>
                        <a:rPr lang="en-US" dirty="0" smtClean="0"/>
                        <a:t>1.8</a:t>
                      </a:r>
                      <a:endParaRPr lang="en-US" dirty="0"/>
                    </a:p>
                  </a:txBody>
                  <a:tcPr anchor="ctr"/>
                </a:tc>
              </a:tr>
              <a:tr h="370840">
                <a:tc>
                  <a:txBody>
                    <a:bodyPr/>
                    <a:lstStyle/>
                    <a:p>
                      <a:r>
                        <a:rPr lang="en-US" dirty="0" smtClean="0"/>
                        <a:t>One-point 1</a:t>
                      </a:r>
                      <a:r>
                        <a:rPr lang="en-US" baseline="30000" dirty="0" smtClean="0"/>
                        <a:t>st</a:t>
                      </a:r>
                      <a:r>
                        <a:rPr lang="en-US" dirty="0" smtClean="0"/>
                        <a:t> [MV/m], </a:t>
                      </a:r>
                    </a:p>
                    <a:p>
                      <a:r>
                        <a:rPr lang="en-US" dirty="0" smtClean="0"/>
                        <a:t>Short</a:t>
                      </a:r>
                      <a:r>
                        <a:rPr lang="en-US" baseline="0" dirty="0" smtClean="0"/>
                        <a:t> area</a:t>
                      </a:r>
                      <a:endParaRPr lang="en-US" dirty="0"/>
                    </a:p>
                  </a:txBody>
                  <a:tcPr/>
                </a:tc>
                <a:tc>
                  <a:txBody>
                    <a:bodyPr/>
                    <a:lstStyle/>
                    <a:p>
                      <a:pPr algn="ctr"/>
                      <a:r>
                        <a:rPr lang="en-US" dirty="0" smtClean="0"/>
                        <a:t>0.23</a:t>
                      </a:r>
                      <a:endParaRPr lang="en-US" dirty="0"/>
                    </a:p>
                  </a:txBody>
                  <a:tcPr anchor="ctr"/>
                </a:tc>
                <a:tc>
                  <a:txBody>
                    <a:bodyPr/>
                    <a:lstStyle/>
                    <a:p>
                      <a:pPr algn="ctr"/>
                      <a:r>
                        <a:rPr lang="en-US" dirty="0" smtClean="0"/>
                        <a:t>0.2</a:t>
                      </a:r>
                      <a:endParaRPr lang="en-US" dirty="0"/>
                    </a:p>
                  </a:txBody>
                  <a:tcPr anchor="ctr"/>
                </a:tc>
                <a:tc>
                  <a:txBody>
                    <a:bodyPr/>
                    <a:lstStyle/>
                    <a:p>
                      <a:pPr algn="ctr"/>
                      <a:r>
                        <a:rPr lang="en-US" dirty="0" smtClean="0"/>
                        <a:t>1.2</a:t>
                      </a:r>
                      <a:endParaRPr lang="en-US" dirty="0"/>
                    </a:p>
                  </a:txBody>
                  <a:tcPr anchor="ctr"/>
                </a:tc>
                <a:tc>
                  <a:txBody>
                    <a:bodyPr/>
                    <a:lstStyle/>
                    <a:p>
                      <a:pPr algn="ctr"/>
                      <a:r>
                        <a:rPr lang="en-US" dirty="0" smtClean="0"/>
                        <a:t>1.1</a:t>
                      </a:r>
                      <a:endParaRPr lang="en-US" dirty="0"/>
                    </a:p>
                  </a:txBody>
                  <a:tcPr anchor="ctr"/>
                </a:tc>
              </a:tr>
              <a:tr h="370840">
                <a:tc>
                  <a:txBody>
                    <a:bodyPr/>
                    <a:lstStyle/>
                    <a:p>
                      <a:r>
                        <a:rPr lang="en-US" dirty="0" smtClean="0"/>
                        <a:t>Two-point 1</a:t>
                      </a:r>
                      <a:r>
                        <a:rPr lang="en-US" baseline="30000" dirty="0" smtClean="0"/>
                        <a:t>st</a:t>
                      </a:r>
                      <a:r>
                        <a:rPr lang="en-US" dirty="0" smtClean="0"/>
                        <a:t> [MV/m],</a:t>
                      </a:r>
                    </a:p>
                    <a:p>
                      <a:r>
                        <a:rPr lang="en-US" dirty="0" smtClean="0"/>
                        <a:t>Short area</a:t>
                      </a:r>
                      <a:endParaRPr lang="en-US" dirty="0"/>
                    </a:p>
                  </a:txBody>
                  <a:tcPr/>
                </a:tc>
                <a:tc>
                  <a:txBody>
                    <a:bodyPr/>
                    <a:lstStyle/>
                    <a:p>
                      <a:pPr algn="ctr"/>
                      <a:r>
                        <a:rPr lang="en-US" dirty="0" smtClean="0"/>
                        <a:t>0.45</a:t>
                      </a:r>
                      <a:endParaRPr lang="en-US" dirty="0"/>
                    </a:p>
                  </a:txBody>
                  <a:tcPr anchor="ctr"/>
                </a:tc>
                <a:tc>
                  <a:txBody>
                    <a:bodyPr/>
                    <a:lstStyle/>
                    <a:p>
                      <a:pPr algn="ctr"/>
                      <a:r>
                        <a:rPr lang="en-US" dirty="0" smtClean="0"/>
                        <a:t>0.39</a:t>
                      </a:r>
                      <a:endParaRPr lang="en-US" dirty="0"/>
                    </a:p>
                  </a:txBody>
                  <a:tcPr anchor="ctr"/>
                </a:tc>
                <a:tc>
                  <a:txBody>
                    <a:bodyPr/>
                    <a:lstStyle/>
                    <a:p>
                      <a:pPr algn="ctr"/>
                      <a:r>
                        <a:rPr lang="en-US" dirty="0" smtClean="0"/>
                        <a:t>2.5</a:t>
                      </a:r>
                      <a:endParaRPr lang="en-US" dirty="0"/>
                    </a:p>
                  </a:txBody>
                  <a:tcPr anchor="ctr"/>
                </a:tc>
                <a:tc>
                  <a:txBody>
                    <a:bodyPr/>
                    <a:lstStyle/>
                    <a:p>
                      <a:pPr algn="ctr"/>
                      <a:r>
                        <a:rPr lang="en-US" dirty="0" smtClean="0"/>
                        <a:t>2.3</a:t>
                      </a:r>
                      <a:endParaRPr lang="en-US" dirty="0"/>
                    </a:p>
                  </a:txBody>
                  <a:tcPr anchor="ctr"/>
                </a:tc>
              </a:tr>
            </a:tbl>
          </a:graphicData>
        </a:graphic>
      </p:graphicFrame>
      <p:graphicFrame>
        <p:nvGraphicFramePr>
          <p:cNvPr id="8" name="Table 7"/>
          <p:cNvGraphicFramePr>
            <a:graphicFrameLocks noGrp="1"/>
          </p:cNvGraphicFramePr>
          <p:nvPr>
            <p:extLst/>
          </p:nvPr>
        </p:nvGraphicFramePr>
        <p:xfrm>
          <a:off x="313845" y="4539333"/>
          <a:ext cx="6083411" cy="1559560"/>
        </p:xfrm>
        <a:graphic>
          <a:graphicData uri="http://schemas.openxmlformats.org/drawingml/2006/table">
            <a:tbl>
              <a:tblPr firstRow="1" bandRow="1">
                <a:tableStyleId>{00A15C55-8517-42AA-B614-E9B94910E393}</a:tableStyleId>
              </a:tblPr>
              <a:tblGrid>
                <a:gridCol w="3058804"/>
                <a:gridCol w="3024607"/>
              </a:tblGrid>
              <a:tr h="447040">
                <a:tc>
                  <a:txBody>
                    <a:bodyPr/>
                    <a:lstStyle/>
                    <a:p>
                      <a:pPr algn="ctr"/>
                      <a:r>
                        <a:rPr lang="en-US" dirty="0" smtClean="0"/>
                        <a:t>0.53HWR </a:t>
                      </a:r>
                      <a:endParaRPr lang="en-US" dirty="0"/>
                    </a:p>
                  </a:txBody>
                  <a:tcPr/>
                </a:tc>
                <a:tc>
                  <a:txBody>
                    <a:bodyPr/>
                    <a:lstStyle/>
                    <a:p>
                      <a:pPr algn="ctr"/>
                      <a:r>
                        <a:rPr lang="en-US" dirty="0" smtClean="0"/>
                        <a:t>3D simulation</a:t>
                      </a:r>
                      <a:endParaRPr lang="en-US" dirty="0"/>
                    </a:p>
                  </a:txBody>
                  <a:tcPr/>
                </a:tc>
              </a:tr>
              <a:tr h="370840">
                <a:tc>
                  <a:txBody>
                    <a:bodyPr/>
                    <a:lstStyle/>
                    <a:p>
                      <a:r>
                        <a:rPr lang="en-US" dirty="0" smtClean="0"/>
                        <a:t>Tow point first at short area</a:t>
                      </a:r>
                      <a:endParaRPr lang="en-US" dirty="0"/>
                    </a:p>
                  </a:txBody>
                  <a:tcPr/>
                </a:tc>
                <a:tc>
                  <a:txBody>
                    <a:bodyPr/>
                    <a:lstStyle/>
                    <a:p>
                      <a:pPr algn="ctr"/>
                      <a:r>
                        <a:rPr lang="en-US" dirty="0" smtClean="0"/>
                        <a:t>1.6 - 2.2</a:t>
                      </a:r>
                      <a:r>
                        <a:rPr lang="en-US" baseline="0" dirty="0" smtClean="0"/>
                        <a:t> MV/m</a:t>
                      </a:r>
                      <a:endParaRPr lang="en-US" dirty="0"/>
                    </a:p>
                  </a:txBody>
                  <a:tcPr/>
                </a:tc>
              </a:tr>
              <a:tr h="370840">
                <a:tc>
                  <a:txBody>
                    <a:bodyPr/>
                    <a:lstStyle/>
                    <a:p>
                      <a:r>
                        <a:rPr lang="en-US" dirty="0" smtClean="0"/>
                        <a:t>Rinse port</a:t>
                      </a:r>
                      <a:endParaRPr lang="en-US" dirty="0"/>
                    </a:p>
                  </a:txBody>
                  <a:tcPr/>
                </a:tc>
                <a:tc>
                  <a:txBody>
                    <a:bodyPr/>
                    <a:lstStyle/>
                    <a:p>
                      <a:pPr algn="ctr"/>
                      <a:r>
                        <a:rPr lang="en-US" dirty="0" smtClean="0"/>
                        <a:t>0.77 MV/m</a:t>
                      </a:r>
                      <a:endParaRPr lang="en-US" dirty="0"/>
                    </a:p>
                  </a:txBody>
                  <a:tcPr/>
                </a:tc>
              </a:tr>
              <a:tr h="370840">
                <a:tc>
                  <a:txBody>
                    <a:bodyPr/>
                    <a:lstStyle/>
                    <a:p>
                      <a:r>
                        <a:rPr lang="en-US" dirty="0" smtClean="0"/>
                        <a:t>FPC port</a:t>
                      </a:r>
                      <a:endParaRPr lang="en-US" dirty="0"/>
                    </a:p>
                  </a:txBody>
                  <a:tcPr/>
                </a:tc>
                <a:tc>
                  <a:txBody>
                    <a:bodyPr/>
                    <a:lstStyle/>
                    <a:p>
                      <a:pPr algn="ctr"/>
                      <a:r>
                        <a:rPr lang="en-US" dirty="0" smtClean="0"/>
                        <a:t>3.0 </a:t>
                      </a:r>
                      <a:r>
                        <a:rPr lang="en-US" baseline="0" dirty="0" smtClean="0"/>
                        <a:t> -  4.1 MV/m</a:t>
                      </a:r>
                      <a:endParaRPr lang="en-US" dirty="0"/>
                    </a:p>
                  </a:txBody>
                  <a:tcPr/>
                </a:tc>
              </a:tr>
            </a:tbl>
          </a:graphicData>
        </a:graphic>
      </p:graphicFrame>
      <p:sp>
        <p:nvSpPr>
          <p:cNvPr id="9" name="TextBox 8"/>
          <p:cNvSpPr txBox="1"/>
          <p:nvPr/>
        </p:nvSpPr>
        <p:spPr>
          <a:xfrm>
            <a:off x="253595" y="942457"/>
            <a:ext cx="2755420" cy="400110"/>
          </a:xfrm>
          <a:prstGeom prst="rect">
            <a:avLst/>
          </a:prstGeom>
          <a:noFill/>
        </p:spPr>
        <p:txBody>
          <a:bodyPr wrap="square" rtlCol="0">
            <a:spAutoFit/>
          </a:bodyPr>
          <a:lstStyle/>
          <a:p>
            <a:r>
              <a:rPr lang="en-US" sz="2000" b="1" dirty="0" smtClean="0"/>
              <a:t>Rule of Thumb</a:t>
            </a:r>
            <a:endParaRPr lang="en-US" sz="2000" b="1" dirty="0"/>
          </a:p>
        </p:txBody>
      </p:sp>
      <p:sp>
        <p:nvSpPr>
          <p:cNvPr id="10" name="TextBox 9"/>
          <p:cNvSpPr txBox="1"/>
          <p:nvPr/>
        </p:nvSpPr>
        <p:spPr>
          <a:xfrm>
            <a:off x="253595" y="3648447"/>
            <a:ext cx="8388110" cy="923330"/>
          </a:xfrm>
          <a:prstGeom prst="rect">
            <a:avLst/>
          </a:prstGeom>
          <a:noFill/>
        </p:spPr>
        <p:txBody>
          <a:bodyPr wrap="square" rtlCol="0">
            <a:spAutoFit/>
          </a:bodyPr>
          <a:lstStyle/>
          <a:p>
            <a:r>
              <a:rPr lang="en-US" b="1" dirty="0" smtClean="0"/>
              <a:t>3D Simulation for FRIB 0.53HWR </a:t>
            </a:r>
          </a:p>
          <a:p>
            <a:r>
              <a:rPr lang="en-US" dirty="0" smtClean="0"/>
              <a:t>by ACE3P at SLAC (LINAC2010, Tsukuba), the shape is little bit different from FRIB production cavity)</a:t>
            </a:r>
          </a:p>
        </p:txBody>
      </p:sp>
      <p:sp>
        <p:nvSpPr>
          <p:cNvPr id="11" name="Footer Placeholder 4"/>
          <p:cNvSpPr>
            <a:spLocks noGrp="1"/>
          </p:cNvSpPr>
          <p:nvPr>
            <p:ph type="ftr" sz="quarter" idx="10"/>
          </p:nvPr>
        </p:nvSpPr>
        <p:spPr>
          <a:xfrm>
            <a:off x="4140680" y="6356450"/>
            <a:ext cx="4241321" cy="364628"/>
          </a:xfrm>
        </p:spPr>
        <p:txBody>
          <a:bodyPr/>
          <a:lstStyle/>
          <a:p>
            <a:pPr>
              <a:defRPr/>
            </a:pPr>
            <a:r>
              <a:rPr lang="en-US" dirty="0" smtClean="0"/>
              <a:t>K. Saito , June 27 2018, TTC meeting RIKEN WG1</a:t>
            </a:r>
            <a:endParaRPr lang="en-US" dirty="0"/>
          </a:p>
        </p:txBody>
      </p:sp>
    </p:spTree>
    <p:extLst>
      <p:ext uri="{BB962C8B-B14F-4D97-AF65-F5344CB8AC3E}">
        <p14:creationId xmlns:p14="http://schemas.microsoft.com/office/powerpoint/2010/main" val="1512860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91040"/>
            <a:ext cx="8991600" cy="478624"/>
          </a:xfrm>
        </p:spPr>
        <p:txBody>
          <a:bodyPr/>
          <a:lstStyle/>
          <a:p>
            <a:r>
              <a:rPr lang="en-US" dirty="0" smtClean="0"/>
              <a:t>WG1</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35AD4620-7552-4207-8973-898801ED212B}" type="slidenum">
              <a:rPr lang="en-US" smtClean="0"/>
              <a:pPr>
                <a:defRPr/>
              </a:pPr>
              <a:t>15</a:t>
            </a:fld>
            <a:endParaRPr lang="en-US"/>
          </a:p>
        </p:txBody>
      </p:sp>
      <p:sp>
        <p:nvSpPr>
          <p:cNvPr id="5" name="Footer Placeholder 4"/>
          <p:cNvSpPr>
            <a:spLocks noGrp="1"/>
          </p:cNvSpPr>
          <p:nvPr>
            <p:ph type="ftr" sz="quarter" idx="10"/>
          </p:nvPr>
        </p:nvSpPr>
        <p:spPr/>
        <p:txBody>
          <a:bodyPr/>
          <a:lstStyle/>
          <a:p>
            <a:pPr>
              <a:defRPr/>
            </a:pPr>
            <a:r>
              <a:rPr lang="en-US" smtClean="0"/>
              <a:t>J. Wei, June 2015 ASAC Review - 03</a:t>
            </a:r>
            <a:endParaRPr lang="en-US" dirty="0"/>
          </a:p>
        </p:txBody>
      </p:sp>
      <p:sp>
        <p:nvSpPr>
          <p:cNvPr id="6" name="Rectangle 5"/>
          <p:cNvSpPr/>
          <p:nvPr/>
        </p:nvSpPr>
        <p:spPr>
          <a:xfrm>
            <a:off x="0" y="990600"/>
            <a:ext cx="8991600" cy="3693319"/>
          </a:xfrm>
          <a:prstGeom prst="rect">
            <a:avLst/>
          </a:prstGeom>
        </p:spPr>
        <p:txBody>
          <a:bodyPr wrap="square">
            <a:spAutoFit/>
          </a:bodyPr>
          <a:lstStyle/>
          <a:p>
            <a:pPr marL="0" marR="0" algn="just"/>
            <a:r>
              <a:rPr lang="en-US" b="1" dirty="0" smtClean="0">
                <a:solidFill>
                  <a:srgbClr val="000000"/>
                </a:solidFill>
                <a:latin typeface="Times New Roman" panose="02020603050405020304" pitchFamily="18" charset="0"/>
                <a:ea typeface="MS Mincho" panose="02020609040205080304" pitchFamily="49" charset="-128"/>
              </a:rPr>
              <a:t>WG-1</a:t>
            </a:r>
            <a:r>
              <a:rPr lang="en-US" b="1" dirty="0">
                <a:solidFill>
                  <a:srgbClr val="000000"/>
                </a:solidFill>
                <a:latin typeface="Times New Roman" panose="02020603050405020304" pitchFamily="18" charset="0"/>
                <a:ea typeface="MS Mincho" panose="02020609040205080304" pitchFamily="49" charset="-128"/>
              </a:rPr>
              <a:t>; What are the performance limits for low beta resonators?</a:t>
            </a:r>
            <a:endParaRPr lang="en-US" dirty="0">
              <a:solidFill>
                <a:srgbClr val="000000"/>
              </a:solidFill>
              <a:latin typeface="Times New Roman" panose="02020603050405020304" pitchFamily="18" charset="0"/>
              <a:ea typeface="MS Mincho" panose="02020609040205080304" pitchFamily="49" charset="-128"/>
            </a:endParaRPr>
          </a:p>
          <a:p>
            <a:pPr marL="0" marR="0" algn="just"/>
            <a:r>
              <a:rPr lang="en-US" dirty="0">
                <a:solidFill>
                  <a:srgbClr val="000000"/>
                </a:solidFill>
                <a:latin typeface="Times New Roman" panose="02020603050405020304" pitchFamily="18" charset="0"/>
                <a:ea typeface="MS Mincho" panose="02020609040205080304" pitchFamily="49" charset="-128"/>
              </a:rPr>
              <a:t>There are a variety of significant low to medium beta projects being pursued using non-elliptical TEM mode cavities (QWR, HWR, single and multiple spokes). Projects include FRIB, ESS, RISP, C-ADS and RIKEN. In principal the performance limits for non-elliptical cavities should be similar to elliptical cavities but the cavities typically operate in a lower frequency range and with unique geometries. Comparing performance across the variants is not as evolved as with 1.3GHz elliptical cavities. The scope of this working group is to discuss the known limitations of TEM mode accelerating cavities. The range of discussion should include: </a:t>
            </a:r>
          </a:p>
          <a:p>
            <a:pPr marL="0" marR="0" indent="-228600" algn="just"/>
            <a:r>
              <a:rPr lang="en-US" dirty="0">
                <a:solidFill>
                  <a:srgbClr val="000000"/>
                </a:solidFill>
                <a:latin typeface="Symbol" panose="05050102010706020507" pitchFamily="18" charset="2"/>
                <a:ea typeface="MS Mincho" panose="02020609040205080304" pitchFamily="49" charset="-128"/>
              </a:rPr>
              <a:t>·</a:t>
            </a:r>
            <a:r>
              <a:rPr lang="en-US" sz="800" dirty="0">
                <a:solidFill>
                  <a:srgbClr val="000000"/>
                </a:solidFill>
                <a:latin typeface="Times New Roman" panose="02020603050405020304" pitchFamily="18" charset="0"/>
                <a:ea typeface="MS Mincho" panose="02020609040205080304" pitchFamily="49" charset="-128"/>
              </a:rPr>
              <a:t>       </a:t>
            </a:r>
            <a:r>
              <a:rPr lang="en-US" dirty="0">
                <a:solidFill>
                  <a:srgbClr val="000000"/>
                </a:solidFill>
                <a:latin typeface="Times New Roman" panose="02020603050405020304" pitchFamily="18" charset="0"/>
                <a:ea typeface="MS Mincho" panose="02020609040205080304" pitchFamily="49" charset="-128"/>
              </a:rPr>
              <a:t>Performance results Q,Rs(B) vs </a:t>
            </a:r>
            <a:r>
              <a:rPr lang="en-US" dirty="0" err="1">
                <a:solidFill>
                  <a:srgbClr val="000000"/>
                </a:solidFill>
                <a:latin typeface="Times New Roman" panose="02020603050405020304" pitchFamily="18" charset="0"/>
                <a:ea typeface="MS Mincho" panose="02020609040205080304" pitchFamily="49" charset="-128"/>
              </a:rPr>
              <a:t>Ea,B</a:t>
            </a:r>
            <a:r>
              <a:rPr lang="en-US" dirty="0">
                <a:solidFill>
                  <a:srgbClr val="000000"/>
                </a:solidFill>
                <a:latin typeface="Times New Roman" panose="02020603050405020304" pitchFamily="18" charset="0"/>
                <a:ea typeface="MS Mincho" panose="02020609040205080304" pitchFamily="49" charset="-128"/>
              </a:rPr>
              <a:t> from various labs</a:t>
            </a:r>
          </a:p>
          <a:p>
            <a:pPr marL="0" marR="0" indent="-228600" algn="just"/>
            <a:r>
              <a:rPr lang="en-US" dirty="0">
                <a:solidFill>
                  <a:srgbClr val="000000"/>
                </a:solidFill>
                <a:latin typeface="Symbol" panose="05050102010706020507" pitchFamily="18" charset="2"/>
                <a:ea typeface="MS Mincho" panose="02020609040205080304" pitchFamily="49" charset="-128"/>
              </a:rPr>
              <a:t>·</a:t>
            </a:r>
            <a:r>
              <a:rPr lang="en-US" sz="800" dirty="0">
                <a:solidFill>
                  <a:srgbClr val="000000"/>
                </a:solidFill>
                <a:latin typeface="Times New Roman" panose="02020603050405020304" pitchFamily="18" charset="0"/>
                <a:ea typeface="MS Mincho" panose="02020609040205080304" pitchFamily="49" charset="-128"/>
              </a:rPr>
              <a:t>       </a:t>
            </a:r>
            <a:r>
              <a:rPr lang="en-US" dirty="0">
                <a:solidFill>
                  <a:srgbClr val="000000"/>
                </a:solidFill>
                <a:latin typeface="Times New Roman" panose="02020603050405020304" pitchFamily="18" charset="0"/>
                <a:ea typeface="MS Mincho" panose="02020609040205080304" pitchFamily="49" charset="-128"/>
              </a:rPr>
              <a:t>Experience with heat treatments including doping</a:t>
            </a:r>
          </a:p>
          <a:p>
            <a:pPr marL="0" marR="0" indent="-228600" algn="just"/>
            <a:r>
              <a:rPr lang="en-US" dirty="0">
                <a:solidFill>
                  <a:srgbClr val="000000"/>
                </a:solidFill>
                <a:latin typeface="Symbol" panose="05050102010706020507" pitchFamily="18" charset="2"/>
                <a:ea typeface="MS Mincho" panose="02020609040205080304" pitchFamily="49" charset="-128"/>
              </a:rPr>
              <a:t>·</a:t>
            </a:r>
            <a:r>
              <a:rPr lang="en-US" sz="800" dirty="0">
                <a:solidFill>
                  <a:srgbClr val="000000"/>
                </a:solidFill>
                <a:latin typeface="Times New Roman" panose="02020603050405020304" pitchFamily="18" charset="0"/>
                <a:ea typeface="MS Mincho" panose="02020609040205080304" pitchFamily="49" charset="-128"/>
              </a:rPr>
              <a:t>       </a:t>
            </a:r>
            <a:r>
              <a:rPr lang="en-US" dirty="0">
                <a:solidFill>
                  <a:srgbClr val="000000"/>
                </a:solidFill>
                <a:latin typeface="Times New Roman" panose="02020603050405020304" pitchFamily="18" charset="0"/>
                <a:ea typeface="MS Mincho" panose="02020609040205080304" pitchFamily="49" charset="-128"/>
              </a:rPr>
              <a:t>Role of </a:t>
            </a:r>
            <a:r>
              <a:rPr lang="en-US" dirty="0" err="1">
                <a:solidFill>
                  <a:srgbClr val="000000"/>
                </a:solidFill>
                <a:latin typeface="Times New Roman" panose="02020603050405020304" pitchFamily="18" charset="0"/>
                <a:ea typeface="MS Mincho" panose="02020609040205080304" pitchFamily="49" charset="-128"/>
              </a:rPr>
              <a:t>rf</a:t>
            </a:r>
            <a:r>
              <a:rPr lang="en-US" dirty="0">
                <a:solidFill>
                  <a:srgbClr val="000000"/>
                </a:solidFill>
                <a:latin typeface="Times New Roman" panose="02020603050405020304" pitchFamily="18" charset="0"/>
                <a:ea typeface="MS Mincho" panose="02020609040205080304" pitchFamily="49" charset="-128"/>
              </a:rPr>
              <a:t> frequency</a:t>
            </a:r>
          </a:p>
          <a:p>
            <a:pPr marL="0" marR="0" indent="-228600" algn="just"/>
            <a:r>
              <a:rPr lang="en-US" dirty="0">
                <a:solidFill>
                  <a:srgbClr val="000000"/>
                </a:solidFill>
                <a:latin typeface="Symbol" panose="05050102010706020507" pitchFamily="18" charset="2"/>
                <a:ea typeface="MS Mincho" panose="02020609040205080304" pitchFamily="49" charset="-128"/>
              </a:rPr>
              <a:t>·</a:t>
            </a:r>
            <a:r>
              <a:rPr lang="en-US" sz="800" dirty="0">
                <a:solidFill>
                  <a:srgbClr val="000000"/>
                </a:solidFill>
                <a:latin typeface="Times New Roman" panose="02020603050405020304" pitchFamily="18" charset="0"/>
                <a:ea typeface="MS Mincho" panose="02020609040205080304" pitchFamily="49" charset="-128"/>
              </a:rPr>
              <a:t>       </a:t>
            </a:r>
            <a:r>
              <a:rPr lang="en-US" dirty="0">
                <a:solidFill>
                  <a:srgbClr val="000000"/>
                </a:solidFill>
                <a:latin typeface="Times New Roman" panose="02020603050405020304" pitchFamily="18" charset="0"/>
                <a:ea typeface="MS Mincho" panose="02020609040205080304" pitchFamily="49" charset="-128"/>
              </a:rPr>
              <a:t>Multipacting issues</a:t>
            </a:r>
          </a:p>
          <a:p>
            <a:pPr marL="0" marR="0">
              <a:spcBef>
                <a:spcPts val="0"/>
              </a:spcBef>
              <a:spcAft>
                <a:spcPts val="0"/>
              </a:spcAft>
            </a:pPr>
            <a:r>
              <a:rPr lang="en-US" dirty="0">
                <a:solidFill>
                  <a:srgbClr val="000000"/>
                </a:solidFill>
                <a:latin typeface="Symbol" panose="05050102010706020507" pitchFamily="18" charset="2"/>
                <a:ea typeface="MS Mincho" panose="02020609040205080304" pitchFamily="49" charset="-128"/>
              </a:rPr>
              <a:t>·</a:t>
            </a:r>
            <a:r>
              <a:rPr lang="en-US" sz="800" dirty="0">
                <a:solidFill>
                  <a:srgbClr val="000000"/>
                </a:solidFill>
                <a:latin typeface="Times New Roman" panose="02020603050405020304" pitchFamily="18" charset="0"/>
                <a:ea typeface="MS Mincho" panose="02020609040205080304" pitchFamily="49" charset="-128"/>
              </a:rPr>
              <a:t>       </a:t>
            </a:r>
            <a:r>
              <a:rPr lang="en-US" dirty="0">
                <a:solidFill>
                  <a:srgbClr val="000000"/>
                </a:solidFill>
                <a:latin typeface="Times New Roman" panose="02020603050405020304" pitchFamily="18" charset="0"/>
                <a:ea typeface="MS Mincho" panose="02020609040205080304" pitchFamily="49" charset="-128"/>
              </a:rPr>
              <a:t>4K vs 2K operation </a:t>
            </a:r>
            <a:endParaRPr lang="en-US" dirty="0">
              <a:solidFill>
                <a:srgbClr val="000000"/>
              </a:solidFill>
              <a:effectLst/>
              <a:latin typeface="Times New Roman" panose="02020603050405020304" pitchFamily="18" charset="0"/>
              <a:ea typeface="MS Mincho" panose="02020609040205080304" pitchFamily="49" charset="-128"/>
            </a:endParaRPr>
          </a:p>
        </p:txBody>
      </p:sp>
    </p:spTree>
    <p:extLst>
      <p:ext uri="{BB962C8B-B14F-4D97-AF65-F5344CB8AC3E}">
        <p14:creationId xmlns:p14="http://schemas.microsoft.com/office/powerpoint/2010/main" val="730917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91040"/>
            <a:ext cx="8991600" cy="478624"/>
          </a:xfrm>
        </p:spPr>
        <p:txBody>
          <a:bodyPr/>
          <a:lstStyle/>
          <a:p>
            <a:r>
              <a:rPr lang="en-US" dirty="0" smtClean="0"/>
              <a:t>FRIB Production Cavities</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35AD4620-7552-4207-8973-898801ED212B}" type="slidenum">
              <a:rPr lang="en-US" smtClean="0"/>
              <a:pPr>
                <a:defRPr/>
              </a:pPr>
              <a:t>2</a:t>
            </a:fld>
            <a:endParaRPr lang="en-US"/>
          </a:p>
        </p:txBody>
      </p:sp>
      <p:sp>
        <p:nvSpPr>
          <p:cNvPr id="6" name="Footer Placeholder 4"/>
          <p:cNvSpPr>
            <a:spLocks noGrp="1"/>
          </p:cNvSpPr>
          <p:nvPr>
            <p:ph type="ftr" sz="quarter" idx="10"/>
          </p:nvPr>
        </p:nvSpPr>
        <p:spPr>
          <a:xfrm>
            <a:off x="4140680" y="6356450"/>
            <a:ext cx="4241321" cy="364628"/>
          </a:xfrm>
        </p:spPr>
        <p:txBody>
          <a:bodyPr/>
          <a:lstStyle/>
          <a:p>
            <a:pPr>
              <a:defRPr/>
            </a:pPr>
            <a:r>
              <a:rPr lang="en-US" dirty="0" smtClean="0"/>
              <a:t>K. Saito , June 26 2018, TTC meeting RIKEN WG1</a:t>
            </a:r>
            <a:endParaRPr lang="en-US" dirty="0"/>
          </a:p>
        </p:txBody>
      </p:sp>
      <p:sp>
        <p:nvSpPr>
          <p:cNvPr id="8" name="Content Placeholder 1"/>
          <p:cNvSpPr txBox="1">
            <a:spLocks/>
          </p:cNvSpPr>
          <p:nvPr/>
        </p:nvSpPr>
        <p:spPr bwMode="auto">
          <a:xfrm>
            <a:off x="15240" y="1099122"/>
            <a:ext cx="9144000" cy="5027414"/>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180178" indent="-180178" algn="l" defTabSz="803293" rtl="0" eaLnBrk="0" fontAlgn="base" hangingPunct="0">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0" fontAlgn="base" hangingPunct="0">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0" fontAlgn="base" hangingPunct="0">
              <a:lnSpc>
                <a:spcPct val="90000"/>
              </a:lnSpc>
              <a:spcBef>
                <a:spcPts val="201"/>
              </a:spcBef>
              <a:spcAft>
                <a:spcPct val="0"/>
              </a:spcAft>
              <a:buSzPct val="100000"/>
              <a:buFont typeface="Lucida Grande" charset="0"/>
              <a:buChar char="»"/>
              <a:defRPr sz="1800">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0" fontAlgn="base" hangingPunct="0">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0" fontAlgn="base" hangingPunct="0">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t>FRIB certified cavities so far:</a:t>
            </a:r>
          </a:p>
          <a:p>
            <a:pPr marL="0" indent="0">
              <a:spcBef>
                <a:spcPts val="0"/>
              </a:spcBef>
              <a:buFont typeface="Wingdings" pitchFamily="2" charset="2"/>
              <a:buNone/>
            </a:pPr>
            <a:r>
              <a:rPr lang="en-US" kern="0" dirty="0" smtClean="0"/>
              <a:t>   16 </a:t>
            </a:r>
            <a:r>
              <a:rPr lang="en-US" kern="0" dirty="0" smtClean="0">
                <a:latin typeface="Symbol" panose="05050102010706020507" pitchFamily="18" charset="2"/>
              </a:rPr>
              <a:t>b</a:t>
            </a:r>
            <a:r>
              <a:rPr lang="en-US" kern="0" dirty="0" smtClean="0"/>
              <a:t>=0.041 QWRs, 96 </a:t>
            </a:r>
            <a:r>
              <a:rPr lang="en-US" kern="0" dirty="0" smtClean="0">
                <a:latin typeface="Symbol" panose="05050102010706020507" pitchFamily="18" charset="2"/>
              </a:rPr>
              <a:t>b</a:t>
            </a:r>
            <a:r>
              <a:rPr lang="en-US" kern="0" dirty="0" smtClean="0"/>
              <a:t>=0.085 QWRs, 72 </a:t>
            </a:r>
            <a:r>
              <a:rPr lang="en-US" kern="0" dirty="0" smtClean="0">
                <a:latin typeface="Symbol" panose="05050102010706020507" pitchFamily="18" charset="2"/>
              </a:rPr>
              <a:t>b</a:t>
            </a:r>
            <a:r>
              <a:rPr lang="en-US" kern="0" dirty="0" smtClean="0"/>
              <a:t>=0.29 HWRs,</a:t>
            </a:r>
          </a:p>
          <a:p>
            <a:pPr marL="0" indent="0">
              <a:spcBef>
                <a:spcPts val="0"/>
              </a:spcBef>
              <a:buFont typeface="Wingdings" pitchFamily="2" charset="2"/>
              <a:buNone/>
            </a:pPr>
            <a:r>
              <a:rPr lang="en-US" kern="0" dirty="0" smtClean="0"/>
              <a:t>   and 81 </a:t>
            </a:r>
            <a:r>
              <a:rPr lang="en-US" kern="0" dirty="0" smtClean="0">
                <a:latin typeface="Symbol" panose="05050102010706020507" pitchFamily="18" charset="2"/>
              </a:rPr>
              <a:t>b</a:t>
            </a:r>
            <a:r>
              <a:rPr lang="en-US" kern="0" dirty="0" smtClean="0"/>
              <a:t>=0.53 HWRs, total 268/322 (81%).</a:t>
            </a:r>
          </a:p>
          <a:p>
            <a:r>
              <a:rPr lang="en-US" kern="0" dirty="0" smtClean="0"/>
              <a:t>These statistics can give a valuable information about cavity performance limitation, which suggests needed R&amp;Ds for future high gradient (&gt; 10MV/m)  low/medium beta cavities.</a:t>
            </a:r>
          </a:p>
          <a:p>
            <a:r>
              <a:rPr lang="en-US" kern="0" dirty="0" smtClean="0"/>
              <a:t>FRIB cavity basic information:</a:t>
            </a:r>
          </a:p>
          <a:p>
            <a:pPr lvl="1"/>
            <a:r>
              <a:rPr lang="en-US" kern="0" dirty="0" smtClean="0"/>
              <a:t>Fabricated  high purity </a:t>
            </a:r>
            <a:r>
              <a:rPr lang="en-US" kern="0" dirty="0" err="1" smtClean="0"/>
              <a:t>Nb</a:t>
            </a:r>
            <a:r>
              <a:rPr lang="en-US" kern="0" dirty="0" smtClean="0"/>
              <a:t> material with RRR &gt; 250</a:t>
            </a:r>
          </a:p>
          <a:p>
            <a:pPr lvl="1"/>
            <a:r>
              <a:rPr lang="en-US" kern="0" dirty="0" smtClean="0"/>
              <a:t>Bulk etching by BCP (&gt; 120</a:t>
            </a:r>
            <a:r>
              <a:rPr lang="en-US" kern="0" dirty="0" smtClean="0">
                <a:latin typeface="Symbol" panose="05050102010706020507" pitchFamily="18" charset="2"/>
              </a:rPr>
              <a:t>m</a:t>
            </a:r>
            <a:r>
              <a:rPr lang="en-US" kern="0" dirty="0" smtClean="0"/>
              <a:t>m), </a:t>
            </a:r>
          </a:p>
          <a:p>
            <a:pPr lvl="1"/>
            <a:r>
              <a:rPr lang="en-US" kern="0" dirty="0" smtClean="0"/>
              <a:t>600</a:t>
            </a:r>
            <a:r>
              <a:rPr lang="en-US" kern="0" baseline="30000" dirty="0" smtClean="0"/>
              <a:t>O</a:t>
            </a:r>
            <a:r>
              <a:rPr lang="en-US" kern="0" dirty="0" smtClean="0"/>
              <a:t>C - 10 </a:t>
            </a:r>
            <a:r>
              <a:rPr lang="en-US" kern="0" dirty="0" err="1" smtClean="0"/>
              <a:t>hrs</a:t>
            </a:r>
            <a:r>
              <a:rPr lang="en-US" kern="0" dirty="0" smtClean="0"/>
              <a:t> hydrogen degassing, </a:t>
            </a:r>
          </a:p>
          <a:p>
            <a:pPr lvl="1"/>
            <a:r>
              <a:rPr lang="en-US" kern="0" dirty="0" smtClean="0"/>
              <a:t>Light etching by BCP( ~10</a:t>
            </a:r>
            <a:r>
              <a:rPr lang="en-US" kern="0" dirty="0" smtClean="0">
                <a:latin typeface="Symbol" panose="05050102010706020507" pitchFamily="18" charset="2"/>
              </a:rPr>
              <a:t>m</a:t>
            </a:r>
            <a:r>
              <a:rPr lang="en-US" kern="0" dirty="0" smtClean="0"/>
              <a:t>m), </a:t>
            </a:r>
          </a:p>
          <a:p>
            <a:pPr lvl="1"/>
            <a:r>
              <a:rPr lang="en-US" kern="0" dirty="0" smtClean="0"/>
              <a:t>HPR with ultrapure water, </a:t>
            </a:r>
          </a:p>
          <a:p>
            <a:pPr lvl="1"/>
            <a:r>
              <a:rPr lang="en-US" kern="0" dirty="0" smtClean="0"/>
              <a:t>No low temperature bake, no impact on 2K cavity performance</a:t>
            </a:r>
          </a:p>
          <a:p>
            <a:pPr lvl="1"/>
            <a:r>
              <a:rPr lang="en-US" kern="0" dirty="0" smtClean="0"/>
              <a:t>Certification test at 2K.</a:t>
            </a:r>
          </a:p>
          <a:p>
            <a:endParaRPr lang="en-US" b="1" kern="0" dirty="0"/>
          </a:p>
        </p:txBody>
      </p:sp>
    </p:spTree>
    <p:extLst>
      <p:ext uri="{BB962C8B-B14F-4D97-AF65-F5344CB8AC3E}">
        <p14:creationId xmlns:p14="http://schemas.microsoft.com/office/powerpoint/2010/main" val="1735159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73094"/>
            <a:ext cx="8991600" cy="478624"/>
          </a:xfrm>
        </p:spPr>
        <p:txBody>
          <a:bodyPr/>
          <a:lstStyle/>
          <a:p>
            <a:r>
              <a:rPr lang="en-US" dirty="0" smtClean="0"/>
              <a:t>FRIB Cavity Performance (VTA)</a:t>
            </a:r>
            <a:endParaRPr lang="en-US" dirty="0"/>
          </a:p>
        </p:txBody>
      </p:sp>
      <p:sp>
        <p:nvSpPr>
          <p:cNvPr id="4" name="Slide Number Placeholder 3"/>
          <p:cNvSpPr>
            <a:spLocks noGrp="1"/>
          </p:cNvSpPr>
          <p:nvPr>
            <p:ph type="sldNum" sz="quarter" idx="11"/>
          </p:nvPr>
        </p:nvSpPr>
        <p:spPr/>
        <p:txBody>
          <a:bodyPr/>
          <a:lstStyle/>
          <a:p>
            <a:pPr>
              <a:defRPr/>
            </a:pPr>
            <a:r>
              <a:rPr lang="en-US" dirty="0" smtClean="0"/>
              <a:t>, Slide </a:t>
            </a:r>
            <a:fld id="{35AD4620-7552-4207-8973-898801ED212B}" type="slidenum">
              <a:rPr lang="en-US" smtClean="0"/>
              <a:pPr>
                <a:defRPr/>
              </a:pPr>
              <a:t>3</a:t>
            </a:fld>
            <a:endParaRPr lang="en-US" dirty="0"/>
          </a:p>
        </p:txBody>
      </p:sp>
      <p:sp>
        <p:nvSpPr>
          <p:cNvPr id="7" name="Footer Placeholder 4"/>
          <p:cNvSpPr>
            <a:spLocks noGrp="1"/>
          </p:cNvSpPr>
          <p:nvPr>
            <p:ph type="ftr" sz="quarter" idx="10"/>
          </p:nvPr>
        </p:nvSpPr>
        <p:spPr>
          <a:xfrm>
            <a:off x="4140680" y="6356450"/>
            <a:ext cx="4241321" cy="364628"/>
          </a:xfrm>
        </p:spPr>
        <p:txBody>
          <a:bodyPr/>
          <a:lstStyle/>
          <a:p>
            <a:pPr>
              <a:defRPr/>
            </a:pPr>
            <a:r>
              <a:rPr lang="en-US" dirty="0" smtClean="0"/>
              <a:t>K. Saito , June 27 2018, TTC meeting RIKEN WG1</a:t>
            </a:r>
            <a:endParaRPr lang="en-US" dirty="0"/>
          </a:p>
        </p:txBody>
      </p:sp>
      <p:pic>
        <p:nvPicPr>
          <p:cNvPr id="12" name="Picture 11"/>
          <p:cNvPicPr>
            <a:picLocks noChangeAspect="1"/>
          </p:cNvPicPr>
          <p:nvPr/>
        </p:nvPicPr>
        <p:blipFill>
          <a:blip r:embed="rId2"/>
          <a:stretch>
            <a:fillRect/>
          </a:stretch>
        </p:blipFill>
        <p:spPr>
          <a:xfrm>
            <a:off x="159327" y="1062063"/>
            <a:ext cx="4135820" cy="2819400"/>
          </a:xfrm>
          <a:prstGeom prst="rect">
            <a:avLst/>
          </a:prstGeom>
        </p:spPr>
      </p:pic>
      <p:pic>
        <p:nvPicPr>
          <p:cNvPr id="13" name="Picture 12"/>
          <p:cNvPicPr>
            <a:picLocks noChangeAspect="1"/>
          </p:cNvPicPr>
          <p:nvPr/>
        </p:nvPicPr>
        <p:blipFill>
          <a:blip r:embed="rId3"/>
          <a:stretch>
            <a:fillRect/>
          </a:stretch>
        </p:blipFill>
        <p:spPr>
          <a:xfrm>
            <a:off x="4671291" y="1068827"/>
            <a:ext cx="4126103" cy="2855840"/>
          </a:xfrm>
          <a:prstGeom prst="rect">
            <a:avLst/>
          </a:prstGeom>
        </p:spPr>
      </p:pic>
      <p:pic>
        <p:nvPicPr>
          <p:cNvPr id="14" name="Picture 13"/>
          <p:cNvPicPr>
            <a:picLocks noChangeAspect="1"/>
          </p:cNvPicPr>
          <p:nvPr/>
        </p:nvPicPr>
        <p:blipFill>
          <a:blip r:embed="rId4"/>
          <a:stretch>
            <a:fillRect/>
          </a:stretch>
        </p:blipFill>
        <p:spPr>
          <a:xfrm>
            <a:off x="172027" y="3916222"/>
            <a:ext cx="4110420" cy="2804856"/>
          </a:xfrm>
          <a:prstGeom prst="rect">
            <a:avLst/>
          </a:prstGeom>
        </p:spPr>
      </p:pic>
      <p:pic>
        <p:nvPicPr>
          <p:cNvPr id="15" name="Picture 14"/>
          <p:cNvPicPr>
            <a:picLocks noChangeAspect="1"/>
          </p:cNvPicPr>
          <p:nvPr/>
        </p:nvPicPr>
        <p:blipFill>
          <a:blip r:embed="rId5"/>
          <a:stretch>
            <a:fillRect/>
          </a:stretch>
        </p:blipFill>
        <p:spPr>
          <a:xfrm>
            <a:off x="4622800" y="3824859"/>
            <a:ext cx="4075066" cy="2896219"/>
          </a:xfrm>
          <a:prstGeom prst="rect">
            <a:avLst/>
          </a:prstGeom>
        </p:spPr>
      </p:pic>
      <p:sp>
        <p:nvSpPr>
          <p:cNvPr id="2" name="TextBox 1"/>
          <p:cNvSpPr txBox="1"/>
          <p:nvPr/>
        </p:nvSpPr>
        <p:spPr>
          <a:xfrm>
            <a:off x="2083280" y="1284616"/>
            <a:ext cx="2057400" cy="369332"/>
          </a:xfrm>
          <a:prstGeom prst="rect">
            <a:avLst/>
          </a:prstGeom>
          <a:noFill/>
        </p:spPr>
        <p:txBody>
          <a:bodyPr wrap="square" rtlCol="0">
            <a:spAutoFit/>
          </a:bodyPr>
          <a:lstStyle/>
          <a:p>
            <a:r>
              <a:rPr lang="en-US" dirty="0" smtClean="0"/>
              <a:t>0.041 QWR (16)</a:t>
            </a:r>
            <a:endParaRPr lang="en-US" dirty="0"/>
          </a:p>
        </p:txBody>
      </p:sp>
      <p:sp>
        <p:nvSpPr>
          <p:cNvPr id="16" name="TextBox 15"/>
          <p:cNvSpPr txBox="1"/>
          <p:nvPr/>
        </p:nvSpPr>
        <p:spPr>
          <a:xfrm>
            <a:off x="6711251" y="1326849"/>
            <a:ext cx="2057280" cy="369332"/>
          </a:xfrm>
          <a:prstGeom prst="rect">
            <a:avLst/>
          </a:prstGeom>
          <a:noFill/>
        </p:spPr>
        <p:txBody>
          <a:bodyPr wrap="square" rtlCol="0">
            <a:spAutoFit/>
          </a:bodyPr>
          <a:lstStyle/>
          <a:p>
            <a:r>
              <a:rPr lang="en-US" dirty="0" smtClean="0"/>
              <a:t>0.085 QWR (86)</a:t>
            </a:r>
            <a:endParaRPr lang="en-US" dirty="0"/>
          </a:p>
        </p:txBody>
      </p:sp>
      <p:sp>
        <p:nvSpPr>
          <p:cNvPr id="17" name="TextBox 16"/>
          <p:cNvSpPr txBox="1"/>
          <p:nvPr/>
        </p:nvSpPr>
        <p:spPr>
          <a:xfrm>
            <a:off x="2057400" y="4191808"/>
            <a:ext cx="1828800" cy="369332"/>
          </a:xfrm>
          <a:prstGeom prst="rect">
            <a:avLst/>
          </a:prstGeom>
          <a:noFill/>
        </p:spPr>
        <p:txBody>
          <a:bodyPr wrap="square" rtlCol="0">
            <a:spAutoFit/>
          </a:bodyPr>
          <a:lstStyle/>
          <a:p>
            <a:r>
              <a:rPr lang="en-US" dirty="0" smtClean="0"/>
              <a:t>0.29 HWR (73)</a:t>
            </a:r>
            <a:endParaRPr lang="en-US" dirty="0"/>
          </a:p>
        </p:txBody>
      </p:sp>
      <p:sp>
        <p:nvSpPr>
          <p:cNvPr id="19" name="TextBox 18"/>
          <p:cNvSpPr txBox="1"/>
          <p:nvPr/>
        </p:nvSpPr>
        <p:spPr>
          <a:xfrm>
            <a:off x="6711251" y="4098192"/>
            <a:ext cx="1828800" cy="369332"/>
          </a:xfrm>
          <a:prstGeom prst="rect">
            <a:avLst/>
          </a:prstGeom>
          <a:noFill/>
        </p:spPr>
        <p:txBody>
          <a:bodyPr wrap="square" rtlCol="0">
            <a:spAutoFit/>
          </a:bodyPr>
          <a:lstStyle/>
          <a:p>
            <a:r>
              <a:rPr lang="en-US" dirty="0" smtClean="0"/>
              <a:t>0.53 HWR (61)</a:t>
            </a:r>
            <a:endParaRPr lang="en-US" dirty="0"/>
          </a:p>
        </p:txBody>
      </p:sp>
    </p:spTree>
    <p:extLst>
      <p:ext uri="{BB962C8B-B14F-4D97-AF65-F5344CB8AC3E}">
        <p14:creationId xmlns:p14="http://schemas.microsoft.com/office/powerpoint/2010/main" val="31959420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214" y="143366"/>
            <a:ext cx="8991600" cy="478624"/>
          </a:xfrm>
        </p:spPr>
        <p:txBody>
          <a:bodyPr/>
          <a:lstStyle/>
          <a:p>
            <a:r>
              <a:rPr lang="en-US" dirty="0" smtClean="0"/>
              <a:t>Statistics FRIB Cavity Performance Limit</a:t>
            </a:r>
            <a:endParaRPr lang="en-US" dirty="0"/>
          </a:p>
        </p:txBody>
      </p:sp>
      <p:sp>
        <p:nvSpPr>
          <p:cNvPr id="4" name="Slide Number Placeholder 3"/>
          <p:cNvSpPr>
            <a:spLocks noGrp="1"/>
          </p:cNvSpPr>
          <p:nvPr>
            <p:ph type="sldNum" sz="quarter" idx="11"/>
          </p:nvPr>
        </p:nvSpPr>
        <p:spPr/>
        <p:txBody>
          <a:bodyPr/>
          <a:lstStyle/>
          <a:p>
            <a:pPr>
              <a:defRPr/>
            </a:pPr>
            <a:r>
              <a:rPr lang="en-US" dirty="0" smtClean="0"/>
              <a:t>, Slide </a:t>
            </a:r>
            <a:fld id="{35AD4620-7552-4207-8973-898801ED212B}" type="slidenum">
              <a:rPr lang="en-US" smtClean="0"/>
              <a:pPr>
                <a:defRPr/>
              </a:pPr>
              <a:t>4</a:t>
            </a:fld>
            <a:endParaRPr lang="en-US" dirty="0"/>
          </a:p>
        </p:txBody>
      </p:sp>
      <p:sp>
        <p:nvSpPr>
          <p:cNvPr id="5" name="Footer Placeholder 4"/>
          <p:cNvSpPr>
            <a:spLocks noGrp="1"/>
          </p:cNvSpPr>
          <p:nvPr>
            <p:ph type="ftr" sz="quarter" idx="10"/>
          </p:nvPr>
        </p:nvSpPr>
        <p:spPr/>
        <p:txBody>
          <a:bodyPr/>
          <a:lstStyle/>
          <a:p>
            <a:pPr>
              <a:defRPr/>
            </a:pPr>
            <a:r>
              <a:rPr lang="en-US" dirty="0" smtClean="0"/>
              <a:t>J. Wei, June 2015 ASAC Review - 03</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096289706"/>
              </p:ext>
            </p:extLst>
          </p:nvPr>
        </p:nvGraphicFramePr>
        <p:xfrm>
          <a:off x="85060" y="914400"/>
          <a:ext cx="8982740" cy="3662680"/>
        </p:xfrm>
        <a:graphic>
          <a:graphicData uri="http://schemas.openxmlformats.org/drawingml/2006/table">
            <a:tbl>
              <a:tblPr firstRow="1" bandRow="1">
                <a:tableStyleId>{00A15C55-8517-42AA-B614-E9B94910E393}</a:tableStyleId>
              </a:tblPr>
              <a:tblGrid>
                <a:gridCol w="753140"/>
                <a:gridCol w="762000"/>
                <a:gridCol w="1143000"/>
                <a:gridCol w="990600"/>
                <a:gridCol w="914400"/>
                <a:gridCol w="1447800"/>
                <a:gridCol w="1295400"/>
                <a:gridCol w="1676400"/>
              </a:tblGrid>
              <a:tr h="609600">
                <a:tc>
                  <a:txBody>
                    <a:bodyPr/>
                    <a:lstStyle/>
                    <a:p>
                      <a:endParaRPr lang="en-US" sz="1400" dirty="0"/>
                    </a:p>
                  </a:txBody>
                  <a:tcPr/>
                </a:tc>
                <a:tc>
                  <a:txBody>
                    <a:bodyPr/>
                    <a:lstStyle/>
                    <a:p>
                      <a:pPr algn="ctr"/>
                      <a:r>
                        <a:rPr lang="en-US" sz="1400" dirty="0" smtClean="0"/>
                        <a:t>X-ay</a:t>
                      </a:r>
                      <a:endParaRPr lang="en-US" sz="1400" dirty="0"/>
                    </a:p>
                  </a:txBody>
                  <a:tcPr/>
                </a:tc>
                <a:tc>
                  <a:txBody>
                    <a:bodyPr/>
                    <a:lstStyle/>
                    <a:p>
                      <a:pPr algn="ctr"/>
                      <a:r>
                        <a:rPr lang="en-US" sz="1400" dirty="0" smtClean="0"/>
                        <a:t>Thermal</a:t>
                      </a:r>
                      <a:r>
                        <a:rPr lang="en-US" sz="1400" baseline="0" dirty="0" smtClean="0"/>
                        <a:t> Breakdown</a:t>
                      </a:r>
                      <a:endParaRPr lang="en-US" sz="1400" dirty="0"/>
                    </a:p>
                  </a:txBody>
                  <a:tcPr/>
                </a:tc>
                <a:tc>
                  <a:txBody>
                    <a:bodyPr/>
                    <a:lstStyle/>
                    <a:p>
                      <a:pPr algn="ctr"/>
                      <a:r>
                        <a:rPr lang="en-US" sz="1400" dirty="0" smtClean="0"/>
                        <a:t>Low </a:t>
                      </a:r>
                      <a:r>
                        <a:rPr lang="en-US" sz="1400" dirty="0" err="1" smtClean="0"/>
                        <a:t>LHe</a:t>
                      </a:r>
                      <a:r>
                        <a:rPr lang="en-US" sz="1400" dirty="0" smtClean="0"/>
                        <a:t> level</a:t>
                      </a:r>
                      <a:endParaRPr lang="en-US" sz="1400" dirty="0"/>
                    </a:p>
                  </a:txBody>
                  <a:tcPr/>
                </a:tc>
                <a:tc>
                  <a:txBody>
                    <a:bodyPr/>
                    <a:lstStyle/>
                    <a:p>
                      <a:pPr marL="0" marR="0" lvl="0" indent="0" algn="ctr" defTabSz="914074" rtl="0" eaLnBrk="1" fontAlgn="auto" latinLnBrk="0" hangingPunct="1">
                        <a:lnSpc>
                          <a:spcPct val="100000"/>
                        </a:lnSpc>
                        <a:spcBef>
                          <a:spcPts val="0"/>
                        </a:spcBef>
                        <a:spcAft>
                          <a:spcPts val="0"/>
                        </a:spcAft>
                        <a:buClrTx/>
                        <a:buSzTx/>
                        <a:buFontTx/>
                        <a:buNone/>
                        <a:tabLst/>
                        <a:defRPr/>
                      </a:pPr>
                      <a:r>
                        <a:rPr lang="en-US" sz="1400" dirty="0" smtClean="0"/>
                        <a:t>RF Power</a:t>
                      </a:r>
                    </a:p>
                    <a:p>
                      <a:pPr algn="ctr"/>
                      <a:endParaRPr lang="en-US" sz="1400" dirty="0"/>
                    </a:p>
                  </a:txBody>
                  <a:tcPr/>
                </a:tc>
                <a:tc>
                  <a:txBody>
                    <a:bodyPr/>
                    <a:lstStyle/>
                    <a:p>
                      <a:pPr algn="ctr"/>
                      <a:r>
                        <a:rPr lang="en-US" sz="1400" dirty="0" smtClean="0"/>
                        <a:t>Administration limit</a:t>
                      </a:r>
                      <a:endParaRPr lang="en-US" sz="1400" dirty="0"/>
                    </a:p>
                  </a:txBody>
                  <a:tcPr/>
                </a:tc>
                <a:tc>
                  <a:txBody>
                    <a:bodyPr/>
                    <a:lstStyle/>
                    <a:p>
                      <a:pPr algn="ctr"/>
                      <a:r>
                        <a:rPr lang="en-US" sz="1400" dirty="0" err="1" smtClean="0"/>
                        <a:t>Eacc</a:t>
                      </a:r>
                      <a:r>
                        <a:rPr lang="en-US" sz="1400" dirty="0" smtClean="0"/>
                        <a:t>, max [MV/m]</a:t>
                      </a:r>
                    </a:p>
                  </a:txBody>
                  <a:tcPr/>
                </a:tc>
                <a:tc>
                  <a:txBody>
                    <a:bodyPr/>
                    <a:lstStyle/>
                    <a:p>
                      <a:pPr algn="ctr"/>
                      <a:r>
                        <a:rPr lang="en-US" sz="1400" dirty="0" smtClean="0"/>
                        <a:t>Q</a:t>
                      </a:r>
                      <a:r>
                        <a:rPr lang="en-US" sz="1400" baseline="-25000" dirty="0" smtClean="0"/>
                        <a:t>O</a:t>
                      </a:r>
                      <a:r>
                        <a:rPr lang="en-US" sz="1400" dirty="0" smtClean="0"/>
                        <a:t> at operation gradient</a:t>
                      </a:r>
                    </a:p>
                  </a:txBody>
                  <a:tcPr/>
                </a:tc>
              </a:tr>
              <a:tr h="370840">
                <a:tc>
                  <a:txBody>
                    <a:bodyPr/>
                    <a:lstStyle/>
                    <a:p>
                      <a:pPr algn="ctr"/>
                      <a:r>
                        <a:rPr lang="en-US" sz="1400" dirty="0" smtClean="0"/>
                        <a:t>0.041QWR</a:t>
                      </a:r>
                    </a:p>
                    <a:p>
                      <a:pPr algn="ctr"/>
                      <a:r>
                        <a:rPr lang="en-US" sz="1400" dirty="0" smtClean="0"/>
                        <a:t>(16)</a:t>
                      </a:r>
                      <a:endParaRPr lang="en-US" sz="1400" dirty="0"/>
                    </a:p>
                  </a:txBody>
                  <a:tcPr anchor="ctr"/>
                </a:tc>
                <a:tc>
                  <a:txBody>
                    <a:bodyPr/>
                    <a:lstStyle/>
                    <a:p>
                      <a:pPr algn="ctr"/>
                      <a:r>
                        <a:rPr lang="en-US" sz="1400" dirty="0" smtClean="0"/>
                        <a:t>0% (0)</a:t>
                      </a:r>
                      <a:endParaRPr lang="en-US" sz="1400" dirty="0"/>
                    </a:p>
                  </a:txBody>
                  <a:tcPr anchor="ctr"/>
                </a:tc>
                <a:tc>
                  <a:txBody>
                    <a:bodyPr/>
                    <a:lstStyle/>
                    <a:p>
                      <a:pPr algn="ctr"/>
                      <a:r>
                        <a:rPr lang="en-US" sz="1400" dirty="0" smtClean="0"/>
                        <a:t>19% (3)</a:t>
                      </a:r>
                      <a:endParaRPr lang="en-US" sz="1400" dirty="0"/>
                    </a:p>
                  </a:txBody>
                  <a:tcPr anchor="ctr"/>
                </a:tc>
                <a:tc>
                  <a:txBody>
                    <a:bodyPr/>
                    <a:lstStyle/>
                    <a:p>
                      <a:pPr algn="ctr"/>
                      <a:r>
                        <a:rPr lang="en-US" sz="1400" dirty="0" smtClean="0"/>
                        <a:t>25% (4)</a:t>
                      </a:r>
                      <a:endParaRPr lang="en-US" sz="1400" dirty="0"/>
                    </a:p>
                  </a:txBody>
                  <a:tcPr anchor="ctr"/>
                </a:tc>
                <a:tc>
                  <a:txBody>
                    <a:bodyPr/>
                    <a:lstStyle/>
                    <a:p>
                      <a:pPr algn="ctr"/>
                      <a:r>
                        <a:rPr lang="en-US" sz="1400" dirty="0" smtClean="0"/>
                        <a:t>0%(0)</a:t>
                      </a:r>
                      <a:endParaRPr lang="en-US" sz="1400" dirty="0"/>
                    </a:p>
                  </a:txBody>
                  <a:tcPr anchor="ctr"/>
                </a:tc>
                <a:tc>
                  <a:txBody>
                    <a:bodyPr/>
                    <a:lstStyle/>
                    <a:p>
                      <a:pPr algn="ctr"/>
                      <a:r>
                        <a:rPr lang="en-US" sz="1400" smtClean="0"/>
                        <a:t>6% (1)</a:t>
                      </a:r>
                      <a:endParaRPr lang="en-US" sz="1400" dirty="0"/>
                    </a:p>
                  </a:txBody>
                  <a:tcPr anchor="ctr"/>
                </a:tc>
                <a:tc>
                  <a:txBody>
                    <a:bodyPr/>
                    <a:lstStyle/>
                    <a:p>
                      <a:r>
                        <a:rPr lang="en-US" sz="1400" dirty="0" smtClean="0"/>
                        <a:t>10.5 ± 1.3</a:t>
                      </a:r>
                    </a:p>
                    <a:p>
                      <a:pPr>
                        <a:spcBef>
                          <a:spcPts val="300"/>
                        </a:spcBef>
                      </a:pPr>
                      <a:r>
                        <a:rPr lang="en-US" sz="1400" dirty="0" smtClean="0"/>
                        <a:t>(Spec 5.1)</a:t>
                      </a:r>
                      <a:endParaRPr lang="en-US" sz="1400" dirty="0"/>
                    </a:p>
                  </a:txBody>
                  <a:tcPr anchor="ctr"/>
                </a:tc>
                <a:tc>
                  <a:txBody>
                    <a:bodyPr/>
                    <a:lstStyle/>
                    <a:p>
                      <a:r>
                        <a:rPr lang="en-US" sz="1400" dirty="0" smtClean="0"/>
                        <a:t>(5.7 ± 1.2) x 10</a:t>
                      </a:r>
                      <a:r>
                        <a:rPr lang="en-US" sz="1400" baseline="30000" dirty="0" smtClean="0"/>
                        <a:t>9</a:t>
                      </a:r>
                    </a:p>
                    <a:p>
                      <a:pPr>
                        <a:spcBef>
                          <a:spcPts val="300"/>
                        </a:spcBef>
                      </a:pPr>
                      <a:r>
                        <a:rPr lang="en-US" sz="1400" baseline="0" dirty="0" smtClean="0"/>
                        <a:t>(Spec 1.4 x 10</a:t>
                      </a:r>
                      <a:r>
                        <a:rPr lang="en-US" sz="1400" baseline="30000" dirty="0" smtClean="0"/>
                        <a:t>9</a:t>
                      </a:r>
                      <a:r>
                        <a:rPr lang="en-US" sz="1400" baseline="0" dirty="0" smtClean="0"/>
                        <a:t>)</a:t>
                      </a:r>
                      <a:endParaRPr lang="en-US" sz="1400" baseline="0" dirty="0"/>
                    </a:p>
                  </a:txBody>
                  <a:tcPr anchor="ctr"/>
                </a:tc>
              </a:tr>
              <a:tr h="594360">
                <a:tc>
                  <a:txBody>
                    <a:bodyPr/>
                    <a:lstStyle/>
                    <a:p>
                      <a:pPr marL="0" marR="0" lvl="0" indent="0" algn="ctr" defTabSz="914074" rtl="0" eaLnBrk="1" fontAlgn="auto" latinLnBrk="0" hangingPunct="1">
                        <a:lnSpc>
                          <a:spcPct val="100000"/>
                        </a:lnSpc>
                        <a:spcBef>
                          <a:spcPts val="0"/>
                        </a:spcBef>
                        <a:spcAft>
                          <a:spcPts val="0"/>
                        </a:spcAft>
                        <a:buClrTx/>
                        <a:buSzTx/>
                        <a:buFontTx/>
                        <a:buNone/>
                        <a:tabLst/>
                        <a:defRPr/>
                      </a:pPr>
                      <a:r>
                        <a:rPr lang="en-US" sz="1400" dirty="0" smtClean="0"/>
                        <a:t>0.085QWR</a:t>
                      </a:r>
                    </a:p>
                    <a:p>
                      <a:pPr marL="0" marR="0" lvl="0" indent="0" algn="ctr" defTabSz="914074" rtl="0" eaLnBrk="1" fontAlgn="auto" latinLnBrk="0" hangingPunct="1">
                        <a:lnSpc>
                          <a:spcPct val="100000"/>
                        </a:lnSpc>
                        <a:spcBef>
                          <a:spcPts val="0"/>
                        </a:spcBef>
                        <a:spcAft>
                          <a:spcPts val="0"/>
                        </a:spcAft>
                        <a:buClrTx/>
                        <a:buSzTx/>
                        <a:buFontTx/>
                        <a:buNone/>
                        <a:tabLst/>
                        <a:defRPr/>
                      </a:pPr>
                      <a:r>
                        <a:rPr lang="en-US" sz="1400" dirty="0" smtClean="0"/>
                        <a:t>(86)</a:t>
                      </a:r>
                    </a:p>
                  </a:txBody>
                  <a:tcPr anchor="ctr"/>
                </a:tc>
                <a:tc>
                  <a:txBody>
                    <a:bodyPr/>
                    <a:lstStyle/>
                    <a:p>
                      <a:pPr algn="ctr"/>
                      <a:r>
                        <a:rPr lang="en-US" sz="1400" dirty="0" smtClean="0"/>
                        <a:t>3% (3)</a:t>
                      </a:r>
                      <a:endParaRPr lang="en-US" sz="1400" dirty="0"/>
                    </a:p>
                  </a:txBody>
                  <a:tcPr anchor="ctr"/>
                </a:tc>
                <a:tc>
                  <a:txBody>
                    <a:bodyPr/>
                    <a:lstStyle/>
                    <a:p>
                      <a:pPr algn="ctr"/>
                      <a:r>
                        <a:rPr lang="en-US" sz="1400" dirty="0" smtClean="0"/>
                        <a:t>8% (8)</a:t>
                      </a:r>
                      <a:endParaRPr lang="en-US" sz="1400" dirty="0"/>
                    </a:p>
                  </a:txBody>
                  <a:tcPr anchor="ctr"/>
                </a:tc>
                <a:tc>
                  <a:txBody>
                    <a:bodyPr/>
                    <a:lstStyle/>
                    <a:p>
                      <a:pPr algn="ctr"/>
                      <a:r>
                        <a:rPr lang="en-US" sz="1400" dirty="0" smtClean="0"/>
                        <a:t>13% (13)</a:t>
                      </a:r>
                      <a:endParaRPr lang="en-US" sz="1400" dirty="0"/>
                    </a:p>
                  </a:txBody>
                  <a:tcPr anchor="ctr"/>
                </a:tc>
                <a:tc>
                  <a:txBody>
                    <a:bodyPr/>
                    <a:lstStyle/>
                    <a:p>
                      <a:pPr algn="ctr"/>
                      <a:r>
                        <a:rPr lang="en-US" sz="1400" dirty="0" smtClean="0"/>
                        <a:t>4% (4)</a:t>
                      </a:r>
                      <a:endParaRPr lang="en-US" sz="1400" dirty="0"/>
                    </a:p>
                  </a:txBody>
                  <a:tcPr anchor="ctr"/>
                </a:tc>
                <a:tc>
                  <a:txBody>
                    <a:bodyPr/>
                    <a:lstStyle/>
                    <a:p>
                      <a:pPr algn="ctr"/>
                      <a:r>
                        <a:rPr lang="en-US" sz="1400" dirty="0" smtClean="0"/>
                        <a:t>71% (69)</a:t>
                      </a:r>
                      <a:endParaRPr lang="en-US" sz="1400" dirty="0"/>
                    </a:p>
                  </a:txBody>
                  <a:tcPr anchor="ctr"/>
                </a:tc>
                <a:tc>
                  <a:txBody>
                    <a:bodyPr/>
                    <a:lstStyle/>
                    <a:p>
                      <a:pPr marL="0" marR="0" lvl="0" indent="0" algn="l" defTabSz="914074" rtl="0" eaLnBrk="1" fontAlgn="auto" latinLnBrk="0" hangingPunct="1">
                        <a:lnSpc>
                          <a:spcPct val="100000"/>
                        </a:lnSpc>
                        <a:spcBef>
                          <a:spcPts val="0"/>
                        </a:spcBef>
                        <a:spcAft>
                          <a:spcPts val="0"/>
                        </a:spcAft>
                        <a:buClrTx/>
                        <a:buSzTx/>
                        <a:buFontTx/>
                        <a:buNone/>
                        <a:tabLst/>
                        <a:defRPr/>
                      </a:pPr>
                      <a:r>
                        <a:rPr lang="en-US" sz="1400" dirty="0" smtClean="0"/>
                        <a:t>9.1</a:t>
                      </a:r>
                      <a:r>
                        <a:rPr lang="en-US" sz="1400" baseline="0" dirty="0" smtClean="0"/>
                        <a:t> ± 0.9 </a:t>
                      </a:r>
                      <a:r>
                        <a:rPr lang="en-US" sz="1400" dirty="0" smtClean="0"/>
                        <a:t>(Spec 6.7)</a:t>
                      </a:r>
                    </a:p>
                  </a:txBody>
                  <a:tcPr anchor="ctr"/>
                </a:tc>
                <a:tc>
                  <a:txBody>
                    <a:bodyPr/>
                    <a:lstStyle/>
                    <a:p>
                      <a:pPr>
                        <a:spcAft>
                          <a:spcPts val="300"/>
                        </a:spcAft>
                      </a:pPr>
                      <a:r>
                        <a:rPr lang="en-US" sz="1400" baseline="0" dirty="0" smtClean="0"/>
                        <a:t>( 3.9 ±  1.4) x 10</a:t>
                      </a:r>
                      <a:r>
                        <a:rPr lang="en-US" sz="1400" baseline="30000" dirty="0" smtClean="0"/>
                        <a:t>9</a:t>
                      </a:r>
                    </a:p>
                    <a:p>
                      <a:pPr marL="0" marR="0" lvl="0" indent="0" algn="l" defTabSz="914074" rtl="0" eaLnBrk="1" fontAlgn="auto" latinLnBrk="0" hangingPunct="1">
                        <a:lnSpc>
                          <a:spcPct val="100000"/>
                        </a:lnSpc>
                        <a:spcBef>
                          <a:spcPts val="0"/>
                        </a:spcBef>
                        <a:spcAft>
                          <a:spcPts val="300"/>
                        </a:spcAft>
                        <a:buClrTx/>
                        <a:buSzTx/>
                        <a:buFontTx/>
                        <a:buNone/>
                        <a:tabLst/>
                        <a:defRPr/>
                      </a:pPr>
                      <a:r>
                        <a:rPr lang="en-US" sz="1400" baseline="0" dirty="0" smtClean="0"/>
                        <a:t>(Spec 2.0 x 10</a:t>
                      </a:r>
                      <a:r>
                        <a:rPr lang="en-US" sz="1400" baseline="30000" dirty="0" smtClean="0"/>
                        <a:t>9</a:t>
                      </a:r>
                      <a:r>
                        <a:rPr lang="en-US" sz="1400" baseline="0" dirty="0" smtClean="0"/>
                        <a:t>)</a:t>
                      </a:r>
                    </a:p>
                    <a:p>
                      <a:endParaRPr lang="en-US" sz="1400" baseline="30000" dirty="0"/>
                    </a:p>
                  </a:txBody>
                  <a:tcPr anchor="ctr"/>
                </a:tc>
              </a:tr>
              <a:tr h="370840">
                <a:tc>
                  <a:txBody>
                    <a:bodyPr/>
                    <a:lstStyle/>
                    <a:p>
                      <a:pPr algn="ctr"/>
                      <a:r>
                        <a:rPr lang="en-US" sz="1400" dirty="0" smtClean="0"/>
                        <a:t>0.29</a:t>
                      </a:r>
                    </a:p>
                    <a:p>
                      <a:pPr algn="ctr"/>
                      <a:r>
                        <a:rPr lang="en-US" sz="1400" dirty="0" smtClean="0"/>
                        <a:t>HWRs (72)</a:t>
                      </a:r>
                      <a:endParaRPr lang="en-US" sz="1400" dirty="0"/>
                    </a:p>
                  </a:txBody>
                  <a:tcPr anchor="ctr"/>
                </a:tc>
                <a:tc>
                  <a:txBody>
                    <a:bodyPr/>
                    <a:lstStyle/>
                    <a:p>
                      <a:pPr algn="ctr"/>
                      <a:r>
                        <a:rPr lang="en-US" sz="1400" dirty="0" smtClean="0"/>
                        <a:t>1% (1)</a:t>
                      </a:r>
                      <a:endParaRPr lang="en-US" sz="1400" dirty="0"/>
                    </a:p>
                  </a:txBody>
                  <a:tcPr anchor="ctr"/>
                </a:tc>
                <a:tc>
                  <a:txBody>
                    <a:bodyPr/>
                    <a:lstStyle/>
                    <a:p>
                      <a:pPr algn="ctr"/>
                      <a:r>
                        <a:rPr lang="en-US" sz="1400" dirty="0" smtClean="0"/>
                        <a:t>35% (25)</a:t>
                      </a:r>
                      <a:endParaRPr lang="en-US" sz="1400" dirty="0"/>
                    </a:p>
                  </a:txBody>
                  <a:tcPr anchor="ctr"/>
                </a:tc>
                <a:tc>
                  <a:txBody>
                    <a:bodyPr/>
                    <a:lstStyle/>
                    <a:p>
                      <a:pPr algn="ctr"/>
                      <a:r>
                        <a:rPr lang="en-US" sz="1400" dirty="0" smtClean="0"/>
                        <a:t>11% (8)</a:t>
                      </a:r>
                      <a:endParaRPr lang="en-US" sz="1400" dirty="0"/>
                    </a:p>
                  </a:txBody>
                  <a:tcPr anchor="ctr"/>
                </a:tc>
                <a:tc>
                  <a:txBody>
                    <a:bodyPr/>
                    <a:lstStyle/>
                    <a:p>
                      <a:pPr algn="ctr"/>
                      <a:r>
                        <a:rPr lang="en-US" sz="1400" dirty="0" smtClean="0"/>
                        <a:t> 0% (0)</a:t>
                      </a:r>
                      <a:endParaRPr lang="en-US" sz="1400" dirty="0"/>
                    </a:p>
                  </a:txBody>
                  <a:tcPr anchor="ctr"/>
                </a:tc>
                <a:tc>
                  <a:txBody>
                    <a:bodyPr/>
                    <a:lstStyle/>
                    <a:p>
                      <a:pPr algn="ctr"/>
                      <a:r>
                        <a:rPr lang="en-US" sz="1400" dirty="0" smtClean="0"/>
                        <a:t>53% (38)</a:t>
                      </a:r>
                      <a:endParaRPr lang="en-US" sz="1400" dirty="0"/>
                    </a:p>
                  </a:txBody>
                  <a:tcPr anchor="ctr"/>
                </a:tc>
                <a:tc>
                  <a:txBody>
                    <a:bodyPr/>
                    <a:lstStyle/>
                    <a:p>
                      <a:pPr>
                        <a:spcAft>
                          <a:spcPts val="300"/>
                        </a:spcAft>
                      </a:pPr>
                      <a:r>
                        <a:rPr lang="en-US" sz="1400" dirty="0" smtClean="0"/>
                        <a:t>12.6 </a:t>
                      </a:r>
                      <a:r>
                        <a:rPr lang="en-US" sz="1400" baseline="0" dirty="0" smtClean="0"/>
                        <a:t>± 1.4</a:t>
                      </a:r>
                    </a:p>
                    <a:p>
                      <a:pPr marL="0" marR="0" lvl="0" indent="0" algn="l" defTabSz="914074" rtl="0" eaLnBrk="1" fontAlgn="auto" latinLnBrk="0" hangingPunct="1">
                        <a:lnSpc>
                          <a:spcPct val="100000"/>
                        </a:lnSpc>
                        <a:spcBef>
                          <a:spcPts val="0"/>
                        </a:spcBef>
                        <a:spcAft>
                          <a:spcPts val="300"/>
                        </a:spcAft>
                        <a:buClrTx/>
                        <a:buSzTx/>
                        <a:buFontTx/>
                        <a:buNone/>
                        <a:tabLst/>
                        <a:defRPr/>
                      </a:pPr>
                      <a:r>
                        <a:rPr lang="en-US" sz="1400" dirty="0" smtClean="0"/>
                        <a:t>(Spec 9.2)</a:t>
                      </a:r>
                    </a:p>
                  </a:txBody>
                  <a:tcPr anchor="ctr"/>
                </a:tc>
                <a:tc>
                  <a:txBody>
                    <a:bodyPr/>
                    <a:lstStyle/>
                    <a:p>
                      <a:pPr marL="0" marR="0" lvl="0" indent="0" algn="l" defTabSz="914074" rtl="0" eaLnBrk="1" fontAlgn="auto" latinLnBrk="0" hangingPunct="1">
                        <a:lnSpc>
                          <a:spcPct val="100000"/>
                        </a:lnSpc>
                        <a:spcBef>
                          <a:spcPts val="0"/>
                        </a:spcBef>
                        <a:spcAft>
                          <a:spcPts val="300"/>
                        </a:spcAft>
                        <a:buClrTx/>
                        <a:buSzTx/>
                        <a:buFontTx/>
                        <a:buNone/>
                        <a:tabLst/>
                        <a:defRPr/>
                      </a:pPr>
                      <a:r>
                        <a:rPr lang="en-US" sz="1400" baseline="0" dirty="0" smtClean="0"/>
                        <a:t>(1.4</a:t>
                      </a:r>
                      <a:r>
                        <a:rPr lang="en-US" sz="1400" baseline="30000" dirty="0" smtClean="0"/>
                        <a:t> </a:t>
                      </a:r>
                      <a:r>
                        <a:rPr lang="en-US" sz="1400" baseline="0" dirty="0" smtClean="0"/>
                        <a:t>±  0.4)  x 10</a:t>
                      </a:r>
                      <a:r>
                        <a:rPr lang="en-US" sz="1400" baseline="30000" dirty="0" smtClean="0"/>
                        <a:t>10</a:t>
                      </a:r>
                    </a:p>
                    <a:p>
                      <a:pPr marL="0" marR="0" lvl="0" indent="0" algn="l" defTabSz="914074" rtl="0" eaLnBrk="1" fontAlgn="auto" latinLnBrk="0" hangingPunct="1">
                        <a:lnSpc>
                          <a:spcPct val="100000"/>
                        </a:lnSpc>
                        <a:spcBef>
                          <a:spcPts val="0"/>
                        </a:spcBef>
                        <a:spcAft>
                          <a:spcPts val="300"/>
                        </a:spcAft>
                        <a:buClrTx/>
                        <a:buSzTx/>
                        <a:buFontTx/>
                        <a:buNone/>
                        <a:tabLst/>
                        <a:defRPr/>
                      </a:pPr>
                      <a:r>
                        <a:rPr lang="en-US" sz="1400" baseline="0" dirty="0" smtClean="0"/>
                        <a:t>(Spec 6.7  x10</a:t>
                      </a:r>
                      <a:r>
                        <a:rPr lang="en-US" sz="1400" baseline="30000" dirty="0" smtClean="0"/>
                        <a:t>9</a:t>
                      </a:r>
                      <a:r>
                        <a:rPr lang="en-US" sz="1400" baseline="0" dirty="0" smtClean="0"/>
                        <a:t>)</a:t>
                      </a:r>
                    </a:p>
                  </a:txBody>
                  <a:tcPr anchor="ctr"/>
                </a:tc>
              </a:tr>
              <a:tr h="370840">
                <a:tc>
                  <a:txBody>
                    <a:bodyPr/>
                    <a:lstStyle/>
                    <a:p>
                      <a:pPr algn="ctr"/>
                      <a:r>
                        <a:rPr lang="en-US" sz="1400" dirty="0" smtClean="0"/>
                        <a:t>0.53</a:t>
                      </a:r>
                    </a:p>
                    <a:p>
                      <a:pPr algn="ctr"/>
                      <a:r>
                        <a:rPr lang="en-US" sz="1400" dirty="0" smtClean="0"/>
                        <a:t>HWRs</a:t>
                      </a:r>
                    </a:p>
                    <a:p>
                      <a:pPr algn="ctr"/>
                      <a:r>
                        <a:rPr lang="en-US" sz="1400" dirty="0" smtClean="0"/>
                        <a:t>(84)</a:t>
                      </a:r>
                      <a:endParaRPr lang="en-US" sz="1400" dirty="0"/>
                    </a:p>
                  </a:txBody>
                  <a:tcPr anchor="ctr"/>
                </a:tc>
                <a:tc>
                  <a:txBody>
                    <a:bodyPr/>
                    <a:lstStyle/>
                    <a:p>
                      <a:pPr algn="ctr"/>
                      <a:r>
                        <a:rPr lang="en-US" sz="1400" dirty="0" smtClean="0"/>
                        <a:t>0% (0)</a:t>
                      </a:r>
                      <a:endParaRPr lang="en-US" sz="1400" dirty="0"/>
                    </a:p>
                  </a:txBody>
                  <a:tcPr anchor="ctr"/>
                </a:tc>
                <a:tc>
                  <a:txBody>
                    <a:bodyPr/>
                    <a:lstStyle/>
                    <a:p>
                      <a:pPr algn="ctr"/>
                      <a:r>
                        <a:rPr lang="en-US" sz="1400" dirty="0" smtClean="0"/>
                        <a:t>18% (15)</a:t>
                      </a:r>
                      <a:endParaRPr lang="en-US" sz="1400" dirty="0"/>
                    </a:p>
                  </a:txBody>
                  <a:tcPr anchor="ctr"/>
                </a:tc>
                <a:tc>
                  <a:txBody>
                    <a:bodyPr/>
                    <a:lstStyle/>
                    <a:p>
                      <a:pPr algn="ctr"/>
                      <a:r>
                        <a:rPr lang="en-US" sz="1400" dirty="0" smtClean="0"/>
                        <a:t>20% (17)</a:t>
                      </a:r>
                      <a:endParaRPr lang="en-US" sz="1400" dirty="0"/>
                    </a:p>
                  </a:txBody>
                  <a:tcPr anchor="ctr"/>
                </a:tc>
                <a:tc>
                  <a:txBody>
                    <a:bodyPr/>
                    <a:lstStyle/>
                    <a:p>
                      <a:pPr algn="ctr"/>
                      <a:r>
                        <a:rPr lang="en-US" sz="1400" dirty="0" smtClean="0"/>
                        <a:t>13% (11)</a:t>
                      </a:r>
                      <a:endParaRPr lang="en-US" sz="1400" dirty="0"/>
                    </a:p>
                  </a:txBody>
                  <a:tcPr anchor="ctr"/>
                </a:tc>
                <a:tc>
                  <a:txBody>
                    <a:bodyPr/>
                    <a:lstStyle/>
                    <a:p>
                      <a:pPr algn="ctr"/>
                      <a:r>
                        <a:rPr lang="en-US" sz="1400" dirty="0" smtClean="0"/>
                        <a:t> 49 % (41)</a:t>
                      </a:r>
                      <a:endParaRPr lang="en-US" sz="1400" dirty="0"/>
                    </a:p>
                  </a:txBody>
                  <a:tcPr anchor="ctr"/>
                </a:tc>
                <a:tc>
                  <a:txBody>
                    <a:bodyPr/>
                    <a:lstStyle/>
                    <a:p>
                      <a:pPr>
                        <a:spcAft>
                          <a:spcPts val="300"/>
                        </a:spcAft>
                      </a:pPr>
                      <a:r>
                        <a:rPr lang="en-US" sz="1400" dirty="0" smtClean="0"/>
                        <a:t>11.6 </a:t>
                      </a:r>
                      <a:r>
                        <a:rPr lang="en-US" sz="1400" baseline="0" dirty="0" smtClean="0"/>
                        <a:t>±  0.9</a:t>
                      </a:r>
                    </a:p>
                    <a:p>
                      <a:pPr marL="0" marR="0" lvl="0" indent="0" algn="l" defTabSz="914074" rtl="0" eaLnBrk="1" fontAlgn="auto" latinLnBrk="0" hangingPunct="1">
                        <a:lnSpc>
                          <a:spcPct val="100000"/>
                        </a:lnSpc>
                        <a:spcBef>
                          <a:spcPts val="0"/>
                        </a:spcBef>
                        <a:spcAft>
                          <a:spcPts val="300"/>
                        </a:spcAft>
                        <a:buClrTx/>
                        <a:buSzTx/>
                        <a:buFontTx/>
                        <a:buNone/>
                        <a:tabLst/>
                        <a:defRPr/>
                      </a:pPr>
                      <a:r>
                        <a:rPr lang="en-US" sz="1400" dirty="0" smtClean="0"/>
                        <a:t>(Spec 8.9)</a:t>
                      </a:r>
                    </a:p>
                  </a:txBody>
                  <a:tcPr anchor="ctr"/>
                </a:tc>
                <a:tc>
                  <a:txBody>
                    <a:bodyPr/>
                    <a:lstStyle/>
                    <a:p>
                      <a:pPr marL="0" marR="0" lvl="0" indent="0" algn="l" defTabSz="914074" rtl="0" eaLnBrk="1" fontAlgn="auto" latinLnBrk="0" hangingPunct="1">
                        <a:lnSpc>
                          <a:spcPct val="100000"/>
                        </a:lnSpc>
                        <a:spcBef>
                          <a:spcPts val="0"/>
                        </a:spcBef>
                        <a:spcAft>
                          <a:spcPts val="300"/>
                        </a:spcAft>
                        <a:buClrTx/>
                        <a:buSzTx/>
                        <a:buFontTx/>
                        <a:buNone/>
                        <a:tabLst/>
                        <a:defRPr/>
                      </a:pPr>
                      <a:r>
                        <a:rPr lang="en-US" sz="1400" baseline="0" dirty="0" smtClean="0"/>
                        <a:t>(1.9</a:t>
                      </a:r>
                      <a:r>
                        <a:rPr lang="en-US" sz="1400" baseline="30000" dirty="0" smtClean="0"/>
                        <a:t> </a:t>
                      </a:r>
                      <a:r>
                        <a:rPr lang="en-US" sz="1400" baseline="0" dirty="0" smtClean="0"/>
                        <a:t>±  0.7) x 10</a:t>
                      </a:r>
                      <a:r>
                        <a:rPr lang="en-US" sz="1400" baseline="30000" dirty="0" smtClean="0"/>
                        <a:t>10</a:t>
                      </a:r>
                    </a:p>
                    <a:p>
                      <a:pPr marL="0" marR="0" lvl="0" indent="0" algn="l" defTabSz="914074" rtl="0" eaLnBrk="1" fontAlgn="auto" latinLnBrk="0" hangingPunct="1">
                        <a:lnSpc>
                          <a:spcPct val="100000"/>
                        </a:lnSpc>
                        <a:spcBef>
                          <a:spcPts val="0"/>
                        </a:spcBef>
                        <a:spcAft>
                          <a:spcPts val="300"/>
                        </a:spcAft>
                        <a:buClrTx/>
                        <a:buSzTx/>
                        <a:buFontTx/>
                        <a:buNone/>
                        <a:tabLst/>
                        <a:defRPr/>
                      </a:pPr>
                      <a:r>
                        <a:rPr lang="en-US" sz="1400" baseline="0" dirty="0" smtClean="0"/>
                        <a:t>(Spec 9.2 x 10</a:t>
                      </a:r>
                      <a:r>
                        <a:rPr lang="en-US" sz="1400" baseline="30000" dirty="0" smtClean="0"/>
                        <a:t>9</a:t>
                      </a:r>
                      <a:r>
                        <a:rPr lang="en-US" sz="1400" baseline="0" dirty="0" smtClean="0"/>
                        <a:t>)</a:t>
                      </a:r>
                    </a:p>
                  </a:txBody>
                  <a:tcPr anchor="ctr"/>
                </a:tc>
              </a:tr>
            </a:tbl>
          </a:graphicData>
        </a:graphic>
      </p:graphicFrame>
      <p:sp>
        <p:nvSpPr>
          <p:cNvPr id="10" name="TextBox 9"/>
          <p:cNvSpPr txBox="1"/>
          <p:nvPr/>
        </p:nvSpPr>
        <p:spPr>
          <a:xfrm>
            <a:off x="26581" y="5095465"/>
            <a:ext cx="9144000" cy="1646605"/>
          </a:xfrm>
          <a:prstGeom prst="rect">
            <a:avLst/>
          </a:prstGeom>
          <a:solidFill>
            <a:schemeClr val="bg1"/>
          </a:solidFill>
        </p:spPr>
        <p:txBody>
          <a:bodyPr wrap="square" rtlCol="0">
            <a:spAutoFit/>
          </a:bodyPr>
          <a:lstStyle/>
          <a:p>
            <a:pPr marL="285750" indent="-285750">
              <a:spcBef>
                <a:spcPts val="300"/>
              </a:spcBef>
              <a:buFont typeface="Arial" panose="020B0604020202020204" pitchFamily="34" charset="0"/>
              <a:buChar char="•"/>
            </a:pPr>
            <a:r>
              <a:rPr lang="en-US" sz="1600" dirty="0" smtClean="0"/>
              <a:t>More than half of FRIB cavities has excellent performance (Administration limit). </a:t>
            </a:r>
            <a:r>
              <a:rPr lang="en-US" sz="1600" dirty="0" smtClean="0">
                <a:solidFill>
                  <a:srgbClr val="FF0000"/>
                </a:solidFill>
              </a:rPr>
              <a:t>0.041QWR data base is not yet detail analyzed but all cavities are good</a:t>
            </a:r>
            <a:r>
              <a:rPr lang="en-US" sz="1600" dirty="0" smtClean="0"/>
              <a:t>.</a:t>
            </a:r>
          </a:p>
          <a:p>
            <a:pPr marL="285750" indent="-285750">
              <a:spcBef>
                <a:spcPts val="300"/>
              </a:spcBef>
              <a:buFont typeface="Arial" panose="020B0604020202020204" pitchFamily="34" charset="0"/>
              <a:buChar char="•"/>
            </a:pPr>
            <a:r>
              <a:rPr lang="en-US" sz="1600" dirty="0" smtClean="0"/>
              <a:t>X-ray limit (500mR/</a:t>
            </a:r>
            <a:r>
              <a:rPr lang="en-US" sz="1600" dirty="0" err="1" smtClean="0"/>
              <a:t>hr</a:t>
            </a:r>
            <a:r>
              <a:rPr lang="en-US" sz="1600" dirty="0" smtClean="0"/>
              <a:t>) is very less thanks to HPR.</a:t>
            </a:r>
          </a:p>
          <a:p>
            <a:pPr marL="285750" indent="-285750">
              <a:spcBef>
                <a:spcPts val="300"/>
              </a:spcBef>
              <a:buFont typeface="Arial" panose="020B0604020202020204" pitchFamily="34" charset="0"/>
              <a:buChar char="•"/>
            </a:pPr>
            <a:r>
              <a:rPr lang="en-US" sz="1600" dirty="0"/>
              <a:t>T</a:t>
            </a:r>
            <a:r>
              <a:rPr lang="en-US" sz="1600" dirty="0" smtClean="0"/>
              <a:t>hermal breakdown occurs with a rather high probability ~ 20%. We suspect EBW defects rather than material </a:t>
            </a:r>
            <a:r>
              <a:rPr lang="en-US" sz="1600" dirty="0"/>
              <a:t>due to the complicated welding </a:t>
            </a:r>
            <a:r>
              <a:rPr lang="en-US" sz="1600" dirty="0" smtClean="0"/>
              <a:t>configuration of low/medium beta cavities. </a:t>
            </a:r>
            <a:r>
              <a:rPr lang="en-US" sz="1600" dirty="0"/>
              <a:t>W</a:t>
            </a:r>
            <a:r>
              <a:rPr lang="en-US" sz="1600" dirty="0" smtClean="0"/>
              <a:t>e observe “Cats eye” defect on EBW </a:t>
            </a:r>
            <a:r>
              <a:rPr lang="en-US" sz="1600" dirty="0"/>
              <a:t>seam in </a:t>
            </a:r>
            <a:r>
              <a:rPr lang="en-US" sz="1600" dirty="0" smtClean="0"/>
              <a:t>some </a:t>
            </a:r>
            <a:r>
              <a:rPr lang="en-US" sz="1600" dirty="0"/>
              <a:t>cases </a:t>
            </a:r>
          </a:p>
        </p:txBody>
      </p:sp>
      <p:sp>
        <p:nvSpPr>
          <p:cNvPr id="11" name="Rectangle 10"/>
          <p:cNvSpPr/>
          <p:nvPr/>
        </p:nvSpPr>
        <p:spPr>
          <a:xfrm>
            <a:off x="838200" y="838200"/>
            <a:ext cx="1905000" cy="3962400"/>
          </a:xfrm>
          <a:prstGeom prst="rect">
            <a:avLst/>
          </a:prstGeom>
          <a:noFill/>
          <a:ln w="28575">
            <a:solidFill>
              <a:srgbClr val="0000F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Rectangle 11"/>
          <p:cNvSpPr/>
          <p:nvPr/>
        </p:nvSpPr>
        <p:spPr>
          <a:xfrm>
            <a:off x="4686300" y="845172"/>
            <a:ext cx="1409700" cy="3808108"/>
          </a:xfrm>
          <a:prstGeom prst="rect">
            <a:avLst/>
          </a:prstGeom>
          <a:noFill/>
          <a:ln w="28575">
            <a:solidFill>
              <a:srgbClr val="5F5F5F"/>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4217581" y="4705141"/>
            <a:ext cx="2488720" cy="369332"/>
          </a:xfrm>
          <a:prstGeom prst="rect">
            <a:avLst/>
          </a:prstGeom>
          <a:solidFill>
            <a:srgbClr val="00B050"/>
          </a:solidFill>
          <a:ln>
            <a:solidFill>
              <a:srgbClr val="92D050"/>
            </a:solidFill>
          </a:ln>
        </p:spPr>
        <p:txBody>
          <a:bodyPr wrap="square" rtlCol="0">
            <a:spAutoFit/>
          </a:bodyPr>
          <a:lstStyle/>
          <a:p>
            <a:r>
              <a:rPr lang="en-US" dirty="0" smtClean="0">
                <a:solidFill>
                  <a:schemeClr val="bg1"/>
                </a:solidFill>
              </a:rPr>
              <a:t>Excellent performance</a:t>
            </a:r>
            <a:endParaRPr lang="en-US" dirty="0">
              <a:solidFill>
                <a:schemeClr val="bg1"/>
              </a:solidFill>
            </a:endParaRPr>
          </a:p>
        </p:txBody>
      </p:sp>
      <p:sp>
        <p:nvSpPr>
          <p:cNvPr id="2" name="Rectangle 1"/>
          <p:cNvSpPr/>
          <p:nvPr/>
        </p:nvSpPr>
        <p:spPr>
          <a:xfrm>
            <a:off x="85060" y="1676400"/>
            <a:ext cx="6087140" cy="685800"/>
          </a:xfrm>
          <a:prstGeom prst="rect">
            <a:avLst/>
          </a:prstGeom>
          <a:noFill/>
          <a:ln>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24380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04347"/>
            <a:ext cx="9144000" cy="451565"/>
          </a:xfrm>
        </p:spPr>
        <p:txBody>
          <a:bodyPr/>
          <a:lstStyle/>
          <a:p>
            <a:r>
              <a:rPr lang="en-US" sz="3000" dirty="0" smtClean="0"/>
              <a:t>Cavity Performance Dependence on </a:t>
            </a:r>
            <a:r>
              <a:rPr lang="en-US" sz="3000" dirty="0"/>
              <a:t>E</a:t>
            </a:r>
            <a:r>
              <a:rPr lang="en-US" sz="3000" dirty="0" smtClean="0"/>
              <a:t>p and </a:t>
            </a:r>
            <a:r>
              <a:rPr lang="en-US" sz="3000" dirty="0" err="1" smtClean="0"/>
              <a:t>Bp</a:t>
            </a:r>
            <a:endParaRPr lang="en-US" sz="3000" dirty="0"/>
          </a:p>
        </p:txBody>
      </p:sp>
      <p:sp>
        <p:nvSpPr>
          <p:cNvPr id="4" name="Slide Number Placeholder 3"/>
          <p:cNvSpPr>
            <a:spLocks noGrp="1"/>
          </p:cNvSpPr>
          <p:nvPr>
            <p:ph type="sldNum" sz="quarter" idx="11"/>
          </p:nvPr>
        </p:nvSpPr>
        <p:spPr>
          <a:xfrm>
            <a:off x="8382000" y="5561249"/>
            <a:ext cx="762000" cy="364628"/>
          </a:xfrm>
        </p:spPr>
        <p:txBody>
          <a:bodyPr/>
          <a:lstStyle/>
          <a:p>
            <a:pPr>
              <a:defRPr/>
            </a:pPr>
            <a:r>
              <a:rPr lang="en-US" smtClean="0"/>
              <a:t>, Slide </a:t>
            </a:r>
            <a:fld id="{35AD4620-7552-4207-8973-898801ED212B}" type="slidenum">
              <a:rPr lang="en-US" smtClean="0"/>
              <a:pPr>
                <a:defRPr/>
              </a:pPr>
              <a:t>5</a:t>
            </a:fld>
            <a:endParaRPr lang="en-US"/>
          </a:p>
        </p:txBody>
      </p:sp>
      <p:sp>
        <p:nvSpPr>
          <p:cNvPr id="5" name="Footer Placeholder 4"/>
          <p:cNvSpPr>
            <a:spLocks noGrp="1"/>
          </p:cNvSpPr>
          <p:nvPr>
            <p:ph type="ftr" sz="quarter" idx="10"/>
          </p:nvPr>
        </p:nvSpPr>
        <p:spPr>
          <a:xfrm>
            <a:off x="4140680" y="5561249"/>
            <a:ext cx="4241321" cy="364628"/>
          </a:xfrm>
        </p:spPr>
        <p:txBody>
          <a:bodyPr/>
          <a:lstStyle/>
          <a:p>
            <a:pPr>
              <a:defRPr/>
            </a:pPr>
            <a:r>
              <a:rPr lang="en-US" smtClean="0"/>
              <a:t>J. Wei, June 2015 ASAC Review - 03</a:t>
            </a:r>
            <a:endParaRPr lang="en-US" dirty="0"/>
          </a:p>
        </p:txBody>
      </p:sp>
      <p:pic>
        <p:nvPicPr>
          <p:cNvPr id="6" name="Picture 5"/>
          <p:cNvPicPr>
            <a:picLocks noChangeAspect="1"/>
          </p:cNvPicPr>
          <p:nvPr/>
        </p:nvPicPr>
        <p:blipFill rotWithShape="1">
          <a:blip r:embed="rId2"/>
          <a:srcRect l="57971" t="17716" r="23333" b="14859"/>
          <a:stretch/>
        </p:blipFill>
        <p:spPr>
          <a:xfrm>
            <a:off x="123300" y="2100398"/>
            <a:ext cx="4495800" cy="3983627"/>
          </a:xfrm>
          <a:prstGeom prst="rect">
            <a:avLst/>
          </a:prstGeom>
        </p:spPr>
      </p:pic>
      <p:cxnSp>
        <p:nvCxnSpPr>
          <p:cNvPr id="8" name="Straight Connector 7"/>
          <p:cNvCxnSpPr/>
          <p:nvPr/>
        </p:nvCxnSpPr>
        <p:spPr>
          <a:xfrm>
            <a:off x="2561700" y="1752600"/>
            <a:ext cx="0" cy="3581397"/>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pic>
        <p:nvPicPr>
          <p:cNvPr id="12" name="Picture 11"/>
          <p:cNvPicPr>
            <a:picLocks noChangeAspect="1"/>
          </p:cNvPicPr>
          <p:nvPr/>
        </p:nvPicPr>
        <p:blipFill rotWithShape="1">
          <a:blip r:embed="rId3"/>
          <a:srcRect l="10390" t="19136" r="68986" b="5185"/>
          <a:stretch/>
        </p:blipFill>
        <p:spPr>
          <a:xfrm>
            <a:off x="4466700" y="2100397"/>
            <a:ext cx="4524900" cy="4038601"/>
          </a:xfrm>
          <a:prstGeom prst="rect">
            <a:avLst/>
          </a:prstGeom>
        </p:spPr>
      </p:pic>
      <p:cxnSp>
        <p:nvCxnSpPr>
          <p:cNvPr id="13" name="Straight Connector 12"/>
          <p:cNvCxnSpPr/>
          <p:nvPr/>
        </p:nvCxnSpPr>
        <p:spPr>
          <a:xfrm>
            <a:off x="7601786" y="1752600"/>
            <a:ext cx="0" cy="3581397"/>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0" y="634864"/>
            <a:ext cx="9144000" cy="1631216"/>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sz="2000" dirty="0" smtClean="0">
                <a:latin typeface="+mn-lt"/>
              </a:rPr>
              <a:t>Cavity performance dependence on Ep and </a:t>
            </a:r>
            <a:r>
              <a:rPr lang="en-US" sz="2000" dirty="0" err="1" smtClean="0">
                <a:latin typeface="+mn-lt"/>
              </a:rPr>
              <a:t>Bp</a:t>
            </a:r>
            <a:r>
              <a:rPr lang="en-US" sz="2000" dirty="0" smtClean="0">
                <a:latin typeface="+mn-lt"/>
              </a:rPr>
              <a:t>, for examples FRIB</a:t>
            </a:r>
            <a:r>
              <a:rPr lang="en-US" sz="2000" dirty="0" smtClean="0">
                <a:latin typeface="Symbol" panose="05050102010706020507" pitchFamily="18" charset="2"/>
              </a:rPr>
              <a:t> b</a:t>
            </a:r>
            <a:r>
              <a:rPr lang="en-US" sz="2000" dirty="0" smtClean="0"/>
              <a:t>=0.041 QWRs (16) and</a:t>
            </a:r>
            <a:r>
              <a:rPr lang="en-US" sz="2000" dirty="0">
                <a:latin typeface="Symbol" panose="05050102010706020507" pitchFamily="18" charset="2"/>
              </a:rPr>
              <a:t> </a:t>
            </a:r>
            <a:r>
              <a:rPr lang="en-US" sz="2000" dirty="0" smtClean="0">
                <a:latin typeface="Symbol" panose="05050102010706020507" pitchFamily="18" charset="2"/>
              </a:rPr>
              <a:t>b</a:t>
            </a:r>
            <a:r>
              <a:rPr lang="en-US" sz="2000" dirty="0" smtClean="0"/>
              <a:t>=0.29 HWRs (72). </a:t>
            </a:r>
          </a:p>
          <a:p>
            <a:pPr marL="285750" indent="-285750">
              <a:buFont typeface="Arial" panose="020B0604020202020204" pitchFamily="34" charset="0"/>
              <a:buChar char="•"/>
            </a:pPr>
            <a:r>
              <a:rPr lang="en-US" sz="2000" dirty="0" smtClean="0"/>
              <a:t>Several FE results are mixed. </a:t>
            </a:r>
          </a:p>
          <a:p>
            <a:pPr marL="285750" indent="-285750">
              <a:buFont typeface="Arial" panose="020B0604020202020204" pitchFamily="34" charset="0"/>
              <a:buChar char="•"/>
            </a:pPr>
            <a:r>
              <a:rPr lang="en-US" sz="2000" dirty="0" smtClean="0"/>
              <a:t>Observes  Q-drop in both families, and 0.085QRWs and 0.53HWRs also same</a:t>
            </a:r>
            <a:endParaRPr lang="en-US" sz="2000" dirty="0"/>
          </a:p>
        </p:txBody>
      </p:sp>
      <p:sp>
        <p:nvSpPr>
          <p:cNvPr id="7" name="TextBox 6"/>
          <p:cNvSpPr txBox="1"/>
          <p:nvPr/>
        </p:nvSpPr>
        <p:spPr>
          <a:xfrm>
            <a:off x="1981200" y="3395799"/>
            <a:ext cx="1676400" cy="369332"/>
          </a:xfrm>
          <a:prstGeom prst="rect">
            <a:avLst/>
          </a:prstGeom>
          <a:solidFill>
            <a:schemeClr val="bg1"/>
          </a:solidFill>
          <a:ln>
            <a:solidFill>
              <a:schemeClr val="tx1"/>
            </a:solidFill>
            <a:prstDash val="dash"/>
          </a:ln>
        </p:spPr>
        <p:txBody>
          <a:bodyPr wrap="square" rtlCol="0">
            <a:spAutoFit/>
          </a:bodyPr>
          <a:lstStyle/>
          <a:p>
            <a:r>
              <a:rPr lang="en-US" dirty="0" smtClean="0"/>
              <a:t>Q-drop on-set</a:t>
            </a:r>
            <a:endParaRPr lang="en-US" dirty="0"/>
          </a:p>
        </p:txBody>
      </p:sp>
      <p:sp>
        <p:nvSpPr>
          <p:cNvPr id="11" name="TextBox 10"/>
          <p:cNvSpPr txBox="1"/>
          <p:nvPr/>
        </p:nvSpPr>
        <p:spPr>
          <a:xfrm>
            <a:off x="6763586" y="3461491"/>
            <a:ext cx="1676400" cy="369332"/>
          </a:xfrm>
          <a:prstGeom prst="rect">
            <a:avLst/>
          </a:prstGeom>
          <a:solidFill>
            <a:schemeClr val="bg1"/>
          </a:solidFill>
          <a:ln>
            <a:solidFill>
              <a:schemeClr val="tx1"/>
            </a:solidFill>
            <a:prstDash val="dash"/>
          </a:ln>
        </p:spPr>
        <p:txBody>
          <a:bodyPr wrap="square" rtlCol="0">
            <a:spAutoFit/>
          </a:bodyPr>
          <a:lstStyle/>
          <a:p>
            <a:r>
              <a:rPr lang="en-US" dirty="0" smtClean="0"/>
              <a:t>Q-drop on-set</a:t>
            </a:r>
            <a:endParaRPr lang="en-US" dirty="0"/>
          </a:p>
        </p:txBody>
      </p:sp>
      <p:sp>
        <p:nvSpPr>
          <p:cNvPr id="9" name="TextBox 8"/>
          <p:cNvSpPr txBox="1"/>
          <p:nvPr/>
        </p:nvSpPr>
        <p:spPr>
          <a:xfrm>
            <a:off x="699296" y="3226522"/>
            <a:ext cx="1277401" cy="338554"/>
          </a:xfrm>
          <a:prstGeom prst="rect">
            <a:avLst/>
          </a:prstGeom>
          <a:noFill/>
        </p:spPr>
        <p:txBody>
          <a:bodyPr wrap="square" rtlCol="0">
            <a:spAutoFit/>
          </a:bodyPr>
          <a:lstStyle/>
          <a:p>
            <a:r>
              <a:rPr lang="en-US" sz="1600" dirty="0" smtClean="0"/>
              <a:t>0.041QWR</a:t>
            </a:r>
            <a:endParaRPr lang="en-US" sz="1600" dirty="0"/>
          </a:p>
        </p:txBody>
      </p:sp>
      <p:sp>
        <p:nvSpPr>
          <p:cNvPr id="14" name="TextBox 13"/>
          <p:cNvSpPr txBox="1"/>
          <p:nvPr/>
        </p:nvSpPr>
        <p:spPr>
          <a:xfrm>
            <a:off x="5081635" y="3209645"/>
            <a:ext cx="1277401" cy="338554"/>
          </a:xfrm>
          <a:prstGeom prst="rect">
            <a:avLst/>
          </a:prstGeom>
          <a:noFill/>
        </p:spPr>
        <p:txBody>
          <a:bodyPr wrap="square" rtlCol="0">
            <a:spAutoFit/>
          </a:bodyPr>
          <a:lstStyle/>
          <a:p>
            <a:r>
              <a:rPr lang="en-US" sz="1600" dirty="0" smtClean="0"/>
              <a:t>0.29HWR</a:t>
            </a:r>
            <a:endParaRPr lang="en-US" sz="1600" dirty="0"/>
          </a:p>
        </p:txBody>
      </p:sp>
      <p:sp>
        <p:nvSpPr>
          <p:cNvPr id="15" name="Footer Placeholder 4"/>
          <p:cNvSpPr txBox="1">
            <a:spLocks/>
          </p:cNvSpPr>
          <p:nvPr/>
        </p:nvSpPr>
        <p:spPr>
          <a:xfrm>
            <a:off x="4140680" y="6356450"/>
            <a:ext cx="4241321" cy="364628"/>
          </a:xfrm>
          <a:prstGeom prst="rect">
            <a:avLst/>
          </a:prstGeom>
        </p:spPr>
        <p:txBody>
          <a:bodyPr lIns="0" tIns="45712" rIns="0" bIns="45712" anchor="b"/>
          <a:lstStyle>
            <a:defPPr>
              <a:defRPr lang="en-US"/>
            </a:defPPr>
            <a:lvl1pPr algn="r" defTabSz="457200" rtl="0" eaLnBrk="0" fontAlgn="base" hangingPunct="0">
              <a:lnSpc>
                <a:spcPct val="90000"/>
              </a:lnSpc>
              <a:spcBef>
                <a:spcPct val="0"/>
              </a:spcBef>
              <a:spcAft>
                <a:spcPct val="0"/>
              </a:spcAft>
              <a:defRPr sz="1000" kern="1200" smtClean="0">
                <a:solidFill>
                  <a:srgbClr val="064308"/>
                </a:solidFill>
                <a:latin typeface="Arial"/>
                <a:ea typeface="+mn-ea"/>
                <a:cs typeface="Arial"/>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defRPr/>
            </a:pPr>
            <a:r>
              <a:rPr lang="en-US" dirty="0" smtClean="0"/>
              <a:t>K. Saito , June 26 2018, TTC meeting RIKEN WG1</a:t>
            </a:r>
            <a:endParaRPr lang="en-US" dirty="0"/>
          </a:p>
        </p:txBody>
      </p:sp>
      <p:sp>
        <p:nvSpPr>
          <p:cNvPr id="16" name="Slide Number Placeholder 3"/>
          <p:cNvSpPr txBox="1">
            <a:spLocks/>
          </p:cNvSpPr>
          <p:nvPr/>
        </p:nvSpPr>
        <p:spPr>
          <a:xfrm>
            <a:off x="8382000" y="6356450"/>
            <a:ext cx="762000" cy="364628"/>
          </a:xfrm>
          <a:prstGeom prst="rect">
            <a:avLst/>
          </a:prstGeom>
        </p:spPr>
        <p:txBody>
          <a:bodyPr vert="horz" wrap="square" lIns="0" tIns="45712" rIns="0" bIns="45712" numCol="1" anchor="b" anchorCtr="0" compatLnSpc="1">
            <a:prstTxWarp prst="textNoShape">
              <a:avLst/>
            </a:prstTxWarp>
          </a:bodyPr>
          <a:lstStyle>
            <a:defPPr>
              <a:defRPr lang="en-US"/>
            </a:defPPr>
            <a:lvl1pPr algn="l" defTabSz="457200" rtl="0" eaLnBrk="0" fontAlgn="base" hangingPunct="0">
              <a:lnSpc>
                <a:spcPct val="90000"/>
              </a:lnSpc>
              <a:spcBef>
                <a:spcPct val="0"/>
              </a:spcBef>
              <a:spcAft>
                <a:spcPct val="0"/>
              </a:spcAft>
              <a:defRPr sz="1000" kern="1200">
                <a:solidFill>
                  <a:srgbClr val="064308"/>
                </a:solidFill>
                <a:latin typeface="Arial" pitchFamily="34"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a:lstStyle>
          <a:p>
            <a:pPr>
              <a:defRPr/>
            </a:pPr>
            <a:r>
              <a:rPr lang="en-US" dirty="0" smtClean="0"/>
              <a:t>, Slide </a:t>
            </a:r>
            <a:r>
              <a:rPr lang="en-US" dirty="0"/>
              <a:t>5</a:t>
            </a:r>
          </a:p>
        </p:txBody>
      </p:sp>
    </p:spTree>
    <p:extLst>
      <p:ext uri="{BB962C8B-B14F-4D97-AF65-F5344CB8AC3E}">
        <p14:creationId xmlns:p14="http://schemas.microsoft.com/office/powerpoint/2010/main" val="3596324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91040"/>
            <a:ext cx="8991600" cy="478624"/>
          </a:xfrm>
        </p:spPr>
        <p:txBody>
          <a:bodyPr/>
          <a:lstStyle/>
          <a:p>
            <a:r>
              <a:rPr lang="en-US" dirty="0" smtClean="0"/>
              <a:t>High Field Q-Slope</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35AD4620-7552-4207-8973-898801ED212B}" type="slidenum">
              <a:rPr lang="en-US" smtClean="0"/>
              <a:pPr>
                <a:defRPr/>
              </a:pPr>
              <a:t>6</a:t>
            </a:fld>
            <a:endParaRPr lang="en-US"/>
          </a:p>
        </p:txBody>
      </p:sp>
      <p:pic>
        <p:nvPicPr>
          <p:cNvPr id="6" name="Picture 5"/>
          <p:cNvPicPr>
            <a:picLocks noChangeAspect="1"/>
          </p:cNvPicPr>
          <p:nvPr/>
        </p:nvPicPr>
        <p:blipFill rotWithShape="1">
          <a:blip r:embed="rId2"/>
          <a:srcRect l="71163" t="28866" r="15377" b="33542"/>
          <a:stretch/>
        </p:blipFill>
        <p:spPr>
          <a:xfrm>
            <a:off x="30126" y="1981200"/>
            <a:ext cx="2332074" cy="1689908"/>
          </a:xfrm>
          <a:prstGeom prst="rect">
            <a:avLst/>
          </a:prstGeom>
        </p:spPr>
      </p:pic>
      <p:pic>
        <p:nvPicPr>
          <p:cNvPr id="7" name="Picture 6"/>
          <p:cNvPicPr>
            <a:picLocks noChangeAspect="1"/>
          </p:cNvPicPr>
          <p:nvPr/>
        </p:nvPicPr>
        <p:blipFill rotWithShape="1">
          <a:blip r:embed="rId3"/>
          <a:srcRect l="70833" t="45248" r="15000" b="17467"/>
          <a:stretch/>
        </p:blipFill>
        <p:spPr>
          <a:xfrm>
            <a:off x="-440" y="3701234"/>
            <a:ext cx="2428653" cy="1797725"/>
          </a:xfrm>
          <a:prstGeom prst="rect">
            <a:avLst/>
          </a:prstGeom>
        </p:spPr>
      </p:pic>
      <p:pic>
        <p:nvPicPr>
          <p:cNvPr id="9" name="Picture 8"/>
          <p:cNvPicPr>
            <a:picLocks noChangeAspect="1"/>
          </p:cNvPicPr>
          <p:nvPr/>
        </p:nvPicPr>
        <p:blipFill rotWithShape="1">
          <a:blip r:embed="rId4"/>
          <a:srcRect l="70955" t="26662" r="15775" b="13579"/>
          <a:stretch/>
        </p:blipFill>
        <p:spPr>
          <a:xfrm rot="16200000">
            <a:off x="2667387" y="1752431"/>
            <a:ext cx="1689908" cy="2160807"/>
          </a:xfrm>
          <a:prstGeom prst="rect">
            <a:avLst/>
          </a:prstGeom>
        </p:spPr>
      </p:pic>
      <p:pic>
        <p:nvPicPr>
          <p:cNvPr id="10" name="Picture 9"/>
          <p:cNvPicPr>
            <a:picLocks noChangeAspect="1"/>
          </p:cNvPicPr>
          <p:nvPr/>
        </p:nvPicPr>
        <p:blipFill rotWithShape="1">
          <a:blip r:embed="rId5"/>
          <a:srcRect l="70951" t="26983" r="15608" b="12170"/>
          <a:stretch/>
        </p:blipFill>
        <p:spPr>
          <a:xfrm rot="16200000">
            <a:off x="2574927" y="3539644"/>
            <a:ext cx="1879086" cy="2166826"/>
          </a:xfrm>
          <a:prstGeom prst="rect">
            <a:avLst/>
          </a:prstGeom>
        </p:spPr>
      </p:pic>
      <p:pic>
        <p:nvPicPr>
          <p:cNvPr id="11" name="Picture 10"/>
          <p:cNvPicPr>
            <a:picLocks noChangeAspect="1"/>
          </p:cNvPicPr>
          <p:nvPr/>
        </p:nvPicPr>
        <p:blipFill rotWithShape="1">
          <a:blip r:embed="rId6"/>
          <a:srcRect l="69341" t="31407" r="13845" b="21965"/>
          <a:stretch/>
        </p:blipFill>
        <p:spPr>
          <a:xfrm>
            <a:off x="4672754" y="2009553"/>
            <a:ext cx="2079976" cy="1661555"/>
          </a:xfrm>
          <a:prstGeom prst="rect">
            <a:avLst/>
          </a:prstGeom>
        </p:spPr>
      </p:pic>
      <p:pic>
        <p:nvPicPr>
          <p:cNvPr id="12" name="Picture 11"/>
          <p:cNvPicPr>
            <a:picLocks noChangeAspect="1"/>
          </p:cNvPicPr>
          <p:nvPr/>
        </p:nvPicPr>
        <p:blipFill rotWithShape="1">
          <a:blip r:embed="rId7"/>
          <a:srcRect l="69167" t="30286" r="13680" b="22921"/>
          <a:stretch/>
        </p:blipFill>
        <p:spPr>
          <a:xfrm>
            <a:off x="4643915" y="3711459"/>
            <a:ext cx="2173958" cy="1787500"/>
          </a:xfrm>
          <a:prstGeom prst="rect">
            <a:avLst/>
          </a:prstGeom>
        </p:spPr>
      </p:pic>
      <p:pic>
        <p:nvPicPr>
          <p:cNvPr id="13" name="Picture 12"/>
          <p:cNvPicPr>
            <a:picLocks noChangeAspect="1"/>
          </p:cNvPicPr>
          <p:nvPr/>
        </p:nvPicPr>
        <p:blipFill rotWithShape="1">
          <a:blip r:embed="rId8"/>
          <a:srcRect l="67228" t="29906" r="10923" b="8857"/>
          <a:stretch/>
        </p:blipFill>
        <p:spPr>
          <a:xfrm>
            <a:off x="6827603" y="1955026"/>
            <a:ext cx="2201476" cy="1756433"/>
          </a:xfrm>
          <a:prstGeom prst="rect">
            <a:avLst/>
          </a:prstGeom>
        </p:spPr>
      </p:pic>
      <p:pic>
        <p:nvPicPr>
          <p:cNvPr id="14" name="Picture 13"/>
          <p:cNvPicPr>
            <a:picLocks noChangeAspect="1"/>
          </p:cNvPicPr>
          <p:nvPr/>
        </p:nvPicPr>
        <p:blipFill rotWithShape="1">
          <a:blip r:embed="rId9"/>
          <a:srcRect l="66458" t="26937" r="11385" b="12211"/>
          <a:stretch/>
        </p:blipFill>
        <p:spPr>
          <a:xfrm>
            <a:off x="6727921" y="3694146"/>
            <a:ext cx="2278897" cy="1852727"/>
          </a:xfrm>
          <a:prstGeom prst="rect">
            <a:avLst/>
          </a:prstGeom>
        </p:spPr>
      </p:pic>
      <p:sp>
        <p:nvSpPr>
          <p:cNvPr id="15" name="TextBox 14"/>
          <p:cNvSpPr txBox="1"/>
          <p:nvPr/>
        </p:nvSpPr>
        <p:spPr>
          <a:xfrm>
            <a:off x="76200" y="1066800"/>
            <a:ext cx="8930618" cy="646331"/>
          </a:xfrm>
          <a:prstGeom prst="rect">
            <a:avLst/>
          </a:prstGeom>
          <a:noFill/>
        </p:spPr>
        <p:txBody>
          <a:bodyPr wrap="square" rtlCol="0">
            <a:spAutoFit/>
          </a:bodyPr>
          <a:lstStyle/>
          <a:p>
            <a:pPr marL="285750" indent="-285750">
              <a:buFont typeface="Arial" panose="020B0604020202020204" pitchFamily="34" charset="0"/>
              <a:buChar char="•"/>
            </a:pPr>
            <a:r>
              <a:rPr lang="en-US" dirty="0"/>
              <a:t>P</a:t>
            </a:r>
            <a:r>
              <a:rPr lang="en-US" dirty="0" smtClean="0"/>
              <a:t>ure high field Q-slop (HFQS) without X-ray  is often observed in every FRIB cavity family.</a:t>
            </a:r>
          </a:p>
        </p:txBody>
      </p:sp>
      <p:sp>
        <p:nvSpPr>
          <p:cNvPr id="16" name="TextBox 15"/>
          <p:cNvSpPr txBox="1"/>
          <p:nvPr/>
        </p:nvSpPr>
        <p:spPr>
          <a:xfrm>
            <a:off x="232160" y="3189064"/>
            <a:ext cx="1295400" cy="307777"/>
          </a:xfrm>
          <a:prstGeom prst="rect">
            <a:avLst/>
          </a:prstGeom>
          <a:noFill/>
        </p:spPr>
        <p:txBody>
          <a:bodyPr wrap="square" rtlCol="0">
            <a:spAutoFit/>
          </a:bodyPr>
          <a:lstStyle/>
          <a:p>
            <a:r>
              <a:rPr lang="en-US" sz="1400" dirty="0" smtClean="0"/>
              <a:t>0.041QWR</a:t>
            </a:r>
            <a:endParaRPr lang="en-US" sz="1400" dirty="0"/>
          </a:p>
        </p:txBody>
      </p:sp>
      <p:sp>
        <p:nvSpPr>
          <p:cNvPr id="18" name="TextBox 17"/>
          <p:cNvSpPr txBox="1"/>
          <p:nvPr/>
        </p:nvSpPr>
        <p:spPr>
          <a:xfrm>
            <a:off x="4824029" y="3173113"/>
            <a:ext cx="967171" cy="307777"/>
          </a:xfrm>
          <a:prstGeom prst="rect">
            <a:avLst/>
          </a:prstGeom>
          <a:noFill/>
        </p:spPr>
        <p:txBody>
          <a:bodyPr wrap="square" rtlCol="0">
            <a:spAutoFit/>
          </a:bodyPr>
          <a:lstStyle/>
          <a:p>
            <a:r>
              <a:rPr lang="en-US" sz="1400" dirty="0" smtClean="0"/>
              <a:t>0.29HWR</a:t>
            </a:r>
            <a:endParaRPr lang="en-US" sz="1400" dirty="0"/>
          </a:p>
        </p:txBody>
      </p:sp>
      <p:sp>
        <p:nvSpPr>
          <p:cNvPr id="19" name="TextBox 18"/>
          <p:cNvSpPr txBox="1"/>
          <p:nvPr/>
        </p:nvSpPr>
        <p:spPr>
          <a:xfrm>
            <a:off x="2612890" y="3173113"/>
            <a:ext cx="1295400" cy="307777"/>
          </a:xfrm>
          <a:prstGeom prst="rect">
            <a:avLst/>
          </a:prstGeom>
          <a:noFill/>
        </p:spPr>
        <p:txBody>
          <a:bodyPr wrap="square" rtlCol="0">
            <a:spAutoFit/>
          </a:bodyPr>
          <a:lstStyle/>
          <a:p>
            <a:r>
              <a:rPr lang="en-US" sz="1400" dirty="0" smtClean="0"/>
              <a:t>0.085QWR</a:t>
            </a:r>
            <a:endParaRPr lang="en-US" sz="1400" dirty="0"/>
          </a:p>
        </p:txBody>
      </p:sp>
      <p:sp>
        <p:nvSpPr>
          <p:cNvPr id="20" name="TextBox 19"/>
          <p:cNvSpPr txBox="1"/>
          <p:nvPr/>
        </p:nvSpPr>
        <p:spPr>
          <a:xfrm>
            <a:off x="7890107" y="3189064"/>
            <a:ext cx="967171" cy="307777"/>
          </a:xfrm>
          <a:prstGeom prst="rect">
            <a:avLst/>
          </a:prstGeom>
          <a:noFill/>
        </p:spPr>
        <p:txBody>
          <a:bodyPr wrap="square" rtlCol="0">
            <a:spAutoFit/>
          </a:bodyPr>
          <a:lstStyle/>
          <a:p>
            <a:r>
              <a:rPr lang="en-US" sz="1400" dirty="0" smtClean="0"/>
              <a:t>0.53HWR</a:t>
            </a:r>
            <a:endParaRPr lang="en-US" sz="1400" dirty="0"/>
          </a:p>
        </p:txBody>
      </p:sp>
      <p:sp>
        <p:nvSpPr>
          <p:cNvPr id="21" name="TextBox 20"/>
          <p:cNvSpPr txBox="1"/>
          <p:nvPr/>
        </p:nvSpPr>
        <p:spPr>
          <a:xfrm>
            <a:off x="201336" y="5032067"/>
            <a:ext cx="1779863" cy="307777"/>
          </a:xfrm>
          <a:prstGeom prst="rect">
            <a:avLst/>
          </a:prstGeom>
          <a:noFill/>
        </p:spPr>
        <p:txBody>
          <a:bodyPr wrap="square" rtlCol="0">
            <a:spAutoFit/>
          </a:bodyPr>
          <a:lstStyle/>
          <a:p>
            <a:r>
              <a:rPr lang="en-US" sz="1400" dirty="0" smtClean="0"/>
              <a:t>0.041QWR-Xray</a:t>
            </a:r>
            <a:endParaRPr lang="en-US" sz="1400" dirty="0"/>
          </a:p>
        </p:txBody>
      </p:sp>
      <p:sp>
        <p:nvSpPr>
          <p:cNvPr id="23" name="TextBox 22"/>
          <p:cNvSpPr txBox="1"/>
          <p:nvPr/>
        </p:nvSpPr>
        <p:spPr>
          <a:xfrm>
            <a:off x="2637036" y="5032067"/>
            <a:ext cx="1630164" cy="307777"/>
          </a:xfrm>
          <a:prstGeom prst="rect">
            <a:avLst/>
          </a:prstGeom>
          <a:noFill/>
        </p:spPr>
        <p:txBody>
          <a:bodyPr wrap="square" rtlCol="0">
            <a:spAutoFit/>
          </a:bodyPr>
          <a:lstStyle/>
          <a:p>
            <a:r>
              <a:rPr lang="en-US" sz="1400" dirty="0" smtClean="0"/>
              <a:t>0.085QWR-Xray</a:t>
            </a:r>
            <a:endParaRPr lang="en-US" sz="1400" dirty="0"/>
          </a:p>
        </p:txBody>
      </p:sp>
      <p:sp>
        <p:nvSpPr>
          <p:cNvPr id="24" name="TextBox 23"/>
          <p:cNvSpPr txBox="1"/>
          <p:nvPr/>
        </p:nvSpPr>
        <p:spPr>
          <a:xfrm>
            <a:off x="4803862" y="5032067"/>
            <a:ext cx="1444538" cy="307776"/>
          </a:xfrm>
          <a:prstGeom prst="rect">
            <a:avLst/>
          </a:prstGeom>
          <a:noFill/>
        </p:spPr>
        <p:txBody>
          <a:bodyPr wrap="square" rtlCol="0">
            <a:spAutoFit/>
          </a:bodyPr>
          <a:lstStyle/>
          <a:p>
            <a:r>
              <a:rPr lang="en-US" sz="1400" dirty="0" smtClean="0"/>
              <a:t>0.29HWR-Xray</a:t>
            </a:r>
            <a:endParaRPr lang="en-US" sz="1400" dirty="0"/>
          </a:p>
        </p:txBody>
      </p:sp>
      <p:sp>
        <p:nvSpPr>
          <p:cNvPr id="25" name="TextBox 24"/>
          <p:cNvSpPr txBox="1"/>
          <p:nvPr/>
        </p:nvSpPr>
        <p:spPr>
          <a:xfrm>
            <a:off x="6887868" y="5048436"/>
            <a:ext cx="1444538" cy="307776"/>
          </a:xfrm>
          <a:prstGeom prst="rect">
            <a:avLst/>
          </a:prstGeom>
          <a:noFill/>
        </p:spPr>
        <p:txBody>
          <a:bodyPr wrap="square" rtlCol="0">
            <a:spAutoFit/>
          </a:bodyPr>
          <a:lstStyle/>
          <a:p>
            <a:r>
              <a:rPr lang="en-US" sz="1400" dirty="0" smtClean="0"/>
              <a:t>0.53HWR-Xray</a:t>
            </a:r>
            <a:endParaRPr lang="en-US" sz="1400" dirty="0"/>
          </a:p>
        </p:txBody>
      </p:sp>
      <p:cxnSp>
        <p:nvCxnSpPr>
          <p:cNvPr id="27" name="Straight Connector 26"/>
          <p:cNvCxnSpPr/>
          <p:nvPr/>
        </p:nvCxnSpPr>
        <p:spPr>
          <a:xfrm flipH="1">
            <a:off x="1389686" y="2064429"/>
            <a:ext cx="30664" cy="1410646"/>
          </a:xfrm>
          <a:prstGeom prst="line">
            <a:avLst/>
          </a:prstGeom>
          <a:ln w="19050">
            <a:solidFill>
              <a:schemeClr val="tx1"/>
            </a:solidFill>
            <a:prstDash val="dash"/>
          </a:ln>
        </p:spPr>
        <p:style>
          <a:lnRef idx="1">
            <a:schemeClr val="accent6"/>
          </a:lnRef>
          <a:fillRef idx="0">
            <a:schemeClr val="accent6"/>
          </a:fillRef>
          <a:effectRef idx="0">
            <a:schemeClr val="accent6"/>
          </a:effectRef>
          <a:fontRef idx="minor">
            <a:schemeClr val="tx1"/>
          </a:fontRef>
        </p:style>
      </p:cxnSp>
      <p:cxnSp>
        <p:nvCxnSpPr>
          <p:cNvPr id="29" name="Straight Connector 28"/>
          <p:cNvCxnSpPr/>
          <p:nvPr/>
        </p:nvCxnSpPr>
        <p:spPr>
          <a:xfrm flipH="1">
            <a:off x="3930394" y="2083559"/>
            <a:ext cx="30664" cy="1397331"/>
          </a:xfrm>
          <a:prstGeom prst="line">
            <a:avLst/>
          </a:prstGeom>
          <a:ln w="19050">
            <a:solidFill>
              <a:schemeClr val="tx1"/>
            </a:solidFill>
            <a:prstDash val="dash"/>
          </a:ln>
        </p:spPr>
        <p:style>
          <a:lnRef idx="1">
            <a:schemeClr val="accent6"/>
          </a:lnRef>
          <a:fillRef idx="0">
            <a:schemeClr val="accent6"/>
          </a:fillRef>
          <a:effectRef idx="0">
            <a:schemeClr val="accent6"/>
          </a:effectRef>
          <a:fontRef idx="minor">
            <a:schemeClr val="tx1"/>
          </a:fontRef>
        </p:style>
      </p:cxnSp>
      <p:cxnSp>
        <p:nvCxnSpPr>
          <p:cNvPr id="30" name="Straight Connector 29"/>
          <p:cNvCxnSpPr/>
          <p:nvPr/>
        </p:nvCxnSpPr>
        <p:spPr>
          <a:xfrm>
            <a:off x="6096000" y="2064429"/>
            <a:ext cx="0" cy="1397331"/>
          </a:xfrm>
          <a:prstGeom prst="line">
            <a:avLst/>
          </a:prstGeom>
          <a:ln w="19050">
            <a:solidFill>
              <a:schemeClr val="tx1"/>
            </a:solidFill>
            <a:prstDash val="dash"/>
          </a:ln>
        </p:spPr>
        <p:style>
          <a:lnRef idx="1">
            <a:schemeClr val="accent6"/>
          </a:lnRef>
          <a:fillRef idx="0">
            <a:schemeClr val="accent6"/>
          </a:fillRef>
          <a:effectRef idx="0">
            <a:schemeClr val="accent6"/>
          </a:effectRef>
          <a:fontRef idx="minor">
            <a:schemeClr val="tx1"/>
          </a:fontRef>
        </p:style>
      </p:cxnSp>
      <p:cxnSp>
        <p:nvCxnSpPr>
          <p:cNvPr id="31" name="Straight Connector 30"/>
          <p:cNvCxnSpPr/>
          <p:nvPr/>
        </p:nvCxnSpPr>
        <p:spPr>
          <a:xfrm>
            <a:off x="8287991" y="2009553"/>
            <a:ext cx="0" cy="1332216"/>
          </a:xfrm>
          <a:prstGeom prst="line">
            <a:avLst/>
          </a:prstGeom>
          <a:ln w="19050">
            <a:solidFill>
              <a:schemeClr val="tx1"/>
            </a:solidFill>
            <a:prstDash val="dash"/>
          </a:ln>
        </p:spPr>
        <p:style>
          <a:lnRef idx="1">
            <a:schemeClr val="accent6"/>
          </a:lnRef>
          <a:fillRef idx="0">
            <a:schemeClr val="accent6"/>
          </a:fillRef>
          <a:effectRef idx="0">
            <a:schemeClr val="accent6"/>
          </a:effectRef>
          <a:fontRef idx="minor">
            <a:schemeClr val="tx1"/>
          </a:fontRef>
        </p:style>
      </p:cxnSp>
      <p:sp>
        <p:nvSpPr>
          <p:cNvPr id="32" name="TextBox 31"/>
          <p:cNvSpPr txBox="1"/>
          <p:nvPr/>
        </p:nvSpPr>
        <p:spPr>
          <a:xfrm>
            <a:off x="999819" y="2503318"/>
            <a:ext cx="961063" cy="230832"/>
          </a:xfrm>
          <a:prstGeom prst="rect">
            <a:avLst/>
          </a:prstGeom>
          <a:solidFill>
            <a:schemeClr val="bg1"/>
          </a:solidFill>
        </p:spPr>
        <p:txBody>
          <a:bodyPr wrap="square" rtlCol="0">
            <a:spAutoFit/>
          </a:bodyPr>
          <a:lstStyle/>
          <a:p>
            <a:r>
              <a:rPr lang="en-US" sz="900" dirty="0" err="1" smtClean="0"/>
              <a:t>Eacc</a:t>
            </a:r>
            <a:r>
              <a:rPr lang="en-US" sz="900" dirty="0" smtClean="0"/>
              <a:t> ~ 8 MV/m</a:t>
            </a:r>
            <a:endParaRPr lang="en-US" sz="900" dirty="0"/>
          </a:p>
        </p:txBody>
      </p:sp>
      <p:sp>
        <p:nvSpPr>
          <p:cNvPr id="36" name="TextBox 35"/>
          <p:cNvSpPr txBox="1"/>
          <p:nvPr/>
        </p:nvSpPr>
        <p:spPr>
          <a:xfrm>
            <a:off x="3504066" y="2441164"/>
            <a:ext cx="1023917" cy="230832"/>
          </a:xfrm>
          <a:prstGeom prst="rect">
            <a:avLst/>
          </a:prstGeom>
          <a:solidFill>
            <a:schemeClr val="bg1"/>
          </a:solidFill>
        </p:spPr>
        <p:txBody>
          <a:bodyPr wrap="square" rtlCol="0">
            <a:spAutoFit/>
          </a:bodyPr>
          <a:lstStyle/>
          <a:p>
            <a:r>
              <a:rPr lang="en-US" sz="900" dirty="0" err="1" smtClean="0"/>
              <a:t>Eacc</a:t>
            </a:r>
            <a:r>
              <a:rPr lang="en-US" sz="900" dirty="0" smtClean="0"/>
              <a:t> ~ 7 MV/m</a:t>
            </a:r>
            <a:endParaRPr lang="en-US" sz="900" dirty="0"/>
          </a:p>
        </p:txBody>
      </p:sp>
      <p:sp>
        <p:nvSpPr>
          <p:cNvPr id="38" name="TextBox 37"/>
          <p:cNvSpPr txBox="1"/>
          <p:nvPr/>
        </p:nvSpPr>
        <p:spPr>
          <a:xfrm>
            <a:off x="7318607" y="2762629"/>
            <a:ext cx="1143000" cy="230832"/>
          </a:xfrm>
          <a:prstGeom prst="rect">
            <a:avLst/>
          </a:prstGeom>
          <a:solidFill>
            <a:schemeClr val="bg1"/>
          </a:solidFill>
        </p:spPr>
        <p:txBody>
          <a:bodyPr wrap="square" rtlCol="0">
            <a:spAutoFit/>
          </a:bodyPr>
          <a:lstStyle/>
          <a:p>
            <a:r>
              <a:rPr lang="en-US" sz="900" dirty="0" err="1" smtClean="0"/>
              <a:t>Eacc</a:t>
            </a:r>
            <a:r>
              <a:rPr lang="en-US" sz="900" dirty="0" smtClean="0"/>
              <a:t> ~ 9.5 MV/m</a:t>
            </a:r>
            <a:endParaRPr lang="en-US" sz="900" dirty="0"/>
          </a:p>
        </p:txBody>
      </p:sp>
      <p:sp>
        <p:nvSpPr>
          <p:cNvPr id="39" name="TextBox 38"/>
          <p:cNvSpPr txBox="1"/>
          <p:nvPr/>
        </p:nvSpPr>
        <p:spPr>
          <a:xfrm>
            <a:off x="5307614" y="2543587"/>
            <a:ext cx="1053856" cy="230832"/>
          </a:xfrm>
          <a:prstGeom prst="rect">
            <a:avLst/>
          </a:prstGeom>
          <a:solidFill>
            <a:schemeClr val="bg1"/>
          </a:solidFill>
        </p:spPr>
        <p:txBody>
          <a:bodyPr wrap="square" rtlCol="0">
            <a:spAutoFit/>
          </a:bodyPr>
          <a:lstStyle/>
          <a:p>
            <a:r>
              <a:rPr lang="en-US" sz="900" dirty="0" err="1" smtClean="0"/>
              <a:t>Eacc</a:t>
            </a:r>
            <a:r>
              <a:rPr lang="en-US" sz="900" dirty="0" smtClean="0"/>
              <a:t> ~ 11 MV/m</a:t>
            </a:r>
            <a:endParaRPr lang="en-US" sz="900" dirty="0"/>
          </a:p>
        </p:txBody>
      </p:sp>
      <p:sp>
        <p:nvSpPr>
          <p:cNvPr id="41" name="Footer Placeholder 4"/>
          <p:cNvSpPr>
            <a:spLocks noGrp="1"/>
          </p:cNvSpPr>
          <p:nvPr>
            <p:ph type="ftr" sz="quarter" idx="10"/>
          </p:nvPr>
        </p:nvSpPr>
        <p:spPr>
          <a:xfrm>
            <a:off x="4140680" y="6356450"/>
            <a:ext cx="4241321" cy="364628"/>
          </a:xfrm>
        </p:spPr>
        <p:txBody>
          <a:bodyPr/>
          <a:lstStyle/>
          <a:p>
            <a:pPr>
              <a:defRPr/>
            </a:pPr>
            <a:r>
              <a:rPr lang="en-US" dirty="0" smtClean="0"/>
              <a:t>K. Saito , June 26 2018, TTC meeting RIKEN WG1</a:t>
            </a:r>
            <a:endParaRPr lang="en-US" dirty="0"/>
          </a:p>
        </p:txBody>
      </p:sp>
      <p:sp>
        <p:nvSpPr>
          <p:cNvPr id="42" name="TextBox 41"/>
          <p:cNvSpPr txBox="1"/>
          <p:nvPr/>
        </p:nvSpPr>
        <p:spPr>
          <a:xfrm>
            <a:off x="457199" y="4038600"/>
            <a:ext cx="1523999" cy="307777"/>
          </a:xfrm>
          <a:prstGeom prst="rect">
            <a:avLst/>
          </a:prstGeom>
          <a:noFill/>
        </p:spPr>
        <p:txBody>
          <a:bodyPr wrap="square" rtlCol="0">
            <a:spAutoFit/>
          </a:bodyPr>
          <a:lstStyle/>
          <a:p>
            <a:r>
              <a:rPr lang="en-US" sz="1400" dirty="0" smtClean="0"/>
              <a:t>No X-ray</a:t>
            </a:r>
            <a:endParaRPr lang="en-US" sz="1400" dirty="0"/>
          </a:p>
        </p:txBody>
      </p:sp>
      <p:sp>
        <p:nvSpPr>
          <p:cNvPr id="43" name="TextBox 42"/>
          <p:cNvSpPr txBox="1"/>
          <p:nvPr/>
        </p:nvSpPr>
        <p:spPr>
          <a:xfrm>
            <a:off x="2727688" y="4079852"/>
            <a:ext cx="1523999" cy="307777"/>
          </a:xfrm>
          <a:prstGeom prst="rect">
            <a:avLst/>
          </a:prstGeom>
          <a:noFill/>
        </p:spPr>
        <p:txBody>
          <a:bodyPr wrap="square" rtlCol="0">
            <a:spAutoFit/>
          </a:bodyPr>
          <a:lstStyle/>
          <a:p>
            <a:r>
              <a:rPr lang="en-US" sz="1400" dirty="0" smtClean="0"/>
              <a:t>No X-ray</a:t>
            </a:r>
            <a:endParaRPr lang="en-US" sz="1400" dirty="0"/>
          </a:p>
        </p:txBody>
      </p:sp>
      <p:sp>
        <p:nvSpPr>
          <p:cNvPr id="44" name="TextBox 43"/>
          <p:cNvSpPr txBox="1"/>
          <p:nvPr/>
        </p:nvSpPr>
        <p:spPr>
          <a:xfrm>
            <a:off x="4900902" y="4095027"/>
            <a:ext cx="1523999" cy="307777"/>
          </a:xfrm>
          <a:prstGeom prst="rect">
            <a:avLst/>
          </a:prstGeom>
          <a:noFill/>
        </p:spPr>
        <p:txBody>
          <a:bodyPr wrap="square" rtlCol="0">
            <a:spAutoFit/>
          </a:bodyPr>
          <a:lstStyle/>
          <a:p>
            <a:r>
              <a:rPr lang="en-US" sz="1400" dirty="0" smtClean="0"/>
              <a:t>No X-ray</a:t>
            </a:r>
            <a:endParaRPr lang="en-US" sz="1400" dirty="0"/>
          </a:p>
        </p:txBody>
      </p:sp>
      <p:sp>
        <p:nvSpPr>
          <p:cNvPr id="45" name="TextBox 44"/>
          <p:cNvSpPr txBox="1"/>
          <p:nvPr/>
        </p:nvSpPr>
        <p:spPr>
          <a:xfrm>
            <a:off x="6962486" y="4063836"/>
            <a:ext cx="1523999" cy="307777"/>
          </a:xfrm>
          <a:prstGeom prst="rect">
            <a:avLst/>
          </a:prstGeom>
          <a:noFill/>
        </p:spPr>
        <p:txBody>
          <a:bodyPr wrap="square" rtlCol="0">
            <a:spAutoFit/>
          </a:bodyPr>
          <a:lstStyle/>
          <a:p>
            <a:r>
              <a:rPr lang="en-US" sz="1400" dirty="0" smtClean="0"/>
              <a:t>No X-ray</a:t>
            </a:r>
            <a:endParaRPr lang="en-US" sz="1400" dirty="0"/>
          </a:p>
        </p:txBody>
      </p:sp>
      <p:sp>
        <p:nvSpPr>
          <p:cNvPr id="46" name="TextBox 45"/>
          <p:cNvSpPr txBox="1"/>
          <p:nvPr/>
        </p:nvSpPr>
        <p:spPr>
          <a:xfrm>
            <a:off x="1622304" y="2046031"/>
            <a:ext cx="1523999" cy="307777"/>
          </a:xfrm>
          <a:prstGeom prst="rect">
            <a:avLst/>
          </a:prstGeom>
          <a:noFill/>
        </p:spPr>
        <p:txBody>
          <a:bodyPr wrap="square" rtlCol="0">
            <a:spAutoFit/>
          </a:bodyPr>
          <a:lstStyle/>
          <a:p>
            <a:r>
              <a:rPr lang="en-US" sz="1400" dirty="0" smtClean="0"/>
              <a:t>HFQS</a:t>
            </a:r>
            <a:endParaRPr lang="en-US" sz="1400" dirty="0"/>
          </a:p>
        </p:txBody>
      </p:sp>
      <p:sp>
        <p:nvSpPr>
          <p:cNvPr id="47" name="TextBox 46"/>
          <p:cNvSpPr txBox="1"/>
          <p:nvPr/>
        </p:nvSpPr>
        <p:spPr>
          <a:xfrm>
            <a:off x="3954378" y="1943169"/>
            <a:ext cx="1523999" cy="307777"/>
          </a:xfrm>
          <a:prstGeom prst="rect">
            <a:avLst/>
          </a:prstGeom>
          <a:noFill/>
        </p:spPr>
        <p:txBody>
          <a:bodyPr wrap="square" rtlCol="0">
            <a:spAutoFit/>
          </a:bodyPr>
          <a:lstStyle/>
          <a:p>
            <a:r>
              <a:rPr lang="en-US" sz="1400" dirty="0" smtClean="0"/>
              <a:t>HFQS</a:t>
            </a:r>
            <a:endParaRPr lang="en-US" sz="1400" dirty="0"/>
          </a:p>
        </p:txBody>
      </p:sp>
      <p:sp>
        <p:nvSpPr>
          <p:cNvPr id="48" name="TextBox 47"/>
          <p:cNvSpPr txBox="1"/>
          <p:nvPr/>
        </p:nvSpPr>
        <p:spPr>
          <a:xfrm>
            <a:off x="6060739" y="2116440"/>
            <a:ext cx="1523999" cy="307777"/>
          </a:xfrm>
          <a:prstGeom prst="rect">
            <a:avLst/>
          </a:prstGeom>
          <a:noFill/>
        </p:spPr>
        <p:txBody>
          <a:bodyPr wrap="square" rtlCol="0">
            <a:spAutoFit/>
          </a:bodyPr>
          <a:lstStyle/>
          <a:p>
            <a:r>
              <a:rPr lang="en-US" sz="1400" dirty="0" smtClean="0"/>
              <a:t>HFQS</a:t>
            </a:r>
            <a:endParaRPr lang="en-US" sz="1400" dirty="0"/>
          </a:p>
        </p:txBody>
      </p:sp>
      <p:sp>
        <p:nvSpPr>
          <p:cNvPr id="49" name="TextBox 48"/>
          <p:cNvSpPr txBox="1"/>
          <p:nvPr/>
        </p:nvSpPr>
        <p:spPr>
          <a:xfrm>
            <a:off x="8287991" y="2400211"/>
            <a:ext cx="1523999" cy="307777"/>
          </a:xfrm>
          <a:prstGeom prst="rect">
            <a:avLst/>
          </a:prstGeom>
          <a:noFill/>
        </p:spPr>
        <p:txBody>
          <a:bodyPr wrap="square" rtlCol="0">
            <a:spAutoFit/>
          </a:bodyPr>
          <a:lstStyle/>
          <a:p>
            <a:r>
              <a:rPr lang="en-US" sz="1400" dirty="0" smtClean="0"/>
              <a:t>HFQS</a:t>
            </a:r>
            <a:endParaRPr lang="en-US" sz="1400" dirty="0"/>
          </a:p>
        </p:txBody>
      </p:sp>
    </p:spTree>
    <p:extLst>
      <p:ext uri="{BB962C8B-B14F-4D97-AF65-F5344CB8AC3E}">
        <p14:creationId xmlns:p14="http://schemas.microsoft.com/office/powerpoint/2010/main" val="2636091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7465" y="103662"/>
            <a:ext cx="8991600" cy="478624"/>
          </a:xfrm>
        </p:spPr>
        <p:txBody>
          <a:bodyPr/>
          <a:lstStyle/>
          <a:p>
            <a:r>
              <a:rPr lang="en-US" dirty="0" smtClean="0"/>
              <a:t>Q-Drop and The Onset Field </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35AD4620-7552-4207-8973-898801ED212B}" type="slidenum">
              <a:rPr lang="en-US" smtClean="0"/>
              <a:pPr>
                <a:defRPr/>
              </a:pPr>
              <a:t>7</a:t>
            </a:fld>
            <a:endParaRPr lang="en-US"/>
          </a:p>
        </p:txBody>
      </p:sp>
      <p:sp>
        <p:nvSpPr>
          <p:cNvPr id="7" name="TextBox 6"/>
          <p:cNvSpPr txBox="1"/>
          <p:nvPr/>
        </p:nvSpPr>
        <p:spPr>
          <a:xfrm>
            <a:off x="0" y="593703"/>
            <a:ext cx="9144000" cy="2308324"/>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US" dirty="0"/>
              <a:t>O</a:t>
            </a:r>
            <a:r>
              <a:rPr lang="en-US" dirty="0" smtClean="0"/>
              <a:t>bserved Q-drop in every </a:t>
            </a:r>
            <a:r>
              <a:rPr lang="en-US" dirty="0"/>
              <a:t> </a:t>
            </a:r>
            <a:r>
              <a:rPr lang="en-US" dirty="0" smtClean="0"/>
              <a:t>cavity family, of which potential cause is field emission (FE) or high field Q-slope (HFQS).</a:t>
            </a:r>
          </a:p>
          <a:p>
            <a:pPr marL="285750" indent="-285750">
              <a:buFont typeface="Arial" panose="020B0604020202020204" pitchFamily="34" charset="0"/>
              <a:buChar char="•"/>
            </a:pPr>
            <a:r>
              <a:rPr lang="en-US" dirty="0" smtClean="0"/>
              <a:t>FE is often observed but HFQS is also seen with a  high probability  in FRIB cavities.</a:t>
            </a:r>
          </a:p>
          <a:p>
            <a:pPr marL="285750" indent="-285750">
              <a:buFont typeface="Arial" panose="020B0604020202020204" pitchFamily="34" charset="0"/>
              <a:buChar char="•"/>
            </a:pPr>
            <a:r>
              <a:rPr lang="en-US" dirty="0" smtClean="0"/>
              <a:t>The onset field is coincident at a </a:t>
            </a:r>
            <a:r>
              <a:rPr lang="en-US" dirty="0" err="1" smtClean="0"/>
              <a:t>Bp</a:t>
            </a:r>
            <a:r>
              <a:rPr lang="en-US" dirty="0" smtClean="0"/>
              <a:t> ~ 84 </a:t>
            </a:r>
            <a:r>
              <a:rPr lang="en-US" dirty="0" err="1" smtClean="0"/>
              <a:t>mT</a:t>
            </a:r>
            <a:r>
              <a:rPr lang="en-US" dirty="0" smtClean="0"/>
              <a:t> in every cavity family, which</a:t>
            </a:r>
            <a:r>
              <a:rPr lang="en-US" dirty="0"/>
              <a:t> </a:t>
            </a:r>
            <a:r>
              <a:rPr lang="en-US" dirty="0" smtClean="0"/>
              <a:t>corresponds to </a:t>
            </a:r>
            <a:r>
              <a:rPr lang="en-US" dirty="0" err="1" smtClean="0"/>
              <a:t>Eacc</a:t>
            </a:r>
            <a:r>
              <a:rPr lang="en-US" dirty="0" smtClean="0"/>
              <a:t>=20MV/m for ILC cavity,  which is  known the onset filed of HFQS with BCP’ed cavities.</a:t>
            </a:r>
          </a:p>
          <a:p>
            <a:pPr marL="285750" indent="-285750">
              <a:buFont typeface="Arial" panose="020B0604020202020204" pitchFamily="34" charset="0"/>
              <a:buChar char="•"/>
            </a:pPr>
            <a:r>
              <a:rPr lang="en-US" dirty="0" smtClean="0"/>
              <a:t>FE and HFQS must be improved for high gradient operation  &gt; 10 MV/m future low/medium beta cavities.</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899171774"/>
              </p:ext>
            </p:extLst>
          </p:nvPr>
        </p:nvGraphicFramePr>
        <p:xfrm>
          <a:off x="992372" y="2902027"/>
          <a:ext cx="7770628" cy="1676400"/>
        </p:xfrm>
        <a:graphic>
          <a:graphicData uri="http://schemas.openxmlformats.org/drawingml/2006/table">
            <a:tbl>
              <a:tblPr firstRow="1" bandRow="1">
                <a:tableStyleId>{00A15C55-8517-42AA-B614-E9B94910E393}</a:tableStyleId>
              </a:tblPr>
              <a:tblGrid>
                <a:gridCol w="1520340"/>
                <a:gridCol w="3127111"/>
                <a:gridCol w="3123177"/>
              </a:tblGrid>
              <a:tr h="125709">
                <a:tc>
                  <a:txBody>
                    <a:bodyPr/>
                    <a:lstStyle/>
                    <a:p>
                      <a:pPr algn="ctr"/>
                      <a:endParaRPr lang="en-US" sz="1600" dirty="0"/>
                    </a:p>
                  </a:txBody>
                  <a:tcPr/>
                </a:tc>
                <a:tc>
                  <a:txBody>
                    <a:bodyPr/>
                    <a:lstStyle/>
                    <a:p>
                      <a:pPr algn="ctr"/>
                      <a:r>
                        <a:rPr lang="en-US" sz="1600" dirty="0" smtClean="0"/>
                        <a:t>Field Emission (</a:t>
                      </a:r>
                      <a:r>
                        <a:rPr lang="en-US" sz="1600" baseline="0" dirty="0" smtClean="0"/>
                        <a:t>X-ray)</a:t>
                      </a:r>
                      <a:endParaRPr lang="en-US" sz="1600" dirty="0"/>
                    </a:p>
                  </a:txBody>
                  <a:tcPr/>
                </a:tc>
                <a:tc>
                  <a:txBody>
                    <a:bodyPr/>
                    <a:lstStyle/>
                    <a:p>
                      <a:pPr marL="0" marR="0" lvl="0" indent="0" algn="ctr" defTabSz="914074" rtl="0" eaLnBrk="1" fontAlgn="auto" latinLnBrk="0" hangingPunct="1">
                        <a:lnSpc>
                          <a:spcPct val="100000"/>
                        </a:lnSpc>
                        <a:spcBef>
                          <a:spcPts val="0"/>
                        </a:spcBef>
                        <a:spcAft>
                          <a:spcPts val="0"/>
                        </a:spcAft>
                        <a:buClrTx/>
                        <a:buSzTx/>
                        <a:buFontTx/>
                        <a:buNone/>
                        <a:tabLst/>
                        <a:defRPr/>
                      </a:pPr>
                      <a:r>
                        <a:rPr lang="en-US" sz="1600" dirty="0" smtClean="0"/>
                        <a:t>High</a:t>
                      </a:r>
                      <a:r>
                        <a:rPr lang="en-US" sz="1600" baseline="0" dirty="0" smtClean="0"/>
                        <a:t> Field Q-</a:t>
                      </a:r>
                      <a:r>
                        <a:rPr lang="en-US" sz="1600" baseline="0" dirty="0" err="1" smtClean="0"/>
                        <a:t>Solpe</a:t>
                      </a:r>
                      <a:r>
                        <a:rPr lang="en-US" sz="1600" baseline="0" dirty="0" smtClean="0"/>
                        <a:t> (No X-ray)</a:t>
                      </a:r>
                      <a:endParaRPr lang="en-US" sz="1600" dirty="0" smtClean="0"/>
                    </a:p>
                  </a:txBody>
                  <a:tcPr/>
                </a:tc>
              </a:tr>
              <a:tr h="228600">
                <a:tc>
                  <a:txBody>
                    <a:bodyPr/>
                    <a:lstStyle/>
                    <a:p>
                      <a:pPr algn="ctr"/>
                      <a:r>
                        <a:rPr lang="en-US" sz="1600" dirty="0" smtClean="0"/>
                        <a:t>0.041QWR</a:t>
                      </a:r>
                      <a:endParaRPr lang="en-US" sz="1600" dirty="0"/>
                    </a:p>
                  </a:txBody>
                  <a:tcPr/>
                </a:tc>
                <a:tc>
                  <a:txBody>
                    <a:bodyPr/>
                    <a:lstStyle/>
                    <a:p>
                      <a:pPr algn="ctr"/>
                      <a:r>
                        <a:rPr lang="en-US" sz="1600" dirty="0" smtClean="0"/>
                        <a:t>47% (7)</a:t>
                      </a:r>
                      <a:endParaRPr lang="en-US" sz="1600" dirty="0"/>
                    </a:p>
                  </a:txBody>
                  <a:tcPr/>
                </a:tc>
                <a:tc>
                  <a:txBody>
                    <a:bodyPr/>
                    <a:lstStyle/>
                    <a:p>
                      <a:pPr algn="ctr"/>
                      <a:r>
                        <a:rPr lang="en-US" sz="1600" dirty="0" smtClean="0"/>
                        <a:t>53% (8)</a:t>
                      </a:r>
                      <a:endParaRPr lang="en-US" sz="1600" dirty="0"/>
                    </a:p>
                  </a:txBody>
                  <a:tcPr/>
                </a:tc>
              </a:tr>
              <a:tr h="155992">
                <a:tc>
                  <a:txBody>
                    <a:bodyPr/>
                    <a:lstStyle/>
                    <a:p>
                      <a:pPr algn="ctr"/>
                      <a:r>
                        <a:rPr lang="en-US" sz="1600" dirty="0" smtClean="0"/>
                        <a:t>0.085QWR</a:t>
                      </a:r>
                      <a:endParaRPr lang="en-US" sz="1600" dirty="0"/>
                    </a:p>
                  </a:txBody>
                  <a:tcPr/>
                </a:tc>
                <a:tc>
                  <a:txBody>
                    <a:bodyPr/>
                    <a:lstStyle/>
                    <a:p>
                      <a:pPr algn="ctr"/>
                      <a:r>
                        <a:rPr lang="en-US" sz="1600" dirty="0" smtClean="0"/>
                        <a:t>77%</a:t>
                      </a:r>
                      <a:r>
                        <a:rPr lang="en-US" sz="1600" baseline="0" dirty="0" smtClean="0"/>
                        <a:t> </a:t>
                      </a:r>
                      <a:r>
                        <a:rPr lang="en-US" sz="1600" dirty="0" smtClean="0"/>
                        <a:t>(74)</a:t>
                      </a:r>
                      <a:endParaRPr lang="en-US" sz="1600" dirty="0"/>
                    </a:p>
                  </a:txBody>
                  <a:tcPr/>
                </a:tc>
                <a:tc>
                  <a:txBody>
                    <a:bodyPr/>
                    <a:lstStyle/>
                    <a:p>
                      <a:pPr algn="ctr"/>
                      <a:r>
                        <a:rPr lang="en-US" sz="1600" dirty="0" smtClean="0"/>
                        <a:t>23%</a:t>
                      </a:r>
                      <a:r>
                        <a:rPr lang="en-US" sz="1600" baseline="0" dirty="0" smtClean="0"/>
                        <a:t> </a:t>
                      </a:r>
                      <a:r>
                        <a:rPr lang="en-US" sz="1600" dirty="0" smtClean="0"/>
                        <a:t>(22)</a:t>
                      </a:r>
                      <a:endParaRPr lang="en-US" sz="1600" dirty="0"/>
                    </a:p>
                  </a:txBody>
                  <a:tcPr/>
                </a:tc>
              </a:tr>
              <a:tr h="201712">
                <a:tc>
                  <a:txBody>
                    <a:bodyPr/>
                    <a:lstStyle/>
                    <a:p>
                      <a:pPr algn="ctr"/>
                      <a:r>
                        <a:rPr lang="en-US" sz="1600" dirty="0" smtClean="0"/>
                        <a:t>0.29HWR</a:t>
                      </a:r>
                      <a:endParaRPr lang="en-US" sz="1600" dirty="0"/>
                    </a:p>
                  </a:txBody>
                  <a:tcPr/>
                </a:tc>
                <a:tc>
                  <a:txBody>
                    <a:bodyPr/>
                    <a:lstStyle/>
                    <a:p>
                      <a:pPr algn="ctr"/>
                      <a:r>
                        <a:rPr lang="en-US" sz="1600" dirty="0" smtClean="0"/>
                        <a:t>43% (30)</a:t>
                      </a:r>
                      <a:endParaRPr lang="en-US" sz="1600" dirty="0"/>
                    </a:p>
                  </a:txBody>
                  <a:tcPr/>
                </a:tc>
                <a:tc>
                  <a:txBody>
                    <a:bodyPr/>
                    <a:lstStyle/>
                    <a:p>
                      <a:pPr algn="ctr"/>
                      <a:r>
                        <a:rPr lang="en-US" sz="1600" dirty="0" smtClean="0"/>
                        <a:t>57% (40)</a:t>
                      </a:r>
                      <a:endParaRPr lang="en-US" sz="1600" dirty="0"/>
                    </a:p>
                  </a:txBody>
                  <a:tcPr/>
                </a:tc>
              </a:tr>
              <a:tr h="204971">
                <a:tc>
                  <a:txBody>
                    <a:bodyPr/>
                    <a:lstStyle/>
                    <a:p>
                      <a:pPr algn="ctr"/>
                      <a:r>
                        <a:rPr lang="en-US" sz="1600" dirty="0" smtClean="0"/>
                        <a:t>0.53HWR</a:t>
                      </a:r>
                      <a:endParaRPr lang="en-US" sz="1600" dirty="0"/>
                    </a:p>
                  </a:txBody>
                  <a:tcPr/>
                </a:tc>
                <a:tc>
                  <a:txBody>
                    <a:bodyPr/>
                    <a:lstStyle/>
                    <a:p>
                      <a:pPr algn="ctr"/>
                      <a:r>
                        <a:rPr lang="en-US" sz="1600" dirty="0" smtClean="0"/>
                        <a:t>80%</a:t>
                      </a:r>
                      <a:r>
                        <a:rPr lang="en-US" sz="1600" baseline="0" dirty="0" smtClean="0"/>
                        <a:t> </a:t>
                      </a:r>
                      <a:r>
                        <a:rPr lang="en-US" sz="1600" dirty="0" smtClean="0"/>
                        <a:t>(60)</a:t>
                      </a:r>
                      <a:endParaRPr lang="en-US" sz="1600" dirty="0"/>
                    </a:p>
                  </a:txBody>
                  <a:tcPr/>
                </a:tc>
                <a:tc>
                  <a:txBody>
                    <a:bodyPr/>
                    <a:lstStyle/>
                    <a:p>
                      <a:pPr algn="ctr"/>
                      <a:r>
                        <a:rPr lang="en-US" sz="1600" dirty="0" smtClean="0"/>
                        <a:t>20% (15)</a:t>
                      </a:r>
                      <a:endParaRPr lang="en-US" sz="1600" dirty="0"/>
                    </a:p>
                  </a:txBody>
                  <a:tcPr/>
                </a:tc>
              </a:tr>
            </a:tbl>
          </a:graphicData>
        </a:graphic>
      </p:graphicFrame>
      <p:sp>
        <p:nvSpPr>
          <p:cNvPr id="9" name="Footer Placeholder 4"/>
          <p:cNvSpPr>
            <a:spLocks noGrp="1"/>
          </p:cNvSpPr>
          <p:nvPr>
            <p:ph type="ftr" sz="quarter" idx="10"/>
          </p:nvPr>
        </p:nvSpPr>
        <p:spPr>
          <a:xfrm>
            <a:off x="4140680" y="6356450"/>
            <a:ext cx="4241321" cy="364628"/>
          </a:xfrm>
        </p:spPr>
        <p:txBody>
          <a:bodyPr/>
          <a:lstStyle/>
          <a:p>
            <a:pPr>
              <a:defRPr/>
            </a:pPr>
            <a:r>
              <a:rPr lang="en-US" dirty="0" smtClean="0"/>
              <a:t>K. Saito , June 27 2018, TTC meeting RIKEN WG1</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3441425893"/>
              </p:ext>
            </p:extLst>
          </p:nvPr>
        </p:nvGraphicFramePr>
        <p:xfrm>
          <a:off x="1220086" y="4675005"/>
          <a:ext cx="7315199" cy="2062480"/>
        </p:xfrm>
        <a:graphic>
          <a:graphicData uri="http://schemas.openxmlformats.org/drawingml/2006/table">
            <a:tbl>
              <a:tblPr firstRow="1" bandRow="1">
                <a:tableStyleId>{00A15C55-8517-42AA-B614-E9B94910E393}</a:tableStyleId>
              </a:tblPr>
              <a:tblGrid>
                <a:gridCol w="1296785"/>
                <a:gridCol w="2237837"/>
                <a:gridCol w="1796607"/>
                <a:gridCol w="1983970"/>
              </a:tblGrid>
              <a:tr h="407254">
                <a:tc>
                  <a:txBody>
                    <a:bodyPr/>
                    <a:lstStyle/>
                    <a:p>
                      <a:pPr algn="ctr"/>
                      <a:endParaRPr lang="en-US" sz="1600" dirty="0"/>
                    </a:p>
                  </a:txBody>
                  <a:tcPr/>
                </a:tc>
                <a:tc>
                  <a:txBody>
                    <a:bodyPr/>
                    <a:lstStyle/>
                    <a:p>
                      <a:pPr algn="ctr"/>
                      <a:r>
                        <a:rPr lang="en-US" sz="1600" dirty="0" smtClean="0"/>
                        <a:t>Q-drop onset </a:t>
                      </a:r>
                      <a:r>
                        <a:rPr lang="en-US" sz="1600" dirty="0" err="1" smtClean="0"/>
                        <a:t>Eacc</a:t>
                      </a:r>
                      <a:r>
                        <a:rPr lang="en-US" sz="1600" dirty="0" smtClean="0"/>
                        <a:t> [MV/]</a:t>
                      </a:r>
                      <a:endParaRPr lang="en-US" sz="1600" dirty="0"/>
                    </a:p>
                  </a:txBody>
                  <a:tcPr/>
                </a:tc>
                <a:tc>
                  <a:txBody>
                    <a:bodyPr/>
                    <a:lstStyle/>
                    <a:p>
                      <a:pPr algn="ctr"/>
                      <a:r>
                        <a:rPr lang="en-US" sz="1600" dirty="0" smtClean="0"/>
                        <a:t>Q-drop</a:t>
                      </a:r>
                      <a:r>
                        <a:rPr lang="en-US" sz="1600" baseline="0" dirty="0" smtClean="0"/>
                        <a:t> onset Ep [MV/m]</a:t>
                      </a:r>
                      <a:endParaRPr lang="en-US" sz="1600" dirty="0"/>
                    </a:p>
                  </a:txBody>
                  <a:tcPr/>
                </a:tc>
                <a:tc>
                  <a:txBody>
                    <a:bodyPr/>
                    <a:lstStyle/>
                    <a:p>
                      <a:pPr marL="0" marR="0" lvl="0" indent="0" algn="ctr" defTabSz="914074" rtl="0" eaLnBrk="1" fontAlgn="auto" latinLnBrk="0" hangingPunct="1">
                        <a:lnSpc>
                          <a:spcPct val="100000"/>
                        </a:lnSpc>
                        <a:spcBef>
                          <a:spcPts val="0"/>
                        </a:spcBef>
                        <a:spcAft>
                          <a:spcPts val="0"/>
                        </a:spcAft>
                        <a:buClrTx/>
                        <a:buSzTx/>
                        <a:buFontTx/>
                        <a:buNone/>
                        <a:tabLst/>
                        <a:defRPr/>
                      </a:pPr>
                      <a:r>
                        <a:rPr lang="en-US" sz="1600" dirty="0" smtClean="0"/>
                        <a:t>Q-drop</a:t>
                      </a:r>
                      <a:r>
                        <a:rPr lang="en-US" sz="1600" baseline="0" dirty="0" smtClean="0"/>
                        <a:t> onset </a:t>
                      </a:r>
                      <a:r>
                        <a:rPr lang="en-US" sz="1600" baseline="0" dirty="0" err="1" smtClean="0"/>
                        <a:t>Bp</a:t>
                      </a:r>
                      <a:r>
                        <a:rPr lang="en-US" sz="1600" baseline="0" dirty="0" smtClean="0"/>
                        <a:t> [</a:t>
                      </a:r>
                      <a:r>
                        <a:rPr lang="en-US" sz="1600" baseline="0" dirty="0" err="1" smtClean="0"/>
                        <a:t>mT</a:t>
                      </a:r>
                      <a:r>
                        <a:rPr lang="en-US" sz="1600" baseline="0" dirty="0" smtClean="0"/>
                        <a:t>]</a:t>
                      </a:r>
                      <a:endParaRPr lang="en-US" sz="1600" dirty="0" smtClean="0"/>
                    </a:p>
                  </a:txBody>
                  <a:tcPr/>
                </a:tc>
              </a:tr>
              <a:tr h="370840">
                <a:tc>
                  <a:txBody>
                    <a:bodyPr/>
                    <a:lstStyle/>
                    <a:p>
                      <a:pPr algn="ctr"/>
                      <a:r>
                        <a:rPr lang="en-US" sz="1600" dirty="0" smtClean="0"/>
                        <a:t>0.041QWR</a:t>
                      </a:r>
                      <a:endParaRPr lang="en-US" sz="1600" dirty="0"/>
                    </a:p>
                  </a:txBody>
                  <a:tcPr/>
                </a:tc>
                <a:tc>
                  <a:txBody>
                    <a:bodyPr/>
                    <a:lstStyle/>
                    <a:p>
                      <a:pPr algn="ctr"/>
                      <a:r>
                        <a:rPr lang="en-US" sz="1600" dirty="0" smtClean="0"/>
                        <a:t>6</a:t>
                      </a:r>
                      <a:endParaRPr lang="en-US" sz="1600" dirty="0"/>
                    </a:p>
                  </a:txBody>
                  <a:tcPr/>
                </a:tc>
                <a:tc>
                  <a:txBody>
                    <a:bodyPr/>
                    <a:lstStyle/>
                    <a:p>
                      <a:pPr algn="ctr"/>
                      <a:r>
                        <a:rPr lang="en-US" sz="1600" dirty="0" smtClean="0"/>
                        <a:t>48</a:t>
                      </a:r>
                      <a:endParaRPr lang="en-US" sz="1600" dirty="0"/>
                    </a:p>
                  </a:txBody>
                  <a:tcPr/>
                </a:tc>
                <a:tc>
                  <a:txBody>
                    <a:bodyPr/>
                    <a:lstStyle/>
                    <a:p>
                      <a:pPr algn="ctr"/>
                      <a:r>
                        <a:rPr lang="en-US" sz="1600" dirty="0" smtClean="0"/>
                        <a:t>85</a:t>
                      </a:r>
                      <a:endParaRPr lang="en-US" sz="1600" dirty="0"/>
                    </a:p>
                  </a:txBody>
                  <a:tcPr/>
                </a:tc>
              </a:tr>
              <a:tr h="370840">
                <a:tc>
                  <a:txBody>
                    <a:bodyPr/>
                    <a:lstStyle/>
                    <a:p>
                      <a:pPr algn="ctr"/>
                      <a:r>
                        <a:rPr lang="en-US" sz="1600" dirty="0" smtClean="0"/>
                        <a:t>0.085QWR</a:t>
                      </a:r>
                      <a:endParaRPr lang="en-US" sz="1600" dirty="0"/>
                    </a:p>
                  </a:txBody>
                  <a:tcPr/>
                </a:tc>
                <a:tc>
                  <a:txBody>
                    <a:bodyPr/>
                    <a:lstStyle/>
                    <a:p>
                      <a:pPr algn="ctr"/>
                      <a:r>
                        <a:rPr lang="en-US" sz="1600" dirty="0" smtClean="0"/>
                        <a:t>7</a:t>
                      </a:r>
                      <a:endParaRPr lang="en-US" sz="1600" dirty="0"/>
                    </a:p>
                  </a:txBody>
                  <a:tcPr/>
                </a:tc>
                <a:tc>
                  <a:txBody>
                    <a:bodyPr/>
                    <a:lstStyle/>
                    <a:p>
                      <a:pPr algn="ctr"/>
                      <a:r>
                        <a:rPr lang="en-US" sz="1600" dirty="0" smtClean="0"/>
                        <a:t>41</a:t>
                      </a:r>
                      <a:endParaRPr lang="en-US" sz="1600" dirty="0"/>
                    </a:p>
                  </a:txBody>
                  <a:tcPr/>
                </a:tc>
                <a:tc>
                  <a:txBody>
                    <a:bodyPr/>
                    <a:lstStyle/>
                    <a:p>
                      <a:pPr algn="ctr"/>
                      <a:r>
                        <a:rPr lang="en-US" sz="1600" dirty="0" smtClean="0"/>
                        <a:t>84</a:t>
                      </a:r>
                      <a:endParaRPr lang="en-US" sz="1600" dirty="0"/>
                    </a:p>
                  </a:txBody>
                  <a:tcPr/>
                </a:tc>
              </a:tr>
              <a:tr h="370840">
                <a:tc>
                  <a:txBody>
                    <a:bodyPr/>
                    <a:lstStyle/>
                    <a:p>
                      <a:pPr algn="ctr"/>
                      <a:r>
                        <a:rPr lang="en-US" sz="1600" dirty="0" smtClean="0"/>
                        <a:t>0.29HWR</a:t>
                      </a:r>
                      <a:endParaRPr lang="en-US" sz="1600" dirty="0"/>
                    </a:p>
                  </a:txBody>
                  <a:tcPr/>
                </a:tc>
                <a:tc>
                  <a:txBody>
                    <a:bodyPr/>
                    <a:lstStyle/>
                    <a:p>
                      <a:pPr algn="ctr"/>
                      <a:r>
                        <a:rPr lang="en-US" sz="1600" dirty="0" smtClean="0"/>
                        <a:t>11</a:t>
                      </a:r>
                      <a:endParaRPr lang="en-US" sz="1600" dirty="0"/>
                    </a:p>
                  </a:txBody>
                  <a:tcPr/>
                </a:tc>
                <a:tc>
                  <a:txBody>
                    <a:bodyPr/>
                    <a:lstStyle/>
                    <a:p>
                      <a:pPr algn="ctr"/>
                      <a:r>
                        <a:rPr lang="en-US" sz="1600" dirty="0" smtClean="0"/>
                        <a:t>47</a:t>
                      </a:r>
                      <a:endParaRPr lang="en-US" sz="1600" dirty="0"/>
                    </a:p>
                  </a:txBody>
                  <a:tcPr/>
                </a:tc>
                <a:tc>
                  <a:txBody>
                    <a:bodyPr/>
                    <a:lstStyle/>
                    <a:p>
                      <a:pPr algn="ctr"/>
                      <a:r>
                        <a:rPr lang="en-US" sz="1600" dirty="0" smtClean="0"/>
                        <a:t>85</a:t>
                      </a:r>
                      <a:endParaRPr lang="en-US" sz="1600" dirty="0"/>
                    </a:p>
                  </a:txBody>
                  <a:tcPr/>
                </a:tc>
              </a:tr>
              <a:tr h="370840">
                <a:tc>
                  <a:txBody>
                    <a:bodyPr/>
                    <a:lstStyle/>
                    <a:p>
                      <a:pPr algn="ctr"/>
                      <a:r>
                        <a:rPr lang="en-US" sz="1600" dirty="0" smtClean="0"/>
                        <a:t>0.53HWR</a:t>
                      </a:r>
                      <a:endParaRPr lang="en-US" sz="1600" dirty="0"/>
                    </a:p>
                  </a:txBody>
                  <a:tcPr/>
                </a:tc>
                <a:tc>
                  <a:txBody>
                    <a:bodyPr/>
                    <a:lstStyle/>
                    <a:p>
                      <a:pPr algn="ctr"/>
                      <a:r>
                        <a:rPr lang="en-US" sz="1600" dirty="0" smtClean="0"/>
                        <a:t>9.5</a:t>
                      </a:r>
                      <a:endParaRPr lang="en-US" sz="1600" dirty="0"/>
                    </a:p>
                  </a:txBody>
                  <a:tcPr/>
                </a:tc>
                <a:tc>
                  <a:txBody>
                    <a:bodyPr/>
                    <a:lstStyle/>
                    <a:p>
                      <a:pPr algn="ctr"/>
                      <a:r>
                        <a:rPr lang="en-US" sz="1600" dirty="0" smtClean="0"/>
                        <a:t>34</a:t>
                      </a:r>
                      <a:endParaRPr lang="en-US" sz="1600" dirty="0"/>
                    </a:p>
                  </a:txBody>
                  <a:tcPr/>
                </a:tc>
                <a:tc>
                  <a:txBody>
                    <a:bodyPr/>
                    <a:lstStyle/>
                    <a:p>
                      <a:pPr algn="ctr"/>
                      <a:r>
                        <a:rPr lang="en-US" sz="1600" dirty="0" smtClean="0"/>
                        <a:t>83</a:t>
                      </a:r>
                      <a:endParaRPr lang="en-US" sz="1600" dirty="0"/>
                    </a:p>
                  </a:txBody>
                  <a:tcPr/>
                </a:tc>
              </a:tr>
            </a:tbl>
          </a:graphicData>
        </a:graphic>
      </p:graphicFrame>
    </p:spTree>
    <p:extLst>
      <p:ext uri="{BB962C8B-B14F-4D97-AF65-F5344CB8AC3E}">
        <p14:creationId xmlns:p14="http://schemas.microsoft.com/office/powerpoint/2010/main" val="3690500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897" y="211457"/>
            <a:ext cx="8991600" cy="451565"/>
          </a:xfrm>
        </p:spPr>
        <p:txBody>
          <a:bodyPr/>
          <a:lstStyle/>
          <a:p>
            <a:r>
              <a:rPr lang="en-US" sz="3000" dirty="0" smtClean="0"/>
              <a:t>X-ray Events during Cavity Testing at 4K and 2K</a:t>
            </a:r>
            <a:endParaRPr lang="en-US" sz="3000" dirty="0"/>
          </a:p>
        </p:txBody>
      </p:sp>
      <p:sp>
        <p:nvSpPr>
          <p:cNvPr id="4" name="Slide Number Placeholder 3"/>
          <p:cNvSpPr>
            <a:spLocks noGrp="1"/>
          </p:cNvSpPr>
          <p:nvPr>
            <p:ph type="sldNum" sz="quarter" idx="11"/>
          </p:nvPr>
        </p:nvSpPr>
        <p:spPr/>
        <p:txBody>
          <a:bodyPr/>
          <a:lstStyle/>
          <a:p>
            <a:pPr>
              <a:defRPr/>
            </a:pPr>
            <a:r>
              <a:rPr lang="en-US" smtClean="0"/>
              <a:t>, Slide </a:t>
            </a:r>
            <a:fld id="{35AD4620-7552-4207-8973-898801ED212B}" type="slidenum">
              <a:rPr lang="en-US" smtClean="0"/>
              <a:pPr>
                <a:defRPr/>
              </a:pPr>
              <a:t>8</a:t>
            </a:fld>
            <a:endParaRPr lang="en-US"/>
          </a:p>
        </p:txBody>
      </p:sp>
      <p:pic>
        <p:nvPicPr>
          <p:cNvPr id="14" name="Picture 13"/>
          <p:cNvPicPr>
            <a:picLocks noChangeAspect="1"/>
          </p:cNvPicPr>
          <p:nvPr/>
        </p:nvPicPr>
        <p:blipFill rotWithShape="1">
          <a:blip r:embed="rId2"/>
          <a:srcRect l="62783" t="29851" r="18381" b="21692"/>
          <a:stretch/>
        </p:blipFill>
        <p:spPr>
          <a:xfrm>
            <a:off x="1752600" y="2417317"/>
            <a:ext cx="6324600" cy="3714458"/>
          </a:xfrm>
          <a:prstGeom prst="rect">
            <a:avLst/>
          </a:prstGeom>
        </p:spPr>
      </p:pic>
      <p:sp>
        <p:nvSpPr>
          <p:cNvPr id="15" name="TextBox 14"/>
          <p:cNvSpPr txBox="1"/>
          <p:nvPr/>
        </p:nvSpPr>
        <p:spPr>
          <a:xfrm>
            <a:off x="47897" y="990600"/>
            <a:ext cx="8839200"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X-ray during MP conditioning and some discreet X-ray event level are observed.</a:t>
            </a:r>
          </a:p>
          <a:p>
            <a:pPr marL="285750" indent="-285750">
              <a:buFont typeface="Arial" panose="020B0604020202020204" pitchFamily="34" charset="0"/>
              <a:buChar char="•"/>
            </a:pPr>
            <a:r>
              <a:rPr lang="en-US" dirty="0" smtClean="0"/>
              <a:t>RF processing of the X-ray event levels sometimes produce FE.</a:t>
            </a:r>
          </a:p>
          <a:p>
            <a:pPr marL="285750" indent="-285750">
              <a:buFont typeface="Arial" panose="020B0604020202020204" pitchFamily="34" charset="0"/>
              <a:buChar char="•"/>
            </a:pPr>
            <a:r>
              <a:rPr lang="en-US" dirty="0" smtClean="0"/>
              <a:t>X-ray by the gap MP (very low field)  is not observed in the graph due to the sensitivity of the detector but which is almost observed in the </a:t>
            </a:r>
            <a:r>
              <a:rPr lang="en-US" dirty="0" err="1" smtClean="0"/>
              <a:t>Qo</a:t>
            </a:r>
            <a:r>
              <a:rPr lang="en-US" dirty="0" smtClean="0"/>
              <a:t> vs </a:t>
            </a:r>
            <a:r>
              <a:rPr lang="en-US" dirty="0" err="1" smtClean="0"/>
              <a:t>Eacc</a:t>
            </a:r>
            <a:r>
              <a:rPr lang="en-US" dirty="0" smtClean="0"/>
              <a:t> curve for every cavity families.</a:t>
            </a:r>
          </a:p>
          <a:p>
            <a:endParaRPr lang="en-US" dirty="0"/>
          </a:p>
        </p:txBody>
      </p:sp>
      <p:sp>
        <p:nvSpPr>
          <p:cNvPr id="16" name="TextBox 15"/>
          <p:cNvSpPr txBox="1"/>
          <p:nvPr/>
        </p:nvSpPr>
        <p:spPr>
          <a:xfrm>
            <a:off x="6019800" y="4038600"/>
            <a:ext cx="1219200" cy="646331"/>
          </a:xfrm>
          <a:prstGeom prst="rect">
            <a:avLst/>
          </a:prstGeom>
          <a:noFill/>
        </p:spPr>
        <p:txBody>
          <a:bodyPr wrap="square" rtlCol="0">
            <a:spAutoFit/>
          </a:bodyPr>
          <a:lstStyle/>
          <a:p>
            <a:r>
              <a:rPr lang="en-US" dirty="0" smtClean="0"/>
              <a:t>Example</a:t>
            </a:r>
          </a:p>
          <a:p>
            <a:r>
              <a:rPr lang="en-US" dirty="0" smtClean="0"/>
              <a:t>0.53HWR</a:t>
            </a:r>
            <a:endParaRPr lang="en-US" dirty="0"/>
          </a:p>
        </p:txBody>
      </p:sp>
      <p:sp>
        <p:nvSpPr>
          <p:cNvPr id="18" name="Footer Placeholder 4"/>
          <p:cNvSpPr>
            <a:spLocks noGrp="1"/>
          </p:cNvSpPr>
          <p:nvPr>
            <p:ph type="ftr" sz="quarter" idx="10"/>
          </p:nvPr>
        </p:nvSpPr>
        <p:spPr>
          <a:xfrm>
            <a:off x="4140680" y="6356450"/>
            <a:ext cx="4241321" cy="364628"/>
          </a:xfrm>
        </p:spPr>
        <p:txBody>
          <a:bodyPr/>
          <a:lstStyle/>
          <a:p>
            <a:pPr>
              <a:defRPr/>
            </a:pPr>
            <a:r>
              <a:rPr lang="en-US" dirty="0" smtClean="0"/>
              <a:t>K. Saito , June 26 2018, TTC meeting RIKEN WG1</a:t>
            </a:r>
            <a:endParaRPr lang="en-US" dirty="0"/>
          </a:p>
        </p:txBody>
      </p:sp>
    </p:spTree>
    <p:extLst>
      <p:ext uri="{BB962C8B-B14F-4D97-AF65-F5344CB8AC3E}">
        <p14:creationId xmlns:p14="http://schemas.microsoft.com/office/powerpoint/2010/main" val="3921209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291040"/>
            <a:ext cx="8991600" cy="478624"/>
          </a:xfrm>
        </p:spPr>
        <p:txBody>
          <a:bodyPr/>
          <a:lstStyle/>
          <a:p>
            <a:r>
              <a:rPr lang="en-US" dirty="0" smtClean="0"/>
              <a:t>X-ray Event and FE Onset Field with HWRs</a:t>
            </a:r>
            <a:endParaRPr lang="en-US" dirty="0"/>
          </a:p>
        </p:txBody>
      </p:sp>
      <p:sp>
        <p:nvSpPr>
          <p:cNvPr id="4" name="Slide Number Placeholder 3"/>
          <p:cNvSpPr>
            <a:spLocks noGrp="1"/>
          </p:cNvSpPr>
          <p:nvPr>
            <p:ph type="sldNum" sz="quarter" idx="11"/>
          </p:nvPr>
        </p:nvSpPr>
        <p:spPr/>
        <p:txBody>
          <a:bodyPr/>
          <a:lstStyle/>
          <a:p>
            <a:pPr>
              <a:defRPr/>
            </a:pPr>
            <a:r>
              <a:rPr lang="en-US" smtClean="0"/>
              <a:t>, Slide </a:t>
            </a:r>
            <a:fld id="{35AD4620-7552-4207-8973-898801ED212B}" type="slidenum">
              <a:rPr lang="en-US" smtClean="0"/>
              <a:pPr>
                <a:defRPr/>
              </a:pPr>
              <a:t>9</a:t>
            </a:fld>
            <a:endParaRPr lang="en-US"/>
          </a:p>
        </p:txBody>
      </p:sp>
      <p:graphicFrame>
        <p:nvGraphicFramePr>
          <p:cNvPr id="6" name="Chart 5"/>
          <p:cNvGraphicFramePr>
            <a:graphicFrameLocks/>
          </p:cNvGraphicFramePr>
          <p:nvPr>
            <p:extLst>
              <p:ext uri="{D42A27DB-BD31-4B8C-83A1-F6EECF244321}">
                <p14:modId xmlns:p14="http://schemas.microsoft.com/office/powerpoint/2010/main" val="3896659754"/>
              </p:ext>
            </p:extLst>
          </p:nvPr>
        </p:nvGraphicFramePr>
        <p:xfrm>
          <a:off x="4393720" y="2328862"/>
          <a:ext cx="4521680" cy="39195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3005549403"/>
              </p:ext>
            </p:extLst>
          </p:nvPr>
        </p:nvGraphicFramePr>
        <p:xfrm>
          <a:off x="-76200" y="2209800"/>
          <a:ext cx="4685140"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33400" y="2937800"/>
            <a:ext cx="457200" cy="400110"/>
          </a:xfrm>
          <a:prstGeom prst="rect">
            <a:avLst/>
          </a:prstGeom>
          <a:solidFill>
            <a:schemeClr val="bg1"/>
          </a:solidFill>
        </p:spPr>
        <p:txBody>
          <a:bodyPr wrap="square" rtlCol="0">
            <a:spAutoFit/>
          </a:bodyPr>
          <a:lstStyle/>
          <a:p>
            <a:r>
              <a:rPr lang="en-US" sz="1000" dirty="0" smtClean="0"/>
              <a:t>Gap MP</a:t>
            </a:r>
            <a:endParaRPr lang="en-US" sz="1000" dirty="0"/>
          </a:p>
        </p:txBody>
      </p:sp>
      <p:sp>
        <p:nvSpPr>
          <p:cNvPr id="9" name="TextBox 8"/>
          <p:cNvSpPr txBox="1"/>
          <p:nvPr/>
        </p:nvSpPr>
        <p:spPr>
          <a:xfrm>
            <a:off x="533400" y="2691579"/>
            <a:ext cx="1295400" cy="246221"/>
          </a:xfrm>
          <a:prstGeom prst="rect">
            <a:avLst/>
          </a:prstGeom>
          <a:solidFill>
            <a:schemeClr val="bg1"/>
          </a:solidFill>
        </p:spPr>
        <p:txBody>
          <a:bodyPr wrap="square" rtlCol="0">
            <a:spAutoFit/>
          </a:bodyPr>
          <a:lstStyle/>
          <a:p>
            <a:r>
              <a:rPr lang="en-US" sz="1000" dirty="0" smtClean="0"/>
              <a:t>2P-1st MP at short</a:t>
            </a:r>
            <a:endParaRPr lang="en-US" sz="1000" dirty="0"/>
          </a:p>
        </p:txBody>
      </p:sp>
      <p:sp>
        <p:nvSpPr>
          <p:cNvPr id="10" name="TextBox 9"/>
          <p:cNvSpPr txBox="1"/>
          <p:nvPr/>
        </p:nvSpPr>
        <p:spPr>
          <a:xfrm>
            <a:off x="1828800" y="2720868"/>
            <a:ext cx="1092680" cy="246221"/>
          </a:xfrm>
          <a:prstGeom prst="rect">
            <a:avLst/>
          </a:prstGeom>
          <a:solidFill>
            <a:schemeClr val="bg1"/>
          </a:solidFill>
        </p:spPr>
        <p:txBody>
          <a:bodyPr wrap="square" rtlCol="0">
            <a:spAutoFit/>
          </a:bodyPr>
          <a:lstStyle/>
          <a:p>
            <a:r>
              <a:rPr lang="en-US" sz="1000" dirty="0" smtClean="0"/>
              <a:t>MP at FPC port</a:t>
            </a:r>
            <a:endParaRPr lang="en-US" sz="1000" dirty="0"/>
          </a:p>
        </p:txBody>
      </p:sp>
      <p:cxnSp>
        <p:nvCxnSpPr>
          <p:cNvPr id="12" name="Straight Arrow Connector 11"/>
          <p:cNvCxnSpPr>
            <a:stCxn id="8" idx="2"/>
          </p:cNvCxnSpPr>
          <p:nvPr/>
        </p:nvCxnSpPr>
        <p:spPr>
          <a:xfrm flipH="1">
            <a:off x="609600" y="3337910"/>
            <a:ext cx="152400" cy="2094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p:cNvCxnSpPr/>
          <p:nvPr/>
        </p:nvCxnSpPr>
        <p:spPr>
          <a:xfrm>
            <a:off x="1031163" y="2925733"/>
            <a:ext cx="133350" cy="38465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a:xfrm flipH="1">
            <a:off x="1488734" y="2933563"/>
            <a:ext cx="536095" cy="2061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TextBox 17"/>
          <p:cNvSpPr txBox="1"/>
          <p:nvPr/>
        </p:nvSpPr>
        <p:spPr>
          <a:xfrm>
            <a:off x="2266370" y="3231936"/>
            <a:ext cx="833150" cy="246221"/>
          </a:xfrm>
          <a:prstGeom prst="rect">
            <a:avLst/>
          </a:prstGeom>
          <a:solidFill>
            <a:schemeClr val="bg1"/>
          </a:solidFill>
        </p:spPr>
        <p:txBody>
          <a:bodyPr wrap="square" rtlCol="0">
            <a:spAutoFit/>
          </a:bodyPr>
          <a:lstStyle/>
          <a:p>
            <a:r>
              <a:rPr lang="en-US" sz="1000" dirty="0" smtClean="0"/>
              <a:t>MP + ?</a:t>
            </a:r>
            <a:endParaRPr lang="en-US" sz="1000" dirty="0"/>
          </a:p>
        </p:txBody>
      </p:sp>
      <p:cxnSp>
        <p:nvCxnSpPr>
          <p:cNvPr id="20" name="Straight Arrow Connector 19"/>
          <p:cNvCxnSpPr/>
          <p:nvPr/>
        </p:nvCxnSpPr>
        <p:spPr>
          <a:xfrm flipH="1" flipV="1">
            <a:off x="1796369" y="3282861"/>
            <a:ext cx="470001" cy="5504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p:cNvCxnSpPr/>
          <p:nvPr/>
        </p:nvCxnSpPr>
        <p:spPr>
          <a:xfrm flipH="1">
            <a:off x="2594113" y="4995200"/>
            <a:ext cx="152400" cy="304800"/>
          </a:xfrm>
          <a:prstGeom prst="straightConnector1">
            <a:avLst/>
          </a:prstGeom>
          <a:ln>
            <a:solidFill>
              <a:srgbClr val="0000FF"/>
            </a:solidFill>
            <a:tailEnd type="triangle"/>
          </a:ln>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2361519" y="4754620"/>
            <a:ext cx="1092680" cy="246221"/>
          </a:xfrm>
          <a:prstGeom prst="rect">
            <a:avLst/>
          </a:prstGeom>
          <a:solidFill>
            <a:schemeClr val="bg1"/>
          </a:solidFill>
        </p:spPr>
        <p:txBody>
          <a:bodyPr wrap="square" rtlCol="0">
            <a:spAutoFit/>
          </a:bodyPr>
          <a:lstStyle/>
          <a:p>
            <a:r>
              <a:rPr lang="en-US" sz="1000" dirty="0" smtClean="0">
                <a:solidFill>
                  <a:srgbClr val="0000FF"/>
                </a:solidFill>
              </a:rPr>
              <a:t>FE onset field</a:t>
            </a:r>
            <a:endParaRPr lang="en-US" sz="1000" dirty="0">
              <a:solidFill>
                <a:srgbClr val="0000FF"/>
              </a:solidFill>
            </a:endParaRPr>
          </a:p>
        </p:txBody>
      </p:sp>
      <p:sp>
        <p:nvSpPr>
          <p:cNvPr id="25" name="TextBox 24"/>
          <p:cNvSpPr txBox="1"/>
          <p:nvPr/>
        </p:nvSpPr>
        <p:spPr>
          <a:xfrm>
            <a:off x="0" y="1019612"/>
            <a:ext cx="914400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Gap MP, 2-point 1</a:t>
            </a:r>
            <a:r>
              <a:rPr lang="en-US" baseline="30000" dirty="0" smtClean="0"/>
              <a:t>st </a:t>
            </a:r>
            <a:r>
              <a:rPr lang="en-US" dirty="0" smtClean="0"/>
              <a:t>order MP at short area, and MP at FPC port area are observed.</a:t>
            </a:r>
          </a:p>
          <a:p>
            <a:pPr marL="285750" indent="-285750">
              <a:buFont typeface="Arial" panose="020B0604020202020204" pitchFamily="34" charset="0"/>
              <a:buChar char="•"/>
            </a:pPr>
            <a:r>
              <a:rPr lang="en-US" dirty="0" smtClean="0"/>
              <a:t>FE onset is correlated to the discreet  X-ray event  levels on 0.29HWRs but not on 0.53HWRs </a:t>
            </a:r>
          </a:p>
          <a:p>
            <a:pPr marL="285750" indent="-285750">
              <a:buFont typeface="Arial" panose="020B0604020202020204" pitchFamily="34" charset="0"/>
              <a:buChar char="•"/>
            </a:pPr>
            <a:r>
              <a:rPr lang="en-US" dirty="0" smtClean="0"/>
              <a:t>Need to understand the mechanism of the discreet X-ray event levels to eliminate FE.</a:t>
            </a:r>
            <a:endParaRPr lang="en-US" dirty="0"/>
          </a:p>
        </p:txBody>
      </p:sp>
      <p:cxnSp>
        <p:nvCxnSpPr>
          <p:cNvPr id="27" name="Straight Arrow Connector 26"/>
          <p:cNvCxnSpPr/>
          <p:nvPr/>
        </p:nvCxnSpPr>
        <p:spPr>
          <a:xfrm>
            <a:off x="5651020" y="3337092"/>
            <a:ext cx="204414" cy="26592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0" name="TextBox 29"/>
          <p:cNvSpPr txBox="1"/>
          <p:nvPr/>
        </p:nvSpPr>
        <p:spPr>
          <a:xfrm>
            <a:off x="5121597" y="2882751"/>
            <a:ext cx="776493" cy="400110"/>
          </a:xfrm>
          <a:prstGeom prst="rect">
            <a:avLst/>
          </a:prstGeom>
          <a:solidFill>
            <a:schemeClr val="bg1"/>
          </a:solidFill>
        </p:spPr>
        <p:txBody>
          <a:bodyPr wrap="square" rtlCol="0">
            <a:spAutoFit/>
          </a:bodyPr>
          <a:lstStyle/>
          <a:p>
            <a:r>
              <a:rPr lang="en-US" sz="1000" dirty="0" smtClean="0"/>
              <a:t>2P-1st MP at short</a:t>
            </a:r>
            <a:endParaRPr lang="en-US" sz="1000" dirty="0"/>
          </a:p>
        </p:txBody>
      </p:sp>
      <p:cxnSp>
        <p:nvCxnSpPr>
          <p:cNvPr id="31" name="Straight Arrow Connector 30"/>
          <p:cNvCxnSpPr/>
          <p:nvPr/>
        </p:nvCxnSpPr>
        <p:spPr>
          <a:xfrm flipH="1">
            <a:off x="5124844" y="4180691"/>
            <a:ext cx="223530" cy="2158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p:cNvSpPr txBox="1"/>
          <p:nvPr/>
        </p:nvSpPr>
        <p:spPr>
          <a:xfrm>
            <a:off x="5166210" y="3828990"/>
            <a:ext cx="457200" cy="400110"/>
          </a:xfrm>
          <a:prstGeom prst="rect">
            <a:avLst/>
          </a:prstGeom>
          <a:solidFill>
            <a:schemeClr val="bg1"/>
          </a:solidFill>
        </p:spPr>
        <p:txBody>
          <a:bodyPr wrap="square" rtlCol="0">
            <a:spAutoFit/>
          </a:bodyPr>
          <a:lstStyle/>
          <a:p>
            <a:r>
              <a:rPr lang="en-US" sz="1000" dirty="0" smtClean="0"/>
              <a:t>Gap MP</a:t>
            </a:r>
            <a:endParaRPr lang="en-US" sz="1000" dirty="0"/>
          </a:p>
        </p:txBody>
      </p:sp>
      <p:cxnSp>
        <p:nvCxnSpPr>
          <p:cNvPr id="34" name="Straight Arrow Connector 33"/>
          <p:cNvCxnSpPr/>
          <p:nvPr/>
        </p:nvCxnSpPr>
        <p:spPr>
          <a:xfrm flipH="1">
            <a:off x="6723775" y="4790384"/>
            <a:ext cx="134815" cy="2048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p:cNvCxnSpPr/>
          <p:nvPr/>
        </p:nvCxnSpPr>
        <p:spPr>
          <a:xfrm flipH="1">
            <a:off x="6706190" y="5300000"/>
            <a:ext cx="271641" cy="185678"/>
          </a:xfrm>
          <a:prstGeom prst="straightConnector1">
            <a:avLst/>
          </a:prstGeom>
          <a:ln>
            <a:solidFill>
              <a:srgbClr val="0000FF"/>
            </a:solidFill>
            <a:tailEnd type="triangle"/>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6977831" y="5053779"/>
            <a:ext cx="1092680" cy="246221"/>
          </a:xfrm>
          <a:prstGeom prst="rect">
            <a:avLst/>
          </a:prstGeom>
          <a:solidFill>
            <a:schemeClr val="bg1"/>
          </a:solidFill>
        </p:spPr>
        <p:txBody>
          <a:bodyPr wrap="square" rtlCol="0">
            <a:spAutoFit/>
          </a:bodyPr>
          <a:lstStyle/>
          <a:p>
            <a:r>
              <a:rPr lang="en-US" sz="1000" dirty="0" smtClean="0">
                <a:solidFill>
                  <a:srgbClr val="0000FF"/>
                </a:solidFill>
              </a:rPr>
              <a:t>FE onset field</a:t>
            </a:r>
            <a:endParaRPr lang="en-US" sz="1000" dirty="0">
              <a:solidFill>
                <a:srgbClr val="0000FF"/>
              </a:solidFill>
            </a:endParaRPr>
          </a:p>
        </p:txBody>
      </p:sp>
      <p:sp>
        <p:nvSpPr>
          <p:cNvPr id="41" name="Footer Placeholder 4"/>
          <p:cNvSpPr>
            <a:spLocks noGrp="1"/>
          </p:cNvSpPr>
          <p:nvPr>
            <p:ph type="ftr" sz="quarter" idx="10"/>
          </p:nvPr>
        </p:nvSpPr>
        <p:spPr>
          <a:xfrm>
            <a:off x="4140680" y="6356450"/>
            <a:ext cx="4241321" cy="364628"/>
          </a:xfrm>
        </p:spPr>
        <p:txBody>
          <a:bodyPr/>
          <a:lstStyle/>
          <a:p>
            <a:pPr>
              <a:defRPr/>
            </a:pPr>
            <a:r>
              <a:rPr lang="en-US" dirty="0" smtClean="0"/>
              <a:t>K. Saito , June 26 2018, TTC meeting RIKEN WG1</a:t>
            </a:r>
            <a:endParaRPr lang="en-US" dirty="0"/>
          </a:p>
        </p:txBody>
      </p:sp>
    </p:spTree>
    <p:extLst>
      <p:ext uri="{BB962C8B-B14F-4D97-AF65-F5344CB8AC3E}">
        <p14:creationId xmlns:p14="http://schemas.microsoft.com/office/powerpoint/2010/main" val="3247584760"/>
      </p:ext>
    </p:extLst>
  </p:cSld>
  <p:clrMapOvr>
    <a:masterClrMapping/>
  </p:clrMapOvr>
</p:sld>
</file>

<file path=ppt/theme/theme1.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FRIB Powerpoint Template.potx" id="{8D2D533D-7911-46FE-8CBB-A31EDE121182}" vid="{9A8DB6F5-D562-4A1F-89B3-F417DF9189B5}"/>
    </a:ext>
  </a:extLst>
</a:theme>
</file>

<file path=ppt/theme/theme2.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FRIB Powerpoint Template.potx" id="{8D2D533D-7911-46FE-8CBB-A31EDE121182}" vid="{9A8DB6F5-D562-4A1F-89B3-F417DF9189B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rchive_x0020_Date xmlns="31ac3772-10db-466f-87b2-5ca6a813de6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9B9B8E718878944900593D33570283A" ma:contentTypeVersion="0" ma:contentTypeDescription="Create a new document." ma:contentTypeScope="" ma:versionID="f9ef1807425bf992b05c188f6de47efc">
  <xsd:schema xmlns:xsd="http://www.w3.org/2001/XMLSchema" xmlns:xs="http://www.w3.org/2001/XMLSchema" xmlns:p="http://schemas.microsoft.com/office/2006/metadata/properties" xmlns:ns2="31ac3772-10db-466f-87b2-5ca6a813de61" targetNamespace="http://schemas.microsoft.com/office/2006/metadata/properties" ma:root="true" ma:fieldsID="8a7b66b74dd5233941c5c116f7eaca30" ns2:_="">
    <xsd:import namespace="31ac3772-10db-466f-87b2-5ca6a813de61"/>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ac3772-10db-466f-87b2-5ca6a813de61"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BA702D-F6E6-4314-8945-369A109C75F9}">
  <ds:schemaRefs>
    <ds:schemaRef ds:uri="http://schemas.microsoft.com/office/2006/metadata/properties"/>
    <ds:schemaRef ds:uri="http://purl.org/dc/dcmitype/"/>
    <ds:schemaRef ds:uri="http://purl.org/dc/terms/"/>
    <ds:schemaRef ds:uri="http://purl.org/dc/elements/1.1/"/>
    <ds:schemaRef ds:uri="http://schemas.microsoft.com/office/2006/documentManagement/types"/>
    <ds:schemaRef ds:uri="31ac3772-10db-466f-87b2-5ca6a813de61"/>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859D0AF3-1284-42D5-9E97-A8B7BD13E5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1ac3772-10db-466f-87b2-5ca6a813de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37505</TotalTime>
  <Words>1784</Words>
  <Application>Microsoft Office PowerPoint</Application>
  <PresentationFormat>On-screen Show (4:3)</PresentationFormat>
  <Paragraphs>295</Paragraphs>
  <Slides>15</Slides>
  <Notes>1</Notes>
  <HiddenSlides>0</HiddenSlides>
  <MMClips>0</MMClips>
  <ScaleCrop>false</ScaleCrop>
  <HeadingPairs>
    <vt:vector size="4" baseType="variant">
      <vt:variant>
        <vt:lpstr>Theme</vt:lpstr>
      </vt:variant>
      <vt:variant>
        <vt:i4>2</vt:i4>
      </vt:variant>
      <vt:variant>
        <vt:lpstr>Slide Titles</vt:lpstr>
      </vt:variant>
      <vt:variant>
        <vt:i4>15</vt:i4>
      </vt:variant>
    </vt:vector>
  </HeadingPairs>
  <TitlesOfParts>
    <vt:vector size="17" baseType="lpstr">
      <vt:lpstr>FRIB3</vt:lpstr>
      <vt:lpstr>1_FRIB3</vt:lpstr>
      <vt:lpstr>WG1 Cavity Performance from FRIB </vt:lpstr>
      <vt:lpstr>FRIB Production Cavities</vt:lpstr>
      <vt:lpstr>FRIB Cavity Performance (VTA)</vt:lpstr>
      <vt:lpstr>Statistics FRIB Cavity Performance Limit</vt:lpstr>
      <vt:lpstr>Cavity Performance Dependence on Ep and Bp</vt:lpstr>
      <vt:lpstr>High Field Q-Slope</vt:lpstr>
      <vt:lpstr>Q-Drop and The Onset Field </vt:lpstr>
      <vt:lpstr>X-ray Events during Cavity Testing at 4K and 2K</vt:lpstr>
      <vt:lpstr>X-ray Event and FE Onset Field with HWRs</vt:lpstr>
      <vt:lpstr>X-ray Event and FE Onset Field with QWRs</vt:lpstr>
      <vt:lpstr>Summary</vt:lpstr>
      <vt:lpstr>Low Temperature Baking Benefit on 4K/2K Performance on ReA3 0.085QWRs</vt:lpstr>
      <vt:lpstr>Multipacting (MP)</vt:lpstr>
      <vt:lpstr>Expected MP Barrier</vt:lpstr>
      <vt:lpstr>WG1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Systems Progress in Technical Construction</dc:title>
  <dc:creator>Kankula, Angie;Wei@frib.msu.edu</dc:creator>
  <cp:lastModifiedBy>Robert Laxdal</cp:lastModifiedBy>
  <cp:revision>2348</cp:revision>
  <cp:lastPrinted>2018-06-03T22:21:51Z</cp:lastPrinted>
  <dcterms:created xsi:type="dcterms:W3CDTF">2009-08-06T11:48:02Z</dcterms:created>
  <dcterms:modified xsi:type="dcterms:W3CDTF">2018-06-25T23:42:00Z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0x01010029B9B8E718878944900593D33570283A</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