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94" r:id="rId5"/>
    <p:sldId id="302" r:id="rId6"/>
    <p:sldId id="304" r:id="rId7"/>
    <p:sldId id="308" r:id="rId8"/>
    <p:sldId id="318" r:id="rId9"/>
    <p:sldId id="309" r:id="rId10"/>
    <p:sldId id="310" r:id="rId11"/>
    <p:sldId id="312" r:id="rId12"/>
    <p:sldId id="319" r:id="rId13"/>
    <p:sldId id="320" r:id="rId14"/>
    <p:sldId id="305" r:id="rId15"/>
    <p:sldId id="291" r:id="rId16"/>
    <p:sldId id="303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832" autoAdjust="0"/>
  </p:normalViewPr>
  <p:slideViewPr>
    <p:cSldViewPr snapToGrid="0">
      <p:cViewPr varScale="1">
        <p:scale>
          <a:sx n="72" d="100"/>
          <a:sy n="72" d="100"/>
        </p:scale>
        <p:origin x="5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78DDD-0A9D-4E4E-984A-8C3D3EFA6069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C8854-8847-4F4F-ABC1-7FE6D7C98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4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8854-8847-4F4F-ABC1-7FE6D7C989F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135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8854-8847-4F4F-ABC1-7FE6D7C989F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620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8854-8847-4F4F-ABC1-7FE6D7C989F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781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8854-8847-4F4F-ABC1-7FE6D7C989F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741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8854-8847-4F4F-ABC1-7FE6D7C989F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698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8854-8847-4F4F-ABC1-7FE6D7C989F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591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8854-8847-4F4F-ABC1-7FE6D7C989F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59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8854-8847-4F4F-ABC1-7FE6D7C989F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47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8854-8847-4F4F-ABC1-7FE6D7C989F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56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8854-8847-4F4F-ABC1-7FE6D7C989F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698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8854-8847-4F4F-ABC1-7FE6D7C989F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18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8854-8847-4F4F-ABC1-7FE6D7C989F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698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8854-8847-4F4F-ABC1-7FE6D7C989F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698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8854-8847-4F4F-ABC1-7FE6D7C989F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812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8854-8847-4F4F-ABC1-7FE6D7C989F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18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304643"/>
            <a:ext cx="9145588" cy="2492458"/>
          </a:xfrm>
          <a:prstGeom prst="rect">
            <a:avLst/>
          </a:prstGeom>
          <a:solidFill>
            <a:srgbClr val="009EA7"/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3" tIns="45732" rIns="91463" bIns="45732" rtlCol="0" anchor="ctr"/>
          <a:lstStyle/>
          <a:p>
            <a:pPr algn="ctr"/>
            <a:endParaRPr lang="zh-CN" altLang="en-US" sz="2000">
              <a:solidFill>
                <a:srgbClr val="009EA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537" y="4084814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" y="76200"/>
            <a:ext cx="7134224" cy="9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6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B9F-CF34-4988-9BF6-5E5BF8E8AE4D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7A9-627D-444B-8DDE-B59DD0314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80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B9F-CF34-4988-9BF6-5E5BF8E8AE4D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7A9-627D-444B-8DDE-B59DD0314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23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294" y="325083"/>
            <a:ext cx="7886700" cy="373543"/>
          </a:xfrm>
        </p:spPr>
        <p:txBody>
          <a:bodyPr>
            <a:noAutofit/>
          </a:bodyPr>
          <a:lstStyle>
            <a:lvl1pPr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pic>
        <p:nvPicPr>
          <p:cNvPr id="7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034" y="105486"/>
            <a:ext cx="609601" cy="812739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8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94" y="105488"/>
            <a:ext cx="609600" cy="812737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</p:spPr>
      </p:pic>
      <p:sp>
        <p:nvSpPr>
          <p:cNvPr id="9" name="矩形 8"/>
          <p:cNvSpPr/>
          <p:nvPr userDrawn="1"/>
        </p:nvSpPr>
        <p:spPr>
          <a:xfrm>
            <a:off x="265" y="856469"/>
            <a:ext cx="9143471" cy="144060"/>
          </a:xfrm>
          <a:prstGeom prst="rect">
            <a:avLst/>
          </a:prstGeom>
          <a:solidFill>
            <a:srgbClr val="009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1" rIns="91445" bIns="45721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8" t="7325" r="19164" b="36950"/>
          <a:stretch/>
        </p:blipFill>
        <p:spPr>
          <a:xfrm>
            <a:off x="8136467" y="0"/>
            <a:ext cx="770203" cy="7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1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B9F-CF34-4988-9BF6-5E5BF8E8AE4D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7A9-627D-444B-8DDE-B59DD0314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8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B9F-CF34-4988-9BF6-5E5BF8E8AE4D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7A9-627D-444B-8DDE-B59DD0314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3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B9F-CF34-4988-9BF6-5E5BF8E8AE4D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7A9-627D-444B-8DDE-B59DD0314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78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B9F-CF34-4988-9BF6-5E5BF8E8AE4D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7A9-627D-444B-8DDE-B59DD0314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6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B9F-CF34-4988-9BF6-5E5BF8E8AE4D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7A9-627D-444B-8DDE-B59DD0314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9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B9F-CF34-4988-9BF6-5E5BF8E8AE4D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7A9-627D-444B-8DDE-B59DD0314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83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B9F-CF34-4988-9BF6-5E5BF8E8AE4D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97A9-627D-444B-8DDE-B59DD0314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2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D6B9F-CF34-4988-9BF6-5E5BF8E8AE4D}" type="datetimeFigureOut">
              <a:rPr lang="zh-CN" altLang="en-US" smtClean="0"/>
              <a:t>2018/6/25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097A9-627D-444B-8DDE-B59DD0314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8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71324" y="1897985"/>
            <a:ext cx="8771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rgbClr val="009EA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</a:t>
            </a:r>
          </a:p>
        </p:txBody>
      </p:sp>
      <p:sp>
        <p:nvSpPr>
          <p:cNvPr id="6" name="矩形 5"/>
          <p:cNvSpPr/>
          <p:nvPr/>
        </p:nvSpPr>
        <p:spPr>
          <a:xfrm>
            <a:off x="5024109" y="1897985"/>
            <a:ext cx="8771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rgbClr val="009EA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</a:t>
            </a:r>
          </a:p>
        </p:txBody>
      </p:sp>
      <p:sp>
        <p:nvSpPr>
          <p:cNvPr id="7" name="矩形 6"/>
          <p:cNvSpPr/>
          <p:nvPr/>
        </p:nvSpPr>
        <p:spPr>
          <a:xfrm>
            <a:off x="6573512" y="1897985"/>
            <a:ext cx="8771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rgbClr val="009EA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辩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4793" y="1897985"/>
            <a:ext cx="8636000" cy="12003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63" tIns="45732" rIns="91463" bIns="45732">
            <a:spAutoFit/>
          </a:bodyPr>
          <a:lstStyle/>
          <a:p>
            <a:pPr algn="ctr"/>
            <a:r>
              <a:rPr lang="en-US" altLang="zh-CN" sz="3600" b="1" dirty="0"/>
              <a:t>The MP and FE analysis for low β SRF cavity of China ADS demo facility</a:t>
            </a:r>
            <a:endParaRPr lang="en-US" altLang="zh-CN" sz="3301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948548" y="4515546"/>
            <a:ext cx="54900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0412" y="3787138"/>
            <a:ext cx="9262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 Zhang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Weiming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Yue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Chunlong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</a:p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Shengxue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Pingran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Xiong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Andong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</a:t>
            </a:r>
          </a:p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Tiancai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Jiang,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Shichun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Huang,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Shenghu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Zhang, Yuan HE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78490" y="5743693"/>
            <a:ext cx="4124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zh-CN" b="1" dirty="0">
                <a:solidFill>
                  <a:srgbClr val="7030A0"/>
                </a:solidFill>
              </a:rPr>
              <a:t>TTC Meetting - June 26– 29, RIKEN, Japan</a:t>
            </a:r>
          </a:p>
        </p:txBody>
      </p:sp>
    </p:spTree>
    <p:extLst>
      <p:ext uri="{BB962C8B-B14F-4D97-AF65-F5344CB8AC3E}">
        <p14:creationId xmlns:p14="http://schemas.microsoft.com/office/powerpoint/2010/main" val="277868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 Happened in CM1~CM2</a:t>
            </a:r>
            <a:endParaRPr lang="zh-CN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158240"/>
            <a:ext cx="7886700" cy="501872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8753" y="1188900"/>
            <a:ext cx="8680863" cy="3361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2016/5/8: bypass of vacuum interlock, CM1-1, CM1-3,CM1-4,CM2-2,CM2-5 coupler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window leakage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2016/5/24: dose monitor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2016/6~2016/9: mechanical stability test (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LFD,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2016/9: 5 leaked couplers replaced with dual warm window on string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2016/9~2017/1: helium processing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2017/1: 4 other couplers of CM2 replaced with dual warm window on string, and CM2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replaced CM1, new CM2 of  improved assembly process with 6 dual warm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window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7"/>
          <a:stretch/>
        </p:blipFill>
        <p:spPr>
          <a:xfrm flipH="1">
            <a:off x="3899399" y="4781232"/>
            <a:ext cx="1651008" cy="177165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58" y="4895005"/>
            <a:ext cx="2134041" cy="160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47" y="4171103"/>
            <a:ext cx="150825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1294" y="4346090"/>
            <a:ext cx="831613" cy="220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8753" y="6528154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window coupler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9058" y="6564052"/>
            <a:ext cx="1581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crack of ceramic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8425" y="6561105"/>
            <a:ext cx="1447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warm window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8600" y="6579283"/>
            <a:ext cx="1413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trajectory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1324"/>
            <a:ext cx="18383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右箭头 18"/>
          <p:cNvSpPr/>
          <p:nvPr/>
        </p:nvSpPr>
        <p:spPr>
          <a:xfrm>
            <a:off x="5550407" y="5418878"/>
            <a:ext cx="789940" cy="56282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89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7DF3E-38DD-42A0-8E38-768864EA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19" y="286983"/>
            <a:ext cx="7886700" cy="373543"/>
          </a:xfrm>
        </p:spPr>
        <p:txBody>
          <a:bodyPr/>
          <a:lstStyle/>
          <a:p>
            <a:r>
              <a:rPr lang="en-US" altLang="zh-C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 Test in CM1~CM2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602025-ACFA-429E-A836-926EA777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017111"/>
            <a:ext cx="7886700" cy="510000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9" y="4301447"/>
            <a:ext cx="3838258" cy="216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068" y="1092190"/>
            <a:ext cx="3403482" cy="183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16509" y="5435871"/>
            <a:ext cx="47274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HWR-0.10, thermal quench is the main factor of Q drop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emission problems for HWR-0.10 on string are much more serious than in vertical test due to the leakage and coupler replacement on line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conditioning seems no obvious effect in improving the FE problem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 processing  not always effective to increase the onset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Epeak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012374"/>
            <a:ext cx="4000501" cy="123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C:\Users\shelley\Documents\WeChat Files\zc820601\Files\FE helium processing-II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48" y="4364803"/>
            <a:ext cx="4363303" cy="105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7236C8F-9BF1-43DB-85CE-CEBD90EC4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74" y="1209165"/>
            <a:ext cx="4309335" cy="24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2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05C71C-8AB3-4301-99A9-EED3A21E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56" y="161926"/>
            <a:ext cx="7579444" cy="508126"/>
          </a:xfrm>
        </p:spPr>
        <p:txBody>
          <a:bodyPr/>
          <a:lstStyle/>
          <a:p>
            <a:r>
              <a:rPr lang="en-US" altLang="zh-C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 Happened in CM3</a:t>
            </a:r>
            <a:endParaRPr lang="zh-CN" altLang="en-US" sz="3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DF4EC-358B-45ED-9BC7-7582FAA4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1100"/>
            <a:ext cx="7886700" cy="49958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646" y="933450"/>
            <a:ext cx="8670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vacuum leakage problem leads to many times of reassembly.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138448"/>
              </p:ext>
            </p:extLst>
          </p:nvPr>
        </p:nvGraphicFramePr>
        <p:xfrm>
          <a:off x="75472" y="1471315"/>
          <a:ext cx="8992328" cy="388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153">
                  <a:extLst>
                    <a:ext uri="{9D8B030D-6E8A-4147-A177-3AD203B41FA5}">
                      <a16:colId xmlns:a16="http://schemas.microsoft.com/office/drawing/2014/main" val="2899461569"/>
                    </a:ext>
                  </a:extLst>
                </a:gridCol>
                <a:gridCol w="6734175">
                  <a:extLst>
                    <a:ext uri="{9D8B030D-6E8A-4147-A177-3AD203B41FA5}">
                      <a16:colId xmlns:a16="http://schemas.microsoft.com/office/drawing/2014/main" val="4016869133"/>
                    </a:ext>
                  </a:extLst>
                </a:gridCol>
              </a:tblGrid>
              <a:tr h="32347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altLang="zh-CN" sz="14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Assembly/Time</a:t>
                      </a:r>
                      <a:endParaRPr lang="zh-CN" altLang="en-US" sz="1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Leakage point/Max Leakage Rate</a:t>
                      </a:r>
                      <a:endParaRPr lang="zh-CN" altLang="en-US" sz="1400" b="1" kern="1200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154909"/>
                  </a:ext>
                </a:extLst>
              </a:tr>
              <a:tr h="3234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(2017.1.20)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CM3-3, CM3-4, CM3-5</a:t>
                      </a:r>
                      <a:r>
                        <a:rPr lang="zh-CN" alt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coupler window/4E-8mbarL/s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125188"/>
                  </a:ext>
                </a:extLst>
              </a:tr>
              <a:tr h="32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(2017.1.21)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CM3-3, CM3-4, CM3-5 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coupler window/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3.5E-8mbarL/s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8216112"/>
                  </a:ext>
                </a:extLst>
              </a:tr>
              <a:tr h="32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(2017.1.22)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CM3-3, CM3-4, CM3-5 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coupler window/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5.5E-8mbarL/s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0773119"/>
                  </a:ext>
                </a:extLst>
              </a:tr>
              <a:tr h="32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(2017.1.24)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CM3-3, CM3-4,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CM3-5 coupler window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/1.1E-7mbarL/s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9372822"/>
                  </a:ext>
                </a:extLst>
              </a:tr>
              <a:tr h="32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(2017.1.25)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CM3-4, CM3-5 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coupler window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/3.5E-8mbarL/s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135503"/>
                  </a:ext>
                </a:extLst>
              </a:tr>
              <a:tr h="32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(2017.2.4)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CM3-3 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coupler window/ Leakage rate too serious to be measured</a:t>
                      </a:r>
                      <a:endParaRPr lang="en-US" altLang="zh-CN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8209590"/>
                  </a:ext>
                </a:extLst>
              </a:tr>
              <a:tr h="32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(2017.2.8)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CM3-3,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CM3-4, CM3-5 coupler window 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/5.6E-8mbarL/s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7580218"/>
                  </a:ext>
                </a:extLst>
              </a:tr>
              <a:tr h="32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(2017.2.10)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CM3-4, CM3-5 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coupler window/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2.1E-7mbarL/s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6983300"/>
                  </a:ext>
                </a:extLst>
              </a:tr>
              <a:tr h="32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(2017.2.13)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CM3-4,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CM3-5 coupler window/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5.5E-8mbarL/s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1054400"/>
                  </a:ext>
                </a:extLst>
              </a:tr>
              <a:tr h="32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(2017.2.16)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CM3-3,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CM3-4, CM3-5 coupler window/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8.3E-8mbarL/s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1715609"/>
                  </a:ext>
                </a:extLst>
              </a:tr>
              <a:tr h="3234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(2017.2.18)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CM3-3, CM3-4 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coupler window/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3.7E-9mbarL/s</a:t>
                      </a:r>
                      <a:r>
                        <a:rPr lang="en-US" altLang="zh-CN" sz="1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(newly treated CM3-5 cavity)</a:t>
                      </a:r>
                      <a:endParaRPr lang="en-US" altLang="zh-C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89673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8812" y="5349359"/>
            <a:ext cx="623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data from the assembly people of 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Pingran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Xiong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Yukun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and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Zhixiong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921" y="6049461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DN60 coupler flange in HWR-0.15 causes sealing problem due to the screw holes’ distribution and inappropriate design of  Al-Mg alloy ring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on-line leakage rate requirements for HWR-0.15 </a:t>
            </a:r>
            <a:r>
              <a:rPr lang="en-US" altLang="zh-CN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cryomodule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lowered to E-7 </a:t>
            </a:r>
            <a:r>
              <a:rPr lang="en-US" altLang="zh-CN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mbarL</a:t>
            </a:r>
            <a:r>
              <a:rPr lang="en-US" altLang="zh-C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121" y="5671066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Learned: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5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344" y="201258"/>
            <a:ext cx="7886700" cy="373543"/>
          </a:xfrm>
        </p:spPr>
        <p:txBody>
          <a:bodyPr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 Test of CM3 Cavities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085850"/>
            <a:ext cx="7886700" cy="509111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979002"/>
            <a:ext cx="3414765" cy="16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55" y="998052"/>
            <a:ext cx="3053020" cy="16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254" y="4136601"/>
            <a:ext cx="434311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HWR-0.15 in VT, FE is main factor of Q drop.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emission problems for HWR-0.15 on string are </a:t>
            </a:r>
          </a:p>
          <a:p>
            <a:pPr algn="just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much more serious than in vertical test.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reassembly, especially the serious leakage after the 6</a:t>
            </a:r>
            <a:r>
              <a:rPr lang="en-US" altLang="zh-CN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reassembly, times of charging and discharging cause the particle migration along the whole string.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CM3-5 HWR-0.15 cavity is new in the last assembly, so it’s not contaminated and not happen serious FE.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pulse mode conditioning method not </a:t>
            </a:r>
          </a:p>
          <a:p>
            <a:pPr algn="just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effective to depress FE of taper-shaped HWR-0.15.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3562403" y="1495425"/>
            <a:ext cx="2238322" cy="5524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496560" y="1592163"/>
            <a:ext cx="2370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11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reassembly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79" y="2676087"/>
            <a:ext cx="3034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mode conditioning setting: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-19047" y="2974002"/>
            <a:ext cx="333371" cy="8653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14324" y="2974002"/>
            <a:ext cx="1379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on/off: 10ms/1s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" y="3147741"/>
            <a:ext cx="1876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~3.8 kW, E</a:t>
            </a:r>
            <a:r>
              <a:rPr lang="en-US" altLang="zh-C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~35 MV/m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324" y="3318878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8.5E5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429" y="356235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time: 1.6ms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115" y="2773947"/>
            <a:ext cx="4800886" cy="387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379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5294" y="182881"/>
            <a:ext cx="7886700" cy="515746"/>
          </a:xfrm>
        </p:spPr>
        <p:txBody>
          <a:bodyPr/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5" y="1231900"/>
            <a:ext cx="927600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 is not a fatal restriction to high accelerating gradient for HWR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cavities, no hard MP barrier that cannot be conditioned found.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 simulation code can predict the MP barriers quite precisely.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342900" indent="-342900">
              <a:buAutoNum type="arabicPeriod" startAt="2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 is still a major performance limitation to stable operation and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higher accelerating gradient in our HWR cavities.  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vacuum leakage caused by a variety of reasons seems like the main trigger mechanism.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Pulse RF conditioning and helium processing are of certain limitations to reduce FE, new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methods should be explored.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5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18628" y="87811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2430" y="1021321"/>
            <a:ext cx="7621686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 i="1" dirty="0"/>
              <a:t>The author would like to thank the Advanced Computations Department of SLAC for providing ACE3P code suite and computing resources in 2012 and 2013.</a:t>
            </a:r>
            <a:endParaRPr lang="en-US" altLang="zh-CN" sz="20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95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19292" y="2681625"/>
            <a:ext cx="8670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for your attention!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44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5294" y="162561"/>
            <a:ext cx="7886700" cy="536066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Outlines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03"/>
          <p:cNvSpPr txBox="1"/>
          <p:nvPr/>
        </p:nvSpPr>
        <p:spPr>
          <a:xfrm rot="-2820000">
            <a:off x="1140621" y="1517348"/>
            <a:ext cx="2052624" cy="369311"/>
          </a:xfrm>
          <a:prstGeom prst="rect">
            <a:avLst/>
          </a:prstGeom>
          <a:noFill/>
        </p:spPr>
        <p:txBody>
          <a:bodyPr wrap="square" lIns="91445" tIns="45721" rIns="91445" bIns="45721" rtlCol="0">
            <a:spAutoFit/>
          </a:bodyPr>
          <a:lstStyle/>
          <a:p>
            <a:r>
              <a:rPr lang="en-US" altLang="zh-CN" dirty="0">
                <a:solidFill>
                  <a:sysClr val="windowText" lastClr="000000"/>
                </a:solidFill>
              </a:rPr>
              <a:t> 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97111" y="1870602"/>
            <a:ext cx="7181158" cy="3070783"/>
            <a:chOff x="3069174" y="1819832"/>
            <a:chExt cx="3777309" cy="3070783"/>
          </a:xfrm>
        </p:grpSpPr>
        <p:grpSp>
          <p:nvGrpSpPr>
            <p:cNvPr id="8" name="组合 7"/>
            <p:cNvGrpSpPr/>
            <p:nvPr/>
          </p:nvGrpSpPr>
          <p:grpSpPr>
            <a:xfrm>
              <a:off x="3069174" y="1819832"/>
              <a:ext cx="3777309" cy="537469"/>
              <a:chOff x="3546369" y="2187279"/>
              <a:chExt cx="3778183" cy="537593"/>
            </a:xfrm>
          </p:grpSpPr>
          <p:grpSp>
            <p:nvGrpSpPr>
              <p:cNvPr id="9" name="组合 40"/>
              <p:cNvGrpSpPr/>
              <p:nvPr/>
            </p:nvGrpSpPr>
            <p:grpSpPr>
              <a:xfrm>
                <a:off x="3781611" y="2205658"/>
                <a:ext cx="3542941" cy="506375"/>
                <a:chOff x="3007001" y="1421210"/>
                <a:chExt cx="3930783" cy="561604"/>
              </a:xfrm>
              <a:solidFill>
                <a:srgbClr val="009EA7"/>
              </a:solidFill>
            </p:grpSpPr>
            <p:sp>
              <p:nvSpPr>
                <p:cNvPr id="13" name="圆角矩形 12"/>
                <p:cNvSpPr/>
                <p:nvPr/>
              </p:nvSpPr>
              <p:spPr>
                <a:xfrm>
                  <a:off x="3007001" y="1421210"/>
                  <a:ext cx="3930783" cy="56160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Introduction of China ADS demo facility</a:t>
                  </a:r>
                </a:p>
              </p:txBody>
            </p:sp>
            <p:sp>
              <p:nvSpPr>
                <p:cNvPr id="14" name="KSO_Shape"/>
                <p:cNvSpPr/>
                <p:nvPr/>
              </p:nvSpPr>
              <p:spPr>
                <a:xfrm>
                  <a:off x="6480212" y="1563638"/>
                  <a:ext cx="252000" cy="252000"/>
                </a:xfrm>
                <a:custGeom>
                  <a:avLst/>
                  <a:gdLst>
                    <a:gd name="connsiteX0" fmla="*/ 363514 w 648072"/>
                    <a:gd name="connsiteY0" fmla="*/ 144016 h 648072"/>
                    <a:gd name="connsiteX1" fmla="*/ 543534 w 648072"/>
                    <a:gd name="connsiteY1" fmla="*/ 324036 h 648072"/>
                    <a:gd name="connsiteX2" fmla="*/ 363514 w 648072"/>
                    <a:gd name="connsiteY2" fmla="*/ 504056 h 648072"/>
                    <a:gd name="connsiteX3" fmla="*/ 363514 w 648072"/>
                    <a:gd name="connsiteY3" fmla="*/ 414046 h 648072"/>
                    <a:gd name="connsiteX4" fmla="*/ 104538 w 648072"/>
                    <a:gd name="connsiteY4" fmla="*/ 414046 h 648072"/>
                    <a:gd name="connsiteX5" fmla="*/ 104538 w 648072"/>
                    <a:gd name="connsiteY5" fmla="*/ 234026 h 648072"/>
                    <a:gd name="connsiteX6" fmla="*/ 363514 w 648072"/>
                    <a:gd name="connsiteY6" fmla="*/ 234026 h 648072"/>
                    <a:gd name="connsiteX7" fmla="*/ 324036 w 648072"/>
                    <a:gd name="connsiteY7" fmla="*/ 37381 h 648072"/>
                    <a:gd name="connsiteX8" fmla="*/ 37381 w 648072"/>
                    <a:gd name="connsiteY8" fmla="*/ 324036 h 648072"/>
                    <a:gd name="connsiteX9" fmla="*/ 324036 w 648072"/>
                    <a:gd name="connsiteY9" fmla="*/ 610691 h 648072"/>
                    <a:gd name="connsiteX10" fmla="*/ 610691 w 648072"/>
                    <a:gd name="connsiteY10" fmla="*/ 324036 h 648072"/>
                    <a:gd name="connsiteX11" fmla="*/ 324036 w 648072"/>
                    <a:gd name="connsiteY11" fmla="*/ 37381 h 648072"/>
                    <a:gd name="connsiteX12" fmla="*/ 324036 w 648072"/>
                    <a:gd name="connsiteY12" fmla="*/ 0 h 648072"/>
                    <a:gd name="connsiteX13" fmla="*/ 648072 w 648072"/>
                    <a:gd name="connsiteY13" fmla="*/ 324036 h 648072"/>
                    <a:gd name="connsiteX14" fmla="*/ 324036 w 648072"/>
                    <a:gd name="connsiteY14" fmla="*/ 648072 h 648072"/>
                    <a:gd name="connsiteX15" fmla="*/ 0 w 648072"/>
                    <a:gd name="connsiteY15" fmla="*/ 324036 h 648072"/>
                    <a:gd name="connsiteX16" fmla="*/ 324036 w 648072"/>
                    <a:gd name="connsiteY16" fmla="*/ 0 h 64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48072" h="648072">
                      <a:moveTo>
                        <a:pt x="363514" y="144016"/>
                      </a:moveTo>
                      <a:lnTo>
                        <a:pt x="543534" y="324036"/>
                      </a:lnTo>
                      <a:lnTo>
                        <a:pt x="363514" y="504056"/>
                      </a:lnTo>
                      <a:lnTo>
                        <a:pt x="363514" y="414046"/>
                      </a:lnTo>
                      <a:lnTo>
                        <a:pt x="104538" y="414046"/>
                      </a:lnTo>
                      <a:lnTo>
                        <a:pt x="104538" y="234026"/>
                      </a:lnTo>
                      <a:lnTo>
                        <a:pt x="363514" y="234026"/>
                      </a:lnTo>
                      <a:close/>
                      <a:moveTo>
                        <a:pt x="324036" y="37381"/>
                      </a:moveTo>
                      <a:cubicBezTo>
                        <a:pt x="165721" y="37381"/>
                        <a:pt x="37381" y="165721"/>
                        <a:pt x="37381" y="324036"/>
                      </a:cubicBezTo>
                      <a:cubicBezTo>
                        <a:pt x="37381" y="482351"/>
                        <a:pt x="165721" y="610691"/>
                        <a:pt x="324036" y="610691"/>
                      </a:cubicBezTo>
                      <a:cubicBezTo>
                        <a:pt x="482351" y="610691"/>
                        <a:pt x="610691" y="482351"/>
                        <a:pt x="610691" y="324036"/>
                      </a:cubicBezTo>
                      <a:cubicBezTo>
                        <a:pt x="610691" y="165721"/>
                        <a:pt x="482351" y="37381"/>
                        <a:pt x="324036" y="37381"/>
                      </a:cubicBezTo>
                      <a:close/>
                      <a:moveTo>
                        <a:pt x="324036" y="0"/>
                      </a:moveTo>
                      <a:cubicBezTo>
                        <a:pt x="502996" y="0"/>
                        <a:pt x="648072" y="145076"/>
                        <a:pt x="648072" y="324036"/>
                      </a:cubicBezTo>
                      <a:cubicBezTo>
                        <a:pt x="648072" y="502996"/>
                        <a:pt x="502996" y="648072"/>
                        <a:pt x="324036" y="648072"/>
                      </a:cubicBezTo>
                      <a:cubicBezTo>
                        <a:pt x="145076" y="648072"/>
                        <a:pt x="0" y="502996"/>
                        <a:pt x="0" y="324036"/>
                      </a:cubicBezTo>
                      <a:cubicBezTo>
                        <a:pt x="0" y="145076"/>
                        <a:pt x="145076" y="0"/>
                        <a:pt x="3240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000" b="1"/>
                </a:p>
              </p:txBody>
            </p:sp>
          </p:grpSp>
          <p:grpSp>
            <p:nvGrpSpPr>
              <p:cNvPr id="10" name="组合 52"/>
              <p:cNvGrpSpPr/>
              <p:nvPr/>
            </p:nvGrpSpPr>
            <p:grpSpPr>
              <a:xfrm>
                <a:off x="3546369" y="2187279"/>
                <a:ext cx="537398" cy="537593"/>
                <a:chOff x="2915816" y="813945"/>
                <a:chExt cx="624004" cy="624004"/>
              </a:xfrm>
              <a:solidFill>
                <a:srgbClr val="009EA7"/>
              </a:solidFill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2915816" y="813945"/>
                  <a:ext cx="624004" cy="62400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3014216" y="912345"/>
                  <a:ext cx="427202" cy="427203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latin typeface="汉仪圆叠体简" panose="02010609000101010101" pitchFamily="49" charset="-122"/>
                      <a:ea typeface="汉仪圆叠体简" panose="02010609000101010101" pitchFamily="49" charset="-122"/>
                    </a:rPr>
                    <a:t>1</a:t>
                  </a:r>
                  <a:endParaRPr lang="zh-CN" altLang="en-US" sz="2000" b="1" dirty="0">
                    <a:solidFill>
                      <a:schemeClr val="bg1"/>
                    </a:solidFill>
                    <a:latin typeface="汉仪圆叠体简" panose="02010609000101010101" pitchFamily="49" charset="-122"/>
                    <a:ea typeface="汉仪圆叠体简" panose="02010609000101010101" pitchFamily="49" charset="-122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3069174" y="2664270"/>
              <a:ext cx="3777309" cy="537469"/>
              <a:chOff x="3546369" y="3760979"/>
              <a:chExt cx="3778183" cy="537593"/>
            </a:xfrm>
          </p:grpSpPr>
          <p:grpSp>
            <p:nvGrpSpPr>
              <p:cNvPr id="16" name="组合 46"/>
              <p:cNvGrpSpPr/>
              <p:nvPr/>
            </p:nvGrpSpPr>
            <p:grpSpPr>
              <a:xfrm>
                <a:off x="3781611" y="3792197"/>
                <a:ext cx="3542941" cy="506375"/>
                <a:chOff x="3007001" y="2993168"/>
                <a:chExt cx="3930783" cy="561604"/>
              </a:xfrm>
              <a:solidFill>
                <a:srgbClr val="009EA7"/>
              </a:solidFill>
            </p:grpSpPr>
            <p:sp>
              <p:nvSpPr>
                <p:cNvPr id="20" name="圆角矩形 19"/>
                <p:cNvSpPr/>
                <p:nvPr/>
              </p:nvSpPr>
              <p:spPr>
                <a:xfrm>
                  <a:off x="3007001" y="2993168"/>
                  <a:ext cx="3930783" cy="56160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MP analysis of HWR cavities</a:t>
                  </a:r>
                  <a:endPara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KSO_Shape"/>
                <p:cNvSpPr/>
                <p:nvPr/>
              </p:nvSpPr>
              <p:spPr>
                <a:xfrm>
                  <a:off x="6480212" y="3219822"/>
                  <a:ext cx="252000" cy="252000"/>
                </a:xfrm>
                <a:custGeom>
                  <a:avLst/>
                  <a:gdLst>
                    <a:gd name="connsiteX0" fmla="*/ 363514 w 648072"/>
                    <a:gd name="connsiteY0" fmla="*/ 144016 h 648072"/>
                    <a:gd name="connsiteX1" fmla="*/ 543534 w 648072"/>
                    <a:gd name="connsiteY1" fmla="*/ 324036 h 648072"/>
                    <a:gd name="connsiteX2" fmla="*/ 363514 w 648072"/>
                    <a:gd name="connsiteY2" fmla="*/ 504056 h 648072"/>
                    <a:gd name="connsiteX3" fmla="*/ 363514 w 648072"/>
                    <a:gd name="connsiteY3" fmla="*/ 414046 h 648072"/>
                    <a:gd name="connsiteX4" fmla="*/ 104538 w 648072"/>
                    <a:gd name="connsiteY4" fmla="*/ 414046 h 648072"/>
                    <a:gd name="connsiteX5" fmla="*/ 104538 w 648072"/>
                    <a:gd name="connsiteY5" fmla="*/ 234026 h 648072"/>
                    <a:gd name="connsiteX6" fmla="*/ 363514 w 648072"/>
                    <a:gd name="connsiteY6" fmla="*/ 234026 h 648072"/>
                    <a:gd name="connsiteX7" fmla="*/ 324036 w 648072"/>
                    <a:gd name="connsiteY7" fmla="*/ 37381 h 648072"/>
                    <a:gd name="connsiteX8" fmla="*/ 37381 w 648072"/>
                    <a:gd name="connsiteY8" fmla="*/ 324036 h 648072"/>
                    <a:gd name="connsiteX9" fmla="*/ 324036 w 648072"/>
                    <a:gd name="connsiteY9" fmla="*/ 610691 h 648072"/>
                    <a:gd name="connsiteX10" fmla="*/ 610691 w 648072"/>
                    <a:gd name="connsiteY10" fmla="*/ 324036 h 648072"/>
                    <a:gd name="connsiteX11" fmla="*/ 324036 w 648072"/>
                    <a:gd name="connsiteY11" fmla="*/ 37381 h 648072"/>
                    <a:gd name="connsiteX12" fmla="*/ 324036 w 648072"/>
                    <a:gd name="connsiteY12" fmla="*/ 0 h 648072"/>
                    <a:gd name="connsiteX13" fmla="*/ 648072 w 648072"/>
                    <a:gd name="connsiteY13" fmla="*/ 324036 h 648072"/>
                    <a:gd name="connsiteX14" fmla="*/ 324036 w 648072"/>
                    <a:gd name="connsiteY14" fmla="*/ 648072 h 648072"/>
                    <a:gd name="connsiteX15" fmla="*/ 0 w 648072"/>
                    <a:gd name="connsiteY15" fmla="*/ 324036 h 648072"/>
                    <a:gd name="connsiteX16" fmla="*/ 324036 w 648072"/>
                    <a:gd name="connsiteY16" fmla="*/ 0 h 64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48072" h="648072">
                      <a:moveTo>
                        <a:pt x="363514" y="144016"/>
                      </a:moveTo>
                      <a:lnTo>
                        <a:pt x="543534" y="324036"/>
                      </a:lnTo>
                      <a:lnTo>
                        <a:pt x="363514" y="504056"/>
                      </a:lnTo>
                      <a:lnTo>
                        <a:pt x="363514" y="414046"/>
                      </a:lnTo>
                      <a:lnTo>
                        <a:pt x="104538" y="414046"/>
                      </a:lnTo>
                      <a:lnTo>
                        <a:pt x="104538" y="234026"/>
                      </a:lnTo>
                      <a:lnTo>
                        <a:pt x="363514" y="234026"/>
                      </a:lnTo>
                      <a:close/>
                      <a:moveTo>
                        <a:pt x="324036" y="37381"/>
                      </a:moveTo>
                      <a:cubicBezTo>
                        <a:pt x="165721" y="37381"/>
                        <a:pt x="37381" y="165721"/>
                        <a:pt x="37381" y="324036"/>
                      </a:cubicBezTo>
                      <a:cubicBezTo>
                        <a:pt x="37381" y="482351"/>
                        <a:pt x="165721" y="610691"/>
                        <a:pt x="324036" y="610691"/>
                      </a:cubicBezTo>
                      <a:cubicBezTo>
                        <a:pt x="482351" y="610691"/>
                        <a:pt x="610691" y="482351"/>
                        <a:pt x="610691" y="324036"/>
                      </a:cubicBezTo>
                      <a:cubicBezTo>
                        <a:pt x="610691" y="165721"/>
                        <a:pt x="482351" y="37381"/>
                        <a:pt x="324036" y="37381"/>
                      </a:cubicBezTo>
                      <a:close/>
                      <a:moveTo>
                        <a:pt x="324036" y="0"/>
                      </a:moveTo>
                      <a:cubicBezTo>
                        <a:pt x="502996" y="0"/>
                        <a:pt x="648072" y="145076"/>
                        <a:pt x="648072" y="324036"/>
                      </a:cubicBezTo>
                      <a:cubicBezTo>
                        <a:pt x="648072" y="502996"/>
                        <a:pt x="502996" y="648072"/>
                        <a:pt x="324036" y="648072"/>
                      </a:cubicBezTo>
                      <a:cubicBezTo>
                        <a:pt x="145076" y="648072"/>
                        <a:pt x="0" y="502996"/>
                        <a:pt x="0" y="324036"/>
                      </a:cubicBezTo>
                      <a:cubicBezTo>
                        <a:pt x="0" y="145076"/>
                        <a:pt x="145076" y="0"/>
                        <a:pt x="3240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000" b="1"/>
                </a:p>
              </p:txBody>
            </p:sp>
          </p:grpSp>
          <p:grpSp>
            <p:nvGrpSpPr>
              <p:cNvPr id="17" name="组合 58"/>
              <p:cNvGrpSpPr/>
              <p:nvPr/>
            </p:nvGrpSpPr>
            <p:grpSpPr>
              <a:xfrm>
                <a:off x="3546369" y="3760979"/>
                <a:ext cx="537398" cy="537593"/>
                <a:chOff x="2915816" y="2385903"/>
                <a:chExt cx="624004" cy="624004"/>
              </a:xfrm>
              <a:solidFill>
                <a:srgbClr val="009EA7"/>
              </a:solidFill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915816" y="2385903"/>
                  <a:ext cx="624004" cy="62400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3014216" y="2484303"/>
                  <a:ext cx="427202" cy="427203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latin typeface="汉仪圆叠体简" panose="02010609000101010101" pitchFamily="49" charset="-122"/>
                      <a:ea typeface="汉仪圆叠体简" panose="02010609000101010101" pitchFamily="49" charset="-122"/>
                    </a:rPr>
                    <a:t>2</a:t>
                  </a:r>
                  <a:endParaRPr lang="zh-CN" altLang="en-US" sz="2000" b="1" dirty="0">
                    <a:solidFill>
                      <a:schemeClr val="bg1"/>
                    </a:solidFill>
                    <a:latin typeface="汉仪圆叠体简" panose="02010609000101010101" pitchFamily="49" charset="-122"/>
                    <a:ea typeface="汉仪圆叠体简" panose="02010609000101010101" pitchFamily="49" charset="-122"/>
                  </a:endParaRPr>
                </a:p>
              </p:txBody>
            </p:sp>
          </p:grpSp>
        </p:grpSp>
        <p:grpSp>
          <p:nvGrpSpPr>
            <p:cNvPr id="22" name="组合 21"/>
            <p:cNvGrpSpPr/>
            <p:nvPr/>
          </p:nvGrpSpPr>
          <p:grpSpPr>
            <a:xfrm>
              <a:off x="3069174" y="4353146"/>
              <a:ext cx="3777308" cy="537469"/>
              <a:chOff x="3546369" y="4556223"/>
              <a:chExt cx="3778182" cy="537593"/>
            </a:xfrm>
          </p:grpSpPr>
          <p:grpSp>
            <p:nvGrpSpPr>
              <p:cNvPr id="23" name="组合 49"/>
              <p:cNvGrpSpPr/>
              <p:nvPr/>
            </p:nvGrpSpPr>
            <p:grpSpPr>
              <a:xfrm>
                <a:off x="3781610" y="4579807"/>
                <a:ext cx="3542941" cy="506375"/>
                <a:chOff x="2945832" y="3779147"/>
                <a:chExt cx="3930783" cy="561604"/>
              </a:xfrm>
              <a:solidFill>
                <a:srgbClr val="009EA7"/>
              </a:solidFill>
            </p:grpSpPr>
            <p:sp>
              <p:nvSpPr>
                <p:cNvPr id="27" name="圆角矩形 6"/>
                <p:cNvSpPr/>
                <p:nvPr/>
              </p:nvSpPr>
              <p:spPr>
                <a:xfrm>
                  <a:off x="2945832" y="3779147"/>
                  <a:ext cx="3930783" cy="56160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Summary</a:t>
                  </a:r>
                  <a:endPara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KSO_Shape"/>
                <p:cNvSpPr/>
                <p:nvPr/>
              </p:nvSpPr>
              <p:spPr>
                <a:xfrm>
                  <a:off x="6480212" y="3939902"/>
                  <a:ext cx="252000" cy="252000"/>
                </a:xfrm>
                <a:custGeom>
                  <a:avLst/>
                  <a:gdLst>
                    <a:gd name="connsiteX0" fmla="*/ 363514 w 648072"/>
                    <a:gd name="connsiteY0" fmla="*/ 144016 h 648072"/>
                    <a:gd name="connsiteX1" fmla="*/ 543534 w 648072"/>
                    <a:gd name="connsiteY1" fmla="*/ 324036 h 648072"/>
                    <a:gd name="connsiteX2" fmla="*/ 363514 w 648072"/>
                    <a:gd name="connsiteY2" fmla="*/ 504056 h 648072"/>
                    <a:gd name="connsiteX3" fmla="*/ 363514 w 648072"/>
                    <a:gd name="connsiteY3" fmla="*/ 414046 h 648072"/>
                    <a:gd name="connsiteX4" fmla="*/ 104538 w 648072"/>
                    <a:gd name="connsiteY4" fmla="*/ 414046 h 648072"/>
                    <a:gd name="connsiteX5" fmla="*/ 104538 w 648072"/>
                    <a:gd name="connsiteY5" fmla="*/ 234026 h 648072"/>
                    <a:gd name="connsiteX6" fmla="*/ 363514 w 648072"/>
                    <a:gd name="connsiteY6" fmla="*/ 234026 h 648072"/>
                    <a:gd name="connsiteX7" fmla="*/ 324036 w 648072"/>
                    <a:gd name="connsiteY7" fmla="*/ 37381 h 648072"/>
                    <a:gd name="connsiteX8" fmla="*/ 37381 w 648072"/>
                    <a:gd name="connsiteY8" fmla="*/ 324036 h 648072"/>
                    <a:gd name="connsiteX9" fmla="*/ 324036 w 648072"/>
                    <a:gd name="connsiteY9" fmla="*/ 610691 h 648072"/>
                    <a:gd name="connsiteX10" fmla="*/ 610691 w 648072"/>
                    <a:gd name="connsiteY10" fmla="*/ 324036 h 648072"/>
                    <a:gd name="connsiteX11" fmla="*/ 324036 w 648072"/>
                    <a:gd name="connsiteY11" fmla="*/ 37381 h 648072"/>
                    <a:gd name="connsiteX12" fmla="*/ 324036 w 648072"/>
                    <a:gd name="connsiteY12" fmla="*/ 0 h 648072"/>
                    <a:gd name="connsiteX13" fmla="*/ 648072 w 648072"/>
                    <a:gd name="connsiteY13" fmla="*/ 324036 h 648072"/>
                    <a:gd name="connsiteX14" fmla="*/ 324036 w 648072"/>
                    <a:gd name="connsiteY14" fmla="*/ 648072 h 648072"/>
                    <a:gd name="connsiteX15" fmla="*/ 0 w 648072"/>
                    <a:gd name="connsiteY15" fmla="*/ 324036 h 648072"/>
                    <a:gd name="connsiteX16" fmla="*/ 324036 w 648072"/>
                    <a:gd name="connsiteY16" fmla="*/ 0 h 64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48072" h="648072">
                      <a:moveTo>
                        <a:pt x="363514" y="144016"/>
                      </a:moveTo>
                      <a:lnTo>
                        <a:pt x="543534" y="324036"/>
                      </a:lnTo>
                      <a:lnTo>
                        <a:pt x="363514" y="504056"/>
                      </a:lnTo>
                      <a:lnTo>
                        <a:pt x="363514" y="414046"/>
                      </a:lnTo>
                      <a:lnTo>
                        <a:pt x="104538" y="414046"/>
                      </a:lnTo>
                      <a:lnTo>
                        <a:pt x="104538" y="234026"/>
                      </a:lnTo>
                      <a:lnTo>
                        <a:pt x="363514" y="234026"/>
                      </a:lnTo>
                      <a:close/>
                      <a:moveTo>
                        <a:pt x="324036" y="37381"/>
                      </a:moveTo>
                      <a:cubicBezTo>
                        <a:pt x="165721" y="37381"/>
                        <a:pt x="37381" y="165721"/>
                        <a:pt x="37381" y="324036"/>
                      </a:cubicBezTo>
                      <a:cubicBezTo>
                        <a:pt x="37381" y="482351"/>
                        <a:pt x="165721" y="610691"/>
                        <a:pt x="324036" y="610691"/>
                      </a:cubicBezTo>
                      <a:cubicBezTo>
                        <a:pt x="482351" y="610691"/>
                        <a:pt x="610691" y="482351"/>
                        <a:pt x="610691" y="324036"/>
                      </a:cubicBezTo>
                      <a:cubicBezTo>
                        <a:pt x="610691" y="165721"/>
                        <a:pt x="482351" y="37381"/>
                        <a:pt x="324036" y="37381"/>
                      </a:cubicBezTo>
                      <a:close/>
                      <a:moveTo>
                        <a:pt x="324036" y="0"/>
                      </a:moveTo>
                      <a:cubicBezTo>
                        <a:pt x="502996" y="0"/>
                        <a:pt x="648072" y="145076"/>
                        <a:pt x="648072" y="324036"/>
                      </a:cubicBezTo>
                      <a:cubicBezTo>
                        <a:pt x="648072" y="502996"/>
                        <a:pt x="502996" y="648072"/>
                        <a:pt x="324036" y="648072"/>
                      </a:cubicBezTo>
                      <a:cubicBezTo>
                        <a:pt x="145076" y="648072"/>
                        <a:pt x="0" y="502996"/>
                        <a:pt x="0" y="324036"/>
                      </a:cubicBezTo>
                      <a:cubicBezTo>
                        <a:pt x="0" y="145076"/>
                        <a:pt x="145076" y="0"/>
                        <a:pt x="3240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000" b="1"/>
                </a:p>
              </p:txBody>
            </p:sp>
          </p:grpSp>
          <p:grpSp>
            <p:nvGrpSpPr>
              <p:cNvPr id="24" name="组合 61"/>
              <p:cNvGrpSpPr/>
              <p:nvPr/>
            </p:nvGrpSpPr>
            <p:grpSpPr>
              <a:xfrm>
                <a:off x="3546369" y="4556223"/>
                <a:ext cx="537398" cy="537593"/>
                <a:chOff x="2915816" y="3171882"/>
                <a:chExt cx="624004" cy="624004"/>
              </a:xfrm>
              <a:solidFill>
                <a:srgbClr val="009EA7"/>
              </a:solidFill>
            </p:grpSpPr>
            <p:sp>
              <p:nvSpPr>
                <p:cNvPr id="25" name="椭圆 7"/>
                <p:cNvSpPr/>
                <p:nvPr/>
              </p:nvSpPr>
              <p:spPr>
                <a:xfrm>
                  <a:off x="2915816" y="3171882"/>
                  <a:ext cx="624004" cy="62400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3014216" y="3270282"/>
                  <a:ext cx="427202" cy="427203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latin typeface="汉仪圆叠体简" panose="02010609000101010101" pitchFamily="49" charset="-122"/>
                      <a:ea typeface="汉仪圆叠体简" panose="02010609000101010101" pitchFamily="49" charset="-122"/>
                    </a:rPr>
                    <a:t>4</a:t>
                  </a:r>
                  <a:endParaRPr lang="zh-CN" altLang="en-US" sz="2000" b="1" dirty="0">
                    <a:solidFill>
                      <a:schemeClr val="bg1"/>
                    </a:solidFill>
                    <a:latin typeface="汉仪圆叠体简" panose="02010609000101010101" pitchFamily="49" charset="-122"/>
                    <a:ea typeface="汉仪圆叠体简" panose="02010609000101010101" pitchFamily="49" charset="-122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3069174" y="3508708"/>
              <a:ext cx="3758998" cy="537469"/>
              <a:chOff x="3564682" y="5207507"/>
              <a:chExt cx="3759868" cy="537593"/>
            </a:xfrm>
          </p:grpSpPr>
          <p:grpSp>
            <p:nvGrpSpPr>
              <p:cNvPr id="30" name="组合 49"/>
              <p:cNvGrpSpPr/>
              <p:nvPr/>
            </p:nvGrpSpPr>
            <p:grpSpPr>
              <a:xfrm>
                <a:off x="3781609" y="5229374"/>
                <a:ext cx="3542941" cy="506375"/>
                <a:chOff x="2945832" y="3779147"/>
                <a:chExt cx="3930783" cy="561604"/>
              </a:xfrm>
              <a:solidFill>
                <a:srgbClr val="009EA7"/>
              </a:solidFill>
            </p:grpSpPr>
            <p:sp>
              <p:nvSpPr>
                <p:cNvPr id="34" name="圆角矩形 6"/>
                <p:cNvSpPr/>
                <p:nvPr/>
              </p:nvSpPr>
              <p:spPr>
                <a:xfrm>
                  <a:off x="2945832" y="3779147"/>
                  <a:ext cx="3930783" cy="56160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Field Emission analysis of HWR cavities</a:t>
                  </a:r>
                  <a:endPara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KSO_Shape"/>
                <p:cNvSpPr/>
                <p:nvPr/>
              </p:nvSpPr>
              <p:spPr>
                <a:xfrm>
                  <a:off x="6480212" y="3939902"/>
                  <a:ext cx="252000" cy="252000"/>
                </a:xfrm>
                <a:custGeom>
                  <a:avLst/>
                  <a:gdLst>
                    <a:gd name="connsiteX0" fmla="*/ 363514 w 648072"/>
                    <a:gd name="connsiteY0" fmla="*/ 144016 h 648072"/>
                    <a:gd name="connsiteX1" fmla="*/ 543534 w 648072"/>
                    <a:gd name="connsiteY1" fmla="*/ 324036 h 648072"/>
                    <a:gd name="connsiteX2" fmla="*/ 363514 w 648072"/>
                    <a:gd name="connsiteY2" fmla="*/ 504056 h 648072"/>
                    <a:gd name="connsiteX3" fmla="*/ 363514 w 648072"/>
                    <a:gd name="connsiteY3" fmla="*/ 414046 h 648072"/>
                    <a:gd name="connsiteX4" fmla="*/ 104538 w 648072"/>
                    <a:gd name="connsiteY4" fmla="*/ 414046 h 648072"/>
                    <a:gd name="connsiteX5" fmla="*/ 104538 w 648072"/>
                    <a:gd name="connsiteY5" fmla="*/ 234026 h 648072"/>
                    <a:gd name="connsiteX6" fmla="*/ 363514 w 648072"/>
                    <a:gd name="connsiteY6" fmla="*/ 234026 h 648072"/>
                    <a:gd name="connsiteX7" fmla="*/ 324036 w 648072"/>
                    <a:gd name="connsiteY7" fmla="*/ 37381 h 648072"/>
                    <a:gd name="connsiteX8" fmla="*/ 37381 w 648072"/>
                    <a:gd name="connsiteY8" fmla="*/ 324036 h 648072"/>
                    <a:gd name="connsiteX9" fmla="*/ 324036 w 648072"/>
                    <a:gd name="connsiteY9" fmla="*/ 610691 h 648072"/>
                    <a:gd name="connsiteX10" fmla="*/ 610691 w 648072"/>
                    <a:gd name="connsiteY10" fmla="*/ 324036 h 648072"/>
                    <a:gd name="connsiteX11" fmla="*/ 324036 w 648072"/>
                    <a:gd name="connsiteY11" fmla="*/ 37381 h 648072"/>
                    <a:gd name="connsiteX12" fmla="*/ 324036 w 648072"/>
                    <a:gd name="connsiteY12" fmla="*/ 0 h 648072"/>
                    <a:gd name="connsiteX13" fmla="*/ 648072 w 648072"/>
                    <a:gd name="connsiteY13" fmla="*/ 324036 h 648072"/>
                    <a:gd name="connsiteX14" fmla="*/ 324036 w 648072"/>
                    <a:gd name="connsiteY14" fmla="*/ 648072 h 648072"/>
                    <a:gd name="connsiteX15" fmla="*/ 0 w 648072"/>
                    <a:gd name="connsiteY15" fmla="*/ 324036 h 648072"/>
                    <a:gd name="connsiteX16" fmla="*/ 324036 w 648072"/>
                    <a:gd name="connsiteY16" fmla="*/ 0 h 64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48072" h="648072">
                      <a:moveTo>
                        <a:pt x="363514" y="144016"/>
                      </a:moveTo>
                      <a:lnTo>
                        <a:pt x="543534" y="324036"/>
                      </a:lnTo>
                      <a:lnTo>
                        <a:pt x="363514" y="504056"/>
                      </a:lnTo>
                      <a:lnTo>
                        <a:pt x="363514" y="414046"/>
                      </a:lnTo>
                      <a:lnTo>
                        <a:pt x="104538" y="414046"/>
                      </a:lnTo>
                      <a:lnTo>
                        <a:pt x="104538" y="234026"/>
                      </a:lnTo>
                      <a:lnTo>
                        <a:pt x="363514" y="234026"/>
                      </a:lnTo>
                      <a:close/>
                      <a:moveTo>
                        <a:pt x="324036" y="37381"/>
                      </a:moveTo>
                      <a:cubicBezTo>
                        <a:pt x="165721" y="37381"/>
                        <a:pt x="37381" y="165721"/>
                        <a:pt x="37381" y="324036"/>
                      </a:cubicBezTo>
                      <a:cubicBezTo>
                        <a:pt x="37381" y="482351"/>
                        <a:pt x="165721" y="610691"/>
                        <a:pt x="324036" y="610691"/>
                      </a:cubicBezTo>
                      <a:cubicBezTo>
                        <a:pt x="482351" y="610691"/>
                        <a:pt x="610691" y="482351"/>
                        <a:pt x="610691" y="324036"/>
                      </a:cubicBezTo>
                      <a:cubicBezTo>
                        <a:pt x="610691" y="165721"/>
                        <a:pt x="482351" y="37381"/>
                        <a:pt x="324036" y="37381"/>
                      </a:cubicBezTo>
                      <a:close/>
                      <a:moveTo>
                        <a:pt x="324036" y="0"/>
                      </a:moveTo>
                      <a:cubicBezTo>
                        <a:pt x="502996" y="0"/>
                        <a:pt x="648072" y="145076"/>
                        <a:pt x="648072" y="324036"/>
                      </a:cubicBezTo>
                      <a:cubicBezTo>
                        <a:pt x="648072" y="502996"/>
                        <a:pt x="502996" y="648072"/>
                        <a:pt x="324036" y="648072"/>
                      </a:cubicBezTo>
                      <a:cubicBezTo>
                        <a:pt x="145076" y="648072"/>
                        <a:pt x="0" y="502996"/>
                        <a:pt x="0" y="324036"/>
                      </a:cubicBezTo>
                      <a:cubicBezTo>
                        <a:pt x="0" y="145076"/>
                        <a:pt x="145076" y="0"/>
                        <a:pt x="3240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000" b="1"/>
                </a:p>
              </p:txBody>
            </p:sp>
          </p:grpSp>
          <p:grpSp>
            <p:nvGrpSpPr>
              <p:cNvPr id="31" name="组合 61"/>
              <p:cNvGrpSpPr/>
              <p:nvPr/>
            </p:nvGrpSpPr>
            <p:grpSpPr>
              <a:xfrm>
                <a:off x="3564682" y="5207507"/>
                <a:ext cx="537398" cy="537593"/>
                <a:chOff x="2915816" y="3171882"/>
                <a:chExt cx="624004" cy="624004"/>
              </a:xfrm>
              <a:solidFill>
                <a:srgbClr val="009EA7"/>
              </a:solidFill>
            </p:grpSpPr>
            <p:sp>
              <p:nvSpPr>
                <p:cNvPr id="32" name="椭圆 7"/>
                <p:cNvSpPr/>
                <p:nvPr/>
              </p:nvSpPr>
              <p:spPr>
                <a:xfrm>
                  <a:off x="2915816" y="3171882"/>
                  <a:ext cx="624004" cy="624004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3014216" y="3270282"/>
                  <a:ext cx="427202" cy="427203"/>
                </a:xfrm>
                <a:prstGeom prst="ellips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latin typeface="汉仪圆叠体简" panose="02010609000101010101" pitchFamily="49" charset="-122"/>
                      <a:ea typeface="汉仪圆叠体简" panose="02010609000101010101" pitchFamily="49" charset="-122"/>
                    </a:rPr>
                    <a:t>3</a:t>
                  </a:r>
                  <a:endParaRPr lang="zh-CN" altLang="en-US" sz="2000" b="1" dirty="0">
                    <a:solidFill>
                      <a:schemeClr val="bg1"/>
                    </a:solidFill>
                    <a:latin typeface="汉仪圆叠体简" panose="02010609000101010101" pitchFamily="49" charset="-122"/>
                    <a:ea typeface="汉仪圆叠体简" panose="02010609000101010101" pitchFamily="49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2105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67920" y="243803"/>
            <a:ext cx="7886700" cy="373543"/>
          </a:xfrm>
        </p:spPr>
        <p:txBody>
          <a:bodyPr/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China ADS Demo Facility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54" y="1126714"/>
            <a:ext cx="7652662" cy="2840111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464559" y="2707287"/>
            <a:ext cx="2302395" cy="945342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3077456" y="2454851"/>
            <a:ext cx="758537" cy="3221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3" y="1215144"/>
            <a:ext cx="2356993" cy="141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246908"/>
            <a:ext cx="11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9867" y="955733"/>
            <a:ext cx="30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162.5 MHz, </a:t>
            </a:r>
            <a:r>
              <a:rPr lang="el-GR" altLang="zh-CN" b="1" dirty="0">
                <a:solidFill>
                  <a:srgbClr val="0070C0"/>
                </a:solidFill>
              </a:rPr>
              <a:t>β</a:t>
            </a:r>
            <a:r>
              <a:rPr lang="en-US" altLang="zh-CN" b="1" dirty="0">
                <a:solidFill>
                  <a:srgbClr val="0070C0"/>
                </a:solidFill>
              </a:rPr>
              <a:t>=0.10 HWR (IMP)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627717" y="2454851"/>
            <a:ext cx="1362363" cy="82682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箭头连接符 41"/>
          <p:cNvCxnSpPr/>
          <p:nvPr/>
        </p:nvCxnSpPr>
        <p:spPr>
          <a:xfrm flipH="1" flipV="1">
            <a:off x="6175374" y="2075696"/>
            <a:ext cx="276226" cy="55710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76" y="1246909"/>
            <a:ext cx="1808998" cy="99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574473" y="964847"/>
            <a:ext cx="30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162.5 MHz, </a:t>
            </a:r>
            <a:r>
              <a:rPr lang="el-GR" altLang="zh-CN" b="1" dirty="0">
                <a:solidFill>
                  <a:srgbClr val="0070C0"/>
                </a:solidFill>
              </a:rPr>
              <a:t>β</a:t>
            </a:r>
            <a:r>
              <a:rPr lang="en-US" altLang="zh-CN" b="1" dirty="0">
                <a:solidFill>
                  <a:srgbClr val="0070C0"/>
                </a:solidFill>
              </a:rPr>
              <a:t>=0.15 HWR (IMP)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33509" y="2337955"/>
            <a:ext cx="68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HEBT</a:t>
            </a:r>
            <a:endParaRPr lang="zh-CN" alt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904885" y="146556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DUMP</a:t>
            </a:r>
            <a:endParaRPr lang="zh-CN" altLang="en-US" b="1" dirty="0"/>
          </a:p>
        </p:txBody>
      </p:sp>
      <p:sp>
        <p:nvSpPr>
          <p:cNvPr id="52" name="矩形 51"/>
          <p:cNvSpPr/>
          <p:nvPr/>
        </p:nvSpPr>
        <p:spPr>
          <a:xfrm>
            <a:off x="2979782" y="4243129"/>
            <a:ext cx="3329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altLang="zh-CN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Chronicle of Events for SRF in IMP</a:t>
            </a: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5F64E966-6E75-49FA-9164-D98BD351B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930407"/>
              </p:ext>
            </p:extLst>
          </p:nvPr>
        </p:nvGraphicFramePr>
        <p:xfrm>
          <a:off x="272084" y="4840952"/>
          <a:ext cx="8780957" cy="1727596"/>
        </p:xfrm>
        <a:graphic>
          <a:graphicData uri="http://schemas.openxmlformats.org/drawingml/2006/table">
            <a:tbl>
              <a:tblPr/>
              <a:tblGrid>
                <a:gridCol w="1095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46424477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849">
                  <a:extLst>
                    <a:ext uri="{9D8B030D-6E8A-4147-A177-3AD203B41FA5}">
                      <a16:colId xmlns:a16="http://schemas.microsoft.com/office/drawing/2014/main" val="1571641131"/>
                    </a:ext>
                  </a:extLst>
                </a:gridCol>
                <a:gridCol w="9478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85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Commission Stage</a:t>
                      </a:r>
                      <a:endParaRPr kumimoji="0" lang="zh-CN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First Beam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First CW Beam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 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(MeV)</a:t>
                      </a:r>
                      <a:endParaRPr kumimoji="0" lang="zh-CN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Beam time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(hours)</a:t>
                      </a:r>
                      <a:endParaRPr kumimoji="0" lang="zh-CN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CW beam time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(hours)</a:t>
                      </a:r>
                      <a:endParaRPr kumimoji="0" lang="zh-CN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Pulse Current 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(mA)</a:t>
                      </a:r>
                      <a:endParaRPr kumimoji="0" lang="zh-CN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CW Current 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(mA)</a:t>
                      </a:r>
                      <a:endParaRPr kumimoji="0" lang="zh-CN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CW Power Max (kW)</a:t>
                      </a:r>
                      <a:endParaRPr kumimoji="0" lang="zh-CN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TCM1 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Sep. 29, 14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Nov. 24, 14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2.55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208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22.5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11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11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28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5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TCM6 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Jun. 06, 15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Jun. 24, 15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5.30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an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438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an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11</a:t>
                      </a:r>
                      <a:endParaRPr kumimoji="0" lang="en-US" altLang="zh-CN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10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21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5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Injector II 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Sep. 09, 16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Sep. 24, 16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10.2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an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735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30</a:t>
                      </a:r>
                      <a:endParaRPr kumimoji="0" lang="zh-CN" altLang="zh-CN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10.6</a:t>
                      </a:r>
                      <a:endParaRPr kumimoji="0" lang="zh-CN" altLang="zh-CN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2.7</a:t>
                      </a:r>
                      <a:endParaRPr kumimoji="0" lang="zh-CN" altLang="zh-CN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26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5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Demo front-end </a:t>
                      </a:r>
                      <a:r>
                        <a:rPr kumimoji="0" lang="en-US" altLang="zh-CN" sz="1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Linac</a:t>
                      </a:r>
                      <a:endParaRPr kumimoji="0" lang="en-US" altLang="zh-CN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May 23, 16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Jun. 06, 17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26.2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an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355</a:t>
                      </a:r>
                      <a:endParaRPr kumimoji="0" lang="en-US" altLang="zh-CN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27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12.6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0.3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5.4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5294" y="182881"/>
            <a:ext cx="7886700" cy="515746"/>
          </a:xfrm>
        </p:spPr>
        <p:txBody>
          <a:bodyPr/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HWR Cavities in IMP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080" y="1024374"/>
            <a:ext cx="8312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dirty="0"/>
              <a:t>HWR cavities designed by IMP and fabricated in HIT and OTI .</a:t>
            </a:r>
            <a:endParaRPr lang="zh-CN" altLang="en-US" sz="2400" b="1" dirty="0"/>
          </a:p>
        </p:txBody>
      </p:sp>
      <p:pic>
        <p:nvPicPr>
          <p:cNvPr id="4" name="Picture 2" descr="C:\work\会议\2012 CM国际评审会\图片\6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2" t="1364" r="43700" b="1364"/>
          <a:stretch>
            <a:fillRect/>
          </a:stretch>
        </p:blipFill>
        <p:spPr bwMode="auto">
          <a:xfrm>
            <a:off x="386080" y="1774091"/>
            <a:ext cx="923788" cy="224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766" y="1404759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f=162.5MHz, </a:t>
            </a:r>
            <a:r>
              <a:rPr lang="el-GR" altLang="zh-CN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=0.10 HWR </a:t>
            </a:r>
            <a:endParaRPr lang="zh-CN" altLang="en-US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2137" y="1404759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f=162.5MHz, </a:t>
            </a:r>
            <a:r>
              <a:rPr lang="el-GR" altLang="zh-CN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=0.15 HWR </a:t>
            </a:r>
            <a:endParaRPr lang="zh-CN" altLang="en-US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642839"/>
              </p:ext>
            </p:extLst>
          </p:nvPr>
        </p:nvGraphicFramePr>
        <p:xfrm>
          <a:off x="496186" y="4120294"/>
          <a:ext cx="2134870" cy="2062060"/>
        </p:xfrm>
        <a:graphic>
          <a:graphicData uri="http://schemas.openxmlformats.org/drawingml/2006/table">
            <a:tbl>
              <a:tblPr/>
              <a:tblGrid>
                <a:gridCol w="11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 (MHz)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162.5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β</a:t>
                      </a:r>
                      <a:r>
                        <a:rPr kumimoji="0" lang="en-US" altLang="zh-CN" sz="1200" b="1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opt</a:t>
                      </a:r>
                      <a:endParaRPr kumimoji="0" lang="zh-CN" sz="12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楷体_GB2312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0.10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Epeak</a:t>
                      </a: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/ </a:t>
                      </a:r>
                      <a:r>
                        <a:rPr kumimoji="0" lang="en-US" altLang="zh-CN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Eacc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5.9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Bpeak</a:t>
                      </a: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/ </a:t>
                      </a:r>
                      <a:r>
                        <a:rPr kumimoji="0" lang="en-US" altLang="zh-CN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Eacc</a:t>
                      </a: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altLang="zh-CN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mT</a:t>
                      </a: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/(MV/m))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12.1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 = Rs×Q0 (</a:t>
                      </a:r>
                      <a:r>
                        <a:rPr kumimoji="0" lang="en-US" altLang="zh-CN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Ω</a:t>
                      </a: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28.4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 / Q0 (Ω)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153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19" y="1841058"/>
            <a:ext cx="800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74" y="1774091"/>
            <a:ext cx="771143" cy="211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内容占位符 5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303897" y="1805921"/>
            <a:ext cx="980860" cy="2029522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844268"/>
              </p:ext>
            </p:extLst>
          </p:nvPr>
        </p:nvGraphicFramePr>
        <p:xfrm>
          <a:off x="3387649" y="4109423"/>
          <a:ext cx="2134870" cy="2062060"/>
        </p:xfrm>
        <a:graphic>
          <a:graphicData uri="http://schemas.openxmlformats.org/drawingml/2006/table">
            <a:tbl>
              <a:tblPr/>
              <a:tblGrid>
                <a:gridCol w="11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 (MHz)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162.5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β</a:t>
                      </a:r>
                      <a:r>
                        <a:rPr kumimoji="0" lang="en-US" altLang="zh-CN" sz="1200" b="1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opt</a:t>
                      </a:r>
                      <a:endParaRPr kumimoji="0" lang="zh-CN" sz="12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楷体_GB2312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0.15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Epeak</a:t>
                      </a: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/ </a:t>
                      </a:r>
                      <a:r>
                        <a:rPr kumimoji="0" lang="en-US" altLang="zh-CN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Eacc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4.8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Bpeak</a:t>
                      </a: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/ </a:t>
                      </a:r>
                      <a:r>
                        <a:rPr kumimoji="0" lang="en-US" altLang="zh-CN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Eacc</a:t>
                      </a: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altLang="zh-CN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mT</a:t>
                      </a: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/(MV/m))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6.1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 = Rs×Q0 (</a:t>
                      </a:r>
                      <a:r>
                        <a:rPr kumimoji="0" lang="en-US" altLang="zh-CN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Ω</a:t>
                      </a: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51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 / Q0 (Ω)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292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30861" y="1486039"/>
            <a:ext cx="337810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Cavity material of RRR&gt;250 by OTI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Cavity fabricated according to the </a:t>
            </a:r>
          </a:p>
          <a:p>
            <a:r>
              <a:rPr lang="en-US" altLang="zh-CN" sz="1600" b="1" dirty="0"/>
              <a:t>       IMP quality control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Cavity Treatment Scheme:</a:t>
            </a:r>
          </a:p>
          <a:p>
            <a:r>
              <a:rPr lang="en-US" altLang="zh-CN" sz="1600" b="1" dirty="0"/>
              <a:t>       </a:t>
            </a:r>
          </a:p>
          <a:p>
            <a:endParaRPr lang="en-US" altLang="zh-CN" sz="1600" b="1" dirty="0"/>
          </a:p>
          <a:p>
            <a:endParaRPr lang="en-US" altLang="zh-CN" sz="1600" b="1" dirty="0"/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7259173" y="44529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89" y="2654870"/>
            <a:ext cx="3258011" cy="396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09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40" name="组合 39"/>
          <p:cNvGrpSpPr/>
          <p:nvPr/>
        </p:nvGrpSpPr>
        <p:grpSpPr>
          <a:xfrm>
            <a:off x="265" y="3190328"/>
            <a:ext cx="9143735" cy="1067690"/>
            <a:chOff x="265" y="2637878"/>
            <a:chExt cx="9143735" cy="1067690"/>
          </a:xfrm>
        </p:grpSpPr>
        <p:sp>
          <p:nvSpPr>
            <p:cNvPr id="41" name="矩形 40"/>
            <p:cNvSpPr/>
            <p:nvPr/>
          </p:nvSpPr>
          <p:spPr>
            <a:xfrm>
              <a:off x="265" y="2648832"/>
              <a:ext cx="9143471" cy="969829"/>
            </a:xfrm>
            <a:prstGeom prst="rect">
              <a:avLst/>
            </a:prstGeom>
            <a:solidFill>
              <a:srgbClr val="009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2" tIns="45721" rIns="91442" bIns="45721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17"/>
            <p:cNvSpPr txBox="1"/>
            <p:nvPr/>
          </p:nvSpPr>
          <p:spPr>
            <a:xfrm>
              <a:off x="265" y="2872057"/>
              <a:ext cx="9143735" cy="523222"/>
            </a:xfrm>
            <a:prstGeom prst="rect">
              <a:avLst/>
            </a:prstGeom>
            <a:noFill/>
          </p:spPr>
          <p:txBody>
            <a:bodyPr wrap="square" lIns="91442" tIns="45721" rIns="91442" bIns="45721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MP analysis of HWR cavities </a:t>
              </a:r>
            </a:p>
          </p:txBody>
        </p:sp>
        <p:sp>
          <p:nvSpPr>
            <p:cNvPr id="45" name="Text Box 58"/>
            <p:cNvSpPr txBox="1">
              <a:spLocks noChangeArrowheads="1"/>
            </p:cNvSpPr>
            <p:nvPr/>
          </p:nvSpPr>
          <p:spPr bwMode="auto">
            <a:xfrm>
              <a:off x="1547842" y="2637878"/>
              <a:ext cx="1198055" cy="1067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1439" tIns="25719" rIns="51439" bIns="25719">
              <a:spAutoFit/>
            </a:bodyPr>
            <a:lstStyle/>
            <a:p>
              <a:pPr algn="ctr"/>
              <a:endParaRPr lang="en-US" altLang="zh-CN" sz="660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45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5294" y="182881"/>
            <a:ext cx="7886700" cy="515746"/>
          </a:xfrm>
        </p:spPr>
        <p:txBody>
          <a:bodyPr/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 analysis for HWR-0.10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83" y="946401"/>
            <a:ext cx="905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CUBIT and parallel codes Omega3P and Track3P developed at SLAC under the support of the DOE </a:t>
            </a:r>
            <a:r>
              <a:rPr lang="en-US" altLang="zh-CN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SciDAC</a:t>
            </a:r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program, have been used to calculate the electromagnetic field distribution and to localize the MP bands on the NERSC Franklin machine.</a:t>
            </a:r>
            <a:endParaRPr lang="zh-CN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" y="1286420"/>
            <a:ext cx="1108445" cy="214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1339382" y="1443337"/>
            <a:ext cx="2728277" cy="1407795"/>
          </a:xfrm>
          <a:prstGeom prst="rect">
            <a:avLst/>
          </a:prstGeom>
        </p:spPr>
      </p:pic>
      <p:pic>
        <p:nvPicPr>
          <p:cNvPr id="8" name="图片框 103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87" y="1308125"/>
            <a:ext cx="1164590" cy="214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/>
          <p:nvPr/>
        </p:nvPicPr>
        <p:blipFill>
          <a:blip r:embed="rId6"/>
          <a:stretch>
            <a:fillRect/>
          </a:stretch>
        </p:blipFill>
        <p:spPr>
          <a:xfrm>
            <a:off x="6181421" y="1455431"/>
            <a:ext cx="2408555" cy="1395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000" y="2920925"/>
            <a:ext cx="351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 around </a:t>
            </a:r>
            <a:r>
              <a:rPr lang="en-US" altLang="zh-CN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Eacc</a:t>
            </a:r>
            <a:r>
              <a:rPr lang="en-US" altLang="zh-C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0.7~0.8 MV/m@ middle part of HWR-0.10 with resonant energy of 400~2500 eV.</a:t>
            </a:r>
            <a:endParaRPr lang="zh-CN" altLang="en-US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0977" y="2851132"/>
            <a:ext cx="353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 around </a:t>
            </a:r>
            <a:r>
              <a:rPr lang="en-US" altLang="zh-CN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Eacc</a:t>
            </a:r>
            <a:r>
              <a:rPr lang="en-US" altLang="zh-C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1.0~1.9 MV/m@ shorting plate of HWR-0.10 with resonant energy of &lt;100 eV.</a:t>
            </a:r>
            <a:endParaRPr lang="zh-CN" altLang="en-US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2" y="3686176"/>
            <a:ext cx="3513437" cy="21094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425248"/>
              </p:ext>
            </p:extLst>
          </p:nvPr>
        </p:nvGraphicFramePr>
        <p:xfrm>
          <a:off x="4950404" y="3455692"/>
          <a:ext cx="3890847" cy="2757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</a:rPr>
                        <a:t>HWR-010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FF0000"/>
                          </a:solidFill>
                          <a:effectLst/>
                        </a:rPr>
                        <a:t>(helium vessel</a:t>
                      </a:r>
                      <a:r>
                        <a:rPr lang="zh-CN" sz="800" kern="100" dirty="0">
                          <a:solidFill>
                            <a:srgbClr val="FF0000"/>
                          </a:solidFill>
                          <a:effectLst/>
                        </a:rPr>
                        <a:t>）</a:t>
                      </a:r>
                      <a:endParaRPr lang="zh-CN" sz="8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Occurrence of MP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Target reached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 err="1">
                          <a:solidFill>
                            <a:schemeClr val="tx1"/>
                          </a:solidFill>
                          <a:effectLst/>
                        </a:rPr>
                        <a:t>Cryomodule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#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</a:rPr>
                        <a:t>Yes</a:t>
                      </a:r>
                      <a:endParaRPr lang="zh-CN" sz="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</a:rPr>
                        <a:t>No</a:t>
                      </a:r>
                      <a:endParaRPr lang="zh-CN" sz="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</a:rPr>
                        <a:t>Yes</a:t>
                      </a:r>
                      <a:endParaRPr lang="zh-CN" sz="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</a:rPr>
                        <a:t>No</a:t>
                      </a:r>
                      <a:endParaRPr lang="zh-CN" sz="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</a:rPr>
                        <a:t>CM1</a:t>
                      </a:r>
                      <a:endParaRPr lang="zh-CN" sz="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</a:rPr>
                        <a:t>CM2</a:t>
                      </a:r>
                      <a:endParaRPr lang="zh-CN" sz="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002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√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003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√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√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004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√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006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√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007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√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008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√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009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√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010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011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012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013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014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015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016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017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018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√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019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√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020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021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√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504" y="5795613"/>
            <a:ext cx="468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vertical test data Q</a:t>
            </a:r>
            <a:r>
              <a:rPr lang="en-US" altLang="zh-CN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n-US" altLang="zh-CN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MP, with hard barrier in low field and soft barrier in medium field. 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9041" y="6252225"/>
            <a:ext cx="487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All HWR-0.10 cavities were troubled by MP in VT.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62001" y="4238625"/>
            <a:ext cx="528674" cy="5715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428750" y="3686176"/>
            <a:ext cx="937541" cy="55244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>
            <a:stCxn id="10" idx="1"/>
          </p:cNvCxnSpPr>
          <p:nvPr/>
        </p:nvCxnSpPr>
        <p:spPr>
          <a:xfrm flipH="1" flipV="1">
            <a:off x="942975" y="3151757"/>
            <a:ext cx="196449" cy="11705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2266950" y="3312797"/>
            <a:ext cx="2441128" cy="52577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25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5294" y="182881"/>
            <a:ext cx="7886700" cy="515746"/>
          </a:xfrm>
        </p:spPr>
        <p:txBody>
          <a:bodyPr/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 analysis for HWR-0.15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" y="1025322"/>
            <a:ext cx="1250782" cy="191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25322"/>
            <a:ext cx="2418630" cy="14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91" y="1018391"/>
            <a:ext cx="1383383" cy="191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85" y="1025322"/>
            <a:ext cx="2561480" cy="14943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314450" y="2370636"/>
            <a:ext cx="334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 around </a:t>
            </a:r>
            <a:r>
              <a:rPr lang="en-US" altLang="zh-CN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Eacc</a:t>
            </a:r>
            <a:r>
              <a:rPr lang="en-US" altLang="zh-C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0.06~0.34 MV/m@ middle part of HWR-0.15 with Resonant energy of 50~2100 eV.</a:t>
            </a:r>
            <a:endParaRPr lang="zh-CN" altLang="en-US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88192"/>
              </p:ext>
            </p:extLst>
          </p:nvPr>
        </p:nvGraphicFramePr>
        <p:xfrm>
          <a:off x="4506736" y="3524250"/>
          <a:ext cx="4637264" cy="224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C00000"/>
                          </a:solidFill>
                          <a:effectLst/>
                        </a:rPr>
                        <a:t>HWR-015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C00000"/>
                          </a:solidFill>
                          <a:effectLst/>
                        </a:rPr>
                        <a:t>（</a:t>
                      </a:r>
                      <a:r>
                        <a:rPr lang="en-US" sz="1050" kern="100" dirty="0">
                          <a:solidFill>
                            <a:srgbClr val="C00000"/>
                          </a:solidFill>
                          <a:effectLst/>
                        </a:rPr>
                        <a:t>helium vessel</a:t>
                      </a:r>
                      <a:r>
                        <a:rPr lang="zh-CN" sz="1050" kern="100" dirty="0">
                          <a:solidFill>
                            <a:srgbClr val="C00000"/>
                          </a:solidFill>
                          <a:effectLst/>
                        </a:rPr>
                        <a:t>）</a:t>
                      </a:r>
                      <a:endParaRPr lang="zh-CN" sz="105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Occurrence of MP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Target reached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 err="1">
                          <a:solidFill>
                            <a:schemeClr val="tx1"/>
                          </a:solidFill>
                          <a:effectLst/>
                        </a:rPr>
                        <a:t>Cryomodule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#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Yes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No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Yes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No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CM3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001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√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002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003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√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004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√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005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√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006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√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007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008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009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010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011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√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214385" y="2370636"/>
            <a:ext cx="2929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 around </a:t>
            </a:r>
            <a:r>
              <a:rPr lang="en-US" altLang="zh-CN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Eacc</a:t>
            </a:r>
            <a:r>
              <a:rPr lang="en-US" altLang="zh-CN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1.9~2.8 MV/m@ shorting plate of HWR-0.15 with resonant energy of 40~1100 eV.</a:t>
            </a:r>
            <a:endParaRPr lang="zh-CN" altLang="en-US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720" y="5883389"/>
            <a:ext cx="573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</a:rPr>
              <a:t>Only 1/11 HWR-0.15 cavity was encountered by obvious MP in VT.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pic>
        <p:nvPicPr>
          <p:cNvPr id="17" name="图片 16" descr="Graph1.bmp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5864" y="3586348"/>
            <a:ext cx="3352282" cy="2635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90636"/>
            <a:ext cx="459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vertical test data Q</a:t>
            </a:r>
            <a:r>
              <a:rPr lang="en-US" altLang="zh-CN" sz="1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en-US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400" b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n-US" altLang="zh-CN" sz="1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MP in #3 HWR-0.15</a:t>
            </a:r>
          </a:p>
          <a:p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helium vessel welded (due to the seal problem)   </a:t>
            </a:r>
            <a:endParaRPr lang="zh-CN" altLang="en-US" sz="1400" dirty="0"/>
          </a:p>
        </p:txBody>
      </p:sp>
      <p:sp>
        <p:nvSpPr>
          <p:cNvPr id="8" name="椭圆 7"/>
          <p:cNvSpPr/>
          <p:nvPr/>
        </p:nvSpPr>
        <p:spPr>
          <a:xfrm>
            <a:off x="1066800" y="4747409"/>
            <a:ext cx="533400" cy="5143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stCxn id="8" idx="0"/>
          </p:cNvCxnSpPr>
          <p:nvPr/>
        </p:nvCxnSpPr>
        <p:spPr>
          <a:xfrm flipV="1">
            <a:off x="1333500" y="2840143"/>
            <a:ext cx="3638550" cy="19072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9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MP seems more serious in HWR-0.10?</a:t>
            </a:r>
            <a:endParaRPr lang="zh-CN" alt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242" y="1026905"/>
            <a:ext cx="8901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simulation data, the first MP barrier in HWR-0.15 at very low field, so usually be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surmounted.</a:t>
            </a:r>
          </a:p>
          <a:p>
            <a:pPr marL="342900" indent="-342900">
              <a:buAutoNum type="arabicPeriod" startAt="2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HWR-0.15 cavity with larger inner space and larger clean port, so a more powerful HPR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system used.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31" y="2227234"/>
            <a:ext cx="1047865" cy="256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10186" y="4796997"/>
            <a:ext cx="1490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HPR for HWR-0.10:</a:t>
            </a:r>
          </a:p>
          <a:p>
            <a:r>
              <a:rPr lang="en-US" altLang="zh-CN" sz="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supply 5 </a:t>
            </a:r>
            <a:r>
              <a:rPr lang="en-US" altLang="zh-CN" sz="9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litre</a:t>
            </a:r>
            <a:r>
              <a:rPr lang="en-US" altLang="zh-CN" sz="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/min</a:t>
            </a:r>
            <a:endParaRPr lang="zh-CN" altLang="en-US" sz="9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46" y="2220003"/>
            <a:ext cx="1202151" cy="260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23" y="2227234"/>
            <a:ext cx="1405972" cy="156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23" y="3836563"/>
            <a:ext cx="1405972" cy="132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978954" y="4821496"/>
            <a:ext cx="145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HPR for HWR-0.15:</a:t>
            </a:r>
          </a:p>
          <a:p>
            <a:r>
              <a:rPr lang="en-US" altLang="zh-CN" sz="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supply 20 </a:t>
            </a:r>
            <a:r>
              <a:rPr lang="en-US" altLang="zh-CN" sz="9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litre</a:t>
            </a:r>
            <a:r>
              <a:rPr lang="en-US" altLang="zh-CN" sz="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/min</a:t>
            </a:r>
            <a:endParaRPr lang="zh-CN" altLang="en-US" sz="9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69" y="2220003"/>
            <a:ext cx="1325525" cy="156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69" y="3836563"/>
            <a:ext cx="1325525" cy="132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8123" y="2220003"/>
            <a:ext cx="12458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Nozzle for HWR-0.10</a:t>
            </a:r>
            <a:endParaRPr lang="zh-CN" altLang="en-US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2369" y="2249630"/>
            <a:ext cx="12458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Nozzle for HWR-0.15</a:t>
            </a:r>
            <a:endParaRPr lang="zh-CN" altLang="en-US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4543" y="3836563"/>
            <a:ext cx="17107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Cylinder-shaped water column</a:t>
            </a:r>
            <a:endParaRPr lang="zh-CN" altLang="en-US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2369" y="3842597"/>
            <a:ext cx="14670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Fan-shaped water column</a:t>
            </a:r>
            <a:endParaRPr lang="zh-CN" altLang="en-US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26428" y="5833316"/>
            <a:ext cx="9464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general, with our experience in HWR-0.10 and HWR-0.15, the MP is not a limiting factor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high Q0 and high gradient for both VT and on-line operation, it’ s can be conditioned.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2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40" name="组合 39"/>
          <p:cNvGrpSpPr/>
          <p:nvPr/>
        </p:nvGrpSpPr>
        <p:grpSpPr>
          <a:xfrm>
            <a:off x="265" y="3190328"/>
            <a:ext cx="9143735" cy="1067690"/>
            <a:chOff x="265" y="2637878"/>
            <a:chExt cx="9143735" cy="1067690"/>
          </a:xfrm>
        </p:grpSpPr>
        <p:sp>
          <p:nvSpPr>
            <p:cNvPr id="41" name="矩形 40"/>
            <p:cNvSpPr/>
            <p:nvPr/>
          </p:nvSpPr>
          <p:spPr>
            <a:xfrm>
              <a:off x="265" y="2648832"/>
              <a:ext cx="9143471" cy="969829"/>
            </a:xfrm>
            <a:prstGeom prst="rect">
              <a:avLst/>
            </a:prstGeom>
            <a:solidFill>
              <a:srgbClr val="009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2" tIns="45721" rIns="91442" bIns="45721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17"/>
            <p:cNvSpPr txBox="1"/>
            <p:nvPr/>
          </p:nvSpPr>
          <p:spPr>
            <a:xfrm>
              <a:off x="265" y="2872057"/>
              <a:ext cx="9143735" cy="523222"/>
            </a:xfrm>
            <a:prstGeom prst="rect">
              <a:avLst/>
            </a:prstGeom>
            <a:noFill/>
          </p:spPr>
          <p:txBody>
            <a:bodyPr wrap="square" lIns="91442" tIns="45721" rIns="91442" bIns="45721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Field Emission analysis of HWR cavities </a:t>
              </a:r>
            </a:p>
          </p:txBody>
        </p:sp>
        <p:sp>
          <p:nvSpPr>
            <p:cNvPr id="45" name="Text Box 58"/>
            <p:cNvSpPr txBox="1">
              <a:spLocks noChangeArrowheads="1"/>
            </p:cNvSpPr>
            <p:nvPr/>
          </p:nvSpPr>
          <p:spPr bwMode="auto">
            <a:xfrm>
              <a:off x="1547842" y="2637878"/>
              <a:ext cx="1198055" cy="1067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1439" tIns="25719" rIns="51439" bIns="25719">
              <a:spAutoFit/>
            </a:bodyPr>
            <a:lstStyle/>
            <a:p>
              <a:pPr algn="ctr"/>
              <a:endParaRPr lang="en-US" altLang="zh-CN" sz="660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973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12754</TotalTime>
  <Words>1563</Words>
  <Application>Microsoft Office PowerPoint</Application>
  <PresentationFormat>全屏显示(4:3)</PresentationFormat>
  <Paragraphs>456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汉仪圆叠体简</vt:lpstr>
      <vt:lpstr>黑体</vt:lpstr>
      <vt:lpstr>楷体_GB2312</vt:lpstr>
      <vt:lpstr>宋体</vt:lpstr>
      <vt:lpstr>微软雅黑</vt:lpstr>
      <vt:lpstr>Arial</vt:lpstr>
      <vt:lpstr>Calibri</vt:lpstr>
      <vt:lpstr>Calibri Light</vt:lpstr>
      <vt:lpstr>Impact</vt:lpstr>
      <vt:lpstr>Times New Roman</vt:lpstr>
      <vt:lpstr>Wingdings</vt:lpstr>
      <vt:lpstr>Office 主题</vt:lpstr>
      <vt:lpstr>PowerPoint 演示文稿</vt:lpstr>
      <vt:lpstr>                          Outlines</vt:lpstr>
      <vt:lpstr>         China ADS Demo Facility</vt:lpstr>
      <vt:lpstr>           HWR Cavities in IMP</vt:lpstr>
      <vt:lpstr> </vt:lpstr>
      <vt:lpstr>       MP analysis for HWR-0.10</vt:lpstr>
      <vt:lpstr>       MP analysis for HWR-0.15</vt:lpstr>
      <vt:lpstr>Why MP seems more serious in HWR-0.10?</vt:lpstr>
      <vt:lpstr> </vt:lpstr>
      <vt:lpstr>Things Happened in CM1~CM2</vt:lpstr>
      <vt:lpstr>        FE Test in CM1~CM2</vt:lpstr>
      <vt:lpstr>Things Happened in CM3</vt:lpstr>
      <vt:lpstr>FE Test of CM3 Cavities</vt:lpstr>
      <vt:lpstr>                    Summary</vt:lpstr>
      <vt:lpstr>  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chenlong</dc:creator>
  <cp:lastModifiedBy>claire</cp:lastModifiedBy>
  <cp:revision>412</cp:revision>
  <dcterms:created xsi:type="dcterms:W3CDTF">2018-05-17T09:38:39Z</dcterms:created>
  <dcterms:modified xsi:type="dcterms:W3CDTF">2018-06-25T13:20:08Z</dcterms:modified>
</cp:coreProperties>
</file>