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7" r:id="rId3"/>
    <p:sldId id="380" r:id="rId4"/>
    <p:sldId id="373" r:id="rId5"/>
    <p:sldId id="366" r:id="rId6"/>
    <p:sldId id="362" r:id="rId7"/>
    <p:sldId id="368" r:id="rId8"/>
    <p:sldId id="379" r:id="rId9"/>
    <p:sldId id="372" r:id="rId10"/>
    <p:sldId id="345" r:id="rId11"/>
    <p:sldId id="390" r:id="rId12"/>
    <p:sldId id="374" r:id="rId13"/>
    <p:sldId id="388" r:id="rId14"/>
    <p:sldId id="389" r:id="rId15"/>
    <p:sldId id="370" r:id="rId16"/>
    <p:sldId id="356" r:id="rId17"/>
    <p:sldId id="266" r:id="rId18"/>
  </p:sldIdLst>
  <p:sldSz cx="9144000" cy="6858000" type="screen4x3"/>
  <p:notesSz cx="6797675" cy="9926638"/>
  <p:embeddedFontLst>
    <p:embeddedFont>
      <p:font typeface="나눔바른고딕" panose="020B0604020202020204" charset="-127"/>
      <p:regular r:id="rId21"/>
      <p:bold r:id="rId22"/>
    </p:embeddedFont>
    <p:embeddedFont>
      <p:font typeface="Malgun Gothic" panose="020B0503020000020004" pitchFamily="34" charset="-127"/>
      <p:regular r:id="rId23"/>
      <p:bold r:id="rId24"/>
    </p:embeddedFont>
    <p:embeddedFont>
      <p:font typeface="Arial Rounded MT Bold" panose="020F0704030504030204" pitchFamily="34" charset="0"/>
      <p:regular r:id="rId25"/>
    </p:embeddedFont>
    <p:embeddedFont>
      <p:font typeface="Cambria Math" panose="02040503050406030204" pitchFamily="18" charset="0"/>
      <p:regular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Khmer UI" panose="020B0502040204020203" pitchFamily="34" charset="0"/>
      <p:regular r:id="rId33"/>
      <p:bold r:id="rId34"/>
    </p:embeddedFont>
    <p:embeddedFont>
      <p:font typeface="HY헤드라인M" panose="020B0600000101010101" charset="-127"/>
      <p:regular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EE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07E3A-8506-456B-BBD6-9CBC063DAE22}" v="7" dt="2018-06-25T22:32:50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1824" autoAdjust="0"/>
  </p:normalViewPr>
  <p:slideViewPr>
    <p:cSldViewPr showGuides="1">
      <p:cViewPr>
        <p:scale>
          <a:sx n="73" d="100"/>
          <a:sy n="73" d="100"/>
        </p:scale>
        <p:origin x="-715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 주완" userId="e72d0f6ae4bae759" providerId="LiveId" clId="{1613A07F-CD25-4D02-9DD7-6198A4BF40FA}"/>
    <pc:docChg chg="delSld">
      <pc:chgData name="김 주완" userId="e72d0f6ae4bae759" providerId="LiveId" clId="{1613A07F-CD25-4D02-9DD7-6198A4BF40FA}" dt="2018-06-25T22:30:50.634" v="3" actId="2696"/>
      <pc:docMkLst>
        <pc:docMk/>
      </pc:docMkLst>
      <pc:sldChg chg="del">
        <pc:chgData name="김 주완" userId="e72d0f6ae4bae759" providerId="LiveId" clId="{1613A07F-CD25-4D02-9DD7-6198A4BF40FA}" dt="2018-06-25T22:30:50.506" v="0" actId="2696"/>
        <pc:sldMkLst>
          <pc:docMk/>
          <pc:sldMk cId="1730431606" sldId="383"/>
        </pc:sldMkLst>
      </pc:sldChg>
      <pc:sldChg chg="del">
        <pc:chgData name="김 주완" userId="e72d0f6ae4bae759" providerId="LiveId" clId="{1613A07F-CD25-4D02-9DD7-6198A4BF40FA}" dt="2018-06-25T22:30:50.557" v="1" actId="2696"/>
        <pc:sldMkLst>
          <pc:docMk/>
          <pc:sldMk cId="2830368879" sldId="384"/>
        </pc:sldMkLst>
      </pc:sldChg>
      <pc:sldChg chg="del">
        <pc:chgData name="김 주완" userId="e72d0f6ae4bae759" providerId="LiveId" clId="{1613A07F-CD25-4D02-9DD7-6198A4BF40FA}" dt="2018-06-25T22:30:50.615" v="2" actId="2696"/>
        <pc:sldMkLst>
          <pc:docMk/>
          <pc:sldMk cId="2395527793" sldId="385"/>
        </pc:sldMkLst>
      </pc:sldChg>
      <pc:sldChg chg="del">
        <pc:chgData name="김 주완" userId="e72d0f6ae4bae759" providerId="LiveId" clId="{1613A07F-CD25-4D02-9DD7-6198A4BF40FA}" dt="2018-06-25T22:30:50.634" v="3" actId="2696"/>
        <pc:sldMkLst>
          <pc:docMk/>
          <pc:sldMk cId="4143135885" sldId="386"/>
        </pc:sldMkLst>
      </pc:sldChg>
    </pc:docChg>
  </pc:docChgLst>
  <pc:docChgLst>
    <pc:chgData name="김 주완" userId="e72d0f6ae4bae759" providerId="LiveId" clId="{BBB07E3A-8506-456B-BBD6-9CBC063DAE22}"/>
    <pc:docChg chg="custSel modSld">
      <pc:chgData name="김 주완" userId="e72d0f6ae4bae759" providerId="LiveId" clId="{BBB07E3A-8506-456B-BBD6-9CBC063DAE22}" dt="2018-06-25T22:32:50.625" v="2" actId="478"/>
      <pc:docMkLst>
        <pc:docMk/>
      </pc:docMkLst>
      <pc:sldChg chg="delSp modSp">
        <pc:chgData name="김 주완" userId="e72d0f6ae4bae759" providerId="LiveId" clId="{BBB07E3A-8506-456B-BBD6-9CBC063DAE22}" dt="2018-06-25T22:32:50.625" v="2" actId="478"/>
        <pc:sldMkLst>
          <pc:docMk/>
          <pc:sldMk cId="165913974" sldId="374"/>
        </pc:sldMkLst>
        <pc:spChg chg="del">
          <ac:chgData name="김 주완" userId="e72d0f6ae4bae759" providerId="LiveId" clId="{BBB07E3A-8506-456B-BBD6-9CBC063DAE22}" dt="2018-06-25T22:32:42.445" v="0" actId="478"/>
          <ac:spMkLst>
            <pc:docMk/>
            <pc:sldMk cId="165913974" sldId="374"/>
            <ac:spMk id="5" creationId="{00000000-0000-0000-0000-000000000000}"/>
          </ac:spMkLst>
        </pc:spChg>
        <pc:spChg chg="del">
          <ac:chgData name="김 주완" userId="e72d0f6ae4bae759" providerId="LiveId" clId="{BBB07E3A-8506-456B-BBD6-9CBC063DAE22}" dt="2018-06-25T22:32:50.625" v="2" actId="478"/>
          <ac:spMkLst>
            <pc:docMk/>
            <pc:sldMk cId="165913974" sldId="374"/>
            <ac:spMk id="8" creationId="{00000000-0000-0000-0000-000000000000}"/>
          </ac:spMkLst>
        </pc:spChg>
        <pc:picChg chg="mod">
          <ac:chgData name="김 주완" userId="e72d0f6ae4bae759" providerId="LiveId" clId="{BBB07E3A-8506-456B-BBD6-9CBC063DAE22}" dt="2018-06-25T22:32:45.917" v="1" actId="1076"/>
          <ac:picMkLst>
            <pc:docMk/>
            <pc:sldMk cId="165913974" sldId="374"/>
            <ac:picMk id="1027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on\AppData\Local\Microsoft\Windows\Temporary%20Internet%20Files\Content.Outlook\IE4O0YV4\Cryostat%20&#51648;&#51088;&#44592;%20&#52769;&#51221;%20&#44208;&#44284;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e72d0f6ae4bae759/&#47928;&#49436;/VT/VT%20&#44208;&#44284;/171211%5eF13%5eJ%20HWR%20RT-1%5eJRT-2%20Jacket/Q&#44208;&#442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e72d0f6ae4bae759/&#47928;&#49436;/VT/VT%20&#44208;&#44284;/171211%5eF13%5eJ%20HWR%20RT-1%5eJRT-2%20Jacket/Q&#44208;&#442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Magnetic Field inside</a:t>
            </a:r>
            <a:r>
              <a:rPr lang="en-US" altLang="ko-KR" baseline="0"/>
              <a:t> the cryostat (I.D 900mm)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at room</a:t>
            </a:r>
            <a:r>
              <a:rPr lang="en-US" altLang="ko-KR" baseline="0"/>
              <a:t> temperature</a:t>
            </a:r>
            <a:r>
              <a:rPr lang="en-US" altLang="ko-KR"/>
              <a:t> </a:t>
            </a:r>
            <a:endParaRPr lang="ko-KR" alt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'Top Plate 덮거 측정'!$H$3</c:f>
              <c:strCache>
                <c:ptCount val="1"/>
                <c:pt idx="0">
                  <c:v>Mumetal+Cryophy+Top Plate Cryophy</c:v>
                </c:pt>
              </c:strCache>
            </c:strRef>
          </c:tx>
          <c:marker>
            <c:symbol val="none"/>
          </c:marker>
          <c:cat>
            <c:numRef>
              <c:f>'Top Plate 덮거 측정'!$B$4:$B$24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</c:numCache>
              <c:extLst xmlns:c16r2="http://schemas.microsoft.com/office/drawing/2015/06/chart"/>
            </c:numRef>
          </c:cat>
          <c:val>
            <c:numRef>
              <c:f>'Top Plate 덮거 측정'!$H$4:$H$20</c:f>
              <c:numCache>
                <c:formatCode>General</c:formatCode>
                <c:ptCount val="16"/>
                <c:pt idx="0">
                  <c:v>1.5581326994784495</c:v>
                </c:pt>
                <c:pt idx="1">
                  <c:v>3.0896974719541719</c:v>
                </c:pt>
                <c:pt idx="2">
                  <c:v>3.4075188670497485</c:v>
                </c:pt>
                <c:pt idx="3">
                  <c:v>5.071723161755183</c:v>
                </c:pt>
                <c:pt idx="4">
                  <c:v>3.4514005496935587</c:v>
                </c:pt>
                <c:pt idx="5">
                  <c:v>2.4271706356022524</c:v>
                </c:pt>
                <c:pt idx="6">
                  <c:v>2.267218209282909</c:v>
                </c:pt>
                <c:pt idx="7">
                  <c:v>2.3730747697554753</c:v>
                </c:pt>
                <c:pt idx="8">
                  <c:v>2.7839529159904983</c:v>
                </c:pt>
                <c:pt idx="9">
                  <c:v>3.3902920581079736</c:v>
                </c:pt>
                <c:pt idx="10">
                  <c:v>3.9954779103102296</c:v>
                </c:pt>
                <c:pt idx="11">
                  <c:v>4.4139013505986977</c:v>
                </c:pt>
                <c:pt idx="12">
                  <c:v>4.6245047557174166</c:v>
                </c:pt>
                <c:pt idx="13">
                  <c:v>4.5512013535950082</c:v>
                </c:pt>
                <c:pt idx="14">
                  <c:v>6.5826783589165281</c:v>
                </c:pt>
                <c:pt idx="15">
                  <c:v>10.556281819965069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20-4F46-961A-D812A0076097}"/>
            </c:ext>
          </c:extLst>
        </c:ser>
        <c:ser>
          <c:idx val="4"/>
          <c:order val="1"/>
          <c:tx>
            <c:strRef>
              <c:f>'Mu+Cryophy'!$E$1</c:f>
              <c:strCache>
                <c:ptCount val="1"/>
                <c:pt idx="0">
                  <c:v>MuMetal + Cryophy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'Mu+Cryophy'!$A$2:$A$28</c:f>
              <c:numCache>
                <c:formatCode>0</c:formatCode>
                <c:ptCount val="1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</c:numCache>
              <c:extLst xmlns:c16r2="http://schemas.microsoft.com/office/drawing/2015/06/chart"/>
            </c:numRef>
          </c:cat>
          <c:val>
            <c:numRef>
              <c:f>'Mu+Cryophy'!$E$2:$E$28</c:f>
              <c:numCache>
                <c:formatCode>0.0</c:formatCode>
                <c:ptCount val="16"/>
                <c:pt idx="0">
                  <c:v>2.8471107173466228</c:v>
                </c:pt>
                <c:pt idx="1">
                  <c:v>2.7159194530262214</c:v>
                </c:pt>
                <c:pt idx="2">
                  <c:v>2.6865891602654397</c:v>
                </c:pt>
                <c:pt idx="3">
                  <c:v>2.7668729493609008</c:v>
                </c:pt>
                <c:pt idx="4">
                  <c:v>2.8585096625154933</c:v>
                </c:pt>
                <c:pt idx="5">
                  <c:v>2.930004584288707</c:v>
                </c:pt>
                <c:pt idx="6">
                  <c:v>3.0844623070819717</c:v>
                </c:pt>
                <c:pt idx="7">
                  <c:v>3.3716736133798602</c:v>
                </c:pt>
                <c:pt idx="8">
                  <c:v>3.7340505660262555</c:v>
                </c:pt>
                <c:pt idx="9">
                  <c:v>4.3514903336108883</c:v>
                </c:pt>
                <c:pt idx="10">
                  <c:v>5.183749257696884</c:v>
                </c:pt>
                <c:pt idx="11">
                  <c:v>6.344377947953447</c:v>
                </c:pt>
                <c:pt idx="12">
                  <c:v>8.4043357266796228</c:v>
                </c:pt>
                <c:pt idx="13">
                  <c:v>12.090130421899881</c:v>
                </c:pt>
                <c:pt idx="14">
                  <c:v>17.786953893172008</c:v>
                </c:pt>
                <c:pt idx="15">
                  <c:v>28.562157059779661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520-4F46-961A-D812A0076097}"/>
            </c:ext>
          </c:extLst>
        </c:ser>
        <c:ser>
          <c:idx val="0"/>
          <c:order val="2"/>
          <c:tx>
            <c:v>Mumetal only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Lit>
              <c:ptCount val="16"/>
              <c:pt idx="0">
                <c:v>0</c:v>
              </c:pt>
              <c:pt idx="1">
                <c:v>10</c:v>
              </c:pt>
              <c:pt idx="2">
                <c:v>20</c:v>
              </c:pt>
              <c:pt idx="3">
                <c:v>30</c:v>
              </c:pt>
              <c:pt idx="4">
                <c:v>40</c:v>
              </c:pt>
              <c:pt idx="5">
                <c:v>50</c:v>
              </c:pt>
              <c:pt idx="6">
                <c:v>60</c:v>
              </c:pt>
              <c:pt idx="7">
                <c:v>70</c:v>
              </c:pt>
              <c:pt idx="8">
                <c:v>80</c:v>
              </c:pt>
              <c:pt idx="9">
                <c:v>90</c:v>
              </c:pt>
              <c:pt idx="10">
                <c:v>100</c:v>
              </c:pt>
              <c:pt idx="11">
                <c:v>110</c:v>
              </c:pt>
              <c:pt idx="12">
                <c:v>120</c:v>
              </c:pt>
              <c:pt idx="13">
                <c:v>130</c:v>
              </c:pt>
              <c:pt idx="14">
                <c:v>140</c:v>
              </c:pt>
              <c:pt idx="15">
                <c:v>150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'Mu+Cryophy'!$O$35:$O$59</c:f>
              <c:numCache>
                <c:formatCode>General</c:formatCode>
                <c:ptCount val="16"/>
                <c:pt idx="0">
                  <c:v>80</c:v>
                </c:pt>
                <c:pt idx="1">
                  <c:v>65</c:v>
                </c:pt>
                <c:pt idx="2">
                  <c:v>55</c:v>
                </c:pt>
                <c:pt idx="3">
                  <c:v>45</c:v>
                </c:pt>
                <c:pt idx="4">
                  <c:v>40</c:v>
                </c:pt>
                <c:pt idx="5">
                  <c:v>38</c:v>
                </c:pt>
                <c:pt idx="6">
                  <c:v>36</c:v>
                </c:pt>
                <c:pt idx="7">
                  <c:v>35</c:v>
                </c:pt>
                <c:pt idx="8">
                  <c:v>36</c:v>
                </c:pt>
                <c:pt idx="9">
                  <c:v>38</c:v>
                </c:pt>
                <c:pt idx="10">
                  <c:v>42</c:v>
                </c:pt>
                <c:pt idx="11">
                  <c:v>48</c:v>
                </c:pt>
                <c:pt idx="12">
                  <c:v>60</c:v>
                </c:pt>
                <c:pt idx="13">
                  <c:v>78</c:v>
                </c:pt>
                <c:pt idx="14">
                  <c:v>102</c:v>
                </c:pt>
                <c:pt idx="15">
                  <c:v>140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520-4F46-961A-D812A0076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178560"/>
        <c:axId val="354180480"/>
        <c:extLst xmlns:c16r2="http://schemas.microsoft.com/office/drawing/2015/06/chart"/>
      </c:lineChart>
      <c:catAx>
        <c:axId val="354178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Height from the bottom of the Cryostat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180480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354180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Magnetic field [mG]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178560"/>
        <c:crosses val="autoZero"/>
        <c:crossBetween val="between"/>
      </c:valAx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Q0</a:t>
            </a:r>
            <a:r>
              <a:rPr lang="en-US" altLang="ko-KR" baseline="0"/>
              <a:t> vs Eacc of dressed </a:t>
            </a:r>
            <a:r>
              <a:rPr lang="en-US" altLang="ko-KR" sz="1400" b="0" i="0" u="none" strike="noStrike" baseline="0">
                <a:effectLst/>
              </a:rPr>
              <a:t>HWR #3-1,#3-2</a:t>
            </a:r>
            <a:endParaRPr lang="ko-KR" altLang="en-US"/>
          </a:p>
        </c:rich>
      </c:tx>
      <c:layout>
        <c:manualLayout>
          <c:xMode val="edge"/>
          <c:yMode val="edge"/>
          <c:x val="0.30763946420608179"/>
          <c:y val="6.15823132029280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72041666666667"/>
          <c:y val="0.15118181818181819"/>
          <c:w val="0.81337517774478663"/>
          <c:h val="0.73486149975054771"/>
        </c:manualLayout>
      </c:layout>
      <c:scatterChart>
        <c:scatterStyle val="lineMarker"/>
        <c:varyColors val="0"/>
        <c:ser>
          <c:idx val="6"/>
          <c:order val="0"/>
          <c:tx>
            <c:v>Q0 at 2K HWR#3-2 Bare</c:v>
          </c:tx>
          <c:spPr>
            <a:ln w="25400">
              <a:noFill/>
            </a:ln>
          </c:spPr>
          <c:xVal>
            <c:numRef>
              <c:f>'[170731-HWR^N3-2-Vz-Bare^JQWR^N3-2-VZ-Bare VT분석결과.xlsx]HWR QvsEacc'!$B$55:$B$79</c:f>
              <c:numCache>
                <c:formatCode>General</c:formatCode>
                <c:ptCount val="25"/>
                <c:pt idx="0">
                  <c:v>1.8891</c:v>
                </c:pt>
                <c:pt idx="1">
                  <c:v>1.2907</c:v>
                </c:pt>
                <c:pt idx="2">
                  <c:v>2.2744</c:v>
                </c:pt>
                <c:pt idx="3">
                  <c:v>2.5154999999999998</c:v>
                </c:pt>
                <c:pt idx="4">
                  <c:v>2.9864000000000002</c:v>
                </c:pt>
                <c:pt idx="5">
                  <c:v>3.2829000000000002</c:v>
                </c:pt>
                <c:pt idx="6">
                  <c:v>3.6320000000000001</c:v>
                </c:pt>
                <c:pt idx="7">
                  <c:v>4.0091000000000001</c:v>
                </c:pt>
                <c:pt idx="8">
                  <c:v>4.3895999999999997</c:v>
                </c:pt>
                <c:pt idx="9">
                  <c:v>4.8194999999999997</c:v>
                </c:pt>
                <c:pt idx="10">
                  <c:v>5.2742000000000004</c:v>
                </c:pt>
                <c:pt idx="11">
                  <c:v>5.7488000000000001</c:v>
                </c:pt>
                <c:pt idx="12">
                  <c:v>6.2449000000000003</c:v>
                </c:pt>
                <c:pt idx="13">
                  <c:v>6.6456</c:v>
                </c:pt>
                <c:pt idx="14">
                  <c:v>7.0330000000000004</c:v>
                </c:pt>
                <c:pt idx="15">
                  <c:v>7.3655999999999997</c:v>
                </c:pt>
                <c:pt idx="16">
                  <c:v>7.7064000000000004</c:v>
                </c:pt>
                <c:pt idx="17">
                  <c:v>8.0083000000000002</c:v>
                </c:pt>
                <c:pt idx="18">
                  <c:v>8.2689000000000004</c:v>
                </c:pt>
                <c:pt idx="19">
                  <c:v>8.5584000000000007</c:v>
                </c:pt>
                <c:pt idx="20">
                  <c:v>8.8079999999999998</c:v>
                </c:pt>
                <c:pt idx="21">
                  <c:v>9.0604999999999993</c:v>
                </c:pt>
                <c:pt idx="22">
                  <c:v>9.2750000000000004</c:v>
                </c:pt>
                <c:pt idx="23">
                  <c:v>9.4160000000000004</c:v>
                </c:pt>
                <c:pt idx="24">
                  <c:v>9.6113</c:v>
                </c:pt>
              </c:numCache>
            </c:numRef>
          </c:xVal>
          <c:yVal>
            <c:numRef>
              <c:f>'[170731-HWR^N3-2-Vz-Bare^JQWR^N3-2-VZ-Bare VT분석결과.xlsx]HWR QvsEacc'!$C$55:$C$79</c:f>
              <c:numCache>
                <c:formatCode>0.00E+00</c:formatCode>
                <c:ptCount val="25"/>
                <c:pt idx="0">
                  <c:v>5730000000</c:v>
                </c:pt>
                <c:pt idx="1">
                  <c:v>5250000000</c:v>
                </c:pt>
                <c:pt idx="2">
                  <c:v>5220000000</c:v>
                </c:pt>
                <c:pt idx="3">
                  <c:v>5030000000</c:v>
                </c:pt>
                <c:pt idx="4">
                  <c:v>4380000000</c:v>
                </c:pt>
                <c:pt idx="5">
                  <c:v>4130000000</c:v>
                </c:pt>
                <c:pt idx="6">
                  <c:v>4000000000</c:v>
                </c:pt>
                <c:pt idx="7">
                  <c:v>3850000000</c:v>
                </c:pt>
                <c:pt idx="8">
                  <c:v>3640000000</c:v>
                </c:pt>
                <c:pt idx="9">
                  <c:v>3480000000</c:v>
                </c:pt>
                <c:pt idx="10">
                  <c:v>3280000000</c:v>
                </c:pt>
                <c:pt idx="11">
                  <c:v>3060000000</c:v>
                </c:pt>
                <c:pt idx="12">
                  <c:v>2830000000</c:v>
                </c:pt>
                <c:pt idx="13">
                  <c:v>2500000000</c:v>
                </c:pt>
                <c:pt idx="14">
                  <c:v>2190000000</c:v>
                </c:pt>
                <c:pt idx="15">
                  <c:v>1870000000</c:v>
                </c:pt>
                <c:pt idx="16">
                  <c:v>1590000000</c:v>
                </c:pt>
                <c:pt idx="17">
                  <c:v>1300000000</c:v>
                </c:pt>
                <c:pt idx="18">
                  <c:v>1070000000</c:v>
                </c:pt>
                <c:pt idx="19">
                  <c:v>880000000</c:v>
                </c:pt>
                <c:pt idx="20">
                  <c:v>718000000</c:v>
                </c:pt>
                <c:pt idx="21">
                  <c:v>583000000</c:v>
                </c:pt>
                <c:pt idx="22">
                  <c:v>472000000</c:v>
                </c:pt>
                <c:pt idx="23">
                  <c:v>373000000</c:v>
                </c:pt>
                <c:pt idx="24">
                  <c:v>306000000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F2-42E2-A32B-6214AC460113}"/>
            </c:ext>
          </c:extLst>
        </c:ser>
        <c:ser>
          <c:idx val="7"/>
          <c:order val="1"/>
          <c:tx>
            <c:v>Q0 @ 4K HWR#3-2 Bare</c:v>
          </c:tx>
          <c:spPr>
            <a:ln>
              <a:noFill/>
            </a:ln>
          </c:spPr>
          <c:xVal>
            <c:numRef>
              <c:f>'[170731-HWR^N3-2-Vz-Bare^JQWR^N3-2-VZ-Bare VT분석결과.xlsx]HWR QvsEacc'!$B$3:$B$51</c:f>
              <c:numCache>
                <c:formatCode>General</c:formatCode>
                <c:ptCount val="49"/>
                <c:pt idx="0">
                  <c:v>1.3385</c:v>
                </c:pt>
                <c:pt idx="1">
                  <c:v>1.3386</c:v>
                </c:pt>
                <c:pt idx="2">
                  <c:v>1.4906999999999999</c:v>
                </c:pt>
                <c:pt idx="3">
                  <c:v>1.6547000000000001</c:v>
                </c:pt>
                <c:pt idx="4">
                  <c:v>1.8349</c:v>
                </c:pt>
                <c:pt idx="5">
                  <c:v>2.0350999999999999</c:v>
                </c:pt>
                <c:pt idx="6">
                  <c:v>2.2505000000000002</c:v>
                </c:pt>
                <c:pt idx="7">
                  <c:v>2.4863</c:v>
                </c:pt>
                <c:pt idx="8">
                  <c:v>2.7402000000000002</c:v>
                </c:pt>
                <c:pt idx="9">
                  <c:v>3.0192999999999999</c:v>
                </c:pt>
                <c:pt idx="10">
                  <c:v>3.3140000000000001</c:v>
                </c:pt>
                <c:pt idx="11">
                  <c:v>3.6368999999999998</c:v>
                </c:pt>
                <c:pt idx="12">
                  <c:v>3.9876</c:v>
                </c:pt>
                <c:pt idx="13">
                  <c:v>4.3597000000000001</c:v>
                </c:pt>
                <c:pt idx="14">
                  <c:v>4.7625999999999999</c:v>
                </c:pt>
                <c:pt idx="15">
                  <c:v>5.1775000000000002</c:v>
                </c:pt>
                <c:pt idx="16">
                  <c:v>5.5819000000000001</c:v>
                </c:pt>
                <c:pt idx="17">
                  <c:v>5.9707999999999997</c:v>
                </c:pt>
                <c:pt idx="18">
                  <c:v>6.3395000000000001</c:v>
                </c:pt>
                <c:pt idx="19">
                  <c:v>6.673</c:v>
                </c:pt>
                <c:pt idx="20">
                  <c:v>6.9676</c:v>
                </c:pt>
                <c:pt idx="21">
                  <c:v>7.0909000000000004</c:v>
                </c:pt>
                <c:pt idx="22">
                  <c:v>7.242</c:v>
                </c:pt>
                <c:pt idx="23">
                  <c:v>7.6830999999999996</c:v>
                </c:pt>
                <c:pt idx="24">
                  <c:v>8.1054999999999993</c:v>
                </c:pt>
                <c:pt idx="25">
                  <c:v>8.5665999999999993</c:v>
                </c:pt>
                <c:pt idx="26">
                  <c:v>8.6646000000000001</c:v>
                </c:pt>
                <c:pt idx="27">
                  <c:v>8.7683999999999997</c:v>
                </c:pt>
                <c:pt idx="28">
                  <c:v>9.1517999999999997</c:v>
                </c:pt>
                <c:pt idx="29">
                  <c:v>9.5645000000000007</c:v>
                </c:pt>
                <c:pt idx="30">
                  <c:v>9.6163000000000007</c:v>
                </c:pt>
                <c:pt idx="31">
                  <c:v>8.8840000000000003</c:v>
                </c:pt>
                <c:pt idx="32">
                  <c:v>8.5374999999999996</c:v>
                </c:pt>
                <c:pt idx="33">
                  <c:v>8.1519999999999992</c:v>
                </c:pt>
                <c:pt idx="34">
                  <c:v>7.7375999999999996</c:v>
                </c:pt>
                <c:pt idx="35">
                  <c:v>7.3002000000000002</c:v>
                </c:pt>
                <c:pt idx="36">
                  <c:v>6.8395999999999999</c:v>
                </c:pt>
                <c:pt idx="37">
                  <c:v>6.5942999999999996</c:v>
                </c:pt>
                <c:pt idx="38">
                  <c:v>6.1154999999999999</c:v>
                </c:pt>
                <c:pt idx="39">
                  <c:v>5.6440999999999999</c:v>
                </c:pt>
                <c:pt idx="40">
                  <c:v>5.1882000000000001</c:v>
                </c:pt>
                <c:pt idx="41">
                  <c:v>4.7614000000000001</c:v>
                </c:pt>
                <c:pt idx="42">
                  <c:v>4.3616000000000001</c:v>
                </c:pt>
                <c:pt idx="43">
                  <c:v>3.9908000000000001</c:v>
                </c:pt>
                <c:pt idx="44">
                  <c:v>3.3222</c:v>
                </c:pt>
                <c:pt idx="45">
                  <c:v>2.7404000000000002</c:v>
                </c:pt>
                <c:pt idx="46">
                  <c:v>2.2446999999999999</c:v>
                </c:pt>
                <c:pt idx="47">
                  <c:v>1.8254999999999999</c:v>
                </c:pt>
                <c:pt idx="48">
                  <c:v>1.4970000000000001</c:v>
                </c:pt>
              </c:numCache>
            </c:numRef>
          </c:xVal>
          <c:yVal>
            <c:numRef>
              <c:f>'[170731-HWR^N3-2-Vz-Bare^JQWR^N3-2-VZ-Bare VT분석결과.xlsx]HWR QvsEacc'!$C$3:$C$51</c:f>
              <c:numCache>
                <c:formatCode>0.00E+00</c:formatCode>
                <c:ptCount val="49"/>
                <c:pt idx="0">
                  <c:v>1830000000</c:v>
                </c:pt>
                <c:pt idx="1">
                  <c:v>1820000000</c:v>
                </c:pt>
                <c:pt idx="2">
                  <c:v>1800000000</c:v>
                </c:pt>
                <c:pt idx="3">
                  <c:v>1760000000</c:v>
                </c:pt>
                <c:pt idx="4">
                  <c:v>1710000000</c:v>
                </c:pt>
                <c:pt idx="5">
                  <c:v>1670000000</c:v>
                </c:pt>
                <c:pt idx="6">
                  <c:v>1600000000</c:v>
                </c:pt>
                <c:pt idx="7">
                  <c:v>1550000000</c:v>
                </c:pt>
                <c:pt idx="8">
                  <c:v>1500000000</c:v>
                </c:pt>
                <c:pt idx="9">
                  <c:v>1440000000</c:v>
                </c:pt>
                <c:pt idx="10">
                  <c:v>1380000000</c:v>
                </c:pt>
                <c:pt idx="11">
                  <c:v>1320000000</c:v>
                </c:pt>
                <c:pt idx="12">
                  <c:v>1240000000</c:v>
                </c:pt>
                <c:pt idx="13">
                  <c:v>1170000000</c:v>
                </c:pt>
                <c:pt idx="14">
                  <c:v>1090000000</c:v>
                </c:pt>
                <c:pt idx="15">
                  <c:v>996000000</c:v>
                </c:pt>
                <c:pt idx="16">
                  <c:v>899000000</c:v>
                </c:pt>
                <c:pt idx="17">
                  <c:v>796000000</c:v>
                </c:pt>
                <c:pt idx="18">
                  <c:v>675000000</c:v>
                </c:pt>
                <c:pt idx="19">
                  <c:v>576000000</c:v>
                </c:pt>
                <c:pt idx="20">
                  <c:v>481000000</c:v>
                </c:pt>
                <c:pt idx="21">
                  <c:v>456000000</c:v>
                </c:pt>
                <c:pt idx="22">
                  <c:v>395000000</c:v>
                </c:pt>
                <c:pt idx="23">
                  <c:v>350000000</c:v>
                </c:pt>
                <c:pt idx="24">
                  <c:v>315000000</c:v>
                </c:pt>
                <c:pt idx="25">
                  <c:v>259000000</c:v>
                </c:pt>
                <c:pt idx="26">
                  <c:v>272000000</c:v>
                </c:pt>
                <c:pt idx="27">
                  <c:v>253000000</c:v>
                </c:pt>
                <c:pt idx="28">
                  <c:v>221000000</c:v>
                </c:pt>
                <c:pt idx="29">
                  <c:v>200000000</c:v>
                </c:pt>
                <c:pt idx="30">
                  <c:v>200000000</c:v>
                </c:pt>
                <c:pt idx="31">
                  <c:v>332000000</c:v>
                </c:pt>
                <c:pt idx="32">
                  <c:v>396000000</c:v>
                </c:pt>
                <c:pt idx="33">
                  <c:v>468000000</c:v>
                </c:pt>
                <c:pt idx="34">
                  <c:v>549000000</c:v>
                </c:pt>
                <c:pt idx="35">
                  <c:v>631000000</c:v>
                </c:pt>
                <c:pt idx="36">
                  <c:v>716000000</c:v>
                </c:pt>
                <c:pt idx="37">
                  <c:v>760000000</c:v>
                </c:pt>
                <c:pt idx="38">
                  <c:v>863000000</c:v>
                </c:pt>
                <c:pt idx="39">
                  <c:v>946000000</c:v>
                </c:pt>
                <c:pt idx="40">
                  <c:v>1030000000</c:v>
                </c:pt>
                <c:pt idx="41">
                  <c:v>1110000000</c:v>
                </c:pt>
                <c:pt idx="42">
                  <c:v>1180000000</c:v>
                </c:pt>
                <c:pt idx="43">
                  <c:v>1260000000</c:v>
                </c:pt>
                <c:pt idx="44">
                  <c:v>1400000000</c:v>
                </c:pt>
                <c:pt idx="45">
                  <c:v>1530000000</c:v>
                </c:pt>
                <c:pt idx="46">
                  <c:v>1640000000</c:v>
                </c:pt>
                <c:pt idx="47">
                  <c:v>1720000000</c:v>
                </c:pt>
                <c:pt idx="48">
                  <c:v>1810000000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6F2-42E2-A32B-6214AC460113}"/>
            </c:ext>
          </c:extLst>
        </c:ser>
        <c:ser>
          <c:idx val="2"/>
          <c:order val="2"/>
          <c:tx>
            <c:v>Q0 @ 4K HWR#3-1 Bare</c:v>
          </c:tx>
          <c:spPr>
            <a:ln>
              <a:noFill/>
            </a:ln>
          </c:spPr>
          <c:xVal>
            <c:numRef>
              <c:f>'[HWR^N3-1-Bare-Vitzro-20170605 R1_graph.xlsx]6월1일 실험결과'!$C$87:$C$188</c:f>
              <c:numCache>
                <c:formatCode>General</c:formatCode>
                <c:ptCount val="102"/>
                <c:pt idx="0">
                  <c:v>1.1706000000000001</c:v>
                </c:pt>
                <c:pt idx="1">
                  <c:v>1.4577</c:v>
                </c:pt>
                <c:pt idx="2">
                  <c:v>1.8142</c:v>
                </c:pt>
                <c:pt idx="3">
                  <c:v>2.2425999999999999</c:v>
                </c:pt>
                <c:pt idx="4">
                  <c:v>2.4762</c:v>
                </c:pt>
                <c:pt idx="5">
                  <c:v>2.7061000000000002</c:v>
                </c:pt>
                <c:pt idx="6">
                  <c:v>2.9014000000000002</c:v>
                </c:pt>
                <c:pt idx="7">
                  <c:v>3.0501999999999998</c:v>
                </c:pt>
                <c:pt idx="8">
                  <c:v>3.29</c:v>
                </c:pt>
                <c:pt idx="9">
                  <c:v>3.4725000000000001</c:v>
                </c:pt>
                <c:pt idx="10">
                  <c:v>3.6097999999999999</c:v>
                </c:pt>
                <c:pt idx="11">
                  <c:v>3.6072000000000002</c:v>
                </c:pt>
                <c:pt idx="12">
                  <c:v>3.6835</c:v>
                </c:pt>
                <c:pt idx="13">
                  <c:v>3.8538999999999999</c:v>
                </c:pt>
                <c:pt idx="14">
                  <c:v>3.952</c:v>
                </c:pt>
                <c:pt idx="15">
                  <c:v>4.1280000000000001</c:v>
                </c:pt>
                <c:pt idx="16">
                  <c:v>4.2862</c:v>
                </c:pt>
                <c:pt idx="17">
                  <c:v>4.3604000000000003</c:v>
                </c:pt>
                <c:pt idx="18">
                  <c:v>4.5541</c:v>
                </c:pt>
                <c:pt idx="19">
                  <c:v>2.9990999999999999</c:v>
                </c:pt>
                <c:pt idx="20">
                  <c:v>3.51</c:v>
                </c:pt>
                <c:pt idx="21">
                  <c:v>3.859</c:v>
                </c:pt>
                <c:pt idx="22">
                  <c:v>4.1214000000000004</c:v>
                </c:pt>
                <c:pt idx="23">
                  <c:v>4.6028000000000002</c:v>
                </c:pt>
                <c:pt idx="24">
                  <c:v>4.6501999999999999</c:v>
                </c:pt>
                <c:pt idx="25">
                  <c:v>4.6692</c:v>
                </c:pt>
                <c:pt idx="26">
                  <c:v>4.5819999999999999</c:v>
                </c:pt>
                <c:pt idx="27">
                  <c:v>4.5190999999999999</c:v>
                </c:pt>
                <c:pt idx="28">
                  <c:v>3.3921999999999999</c:v>
                </c:pt>
                <c:pt idx="29">
                  <c:v>3.101</c:v>
                </c:pt>
                <c:pt idx="30">
                  <c:v>3.9571999999999998</c:v>
                </c:pt>
                <c:pt idx="31">
                  <c:v>4.2058</c:v>
                </c:pt>
                <c:pt idx="32">
                  <c:v>4.4188999999999998</c:v>
                </c:pt>
                <c:pt idx="33">
                  <c:v>4.3989000000000003</c:v>
                </c:pt>
                <c:pt idx="34">
                  <c:v>4.5982000000000003</c:v>
                </c:pt>
                <c:pt idx="35">
                  <c:v>4.5788000000000002</c:v>
                </c:pt>
                <c:pt idx="36">
                  <c:v>3.4988000000000001</c:v>
                </c:pt>
                <c:pt idx="37">
                  <c:v>4.6341999999999999</c:v>
                </c:pt>
                <c:pt idx="38">
                  <c:v>3.5129999999999999</c:v>
                </c:pt>
                <c:pt idx="39">
                  <c:v>4.3334999999999999</c:v>
                </c:pt>
                <c:pt idx="40">
                  <c:v>4.7081</c:v>
                </c:pt>
                <c:pt idx="41">
                  <c:v>4.7788000000000004</c:v>
                </c:pt>
                <c:pt idx="42">
                  <c:v>4.8025000000000002</c:v>
                </c:pt>
                <c:pt idx="43">
                  <c:v>4.6326999999999998</c:v>
                </c:pt>
                <c:pt idx="44">
                  <c:v>4.8678999999999997</c:v>
                </c:pt>
                <c:pt idx="45">
                  <c:v>4.9002999999999997</c:v>
                </c:pt>
                <c:pt idx="46">
                  <c:v>4.9211999999999998</c:v>
                </c:pt>
                <c:pt idx="47">
                  <c:v>4.8166000000000002</c:v>
                </c:pt>
                <c:pt idx="48">
                  <c:v>4.9943999999999997</c:v>
                </c:pt>
                <c:pt idx="49">
                  <c:v>5.1215000000000002</c:v>
                </c:pt>
                <c:pt idx="50">
                  <c:v>4.7454000000000001</c:v>
                </c:pt>
                <c:pt idx="51">
                  <c:v>4.9896000000000003</c:v>
                </c:pt>
                <c:pt idx="52">
                  <c:v>5.1443000000000003</c:v>
                </c:pt>
                <c:pt idx="53">
                  <c:v>5.1612999999999998</c:v>
                </c:pt>
                <c:pt idx="54">
                  <c:v>4.6826999999999996</c:v>
                </c:pt>
                <c:pt idx="55">
                  <c:v>4.3837999999999999</c:v>
                </c:pt>
                <c:pt idx="56">
                  <c:v>4.0251999999999999</c:v>
                </c:pt>
                <c:pt idx="57">
                  <c:v>3.3942999999999999</c:v>
                </c:pt>
                <c:pt idx="58">
                  <c:v>3.7181999999999999</c:v>
                </c:pt>
                <c:pt idx="59">
                  <c:v>3.8262</c:v>
                </c:pt>
                <c:pt idx="60">
                  <c:v>5.157</c:v>
                </c:pt>
                <c:pt idx="61">
                  <c:v>5.16</c:v>
                </c:pt>
                <c:pt idx="62">
                  <c:v>5.1589999999999998</c:v>
                </c:pt>
                <c:pt idx="63">
                  <c:v>4.5842000000000001</c:v>
                </c:pt>
                <c:pt idx="64">
                  <c:v>4.5727000000000002</c:v>
                </c:pt>
                <c:pt idx="65">
                  <c:v>4.1912000000000003</c:v>
                </c:pt>
                <c:pt idx="66">
                  <c:v>3.6497000000000002</c:v>
                </c:pt>
                <c:pt idx="67">
                  <c:v>2.9188000000000001</c:v>
                </c:pt>
                <c:pt idx="68">
                  <c:v>2.3088000000000002</c:v>
                </c:pt>
                <c:pt idx="69">
                  <c:v>2.2627999999999999</c:v>
                </c:pt>
                <c:pt idx="70">
                  <c:v>1.5062</c:v>
                </c:pt>
                <c:pt idx="71">
                  <c:v>3.2568000000000001</c:v>
                </c:pt>
                <c:pt idx="72">
                  <c:v>3.5821999999999998</c:v>
                </c:pt>
                <c:pt idx="73">
                  <c:v>4.0576999999999996</c:v>
                </c:pt>
                <c:pt idx="74">
                  <c:v>4.5979999999999999</c:v>
                </c:pt>
                <c:pt idx="75">
                  <c:v>5.0747999999999998</c:v>
                </c:pt>
                <c:pt idx="76">
                  <c:v>4.9596</c:v>
                </c:pt>
                <c:pt idx="77">
                  <c:v>5.2199</c:v>
                </c:pt>
                <c:pt idx="78">
                  <c:v>5.3048000000000002</c:v>
                </c:pt>
                <c:pt idx="79">
                  <c:v>5.3312999999999997</c:v>
                </c:pt>
                <c:pt idx="80">
                  <c:v>4.6363000000000003</c:v>
                </c:pt>
                <c:pt idx="81">
                  <c:v>4.2111000000000001</c:v>
                </c:pt>
                <c:pt idx="82">
                  <c:v>3.7854999999999999</c:v>
                </c:pt>
                <c:pt idx="83">
                  <c:v>5.3391000000000002</c:v>
                </c:pt>
                <c:pt idx="84">
                  <c:v>5.4269999999999996</c:v>
                </c:pt>
                <c:pt idx="85">
                  <c:v>5.4461000000000004</c:v>
                </c:pt>
                <c:pt idx="86">
                  <c:v>2.0939000000000001</c:v>
                </c:pt>
                <c:pt idx="87">
                  <c:v>2.5727000000000002</c:v>
                </c:pt>
                <c:pt idx="88">
                  <c:v>2.8384999999999998</c:v>
                </c:pt>
                <c:pt idx="89">
                  <c:v>3.3109000000000002</c:v>
                </c:pt>
                <c:pt idx="90">
                  <c:v>3.5076999999999998</c:v>
                </c:pt>
                <c:pt idx="91">
                  <c:v>3.7902999999999998</c:v>
                </c:pt>
                <c:pt idx="92">
                  <c:v>3.9178999999999999</c:v>
                </c:pt>
                <c:pt idx="93">
                  <c:v>4.1317000000000004</c:v>
                </c:pt>
                <c:pt idx="94">
                  <c:v>4.3207000000000004</c:v>
                </c:pt>
                <c:pt idx="95">
                  <c:v>4.5330000000000004</c:v>
                </c:pt>
                <c:pt idx="96">
                  <c:v>4.7347999999999999</c:v>
                </c:pt>
                <c:pt idx="97">
                  <c:v>4.9819000000000004</c:v>
                </c:pt>
                <c:pt idx="98">
                  <c:v>5.1029</c:v>
                </c:pt>
                <c:pt idx="99">
                  <c:v>5.3277999999999999</c:v>
                </c:pt>
                <c:pt idx="100">
                  <c:v>5.3022999999999998</c:v>
                </c:pt>
                <c:pt idx="101">
                  <c:v>5.3598999999999997</c:v>
                </c:pt>
              </c:numCache>
            </c:numRef>
          </c:xVal>
          <c:yVal>
            <c:numRef>
              <c:f>'[HWR^N3-1-Bare-Vitzro-20170605 R1_graph.xlsx]6월1일 실험결과'!$D$87:$D$188</c:f>
              <c:numCache>
                <c:formatCode>0.00E+00</c:formatCode>
                <c:ptCount val="102"/>
                <c:pt idx="0">
                  <c:v>1620000000</c:v>
                </c:pt>
                <c:pt idx="1">
                  <c:v>1570000000</c:v>
                </c:pt>
                <c:pt idx="2">
                  <c:v>1510000000</c:v>
                </c:pt>
                <c:pt idx="3">
                  <c:v>1410000000</c:v>
                </c:pt>
                <c:pt idx="4">
                  <c:v>1350000000</c:v>
                </c:pt>
                <c:pt idx="5">
                  <c:v>1240000000</c:v>
                </c:pt>
                <c:pt idx="6">
                  <c:v>1100000000</c:v>
                </c:pt>
                <c:pt idx="7">
                  <c:v>928000000</c:v>
                </c:pt>
                <c:pt idx="8">
                  <c:v>656000000</c:v>
                </c:pt>
                <c:pt idx="9">
                  <c:v>459000000</c:v>
                </c:pt>
                <c:pt idx="10">
                  <c:v>326000000</c:v>
                </c:pt>
                <c:pt idx="11">
                  <c:v>325000000</c:v>
                </c:pt>
                <c:pt idx="12">
                  <c:v>271000000</c:v>
                </c:pt>
                <c:pt idx="13">
                  <c:v>200000000</c:v>
                </c:pt>
                <c:pt idx="14">
                  <c:v>173000000</c:v>
                </c:pt>
                <c:pt idx="15">
                  <c:v>130000000</c:v>
                </c:pt>
                <c:pt idx="16">
                  <c:v>101000000</c:v>
                </c:pt>
                <c:pt idx="17">
                  <c:v>89300000</c:v>
                </c:pt>
                <c:pt idx="18">
                  <c:v>61500000</c:v>
                </c:pt>
                <c:pt idx="19">
                  <c:v>931000000</c:v>
                </c:pt>
                <c:pt idx="20">
                  <c:v>439000000</c:v>
                </c:pt>
                <c:pt idx="21">
                  <c:v>211000000</c:v>
                </c:pt>
                <c:pt idx="22">
                  <c:v>123000000</c:v>
                </c:pt>
                <c:pt idx="23">
                  <c:v>56400000</c:v>
                </c:pt>
                <c:pt idx="24">
                  <c:v>52700000</c:v>
                </c:pt>
                <c:pt idx="25">
                  <c:v>53100000</c:v>
                </c:pt>
                <c:pt idx="26">
                  <c:v>64400000</c:v>
                </c:pt>
                <c:pt idx="27">
                  <c:v>78700000</c:v>
                </c:pt>
                <c:pt idx="28">
                  <c:v>635000000</c:v>
                </c:pt>
                <c:pt idx="29">
                  <c:v>898000000</c:v>
                </c:pt>
                <c:pt idx="30">
                  <c:v>203000000</c:v>
                </c:pt>
                <c:pt idx="31">
                  <c:v>119000000</c:v>
                </c:pt>
                <c:pt idx="32">
                  <c:v>75300000</c:v>
                </c:pt>
                <c:pt idx="33">
                  <c:v>74100000</c:v>
                </c:pt>
                <c:pt idx="34">
                  <c:v>53700000</c:v>
                </c:pt>
                <c:pt idx="35">
                  <c:v>63000000</c:v>
                </c:pt>
                <c:pt idx="36">
                  <c:v>536000000</c:v>
                </c:pt>
                <c:pt idx="37">
                  <c:v>51900000</c:v>
                </c:pt>
                <c:pt idx="38">
                  <c:v>456000000</c:v>
                </c:pt>
                <c:pt idx="39">
                  <c:v>80200000</c:v>
                </c:pt>
                <c:pt idx="40">
                  <c:v>46800000</c:v>
                </c:pt>
                <c:pt idx="41">
                  <c:v>43000000</c:v>
                </c:pt>
                <c:pt idx="42">
                  <c:v>42200000</c:v>
                </c:pt>
                <c:pt idx="43">
                  <c:v>71200000</c:v>
                </c:pt>
                <c:pt idx="44">
                  <c:v>43200000</c:v>
                </c:pt>
                <c:pt idx="45">
                  <c:v>40800000</c:v>
                </c:pt>
                <c:pt idx="46">
                  <c:v>45300000</c:v>
                </c:pt>
                <c:pt idx="47">
                  <c:v>52300000</c:v>
                </c:pt>
                <c:pt idx="48">
                  <c:v>39800000</c:v>
                </c:pt>
                <c:pt idx="49">
                  <c:v>37300000</c:v>
                </c:pt>
                <c:pt idx="50">
                  <c:v>73800000</c:v>
                </c:pt>
                <c:pt idx="51">
                  <c:v>46200000</c:v>
                </c:pt>
                <c:pt idx="52">
                  <c:v>39100000</c:v>
                </c:pt>
                <c:pt idx="53">
                  <c:v>36500000</c:v>
                </c:pt>
                <c:pt idx="54">
                  <c:v>77600000</c:v>
                </c:pt>
                <c:pt idx="55">
                  <c:v>135000000</c:v>
                </c:pt>
                <c:pt idx="56">
                  <c:v>274000000</c:v>
                </c:pt>
                <c:pt idx="57">
                  <c:v>718000000</c:v>
                </c:pt>
                <c:pt idx="58">
                  <c:v>481000000</c:v>
                </c:pt>
                <c:pt idx="59">
                  <c:v>398000000</c:v>
                </c:pt>
                <c:pt idx="60">
                  <c:v>36700000</c:v>
                </c:pt>
                <c:pt idx="61">
                  <c:v>36700000</c:v>
                </c:pt>
                <c:pt idx="62">
                  <c:v>36700000</c:v>
                </c:pt>
                <c:pt idx="63">
                  <c:v>63200000</c:v>
                </c:pt>
                <c:pt idx="64">
                  <c:v>62700000</c:v>
                </c:pt>
                <c:pt idx="65">
                  <c:v>124000000</c:v>
                </c:pt>
                <c:pt idx="66">
                  <c:v>353000000</c:v>
                </c:pt>
                <c:pt idx="67">
                  <c:v>774000000</c:v>
                </c:pt>
                <c:pt idx="68">
                  <c:v>787000000</c:v>
                </c:pt>
                <c:pt idx="69">
                  <c:v>755000000</c:v>
                </c:pt>
                <c:pt idx="70">
                  <c:v>1560000000</c:v>
                </c:pt>
                <c:pt idx="71">
                  <c:v>833000000</c:v>
                </c:pt>
                <c:pt idx="72">
                  <c:v>480000000</c:v>
                </c:pt>
                <c:pt idx="73">
                  <c:v>166000000</c:v>
                </c:pt>
                <c:pt idx="74">
                  <c:v>59200000</c:v>
                </c:pt>
                <c:pt idx="75">
                  <c:v>34100000</c:v>
                </c:pt>
                <c:pt idx="76">
                  <c:v>49000000</c:v>
                </c:pt>
                <c:pt idx="77">
                  <c:v>40500000</c:v>
                </c:pt>
                <c:pt idx="78">
                  <c:v>36800000</c:v>
                </c:pt>
                <c:pt idx="79">
                  <c:v>33400000</c:v>
                </c:pt>
                <c:pt idx="80">
                  <c:v>83500000</c:v>
                </c:pt>
                <c:pt idx="81">
                  <c:v>191000000</c:v>
                </c:pt>
                <c:pt idx="82">
                  <c:v>434000000</c:v>
                </c:pt>
                <c:pt idx="83">
                  <c:v>32400000</c:v>
                </c:pt>
                <c:pt idx="84">
                  <c:v>35300000</c:v>
                </c:pt>
                <c:pt idx="85">
                  <c:v>33600000</c:v>
                </c:pt>
                <c:pt idx="86">
                  <c:v>1580000000</c:v>
                </c:pt>
                <c:pt idx="87">
                  <c:v>1450000000</c:v>
                </c:pt>
                <c:pt idx="88">
                  <c:v>1380000000</c:v>
                </c:pt>
                <c:pt idx="89">
                  <c:v>1150000000</c:v>
                </c:pt>
                <c:pt idx="90">
                  <c:v>1010000000</c:v>
                </c:pt>
                <c:pt idx="91">
                  <c:v>724000000</c:v>
                </c:pt>
                <c:pt idx="92">
                  <c:v>604000000</c:v>
                </c:pt>
                <c:pt idx="93">
                  <c:v>404000000</c:v>
                </c:pt>
                <c:pt idx="94">
                  <c:v>257000000</c:v>
                </c:pt>
                <c:pt idx="95">
                  <c:v>167000000</c:v>
                </c:pt>
                <c:pt idx="96">
                  <c:v>109000000</c:v>
                </c:pt>
                <c:pt idx="97">
                  <c:v>72900000</c:v>
                </c:pt>
                <c:pt idx="98">
                  <c:v>51200000</c:v>
                </c:pt>
                <c:pt idx="99">
                  <c:v>40400000</c:v>
                </c:pt>
                <c:pt idx="100">
                  <c:v>40000000</c:v>
                </c:pt>
                <c:pt idx="101">
                  <c:v>35400000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6F2-42E2-A32B-6214AC460113}"/>
            </c:ext>
          </c:extLst>
        </c:ser>
        <c:ser>
          <c:idx val="5"/>
          <c:order val="3"/>
          <c:tx>
            <c:v>Q0 @ 2K HWR#3-1 Bare</c:v>
          </c:tx>
          <c:spPr>
            <a:ln w="25400">
              <a:noFill/>
            </a:ln>
          </c:spPr>
          <c:xVal>
            <c:numRef>
              <c:f>'[HWR^N3-1-Bare-Vitzro-20170605 R1_graph.xlsx]6월2일 실험결과'!$B$180:$B$199</c:f>
              <c:numCache>
                <c:formatCode>General</c:formatCode>
                <c:ptCount val="20"/>
                <c:pt idx="0">
                  <c:v>2.0407000000000002</c:v>
                </c:pt>
                <c:pt idx="1">
                  <c:v>2.5044</c:v>
                </c:pt>
                <c:pt idx="2">
                  <c:v>2.7511000000000001</c:v>
                </c:pt>
                <c:pt idx="3">
                  <c:v>2.9964</c:v>
                </c:pt>
                <c:pt idx="4">
                  <c:v>3.2088999999999999</c:v>
                </c:pt>
                <c:pt idx="5">
                  <c:v>3.3498999999999999</c:v>
                </c:pt>
                <c:pt idx="6">
                  <c:v>3.4674999999999998</c:v>
                </c:pt>
                <c:pt idx="7">
                  <c:v>3.5830000000000002</c:v>
                </c:pt>
                <c:pt idx="8">
                  <c:v>3.6812999999999998</c:v>
                </c:pt>
                <c:pt idx="9">
                  <c:v>3.7688000000000001</c:v>
                </c:pt>
                <c:pt idx="10">
                  <c:v>3.8479000000000001</c:v>
                </c:pt>
                <c:pt idx="11">
                  <c:v>3.9510000000000001</c:v>
                </c:pt>
                <c:pt idx="12">
                  <c:v>4.0326000000000004</c:v>
                </c:pt>
                <c:pt idx="13">
                  <c:v>4.2005999999999997</c:v>
                </c:pt>
                <c:pt idx="14">
                  <c:v>4.4015000000000004</c:v>
                </c:pt>
                <c:pt idx="15">
                  <c:v>4.5974000000000004</c:v>
                </c:pt>
                <c:pt idx="16">
                  <c:v>4.8</c:v>
                </c:pt>
                <c:pt idx="17">
                  <c:v>4.9541000000000004</c:v>
                </c:pt>
                <c:pt idx="18">
                  <c:v>5.1763000000000003</c:v>
                </c:pt>
                <c:pt idx="19">
                  <c:v>5.3722000000000003</c:v>
                </c:pt>
              </c:numCache>
            </c:numRef>
          </c:xVal>
          <c:yVal>
            <c:numRef>
              <c:f>'[HWR^N3-1-Bare-Vitzro-20170605 R1_graph.xlsx]6월2일 실험결과'!$C$180:$C$199</c:f>
              <c:numCache>
                <c:formatCode>0.00E+00</c:formatCode>
                <c:ptCount val="20"/>
                <c:pt idx="0">
                  <c:v>4590000000</c:v>
                </c:pt>
                <c:pt idx="1">
                  <c:v>4250000000</c:v>
                </c:pt>
                <c:pt idx="2">
                  <c:v>3930000000</c:v>
                </c:pt>
                <c:pt idx="3">
                  <c:v>3520000000</c:v>
                </c:pt>
                <c:pt idx="4">
                  <c:v>2970000000</c:v>
                </c:pt>
                <c:pt idx="5">
                  <c:v>2450000000</c:v>
                </c:pt>
                <c:pt idx="6">
                  <c:v>1960000000</c:v>
                </c:pt>
                <c:pt idx="7">
                  <c:v>1590000000</c:v>
                </c:pt>
                <c:pt idx="8">
                  <c:v>1300000000</c:v>
                </c:pt>
                <c:pt idx="9">
                  <c:v>1070000000</c:v>
                </c:pt>
                <c:pt idx="10">
                  <c:v>889000000</c:v>
                </c:pt>
                <c:pt idx="11">
                  <c:v>701000000</c:v>
                </c:pt>
                <c:pt idx="12">
                  <c:v>564000000</c:v>
                </c:pt>
                <c:pt idx="13">
                  <c:v>366000000</c:v>
                </c:pt>
                <c:pt idx="14">
                  <c:v>236000000</c:v>
                </c:pt>
                <c:pt idx="15">
                  <c:v>153000000</c:v>
                </c:pt>
                <c:pt idx="16">
                  <c:v>99100000</c:v>
                </c:pt>
                <c:pt idx="17">
                  <c:v>65400000</c:v>
                </c:pt>
                <c:pt idx="18">
                  <c:v>48500000</c:v>
                </c:pt>
                <c:pt idx="19">
                  <c:v>38000000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6F2-42E2-A32B-6214AC460113}"/>
            </c:ext>
          </c:extLst>
        </c:ser>
        <c:ser>
          <c:idx val="0"/>
          <c:order val="4"/>
          <c:tx>
            <c:v>Q0 at 4K HWR#3-2</c:v>
          </c:tx>
          <c:spPr>
            <a:ln w="25400">
              <a:noFill/>
            </a:ln>
          </c:spPr>
          <c:xVal>
            <c:numRef>
              <c:f>'[Q결과.xlsx]RT-1-Jacket'!$P$2:$P$56</c:f>
              <c:numCache>
                <c:formatCode>General</c:formatCode>
                <c:ptCount val="55"/>
                <c:pt idx="0">
                  <c:v>1.0236000000000001</c:v>
                </c:pt>
                <c:pt idx="1">
                  <c:v>1.1391</c:v>
                </c:pt>
                <c:pt idx="2">
                  <c:v>1.4156</c:v>
                </c:pt>
                <c:pt idx="3">
                  <c:v>1.5763</c:v>
                </c:pt>
                <c:pt idx="4">
                  <c:v>1.7526999999999999</c:v>
                </c:pt>
                <c:pt idx="5">
                  <c:v>1.9457</c:v>
                </c:pt>
                <c:pt idx="6">
                  <c:v>2.1509</c:v>
                </c:pt>
                <c:pt idx="7">
                  <c:v>2.3883000000000001</c:v>
                </c:pt>
                <c:pt idx="8">
                  <c:v>2.6421999999999999</c:v>
                </c:pt>
                <c:pt idx="9">
                  <c:v>2.9190999999999998</c:v>
                </c:pt>
                <c:pt idx="10">
                  <c:v>3.2143000000000002</c:v>
                </c:pt>
                <c:pt idx="11">
                  <c:v>3.5440999999999998</c:v>
                </c:pt>
                <c:pt idx="12">
                  <c:v>3.8843000000000001</c:v>
                </c:pt>
                <c:pt idx="13">
                  <c:v>4.2525000000000004</c:v>
                </c:pt>
                <c:pt idx="14">
                  <c:v>4.6349999999999998</c:v>
                </c:pt>
                <c:pt idx="15">
                  <c:v>5.0332999999999997</c:v>
                </c:pt>
                <c:pt idx="16">
                  <c:v>5.4537000000000004</c:v>
                </c:pt>
                <c:pt idx="17">
                  <c:v>5.9116</c:v>
                </c:pt>
                <c:pt idx="18">
                  <c:v>6.4436999999999998</c:v>
                </c:pt>
                <c:pt idx="19">
                  <c:v>6.9698000000000002</c:v>
                </c:pt>
                <c:pt idx="20">
                  <c:v>8.0045999999999999</c:v>
                </c:pt>
                <c:pt idx="21">
                  <c:v>8.6297999999999995</c:v>
                </c:pt>
                <c:pt idx="22">
                  <c:v>9.1417999999999999</c:v>
                </c:pt>
                <c:pt idx="23">
                  <c:v>9.6610999999999994</c:v>
                </c:pt>
                <c:pt idx="24">
                  <c:v>10.193099999999999</c:v>
                </c:pt>
                <c:pt idx="25">
                  <c:v>10.7433</c:v>
                </c:pt>
                <c:pt idx="26">
                  <c:v>10.4899</c:v>
                </c:pt>
                <c:pt idx="27">
                  <c:v>10.4832</c:v>
                </c:pt>
                <c:pt idx="28">
                  <c:v>10.128500000000001</c:v>
                </c:pt>
                <c:pt idx="29">
                  <c:v>9.7489000000000008</c:v>
                </c:pt>
                <c:pt idx="30">
                  <c:v>9.3254999999999999</c:v>
                </c:pt>
                <c:pt idx="31">
                  <c:v>8.9368999999999996</c:v>
                </c:pt>
                <c:pt idx="32">
                  <c:v>8.4667999999999992</c:v>
                </c:pt>
                <c:pt idx="33">
                  <c:v>7.9714</c:v>
                </c:pt>
                <c:pt idx="34">
                  <c:v>7.4595000000000002</c:v>
                </c:pt>
                <c:pt idx="35">
                  <c:v>6.9549000000000003</c:v>
                </c:pt>
                <c:pt idx="36">
                  <c:v>6.4466999999999999</c:v>
                </c:pt>
                <c:pt idx="37">
                  <c:v>5.9462000000000002</c:v>
                </c:pt>
                <c:pt idx="38">
                  <c:v>5.4812000000000003</c:v>
                </c:pt>
                <c:pt idx="39">
                  <c:v>5.0552000000000001</c:v>
                </c:pt>
                <c:pt idx="40">
                  <c:v>4.6506999999999996</c:v>
                </c:pt>
                <c:pt idx="41">
                  <c:v>4.2634999999999996</c:v>
                </c:pt>
                <c:pt idx="42">
                  <c:v>3.883</c:v>
                </c:pt>
                <c:pt idx="43">
                  <c:v>3.5398999999999998</c:v>
                </c:pt>
                <c:pt idx="44">
                  <c:v>3.2179000000000002</c:v>
                </c:pt>
                <c:pt idx="45">
                  <c:v>2.9104000000000001</c:v>
                </c:pt>
                <c:pt idx="46">
                  <c:v>2.6352000000000002</c:v>
                </c:pt>
                <c:pt idx="47">
                  <c:v>2.3771</c:v>
                </c:pt>
                <c:pt idx="48">
                  <c:v>2.1398999999999999</c:v>
                </c:pt>
                <c:pt idx="49">
                  <c:v>1.9204000000000001</c:v>
                </c:pt>
                <c:pt idx="50">
                  <c:v>1.7211000000000001</c:v>
                </c:pt>
                <c:pt idx="51">
                  <c:v>1.5422</c:v>
                </c:pt>
                <c:pt idx="52">
                  <c:v>1.3975</c:v>
                </c:pt>
                <c:pt idx="53">
                  <c:v>1.1243000000000001</c:v>
                </c:pt>
                <c:pt idx="54">
                  <c:v>1.0106999999999999</c:v>
                </c:pt>
              </c:numCache>
            </c:numRef>
          </c:xVal>
          <c:yVal>
            <c:numRef>
              <c:f>'[Q결과.xlsx]RT-1-Jacket'!$Q$2:$Q$56</c:f>
              <c:numCache>
                <c:formatCode>0.00E+00</c:formatCode>
                <c:ptCount val="55"/>
                <c:pt idx="0">
                  <c:v>2410000000</c:v>
                </c:pt>
                <c:pt idx="1">
                  <c:v>2390000000</c:v>
                </c:pt>
                <c:pt idx="2">
                  <c:v>2340000000</c:v>
                </c:pt>
                <c:pt idx="3">
                  <c:v>2310000000</c:v>
                </c:pt>
                <c:pt idx="4">
                  <c:v>2270000000</c:v>
                </c:pt>
                <c:pt idx="5">
                  <c:v>2220000000</c:v>
                </c:pt>
                <c:pt idx="6">
                  <c:v>2190000000</c:v>
                </c:pt>
                <c:pt idx="7">
                  <c:v>2120000000</c:v>
                </c:pt>
                <c:pt idx="8">
                  <c:v>2050000000</c:v>
                </c:pt>
                <c:pt idx="9">
                  <c:v>1970000000</c:v>
                </c:pt>
                <c:pt idx="10">
                  <c:v>1880000000</c:v>
                </c:pt>
                <c:pt idx="11">
                  <c:v>1790000000</c:v>
                </c:pt>
                <c:pt idx="12">
                  <c:v>1690000000</c:v>
                </c:pt>
                <c:pt idx="13">
                  <c:v>1590000000</c:v>
                </c:pt>
                <c:pt idx="14">
                  <c:v>1470000000</c:v>
                </c:pt>
                <c:pt idx="15">
                  <c:v>1360000000</c:v>
                </c:pt>
                <c:pt idx="16">
                  <c:v>1240000000</c:v>
                </c:pt>
                <c:pt idx="17">
                  <c:v>1120000000</c:v>
                </c:pt>
                <c:pt idx="18">
                  <c:v>1040000000</c:v>
                </c:pt>
                <c:pt idx="19">
                  <c:v>926000000</c:v>
                </c:pt>
                <c:pt idx="20">
                  <c:v>718000000</c:v>
                </c:pt>
                <c:pt idx="21">
                  <c:v>631000000</c:v>
                </c:pt>
                <c:pt idx="22">
                  <c:v>539000000</c:v>
                </c:pt>
                <c:pt idx="23">
                  <c:v>460000000</c:v>
                </c:pt>
                <c:pt idx="24">
                  <c:v>394000000</c:v>
                </c:pt>
                <c:pt idx="25">
                  <c:v>343000000</c:v>
                </c:pt>
                <c:pt idx="26">
                  <c:v>258000000</c:v>
                </c:pt>
                <c:pt idx="27">
                  <c:v>257000000</c:v>
                </c:pt>
                <c:pt idx="28">
                  <c:v>304000000</c:v>
                </c:pt>
                <c:pt idx="29">
                  <c:v>361000000</c:v>
                </c:pt>
                <c:pt idx="30">
                  <c:v>426000000</c:v>
                </c:pt>
                <c:pt idx="31">
                  <c:v>511000000</c:v>
                </c:pt>
                <c:pt idx="32">
                  <c:v>601000000</c:v>
                </c:pt>
                <c:pt idx="33">
                  <c:v>701000000</c:v>
                </c:pt>
                <c:pt idx="34">
                  <c:v>807000000</c:v>
                </c:pt>
                <c:pt idx="35">
                  <c:v>911000000</c:v>
                </c:pt>
                <c:pt idx="36">
                  <c:v>1020000000</c:v>
                </c:pt>
                <c:pt idx="37">
                  <c:v>1120000000</c:v>
                </c:pt>
                <c:pt idx="38">
                  <c:v>1230000000</c:v>
                </c:pt>
                <c:pt idx="39">
                  <c:v>1340000000</c:v>
                </c:pt>
                <c:pt idx="40">
                  <c:v>1450000000</c:v>
                </c:pt>
                <c:pt idx="41">
                  <c:v>1560000000</c:v>
                </c:pt>
                <c:pt idx="42">
                  <c:v>1670000000</c:v>
                </c:pt>
                <c:pt idx="43">
                  <c:v>1760000000</c:v>
                </c:pt>
                <c:pt idx="44">
                  <c:v>1840000000</c:v>
                </c:pt>
                <c:pt idx="45">
                  <c:v>1930000000</c:v>
                </c:pt>
                <c:pt idx="46">
                  <c:v>2010000000</c:v>
                </c:pt>
                <c:pt idx="47">
                  <c:v>2060000000</c:v>
                </c:pt>
                <c:pt idx="48">
                  <c:v>2120000000</c:v>
                </c:pt>
                <c:pt idx="49">
                  <c:v>2150000000</c:v>
                </c:pt>
                <c:pt idx="50">
                  <c:v>2200000000</c:v>
                </c:pt>
                <c:pt idx="51">
                  <c:v>2230000000</c:v>
                </c:pt>
                <c:pt idx="52">
                  <c:v>2310000000</c:v>
                </c:pt>
                <c:pt idx="53">
                  <c:v>2330000000</c:v>
                </c:pt>
                <c:pt idx="54">
                  <c:v>2350000000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6F2-42E2-A32B-6214AC460113}"/>
            </c:ext>
          </c:extLst>
        </c:ser>
        <c:ser>
          <c:idx val="1"/>
          <c:order val="5"/>
          <c:tx>
            <c:v>Q0 at 2K HWR#3-2</c:v>
          </c:tx>
          <c:spPr>
            <a:ln w="25400">
              <a:noFill/>
            </a:ln>
          </c:spPr>
          <c:xVal>
            <c:numRef>
              <c:f>'[Q결과.xlsx]RT-1-Jacket'!$B$37:$B$89</c:f>
              <c:numCache>
                <c:formatCode>General</c:formatCode>
                <c:ptCount val="53"/>
                <c:pt idx="0">
                  <c:v>0.97750000000000004</c:v>
                </c:pt>
                <c:pt idx="1">
                  <c:v>1.0903</c:v>
                </c:pt>
                <c:pt idx="2">
                  <c:v>1.2185999999999999</c:v>
                </c:pt>
                <c:pt idx="3">
                  <c:v>1.3647</c:v>
                </c:pt>
                <c:pt idx="4">
                  <c:v>1.5265</c:v>
                </c:pt>
                <c:pt idx="5">
                  <c:v>1.7075</c:v>
                </c:pt>
                <c:pt idx="6">
                  <c:v>2.1236999999999999</c:v>
                </c:pt>
                <c:pt idx="7">
                  <c:v>2.6640000000000001</c:v>
                </c:pt>
                <c:pt idx="8">
                  <c:v>2.9744999999999999</c:v>
                </c:pt>
                <c:pt idx="9">
                  <c:v>3.3325</c:v>
                </c:pt>
                <c:pt idx="10">
                  <c:v>3.7151999999999998</c:v>
                </c:pt>
                <c:pt idx="11">
                  <c:v>4.1502999999999997</c:v>
                </c:pt>
                <c:pt idx="12">
                  <c:v>4.6155999999999997</c:v>
                </c:pt>
                <c:pt idx="13">
                  <c:v>5.1261999999999999</c:v>
                </c:pt>
                <c:pt idx="14">
                  <c:v>5.6707999999999998</c:v>
                </c:pt>
                <c:pt idx="15">
                  <c:v>6.2195999999999998</c:v>
                </c:pt>
                <c:pt idx="16">
                  <c:v>6.694</c:v>
                </c:pt>
                <c:pt idx="17">
                  <c:v>7.0979999999999999</c:v>
                </c:pt>
                <c:pt idx="18">
                  <c:v>7.4303999999999997</c:v>
                </c:pt>
                <c:pt idx="19">
                  <c:v>7.7202999999999999</c:v>
                </c:pt>
                <c:pt idx="20">
                  <c:v>7.9798</c:v>
                </c:pt>
                <c:pt idx="21">
                  <c:v>8.2301000000000002</c:v>
                </c:pt>
                <c:pt idx="22">
                  <c:v>8.4913000000000007</c:v>
                </c:pt>
                <c:pt idx="23">
                  <c:v>8.7266999999999992</c:v>
                </c:pt>
                <c:pt idx="24">
                  <c:v>8.9019999999999992</c:v>
                </c:pt>
                <c:pt idx="25">
                  <c:v>9.1623000000000001</c:v>
                </c:pt>
                <c:pt idx="26">
                  <c:v>9.3559999999999999</c:v>
                </c:pt>
                <c:pt idx="27">
                  <c:v>9.6110000000000007</c:v>
                </c:pt>
                <c:pt idx="28">
                  <c:v>9.8922000000000008</c:v>
                </c:pt>
                <c:pt idx="29">
                  <c:v>10.157</c:v>
                </c:pt>
                <c:pt idx="30">
                  <c:v>10.357900000000001</c:v>
                </c:pt>
                <c:pt idx="31">
                  <c:v>10.823499999999999</c:v>
                </c:pt>
                <c:pt idx="32">
                  <c:v>10.316000000000001</c:v>
                </c:pt>
                <c:pt idx="33">
                  <c:v>9.843</c:v>
                </c:pt>
                <c:pt idx="34">
                  <c:v>9.1631999999999998</c:v>
                </c:pt>
                <c:pt idx="35">
                  <c:v>8.8971</c:v>
                </c:pt>
                <c:pt idx="36">
                  <c:v>8.9983000000000004</c:v>
                </c:pt>
                <c:pt idx="37">
                  <c:v>8.5768000000000004</c:v>
                </c:pt>
                <c:pt idx="38">
                  <c:v>8.1035000000000004</c:v>
                </c:pt>
                <c:pt idx="39">
                  <c:v>7.5735999999999999</c:v>
                </c:pt>
                <c:pt idx="40">
                  <c:v>7.3045999999999998</c:v>
                </c:pt>
                <c:pt idx="41">
                  <c:v>6.9843999999999999</c:v>
                </c:pt>
                <c:pt idx="42">
                  <c:v>6.6284000000000001</c:v>
                </c:pt>
                <c:pt idx="43">
                  <c:v>6.1993</c:v>
                </c:pt>
                <c:pt idx="44">
                  <c:v>5.6920999999999999</c:v>
                </c:pt>
                <c:pt idx="45">
                  <c:v>5.1520999999999999</c:v>
                </c:pt>
                <c:pt idx="46">
                  <c:v>4.6505999999999998</c:v>
                </c:pt>
                <c:pt idx="47">
                  <c:v>3.7791000000000001</c:v>
                </c:pt>
                <c:pt idx="48">
                  <c:v>3.0057</c:v>
                </c:pt>
                <c:pt idx="49">
                  <c:v>2.3824000000000001</c:v>
                </c:pt>
                <c:pt idx="50">
                  <c:v>1.9191</c:v>
                </c:pt>
                <c:pt idx="51">
                  <c:v>1.5095000000000001</c:v>
                </c:pt>
                <c:pt idx="52">
                  <c:v>1.2356</c:v>
                </c:pt>
              </c:numCache>
            </c:numRef>
          </c:xVal>
          <c:yVal>
            <c:numRef>
              <c:f>'[Q결과.xlsx]RT-1-Jacket'!$C$37:$C$89</c:f>
              <c:numCache>
                <c:formatCode>0.00E+00</c:formatCode>
                <c:ptCount val="53"/>
                <c:pt idx="0">
                  <c:v>11800000000</c:v>
                </c:pt>
                <c:pt idx="1">
                  <c:v>11800000000</c:v>
                </c:pt>
                <c:pt idx="2">
                  <c:v>11800000000</c:v>
                </c:pt>
                <c:pt idx="3">
                  <c:v>11900000000</c:v>
                </c:pt>
                <c:pt idx="4">
                  <c:v>11800000000</c:v>
                </c:pt>
                <c:pt idx="5">
                  <c:v>11800000000</c:v>
                </c:pt>
                <c:pt idx="6">
                  <c:v>11600000000</c:v>
                </c:pt>
                <c:pt idx="7">
                  <c:v>11500000000</c:v>
                </c:pt>
                <c:pt idx="8">
                  <c:v>11400000000</c:v>
                </c:pt>
                <c:pt idx="9">
                  <c:v>11300000000</c:v>
                </c:pt>
                <c:pt idx="10">
                  <c:v>11100000000</c:v>
                </c:pt>
                <c:pt idx="11">
                  <c:v>11300000000</c:v>
                </c:pt>
                <c:pt idx="12">
                  <c:v>11000000000</c:v>
                </c:pt>
                <c:pt idx="13">
                  <c:v>10600000000</c:v>
                </c:pt>
                <c:pt idx="14">
                  <c:v>10200000000</c:v>
                </c:pt>
                <c:pt idx="15">
                  <c:v>9570000000</c:v>
                </c:pt>
                <c:pt idx="16">
                  <c:v>8580000000</c:v>
                </c:pt>
                <c:pt idx="17">
                  <c:v>7390000000</c:v>
                </c:pt>
                <c:pt idx="18">
                  <c:v>6210000000</c:v>
                </c:pt>
                <c:pt idx="19">
                  <c:v>5160000000</c:v>
                </c:pt>
                <c:pt idx="20">
                  <c:v>4200000000</c:v>
                </c:pt>
                <c:pt idx="21">
                  <c:v>3410000000</c:v>
                </c:pt>
                <c:pt idx="22">
                  <c:v>2780000000</c:v>
                </c:pt>
                <c:pt idx="23">
                  <c:v>2280000000</c:v>
                </c:pt>
                <c:pt idx="24">
                  <c:v>1790000000</c:v>
                </c:pt>
                <c:pt idx="25">
                  <c:v>1430000000</c:v>
                </c:pt>
                <c:pt idx="26">
                  <c:v>1140000000</c:v>
                </c:pt>
                <c:pt idx="27">
                  <c:v>914000000</c:v>
                </c:pt>
                <c:pt idx="28">
                  <c:v>735000000</c:v>
                </c:pt>
                <c:pt idx="29">
                  <c:v>577000000</c:v>
                </c:pt>
                <c:pt idx="30">
                  <c:v>462000000</c:v>
                </c:pt>
                <c:pt idx="31">
                  <c:v>308000000</c:v>
                </c:pt>
                <c:pt idx="32">
                  <c:v>456000000</c:v>
                </c:pt>
                <c:pt idx="33">
                  <c:v>719000000</c:v>
                </c:pt>
                <c:pt idx="34">
                  <c:v>1070000000</c:v>
                </c:pt>
                <c:pt idx="35">
                  <c:v>1330000000</c:v>
                </c:pt>
                <c:pt idx="36">
                  <c:v>1370000000</c:v>
                </c:pt>
                <c:pt idx="37">
                  <c:v>2160000000</c:v>
                </c:pt>
                <c:pt idx="38">
                  <c:v>3240000000</c:v>
                </c:pt>
                <c:pt idx="39">
                  <c:v>4820000000</c:v>
                </c:pt>
                <c:pt idx="40">
                  <c:v>5830000000</c:v>
                </c:pt>
                <c:pt idx="41">
                  <c:v>6930000000</c:v>
                </c:pt>
                <c:pt idx="42">
                  <c:v>8120000000</c:v>
                </c:pt>
                <c:pt idx="43">
                  <c:v>9180000000</c:v>
                </c:pt>
                <c:pt idx="44">
                  <c:v>9900000000</c:v>
                </c:pt>
                <c:pt idx="45">
                  <c:v>10300000000</c:v>
                </c:pt>
                <c:pt idx="46">
                  <c:v>10700000000</c:v>
                </c:pt>
                <c:pt idx="47">
                  <c:v>11300000000</c:v>
                </c:pt>
                <c:pt idx="48">
                  <c:v>11500000000</c:v>
                </c:pt>
                <c:pt idx="49">
                  <c:v>11300000000</c:v>
                </c:pt>
                <c:pt idx="50">
                  <c:v>11600000000</c:v>
                </c:pt>
                <c:pt idx="51">
                  <c:v>11100000000</c:v>
                </c:pt>
                <c:pt idx="52">
                  <c:v>11700000000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6F2-42E2-A32B-6214AC460113}"/>
            </c:ext>
          </c:extLst>
        </c:ser>
        <c:ser>
          <c:idx val="3"/>
          <c:order val="6"/>
          <c:tx>
            <c:v>Q0 at 4K HWR#3-1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'[Q결과.xlsx]RT-2-Jacket'!$H$2:$H$48</c:f>
              <c:numCache>
                <c:formatCode>General</c:formatCode>
                <c:ptCount val="47"/>
                <c:pt idx="0">
                  <c:v>0.93689999999999996</c:v>
                </c:pt>
                <c:pt idx="1">
                  <c:v>1.1697</c:v>
                </c:pt>
                <c:pt idx="2">
                  <c:v>1.3109</c:v>
                </c:pt>
                <c:pt idx="3">
                  <c:v>1.4717</c:v>
                </c:pt>
                <c:pt idx="4">
                  <c:v>1.8528</c:v>
                </c:pt>
                <c:pt idx="5">
                  <c:v>2.0796999999999999</c:v>
                </c:pt>
                <c:pt idx="6">
                  <c:v>2.3386</c:v>
                </c:pt>
                <c:pt idx="7">
                  <c:v>2.6284999999999998</c:v>
                </c:pt>
                <c:pt idx="8">
                  <c:v>2.9489000000000001</c:v>
                </c:pt>
                <c:pt idx="9">
                  <c:v>3.3050000000000002</c:v>
                </c:pt>
                <c:pt idx="10">
                  <c:v>3.7044999999999999</c:v>
                </c:pt>
                <c:pt idx="11">
                  <c:v>4.1089000000000002</c:v>
                </c:pt>
                <c:pt idx="12">
                  <c:v>4.5387000000000004</c:v>
                </c:pt>
                <c:pt idx="13">
                  <c:v>4.9269999999999996</c:v>
                </c:pt>
                <c:pt idx="14">
                  <c:v>5.3125</c:v>
                </c:pt>
                <c:pt idx="15">
                  <c:v>5.6147</c:v>
                </c:pt>
                <c:pt idx="16">
                  <c:v>6.0373000000000001</c:v>
                </c:pt>
                <c:pt idx="17">
                  <c:v>6.6715</c:v>
                </c:pt>
                <c:pt idx="18">
                  <c:v>7.0743999999999998</c:v>
                </c:pt>
                <c:pt idx="19">
                  <c:v>8.1959999999999997</c:v>
                </c:pt>
                <c:pt idx="20">
                  <c:v>8.1998999999999995</c:v>
                </c:pt>
                <c:pt idx="21">
                  <c:v>8.5582999999999991</c:v>
                </c:pt>
                <c:pt idx="22">
                  <c:v>8.5061999999999998</c:v>
                </c:pt>
                <c:pt idx="23">
                  <c:v>8.5394000000000005</c:v>
                </c:pt>
                <c:pt idx="24">
                  <c:v>8.8907000000000007</c:v>
                </c:pt>
                <c:pt idx="25">
                  <c:v>9.3596000000000004</c:v>
                </c:pt>
                <c:pt idx="26">
                  <c:v>8.9766999999999992</c:v>
                </c:pt>
                <c:pt idx="27">
                  <c:v>8.6710999999999991</c:v>
                </c:pt>
                <c:pt idx="28">
                  <c:v>8.3443000000000005</c:v>
                </c:pt>
                <c:pt idx="29">
                  <c:v>7.9844999999999997</c:v>
                </c:pt>
                <c:pt idx="30">
                  <c:v>7.5909000000000004</c:v>
                </c:pt>
                <c:pt idx="31">
                  <c:v>7.1609999999999996</c:v>
                </c:pt>
                <c:pt idx="32">
                  <c:v>6.6920000000000002</c:v>
                </c:pt>
                <c:pt idx="33">
                  <c:v>6.1726999999999999</c:v>
                </c:pt>
                <c:pt idx="34">
                  <c:v>5.1425999999999998</c:v>
                </c:pt>
                <c:pt idx="35">
                  <c:v>4.6459999999999999</c:v>
                </c:pt>
                <c:pt idx="36">
                  <c:v>4.1913999999999998</c:v>
                </c:pt>
                <c:pt idx="37">
                  <c:v>3.7572000000000001</c:v>
                </c:pt>
                <c:pt idx="38">
                  <c:v>3.3553999999999999</c:v>
                </c:pt>
                <c:pt idx="39">
                  <c:v>2.9866000000000001</c:v>
                </c:pt>
                <c:pt idx="40">
                  <c:v>2.3611</c:v>
                </c:pt>
                <c:pt idx="41">
                  <c:v>2.0933000000000002</c:v>
                </c:pt>
                <c:pt idx="42">
                  <c:v>1.6525000000000001</c:v>
                </c:pt>
                <c:pt idx="43">
                  <c:v>1.4751000000000001</c:v>
                </c:pt>
                <c:pt idx="44">
                  <c:v>1.3090999999999999</c:v>
                </c:pt>
                <c:pt idx="45">
                  <c:v>1.1708000000000001</c:v>
                </c:pt>
                <c:pt idx="46">
                  <c:v>0.93559999999999999</c:v>
                </c:pt>
              </c:numCache>
            </c:numRef>
          </c:xVal>
          <c:yVal>
            <c:numRef>
              <c:f>'[Q결과.xlsx]RT-2-Jacket'!$I$2:$I$48</c:f>
              <c:numCache>
                <c:formatCode>0.00E+00</c:formatCode>
                <c:ptCount val="47"/>
                <c:pt idx="0">
                  <c:v>2500000000</c:v>
                </c:pt>
                <c:pt idx="1">
                  <c:v>2460000000</c:v>
                </c:pt>
                <c:pt idx="2">
                  <c:v>2440000000</c:v>
                </c:pt>
                <c:pt idx="3">
                  <c:v>2410000000</c:v>
                </c:pt>
                <c:pt idx="4">
                  <c:v>2340000000</c:v>
                </c:pt>
                <c:pt idx="5">
                  <c:v>2280000000</c:v>
                </c:pt>
                <c:pt idx="6">
                  <c:v>2220000000</c:v>
                </c:pt>
                <c:pt idx="7">
                  <c:v>2150000000</c:v>
                </c:pt>
                <c:pt idx="8">
                  <c:v>2050000000</c:v>
                </c:pt>
                <c:pt idx="9">
                  <c:v>1940000000</c:v>
                </c:pt>
                <c:pt idx="10">
                  <c:v>1820000000</c:v>
                </c:pt>
                <c:pt idx="11">
                  <c:v>1680000000</c:v>
                </c:pt>
                <c:pt idx="12">
                  <c:v>1520000000</c:v>
                </c:pt>
                <c:pt idx="13">
                  <c:v>1340000000</c:v>
                </c:pt>
                <c:pt idx="14">
                  <c:v>1150000000</c:v>
                </c:pt>
                <c:pt idx="15">
                  <c:v>954000000</c:v>
                </c:pt>
                <c:pt idx="16">
                  <c:v>818000000</c:v>
                </c:pt>
                <c:pt idx="17">
                  <c:v>565000000</c:v>
                </c:pt>
                <c:pt idx="18">
                  <c:v>481000000</c:v>
                </c:pt>
                <c:pt idx="19">
                  <c:v>493000000</c:v>
                </c:pt>
                <c:pt idx="20">
                  <c:v>491000000</c:v>
                </c:pt>
                <c:pt idx="21">
                  <c:v>408000000</c:v>
                </c:pt>
                <c:pt idx="22">
                  <c:v>308000000</c:v>
                </c:pt>
                <c:pt idx="23">
                  <c:v>310000000</c:v>
                </c:pt>
                <c:pt idx="24">
                  <c:v>260000000</c:v>
                </c:pt>
                <c:pt idx="25">
                  <c:v>226000000</c:v>
                </c:pt>
                <c:pt idx="26">
                  <c:v>341000000</c:v>
                </c:pt>
                <c:pt idx="27">
                  <c:v>416000000</c:v>
                </c:pt>
                <c:pt idx="28">
                  <c:v>503000000</c:v>
                </c:pt>
                <c:pt idx="29">
                  <c:v>603000000</c:v>
                </c:pt>
                <c:pt idx="30">
                  <c:v>720000000</c:v>
                </c:pt>
                <c:pt idx="31">
                  <c:v>847000000</c:v>
                </c:pt>
                <c:pt idx="32">
                  <c:v>986000000</c:v>
                </c:pt>
                <c:pt idx="33">
                  <c:v>1130000000</c:v>
                </c:pt>
                <c:pt idx="34">
                  <c:v>1400000000</c:v>
                </c:pt>
                <c:pt idx="35">
                  <c:v>1530000000</c:v>
                </c:pt>
                <c:pt idx="36">
                  <c:v>1680000000</c:v>
                </c:pt>
                <c:pt idx="37">
                  <c:v>1800000000</c:v>
                </c:pt>
                <c:pt idx="38">
                  <c:v>1920000000</c:v>
                </c:pt>
                <c:pt idx="39">
                  <c:v>2020000000</c:v>
                </c:pt>
                <c:pt idx="40">
                  <c:v>2190000000</c:v>
                </c:pt>
                <c:pt idx="41">
                  <c:v>2250000000</c:v>
                </c:pt>
                <c:pt idx="42">
                  <c:v>2350000000</c:v>
                </c:pt>
                <c:pt idx="43">
                  <c:v>2380000000</c:v>
                </c:pt>
                <c:pt idx="44">
                  <c:v>2380000000</c:v>
                </c:pt>
                <c:pt idx="45">
                  <c:v>2430000000</c:v>
                </c:pt>
                <c:pt idx="46">
                  <c:v>2470000000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6F2-42E2-A32B-6214AC460113}"/>
            </c:ext>
          </c:extLst>
        </c:ser>
        <c:ser>
          <c:idx val="4"/>
          <c:order val="7"/>
          <c:tx>
            <c:v>Q0 at 2K HWR#3-1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'[Q결과.xlsx]RT-2-Jacket'!$B$2:$B$39</c:f>
              <c:numCache>
                <c:formatCode>General</c:formatCode>
                <c:ptCount val="38"/>
                <c:pt idx="0">
                  <c:v>1.0065</c:v>
                </c:pt>
                <c:pt idx="1">
                  <c:v>1.2532000000000001</c:v>
                </c:pt>
                <c:pt idx="2">
                  <c:v>1.5867</c:v>
                </c:pt>
                <c:pt idx="3">
                  <c:v>1.9855</c:v>
                </c:pt>
                <c:pt idx="4">
                  <c:v>2.5219</c:v>
                </c:pt>
                <c:pt idx="5">
                  <c:v>3.2092000000000001</c:v>
                </c:pt>
                <c:pt idx="6">
                  <c:v>4.0945999999999998</c:v>
                </c:pt>
                <c:pt idx="7">
                  <c:v>4.6196999999999999</c:v>
                </c:pt>
                <c:pt idx="8">
                  <c:v>5.2051999999999996</c:v>
                </c:pt>
                <c:pt idx="9">
                  <c:v>5.7552000000000003</c:v>
                </c:pt>
                <c:pt idx="10">
                  <c:v>6.1951999999999998</c:v>
                </c:pt>
                <c:pt idx="11">
                  <c:v>6.5419</c:v>
                </c:pt>
                <c:pt idx="12">
                  <c:v>6.8323999999999998</c:v>
                </c:pt>
                <c:pt idx="13">
                  <c:v>7.0903</c:v>
                </c:pt>
                <c:pt idx="14">
                  <c:v>7.3273999999999999</c:v>
                </c:pt>
                <c:pt idx="15">
                  <c:v>7.5617000000000001</c:v>
                </c:pt>
                <c:pt idx="16">
                  <c:v>7.7888000000000002</c:v>
                </c:pt>
                <c:pt idx="17">
                  <c:v>7.9504999999999999</c:v>
                </c:pt>
                <c:pt idx="18">
                  <c:v>8.1715999999999998</c:v>
                </c:pt>
                <c:pt idx="19">
                  <c:v>8.3765000000000001</c:v>
                </c:pt>
                <c:pt idx="20">
                  <c:v>8.5874000000000006</c:v>
                </c:pt>
                <c:pt idx="21">
                  <c:v>8.7822999999999993</c:v>
                </c:pt>
                <c:pt idx="22">
                  <c:v>9.1440999999999999</c:v>
                </c:pt>
                <c:pt idx="23">
                  <c:v>8.9738000000000007</c:v>
                </c:pt>
                <c:pt idx="24">
                  <c:v>8.9430999999999994</c:v>
                </c:pt>
                <c:pt idx="25">
                  <c:v>8.4732000000000003</c:v>
                </c:pt>
                <c:pt idx="26">
                  <c:v>8.0882000000000005</c:v>
                </c:pt>
                <c:pt idx="27">
                  <c:v>7.718</c:v>
                </c:pt>
                <c:pt idx="28">
                  <c:v>7.2694000000000001</c:v>
                </c:pt>
                <c:pt idx="29">
                  <c:v>6.782</c:v>
                </c:pt>
                <c:pt idx="30">
                  <c:v>6.1576000000000004</c:v>
                </c:pt>
                <c:pt idx="31">
                  <c:v>5.1791999999999998</c:v>
                </c:pt>
                <c:pt idx="32">
                  <c:v>4.0678999999999998</c:v>
                </c:pt>
                <c:pt idx="33">
                  <c:v>3.1842999999999999</c:v>
                </c:pt>
                <c:pt idx="34">
                  <c:v>2.5076000000000001</c:v>
                </c:pt>
                <c:pt idx="35">
                  <c:v>1.9746999999999999</c:v>
                </c:pt>
                <c:pt idx="36">
                  <c:v>1.5640000000000001</c:v>
                </c:pt>
                <c:pt idx="37">
                  <c:v>1.2529999999999999</c:v>
                </c:pt>
              </c:numCache>
            </c:numRef>
          </c:xVal>
          <c:yVal>
            <c:numRef>
              <c:f>'[Q결과.xlsx]RT-2-Jacket'!$C$2:$C$39</c:f>
              <c:numCache>
                <c:formatCode>0.00E+00</c:formatCode>
                <c:ptCount val="38"/>
                <c:pt idx="0">
                  <c:v>13700000000</c:v>
                </c:pt>
                <c:pt idx="1">
                  <c:v>13600000000</c:v>
                </c:pt>
                <c:pt idx="2">
                  <c:v>13800000000</c:v>
                </c:pt>
                <c:pt idx="3">
                  <c:v>13600000000</c:v>
                </c:pt>
                <c:pt idx="4">
                  <c:v>13700000000</c:v>
                </c:pt>
                <c:pt idx="5">
                  <c:v>13500000000</c:v>
                </c:pt>
                <c:pt idx="6">
                  <c:v>13300000000</c:v>
                </c:pt>
                <c:pt idx="7">
                  <c:v>13300000000</c:v>
                </c:pt>
                <c:pt idx="8">
                  <c:v>12700000000</c:v>
                </c:pt>
                <c:pt idx="9">
                  <c:v>11600000000</c:v>
                </c:pt>
                <c:pt idx="10">
                  <c:v>9820000000</c:v>
                </c:pt>
                <c:pt idx="11">
                  <c:v>7920000000</c:v>
                </c:pt>
                <c:pt idx="12">
                  <c:v>6240000000</c:v>
                </c:pt>
                <c:pt idx="13">
                  <c:v>4870000000</c:v>
                </c:pt>
                <c:pt idx="14">
                  <c:v>3740000000</c:v>
                </c:pt>
                <c:pt idx="15">
                  <c:v>2880000000</c:v>
                </c:pt>
                <c:pt idx="16">
                  <c:v>2250000000</c:v>
                </c:pt>
                <c:pt idx="17">
                  <c:v>1750000000</c:v>
                </c:pt>
                <c:pt idx="18">
                  <c:v>1360000000</c:v>
                </c:pt>
                <c:pt idx="19">
                  <c:v>1050000000</c:v>
                </c:pt>
                <c:pt idx="20">
                  <c:v>833000000</c:v>
                </c:pt>
                <c:pt idx="21">
                  <c:v>654000000</c:v>
                </c:pt>
                <c:pt idx="22">
                  <c:v>410000000</c:v>
                </c:pt>
                <c:pt idx="23">
                  <c:v>512000000</c:v>
                </c:pt>
                <c:pt idx="24">
                  <c:v>508000000</c:v>
                </c:pt>
                <c:pt idx="25">
                  <c:v>800000000</c:v>
                </c:pt>
                <c:pt idx="26">
                  <c:v>1300000000</c:v>
                </c:pt>
                <c:pt idx="27">
                  <c:v>2140000000</c:v>
                </c:pt>
                <c:pt idx="28">
                  <c:v>3530000000</c:v>
                </c:pt>
                <c:pt idx="29">
                  <c:v>5830000000</c:v>
                </c:pt>
                <c:pt idx="30">
                  <c:v>9040000000</c:v>
                </c:pt>
                <c:pt idx="31">
                  <c:v>11700000000</c:v>
                </c:pt>
                <c:pt idx="32">
                  <c:v>12500000000</c:v>
                </c:pt>
                <c:pt idx="33">
                  <c:v>12900000000</c:v>
                </c:pt>
                <c:pt idx="34">
                  <c:v>12900000000</c:v>
                </c:pt>
                <c:pt idx="35">
                  <c:v>12900000000</c:v>
                </c:pt>
                <c:pt idx="36">
                  <c:v>12900000000</c:v>
                </c:pt>
                <c:pt idx="37">
                  <c:v>13100000000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6F2-42E2-A32B-6214AC460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259136"/>
        <c:axId val="357294464"/>
      </c:scatterChart>
      <c:valAx>
        <c:axId val="357259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Eacc [MV/m]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94464"/>
        <c:crosses val="autoZero"/>
        <c:crossBetween val="midCat"/>
      </c:valAx>
      <c:valAx>
        <c:axId val="357294464"/>
        <c:scaling>
          <c:logBase val="10"/>
          <c:orientation val="minMax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Q0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59136"/>
        <c:crosses val="autoZero"/>
        <c:crossBetween val="midCat"/>
      </c:valAx>
    </c:plotArea>
    <c:legend>
      <c:legendPos val="tr"/>
      <c:layout>
        <c:manualLayout>
          <c:xMode val="edge"/>
          <c:yMode val="edge"/>
          <c:x val="0.74363060897308209"/>
          <c:y val="0.18056062281508473"/>
          <c:w val="0.18464291971067798"/>
          <c:h val="0.27476687520809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Q0</a:t>
            </a:r>
            <a:r>
              <a:rPr lang="en-US" altLang="ko-KR" baseline="0"/>
              <a:t> vs Eacc of dressed </a:t>
            </a:r>
            <a:r>
              <a:rPr lang="en-US" altLang="ko-KR" sz="1400" b="0" i="0" u="none" strike="noStrike" baseline="0">
                <a:effectLst/>
              </a:rPr>
              <a:t>HWR #3-1,#3-2</a:t>
            </a:r>
            <a:endParaRPr lang="ko-KR" altLang="en-US"/>
          </a:p>
        </c:rich>
      </c:tx>
      <c:layout>
        <c:manualLayout>
          <c:xMode val="edge"/>
          <c:yMode val="edge"/>
          <c:x val="0.30348486564007315"/>
          <c:y val="6.158214302869006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72041666666667"/>
          <c:y val="0.15118181818181819"/>
          <c:w val="0.81337517774478663"/>
          <c:h val="0.73486149975054771"/>
        </c:manualLayout>
      </c:layout>
      <c:scatterChart>
        <c:scatterStyle val="lineMarker"/>
        <c:varyColors val="0"/>
        <c:ser>
          <c:idx val="6"/>
          <c:order val="0"/>
          <c:tx>
            <c:v>Q0 at 2K HWR#3-2 Bare</c:v>
          </c:tx>
          <c:spPr>
            <a:ln w="25400">
              <a:noFill/>
            </a:ln>
          </c:spPr>
          <c:xVal>
            <c:numRef>
              <c:f>'[170731-HWR^N3-2-Vz-Bare^JQWR^N3-2-VZ-Bare VT분석결과.xlsx]HWR QvsEacc'!$B$55:$B$79</c:f>
              <c:numCache>
                <c:formatCode>General</c:formatCode>
                <c:ptCount val="25"/>
                <c:pt idx="0">
                  <c:v>1.8891</c:v>
                </c:pt>
                <c:pt idx="1">
                  <c:v>1.2907</c:v>
                </c:pt>
                <c:pt idx="2">
                  <c:v>2.2744</c:v>
                </c:pt>
                <c:pt idx="3">
                  <c:v>2.5154999999999998</c:v>
                </c:pt>
                <c:pt idx="4">
                  <c:v>2.9864000000000002</c:v>
                </c:pt>
                <c:pt idx="5">
                  <c:v>3.2829000000000002</c:v>
                </c:pt>
                <c:pt idx="6">
                  <c:v>3.6320000000000001</c:v>
                </c:pt>
                <c:pt idx="7">
                  <c:v>4.0091000000000001</c:v>
                </c:pt>
                <c:pt idx="8">
                  <c:v>4.3895999999999997</c:v>
                </c:pt>
                <c:pt idx="9">
                  <c:v>4.8194999999999997</c:v>
                </c:pt>
                <c:pt idx="10">
                  <c:v>5.2742000000000004</c:v>
                </c:pt>
                <c:pt idx="11">
                  <c:v>5.7488000000000001</c:v>
                </c:pt>
                <c:pt idx="12">
                  <c:v>6.2449000000000003</c:v>
                </c:pt>
                <c:pt idx="13">
                  <c:v>6.6456</c:v>
                </c:pt>
                <c:pt idx="14">
                  <c:v>7.0330000000000004</c:v>
                </c:pt>
                <c:pt idx="15">
                  <c:v>7.3655999999999997</c:v>
                </c:pt>
                <c:pt idx="16">
                  <c:v>7.7064000000000004</c:v>
                </c:pt>
                <c:pt idx="17">
                  <c:v>8.0083000000000002</c:v>
                </c:pt>
                <c:pt idx="18">
                  <c:v>8.2689000000000004</c:v>
                </c:pt>
                <c:pt idx="19">
                  <c:v>8.5584000000000007</c:v>
                </c:pt>
                <c:pt idx="20">
                  <c:v>8.8079999999999998</c:v>
                </c:pt>
                <c:pt idx="21">
                  <c:v>9.0604999999999993</c:v>
                </c:pt>
                <c:pt idx="22">
                  <c:v>9.2750000000000004</c:v>
                </c:pt>
                <c:pt idx="23">
                  <c:v>9.4160000000000004</c:v>
                </c:pt>
                <c:pt idx="24">
                  <c:v>9.6113</c:v>
                </c:pt>
              </c:numCache>
            </c:numRef>
          </c:xVal>
          <c:yVal>
            <c:numRef>
              <c:f>'[170731-HWR^N3-2-Vz-Bare^JQWR^N3-2-VZ-Bare VT분석결과.xlsx]HWR QvsEacc'!$C$55:$C$79</c:f>
              <c:numCache>
                <c:formatCode>0.00E+00</c:formatCode>
                <c:ptCount val="25"/>
                <c:pt idx="0">
                  <c:v>5730000000</c:v>
                </c:pt>
                <c:pt idx="1">
                  <c:v>5250000000</c:v>
                </c:pt>
                <c:pt idx="2">
                  <c:v>5220000000</c:v>
                </c:pt>
                <c:pt idx="3">
                  <c:v>5030000000</c:v>
                </c:pt>
                <c:pt idx="4">
                  <c:v>4380000000</c:v>
                </c:pt>
                <c:pt idx="5">
                  <c:v>4130000000</c:v>
                </c:pt>
                <c:pt idx="6">
                  <c:v>4000000000</c:v>
                </c:pt>
                <c:pt idx="7">
                  <c:v>3850000000</c:v>
                </c:pt>
                <c:pt idx="8">
                  <c:v>3640000000</c:v>
                </c:pt>
                <c:pt idx="9">
                  <c:v>3480000000</c:v>
                </c:pt>
                <c:pt idx="10">
                  <c:v>3280000000</c:v>
                </c:pt>
                <c:pt idx="11">
                  <c:v>3060000000</c:v>
                </c:pt>
                <c:pt idx="12">
                  <c:v>2830000000</c:v>
                </c:pt>
                <c:pt idx="13">
                  <c:v>2500000000</c:v>
                </c:pt>
                <c:pt idx="14">
                  <c:v>2190000000</c:v>
                </c:pt>
                <c:pt idx="15">
                  <c:v>1870000000</c:v>
                </c:pt>
                <c:pt idx="16">
                  <c:v>1590000000</c:v>
                </c:pt>
                <c:pt idx="17">
                  <c:v>1300000000</c:v>
                </c:pt>
                <c:pt idx="18">
                  <c:v>1070000000</c:v>
                </c:pt>
                <c:pt idx="19">
                  <c:v>880000000</c:v>
                </c:pt>
                <c:pt idx="20">
                  <c:v>718000000</c:v>
                </c:pt>
                <c:pt idx="21">
                  <c:v>583000000</c:v>
                </c:pt>
                <c:pt idx="22">
                  <c:v>472000000</c:v>
                </c:pt>
                <c:pt idx="23">
                  <c:v>373000000</c:v>
                </c:pt>
                <c:pt idx="24">
                  <c:v>306000000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BF-4CFF-AD2B-B6278BA79F33}"/>
            </c:ext>
          </c:extLst>
        </c:ser>
        <c:ser>
          <c:idx val="5"/>
          <c:order val="1"/>
          <c:tx>
            <c:v>Q0 @ 2K HWR#3-1 Bare</c:v>
          </c:tx>
          <c:spPr>
            <a:ln w="25400">
              <a:noFill/>
            </a:ln>
          </c:spPr>
          <c:xVal>
            <c:numRef>
              <c:f>'[HWR^N3-1-Bare-Vitzro-20170605 R1_graph.xlsx]6월2일 실험결과'!$B$180:$B$199</c:f>
              <c:numCache>
                <c:formatCode>General</c:formatCode>
                <c:ptCount val="20"/>
                <c:pt idx="0">
                  <c:v>2.0407000000000002</c:v>
                </c:pt>
                <c:pt idx="1">
                  <c:v>2.5044</c:v>
                </c:pt>
                <c:pt idx="2">
                  <c:v>2.7511000000000001</c:v>
                </c:pt>
                <c:pt idx="3">
                  <c:v>2.9964</c:v>
                </c:pt>
                <c:pt idx="4">
                  <c:v>3.2088999999999999</c:v>
                </c:pt>
                <c:pt idx="5">
                  <c:v>3.3498999999999999</c:v>
                </c:pt>
                <c:pt idx="6">
                  <c:v>3.4674999999999998</c:v>
                </c:pt>
                <c:pt idx="7">
                  <c:v>3.5830000000000002</c:v>
                </c:pt>
                <c:pt idx="8">
                  <c:v>3.6812999999999998</c:v>
                </c:pt>
                <c:pt idx="9">
                  <c:v>3.7688000000000001</c:v>
                </c:pt>
                <c:pt idx="10">
                  <c:v>3.8479000000000001</c:v>
                </c:pt>
                <c:pt idx="11">
                  <c:v>3.9510000000000001</c:v>
                </c:pt>
                <c:pt idx="12">
                  <c:v>4.0326000000000004</c:v>
                </c:pt>
                <c:pt idx="13">
                  <c:v>4.2005999999999997</c:v>
                </c:pt>
                <c:pt idx="14">
                  <c:v>4.4015000000000004</c:v>
                </c:pt>
                <c:pt idx="15">
                  <c:v>4.5974000000000004</c:v>
                </c:pt>
                <c:pt idx="16">
                  <c:v>4.8</c:v>
                </c:pt>
                <c:pt idx="17">
                  <c:v>4.9541000000000004</c:v>
                </c:pt>
                <c:pt idx="18">
                  <c:v>5.1763000000000003</c:v>
                </c:pt>
                <c:pt idx="19">
                  <c:v>5.3722000000000003</c:v>
                </c:pt>
              </c:numCache>
            </c:numRef>
          </c:xVal>
          <c:yVal>
            <c:numRef>
              <c:f>'[HWR^N3-1-Bare-Vitzro-20170605 R1_graph.xlsx]6월2일 실험결과'!$C$180:$C$199</c:f>
              <c:numCache>
                <c:formatCode>0.00E+00</c:formatCode>
                <c:ptCount val="20"/>
                <c:pt idx="0">
                  <c:v>4590000000</c:v>
                </c:pt>
                <c:pt idx="1">
                  <c:v>4250000000</c:v>
                </c:pt>
                <c:pt idx="2">
                  <c:v>3930000000</c:v>
                </c:pt>
                <c:pt idx="3">
                  <c:v>3520000000</c:v>
                </c:pt>
                <c:pt idx="4">
                  <c:v>2970000000</c:v>
                </c:pt>
                <c:pt idx="5">
                  <c:v>2450000000</c:v>
                </c:pt>
                <c:pt idx="6">
                  <c:v>1960000000</c:v>
                </c:pt>
                <c:pt idx="7">
                  <c:v>1590000000</c:v>
                </c:pt>
                <c:pt idx="8">
                  <c:v>1300000000</c:v>
                </c:pt>
                <c:pt idx="9">
                  <c:v>1070000000</c:v>
                </c:pt>
                <c:pt idx="10">
                  <c:v>889000000</c:v>
                </c:pt>
                <c:pt idx="11">
                  <c:v>701000000</c:v>
                </c:pt>
                <c:pt idx="12">
                  <c:v>564000000</c:v>
                </c:pt>
                <c:pt idx="13">
                  <c:v>366000000</c:v>
                </c:pt>
                <c:pt idx="14">
                  <c:v>236000000</c:v>
                </c:pt>
                <c:pt idx="15">
                  <c:v>153000000</c:v>
                </c:pt>
                <c:pt idx="16">
                  <c:v>99100000</c:v>
                </c:pt>
                <c:pt idx="17">
                  <c:v>65400000</c:v>
                </c:pt>
                <c:pt idx="18">
                  <c:v>48500000</c:v>
                </c:pt>
                <c:pt idx="19">
                  <c:v>38000000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BF-4CFF-AD2B-B6278BA79F33}"/>
            </c:ext>
          </c:extLst>
        </c:ser>
        <c:ser>
          <c:idx val="1"/>
          <c:order val="2"/>
          <c:tx>
            <c:v>Q0 at 2K HWR#3-2</c:v>
          </c:tx>
          <c:spPr>
            <a:ln w="25400">
              <a:noFill/>
            </a:ln>
          </c:spPr>
          <c:xVal>
            <c:numRef>
              <c:f>'[Q결과.xlsx]RT-1-Jacket'!$B$37:$B$89</c:f>
              <c:numCache>
                <c:formatCode>General</c:formatCode>
                <c:ptCount val="53"/>
                <c:pt idx="0">
                  <c:v>0.97750000000000004</c:v>
                </c:pt>
                <c:pt idx="1">
                  <c:v>1.0903</c:v>
                </c:pt>
                <c:pt idx="2">
                  <c:v>1.2185999999999999</c:v>
                </c:pt>
                <c:pt idx="3">
                  <c:v>1.3647</c:v>
                </c:pt>
                <c:pt idx="4">
                  <c:v>1.5265</c:v>
                </c:pt>
                <c:pt idx="5">
                  <c:v>1.7075</c:v>
                </c:pt>
                <c:pt idx="6">
                  <c:v>2.1236999999999999</c:v>
                </c:pt>
                <c:pt idx="7">
                  <c:v>2.6640000000000001</c:v>
                </c:pt>
                <c:pt idx="8">
                  <c:v>2.9744999999999999</c:v>
                </c:pt>
                <c:pt idx="9">
                  <c:v>3.3325</c:v>
                </c:pt>
                <c:pt idx="10">
                  <c:v>3.7151999999999998</c:v>
                </c:pt>
                <c:pt idx="11">
                  <c:v>4.1502999999999997</c:v>
                </c:pt>
                <c:pt idx="12">
                  <c:v>4.6155999999999997</c:v>
                </c:pt>
                <c:pt idx="13">
                  <c:v>5.1261999999999999</c:v>
                </c:pt>
                <c:pt idx="14">
                  <c:v>5.6707999999999998</c:v>
                </c:pt>
                <c:pt idx="15">
                  <c:v>6.2195999999999998</c:v>
                </c:pt>
                <c:pt idx="16">
                  <c:v>6.694</c:v>
                </c:pt>
                <c:pt idx="17">
                  <c:v>7.0979999999999999</c:v>
                </c:pt>
                <c:pt idx="18">
                  <c:v>7.4303999999999997</c:v>
                </c:pt>
                <c:pt idx="19">
                  <c:v>7.7202999999999999</c:v>
                </c:pt>
                <c:pt idx="20">
                  <c:v>7.9798</c:v>
                </c:pt>
                <c:pt idx="21">
                  <c:v>8.2301000000000002</c:v>
                </c:pt>
                <c:pt idx="22">
                  <c:v>8.4913000000000007</c:v>
                </c:pt>
                <c:pt idx="23">
                  <c:v>8.7266999999999992</c:v>
                </c:pt>
                <c:pt idx="24">
                  <c:v>8.9019999999999992</c:v>
                </c:pt>
                <c:pt idx="25">
                  <c:v>9.1623000000000001</c:v>
                </c:pt>
                <c:pt idx="26">
                  <c:v>9.3559999999999999</c:v>
                </c:pt>
                <c:pt idx="27">
                  <c:v>9.6110000000000007</c:v>
                </c:pt>
                <c:pt idx="28">
                  <c:v>9.8922000000000008</c:v>
                </c:pt>
                <c:pt idx="29">
                  <c:v>10.157</c:v>
                </c:pt>
                <c:pt idx="30">
                  <c:v>10.357900000000001</c:v>
                </c:pt>
                <c:pt idx="31">
                  <c:v>10.823499999999999</c:v>
                </c:pt>
                <c:pt idx="32">
                  <c:v>10.316000000000001</c:v>
                </c:pt>
                <c:pt idx="33">
                  <c:v>9.843</c:v>
                </c:pt>
                <c:pt idx="34">
                  <c:v>9.1631999999999998</c:v>
                </c:pt>
                <c:pt idx="35">
                  <c:v>8.8971</c:v>
                </c:pt>
                <c:pt idx="36">
                  <c:v>8.9983000000000004</c:v>
                </c:pt>
                <c:pt idx="37">
                  <c:v>8.5768000000000004</c:v>
                </c:pt>
                <c:pt idx="38">
                  <c:v>8.1035000000000004</c:v>
                </c:pt>
                <c:pt idx="39">
                  <c:v>7.5735999999999999</c:v>
                </c:pt>
                <c:pt idx="40">
                  <c:v>7.3045999999999998</c:v>
                </c:pt>
                <c:pt idx="41">
                  <c:v>6.9843999999999999</c:v>
                </c:pt>
                <c:pt idx="42">
                  <c:v>6.6284000000000001</c:v>
                </c:pt>
                <c:pt idx="43">
                  <c:v>6.1993</c:v>
                </c:pt>
                <c:pt idx="44">
                  <c:v>5.6920999999999999</c:v>
                </c:pt>
                <c:pt idx="45">
                  <c:v>5.1520999999999999</c:v>
                </c:pt>
                <c:pt idx="46">
                  <c:v>4.6505999999999998</c:v>
                </c:pt>
                <c:pt idx="47">
                  <c:v>3.7791000000000001</c:v>
                </c:pt>
                <c:pt idx="48">
                  <c:v>3.0057</c:v>
                </c:pt>
                <c:pt idx="49">
                  <c:v>2.3824000000000001</c:v>
                </c:pt>
                <c:pt idx="50">
                  <c:v>1.9191</c:v>
                </c:pt>
                <c:pt idx="51">
                  <c:v>1.5095000000000001</c:v>
                </c:pt>
                <c:pt idx="52">
                  <c:v>1.2356</c:v>
                </c:pt>
              </c:numCache>
            </c:numRef>
          </c:xVal>
          <c:yVal>
            <c:numRef>
              <c:f>'[Q결과.xlsx]RT-1-Jacket'!$C$37:$C$89</c:f>
              <c:numCache>
                <c:formatCode>0.00E+00</c:formatCode>
                <c:ptCount val="53"/>
                <c:pt idx="0">
                  <c:v>11800000000</c:v>
                </c:pt>
                <c:pt idx="1">
                  <c:v>11800000000</c:v>
                </c:pt>
                <c:pt idx="2">
                  <c:v>11800000000</c:v>
                </c:pt>
                <c:pt idx="3">
                  <c:v>11900000000</c:v>
                </c:pt>
                <c:pt idx="4">
                  <c:v>11800000000</c:v>
                </c:pt>
                <c:pt idx="5">
                  <c:v>11800000000</c:v>
                </c:pt>
                <c:pt idx="6">
                  <c:v>11600000000</c:v>
                </c:pt>
                <c:pt idx="7">
                  <c:v>11500000000</c:v>
                </c:pt>
                <c:pt idx="8">
                  <c:v>11400000000</c:v>
                </c:pt>
                <c:pt idx="9">
                  <c:v>11300000000</c:v>
                </c:pt>
                <c:pt idx="10">
                  <c:v>11100000000</c:v>
                </c:pt>
                <c:pt idx="11">
                  <c:v>11300000000</c:v>
                </c:pt>
                <c:pt idx="12">
                  <c:v>11000000000</c:v>
                </c:pt>
                <c:pt idx="13">
                  <c:v>10600000000</c:v>
                </c:pt>
                <c:pt idx="14">
                  <c:v>10200000000</c:v>
                </c:pt>
                <c:pt idx="15">
                  <c:v>9570000000</c:v>
                </c:pt>
                <c:pt idx="16">
                  <c:v>8580000000</c:v>
                </c:pt>
                <c:pt idx="17">
                  <c:v>7390000000</c:v>
                </c:pt>
                <c:pt idx="18">
                  <c:v>6210000000</c:v>
                </c:pt>
                <c:pt idx="19">
                  <c:v>5160000000</c:v>
                </c:pt>
                <c:pt idx="20">
                  <c:v>4200000000</c:v>
                </c:pt>
                <c:pt idx="21">
                  <c:v>3410000000</c:v>
                </c:pt>
                <c:pt idx="22">
                  <c:v>2780000000</c:v>
                </c:pt>
                <c:pt idx="23">
                  <c:v>2280000000</c:v>
                </c:pt>
                <c:pt idx="24">
                  <c:v>1790000000</c:v>
                </c:pt>
                <c:pt idx="25">
                  <c:v>1430000000</c:v>
                </c:pt>
                <c:pt idx="26">
                  <c:v>1140000000</c:v>
                </c:pt>
                <c:pt idx="27">
                  <c:v>914000000</c:v>
                </c:pt>
                <c:pt idx="28">
                  <c:v>735000000</c:v>
                </c:pt>
                <c:pt idx="29">
                  <c:v>577000000</c:v>
                </c:pt>
                <c:pt idx="30">
                  <c:v>462000000</c:v>
                </c:pt>
                <c:pt idx="31">
                  <c:v>308000000</c:v>
                </c:pt>
                <c:pt idx="32">
                  <c:v>456000000</c:v>
                </c:pt>
                <c:pt idx="33">
                  <c:v>719000000</c:v>
                </c:pt>
                <c:pt idx="34">
                  <c:v>1070000000</c:v>
                </c:pt>
                <c:pt idx="35">
                  <c:v>1330000000</c:v>
                </c:pt>
                <c:pt idx="36">
                  <c:v>1370000000</c:v>
                </c:pt>
                <c:pt idx="37">
                  <c:v>2160000000</c:v>
                </c:pt>
                <c:pt idx="38">
                  <c:v>3240000000</c:v>
                </c:pt>
                <c:pt idx="39">
                  <c:v>4820000000</c:v>
                </c:pt>
                <c:pt idx="40">
                  <c:v>5830000000</c:v>
                </c:pt>
                <c:pt idx="41">
                  <c:v>6930000000</c:v>
                </c:pt>
                <c:pt idx="42">
                  <c:v>8120000000</c:v>
                </c:pt>
                <c:pt idx="43">
                  <c:v>9180000000</c:v>
                </c:pt>
                <c:pt idx="44">
                  <c:v>9900000000</c:v>
                </c:pt>
                <c:pt idx="45">
                  <c:v>10300000000</c:v>
                </c:pt>
                <c:pt idx="46">
                  <c:v>10700000000</c:v>
                </c:pt>
                <c:pt idx="47">
                  <c:v>11300000000</c:v>
                </c:pt>
                <c:pt idx="48">
                  <c:v>11500000000</c:v>
                </c:pt>
                <c:pt idx="49">
                  <c:v>11300000000</c:v>
                </c:pt>
                <c:pt idx="50">
                  <c:v>11600000000</c:v>
                </c:pt>
                <c:pt idx="51">
                  <c:v>11100000000</c:v>
                </c:pt>
                <c:pt idx="52">
                  <c:v>11700000000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6BF-4CFF-AD2B-B6278BA79F33}"/>
            </c:ext>
          </c:extLst>
        </c:ser>
        <c:ser>
          <c:idx val="4"/>
          <c:order val="3"/>
          <c:tx>
            <c:v>Q0 at 2K HWR#3-1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'[Q결과.xlsx]RT-2-Jacket'!$B$2:$B$39</c:f>
              <c:numCache>
                <c:formatCode>General</c:formatCode>
                <c:ptCount val="38"/>
                <c:pt idx="0">
                  <c:v>1.0065</c:v>
                </c:pt>
                <c:pt idx="1">
                  <c:v>1.2532000000000001</c:v>
                </c:pt>
                <c:pt idx="2">
                  <c:v>1.5867</c:v>
                </c:pt>
                <c:pt idx="3">
                  <c:v>1.9855</c:v>
                </c:pt>
                <c:pt idx="4">
                  <c:v>2.5219</c:v>
                </c:pt>
                <c:pt idx="5">
                  <c:v>3.2092000000000001</c:v>
                </c:pt>
                <c:pt idx="6">
                  <c:v>4.0945999999999998</c:v>
                </c:pt>
                <c:pt idx="7">
                  <c:v>4.6196999999999999</c:v>
                </c:pt>
                <c:pt idx="8">
                  <c:v>5.2051999999999996</c:v>
                </c:pt>
                <c:pt idx="9">
                  <c:v>5.7552000000000003</c:v>
                </c:pt>
                <c:pt idx="10">
                  <c:v>6.1951999999999998</c:v>
                </c:pt>
                <c:pt idx="11">
                  <c:v>6.5419</c:v>
                </c:pt>
                <c:pt idx="12">
                  <c:v>6.8323999999999998</c:v>
                </c:pt>
                <c:pt idx="13">
                  <c:v>7.0903</c:v>
                </c:pt>
                <c:pt idx="14">
                  <c:v>7.3273999999999999</c:v>
                </c:pt>
                <c:pt idx="15">
                  <c:v>7.5617000000000001</c:v>
                </c:pt>
                <c:pt idx="16">
                  <c:v>7.7888000000000002</c:v>
                </c:pt>
                <c:pt idx="17">
                  <c:v>7.9504999999999999</c:v>
                </c:pt>
                <c:pt idx="18">
                  <c:v>8.1715999999999998</c:v>
                </c:pt>
                <c:pt idx="19">
                  <c:v>8.3765000000000001</c:v>
                </c:pt>
                <c:pt idx="20">
                  <c:v>8.5874000000000006</c:v>
                </c:pt>
                <c:pt idx="21">
                  <c:v>8.7822999999999993</c:v>
                </c:pt>
                <c:pt idx="22">
                  <c:v>9.1440999999999999</c:v>
                </c:pt>
                <c:pt idx="23">
                  <c:v>8.9738000000000007</c:v>
                </c:pt>
                <c:pt idx="24">
                  <c:v>8.9430999999999994</c:v>
                </c:pt>
                <c:pt idx="25">
                  <c:v>8.4732000000000003</c:v>
                </c:pt>
                <c:pt idx="26">
                  <c:v>8.0882000000000005</c:v>
                </c:pt>
                <c:pt idx="27">
                  <c:v>7.718</c:v>
                </c:pt>
                <c:pt idx="28">
                  <c:v>7.2694000000000001</c:v>
                </c:pt>
                <c:pt idx="29">
                  <c:v>6.782</c:v>
                </c:pt>
                <c:pt idx="30">
                  <c:v>6.1576000000000004</c:v>
                </c:pt>
                <c:pt idx="31">
                  <c:v>5.1791999999999998</c:v>
                </c:pt>
                <c:pt idx="32">
                  <c:v>4.0678999999999998</c:v>
                </c:pt>
                <c:pt idx="33">
                  <c:v>3.1842999999999999</c:v>
                </c:pt>
                <c:pt idx="34">
                  <c:v>2.5076000000000001</c:v>
                </c:pt>
                <c:pt idx="35">
                  <c:v>1.9746999999999999</c:v>
                </c:pt>
                <c:pt idx="36">
                  <c:v>1.5640000000000001</c:v>
                </c:pt>
                <c:pt idx="37">
                  <c:v>1.2529999999999999</c:v>
                </c:pt>
              </c:numCache>
            </c:numRef>
          </c:xVal>
          <c:yVal>
            <c:numRef>
              <c:f>'[Q결과.xlsx]RT-2-Jacket'!$C$2:$C$39</c:f>
              <c:numCache>
                <c:formatCode>0.00E+00</c:formatCode>
                <c:ptCount val="38"/>
                <c:pt idx="0">
                  <c:v>13700000000</c:v>
                </c:pt>
                <c:pt idx="1">
                  <c:v>13600000000</c:v>
                </c:pt>
                <c:pt idx="2">
                  <c:v>13800000000</c:v>
                </c:pt>
                <c:pt idx="3">
                  <c:v>13600000000</c:v>
                </c:pt>
                <c:pt idx="4">
                  <c:v>13700000000</c:v>
                </c:pt>
                <c:pt idx="5">
                  <c:v>13500000000</c:v>
                </c:pt>
                <c:pt idx="6">
                  <c:v>13300000000</c:v>
                </c:pt>
                <c:pt idx="7">
                  <c:v>13300000000</c:v>
                </c:pt>
                <c:pt idx="8">
                  <c:v>12700000000</c:v>
                </c:pt>
                <c:pt idx="9">
                  <c:v>11600000000</c:v>
                </c:pt>
                <c:pt idx="10">
                  <c:v>9820000000</c:v>
                </c:pt>
                <c:pt idx="11">
                  <c:v>7920000000</c:v>
                </c:pt>
                <c:pt idx="12">
                  <c:v>6240000000</c:v>
                </c:pt>
                <c:pt idx="13">
                  <c:v>4870000000</c:v>
                </c:pt>
                <c:pt idx="14">
                  <c:v>3740000000</c:v>
                </c:pt>
                <c:pt idx="15">
                  <c:v>2880000000</c:v>
                </c:pt>
                <c:pt idx="16">
                  <c:v>2250000000</c:v>
                </c:pt>
                <c:pt idx="17">
                  <c:v>1750000000</c:v>
                </c:pt>
                <c:pt idx="18">
                  <c:v>1360000000</c:v>
                </c:pt>
                <c:pt idx="19">
                  <c:v>1050000000</c:v>
                </c:pt>
                <c:pt idx="20">
                  <c:v>833000000</c:v>
                </c:pt>
                <c:pt idx="21">
                  <c:v>654000000</c:v>
                </c:pt>
                <c:pt idx="22">
                  <c:v>410000000</c:v>
                </c:pt>
                <c:pt idx="23">
                  <c:v>512000000</c:v>
                </c:pt>
                <c:pt idx="24">
                  <c:v>508000000</c:v>
                </c:pt>
                <c:pt idx="25">
                  <c:v>800000000</c:v>
                </c:pt>
                <c:pt idx="26">
                  <c:v>1300000000</c:v>
                </c:pt>
                <c:pt idx="27">
                  <c:v>2140000000</c:v>
                </c:pt>
                <c:pt idx="28">
                  <c:v>3530000000</c:v>
                </c:pt>
                <c:pt idx="29">
                  <c:v>5830000000</c:v>
                </c:pt>
                <c:pt idx="30">
                  <c:v>9040000000</c:v>
                </c:pt>
                <c:pt idx="31">
                  <c:v>11700000000</c:v>
                </c:pt>
                <c:pt idx="32">
                  <c:v>12500000000</c:v>
                </c:pt>
                <c:pt idx="33">
                  <c:v>12900000000</c:v>
                </c:pt>
                <c:pt idx="34">
                  <c:v>12900000000</c:v>
                </c:pt>
                <c:pt idx="35">
                  <c:v>12900000000</c:v>
                </c:pt>
                <c:pt idx="36">
                  <c:v>12900000000</c:v>
                </c:pt>
                <c:pt idx="37">
                  <c:v>13100000000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6BF-4CFF-AD2B-B6278BA79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590144"/>
        <c:axId val="357592448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7"/>
                <c:order val="1"/>
                <c:tx>
                  <c:v>Q0 @ 4K HWR#3-2 Bare</c:v>
                </c:tx>
                <c:spPr>
                  <a:ln>
                    <a:noFill/>
                  </a:ln>
                </c:spPr>
                <c:xVal>
                  <c:numRef>
                    <c:extLst>
                      <c:ext uri="{02D57815-91ED-43cb-92C2-25804820EDAC}">
                        <c15:formulaRef>
                          <c15:sqref>'[170731-HWR^N3-2-Vz-Bare^JQWR^N3-2-VZ-Bare VT분석결과.xlsx]HWR QvsEacc'!$B$3:$B$51</c15:sqref>
                        </c15:formulaRef>
                      </c:ext>
                    </c:extLst>
                    <c:numCache>
                      <c:formatCode>General</c:formatCode>
                      <c:ptCount val="49"/>
                      <c:pt idx="0">
                        <c:v>1.3385</c:v>
                      </c:pt>
                      <c:pt idx="1">
                        <c:v>1.3386</c:v>
                      </c:pt>
                      <c:pt idx="2">
                        <c:v>1.4906999999999999</c:v>
                      </c:pt>
                      <c:pt idx="3">
                        <c:v>1.6547000000000001</c:v>
                      </c:pt>
                      <c:pt idx="4">
                        <c:v>1.8349</c:v>
                      </c:pt>
                      <c:pt idx="5">
                        <c:v>2.0350999999999999</c:v>
                      </c:pt>
                      <c:pt idx="6">
                        <c:v>2.2505000000000002</c:v>
                      </c:pt>
                      <c:pt idx="7">
                        <c:v>2.4863</c:v>
                      </c:pt>
                      <c:pt idx="8">
                        <c:v>2.7402000000000002</c:v>
                      </c:pt>
                      <c:pt idx="9">
                        <c:v>3.0192999999999999</c:v>
                      </c:pt>
                      <c:pt idx="10">
                        <c:v>3.3140000000000001</c:v>
                      </c:pt>
                      <c:pt idx="11">
                        <c:v>3.6368999999999998</c:v>
                      </c:pt>
                      <c:pt idx="12">
                        <c:v>3.9876</c:v>
                      </c:pt>
                      <c:pt idx="13">
                        <c:v>4.3597000000000001</c:v>
                      </c:pt>
                      <c:pt idx="14">
                        <c:v>4.7625999999999999</c:v>
                      </c:pt>
                      <c:pt idx="15">
                        <c:v>5.1775000000000002</c:v>
                      </c:pt>
                      <c:pt idx="16">
                        <c:v>5.5819000000000001</c:v>
                      </c:pt>
                      <c:pt idx="17">
                        <c:v>5.9707999999999997</c:v>
                      </c:pt>
                      <c:pt idx="18">
                        <c:v>6.3395000000000001</c:v>
                      </c:pt>
                      <c:pt idx="19">
                        <c:v>6.673</c:v>
                      </c:pt>
                      <c:pt idx="20">
                        <c:v>6.9676</c:v>
                      </c:pt>
                      <c:pt idx="21">
                        <c:v>7.0909000000000004</c:v>
                      </c:pt>
                      <c:pt idx="22">
                        <c:v>7.242</c:v>
                      </c:pt>
                      <c:pt idx="23">
                        <c:v>7.6830999999999996</c:v>
                      </c:pt>
                      <c:pt idx="24">
                        <c:v>8.1054999999999993</c:v>
                      </c:pt>
                      <c:pt idx="25">
                        <c:v>8.5665999999999993</c:v>
                      </c:pt>
                      <c:pt idx="26">
                        <c:v>8.6646000000000001</c:v>
                      </c:pt>
                      <c:pt idx="27">
                        <c:v>8.7683999999999997</c:v>
                      </c:pt>
                      <c:pt idx="28">
                        <c:v>9.1517999999999997</c:v>
                      </c:pt>
                      <c:pt idx="29">
                        <c:v>9.5645000000000007</c:v>
                      </c:pt>
                      <c:pt idx="30">
                        <c:v>9.6163000000000007</c:v>
                      </c:pt>
                      <c:pt idx="31">
                        <c:v>8.8840000000000003</c:v>
                      </c:pt>
                      <c:pt idx="32">
                        <c:v>8.5374999999999996</c:v>
                      </c:pt>
                      <c:pt idx="33">
                        <c:v>8.1519999999999992</c:v>
                      </c:pt>
                      <c:pt idx="34">
                        <c:v>7.7375999999999996</c:v>
                      </c:pt>
                      <c:pt idx="35">
                        <c:v>7.3002000000000002</c:v>
                      </c:pt>
                      <c:pt idx="36">
                        <c:v>6.8395999999999999</c:v>
                      </c:pt>
                      <c:pt idx="37">
                        <c:v>6.5942999999999996</c:v>
                      </c:pt>
                      <c:pt idx="38">
                        <c:v>6.1154999999999999</c:v>
                      </c:pt>
                      <c:pt idx="39">
                        <c:v>5.6440999999999999</c:v>
                      </c:pt>
                      <c:pt idx="40">
                        <c:v>5.1882000000000001</c:v>
                      </c:pt>
                      <c:pt idx="41">
                        <c:v>4.7614000000000001</c:v>
                      </c:pt>
                      <c:pt idx="42">
                        <c:v>4.3616000000000001</c:v>
                      </c:pt>
                      <c:pt idx="43">
                        <c:v>3.9908000000000001</c:v>
                      </c:pt>
                      <c:pt idx="44">
                        <c:v>3.3222</c:v>
                      </c:pt>
                      <c:pt idx="45">
                        <c:v>2.7404000000000002</c:v>
                      </c:pt>
                      <c:pt idx="46">
                        <c:v>2.2446999999999999</c:v>
                      </c:pt>
                      <c:pt idx="47">
                        <c:v>1.8254999999999999</c:v>
                      </c:pt>
                      <c:pt idx="48">
                        <c:v>1.4970000000000001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'[170731-HWR^N3-2-Vz-Bare^JQWR^N3-2-VZ-Bare VT분석결과.xlsx]HWR QvsEacc'!$C$3:$C$51</c15:sqref>
                        </c15:formulaRef>
                      </c:ext>
                    </c:extLst>
                    <c:numCache>
                      <c:formatCode>0.00E+00</c:formatCode>
                      <c:ptCount val="49"/>
                      <c:pt idx="0">
                        <c:v>1830000000</c:v>
                      </c:pt>
                      <c:pt idx="1">
                        <c:v>1820000000</c:v>
                      </c:pt>
                      <c:pt idx="2">
                        <c:v>1800000000</c:v>
                      </c:pt>
                      <c:pt idx="3">
                        <c:v>1760000000</c:v>
                      </c:pt>
                      <c:pt idx="4">
                        <c:v>1710000000</c:v>
                      </c:pt>
                      <c:pt idx="5">
                        <c:v>1670000000</c:v>
                      </c:pt>
                      <c:pt idx="6">
                        <c:v>1600000000</c:v>
                      </c:pt>
                      <c:pt idx="7">
                        <c:v>1550000000</c:v>
                      </c:pt>
                      <c:pt idx="8">
                        <c:v>1500000000</c:v>
                      </c:pt>
                      <c:pt idx="9">
                        <c:v>1440000000</c:v>
                      </c:pt>
                      <c:pt idx="10">
                        <c:v>1380000000</c:v>
                      </c:pt>
                      <c:pt idx="11">
                        <c:v>1320000000</c:v>
                      </c:pt>
                      <c:pt idx="12">
                        <c:v>1240000000</c:v>
                      </c:pt>
                      <c:pt idx="13">
                        <c:v>1170000000</c:v>
                      </c:pt>
                      <c:pt idx="14">
                        <c:v>1090000000</c:v>
                      </c:pt>
                      <c:pt idx="15">
                        <c:v>996000000</c:v>
                      </c:pt>
                      <c:pt idx="16">
                        <c:v>899000000</c:v>
                      </c:pt>
                      <c:pt idx="17">
                        <c:v>796000000</c:v>
                      </c:pt>
                      <c:pt idx="18">
                        <c:v>675000000</c:v>
                      </c:pt>
                      <c:pt idx="19">
                        <c:v>576000000</c:v>
                      </c:pt>
                      <c:pt idx="20">
                        <c:v>481000000</c:v>
                      </c:pt>
                      <c:pt idx="21">
                        <c:v>456000000</c:v>
                      </c:pt>
                      <c:pt idx="22">
                        <c:v>395000000</c:v>
                      </c:pt>
                      <c:pt idx="23">
                        <c:v>350000000</c:v>
                      </c:pt>
                      <c:pt idx="24">
                        <c:v>315000000</c:v>
                      </c:pt>
                      <c:pt idx="25">
                        <c:v>259000000</c:v>
                      </c:pt>
                      <c:pt idx="26">
                        <c:v>272000000</c:v>
                      </c:pt>
                      <c:pt idx="27">
                        <c:v>253000000</c:v>
                      </c:pt>
                      <c:pt idx="28">
                        <c:v>221000000</c:v>
                      </c:pt>
                      <c:pt idx="29">
                        <c:v>200000000</c:v>
                      </c:pt>
                      <c:pt idx="30">
                        <c:v>200000000</c:v>
                      </c:pt>
                      <c:pt idx="31">
                        <c:v>332000000</c:v>
                      </c:pt>
                      <c:pt idx="32">
                        <c:v>396000000</c:v>
                      </c:pt>
                      <c:pt idx="33">
                        <c:v>468000000</c:v>
                      </c:pt>
                      <c:pt idx="34">
                        <c:v>549000000</c:v>
                      </c:pt>
                      <c:pt idx="35">
                        <c:v>631000000</c:v>
                      </c:pt>
                      <c:pt idx="36">
                        <c:v>716000000</c:v>
                      </c:pt>
                      <c:pt idx="37">
                        <c:v>760000000</c:v>
                      </c:pt>
                      <c:pt idx="38">
                        <c:v>863000000</c:v>
                      </c:pt>
                      <c:pt idx="39">
                        <c:v>946000000</c:v>
                      </c:pt>
                      <c:pt idx="40">
                        <c:v>1030000000</c:v>
                      </c:pt>
                      <c:pt idx="41">
                        <c:v>1110000000</c:v>
                      </c:pt>
                      <c:pt idx="42">
                        <c:v>1180000000</c:v>
                      </c:pt>
                      <c:pt idx="43">
                        <c:v>1260000000</c:v>
                      </c:pt>
                      <c:pt idx="44">
                        <c:v>1400000000</c:v>
                      </c:pt>
                      <c:pt idx="45">
                        <c:v>1530000000</c:v>
                      </c:pt>
                      <c:pt idx="46">
                        <c:v>1640000000</c:v>
                      </c:pt>
                      <c:pt idx="47">
                        <c:v>1720000000</c:v>
                      </c:pt>
                      <c:pt idx="48">
                        <c:v>1810000000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F6BF-4CFF-AD2B-B6278BA79F33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Q0 @ 4K HWR#3-1 Bare</c:v>
                </c:tx>
                <c:spPr>
                  <a:ln>
                    <a:noFill/>
                  </a:ln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'[HWR^N3-1-Bare-Vitzro-20170605 R1_graph.xlsx]6월1일 실험결과'!$C$87:$C$188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1.1706000000000001</c:v>
                      </c:pt>
                      <c:pt idx="1">
                        <c:v>1.4577</c:v>
                      </c:pt>
                      <c:pt idx="2">
                        <c:v>1.8142</c:v>
                      </c:pt>
                      <c:pt idx="3">
                        <c:v>2.2425999999999999</c:v>
                      </c:pt>
                      <c:pt idx="4">
                        <c:v>2.4762</c:v>
                      </c:pt>
                      <c:pt idx="5">
                        <c:v>2.7061000000000002</c:v>
                      </c:pt>
                      <c:pt idx="6">
                        <c:v>2.9014000000000002</c:v>
                      </c:pt>
                      <c:pt idx="7">
                        <c:v>3.0501999999999998</c:v>
                      </c:pt>
                      <c:pt idx="8">
                        <c:v>3.29</c:v>
                      </c:pt>
                      <c:pt idx="9">
                        <c:v>3.4725000000000001</c:v>
                      </c:pt>
                      <c:pt idx="10">
                        <c:v>3.6097999999999999</c:v>
                      </c:pt>
                      <c:pt idx="11">
                        <c:v>3.6072000000000002</c:v>
                      </c:pt>
                      <c:pt idx="12">
                        <c:v>3.6835</c:v>
                      </c:pt>
                      <c:pt idx="13">
                        <c:v>3.8538999999999999</c:v>
                      </c:pt>
                      <c:pt idx="14">
                        <c:v>3.952</c:v>
                      </c:pt>
                      <c:pt idx="15">
                        <c:v>4.1280000000000001</c:v>
                      </c:pt>
                      <c:pt idx="16">
                        <c:v>4.2862</c:v>
                      </c:pt>
                      <c:pt idx="17">
                        <c:v>4.3604000000000003</c:v>
                      </c:pt>
                      <c:pt idx="18">
                        <c:v>4.5541</c:v>
                      </c:pt>
                      <c:pt idx="19">
                        <c:v>2.9990999999999999</c:v>
                      </c:pt>
                      <c:pt idx="20">
                        <c:v>3.51</c:v>
                      </c:pt>
                      <c:pt idx="21">
                        <c:v>3.859</c:v>
                      </c:pt>
                      <c:pt idx="22">
                        <c:v>4.1214000000000004</c:v>
                      </c:pt>
                      <c:pt idx="23">
                        <c:v>4.6028000000000002</c:v>
                      </c:pt>
                      <c:pt idx="24">
                        <c:v>4.6501999999999999</c:v>
                      </c:pt>
                      <c:pt idx="25">
                        <c:v>4.6692</c:v>
                      </c:pt>
                      <c:pt idx="26">
                        <c:v>4.5819999999999999</c:v>
                      </c:pt>
                      <c:pt idx="27">
                        <c:v>4.5190999999999999</c:v>
                      </c:pt>
                      <c:pt idx="28">
                        <c:v>3.3921999999999999</c:v>
                      </c:pt>
                      <c:pt idx="29">
                        <c:v>3.101</c:v>
                      </c:pt>
                      <c:pt idx="30">
                        <c:v>3.9571999999999998</c:v>
                      </c:pt>
                      <c:pt idx="31">
                        <c:v>4.2058</c:v>
                      </c:pt>
                      <c:pt idx="32">
                        <c:v>4.4188999999999998</c:v>
                      </c:pt>
                      <c:pt idx="33">
                        <c:v>4.3989000000000003</c:v>
                      </c:pt>
                      <c:pt idx="34">
                        <c:v>4.5982000000000003</c:v>
                      </c:pt>
                      <c:pt idx="35">
                        <c:v>4.5788000000000002</c:v>
                      </c:pt>
                      <c:pt idx="36">
                        <c:v>3.4988000000000001</c:v>
                      </c:pt>
                      <c:pt idx="37">
                        <c:v>4.6341999999999999</c:v>
                      </c:pt>
                      <c:pt idx="38">
                        <c:v>3.5129999999999999</c:v>
                      </c:pt>
                      <c:pt idx="39">
                        <c:v>4.3334999999999999</c:v>
                      </c:pt>
                      <c:pt idx="40">
                        <c:v>4.7081</c:v>
                      </c:pt>
                      <c:pt idx="41">
                        <c:v>4.7788000000000004</c:v>
                      </c:pt>
                      <c:pt idx="42">
                        <c:v>4.8025000000000002</c:v>
                      </c:pt>
                      <c:pt idx="43">
                        <c:v>4.6326999999999998</c:v>
                      </c:pt>
                      <c:pt idx="44">
                        <c:v>4.8678999999999997</c:v>
                      </c:pt>
                      <c:pt idx="45">
                        <c:v>4.9002999999999997</c:v>
                      </c:pt>
                      <c:pt idx="46">
                        <c:v>4.9211999999999998</c:v>
                      </c:pt>
                      <c:pt idx="47">
                        <c:v>4.8166000000000002</c:v>
                      </c:pt>
                      <c:pt idx="48">
                        <c:v>4.9943999999999997</c:v>
                      </c:pt>
                      <c:pt idx="49">
                        <c:v>5.1215000000000002</c:v>
                      </c:pt>
                      <c:pt idx="50">
                        <c:v>4.7454000000000001</c:v>
                      </c:pt>
                      <c:pt idx="51">
                        <c:v>4.9896000000000003</c:v>
                      </c:pt>
                      <c:pt idx="52">
                        <c:v>5.1443000000000003</c:v>
                      </c:pt>
                      <c:pt idx="53">
                        <c:v>5.1612999999999998</c:v>
                      </c:pt>
                      <c:pt idx="54">
                        <c:v>4.6826999999999996</c:v>
                      </c:pt>
                      <c:pt idx="55">
                        <c:v>4.3837999999999999</c:v>
                      </c:pt>
                      <c:pt idx="56">
                        <c:v>4.0251999999999999</c:v>
                      </c:pt>
                      <c:pt idx="57">
                        <c:v>3.3942999999999999</c:v>
                      </c:pt>
                      <c:pt idx="58">
                        <c:v>3.7181999999999999</c:v>
                      </c:pt>
                      <c:pt idx="59">
                        <c:v>3.8262</c:v>
                      </c:pt>
                      <c:pt idx="60">
                        <c:v>5.157</c:v>
                      </c:pt>
                      <c:pt idx="61">
                        <c:v>5.16</c:v>
                      </c:pt>
                      <c:pt idx="62">
                        <c:v>5.1589999999999998</c:v>
                      </c:pt>
                      <c:pt idx="63">
                        <c:v>4.5842000000000001</c:v>
                      </c:pt>
                      <c:pt idx="64">
                        <c:v>4.5727000000000002</c:v>
                      </c:pt>
                      <c:pt idx="65">
                        <c:v>4.1912000000000003</c:v>
                      </c:pt>
                      <c:pt idx="66">
                        <c:v>3.6497000000000002</c:v>
                      </c:pt>
                      <c:pt idx="67">
                        <c:v>2.9188000000000001</c:v>
                      </c:pt>
                      <c:pt idx="68">
                        <c:v>2.3088000000000002</c:v>
                      </c:pt>
                      <c:pt idx="69">
                        <c:v>2.2627999999999999</c:v>
                      </c:pt>
                      <c:pt idx="70">
                        <c:v>1.5062</c:v>
                      </c:pt>
                      <c:pt idx="71">
                        <c:v>3.2568000000000001</c:v>
                      </c:pt>
                      <c:pt idx="72">
                        <c:v>3.5821999999999998</c:v>
                      </c:pt>
                      <c:pt idx="73">
                        <c:v>4.0576999999999996</c:v>
                      </c:pt>
                      <c:pt idx="74">
                        <c:v>4.5979999999999999</c:v>
                      </c:pt>
                      <c:pt idx="75">
                        <c:v>5.0747999999999998</c:v>
                      </c:pt>
                      <c:pt idx="76">
                        <c:v>4.9596</c:v>
                      </c:pt>
                      <c:pt idx="77">
                        <c:v>5.2199</c:v>
                      </c:pt>
                      <c:pt idx="78">
                        <c:v>5.3048000000000002</c:v>
                      </c:pt>
                      <c:pt idx="79">
                        <c:v>5.3312999999999997</c:v>
                      </c:pt>
                      <c:pt idx="80">
                        <c:v>4.6363000000000003</c:v>
                      </c:pt>
                      <c:pt idx="81">
                        <c:v>4.2111000000000001</c:v>
                      </c:pt>
                      <c:pt idx="82">
                        <c:v>3.7854999999999999</c:v>
                      </c:pt>
                      <c:pt idx="83">
                        <c:v>5.3391000000000002</c:v>
                      </c:pt>
                      <c:pt idx="84">
                        <c:v>5.4269999999999996</c:v>
                      </c:pt>
                      <c:pt idx="85">
                        <c:v>5.4461000000000004</c:v>
                      </c:pt>
                      <c:pt idx="86">
                        <c:v>2.0939000000000001</c:v>
                      </c:pt>
                      <c:pt idx="87">
                        <c:v>2.5727000000000002</c:v>
                      </c:pt>
                      <c:pt idx="88">
                        <c:v>2.8384999999999998</c:v>
                      </c:pt>
                      <c:pt idx="89">
                        <c:v>3.3109000000000002</c:v>
                      </c:pt>
                      <c:pt idx="90">
                        <c:v>3.5076999999999998</c:v>
                      </c:pt>
                      <c:pt idx="91">
                        <c:v>3.7902999999999998</c:v>
                      </c:pt>
                      <c:pt idx="92">
                        <c:v>3.9178999999999999</c:v>
                      </c:pt>
                      <c:pt idx="93">
                        <c:v>4.1317000000000004</c:v>
                      </c:pt>
                      <c:pt idx="94">
                        <c:v>4.3207000000000004</c:v>
                      </c:pt>
                      <c:pt idx="95">
                        <c:v>4.5330000000000004</c:v>
                      </c:pt>
                      <c:pt idx="96">
                        <c:v>4.7347999999999999</c:v>
                      </c:pt>
                      <c:pt idx="97">
                        <c:v>4.9819000000000004</c:v>
                      </c:pt>
                      <c:pt idx="98">
                        <c:v>5.1029</c:v>
                      </c:pt>
                      <c:pt idx="99">
                        <c:v>5.3277999999999999</c:v>
                      </c:pt>
                      <c:pt idx="100">
                        <c:v>5.3022999999999998</c:v>
                      </c:pt>
                      <c:pt idx="101">
                        <c:v>5.3598999999999997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'[HWR^N3-1-Bare-Vitzro-20170605 R1_graph.xlsx]6월1일 실험결과'!$D$87:$D$188</c15:sqref>
                        </c15:formulaRef>
                      </c:ext>
                    </c:extLst>
                    <c:numCache>
                      <c:formatCode>0.00E+00</c:formatCode>
                      <c:ptCount val="102"/>
                      <c:pt idx="0">
                        <c:v>1620000000</c:v>
                      </c:pt>
                      <c:pt idx="1">
                        <c:v>1570000000</c:v>
                      </c:pt>
                      <c:pt idx="2">
                        <c:v>1510000000</c:v>
                      </c:pt>
                      <c:pt idx="3">
                        <c:v>1410000000</c:v>
                      </c:pt>
                      <c:pt idx="4">
                        <c:v>1350000000</c:v>
                      </c:pt>
                      <c:pt idx="5">
                        <c:v>1240000000</c:v>
                      </c:pt>
                      <c:pt idx="6">
                        <c:v>1100000000</c:v>
                      </c:pt>
                      <c:pt idx="7">
                        <c:v>928000000</c:v>
                      </c:pt>
                      <c:pt idx="8">
                        <c:v>656000000</c:v>
                      </c:pt>
                      <c:pt idx="9">
                        <c:v>459000000</c:v>
                      </c:pt>
                      <c:pt idx="10">
                        <c:v>326000000</c:v>
                      </c:pt>
                      <c:pt idx="11">
                        <c:v>325000000</c:v>
                      </c:pt>
                      <c:pt idx="12">
                        <c:v>271000000</c:v>
                      </c:pt>
                      <c:pt idx="13">
                        <c:v>200000000</c:v>
                      </c:pt>
                      <c:pt idx="14">
                        <c:v>173000000</c:v>
                      </c:pt>
                      <c:pt idx="15">
                        <c:v>130000000</c:v>
                      </c:pt>
                      <c:pt idx="16">
                        <c:v>101000000</c:v>
                      </c:pt>
                      <c:pt idx="17">
                        <c:v>89300000</c:v>
                      </c:pt>
                      <c:pt idx="18">
                        <c:v>61500000</c:v>
                      </c:pt>
                      <c:pt idx="19">
                        <c:v>931000000</c:v>
                      </c:pt>
                      <c:pt idx="20">
                        <c:v>439000000</c:v>
                      </c:pt>
                      <c:pt idx="21">
                        <c:v>211000000</c:v>
                      </c:pt>
                      <c:pt idx="22">
                        <c:v>123000000</c:v>
                      </c:pt>
                      <c:pt idx="23">
                        <c:v>56400000</c:v>
                      </c:pt>
                      <c:pt idx="24">
                        <c:v>52700000</c:v>
                      </c:pt>
                      <c:pt idx="25">
                        <c:v>53100000</c:v>
                      </c:pt>
                      <c:pt idx="26">
                        <c:v>64400000</c:v>
                      </c:pt>
                      <c:pt idx="27">
                        <c:v>78700000</c:v>
                      </c:pt>
                      <c:pt idx="28">
                        <c:v>635000000</c:v>
                      </c:pt>
                      <c:pt idx="29">
                        <c:v>898000000</c:v>
                      </c:pt>
                      <c:pt idx="30">
                        <c:v>203000000</c:v>
                      </c:pt>
                      <c:pt idx="31">
                        <c:v>119000000</c:v>
                      </c:pt>
                      <c:pt idx="32">
                        <c:v>75300000</c:v>
                      </c:pt>
                      <c:pt idx="33">
                        <c:v>74100000</c:v>
                      </c:pt>
                      <c:pt idx="34">
                        <c:v>53700000</c:v>
                      </c:pt>
                      <c:pt idx="35">
                        <c:v>63000000</c:v>
                      </c:pt>
                      <c:pt idx="36">
                        <c:v>536000000</c:v>
                      </c:pt>
                      <c:pt idx="37">
                        <c:v>51900000</c:v>
                      </c:pt>
                      <c:pt idx="38">
                        <c:v>456000000</c:v>
                      </c:pt>
                      <c:pt idx="39">
                        <c:v>80200000</c:v>
                      </c:pt>
                      <c:pt idx="40">
                        <c:v>46800000</c:v>
                      </c:pt>
                      <c:pt idx="41">
                        <c:v>43000000</c:v>
                      </c:pt>
                      <c:pt idx="42">
                        <c:v>42200000</c:v>
                      </c:pt>
                      <c:pt idx="43">
                        <c:v>71200000</c:v>
                      </c:pt>
                      <c:pt idx="44">
                        <c:v>43200000</c:v>
                      </c:pt>
                      <c:pt idx="45">
                        <c:v>40800000</c:v>
                      </c:pt>
                      <c:pt idx="46">
                        <c:v>45300000</c:v>
                      </c:pt>
                      <c:pt idx="47">
                        <c:v>52300000</c:v>
                      </c:pt>
                      <c:pt idx="48">
                        <c:v>39800000</c:v>
                      </c:pt>
                      <c:pt idx="49">
                        <c:v>37300000</c:v>
                      </c:pt>
                      <c:pt idx="50">
                        <c:v>73800000</c:v>
                      </c:pt>
                      <c:pt idx="51">
                        <c:v>46200000</c:v>
                      </c:pt>
                      <c:pt idx="52">
                        <c:v>39100000</c:v>
                      </c:pt>
                      <c:pt idx="53">
                        <c:v>36500000</c:v>
                      </c:pt>
                      <c:pt idx="54">
                        <c:v>77600000</c:v>
                      </c:pt>
                      <c:pt idx="55">
                        <c:v>135000000</c:v>
                      </c:pt>
                      <c:pt idx="56">
                        <c:v>274000000</c:v>
                      </c:pt>
                      <c:pt idx="57">
                        <c:v>718000000</c:v>
                      </c:pt>
                      <c:pt idx="58">
                        <c:v>481000000</c:v>
                      </c:pt>
                      <c:pt idx="59">
                        <c:v>398000000</c:v>
                      </c:pt>
                      <c:pt idx="60">
                        <c:v>36700000</c:v>
                      </c:pt>
                      <c:pt idx="61">
                        <c:v>36700000</c:v>
                      </c:pt>
                      <c:pt idx="62">
                        <c:v>36700000</c:v>
                      </c:pt>
                      <c:pt idx="63">
                        <c:v>63200000</c:v>
                      </c:pt>
                      <c:pt idx="64">
                        <c:v>62700000</c:v>
                      </c:pt>
                      <c:pt idx="65">
                        <c:v>124000000</c:v>
                      </c:pt>
                      <c:pt idx="66">
                        <c:v>353000000</c:v>
                      </c:pt>
                      <c:pt idx="67">
                        <c:v>774000000</c:v>
                      </c:pt>
                      <c:pt idx="68">
                        <c:v>787000000</c:v>
                      </c:pt>
                      <c:pt idx="69">
                        <c:v>755000000</c:v>
                      </c:pt>
                      <c:pt idx="70">
                        <c:v>1560000000</c:v>
                      </c:pt>
                      <c:pt idx="71">
                        <c:v>833000000</c:v>
                      </c:pt>
                      <c:pt idx="72">
                        <c:v>480000000</c:v>
                      </c:pt>
                      <c:pt idx="73">
                        <c:v>166000000</c:v>
                      </c:pt>
                      <c:pt idx="74">
                        <c:v>59200000</c:v>
                      </c:pt>
                      <c:pt idx="75">
                        <c:v>34100000</c:v>
                      </c:pt>
                      <c:pt idx="76">
                        <c:v>49000000</c:v>
                      </c:pt>
                      <c:pt idx="77">
                        <c:v>40500000</c:v>
                      </c:pt>
                      <c:pt idx="78">
                        <c:v>36800000</c:v>
                      </c:pt>
                      <c:pt idx="79">
                        <c:v>33400000</c:v>
                      </c:pt>
                      <c:pt idx="80">
                        <c:v>83500000</c:v>
                      </c:pt>
                      <c:pt idx="81">
                        <c:v>191000000</c:v>
                      </c:pt>
                      <c:pt idx="82">
                        <c:v>434000000</c:v>
                      </c:pt>
                      <c:pt idx="83">
                        <c:v>32400000</c:v>
                      </c:pt>
                      <c:pt idx="84">
                        <c:v>35300000</c:v>
                      </c:pt>
                      <c:pt idx="85">
                        <c:v>33600000</c:v>
                      </c:pt>
                      <c:pt idx="86">
                        <c:v>1580000000</c:v>
                      </c:pt>
                      <c:pt idx="87">
                        <c:v>1450000000</c:v>
                      </c:pt>
                      <c:pt idx="88">
                        <c:v>1380000000</c:v>
                      </c:pt>
                      <c:pt idx="89">
                        <c:v>1150000000</c:v>
                      </c:pt>
                      <c:pt idx="90">
                        <c:v>1010000000</c:v>
                      </c:pt>
                      <c:pt idx="91">
                        <c:v>724000000</c:v>
                      </c:pt>
                      <c:pt idx="92">
                        <c:v>604000000</c:v>
                      </c:pt>
                      <c:pt idx="93">
                        <c:v>404000000</c:v>
                      </c:pt>
                      <c:pt idx="94">
                        <c:v>257000000</c:v>
                      </c:pt>
                      <c:pt idx="95">
                        <c:v>167000000</c:v>
                      </c:pt>
                      <c:pt idx="96">
                        <c:v>109000000</c:v>
                      </c:pt>
                      <c:pt idx="97">
                        <c:v>72900000</c:v>
                      </c:pt>
                      <c:pt idx="98">
                        <c:v>51200000</c:v>
                      </c:pt>
                      <c:pt idx="99">
                        <c:v>40400000</c:v>
                      </c:pt>
                      <c:pt idx="100">
                        <c:v>40000000</c:v>
                      </c:pt>
                      <c:pt idx="101">
                        <c:v>35400000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6BF-4CFF-AD2B-B6278BA79F33}"/>
                  </c:ext>
                </c:extLst>
              </c15:ser>
            </c15:filteredScatterSeries>
            <c15:filteredScatterSeries>
              <c15:ser>
                <c:idx val="0"/>
                <c:order val="4"/>
                <c:tx>
                  <c:v>Q0 at 4K HWR#3-2</c:v>
                </c:tx>
                <c:spPr>
                  <a:ln w="25400">
                    <a:noFill/>
                  </a:ln>
                </c:spP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'[Q결과.xlsx]RT-1-Jacket'!$P$2:$P$56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1.0236000000000001</c:v>
                      </c:pt>
                      <c:pt idx="1">
                        <c:v>1.1391</c:v>
                      </c:pt>
                      <c:pt idx="2">
                        <c:v>1.4156</c:v>
                      </c:pt>
                      <c:pt idx="3">
                        <c:v>1.5763</c:v>
                      </c:pt>
                      <c:pt idx="4">
                        <c:v>1.7526999999999999</c:v>
                      </c:pt>
                      <c:pt idx="5">
                        <c:v>1.9457</c:v>
                      </c:pt>
                      <c:pt idx="6">
                        <c:v>2.1509</c:v>
                      </c:pt>
                      <c:pt idx="7">
                        <c:v>2.3883000000000001</c:v>
                      </c:pt>
                      <c:pt idx="8">
                        <c:v>2.6421999999999999</c:v>
                      </c:pt>
                      <c:pt idx="9">
                        <c:v>2.9190999999999998</c:v>
                      </c:pt>
                      <c:pt idx="10">
                        <c:v>3.2143000000000002</c:v>
                      </c:pt>
                      <c:pt idx="11">
                        <c:v>3.5440999999999998</c:v>
                      </c:pt>
                      <c:pt idx="12">
                        <c:v>3.8843000000000001</c:v>
                      </c:pt>
                      <c:pt idx="13">
                        <c:v>4.2525000000000004</c:v>
                      </c:pt>
                      <c:pt idx="14">
                        <c:v>4.6349999999999998</c:v>
                      </c:pt>
                      <c:pt idx="15">
                        <c:v>5.0332999999999997</c:v>
                      </c:pt>
                      <c:pt idx="16">
                        <c:v>5.4537000000000004</c:v>
                      </c:pt>
                      <c:pt idx="17">
                        <c:v>5.9116</c:v>
                      </c:pt>
                      <c:pt idx="18">
                        <c:v>6.4436999999999998</c:v>
                      </c:pt>
                      <c:pt idx="19">
                        <c:v>6.9698000000000002</c:v>
                      </c:pt>
                      <c:pt idx="20">
                        <c:v>8.0045999999999999</c:v>
                      </c:pt>
                      <c:pt idx="21">
                        <c:v>8.6297999999999995</c:v>
                      </c:pt>
                      <c:pt idx="22">
                        <c:v>9.1417999999999999</c:v>
                      </c:pt>
                      <c:pt idx="23">
                        <c:v>9.6610999999999994</c:v>
                      </c:pt>
                      <c:pt idx="24">
                        <c:v>10.193099999999999</c:v>
                      </c:pt>
                      <c:pt idx="25">
                        <c:v>10.7433</c:v>
                      </c:pt>
                      <c:pt idx="26">
                        <c:v>10.4899</c:v>
                      </c:pt>
                      <c:pt idx="27">
                        <c:v>10.4832</c:v>
                      </c:pt>
                      <c:pt idx="28">
                        <c:v>10.128500000000001</c:v>
                      </c:pt>
                      <c:pt idx="29">
                        <c:v>9.7489000000000008</c:v>
                      </c:pt>
                      <c:pt idx="30">
                        <c:v>9.3254999999999999</c:v>
                      </c:pt>
                      <c:pt idx="31">
                        <c:v>8.9368999999999996</c:v>
                      </c:pt>
                      <c:pt idx="32">
                        <c:v>8.4667999999999992</c:v>
                      </c:pt>
                      <c:pt idx="33">
                        <c:v>7.9714</c:v>
                      </c:pt>
                      <c:pt idx="34">
                        <c:v>7.4595000000000002</c:v>
                      </c:pt>
                      <c:pt idx="35">
                        <c:v>6.9549000000000003</c:v>
                      </c:pt>
                      <c:pt idx="36">
                        <c:v>6.4466999999999999</c:v>
                      </c:pt>
                      <c:pt idx="37">
                        <c:v>5.9462000000000002</c:v>
                      </c:pt>
                      <c:pt idx="38">
                        <c:v>5.4812000000000003</c:v>
                      </c:pt>
                      <c:pt idx="39">
                        <c:v>5.0552000000000001</c:v>
                      </c:pt>
                      <c:pt idx="40">
                        <c:v>4.6506999999999996</c:v>
                      </c:pt>
                      <c:pt idx="41">
                        <c:v>4.2634999999999996</c:v>
                      </c:pt>
                      <c:pt idx="42">
                        <c:v>3.883</c:v>
                      </c:pt>
                      <c:pt idx="43">
                        <c:v>3.5398999999999998</c:v>
                      </c:pt>
                      <c:pt idx="44">
                        <c:v>3.2179000000000002</c:v>
                      </c:pt>
                      <c:pt idx="45">
                        <c:v>2.9104000000000001</c:v>
                      </c:pt>
                      <c:pt idx="46">
                        <c:v>2.6352000000000002</c:v>
                      </c:pt>
                      <c:pt idx="47">
                        <c:v>2.3771</c:v>
                      </c:pt>
                      <c:pt idx="48">
                        <c:v>2.1398999999999999</c:v>
                      </c:pt>
                      <c:pt idx="49">
                        <c:v>1.9204000000000001</c:v>
                      </c:pt>
                      <c:pt idx="50">
                        <c:v>1.7211000000000001</c:v>
                      </c:pt>
                      <c:pt idx="51">
                        <c:v>1.5422</c:v>
                      </c:pt>
                      <c:pt idx="52">
                        <c:v>1.3975</c:v>
                      </c:pt>
                      <c:pt idx="53">
                        <c:v>1.1243000000000001</c:v>
                      </c:pt>
                      <c:pt idx="54">
                        <c:v>1.0106999999999999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'[Q결과.xlsx]RT-1-Jacket'!$Q$2:$Q$56</c15:sqref>
                        </c15:formulaRef>
                      </c:ext>
                    </c:extLst>
                    <c:numCache>
                      <c:formatCode>0.00E+00</c:formatCode>
                      <c:ptCount val="55"/>
                      <c:pt idx="0">
                        <c:v>2410000000</c:v>
                      </c:pt>
                      <c:pt idx="1">
                        <c:v>2390000000</c:v>
                      </c:pt>
                      <c:pt idx="2">
                        <c:v>2340000000</c:v>
                      </c:pt>
                      <c:pt idx="3">
                        <c:v>2310000000</c:v>
                      </c:pt>
                      <c:pt idx="4">
                        <c:v>2270000000</c:v>
                      </c:pt>
                      <c:pt idx="5">
                        <c:v>2220000000</c:v>
                      </c:pt>
                      <c:pt idx="6">
                        <c:v>2190000000</c:v>
                      </c:pt>
                      <c:pt idx="7">
                        <c:v>2120000000</c:v>
                      </c:pt>
                      <c:pt idx="8">
                        <c:v>2050000000</c:v>
                      </c:pt>
                      <c:pt idx="9">
                        <c:v>1970000000</c:v>
                      </c:pt>
                      <c:pt idx="10">
                        <c:v>1880000000</c:v>
                      </c:pt>
                      <c:pt idx="11">
                        <c:v>1790000000</c:v>
                      </c:pt>
                      <c:pt idx="12">
                        <c:v>1690000000</c:v>
                      </c:pt>
                      <c:pt idx="13">
                        <c:v>1590000000</c:v>
                      </c:pt>
                      <c:pt idx="14">
                        <c:v>1470000000</c:v>
                      </c:pt>
                      <c:pt idx="15">
                        <c:v>1360000000</c:v>
                      </c:pt>
                      <c:pt idx="16">
                        <c:v>1240000000</c:v>
                      </c:pt>
                      <c:pt idx="17">
                        <c:v>1120000000</c:v>
                      </c:pt>
                      <c:pt idx="18">
                        <c:v>1040000000</c:v>
                      </c:pt>
                      <c:pt idx="19">
                        <c:v>926000000</c:v>
                      </c:pt>
                      <c:pt idx="20">
                        <c:v>718000000</c:v>
                      </c:pt>
                      <c:pt idx="21">
                        <c:v>631000000</c:v>
                      </c:pt>
                      <c:pt idx="22">
                        <c:v>539000000</c:v>
                      </c:pt>
                      <c:pt idx="23">
                        <c:v>460000000</c:v>
                      </c:pt>
                      <c:pt idx="24">
                        <c:v>394000000</c:v>
                      </c:pt>
                      <c:pt idx="25">
                        <c:v>343000000</c:v>
                      </c:pt>
                      <c:pt idx="26">
                        <c:v>258000000</c:v>
                      </c:pt>
                      <c:pt idx="27">
                        <c:v>257000000</c:v>
                      </c:pt>
                      <c:pt idx="28">
                        <c:v>304000000</c:v>
                      </c:pt>
                      <c:pt idx="29">
                        <c:v>361000000</c:v>
                      </c:pt>
                      <c:pt idx="30">
                        <c:v>426000000</c:v>
                      </c:pt>
                      <c:pt idx="31">
                        <c:v>511000000</c:v>
                      </c:pt>
                      <c:pt idx="32">
                        <c:v>601000000</c:v>
                      </c:pt>
                      <c:pt idx="33">
                        <c:v>701000000</c:v>
                      </c:pt>
                      <c:pt idx="34">
                        <c:v>807000000</c:v>
                      </c:pt>
                      <c:pt idx="35">
                        <c:v>911000000</c:v>
                      </c:pt>
                      <c:pt idx="36">
                        <c:v>1020000000</c:v>
                      </c:pt>
                      <c:pt idx="37">
                        <c:v>1120000000</c:v>
                      </c:pt>
                      <c:pt idx="38">
                        <c:v>1230000000</c:v>
                      </c:pt>
                      <c:pt idx="39">
                        <c:v>1340000000</c:v>
                      </c:pt>
                      <c:pt idx="40">
                        <c:v>1450000000</c:v>
                      </c:pt>
                      <c:pt idx="41">
                        <c:v>1560000000</c:v>
                      </c:pt>
                      <c:pt idx="42">
                        <c:v>1670000000</c:v>
                      </c:pt>
                      <c:pt idx="43">
                        <c:v>1760000000</c:v>
                      </c:pt>
                      <c:pt idx="44">
                        <c:v>1840000000</c:v>
                      </c:pt>
                      <c:pt idx="45">
                        <c:v>1930000000</c:v>
                      </c:pt>
                      <c:pt idx="46">
                        <c:v>2010000000</c:v>
                      </c:pt>
                      <c:pt idx="47">
                        <c:v>2060000000</c:v>
                      </c:pt>
                      <c:pt idx="48">
                        <c:v>2120000000</c:v>
                      </c:pt>
                      <c:pt idx="49">
                        <c:v>2150000000</c:v>
                      </c:pt>
                      <c:pt idx="50">
                        <c:v>2200000000</c:v>
                      </c:pt>
                      <c:pt idx="51">
                        <c:v>2230000000</c:v>
                      </c:pt>
                      <c:pt idx="52">
                        <c:v>2310000000</c:v>
                      </c:pt>
                      <c:pt idx="53">
                        <c:v>2330000000</c:v>
                      </c:pt>
                      <c:pt idx="54">
                        <c:v>2350000000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6BF-4CFF-AD2B-B6278BA79F33}"/>
                  </c:ext>
                </c:extLst>
              </c15:ser>
            </c15:filteredScatterSeries>
            <c15:filteredScatterSeries>
              <c15:ser>
                <c:idx val="3"/>
                <c:order val="6"/>
                <c:tx>
                  <c:v>Q0 at 4K HWR#3-1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'[Q결과.xlsx]RT-2-Jacket'!$H$2:$H$48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0">
                        <c:v>0.93689999999999996</c:v>
                      </c:pt>
                      <c:pt idx="1">
                        <c:v>1.1697</c:v>
                      </c:pt>
                      <c:pt idx="2">
                        <c:v>1.3109</c:v>
                      </c:pt>
                      <c:pt idx="3">
                        <c:v>1.4717</c:v>
                      </c:pt>
                      <c:pt idx="4">
                        <c:v>1.8528</c:v>
                      </c:pt>
                      <c:pt idx="5">
                        <c:v>2.0796999999999999</c:v>
                      </c:pt>
                      <c:pt idx="6">
                        <c:v>2.3386</c:v>
                      </c:pt>
                      <c:pt idx="7">
                        <c:v>2.6284999999999998</c:v>
                      </c:pt>
                      <c:pt idx="8">
                        <c:v>2.9489000000000001</c:v>
                      </c:pt>
                      <c:pt idx="9">
                        <c:v>3.3050000000000002</c:v>
                      </c:pt>
                      <c:pt idx="10">
                        <c:v>3.7044999999999999</c:v>
                      </c:pt>
                      <c:pt idx="11">
                        <c:v>4.1089000000000002</c:v>
                      </c:pt>
                      <c:pt idx="12">
                        <c:v>4.5387000000000004</c:v>
                      </c:pt>
                      <c:pt idx="13">
                        <c:v>4.9269999999999996</c:v>
                      </c:pt>
                      <c:pt idx="14">
                        <c:v>5.3125</c:v>
                      </c:pt>
                      <c:pt idx="15">
                        <c:v>5.6147</c:v>
                      </c:pt>
                      <c:pt idx="16">
                        <c:v>6.0373000000000001</c:v>
                      </c:pt>
                      <c:pt idx="17">
                        <c:v>6.6715</c:v>
                      </c:pt>
                      <c:pt idx="18">
                        <c:v>7.0743999999999998</c:v>
                      </c:pt>
                      <c:pt idx="19">
                        <c:v>8.1959999999999997</c:v>
                      </c:pt>
                      <c:pt idx="20">
                        <c:v>8.1998999999999995</c:v>
                      </c:pt>
                      <c:pt idx="21">
                        <c:v>8.5582999999999991</c:v>
                      </c:pt>
                      <c:pt idx="22">
                        <c:v>8.5061999999999998</c:v>
                      </c:pt>
                      <c:pt idx="23">
                        <c:v>8.5394000000000005</c:v>
                      </c:pt>
                      <c:pt idx="24">
                        <c:v>8.8907000000000007</c:v>
                      </c:pt>
                      <c:pt idx="25">
                        <c:v>9.3596000000000004</c:v>
                      </c:pt>
                      <c:pt idx="26">
                        <c:v>8.9766999999999992</c:v>
                      </c:pt>
                      <c:pt idx="27">
                        <c:v>8.6710999999999991</c:v>
                      </c:pt>
                      <c:pt idx="28">
                        <c:v>8.3443000000000005</c:v>
                      </c:pt>
                      <c:pt idx="29">
                        <c:v>7.9844999999999997</c:v>
                      </c:pt>
                      <c:pt idx="30">
                        <c:v>7.5909000000000004</c:v>
                      </c:pt>
                      <c:pt idx="31">
                        <c:v>7.1609999999999996</c:v>
                      </c:pt>
                      <c:pt idx="32">
                        <c:v>6.6920000000000002</c:v>
                      </c:pt>
                      <c:pt idx="33">
                        <c:v>6.1726999999999999</c:v>
                      </c:pt>
                      <c:pt idx="34">
                        <c:v>5.1425999999999998</c:v>
                      </c:pt>
                      <c:pt idx="35">
                        <c:v>4.6459999999999999</c:v>
                      </c:pt>
                      <c:pt idx="36">
                        <c:v>4.1913999999999998</c:v>
                      </c:pt>
                      <c:pt idx="37">
                        <c:v>3.7572000000000001</c:v>
                      </c:pt>
                      <c:pt idx="38">
                        <c:v>3.3553999999999999</c:v>
                      </c:pt>
                      <c:pt idx="39">
                        <c:v>2.9866000000000001</c:v>
                      </c:pt>
                      <c:pt idx="40">
                        <c:v>2.3611</c:v>
                      </c:pt>
                      <c:pt idx="41">
                        <c:v>2.0933000000000002</c:v>
                      </c:pt>
                      <c:pt idx="42">
                        <c:v>1.6525000000000001</c:v>
                      </c:pt>
                      <c:pt idx="43">
                        <c:v>1.4751000000000001</c:v>
                      </c:pt>
                      <c:pt idx="44">
                        <c:v>1.3090999999999999</c:v>
                      </c:pt>
                      <c:pt idx="45">
                        <c:v>1.1708000000000001</c:v>
                      </c:pt>
                      <c:pt idx="46">
                        <c:v>0.93559999999999999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'[Q결과.xlsx]RT-2-Jacket'!$I$2:$I$48</c15:sqref>
                        </c15:formulaRef>
                      </c:ext>
                    </c:extLst>
                    <c:numCache>
                      <c:formatCode>0.00E+00</c:formatCode>
                      <c:ptCount val="47"/>
                      <c:pt idx="0">
                        <c:v>2500000000</c:v>
                      </c:pt>
                      <c:pt idx="1">
                        <c:v>2460000000</c:v>
                      </c:pt>
                      <c:pt idx="2">
                        <c:v>2440000000</c:v>
                      </c:pt>
                      <c:pt idx="3">
                        <c:v>2410000000</c:v>
                      </c:pt>
                      <c:pt idx="4">
                        <c:v>2340000000</c:v>
                      </c:pt>
                      <c:pt idx="5">
                        <c:v>2280000000</c:v>
                      </c:pt>
                      <c:pt idx="6">
                        <c:v>2220000000</c:v>
                      </c:pt>
                      <c:pt idx="7">
                        <c:v>2150000000</c:v>
                      </c:pt>
                      <c:pt idx="8">
                        <c:v>2050000000</c:v>
                      </c:pt>
                      <c:pt idx="9">
                        <c:v>1940000000</c:v>
                      </c:pt>
                      <c:pt idx="10">
                        <c:v>1820000000</c:v>
                      </c:pt>
                      <c:pt idx="11">
                        <c:v>1680000000</c:v>
                      </c:pt>
                      <c:pt idx="12">
                        <c:v>1520000000</c:v>
                      </c:pt>
                      <c:pt idx="13">
                        <c:v>1340000000</c:v>
                      </c:pt>
                      <c:pt idx="14">
                        <c:v>1150000000</c:v>
                      </c:pt>
                      <c:pt idx="15">
                        <c:v>954000000</c:v>
                      </c:pt>
                      <c:pt idx="16">
                        <c:v>818000000</c:v>
                      </c:pt>
                      <c:pt idx="17">
                        <c:v>565000000</c:v>
                      </c:pt>
                      <c:pt idx="18">
                        <c:v>481000000</c:v>
                      </c:pt>
                      <c:pt idx="19">
                        <c:v>493000000</c:v>
                      </c:pt>
                      <c:pt idx="20">
                        <c:v>491000000</c:v>
                      </c:pt>
                      <c:pt idx="21">
                        <c:v>408000000</c:v>
                      </c:pt>
                      <c:pt idx="22">
                        <c:v>308000000</c:v>
                      </c:pt>
                      <c:pt idx="23">
                        <c:v>310000000</c:v>
                      </c:pt>
                      <c:pt idx="24">
                        <c:v>260000000</c:v>
                      </c:pt>
                      <c:pt idx="25">
                        <c:v>226000000</c:v>
                      </c:pt>
                      <c:pt idx="26">
                        <c:v>341000000</c:v>
                      </c:pt>
                      <c:pt idx="27">
                        <c:v>416000000</c:v>
                      </c:pt>
                      <c:pt idx="28">
                        <c:v>503000000</c:v>
                      </c:pt>
                      <c:pt idx="29">
                        <c:v>603000000</c:v>
                      </c:pt>
                      <c:pt idx="30">
                        <c:v>720000000</c:v>
                      </c:pt>
                      <c:pt idx="31">
                        <c:v>847000000</c:v>
                      </c:pt>
                      <c:pt idx="32">
                        <c:v>986000000</c:v>
                      </c:pt>
                      <c:pt idx="33">
                        <c:v>1130000000</c:v>
                      </c:pt>
                      <c:pt idx="34">
                        <c:v>1400000000</c:v>
                      </c:pt>
                      <c:pt idx="35">
                        <c:v>1530000000</c:v>
                      </c:pt>
                      <c:pt idx="36">
                        <c:v>1680000000</c:v>
                      </c:pt>
                      <c:pt idx="37">
                        <c:v>1800000000</c:v>
                      </c:pt>
                      <c:pt idx="38">
                        <c:v>1920000000</c:v>
                      </c:pt>
                      <c:pt idx="39">
                        <c:v>2020000000</c:v>
                      </c:pt>
                      <c:pt idx="40">
                        <c:v>2190000000</c:v>
                      </c:pt>
                      <c:pt idx="41">
                        <c:v>2250000000</c:v>
                      </c:pt>
                      <c:pt idx="42">
                        <c:v>2350000000</c:v>
                      </c:pt>
                      <c:pt idx="43">
                        <c:v>2380000000</c:v>
                      </c:pt>
                      <c:pt idx="44">
                        <c:v>2380000000</c:v>
                      </c:pt>
                      <c:pt idx="45">
                        <c:v>2430000000</c:v>
                      </c:pt>
                      <c:pt idx="46">
                        <c:v>2470000000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6BF-4CFF-AD2B-B6278BA79F33}"/>
                  </c:ext>
                </c:extLst>
              </c15:ser>
            </c15:filteredScatterSeries>
          </c:ext>
        </c:extLst>
      </c:scatterChart>
      <c:valAx>
        <c:axId val="357590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Eacc [MV/m]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592448"/>
        <c:crosses val="autoZero"/>
        <c:crossBetween val="midCat"/>
      </c:valAx>
      <c:valAx>
        <c:axId val="357592448"/>
        <c:scaling>
          <c:logBase val="10"/>
          <c:orientation val="minMax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/>
                  <a:t>Q0</a:t>
                </a:r>
                <a:endParaRPr lang="ko-KR" alt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590144"/>
        <c:crosses val="autoZero"/>
        <c:crossBetween val="midCat"/>
      </c:valAx>
    </c:plotArea>
    <c:legend>
      <c:legendPos val="tr"/>
      <c:layout>
        <c:manualLayout>
          <c:xMode val="edge"/>
          <c:yMode val="edge"/>
          <c:x val="0.74363060897308209"/>
          <c:y val="0.18056062281508473"/>
          <c:w val="0.18464291971067798"/>
          <c:h val="0.20536632699213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50783-8E0D-41B9-9B21-D4CE1A26DA5F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2E499-8BB3-4AC7-B99F-06726C1E83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603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AFFBF-468B-421F-85F6-D6687E68EE29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3D143-19AE-41DE-8EBE-15D77856EA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19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3D143-19AE-41DE-8EBE-15D77856EAA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56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3D143-19AE-41DE-8EBE-15D77856EAA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84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/>
              <a:t>The greatest achievement is setting up the prototyping for accelerator systems.  I’m going to describe CM, cavity, ECR and RFQ.</a:t>
            </a:r>
          </a:p>
          <a:p>
            <a:r>
              <a:rPr lang="en-US" altLang="ko-KR" baseline="0" dirty="0"/>
              <a:t>I’d like to show you status of prototype accelerator systems.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4348-0D9C-43CF-B4B3-C105DC5119B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57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/>
              <a:t>Let me shows SC cavity parameters and fabricated through domestic vendors.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74348-0D9C-43CF-B4B3-C105DC5119B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39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14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34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2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E7EEFE-79A1-4836-A42E-99D367714A4B}" type="datetime1">
              <a:rPr lang="ko-KR" altLang="en-US" smtClean="0">
                <a:solidFill>
                  <a:srgbClr val="113F71"/>
                </a:solidFill>
              </a:rPr>
              <a:pPr/>
              <a:t>2018-06-25</a:t>
            </a:fld>
            <a:endParaRPr lang="ko-KR" altLang="en-US">
              <a:solidFill>
                <a:srgbClr val="113F7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113F7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>
                <a:solidFill>
                  <a:srgbClr val="113F71"/>
                </a:solidFill>
              </a:rPr>
              <a:pPr/>
              <a:t>‹#›</a:t>
            </a:fld>
            <a:endParaRPr lang="ko-KR" altLang="en-US">
              <a:solidFill>
                <a:srgbClr val="113F71"/>
              </a:solidFill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79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제목 개체 틀 1"/>
          <p:cNvSpPr>
            <a:spLocks noGrp="1"/>
          </p:cNvSpPr>
          <p:nvPr>
            <p:ph type="title"/>
          </p:nvPr>
        </p:nvSpPr>
        <p:spPr>
          <a:xfrm>
            <a:off x="413538" y="188642"/>
            <a:ext cx="6102678" cy="716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9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265733"/>
          </a:xfrm>
          <a:prstGeom prst="rect">
            <a:avLst/>
          </a:prstGeom>
        </p:spPr>
        <p:txBody>
          <a:bodyPr/>
          <a:lstStyle/>
          <a:p>
            <a:fld id="{ACC30C10-F00C-499D-B4F3-84F4CD282671}" type="datetime1">
              <a:rPr lang="ko-KR" altLang="en-US" smtClean="0">
                <a:solidFill>
                  <a:srgbClr val="113F71"/>
                </a:solidFill>
              </a:rPr>
              <a:pPr/>
              <a:t>2018-06-25</a:t>
            </a:fld>
            <a:endParaRPr lang="ko-KR" altLang="en-US" dirty="0">
              <a:solidFill>
                <a:srgbClr val="113F71"/>
              </a:solidFill>
            </a:endParaRPr>
          </a:p>
        </p:txBody>
      </p:sp>
      <p:sp>
        <p:nvSpPr>
          <p:cNvPr id="2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265733"/>
          </a:xfrm>
        </p:spPr>
        <p:txBody>
          <a:bodyPr/>
          <a:lstStyle/>
          <a:p>
            <a:endParaRPr lang="ko-KR" altLang="en-US" dirty="0">
              <a:solidFill>
                <a:srgbClr val="113F71"/>
              </a:solidFill>
            </a:endParaRPr>
          </a:p>
        </p:txBody>
      </p:sp>
      <p:sp>
        <p:nvSpPr>
          <p:cNvPr id="2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25344"/>
            <a:ext cx="2133600" cy="26572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>
                <a:solidFill>
                  <a:srgbClr val="113F71"/>
                </a:solidFill>
              </a:rPr>
              <a:pPr/>
              <a:t>‹#›</a:t>
            </a:fld>
            <a:endParaRPr lang="ko-KR" altLang="en-US" dirty="0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10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26996D-C05D-4E22-B810-5B0F7F52AC21}" type="datetime1">
              <a:rPr lang="ko-KR" altLang="en-US" smtClean="0">
                <a:solidFill>
                  <a:srgbClr val="113F71"/>
                </a:solidFill>
              </a:rPr>
              <a:pPr/>
              <a:t>2018-06-25</a:t>
            </a:fld>
            <a:endParaRPr lang="ko-KR" altLang="en-US">
              <a:solidFill>
                <a:srgbClr val="113F7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113F7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>
                <a:solidFill>
                  <a:srgbClr val="113F71"/>
                </a:solidFill>
              </a:rPr>
              <a:pPr/>
              <a:t>‹#›</a:t>
            </a:fld>
            <a:endParaRPr lang="ko-KR" altLang="en-US">
              <a:solidFill>
                <a:srgbClr val="113F71"/>
              </a:solidFill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339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제목 개체 틀 1"/>
          <p:cNvSpPr>
            <a:spLocks noGrp="1"/>
          </p:cNvSpPr>
          <p:nvPr>
            <p:ph type="title"/>
          </p:nvPr>
        </p:nvSpPr>
        <p:spPr>
          <a:xfrm>
            <a:off x="413538" y="188642"/>
            <a:ext cx="6102678" cy="716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9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65733"/>
          </a:xfrm>
        </p:spPr>
        <p:txBody>
          <a:bodyPr/>
          <a:lstStyle/>
          <a:p>
            <a:fld id="{676E0667-DBD8-4FCE-A369-BEC67E5F26D7}" type="datetime1">
              <a:rPr lang="ko-KR" altLang="en-US" smtClean="0"/>
              <a:pPr/>
              <a:t>2018-06-25</a:t>
            </a:fld>
            <a:endParaRPr lang="ko-KR" altLang="en-US" dirty="0"/>
          </a:p>
        </p:txBody>
      </p:sp>
      <p:sp>
        <p:nvSpPr>
          <p:cNvPr id="2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265733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8105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3C2D91A-D5FC-4E14-941B-334DF0261963}" type="datetime1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0" y="-3"/>
            <a:ext cx="9144006" cy="936691"/>
            <a:chOff x="0" y="-3"/>
            <a:chExt cx="9144006" cy="936691"/>
          </a:xfrm>
        </p:grpSpPr>
        <p:sp>
          <p:nvSpPr>
            <p:cNvPr id="13" name="직사각형 12"/>
            <p:cNvSpPr/>
            <p:nvPr/>
          </p:nvSpPr>
          <p:spPr>
            <a:xfrm>
              <a:off x="0" y="0"/>
              <a:ext cx="9144000" cy="9087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0" y="-3"/>
              <a:ext cx="9144006" cy="764705"/>
              <a:chOff x="0" y="-3"/>
              <a:chExt cx="9144006" cy="965423"/>
            </a:xfrm>
            <a:pattFill prst="pct90">
              <a:fgClr>
                <a:srgbClr val="92D050"/>
              </a:fgClr>
              <a:bgClr>
                <a:schemeClr val="bg1"/>
              </a:bgClr>
            </a:pattFill>
          </p:grpSpPr>
          <p:sp>
            <p:nvSpPr>
              <p:cNvPr id="16" name="직사각형 15"/>
              <p:cNvSpPr/>
              <p:nvPr/>
            </p:nvSpPr>
            <p:spPr>
              <a:xfrm>
                <a:off x="0" y="1"/>
                <a:ext cx="6948264" cy="2381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순서도: 수동 입력 16"/>
              <p:cNvSpPr/>
              <p:nvPr/>
            </p:nvSpPr>
            <p:spPr>
              <a:xfrm rot="16200000">
                <a:off x="7275391" y="-903194"/>
                <a:ext cx="965423" cy="2771806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5" name="Picture 3" descr="D:\12. 홍보관리\※ 사업단 로고\※-사업단로고(PNG_RISP)2.pn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1275838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BFB2-CC9C-4FF1-B49F-86F5D68B168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9048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12. 홍보관리\※ 사업단 로고\※-사업단로고(PNG_RISP)2.png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88"/>
            <a:ext cx="1570499" cy="936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47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제목 개체 틀 1"/>
          <p:cNvSpPr>
            <a:spLocks noGrp="1"/>
          </p:cNvSpPr>
          <p:nvPr>
            <p:ph type="title"/>
          </p:nvPr>
        </p:nvSpPr>
        <p:spPr>
          <a:xfrm>
            <a:off x="413538" y="188642"/>
            <a:ext cx="6102678" cy="716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9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65733"/>
          </a:xfrm>
        </p:spPr>
        <p:txBody>
          <a:bodyPr/>
          <a:lstStyle/>
          <a:p>
            <a:fld id="{676E0667-DBD8-4FCE-A369-BEC67E5F26D7}" type="datetime1">
              <a:rPr lang="ko-KR" altLang="en-US" smtClean="0"/>
              <a:pPr/>
              <a:t>2018-06-25</a:t>
            </a:fld>
            <a:endParaRPr lang="ko-KR" altLang="en-US" dirty="0"/>
          </a:p>
        </p:txBody>
      </p:sp>
      <p:sp>
        <p:nvSpPr>
          <p:cNvPr id="2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265733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8105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제목 개체 틀 1"/>
          <p:cNvSpPr>
            <a:spLocks noGrp="1"/>
          </p:cNvSpPr>
          <p:nvPr>
            <p:ph type="title"/>
          </p:nvPr>
        </p:nvSpPr>
        <p:spPr>
          <a:xfrm>
            <a:off x="413538" y="188642"/>
            <a:ext cx="6102678" cy="716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9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65733"/>
          </a:xfrm>
        </p:spPr>
        <p:txBody>
          <a:bodyPr/>
          <a:lstStyle/>
          <a:p>
            <a:fld id="{676E0667-DBD8-4FCE-A369-BEC67E5F26D7}" type="datetime1">
              <a:rPr lang="ko-KR" altLang="en-US" smtClean="0"/>
              <a:pPr/>
              <a:t>2018-06-25</a:t>
            </a:fld>
            <a:endParaRPr lang="ko-KR" altLang="en-US" dirty="0"/>
          </a:p>
        </p:txBody>
      </p:sp>
      <p:sp>
        <p:nvSpPr>
          <p:cNvPr id="2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265733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810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238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제목 개체 틀 1"/>
          <p:cNvSpPr>
            <a:spLocks noGrp="1"/>
          </p:cNvSpPr>
          <p:nvPr>
            <p:ph type="title"/>
          </p:nvPr>
        </p:nvSpPr>
        <p:spPr>
          <a:xfrm>
            <a:off x="413538" y="188642"/>
            <a:ext cx="6102678" cy="716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9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65733"/>
          </a:xfrm>
        </p:spPr>
        <p:txBody>
          <a:bodyPr/>
          <a:lstStyle/>
          <a:p>
            <a:fld id="{676E0667-DBD8-4FCE-A369-BEC67E5F26D7}" type="datetime1">
              <a:rPr lang="ko-KR" altLang="en-US" smtClean="0"/>
              <a:pPr/>
              <a:t>2018-06-25</a:t>
            </a:fld>
            <a:endParaRPr lang="ko-KR" altLang="en-US" dirty="0"/>
          </a:p>
        </p:txBody>
      </p:sp>
      <p:sp>
        <p:nvSpPr>
          <p:cNvPr id="2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265733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810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제목 개체 틀 1"/>
          <p:cNvSpPr>
            <a:spLocks noGrp="1"/>
          </p:cNvSpPr>
          <p:nvPr>
            <p:ph type="title"/>
          </p:nvPr>
        </p:nvSpPr>
        <p:spPr>
          <a:xfrm>
            <a:off x="413538" y="188642"/>
            <a:ext cx="6102678" cy="716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9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265733"/>
          </a:xfrm>
        </p:spPr>
        <p:txBody>
          <a:bodyPr/>
          <a:lstStyle/>
          <a:p>
            <a:fld id="{676E0667-DBD8-4FCE-A369-BEC67E5F26D7}" type="datetime1">
              <a:rPr lang="ko-KR" altLang="en-US" smtClean="0"/>
              <a:pPr/>
              <a:t>2018-06-25</a:t>
            </a:fld>
            <a:endParaRPr lang="ko-KR" altLang="en-US" dirty="0"/>
          </a:p>
        </p:txBody>
      </p:sp>
      <p:sp>
        <p:nvSpPr>
          <p:cNvPr id="2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265733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8105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DCD-319E-4EFC-8811-0E956234AF17}" type="datetime1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9048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12. 홍보관리\※ 사업단 로고\※-사업단로고(PNG_RISP)2.png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88"/>
            <a:ext cx="1570499" cy="936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62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DCD-319E-4EFC-8811-0E956234AF17}" type="datetime1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9048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12. 홍보관리\※ 사업단 로고\※-사업단로고(PNG_RISP)2.png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88"/>
            <a:ext cx="1570499" cy="936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62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9DCD-319E-4EFC-8811-0E956234AF17}" type="datetime1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9048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12. 홍보관리\※ 사업단 로고\※-사업단로고(PNG_RISP)2.png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88"/>
            <a:ext cx="1570499" cy="936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62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EEFE-79A1-4836-A42E-99D367714A4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-3"/>
            <a:ext cx="9144006" cy="936691"/>
            <a:chOff x="0" y="-3"/>
            <a:chExt cx="9144006" cy="936691"/>
          </a:xfrm>
        </p:grpSpPr>
        <p:sp>
          <p:nvSpPr>
            <p:cNvPr id="8" name="직사각형 7"/>
            <p:cNvSpPr/>
            <p:nvPr/>
          </p:nvSpPr>
          <p:spPr>
            <a:xfrm>
              <a:off x="0" y="0"/>
              <a:ext cx="9144000" cy="9087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0" y="-3"/>
              <a:ext cx="9144006" cy="764705"/>
              <a:chOff x="0" y="-3"/>
              <a:chExt cx="9144006" cy="965423"/>
            </a:xfrm>
            <a:pattFill prst="pct90">
              <a:fgClr>
                <a:srgbClr val="92D050"/>
              </a:fgClr>
              <a:bgClr>
                <a:schemeClr val="bg1"/>
              </a:bgClr>
            </a:pattFill>
          </p:grpSpPr>
          <p:sp>
            <p:nvSpPr>
              <p:cNvPr id="11" name="직사각형 10"/>
              <p:cNvSpPr/>
              <p:nvPr/>
            </p:nvSpPr>
            <p:spPr>
              <a:xfrm>
                <a:off x="0" y="1"/>
                <a:ext cx="6948264" cy="2381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순서도: 수동 입력 11"/>
              <p:cNvSpPr/>
              <p:nvPr/>
            </p:nvSpPr>
            <p:spPr>
              <a:xfrm rot="16200000">
                <a:off x="7275391" y="-903194"/>
                <a:ext cx="965423" cy="2771806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3" descr="D:\12. 홍보관리\※ 사업단 로고\※-사업단로고(PNG_RISP)2.pn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1673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88AEB939-C2F9-4CDE-9569-3F7046A6723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2018-06-25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cxnSp>
        <p:nvCxnSpPr>
          <p:cNvPr id="13" name="직선 연결선 5"/>
          <p:cNvCxnSpPr/>
          <p:nvPr userDrawn="1"/>
        </p:nvCxnSpPr>
        <p:spPr>
          <a:xfrm>
            <a:off x="8752866" y="6541760"/>
            <a:ext cx="0" cy="144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863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E7EEFE-79A1-4836-A42E-99D367714A4B}" type="datetime1">
              <a:rPr lang="ko-KR" altLang="en-US" smtClean="0">
                <a:solidFill>
                  <a:srgbClr val="113F71"/>
                </a:solidFill>
              </a:rPr>
              <a:pPr/>
              <a:t>2018-06-25</a:t>
            </a:fld>
            <a:endParaRPr lang="ko-KR" altLang="en-US">
              <a:solidFill>
                <a:srgbClr val="113F7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113F7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>
                <a:solidFill>
                  <a:srgbClr val="113F71"/>
                </a:solidFill>
              </a:rPr>
              <a:pPr/>
              <a:t>‹#›</a:t>
            </a:fld>
            <a:endParaRPr lang="ko-KR" altLang="en-US">
              <a:solidFill>
                <a:srgbClr val="113F71"/>
              </a:solidFill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796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E7EEFE-79A1-4836-A42E-99D367714A4B}" type="datetime1">
              <a:rPr lang="ko-KR" altLang="en-US" smtClean="0">
                <a:solidFill>
                  <a:srgbClr val="113F71"/>
                </a:solidFill>
              </a:rPr>
              <a:pPr/>
              <a:t>2018-06-25</a:t>
            </a:fld>
            <a:endParaRPr lang="ko-KR" altLang="en-US">
              <a:solidFill>
                <a:srgbClr val="113F71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113F71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>
                <a:solidFill>
                  <a:srgbClr val="113F71"/>
                </a:solidFill>
              </a:rPr>
              <a:pPr/>
              <a:t>‹#›</a:t>
            </a:fld>
            <a:endParaRPr lang="ko-KR" altLang="en-US">
              <a:solidFill>
                <a:srgbClr val="113F71"/>
              </a:solidFill>
            </a:endParaRPr>
          </a:p>
        </p:txBody>
      </p:sp>
      <p:grpSp>
        <p:nvGrpSpPr>
          <p:cNvPr id="13" name="그룹 12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686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제목 개체 틀 1"/>
          <p:cNvSpPr>
            <a:spLocks noGrp="1"/>
          </p:cNvSpPr>
          <p:nvPr>
            <p:ph type="title"/>
          </p:nvPr>
        </p:nvSpPr>
        <p:spPr>
          <a:xfrm>
            <a:off x="413538" y="188642"/>
            <a:ext cx="6102678" cy="716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 b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9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265733"/>
          </a:xfrm>
          <a:prstGeom prst="rect">
            <a:avLst/>
          </a:prstGeom>
        </p:spPr>
        <p:txBody>
          <a:bodyPr/>
          <a:lstStyle/>
          <a:p>
            <a:fld id="{ACC30C10-F00C-499D-B4F3-84F4CD282671}" type="datetime1">
              <a:rPr lang="ko-KR" altLang="en-US" smtClean="0">
                <a:solidFill>
                  <a:srgbClr val="113F71"/>
                </a:solidFill>
              </a:rPr>
              <a:pPr/>
              <a:t>2018-06-25</a:t>
            </a:fld>
            <a:endParaRPr lang="ko-KR" altLang="en-US" dirty="0">
              <a:solidFill>
                <a:srgbClr val="113F71"/>
              </a:solidFill>
            </a:endParaRPr>
          </a:p>
        </p:txBody>
      </p:sp>
      <p:sp>
        <p:nvSpPr>
          <p:cNvPr id="2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265733"/>
          </a:xfrm>
        </p:spPr>
        <p:txBody>
          <a:bodyPr/>
          <a:lstStyle/>
          <a:p>
            <a:endParaRPr lang="ko-KR" altLang="en-US" dirty="0">
              <a:solidFill>
                <a:srgbClr val="113F71"/>
              </a:solidFill>
            </a:endParaRPr>
          </a:p>
        </p:txBody>
      </p:sp>
      <p:sp>
        <p:nvSpPr>
          <p:cNvPr id="2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00020" y="6525344"/>
            <a:ext cx="2133600" cy="26572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8CA3DB7-E5BA-456D-AA01-B6AB6C093ECE}" type="slidenum">
              <a:rPr lang="ko-KR" altLang="en-US" smtClean="0">
                <a:solidFill>
                  <a:srgbClr val="113F71"/>
                </a:solidFill>
              </a:rPr>
              <a:pPr/>
              <a:t>‹#›</a:t>
            </a:fld>
            <a:endParaRPr lang="ko-KR" altLang="en-US" dirty="0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0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096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28956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 dirty="0"/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0800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9813"/>
            <a:ext cx="8373616" cy="692696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28956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56967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AA297820-8D4B-4C15-9B7C-DA3099B5919D}" type="slidenum">
              <a:rPr lang="ko-KR" altLang="en-US" smtClean="0"/>
              <a:t>‹#›</a:t>
            </a:fld>
            <a:endParaRPr lang="ko-KR" altLang="en-US" dirty="0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7815" y="0"/>
            <a:ext cx="9163050" cy="936688"/>
            <a:chOff x="-7815" y="0"/>
            <a:chExt cx="9163050" cy="936688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0"/>
              <a:ext cx="9163050" cy="9048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D:\12. 홍보관리\※ 사업단 로고\※-사업단로고(PNG_RISP)2.png"/>
            <p:cNvPicPr>
              <a:picLocks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688"/>
              <a:ext cx="1570499" cy="9360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783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90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28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22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00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57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37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43EBA-02A5-4A8F-80B8-757E32B8F478}" type="datetimeFigureOut">
              <a:rPr lang="ko-KR" altLang="en-US" smtClean="0"/>
              <a:t>2018-06-25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F530-ED58-4338-9647-2897CECE6A9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8" r:id="rId12"/>
    <p:sldLayoutId id="2147483669" r:id="rId13"/>
    <p:sldLayoutId id="2147483670" r:id="rId14"/>
    <p:sldLayoutId id="2147483684" r:id="rId15"/>
    <p:sldLayoutId id="2147483678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673" r:id="rId25"/>
    <p:sldLayoutId id="2147483674" r:id="rId26"/>
    <p:sldLayoutId id="2147483720" r:id="rId27"/>
    <p:sldLayoutId id="2147483761" r:id="rId28"/>
    <p:sldLayoutId id="2147483762" r:id="rId29"/>
    <p:sldLayoutId id="2147483763" r:id="rId30"/>
    <p:sldLayoutId id="2147483764" r:id="rId3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정현지\Desktop\ppt탬플릿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018" y="1581944"/>
            <a:ext cx="641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Issues of the prototyping of QWRs and HWRs at RISP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434" y="3923764"/>
            <a:ext cx="542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Accelerating System team,</a:t>
            </a:r>
          </a:p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Rare Isotope Science Project(RISP)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468" y="30689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Juwan Kim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546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6425" y="332656"/>
            <a:ext cx="5608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Tahoma" panose="020B0604030504040204" pitchFamily="34" charset="0"/>
                <a:ea typeface="HY헤드라인M" panose="02030600000101010101" pitchFamily="18" charset="-127"/>
                <a:cs typeface="Tahoma" panose="020B0604030504040204" pitchFamily="34" charset="0"/>
              </a:rPr>
              <a:t>the prototype cavities of QWRs &amp; HWRs</a:t>
            </a:r>
            <a:endParaRPr lang="ko-KR" altLang="en-US" sz="2400" dirty="0">
              <a:solidFill>
                <a:schemeClr val="bg1"/>
              </a:solidFill>
              <a:latin typeface="Tahoma" panose="020B0604030504040204" pitchFamily="34" charset="0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727447"/>
              </p:ext>
            </p:extLst>
          </p:nvPr>
        </p:nvGraphicFramePr>
        <p:xfrm>
          <a:off x="236729" y="1916832"/>
          <a:ext cx="7281919" cy="3488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97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7767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Stage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QWR prototype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HWR prototype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4699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  <a:r>
                        <a:rPr lang="en-US" sz="1600" kern="1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solidFill>
                            <a:schemeClr val="tx1"/>
                          </a:solidFill>
                          <a:effectLst/>
                        </a:rPr>
                        <a:t>Test</a:t>
                      </a:r>
                    </a:p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(Bare cavity)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#2-2 (RI)</a:t>
                      </a:r>
                    </a:p>
                    <a:p>
                      <a:pPr marL="635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</a:rPr>
                        <a:t>#3-1 (VZ)</a:t>
                      </a:r>
                    </a:p>
                    <a:p>
                      <a:pPr marL="635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</a:rPr>
                        <a:t>#3-2 (VZ)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#1-1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(RI)</a:t>
                      </a:r>
                    </a:p>
                    <a:p>
                      <a:pPr marL="635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#3-1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(VZ)</a:t>
                      </a:r>
                    </a:p>
                    <a:p>
                      <a:pPr marL="635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#3-2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(VZ)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4699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</a:rPr>
                        <a:t> Test</a:t>
                      </a:r>
                    </a:p>
                    <a:p>
                      <a:pPr marL="635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(Jacketed cavity)</a:t>
                      </a:r>
                      <a:endParaRPr lang="ko-KR" alt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ko-KR" sz="1600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#3-1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Round type VZ)</a:t>
                      </a:r>
                    </a:p>
                    <a:p>
                      <a:pPr marL="635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#3-2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Round type (VZ)</a:t>
                      </a:r>
                    </a:p>
                    <a:p>
                      <a:pPr marL="635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#3-3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Flat type (VZ)</a:t>
                      </a:r>
                    </a:p>
                    <a:p>
                      <a:pPr marL="635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#3-4 Flat type(VZ) to be tested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155"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One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2</a:t>
                      </a:r>
                      <a:r>
                        <a:rPr lang="en-US" altLang="ko-KR" sz="1600" kern="100" baseline="300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nd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 (RI)</a:t>
                      </a:r>
                    </a:p>
                    <a:p>
                      <a:pPr marL="635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Two Bare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 Cavity 3</a:t>
                      </a:r>
                      <a:r>
                        <a:rPr lang="en-US" altLang="ko-KR" sz="16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rd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 (VZ)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One 1</a:t>
                      </a:r>
                      <a:r>
                        <a:rPr lang="en-US" altLang="ko-KR" sz="16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st</a:t>
                      </a: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 (RI)</a:t>
                      </a:r>
                    </a:p>
                    <a:p>
                      <a:pPr marL="635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Three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 3</a:t>
                      </a:r>
                      <a:r>
                        <a:rPr lang="en-US" altLang="ko-KR" sz="16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rd</a:t>
                      </a:r>
                      <a:r>
                        <a:rPr lang="en-US" altLang="ko-KR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/>
                          <a:cs typeface="Times New Roman"/>
                        </a:rPr>
                        <a:t> Bare &amp; Dressed(VZ)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7193" y="5404999"/>
            <a:ext cx="559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33CC"/>
                </a:solidFill>
              </a:rPr>
              <a:t>Vendor : RI: Research Instruments, VZ: </a:t>
            </a:r>
            <a:r>
              <a:rPr lang="en-US" altLang="ko-KR" dirty="0" err="1">
                <a:solidFill>
                  <a:srgbClr val="3333CC"/>
                </a:solidFill>
              </a:rPr>
              <a:t>Vitzro</a:t>
            </a:r>
            <a:r>
              <a:rPr lang="en-US" altLang="ko-KR" dirty="0">
                <a:solidFill>
                  <a:srgbClr val="3333CC"/>
                </a:solidFill>
              </a:rPr>
              <a:t> Tech</a:t>
            </a:r>
            <a:endParaRPr lang="ko-KR" altLang="en-US" dirty="0">
              <a:solidFill>
                <a:srgbClr val="3333CC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060848"/>
            <a:ext cx="787720" cy="208232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330" y="2082612"/>
            <a:ext cx="671357" cy="2000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22494A-79A3-45E7-A142-B79FC81504F1}"/>
              </a:ext>
            </a:extLst>
          </p:cNvPr>
          <p:cNvSpPr txBox="1"/>
          <p:nvPr/>
        </p:nvSpPr>
        <p:spPr>
          <a:xfrm>
            <a:off x="7606610" y="4139466"/>
            <a:ext cx="78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Flat type</a:t>
            </a:r>
            <a:endParaRPr lang="ko-KR" alt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FDEA77-C79D-4BDA-A352-74809B4B6CA4}"/>
              </a:ext>
            </a:extLst>
          </p:cNvPr>
          <p:cNvSpPr txBox="1"/>
          <p:nvPr/>
        </p:nvSpPr>
        <p:spPr>
          <a:xfrm>
            <a:off x="8390692" y="4139465"/>
            <a:ext cx="952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Round type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3066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41" y="1675520"/>
            <a:ext cx="8049791" cy="46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6512" y="269918"/>
            <a:ext cx="6356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latin typeface="Tahoma" panose="020B0604030504040204" pitchFamily="34" charset="0"/>
                <a:ea typeface="HY헤드라인M" panose="02030600000101010101" pitchFamily="18" charset="-127"/>
                <a:cs typeface="Tahoma" panose="020B0604030504040204" pitchFamily="34" charset="0"/>
              </a:rPr>
              <a:t>Performance Test </a:t>
            </a:r>
            <a:r>
              <a:rPr lang="en-US" altLang="ko-KR" sz="3000" b="1" dirty="0" err="1">
                <a:solidFill>
                  <a:schemeClr val="bg1"/>
                </a:solidFill>
                <a:latin typeface="Tahoma" panose="020B0604030504040204" pitchFamily="34" charset="0"/>
                <a:ea typeface="HY헤드라인M" panose="02030600000101010101" pitchFamily="18" charset="-127"/>
                <a:cs typeface="Tahoma" panose="020B0604030504040204" pitchFamily="34" charset="0"/>
              </a:rPr>
              <a:t>Results_QWR</a:t>
            </a:r>
            <a:endParaRPr lang="ko-KR" altLang="en-US" sz="3000" b="1" dirty="0">
              <a:solidFill>
                <a:schemeClr val="bg1"/>
              </a:solidFill>
              <a:latin typeface="Tahoma" panose="020B0604030504040204" pitchFamily="34" charset="0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  <p:sp>
        <p:nvSpPr>
          <p:cNvPr id="2067" name="TextBox 2066"/>
          <p:cNvSpPr txBox="1"/>
          <p:nvPr/>
        </p:nvSpPr>
        <p:spPr>
          <a:xfrm>
            <a:off x="251520" y="1026303"/>
            <a:ext cx="36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00B050"/>
                </a:solidFill>
              </a:rPr>
              <a:t>Bare cavity vs. Jacketed Cavity</a:t>
            </a:r>
            <a:endParaRPr lang="ko-KR" altLang="en-US" sz="2000" dirty="0">
              <a:solidFill>
                <a:srgbClr val="00B050"/>
              </a:solidFill>
            </a:endParaRPr>
          </a:p>
        </p:txBody>
      </p:sp>
      <p:sp>
        <p:nvSpPr>
          <p:cNvPr id="2069" name="TextBox 2068"/>
          <p:cNvSpPr txBox="1"/>
          <p:nvPr/>
        </p:nvSpPr>
        <p:spPr>
          <a:xfrm>
            <a:off x="251520" y="1342941"/>
            <a:ext cx="105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Q-factor</a:t>
            </a:r>
            <a:endParaRPr lang="ko-KR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308304" y="632102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Eacc</a:t>
            </a:r>
            <a:r>
              <a:rPr lang="en-US" altLang="ko-KR" dirty="0"/>
              <a:t>(MV/m)</a:t>
            </a:r>
            <a:endParaRPr lang="ko-KR" altLang="en-US" dirty="0"/>
          </a:p>
        </p:txBody>
      </p:sp>
      <p:sp>
        <p:nvSpPr>
          <p:cNvPr id="2070" name="포인트가 5개인 별 2069"/>
          <p:cNvSpPr/>
          <p:nvPr/>
        </p:nvSpPr>
        <p:spPr>
          <a:xfrm>
            <a:off x="5004048" y="3356992"/>
            <a:ext cx="261052" cy="216024"/>
          </a:xfrm>
          <a:prstGeom prst="star5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72" name="직선 화살표 연결선 2071"/>
          <p:cNvCxnSpPr>
            <a:endCxn id="2070" idx="2"/>
          </p:cNvCxnSpPr>
          <p:nvPr/>
        </p:nvCxnSpPr>
        <p:spPr>
          <a:xfrm flipV="1">
            <a:off x="4283968" y="3573015"/>
            <a:ext cx="769937" cy="1512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4" name="TextBox 2073"/>
          <p:cNvSpPr txBox="1"/>
          <p:nvPr/>
        </p:nvSpPr>
        <p:spPr>
          <a:xfrm>
            <a:off x="3563888" y="5089555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33CC"/>
                </a:solidFill>
              </a:rPr>
              <a:t>Q-factor limit</a:t>
            </a:r>
          </a:p>
          <a:p>
            <a:r>
              <a:rPr lang="en-US" altLang="ko-KR" dirty="0">
                <a:solidFill>
                  <a:srgbClr val="3333CC"/>
                </a:solidFill>
              </a:rPr>
              <a:t>@ Operation point</a:t>
            </a:r>
            <a:endParaRPr lang="ko-KR" altLang="en-US" dirty="0">
              <a:solidFill>
                <a:srgbClr val="3333CC"/>
              </a:solidFill>
            </a:endParaRPr>
          </a:p>
        </p:txBody>
      </p:sp>
      <p:sp>
        <p:nvSpPr>
          <p:cNvPr id="2075" name="타원 2074"/>
          <p:cNvSpPr/>
          <p:nvPr/>
        </p:nvSpPr>
        <p:spPr>
          <a:xfrm>
            <a:off x="1309502" y="2636912"/>
            <a:ext cx="1439368" cy="244827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6" name="TextBox 2075"/>
          <p:cNvSpPr txBox="1"/>
          <p:nvPr/>
        </p:nvSpPr>
        <p:spPr>
          <a:xfrm>
            <a:off x="1331506" y="5055034"/>
            <a:ext cx="149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Multipacting</a:t>
            </a:r>
            <a:endParaRPr lang="ko-KR" altLang="en-US" dirty="0"/>
          </a:p>
        </p:txBody>
      </p:sp>
      <p:sp>
        <p:nvSpPr>
          <p:cNvPr id="2077" name="TextBox 2076"/>
          <p:cNvSpPr txBox="1"/>
          <p:nvPr/>
        </p:nvSpPr>
        <p:spPr>
          <a:xfrm>
            <a:off x="971600" y="6417057"/>
            <a:ext cx="450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33CC"/>
                </a:solidFill>
              </a:rPr>
              <a:t>All cavities are tested in TRIUMF(Canada)</a:t>
            </a:r>
            <a:endParaRPr lang="ko-KR" alt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8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425" y="332656"/>
            <a:ext cx="2987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QWR Test Result</a:t>
            </a:r>
            <a:endParaRPr lang="ko-KR" altLang="en-US" sz="2800" dirty="0">
              <a:solidFill>
                <a:schemeClr val="bg1"/>
              </a:solidFill>
              <a:latin typeface="Tahoma" panose="020B0604030504040204" pitchFamily="34" charset="0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  <p:pic>
        <p:nvPicPr>
          <p:cNvPr id="1025" name="_x102235440" descr="EMB0000280816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5" y="3933056"/>
            <a:ext cx="4392488" cy="25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13250" r="12667"/>
          <a:stretch/>
        </p:blipFill>
        <p:spPr>
          <a:xfrm>
            <a:off x="5292080" y="2515011"/>
            <a:ext cx="1614976" cy="34212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r="17220"/>
          <a:stretch/>
        </p:blipFill>
        <p:spPr>
          <a:xfrm>
            <a:off x="6993400" y="2502909"/>
            <a:ext cx="1739501" cy="3433354"/>
          </a:xfrm>
          <a:prstGeom prst="rect">
            <a:avLst/>
          </a:prstGeom>
        </p:spPr>
      </p:pic>
      <p:pic>
        <p:nvPicPr>
          <p:cNvPr id="1027" name="_x353423520" descr="EMB0000280816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8" y="1498782"/>
            <a:ext cx="3995936" cy="228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xmlns="" id="{20D29EAC-DC7C-423E-BF0D-7D80A9384E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615787"/>
              </p:ext>
            </p:extLst>
          </p:nvPr>
        </p:nvGraphicFramePr>
        <p:xfrm>
          <a:off x="323528" y="1412776"/>
          <a:ext cx="8198376" cy="476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39157A-D50C-4AA5-91EE-B70D589C3CAB}"/>
              </a:ext>
            </a:extLst>
          </p:cNvPr>
          <p:cNvSpPr txBox="1"/>
          <p:nvPr/>
        </p:nvSpPr>
        <p:spPr>
          <a:xfrm>
            <a:off x="386425" y="332656"/>
            <a:ext cx="5024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HWR Test Result </a:t>
            </a:r>
            <a:r>
              <a:rPr lang="en-US" altLang="ko-KR" sz="2800" dirty="0" err="1">
                <a:solidFill>
                  <a:schemeClr val="bg1"/>
                </a:solidFill>
              </a:rPr>
              <a:t>Comparision</a:t>
            </a:r>
            <a:endParaRPr lang="ko-KR" altLang="en-US" sz="2800" dirty="0">
              <a:solidFill>
                <a:schemeClr val="bg1"/>
              </a:solidFill>
              <a:latin typeface="Tahoma" panose="020B0604030504040204" pitchFamily="34" charset="0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4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xmlns="" id="{9BCE3B7C-31E8-4CB9-8F83-65EDBEE65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112814"/>
              </p:ext>
            </p:extLst>
          </p:nvPr>
        </p:nvGraphicFramePr>
        <p:xfrm>
          <a:off x="549018" y="1268760"/>
          <a:ext cx="8045963" cy="449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FE1C92-99F0-4817-9546-6C606227A862}"/>
              </a:ext>
            </a:extLst>
          </p:cNvPr>
          <p:cNvSpPr txBox="1"/>
          <p:nvPr/>
        </p:nvSpPr>
        <p:spPr>
          <a:xfrm>
            <a:off x="386425" y="332656"/>
            <a:ext cx="5024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HWR Test Result </a:t>
            </a:r>
            <a:r>
              <a:rPr lang="en-US" altLang="ko-KR" sz="2800" dirty="0" err="1">
                <a:solidFill>
                  <a:schemeClr val="bg1"/>
                </a:solidFill>
              </a:rPr>
              <a:t>Comparision</a:t>
            </a:r>
            <a:endParaRPr lang="ko-KR" altLang="en-US" sz="2800" dirty="0">
              <a:solidFill>
                <a:schemeClr val="bg1"/>
              </a:solidFill>
              <a:latin typeface="Tahoma" panose="020B0604030504040204" pitchFamily="34" charset="0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0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8035224" cy="4145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836088-5F9B-4CBC-A858-3872D27C7794}"/>
              </a:ext>
            </a:extLst>
          </p:cNvPr>
          <p:cNvSpPr txBox="1"/>
          <p:nvPr/>
        </p:nvSpPr>
        <p:spPr>
          <a:xfrm>
            <a:off x="386425" y="332656"/>
            <a:ext cx="4237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Recent HWR Test Results</a:t>
            </a:r>
            <a:endParaRPr lang="ko-KR" altLang="en-US" sz="2800" dirty="0">
              <a:solidFill>
                <a:schemeClr val="bg1"/>
              </a:solidFill>
              <a:latin typeface="Tahoma" panose="020B0604030504040204" pitchFamily="34" charset="0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67EB9A9A-D91A-4E78-AE79-D896FE92B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789040"/>
            <a:ext cx="787720" cy="20823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164AAF02-4BD3-496F-AE27-6E8707FA5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510625"/>
            <a:ext cx="671357" cy="2000370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xmlns="" id="{A349FE86-8D0C-4B60-B8AE-F96A0627F9C6}"/>
              </a:ext>
            </a:extLst>
          </p:cNvPr>
          <p:cNvSpPr/>
          <p:nvPr/>
        </p:nvSpPr>
        <p:spPr>
          <a:xfrm>
            <a:off x="4788024" y="2636912"/>
            <a:ext cx="485005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xmlns="" id="{9AB5E1E6-958E-408B-B658-36729A5458AD}"/>
              </a:ext>
            </a:extLst>
          </p:cNvPr>
          <p:cNvCxnSpPr/>
          <p:nvPr/>
        </p:nvCxnSpPr>
        <p:spPr>
          <a:xfrm flipH="1">
            <a:off x="5273029" y="2492896"/>
            <a:ext cx="1315195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6185EAC0-22ED-4BD3-8DA6-5EB87C8B0C5B}"/>
              </a:ext>
            </a:extLst>
          </p:cNvPr>
          <p:cNvSpPr/>
          <p:nvPr/>
        </p:nvSpPr>
        <p:spPr>
          <a:xfrm>
            <a:off x="3903153" y="2780928"/>
            <a:ext cx="485005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xmlns="" id="{E78A2C42-CD0F-4367-A179-1C3F97447DB7}"/>
              </a:ext>
            </a:extLst>
          </p:cNvPr>
          <p:cNvCxnSpPr/>
          <p:nvPr/>
        </p:nvCxnSpPr>
        <p:spPr>
          <a:xfrm flipV="1">
            <a:off x="3635896" y="2996952"/>
            <a:ext cx="43204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8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z="2400" dirty="0"/>
              <a:t>The prototypes of the </a:t>
            </a:r>
            <a:r>
              <a:rPr lang="el-GR" altLang="ko-KR" sz="2400" dirty="0">
                <a:sym typeface="Symbol"/>
              </a:rPr>
              <a:t>β</a:t>
            </a:r>
            <a:r>
              <a:rPr lang="en-US" altLang="ko-KR" sz="2400" dirty="0">
                <a:sym typeface="Symbol"/>
              </a:rPr>
              <a:t>=0.047 QWR, two types of </a:t>
            </a:r>
            <a:r>
              <a:rPr lang="el-GR" altLang="ko-KR" sz="2400" dirty="0">
                <a:sym typeface="Symbol"/>
              </a:rPr>
              <a:t>β</a:t>
            </a:r>
            <a:r>
              <a:rPr lang="en-US" altLang="ko-KR" sz="2400" dirty="0">
                <a:sym typeface="Symbol"/>
              </a:rPr>
              <a:t>=0.12 HWR have reached the RISP gradient and Q specifications</a:t>
            </a:r>
          </a:p>
          <a:p>
            <a:endParaRPr lang="en-US" altLang="ko-KR" sz="2400" dirty="0">
              <a:solidFill>
                <a:srgbClr val="FF0000"/>
              </a:solidFill>
            </a:endParaRPr>
          </a:p>
          <a:p>
            <a:r>
              <a:rPr lang="en-US" altLang="ko-KR" sz="2400" dirty="0">
                <a:sym typeface="Symbol"/>
              </a:rPr>
              <a:t>Improved procedures of cavity preparation including Venting &amp; Pumping down procedures in Cleanroom Assembly and High Temperature Baking allowed to reach high Q in the latest tests with HWRs</a:t>
            </a:r>
          </a:p>
          <a:p>
            <a:endParaRPr lang="en-US" altLang="ko-KR" sz="2400" dirty="0"/>
          </a:p>
          <a:p>
            <a:r>
              <a:rPr lang="en-US" altLang="ko-KR" sz="2400" dirty="0"/>
              <a:t>Design optimized Round End type HWR cavities showed only low field </a:t>
            </a:r>
            <a:r>
              <a:rPr lang="en-US" altLang="ko-KR" sz="2400" dirty="0" err="1"/>
              <a:t>multipaction</a:t>
            </a:r>
            <a:r>
              <a:rPr lang="en-US" altLang="ko-KR" sz="2400" dirty="0"/>
              <a:t> in less than 1 MV/m region and are expected to improve the performances in operating gradient region.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endParaRPr lang="ko-KR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17940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  <a:latin typeface="Tahoma" panose="020B0604030504040204" pitchFamily="34" charset="0"/>
                <a:ea typeface="HY헤드라인M" panose="02030600000101010101" pitchFamily="18" charset="-127"/>
                <a:cs typeface="Tahoma" panose="020B0604030504040204" pitchFamily="34" charset="0"/>
              </a:rPr>
              <a:t>Summary</a:t>
            </a:r>
            <a:endParaRPr lang="ko-KR" altLang="en-US" sz="3000" dirty="0">
              <a:solidFill>
                <a:schemeClr val="bg1"/>
              </a:solidFill>
              <a:latin typeface="Tahoma" panose="020B0604030504040204" pitchFamily="34" charset="0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7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정현지\Desktop\ppt탬플릿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064"/>
            <a:ext cx="9153228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5466" y="2924944"/>
            <a:ext cx="2893067" cy="707870"/>
          </a:xfrm>
          <a:prstGeom prst="rect">
            <a:avLst/>
          </a:prstGeom>
          <a:solidFill>
            <a:srgbClr val="FFFF00"/>
          </a:solidFill>
        </p:spPr>
        <p:txBody>
          <a:bodyPr wrap="none" lIns="91424" tIns="45712" rIns="91424" bIns="45712" rtlCol="0">
            <a:spAutoFit/>
          </a:bodyPr>
          <a:lstStyle/>
          <a:p>
            <a:r>
              <a:rPr lang="en-US" altLang="ko-KR" sz="4000" dirty="0">
                <a:solidFill>
                  <a:schemeClr val="tx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Thank you.</a:t>
            </a:r>
            <a:endParaRPr lang="ko-KR" altLang="en-US" sz="4000" dirty="0">
              <a:solidFill>
                <a:schemeClr val="tx2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732" y="272250"/>
            <a:ext cx="13937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  <a:latin typeface="Tahoma" panose="020B0604030504040204" pitchFamily="34" charset="0"/>
                <a:ea typeface="HY헤드라인M" panose="02030600000101010101" pitchFamily="18" charset="-127"/>
                <a:cs typeface="Tahoma" panose="020B0604030504040204" pitchFamily="34" charset="0"/>
              </a:rPr>
              <a:t>Outline</a:t>
            </a:r>
            <a:endParaRPr lang="ko-KR" altLang="en-US" sz="3000" dirty="0">
              <a:solidFill>
                <a:schemeClr val="bg1"/>
              </a:solidFill>
              <a:latin typeface="Tahoma" panose="020B0604030504040204" pitchFamily="34" charset="0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  <p:sp>
        <p:nvSpPr>
          <p:cNvPr id="2066" name="TextBox 2065"/>
          <p:cNvSpPr txBox="1"/>
          <p:nvPr/>
        </p:nvSpPr>
        <p:spPr>
          <a:xfrm>
            <a:off x="395536" y="155679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altLang="ko-KR" sz="2000" dirty="0"/>
              <a:t>Issues at RISP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ko-KR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2000" dirty="0"/>
              <a:t>Infrastructure upgrades at RISP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ko-KR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2000" dirty="0"/>
              <a:t>QWR prototype test results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ko-KR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2000" dirty="0"/>
              <a:t>HWR prototype test results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ko-KR" sz="2000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05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00050"/>
                <a:r>
                  <a:rPr lang="en-US" altLang="ko-KR" sz="2400" dirty="0"/>
                  <a:t>Q factor of HWR Reached up to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2400" dirty="0"/>
              </a:p>
              <a:p>
                <a:pPr marL="400050"/>
                <a:endParaRPr lang="en-US" altLang="ko-KR" sz="2400" dirty="0"/>
              </a:p>
              <a:p>
                <a:pPr marL="400050"/>
                <a:r>
                  <a:rPr lang="en-US" altLang="ko-KR" sz="2400" dirty="0"/>
                  <a:t>mass production of QWR, HWR started</a:t>
                </a:r>
              </a:p>
              <a:p>
                <a:pPr marL="400050"/>
                <a:endParaRPr lang="en-US" altLang="ko-KR" sz="2400" dirty="0"/>
              </a:p>
              <a:p>
                <a:pPr marL="400050"/>
                <a:r>
                  <a:rPr lang="en-US" altLang="ko-KR" sz="2400" dirty="0"/>
                  <a:t>Cryostat for Jacketed Cavity of HWRs and QWRs up to 3 cavities were installed and will be tested.</a:t>
                </a:r>
              </a:p>
              <a:p>
                <a:pPr marL="400050"/>
                <a:endParaRPr lang="en-US" altLang="ko-KR" sz="2400" dirty="0"/>
              </a:p>
              <a:p>
                <a:pPr marL="400050"/>
                <a:r>
                  <a:rPr lang="en-US" altLang="ko-KR" sz="2400" dirty="0"/>
                  <a:t>New SRF facility building will be prepared by the end of 2018.</a:t>
                </a:r>
              </a:p>
              <a:p>
                <a:pPr marL="400050"/>
                <a:endParaRPr lang="en-US" altLang="ko-KR" sz="2400" dirty="0"/>
              </a:p>
              <a:p>
                <a:pPr marL="400050"/>
                <a:r>
                  <a:rPr lang="en-US" altLang="ko-KR" sz="2400" dirty="0"/>
                  <a:t>New Cryostats/Top plates/Control rooms/RF system for new SRF sites are to be prepared by 1</a:t>
                </a:r>
                <a:r>
                  <a:rPr lang="en-US" altLang="ko-KR" sz="2400" baseline="30000" dirty="0"/>
                  <a:t>st</a:t>
                </a:r>
                <a:r>
                  <a:rPr lang="en-US" altLang="ko-KR" sz="2400" dirty="0"/>
                  <a:t> quarter of 2019.</a:t>
                </a:r>
              </a:p>
              <a:p>
                <a:pPr marL="400050"/>
                <a:endParaRPr lang="en-US" altLang="ko-KR" sz="2400" dirty="0"/>
              </a:p>
              <a:p>
                <a:pPr marL="400050"/>
                <a:endParaRPr lang="en-US" altLang="ko-KR" sz="2400" dirty="0"/>
              </a:p>
              <a:p>
                <a:pPr marL="400050"/>
                <a:endParaRPr lang="en-US" altLang="ko-KR" sz="2400" dirty="0"/>
              </a:p>
              <a:p>
                <a:pPr marL="400050"/>
                <a:endParaRPr lang="en-US" altLang="ko-KR" sz="2400" dirty="0"/>
              </a:p>
              <a:p>
                <a:pPr marL="400050"/>
                <a:endParaRPr lang="en-US" altLang="ko-KR" sz="2000" dirty="0"/>
              </a:p>
              <a:p>
                <a:pPr marL="400050"/>
                <a:endParaRPr lang="en-US" altLang="ko-KR" sz="2000" dirty="0"/>
              </a:p>
              <a:p>
                <a:pPr marL="400050"/>
                <a:endParaRPr lang="en-US" altLang="ko-KR" sz="2000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" t="-1752" r="-20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6425" y="332656"/>
            <a:ext cx="214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Tahoma" panose="020B0604030504040204" pitchFamily="34" charset="0"/>
                <a:ea typeface="HY헤드라인M" panose="02030600000101010101" pitchFamily="18" charset="-127"/>
                <a:cs typeface="Tahoma" panose="020B0604030504040204" pitchFamily="34" charset="0"/>
              </a:rPr>
              <a:t>Issues at RISP</a:t>
            </a:r>
            <a:endParaRPr lang="ko-KR" altLang="en-US" sz="2400" dirty="0">
              <a:solidFill>
                <a:schemeClr val="bg1"/>
              </a:solidFill>
              <a:latin typeface="Tahoma" panose="020B0604030504040204" pitchFamily="34" charset="0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6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z="2000" dirty="0">
                <a:sym typeface="Symbol"/>
              </a:rPr>
              <a:t>Horizontal Test facility(</a:t>
            </a:r>
            <a:r>
              <a:rPr lang="en-US" altLang="ko-KR" sz="2000" dirty="0" err="1">
                <a:sym typeface="Symbol"/>
              </a:rPr>
              <a:t>Munji</a:t>
            </a:r>
            <a:r>
              <a:rPr lang="en-US" altLang="ko-KR" sz="2000" dirty="0">
                <a:sym typeface="Symbol"/>
              </a:rPr>
              <a:t> campus, KAIST)</a:t>
            </a:r>
          </a:p>
          <a:p>
            <a:pPr lvl="1"/>
            <a:r>
              <a:rPr lang="en-US" altLang="ko-KR" sz="1600" dirty="0">
                <a:sym typeface="Symbol"/>
              </a:rPr>
              <a:t>in operation</a:t>
            </a:r>
          </a:p>
          <a:p>
            <a:r>
              <a:rPr lang="en-US" altLang="ko-KR" sz="2000" dirty="0">
                <a:sym typeface="Symbol"/>
              </a:rPr>
              <a:t>Clean room (</a:t>
            </a:r>
            <a:r>
              <a:rPr lang="en-US" altLang="ko-KR" sz="2000" dirty="0" err="1">
                <a:sym typeface="Symbol"/>
              </a:rPr>
              <a:t>Munji</a:t>
            </a:r>
            <a:r>
              <a:rPr lang="en-US" altLang="ko-KR" sz="2000" dirty="0">
                <a:sym typeface="Symbol"/>
              </a:rPr>
              <a:t> campus, KAIST)</a:t>
            </a:r>
          </a:p>
          <a:p>
            <a:pPr lvl="1"/>
            <a:r>
              <a:rPr lang="en-US" altLang="ko-KR" sz="1600" dirty="0">
                <a:sym typeface="Symbol"/>
              </a:rPr>
              <a:t>BCP</a:t>
            </a:r>
          </a:p>
          <a:p>
            <a:pPr lvl="1"/>
            <a:r>
              <a:rPr lang="en-US" altLang="ko-KR" sz="1600" dirty="0">
                <a:sym typeface="Symbol"/>
              </a:rPr>
              <a:t>High Pressure Rinse</a:t>
            </a:r>
          </a:p>
          <a:p>
            <a:pPr lvl="1"/>
            <a:r>
              <a:rPr lang="en-US" altLang="ko-KR" sz="1600" dirty="0">
                <a:sym typeface="Symbol"/>
              </a:rPr>
              <a:t>Vacuum furnace in Operation for hydrogen degassing</a:t>
            </a:r>
          </a:p>
          <a:p>
            <a:pPr lvl="1"/>
            <a:r>
              <a:rPr lang="en-US" altLang="ko-KR" sz="1600" dirty="0">
                <a:sym typeface="Symbol"/>
              </a:rPr>
              <a:t>Venting, Pumping down process upgrade using Mass Flow Controller.</a:t>
            </a:r>
          </a:p>
          <a:p>
            <a:r>
              <a:rPr lang="en-US" altLang="ko-KR" sz="2000" dirty="0">
                <a:sym typeface="Symbol"/>
              </a:rPr>
              <a:t>Vertical test Bench (</a:t>
            </a:r>
            <a:r>
              <a:rPr lang="en-US" altLang="ko-KR" sz="2000" dirty="0" err="1">
                <a:sym typeface="Symbol"/>
              </a:rPr>
              <a:t>Munji</a:t>
            </a:r>
            <a:r>
              <a:rPr lang="en-US" altLang="ko-KR" sz="2000" dirty="0">
                <a:sym typeface="Symbol"/>
              </a:rPr>
              <a:t> campus, KAIST)</a:t>
            </a:r>
          </a:p>
          <a:p>
            <a:pPr lvl="1"/>
            <a:r>
              <a:rPr lang="en-US" altLang="ko-KR" sz="1600" dirty="0">
                <a:sym typeface="Symbol"/>
              </a:rPr>
              <a:t>Cryostat  for Jacket only were installed and under test</a:t>
            </a:r>
          </a:p>
          <a:p>
            <a:endParaRPr lang="en-US" altLang="ko-KR" sz="2000" dirty="0">
              <a:sym typeface="Symbol"/>
            </a:endParaRPr>
          </a:p>
          <a:p>
            <a:r>
              <a:rPr lang="en-US" altLang="ko-KR" sz="2000" dirty="0">
                <a:sym typeface="Symbol"/>
              </a:rPr>
              <a:t>Main SRF Test Facility building will be constructed by the end of 2018</a:t>
            </a:r>
          </a:p>
          <a:p>
            <a:pPr lvl="1"/>
            <a:r>
              <a:rPr lang="en-US" altLang="ko-KR" sz="1600" dirty="0" err="1">
                <a:sym typeface="Symbol"/>
              </a:rPr>
              <a:t>Hor</a:t>
            </a:r>
            <a:r>
              <a:rPr lang="en-US" altLang="ko-KR" sz="1600" dirty="0">
                <a:sym typeface="Symbol"/>
              </a:rPr>
              <a:t> Test Bunker 3ea</a:t>
            </a:r>
          </a:p>
          <a:p>
            <a:pPr lvl="1"/>
            <a:r>
              <a:rPr lang="en-US" altLang="ko-KR" sz="1600" dirty="0">
                <a:sym typeface="Symbol"/>
              </a:rPr>
              <a:t>Cleanroom </a:t>
            </a:r>
          </a:p>
          <a:p>
            <a:pPr lvl="1"/>
            <a:r>
              <a:rPr lang="en-US" altLang="ko-KR" sz="1600" dirty="0">
                <a:sym typeface="Symbol"/>
              </a:rPr>
              <a:t>Vertical Test pit 3ea for cryostat </a:t>
            </a:r>
          </a:p>
          <a:p>
            <a:pPr lvl="1"/>
            <a:r>
              <a:rPr lang="en-US" altLang="ko-KR" sz="1600" dirty="0" err="1">
                <a:sym typeface="Symbol"/>
              </a:rPr>
              <a:t>Cryoplant</a:t>
            </a:r>
            <a:r>
              <a:rPr lang="en-US" altLang="ko-KR" sz="1600" dirty="0">
                <a:sym typeface="Symbol"/>
              </a:rPr>
              <a:t>,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425" y="332656"/>
            <a:ext cx="5105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SRF Test Infrastructure</a:t>
            </a:r>
            <a:r>
              <a:rPr lang="en-US" altLang="ko-KR" sz="2800" dirty="0">
                <a:solidFill>
                  <a:schemeClr val="bg1"/>
                </a:solidFill>
                <a:latin typeface="Tahoma" panose="020B0604030504040204" pitchFamily="34" charset="0"/>
                <a:ea typeface="HY헤드라인M" panose="02030600000101010101" pitchFamily="18" charset="-127"/>
                <a:cs typeface="Tahoma" panose="020B0604030504040204" pitchFamily="34" charset="0"/>
              </a:rPr>
              <a:t> at RISP</a:t>
            </a:r>
            <a:endParaRPr lang="ko-KR" altLang="en-US" sz="2800" dirty="0">
              <a:solidFill>
                <a:schemeClr val="bg1"/>
              </a:solidFill>
              <a:latin typeface="Tahoma" panose="020B0604030504040204" pitchFamily="34" charset="0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8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7"/>
          <a:stretch/>
        </p:blipFill>
        <p:spPr>
          <a:xfrm>
            <a:off x="5722728" y="3645024"/>
            <a:ext cx="2932588" cy="1913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732" y="272250"/>
            <a:ext cx="22239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  <a:latin typeface="Tahoma" panose="020B0604030504040204" pitchFamily="34" charset="0"/>
                <a:ea typeface="HY헤드라인M" panose="02030600000101010101" pitchFamily="18" charset="-127"/>
                <a:cs typeface="Tahoma" panose="020B0604030504040204" pitchFamily="34" charset="0"/>
              </a:rPr>
              <a:t>Brief history</a:t>
            </a:r>
            <a:endParaRPr lang="ko-KR" altLang="en-US" sz="3000" dirty="0">
              <a:solidFill>
                <a:schemeClr val="bg1"/>
              </a:solidFill>
              <a:latin typeface="Tahoma" panose="020B0604030504040204" pitchFamily="34" charset="0"/>
              <a:ea typeface="HY헤드라인M" panose="02030600000101010101" pitchFamily="18" charset="-127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6" name="TextBox 2065"/>
              <p:cNvSpPr txBox="1"/>
              <p:nvPr/>
            </p:nvSpPr>
            <p:spPr>
              <a:xfrm>
                <a:off x="269620" y="1136645"/>
                <a:ext cx="529394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2014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Vertical Test with no PLL RF system at 2014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2016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Vertical Test of SSR2 prototype in Sep, 2016.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Vertical Test of HWR 1</a:t>
                </a:r>
                <a:r>
                  <a:rPr lang="en-US" altLang="ko-KR" sz="1600" baseline="30000" dirty="0"/>
                  <a:t>st</a:t>
                </a:r>
                <a:r>
                  <a:rPr lang="en-US" altLang="ko-KR" sz="1600" dirty="0"/>
                  <a:t> prototype in Dec, 2016.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2017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Magnetic shield(</a:t>
                </a:r>
                <a:r>
                  <a:rPr lang="en-US" altLang="ko-KR" sz="1600" dirty="0" err="1"/>
                  <a:t>cryophy</a:t>
                </a:r>
                <a:r>
                  <a:rPr lang="en-US" altLang="ko-KR" sz="1600" dirty="0"/>
                  <a:t>) was added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Cleanroom assembly procedure to use MFC was added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High Temp. Baking started.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Reached up to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 dirty="0"/>
                  <a:t>of Q factor in HWR last December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ko-KR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2018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Cryostat for jacketed HWR/QWR installed &amp; under testing.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QWR mass production will start 2</a:t>
                </a:r>
                <a:r>
                  <a:rPr lang="en-US" altLang="ko-KR" sz="1600" baseline="30000" dirty="0"/>
                  <a:t>nd</a:t>
                </a:r>
                <a:r>
                  <a:rPr lang="en-US" altLang="ko-KR" sz="1600" dirty="0"/>
                  <a:t> half of 2018.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ko-KR" sz="1600" dirty="0"/>
                  <a:t>New Cryostats, RF system will be prepared by then end of 2018</a:t>
                </a:r>
              </a:p>
            </p:txBody>
          </p:sp>
        </mc:Choice>
        <mc:Fallback xmlns="">
          <p:sp>
            <p:nvSpPr>
              <p:cNvPr id="2066" name="TextBox 20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20" y="1136645"/>
                <a:ext cx="5293946" cy="5262979"/>
              </a:xfrm>
              <a:prstGeom prst="rect">
                <a:avLst/>
              </a:prstGeom>
              <a:blipFill>
                <a:blip r:embed="rId4"/>
                <a:stretch>
                  <a:fillRect l="-460" t="-347" r="-806" b="-4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26649" y="3103225"/>
            <a:ext cx="2832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1</a:t>
            </a:r>
            <a:r>
              <a:rPr lang="en-US" altLang="ko-KR" sz="1400" baseline="30000" dirty="0"/>
              <a:t>st</a:t>
            </a:r>
            <a:r>
              <a:rPr lang="en-US" altLang="ko-KR" sz="1400" dirty="0"/>
              <a:t> SRF test facility : </a:t>
            </a:r>
          </a:p>
          <a:p>
            <a:r>
              <a:rPr lang="en-US" altLang="ko-KR" sz="1400" dirty="0"/>
              <a:t>               KAIST </a:t>
            </a:r>
            <a:r>
              <a:rPr lang="en-US" altLang="ko-KR" sz="1400" dirty="0" err="1"/>
              <a:t>Munji</a:t>
            </a:r>
            <a:r>
              <a:rPr lang="en-US" altLang="ko-KR" sz="1400" dirty="0"/>
              <a:t> Campus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621569" y="5592761"/>
            <a:ext cx="341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2</a:t>
            </a:r>
            <a:r>
              <a:rPr lang="en-US" altLang="ko-KR" sz="1400" baseline="30000" dirty="0"/>
              <a:t>nd</a:t>
            </a:r>
            <a:r>
              <a:rPr lang="en-US" altLang="ko-KR" sz="1400" dirty="0"/>
              <a:t> SRF test facility: </a:t>
            </a:r>
            <a:r>
              <a:rPr lang="en-US" altLang="ko-KR" sz="1400" dirty="0" err="1"/>
              <a:t>Sindong</a:t>
            </a:r>
            <a:r>
              <a:rPr lang="en-US" altLang="ko-KR" sz="1400" dirty="0"/>
              <a:t> LINAC site</a:t>
            </a:r>
          </a:p>
          <a:p>
            <a:r>
              <a:rPr lang="en-US" altLang="ko-KR" sz="1400" dirty="0"/>
              <a:t>                          in progress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7432047" y="4910527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75" y="1362201"/>
            <a:ext cx="3155060" cy="17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32302" y="1484784"/>
            <a:ext cx="8229600" cy="5001423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Cryostat 1</a:t>
            </a:r>
          </a:p>
          <a:p>
            <a:pPr lvl="1"/>
            <a:r>
              <a:rPr lang="en-US" altLang="ko-KR" dirty="0"/>
              <a:t>900mm(ID)x2860mm(H)</a:t>
            </a:r>
          </a:p>
          <a:p>
            <a:pPr lvl="1"/>
            <a:r>
              <a:rPr lang="en-US" altLang="ko-KR" dirty="0"/>
              <a:t>For HWR or QWR 2 cavities</a:t>
            </a:r>
          </a:p>
          <a:p>
            <a:pPr lvl="1"/>
            <a:r>
              <a:rPr lang="en-US" altLang="ko-KR" dirty="0"/>
              <a:t>Static Heat loss ~ 8 W</a:t>
            </a:r>
          </a:p>
          <a:p>
            <a:pPr lvl="1"/>
            <a:r>
              <a:rPr lang="en-US" altLang="ko-KR" dirty="0"/>
              <a:t>Magnetic shield</a:t>
            </a:r>
          </a:p>
          <a:p>
            <a:pPr lvl="2"/>
            <a:r>
              <a:rPr lang="en-US" altLang="ko-KR" dirty="0" err="1"/>
              <a:t>Mumetal</a:t>
            </a:r>
            <a:r>
              <a:rPr lang="en-US" altLang="ko-KR" dirty="0"/>
              <a:t> 1600mm(D)x3300mm(H)</a:t>
            </a:r>
          </a:p>
          <a:p>
            <a:pPr lvl="2"/>
            <a:r>
              <a:rPr lang="en-US" altLang="ko-KR" dirty="0" err="1"/>
              <a:t>Cryophy</a:t>
            </a:r>
            <a:r>
              <a:rPr lang="en-US" altLang="ko-KR" dirty="0"/>
              <a:t> 900mm(D)x2860mm(H)</a:t>
            </a:r>
          </a:p>
          <a:p>
            <a:pPr lvl="2"/>
            <a:r>
              <a:rPr lang="en-US" altLang="ko-KR" dirty="0"/>
              <a:t>&lt;15mG in cavity position</a:t>
            </a:r>
          </a:p>
          <a:p>
            <a:pPr lvl="2"/>
            <a:endParaRPr lang="en-US" altLang="ko-KR" dirty="0"/>
          </a:p>
          <a:p>
            <a:r>
              <a:rPr lang="en-US" altLang="ko-KR" dirty="0"/>
              <a:t>Cryostat 2 ( under test )</a:t>
            </a:r>
          </a:p>
          <a:p>
            <a:pPr lvl="1"/>
            <a:r>
              <a:rPr lang="en-US" altLang="ko-KR" dirty="0"/>
              <a:t>Only for Dressed cavity</a:t>
            </a:r>
          </a:p>
          <a:p>
            <a:pPr lvl="1"/>
            <a:r>
              <a:rPr lang="en-US" altLang="ko-KR" dirty="0"/>
              <a:t>1200mm(ID)x3600mm(H)</a:t>
            </a:r>
          </a:p>
          <a:p>
            <a:pPr lvl="1"/>
            <a:r>
              <a:rPr lang="en-US" altLang="ko-KR" dirty="0"/>
              <a:t>HWR or QWR : up to 3 cavities </a:t>
            </a:r>
          </a:p>
          <a:p>
            <a:pPr marL="457200" lvl="1" indent="0">
              <a:buNone/>
            </a:pPr>
            <a:r>
              <a:rPr lang="en-US" altLang="ko-KR" dirty="0"/>
              <a:t>     or SSR  up to 2 cavities</a:t>
            </a:r>
          </a:p>
          <a:p>
            <a:pPr lvl="1"/>
            <a:r>
              <a:rPr lang="en-US" altLang="ko-KR" dirty="0"/>
              <a:t>Static Heat Load &lt; 10W(goal)</a:t>
            </a:r>
          </a:p>
          <a:p>
            <a:pPr lvl="1"/>
            <a:r>
              <a:rPr lang="en-US" altLang="ko-KR" dirty="0"/>
              <a:t>Magnetic shield(goal)</a:t>
            </a:r>
          </a:p>
          <a:p>
            <a:pPr lvl="2"/>
            <a:r>
              <a:rPr lang="en-US" altLang="ko-KR" dirty="0" err="1"/>
              <a:t>Mumetal</a:t>
            </a:r>
            <a:r>
              <a:rPr lang="en-US" altLang="ko-KR" dirty="0"/>
              <a:t> 1600mm(D)x3300mm(H)</a:t>
            </a:r>
          </a:p>
          <a:p>
            <a:pPr lvl="2"/>
            <a:r>
              <a:rPr lang="en-US" altLang="ko-KR" dirty="0" err="1"/>
              <a:t>Cryophy</a:t>
            </a:r>
            <a:r>
              <a:rPr lang="en-US" altLang="ko-KR" dirty="0"/>
              <a:t> 900mm(D)x2860mm(H)</a:t>
            </a:r>
          </a:p>
          <a:p>
            <a:pPr lvl="2"/>
            <a:r>
              <a:rPr lang="en-US" altLang="ko-KR" dirty="0"/>
              <a:t>&lt;15mG in cavity position</a:t>
            </a:r>
          </a:p>
          <a:p>
            <a:pPr lvl="1"/>
            <a:endParaRPr lang="en-US" altLang="ko-KR" dirty="0"/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35" y="1340768"/>
            <a:ext cx="2100106" cy="453650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16220"/>
            <a:ext cx="3854743" cy="47856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180652" y="5911341"/>
            <a:ext cx="23022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altLang="ko-KR" sz="1200" dirty="0"/>
              <a:t>900mm(ID)x2860mm(H)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391247" y="5880254"/>
            <a:ext cx="2387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ko-KR" sz="1200" dirty="0"/>
              <a:t>1200mm(ID)x3600mm(H)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015" y="1052736"/>
            <a:ext cx="510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Cryostat</a:t>
            </a:r>
            <a:endParaRPr lang="ko-KR" altLang="en-US" sz="2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직사각형 25"/>
          <p:cNvSpPr/>
          <p:nvPr/>
        </p:nvSpPr>
        <p:spPr>
          <a:xfrm>
            <a:off x="315292" y="1138510"/>
            <a:ext cx="118808" cy="2285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11"/>
          </a:p>
        </p:txBody>
      </p:sp>
      <p:sp>
        <p:nvSpPr>
          <p:cNvPr id="11" name="TextBox 10"/>
          <p:cNvSpPr txBox="1"/>
          <p:nvPr/>
        </p:nvSpPr>
        <p:spPr>
          <a:xfrm>
            <a:off x="432302" y="269918"/>
            <a:ext cx="34934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Test Facility</a:t>
            </a:r>
          </a:p>
        </p:txBody>
      </p:sp>
    </p:spTree>
    <p:extLst>
      <p:ext uri="{BB962C8B-B14F-4D97-AF65-F5344CB8AC3E}">
        <p14:creationId xmlns:p14="http://schemas.microsoft.com/office/powerpoint/2010/main" val="385089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차트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295871"/>
              </p:ext>
            </p:extLst>
          </p:nvPr>
        </p:nvGraphicFramePr>
        <p:xfrm>
          <a:off x="323528" y="1772816"/>
          <a:ext cx="5755491" cy="381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직선 연결선 3"/>
          <p:cNvCxnSpPr/>
          <p:nvPr/>
        </p:nvCxnSpPr>
        <p:spPr>
          <a:xfrm>
            <a:off x="2411760" y="2852936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5580112" y="2852936"/>
            <a:ext cx="0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>
            <a:off x="2411760" y="3429000"/>
            <a:ext cx="31683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71004" y="30916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Cavity Position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r="21789"/>
          <a:stretch/>
        </p:blipFill>
        <p:spPr>
          <a:xfrm>
            <a:off x="6012160" y="2398201"/>
            <a:ext cx="2839275" cy="28167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4736" y="3806591"/>
            <a:ext cx="190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Inner Shield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4787279"/>
            <a:ext cx="1903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Outer Shield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015" y="1052736"/>
            <a:ext cx="855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Magnetic Shield Performance in Room Temp.</a:t>
            </a:r>
          </a:p>
          <a:p>
            <a:r>
              <a:rPr lang="en-US" altLang="ko-KR" sz="2000" b="1" dirty="0">
                <a:latin typeface="Khmer UI" panose="020B0502040204020203" pitchFamily="34" charset="0"/>
                <a:ea typeface="HY헤드라인M" panose="02030600000101010101" pitchFamily="18" charset="-127"/>
                <a:cs typeface="Khmer UI" panose="020B0502040204020203" pitchFamily="34" charset="0"/>
              </a:rPr>
              <a:t>:  </a:t>
            </a:r>
            <a:r>
              <a:rPr lang="en-US" altLang="ko-KR" sz="2000" dirty="0" err="1">
                <a:latin typeface="Khmer UI" panose="020B0502040204020203" pitchFamily="34" charset="0"/>
                <a:ea typeface="HY헤드라인M" panose="02030600000101010101" pitchFamily="18" charset="-127"/>
                <a:cs typeface="Khmer UI" panose="020B0502040204020203" pitchFamily="34" charset="0"/>
              </a:rPr>
              <a:t>Mumetal</a:t>
            </a:r>
            <a:r>
              <a:rPr lang="en-US" altLang="ko-KR" sz="2000" dirty="0">
                <a:latin typeface="Khmer UI" panose="020B0502040204020203" pitchFamily="34" charset="0"/>
                <a:ea typeface="HY헤드라인M" panose="02030600000101010101" pitchFamily="18" charset="-127"/>
                <a:cs typeface="Khmer UI" panose="020B0502040204020203" pitchFamily="34" charset="0"/>
              </a:rPr>
              <a:t> (Outer side) + </a:t>
            </a:r>
            <a:r>
              <a:rPr lang="en-US" altLang="ko-KR" sz="2000" dirty="0" err="1">
                <a:latin typeface="Khmer UI" panose="020B0502040204020203" pitchFamily="34" charset="0"/>
                <a:ea typeface="HY헤드라인M" panose="02030600000101010101" pitchFamily="18" charset="-127"/>
                <a:cs typeface="Khmer UI" panose="020B0502040204020203" pitchFamily="34" charset="0"/>
              </a:rPr>
              <a:t>Cryophy</a:t>
            </a:r>
            <a:r>
              <a:rPr lang="en-US" altLang="ko-KR" sz="2000" dirty="0">
                <a:latin typeface="Khmer UI" panose="020B0502040204020203" pitchFamily="34" charset="0"/>
                <a:ea typeface="HY헤드라인M" panose="02030600000101010101" pitchFamily="18" charset="-127"/>
                <a:cs typeface="Khmer UI" panose="020B0502040204020203" pitchFamily="34" charset="0"/>
              </a:rPr>
              <a:t>(Inner side) + </a:t>
            </a:r>
            <a:r>
              <a:rPr lang="en-US" altLang="ko-KR" sz="2000" dirty="0" err="1">
                <a:latin typeface="Khmer UI" panose="020B0502040204020203" pitchFamily="34" charset="0"/>
                <a:ea typeface="HY헤드라인M" panose="02030600000101010101" pitchFamily="18" charset="-127"/>
                <a:cs typeface="Khmer UI" panose="020B0502040204020203" pitchFamily="34" charset="0"/>
              </a:rPr>
              <a:t>Cryophy</a:t>
            </a:r>
            <a:r>
              <a:rPr lang="en-US" altLang="ko-KR" sz="2000" dirty="0">
                <a:latin typeface="Khmer UI" panose="020B0502040204020203" pitchFamily="34" charset="0"/>
                <a:ea typeface="HY헤드라인M" panose="02030600000101010101" pitchFamily="18" charset="-127"/>
                <a:cs typeface="Khmer UI" panose="020B0502040204020203" pitchFamily="34" charset="0"/>
              </a:rPr>
              <a:t>(Top Plate)</a:t>
            </a:r>
            <a:endParaRPr lang="ko-KR" altLang="en-US" sz="2000" dirty="0">
              <a:latin typeface="Khmer UI" panose="020B0502040204020203" pitchFamily="34" charset="0"/>
              <a:ea typeface="HY헤드라인M" panose="02030600000101010101" pitchFamily="18" charset="-127"/>
              <a:cs typeface="Khmer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569635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Strong ambient magnetic field measured over 1000mG inside the pit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Resolved through adding the inner magnetic shield in the cryostat  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2302" y="269918"/>
            <a:ext cx="34934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Test Facility</a:t>
            </a:r>
          </a:p>
        </p:txBody>
      </p:sp>
    </p:spTree>
    <p:extLst>
      <p:ext uri="{BB962C8B-B14F-4D97-AF65-F5344CB8AC3E}">
        <p14:creationId xmlns:p14="http://schemas.microsoft.com/office/powerpoint/2010/main" val="286765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182" y="150627"/>
            <a:ext cx="6420025" cy="692696"/>
          </a:xfrm>
        </p:spPr>
        <p:txBody>
          <a:bodyPr>
            <a:normAutofit fontScale="90000"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RISP Cavities for Driver </a:t>
            </a:r>
            <a:r>
              <a:rPr lang="en-US" altLang="ko-KR" sz="3600" dirty="0" err="1">
                <a:solidFill>
                  <a:schemeClr val="bg1"/>
                </a:solidFill>
              </a:rPr>
              <a:t>Linac</a:t>
            </a:r>
            <a:r>
              <a:rPr lang="en-US" altLang="ko-KR" sz="3600" dirty="0">
                <a:solidFill>
                  <a:schemeClr val="bg1"/>
                </a:solidFill>
              </a:rPr>
              <a:t> 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5181328" y="6232956"/>
            <a:ext cx="2133600" cy="365125"/>
          </a:xfrm>
        </p:spPr>
        <p:txBody>
          <a:bodyPr/>
          <a:lstStyle/>
          <a:p>
            <a:fld id="{AA297820-8D4B-4C15-9B7C-DA3099B5919D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006102" cy="423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28" y="1273397"/>
            <a:ext cx="724884" cy="17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_x329452624" descr="EMB000024a83e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/>
          <a:stretch>
            <a:fillRect/>
          </a:stretch>
        </p:blipFill>
        <p:spPr bwMode="auto">
          <a:xfrm>
            <a:off x="2906874" y="4657007"/>
            <a:ext cx="1147653" cy="17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화살표 연결선 13"/>
          <p:cNvCxnSpPr>
            <a:stCxn id="24" idx="1"/>
          </p:cNvCxnSpPr>
          <p:nvPr/>
        </p:nvCxnSpPr>
        <p:spPr>
          <a:xfrm flipH="1">
            <a:off x="4383890" y="2446344"/>
            <a:ext cx="1268289" cy="104907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66118" y="2135326"/>
            <a:ext cx="10855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QWR : 22</a:t>
            </a:r>
          </a:p>
          <a:p>
            <a:r>
              <a:rPr lang="en-US" altLang="ko-KR" sz="1300" b="1" dirty="0"/>
              <a:t>Module: 22</a:t>
            </a:r>
            <a:endParaRPr lang="ko-KR" altLang="en-US" sz="13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14928" y="2078330"/>
            <a:ext cx="1144865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SSR1 : 71</a:t>
            </a:r>
          </a:p>
          <a:p>
            <a:r>
              <a:rPr lang="en-US" altLang="ko-KR" sz="1300" b="1" dirty="0"/>
              <a:t>Module : 24</a:t>
            </a:r>
          </a:p>
          <a:p>
            <a:r>
              <a:rPr lang="en-US" altLang="ko-KR" sz="1300" b="1" dirty="0"/>
              <a:t>         </a:t>
            </a:r>
          </a:p>
          <a:p>
            <a:r>
              <a:rPr lang="en-US" altLang="ko-KR" sz="1300" b="1" dirty="0"/>
              <a:t>SSR2 : 144</a:t>
            </a:r>
          </a:p>
          <a:p>
            <a:r>
              <a:rPr lang="en-US" altLang="ko-KR" sz="1300" b="1" dirty="0"/>
              <a:t>Module : 25</a:t>
            </a:r>
            <a:endParaRPr lang="ko-KR" altLang="en-US" sz="13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65366" y="5731774"/>
            <a:ext cx="1144865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300" b="1" dirty="0"/>
              <a:t>HWR : 106</a:t>
            </a:r>
          </a:p>
          <a:p>
            <a:r>
              <a:rPr lang="en-US" altLang="ko-KR" sz="1300" b="1" dirty="0"/>
              <a:t>Module : 34</a:t>
            </a:r>
            <a:endParaRPr lang="ko-KR" altLang="en-US" sz="1300" b="1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6" r="11977"/>
          <a:stretch/>
        </p:blipFill>
        <p:spPr>
          <a:xfrm>
            <a:off x="5652179" y="1600608"/>
            <a:ext cx="1601443" cy="16914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66676" y="235119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SCL1</a:t>
            </a:r>
            <a:endParaRPr lang="ko-KR" altLang="en-US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69112" y="3138192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SCL2</a:t>
            </a:r>
            <a:endParaRPr lang="ko-KR" altLang="en-US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1226" y="384589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SCL3</a:t>
            </a:r>
            <a:endParaRPr lang="ko-KR" altLang="en-US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H="1">
            <a:off x="3120480" y="2970897"/>
            <a:ext cx="476235" cy="813787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H="1" flipV="1">
            <a:off x="2832448" y="3845896"/>
            <a:ext cx="366030" cy="76534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7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35496" y="188640"/>
            <a:ext cx="5904656" cy="692696"/>
          </a:xfrm>
        </p:spPr>
        <p:txBody>
          <a:bodyPr>
            <a:no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Superconducting Cavity Specification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7820-8D4B-4C15-9B7C-DA3099B5919D}" type="slidenum">
              <a:rPr lang="ko-KR" altLang="en-US" smtClean="0"/>
              <a:t>9</a:t>
            </a:fld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628959"/>
              </p:ext>
            </p:extLst>
          </p:nvPr>
        </p:nvGraphicFramePr>
        <p:xfrm>
          <a:off x="4124311" y="1268760"/>
          <a:ext cx="3904075" cy="4876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8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8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1739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Parameters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QWR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HWR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108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lang="en-US" sz="1400" kern="100" baseline="-25000" dirty="0" err="1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0.047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108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MHz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81.25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162.5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108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Aperture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108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QR</a:t>
                      </a:r>
                      <a:r>
                        <a:rPr lang="en-US" sz="1400" kern="100" baseline="-250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Ohm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108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R/Q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</a:rPr>
                        <a:t>Ohm</a:t>
                      </a:r>
                      <a:endParaRPr lang="ko-KR" sz="14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468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310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4108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en-US" sz="1400" kern="100" baseline="-25000" dirty="0" err="1">
                          <a:solidFill>
                            <a:schemeClr val="tx1"/>
                          </a:solidFill>
                          <a:effectLst/>
                        </a:rPr>
                        <a:t>acc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</a:rPr>
                        <a:t>MV</a:t>
                      </a:r>
                      <a:endParaRPr lang="ko-KR" sz="1400" kern="10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ko-KR" sz="14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4108">
                <a:tc>
                  <a:txBody>
                    <a:bodyPr/>
                    <a:lstStyle/>
                    <a:p>
                      <a:pPr marL="63500" marR="0" indent="0" algn="ctr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altLang="ko-KR" sz="1600" kern="100" baseline="-25000" dirty="0" err="1">
                          <a:solidFill>
                            <a:schemeClr val="tx1"/>
                          </a:solidFill>
                          <a:effectLst/>
                        </a:rPr>
                        <a:t>acc</a:t>
                      </a:r>
                      <a:endParaRPr lang="ko-KR" altLang="ko-KR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MV/m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b="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6.1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6.6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4108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kern="100" baseline="-25000" dirty="0" err="1">
                          <a:solidFill>
                            <a:schemeClr val="tx1"/>
                          </a:solidFill>
                          <a:effectLst/>
                        </a:rPr>
                        <a:t>peak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kern="100" baseline="-25000" dirty="0" err="1">
                          <a:solidFill>
                            <a:schemeClr val="tx1"/>
                          </a:solidFill>
                          <a:effectLst/>
                        </a:rPr>
                        <a:t>acc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</a:rPr>
                        <a:t>5.3</a:t>
                      </a:r>
                      <a:endParaRPr lang="ko-KR" sz="1600" b="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5.5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4108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600" kern="100" baseline="-25000" dirty="0" err="1">
                          <a:solidFill>
                            <a:schemeClr val="tx1"/>
                          </a:solidFill>
                          <a:effectLst/>
                        </a:rPr>
                        <a:t>peak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kern="100" baseline="-25000" dirty="0" err="1">
                          <a:solidFill>
                            <a:schemeClr val="tx1"/>
                          </a:solidFill>
                          <a:effectLst/>
                        </a:rPr>
                        <a:t>acc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9.5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8.1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4108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en-US" sz="1600" kern="100" baseline="-25000" dirty="0" err="1">
                          <a:solidFill>
                            <a:schemeClr val="tx1"/>
                          </a:solidFill>
                          <a:effectLst/>
                        </a:rPr>
                        <a:t>calc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/10</a:t>
                      </a:r>
                      <a:r>
                        <a:rPr lang="en-US" sz="16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&gt;0.24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&gt;2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4108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Temp.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K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4.5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ko-KR" sz="1600" kern="100" dirty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/>
                        </a:rPr>
                        <a:t>2.1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0409016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2"/>
          <a:stretch/>
        </p:blipFill>
        <p:spPr>
          <a:xfrm>
            <a:off x="395536" y="1268760"/>
            <a:ext cx="3168352" cy="31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8306</TotalTime>
  <Words>900</Words>
  <Application>Microsoft Office PowerPoint</Application>
  <PresentationFormat>On-screen Show (4:3)</PresentationFormat>
  <Paragraphs>228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나눔바른고딕</vt:lpstr>
      <vt:lpstr>Malgun Gothic</vt:lpstr>
      <vt:lpstr>Arial Rounded MT Bold</vt:lpstr>
      <vt:lpstr>Times New Roman</vt:lpstr>
      <vt:lpstr>Cambria Math</vt:lpstr>
      <vt:lpstr>Tahoma</vt:lpstr>
      <vt:lpstr>Constantia</vt:lpstr>
      <vt:lpstr>Khmer UI</vt:lpstr>
      <vt:lpstr>HY헤드라인M</vt:lpstr>
      <vt:lpstr>Symbol</vt:lpstr>
      <vt:lpstr>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RISP Cavities for Driver Linac </vt:lpstr>
      <vt:lpstr>Superconducting Cavity Specification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정현지</dc:creator>
  <cp:lastModifiedBy>Robert Laxdal</cp:lastModifiedBy>
  <cp:revision>199</cp:revision>
  <cp:lastPrinted>2018-06-24T23:51:27Z</cp:lastPrinted>
  <dcterms:created xsi:type="dcterms:W3CDTF">2016-12-22T01:07:41Z</dcterms:created>
  <dcterms:modified xsi:type="dcterms:W3CDTF">2018-06-25T23:48:58Z</dcterms:modified>
</cp:coreProperties>
</file>