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57" r:id="rId4"/>
    <p:sldId id="258" r:id="rId5"/>
    <p:sldId id="286" r:id="rId6"/>
    <p:sldId id="285" r:id="rId7"/>
    <p:sldId id="283" r:id="rId8"/>
    <p:sldId id="284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55" autoAdjust="0"/>
    <p:restoredTop sz="91429" autoAdjust="0"/>
  </p:normalViewPr>
  <p:slideViewPr>
    <p:cSldViewPr>
      <p:cViewPr varScale="1">
        <p:scale>
          <a:sx n="115" d="100"/>
          <a:sy n="115" d="100"/>
        </p:scale>
        <p:origin x="10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2018-06-26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26/06/2018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26/06/2018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26/06/2018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26/06/2018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26/06/2018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Eddy Current Scanning of Large Niobium Sheets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Felix Schlander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27 June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&amp; </a:t>
            </a:r>
            <a:r>
              <a:rPr lang="en-US" dirty="0" err="1"/>
              <a:t>cryomodule</a:t>
            </a:r>
            <a:r>
              <a:rPr lang="en-US" dirty="0"/>
              <a:t>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05569B-8178-9F48-BF21-31BDBD6429B0}"/>
              </a:ext>
            </a:extLst>
          </p:cNvPr>
          <p:cNvGrpSpPr/>
          <p:nvPr/>
        </p:nvGrpSpPr>
        <p:grpSpPr>
          <a:xfrm>
            <a:off x="457200" y="2248272"/>
            <a:ext cx="8229600" cy="4421088"/>
            <a:chOff x="457200" y="1933355"/>
            <a:chExt cx="8229600" cy="4421088"/>
          </a:xfrm>
        </p:grpSpPr>
        <p:graphicFrame>
          <p:nvGraphicFramePr>
            <p:cNvPr id="65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7079909"/>
                </p:ext>
              </p:extLst>
            </p:nvPr>
          </p:nvGraphicFramePr>
          <p:xfrm>
            <a:off x="457200" y="1933355"/>
            <a:ext cx="8229600" cy="442108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0574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4137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088232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242592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Number of modules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13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9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21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Type of cavity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spoke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elliptical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elliptical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Cavities</a:t>
                        </a:r>
                        <a:r>
                          <a:rPr lang="en-US" baseline="0" dirty="0"/>
                          <a:t> per module</a:t>
                        </a:r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4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dirty="0"/>
                          <a:t>Spokes / cells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Frequency</a:t>
                        </a:r>
                        <a:r>
                          <a:rPr lang="en-US" baseline="0" dirty="0"/>
                          <a:t> / MHz</a:t>
                        </a:r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352.2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704.4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704.4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dirty="0"/>
                          <a:t>Geom. </a:t>
                        </a:r>
                        <a:r>
                          <a:rPr lang="en-US" dirty="0">
                            <a:latin typeface="Symbol" charset="2"/>
                            <a:ea typeface="Symbol" charset="2"/>
                            <a:cs typeface="Symbol" charset="2"/>
                          </a:rPr>
                          <a:t>b </a:t>
                        </a:r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0.5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0.67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0.86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 err="1"/>
                          <a:t>E</a:t>
                        </a:r>
                        <a:r>
                          <a:rPr lang="en-US" baseline="-25000" dirty="0" err="1"/>
                          <a:t>acc</a:t>
                        </a:r>
                        <a:r>
                          <a:rPr lang="en-US" dirty="0"/>
                          <a:t> / MV/m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16.7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19.9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734288">
                  <a:tc>
                    <a:txBody>
                      <a:bodyPr/>
                      <a:lstStyle/>
                      <a:p>
                        <a:r>
                          <a:rPr lang="en-US" dirty="0"/>
                          <a:t>Cavity</a:t>
                        </a:r>
                        <a:r>
                          <a:rPr lang="en-US" baseline="0" dirty="0"/>
                          <a:t> supply</a:t>
                        </a:r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720080">
                  <a:tc>
                    <a:txBody>
                      <a:bodyPr/>
                      <a:lstStyle/>
                      <a:p>
                        <a:r>
                          <a:rPr lang="en-US" dirty="0"/>
                          <a:t>Cryomodule</a:t>
                        </a:r>
                        <a:r>
                          <a:rPr lang="en-US" baseline="0" dirty="0"/>
                          <a:t> supply</a:t>
                        </a:r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</a:tbl>
            </a:graphicData>
          </a:graphic>
        </p:graphicFrame>
        <p:sp>
          <p:nvSpPr>
            <p:cNvPr id="6" name="AutoShape 11"/>
            <p:cNvSpPr>
              <a:spLocks/>
            </p:cNvSpPr>
            <p:nvPr/>
          </p:nvSpPr>
          <p:spPr bwMode="auto">
            <a:xfrm>
              <a:off x="3088928" y="1975008"/>
              <a:ext cx="683867" cy="29051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Spokes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7" name="AutoShape 12"/>
            <p:cNvSpPr>
              <a:spLocks/>
            </p:cNvSpPr>
            <p:nvPr/>
          </p:nvSpPr>
          <p:spPr bwMode="auto">
            <a:xfrm>
              <a:off x="4949539" y="1975008"/>
              <a:ext cx="878389" cy="29051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Medium β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8" name="AutoShape 13"/>
            <p:cNvSpPr>
              <a:spLocks/>
            </p:cNvSpPr>
            <p:nvPr/>
          </p:nvSpPr>
          <p:spPr bwMode="auto">
            <a:xfrm>
              <a:off x="7145743" y="1975008"/>
              <a:ext cx="901184" cy="298450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High β</a:t>
              </a:r>
              <a:endParaRPr lang="en-US">
                <a:cs typeface="Gill Sans Light" charset="0"/>
              </a:endParaRPr>
            </a:p>
          </p:txBody>
        </p:sp>
        <p:pic>
          <p:nvPicPr>
            <p:cNvPr id="66" name="Picture 6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914283"/>
              <a:ext cx="864835" cy="65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085" y="5662139"/>
              <a:ext cx="864835" cy="65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Image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934" y="5663336"/>
              <a:ext cx="814803" cy="657603"/>
            </a:xfrm>
            <a:prstGeom prst="rect">
              <a:avLst/>
            </a:prstGeom>
            <a:noFill/>
          </p:spPr>
        </p:pic>
        <p:pic>
          <p:nvPicPr>
            <p:cNvPr id="69" name="Image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333" y="5663336"/>
              <a:ext cx="814803" cy="657603"/>
            </a:xfrm>
            <a:prstGeom prst="rect">
              <a:avLst/>
            </a:prstGeom>
            <a:noFill/>
          </p:spPr>
        </p:pic>
        <p:pic>
          <p:nvPicPr>
            <p:cNvPr id="70" name="Picture 2" descr="http://www.infn.it/logo/weblogo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510" y="4914283"/>
              <a:ext cx="1033634" cy="65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3140" y="4914283"/>
              <a:ext cx="1239260" cy="669600"/>
            </a:xfrm>
            <a:prstGeom prst="rect">
              <a:avLst/>
            </a:prstGeom>
          </p:spPr>
        </p:pic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C818A9F3-78F7-AD4F-8B18-3E8CB3299D69}"/>
              </a:ext>
            </a:extLst>
          </p:cNvPr>
          <p:cNvGrpSpPr>
            <a:grpSpLocks/>
          </p:cNvGrpSpPr>
          <p:nvPr/>
        </p:nvGrpSpPr>
        <p:grpSpPr bwMode="auto">
          <a:xfrm>
            <a:off x="252833" y="1196752"/>
            <a:ext cx="8896350" cy="1076971"/>
            <a:chOff x="0" y="0"/>
            <a:chExt cx="12547601" cy="1739845"/>
          </a:xfrm>
        </p:grpSpPr>
        <p:sp>
          <p:nvSpPr>
            <p:cNvPr id="26" name="AutoShape 11">
              <a:extLst>
                <a:ext uri="{FF2B5EF4-FFF2-40B4-BE49-F238E27FC236}">
                  <a16:creationId xmlns:a16="http://schemas.microsoft.com/office/drawing/2014/main" id="{C8B513B5-C966-1948-8356-D6219109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443" y="648846"/>
              <a:ext cx="964541" cy="46932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Spokes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27" name="AutoShape 12">
              <a:extLst>
                <a:ext uri="{FF2B5EF4-FFF2-40B4-BE49-F238E27FC236}">
                  <a16:creationId xmlns:a16="http://schemas.microsoft.com/office/drawing/2014/main" id="{392E0B48-1928-D949-A1C7-8574C7A68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49" y="648846"/>
              <a:ext cx="1238899" cy="46932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Medium β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28" name="AutoShape 13">
              <a:extLst>
                <a:ext uri="{FF2B5EF4-FFF2-40B4-BE49-F238E27FC236}">
                  <a16:creationId xmlns:a16="http://schemas.microsoft.com/office/drawing/2014/main" id="{192BC35F-91B6-AE45-B672-D0AFAA6FF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711" y="641151"/>
              <a:ext cx="1271049" cy="482146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High β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29" name="AutoShape 14">
              <a:extLst>
                <a:ext uri="{FF2B5EF4-FFF2-40B4-BE49-F238E27FC236}">
                  <a16:creationId xmlns:a16="http://schemas.microsoft.com/office/drawing/2014/main" id="{B0B76E3C-EFA0-8F48-9699-EE9EF02A5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576" y="648846"/>
              <a:ext cx="775919" cy="469322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DTL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30" name="AutoShape 15">
              <a:extLst>
                <a:ext uri="{FF2B5EF4-FFF2-40B4-BE49-F238E27FC236}">
                  <a16:creationId xmlns:a16="http://schemas.microsoft.com/office/drawing/2014/main" id="{29172A67-7A26-694F-914D-87E57D7A6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016" y="648846"/>
              <a:ext cx="861656" cy="469322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MEBT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31" name="AutoShape 16">
              <a:extLst>
                <a:ext uri="{FF2B5EF4-FFF2-40B4-BE49-F238E27FC236}">
                  <a16:creationId xmlns:a16="http://schemas.microsoft.com/office/drawing/2014/main" id="{8D10F44C-7349-744B-9183-2AD2F9FC7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591" y="648846"/>
              <a:ext cx="870230" cy="469322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RFQ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32" name="AutoShape 17">
              <a:extLst>
                <a:ext uri="{FF2B5EF4-FFF2-40B4-BE49-F238E27FC236}">
                  <a16:creationId xmlns:a16="http://schemas.microsoft.com/office/drawing/2014/main" id="{BF59E884-73E7-7A4C-B6BB-3BD2D0D1C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609" y="648846"/>
              <a:ext cx="870230" cy="469322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LEBT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33" name="AutoShape 18">
              <a:extLst>
                <a:ext uri="{FF2B5EF4-FFF2-40B4-BE49-F238E27FC236}">
                  <a16:creationId xmlns:a16="http://schemas.microsoft.com/office/drawing/2014/main" id="{E15CF7A3-8E33-7444-8E3A-BC50047D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48846"/>
              <a:ext cx="1054564" cy="469322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Source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34" name="AutoShape 19">
              <a:extLst>
                <a:ext uri="{FF2B5EF4-FFF2-40B4-BE49-F238E27FC236}">
                  <a16:creationId xmlns:a16="http://schemas.microsoft.com/office/drawing/2014/main" id="{F59DD17E-2B55-574F-8298-DE78E3A3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7534" y="648846"/>
              <a:ext cx="1804762" cy="469322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HEBT &amp; Contingency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35" name="AutoShape 20">
              <a:extLst>
                <a:ext uri="{FF2B5EF4-FFF2-40B4-BE49-F238E27FC236}">
                  <a16:creationId xmlns:a16="http://schemas.microsoft.com/office/drawing/2014/main" id="{3BDBE199-D4B1-0C4E-98FA-CB5D40AF3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3060" y="405207"/>
              <a:ext cx="964541" cy="9668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Target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36" name="Line 21">
              <a:extLst>
                <a:ext uri="{FF2B5EF4-FFF2-40B4-BE49-F238E27FC236}">
                  <a16:creationId xmlns:a16="http://schemas.microsoft.com/office/drawing/2014/main" id="{B9E6FF36-E618-134D-8632-8578BBF62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170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6" name="Line 22">
              <a:extLst>
                <a:ext uri="{FF2B5EF4-FFF2-40B4-BE49-F238E27FC236}">
                  <a16:creationId xmlns:a16="http://schemas.microsoft.com/office/drawing/2014/main" id="{FC9F54B3-1542-2E4F-BAC9-8A2CDBA6A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3408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7" name="Line 23">
              <a:extLst>
                <a:ext uri="{FF2B5EF4-FFF2-40B4-BE49-F238E27FC236}">
                  <a16:creationId xmlns:a16="http://schemas.microsoft.com/office/drawing/2014/main" id="{662BA314-BA5B-7240-9438-F246482B66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2251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8" name="Line 24">
              <a:extLst>
                <a:ext uri="{FF2B5EF4-FFF2-40B4-BE49-F238E27FC236}">
                  <a16:creationId xmlns:a16="http://schemas.microsoft.com/office/drawing/2014/main" id="{CEAAAA82-04EC-6149-BE05-7FA5BB28C8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64672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9" name="Line 25">
              <a:extLst>
                <a:ext uri="{FF2B5EF4-FFF2-40B4-BE49-F238E27FC236}">
                  <a16:creationId xmlns:a16="http://schemas.microsoft.com/office/drawing/2014/main" id="{3A6DD0DD-28AF-F445-9D06-924354182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31356" y="889918"/>
              <a:ext cx="317227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CF9FCB55-E282-4946-8686-CB19CC78E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3884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E55EF7DC-1F2B-974F-ADB9-83CD80616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6356" y="889918"/>
              <a:ext cx="24220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64465D62-CB20-D049-B4E1-BDC6E4489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98913" y="889918"/>
              <a:ext cx="188621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859F95BE-7B98-D149-86E8-05A42F930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92296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4" name="Line 30">
              <a:extLst>
                <a:ext uri="{FF2B5EF4-FFF2-40B4-BE49-F238E27FC236}">
                  <a16:creationId xmlns:a16="http://schemas.microsoft.com/office/drawing/2014/main" id="{32E305D2-4BA8-E14E-B976-76568FA56B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92644" y="482146"/>
              <a:ext cx="20362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5" name="Line 31">
              <a:extLst>
                <a:ext uri="{FF2B5EF4-FFF2-40B4-BE49-F238E27FC236}">
                  <a16:creationId xmlns:a16="http://schemas.microsoft.com/office/drawing/2014/main" id="{C8DFACFE-D147-A842-AE47-0C9C549F4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330" y="482146"/>
              <a:ext cx="19076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6" name="AutoShape 32">
              <a:extLst>
                <a:ext uri="{FF2B5EF4-FFF2-40B4-BE49-F238E27FC236}">
                  <a16:creationId xmlns:a16="http://schemas.microsoft.com/office/drawing/2014/main" id="{550D4B27-6703-2443-96E0-068F78278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796" y="305189"/>
              <a:ext cx="544430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 dirty="0">
                  <a:cs typeface="Gill Sans" charset="0"/>
                </a:rPr>
                <a:t>2.4 m</a:t>
              </a:r>
              <a:endParaRPr lang="en-US" sz="1700" dirty="0">
                <a:cs typeface="Gill Sans Light" charset="0"/>
              </a:endParaRPr>
            </a:p>
          </p:txBody>
        </p:sp>
        <p:sp>
          <p:nvSpPr>
            <p:cNvPr id="57" name="Line 33">
              <a:extLst>
                <a:ext uri="{FF2B5EF4-FFF2-40B4-BE49-F238E27FC236}">
                  <a16:creationId xmlns:a16="http://schemas.microsoft.com/office/drawing/2014/main" id="{63990C9D-D348-8E4C-A3AB-784FEECB98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4347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8" name="Line 34">
              <a:extLst>
                <a:ext uri="{FF2B5EF4-FFF2-40B4-BE49-F238E27FC236}">
                  <a16:creationId xmlns:a16="http://schemas.microsoft.com/office/drawing/2014/main" id="{7225FE88-B96F-B843-87F7-70A3CC7D3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1312" y="482146"/>
              <a:ext cx="16504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9" name="AutoShape 35">
              <a:extLst>
                <a:ext uri="{FF2B5EF4-FFF2-40B4-BE49-F238E27FC236}">
                  <a16:creationId xmlns:a16="http://schemas.microsoft.com/office/drawing/2014/main" id="{F5387517-4F44-1040-BDD1-03C73B7D2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208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4.6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60" name="Line 36">
              <a:extLst>
                <a:ext uri="{FF2B5EF4-FFF2-40B4-BE49-F238E27FC236}">
                  <a16:creationId xmlns:a16="http://schemas.microsoft.com/office/drawing/2014/main" id="{4C2D05A9-29EB-8F48-A779-D967E24AF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6768" y="482146"/>
              <a:ext cx="1779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1" name="Line 37">
              <a:extLst>
                <a:ext uri="{FF2B5EF4-FFF2-40B4-BE49-F238E27FC236}">
                  <a16:creationId xmlns:a16="http://schemas.microsoft.com/office/drawing/2014/main" id="{5DE25758-1F06-F54F-A88E-19B94476C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231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2" name="AutoShape 38">
              <a:extLst>
                <a:ext uri="{FF2B5EF4-FFF2-40B4-BE49-F238E27FC236}">
                  <a16:creationId xmlns:a16="http://schemas.microsoft.com/office/drawing/2014/main" id="{DFFF4095-4751-294F-9B9A-0F11CF494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33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3.8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63" name="Line 39">
              <a:extLst>
                <a:ext uri="{FF2B5EF4-FFF2-40B4-BE49-F238E27FC236}">
                  <a16:creationId xmlns:a16="http://schemas.microsoft.com/office/drawing/2014/main" id="{C48DCAE9-7187-A24C-9DD9-F0BD738EE4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5611" y="482146"/>
              <a:ext cx="14146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4" name="Line 40">
              <a:extLst>
                <a:ext uri="{FF2B5EF4-FFF2-40B4-BE49-F238E27FC236}">
                  <a16:creationId xmlns:a16="http://schemas.microsoft.com/office/drawing/2014/main" id="{2FA44AA2-4A52-E048-80CB-44C09BEBB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9715" y="482146"/>
              <a:ext cx="1286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2" name="AutoShape 41">
              <a:extLst>
                <a:ext uri="{FF2B5EF4-FFF2-40B4-BE49-F238E27FC236}">
                  <a16:creationId xmlns:a16="http://schemas.microsoft.com/office/drawing/2014/main" id="{480415C9-2411-FE43-A4E6-36F5CA5D1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329" y="305189"/>
              <a:ext cx="503705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39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73" name="Line 42">
              <a:extLst>
                <a:ext uri="{FF2B5EF4-FFF2-40B4-BE49-F238E27FC236}">
                  <a16:creationId xmlns:a16="http://schemas.microsoft.com/office/drawing/2014/main" id="{E69BCA2A-808F-EE41-B0C3-A9636CE34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35220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4" name="Line 43">
              <a:extLst>
                <a:ext uri="{FF2B5EF4-FFF2-40B4-BE49-F238E27FC236}">
                  <a16:creationId xmlns:a16="http://schemas.microsoft.com/office/drawing/2014/main" id="{F774504D-A02F-5147-8E36-061502CC9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716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5" name="AutoShape 44">
              <a:extLst>
                <a:ext uri="{FF2B5EF4-FFF2-40B4-BE49-F238E27FC236}">
                  <a16:creationId xmlns:a16="http://schemas.microsoft.com/office/drawing/2014/main" id="{C11CA296-626A-E84C-97BB-0FCFE26A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07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56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76" name="Line 45">
              <a:extLst>
                <a:ext uri="{FF2B5EF4-FFF2-40B4-BE49-F238E27FC236}">
                  <a16:creationId xmlns:a16="http://schemas.microsoft.com/office/drawing/2014/main" id="{B41BE07F-203D-6343-B0DD-DAB1CA184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4851" y="482146"/>
              <a:ext cx="25292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7" name="Line 46">
              <a:extLst>
                <a:ext uri="{FF2B5EF4-FFF2-40B4-BE49-F238E27FC236}">
                  <a16:creationId xmlns:a16="http://schemas.microsoft.com/office/drawing/2014/main" id="{E9DCF933-6565-6E44-A4E9-C07BD0F39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9609" y="482146"/>
              <a:ext cx="29150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8" name="AutoShape 47">
              <a:extLst>
                <a:ext uri="{FF2B5EF4-FFF2-40B4-BE49-F238E27FC236}">
                  <a16:creationId xmlns:a16="http://schemas.microsoft.com/office/drawing/2014/main" id="{76DFF54F-3520-1A4B-BF14-78350AB8C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55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77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79" name="Line 48">
              <a:extLst>
                <a:ext uri="{FF2B5EF4-FFF2-40B4-BE49-F238E27FC236}">
                  <a16:creationId xmlns:a16="http://schemas.microsoft.com/office/drawing/2014/main" id="{284A3BB1-852D-DB40-97C9-00536A14E3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18123" y="482146"/>
              <a:ext cx="2936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0" name="Line 49">
              <a:extLst>
                <a:ext uri="{FF2B5EF4-FFF2-40B4-BE49-F238E27FC236}">
                  <a16:creationId xmlns:a16="http://schemas.microsoft.com/office/drawing/2014/main" id="{D648914F-CE7B-EA46-9024-E91C3EF88E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9280" y="482146"/>
              <a:ext cx="229347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1" name="AutoShape 50">
              <a:extLst>
                <a:ext uri="{FF2B5EF4-FFF2-40B4-BE49-F238E27FC236}">
                  <a16:creationId xmlns:a16="http://schemas.microsoft.com/office/drawing/2014/main" id="{9FCCDC00-0373-AE4B-BFEB-63A77645C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794" y="305189"/>
              <a:ext cx="598016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179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82" name="AutoShape 51">
              <a:extLst>
                <a:ext uri="{FF2B5EF4-FFF2-40B4-BE49-F238E27FC236}">
                  <a16:creationId xmlns:a16="http://schemas.microsoft.com/office/drawing/2014/main" id="{A284607D-9595-FA4A-BB9C-CE33FE16E39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10251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83" name="AutoShape 52">
              <a:extLst>
                <a:ext uri="{FF2B5EF4-FFF2-40B4-BE49-F238E27FC236}">
                  <a16:creationId xmlns:a16="http://schemas.microsoft.com/office/drawing/2014/main" id="{C7B96AF3-0435-C04A-B13D-DDC968BCE52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042216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84" name="AutoShape 53">
              <a:extLst>
                <a:ext uri="{FF2B5EF4-FFF2-40B4-BE49-F238E27FC236}">
                  <a16:creationId xmlns:a16="http://schemas.microsoft.com/office/drawing/2014/main" id="{961A2329-04AA-1B42-9B4E-F58B09F3BB2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87042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85" name="AutoShape 54">
              <a:extLst>
                <a:ext uri="{FF2B5EF4-FFF2-40B4-BE49-F238E27FC236}">
                  <a16:creationId xmlns:a16="http://schemas.microsoft.com/office/drawing/2014/main" id="{647EB32A-5D68-2948-BCFD-E24863657D7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381670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86" name="AutoShape 55">
              <a:extLst>
                <a:ext uri="{FF2B5EF4-FFF2-40B4-BE49-F238E27FC236}">
                  <a16:creationId xmlns:a16="http://schemas.microsoft.com/office/drawing/2014/main" id="{922D5CC8-0E39-4343-A30F-7E04759F304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92043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87" name="AutoShape 56">
              <a:extLst>
                <a:ext uri="{FF2B5EF4-FFF2-40B4-BE49-F238E27FC236}">
                  <a16:creationId xmlns:a16="http://schemas.microsoft.com/office/drawing/2014/main" id="{49E7DF75-487A-BC40-B8A5-24D1EC8D16E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9594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88" name="AutoShape 57">
              <a:extLst>
                <a:ext uri="{FF2B5EF4-FFF2-40B4-BE49-F238E27FC236}">
                  <a16:creationId xmlns:a16="http://schemas.microsoft.com/office/drawing/2014/main" id="{84AFF4C6-259E-284B-BAEC-BB699AD67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84" y="1372064"/>
              <a:ext cx="685896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75 keV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89" name="AutoShape 58">
              <a:extLst>
                <a:ext uri="{FF2B5EF4-FFF2-40B4-BE49-F238E27FC236}">
                  <a16:creationId xmlns:a16="http://schemas.microsoft.com/office/drawing/2014/main" id="{CA75BAE2-8FD1-5947-A370-C12AC557D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40" y="1377193"/>
              <a:ext cx="1208890" cy="3626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3.6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90" name="AutoShape 59">
              <a:extLst>
                <a:ext uri="{FF2B5EF4-FFF2-40B4-BE49-F238E27FC236}">
                  <a16:creationId xmlns:a16="http://schemas.microsoft.com/office/drawing/2014/main" id="{EC9A4328-3C3A-CE4A-8E22-8FF5EF6D2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98" y="1377193"/>
              <a:ext cx="752342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90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91" name="AutoShape 60">
              <a:extLst>
                <a:ext uri="{FF2B5EF4-FFF2-40B4-BE49-F238E27FC236}">
                  <a16:creationId xmlns:a16="http://schemas.microsoft.com/office/drawing/2014/main" id="{4D594BE2-11E7-4B4B-B441-7F3441A43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033" y="1377195"/>
              <a:ext cx="1146729" cy="2981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dirty="0">
                  <a:cs typeface="Gill Sans" charset="0"/>
                </a:rPr>
                <a:t>216 MeV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92" name="AutoShape 61">
              <a:extLst>
                <a:ext uri="{FF2B5EF4-FFF2-40B4-BE49-F238E27FC236}">
                  <a16:creationId xmlns:a16="http://schemas.microsoft.com/office/drawing/2014/main" id="{53A940BC-7F7F-414D-AD43-82F2E038A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1974" y="1377195"/>
              <a:ext cx="1346069" cy="3385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571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93" name="AutoShape 62">
              <a:extLst>
                <a:ext uri="{FF2B5EF4-FFF2-40B4-BE49-F238E27FC236}">
                  <a16:creationId xmlns:a16="http://schemas.microsoft.com/office/drawing/2014/main" id="{FA3B10F2-2C7B-F946-AEC0-75C7C05B9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789" y="1377195"/>
              <a:ext cx="1680444" cy="3385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2000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94" name="AutoShape 63">
              <a:extLst>
                <a:ext uri="{FF2B5EF4-FFF2-40B4-BE49-F238E27FC236}">
                  <a16:creationId xmlns:a16="http://schemas.microsoft.com/office/drawing/2014/main" id="{5026CC41-6B88-584A-B7CA-45FEE74C5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433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352.21 MHz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95" name="AutoShape 64">
              <a:extLst>
                <a:ext uri="{FF2B5EF4-FFF2-40B4-BE49-F238E27FC236}">
                  <a16:creationId xmlns:a16="http://schemas.microsoft.com/office/drawing/2014/main" id="{63C60579-66BC-FA4E-A586-D835739E5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548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704.42 MHz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96" name="AutoShape 65">
              <a:extLst>
                <a:ext uri="{FF2B5EF4-FFF2-40B4-BE49-F238E27FC236}">
                  <a16:creationId xmlns:a16="http://schemas.microsoft.com/office/drawing/2014/main" id="{9749E907-20B4-A84C-8CC4-14B3E4759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22731" y="64116"/>
              <a:ext cx="1588276" cy="189781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97" name="AutoShape 66">
              <a:extLst>
                <a:ext uri="{FF2B5EF4-FFF2-40B4-BE49-F238E27FC236}">
                  <a16:creationId xmlns:a16="http://schemas.microsoft.com/office/drawing/2014/main" id="{02A60FA9-EB09-484E-8BB8-DF8F1D575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6531" y="64116"/>
              <a:ext cx="925959" cy="189781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98" name="AutoShape 67">
              <a:extLst>
                <a:ext uri="{FF2B5EF4-FFF2-40B4-BE49-F238E27FC236}">
                  <a16:creationId xmlns:a16="http://schemas.microsoft.com/office/drawing/2014/main" id="{60A7E332-8FF3-E548-AB22-9748367C9F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91028" y="64116"/>
              <a:ext cx="940962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99" name="AutoShape 68">
              <a:extLst>
                <a:ext uri="{FF2B5EF4-FFF2-40B4-BE49-F238E27FC236}">
                  <a16:creationId xmlns:a16="http://schemas.microsoft.com/office/drawing/2014/main" id="{AC555F27-CEC7-4E40-B10A-2C8060964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990" y="64116"/>
              <a:ext cx="1598994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61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Eddy current scanning at DESY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DC18EC-9138-194E-9499-3ADD3AE4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Nb </a:t>
            </a:r>
            <a:r>
              <a:rPr lang="sv-SE" dirty="0" err="1"/>
              <a:t>sheets</a:t>
            </a:r>
            <a:r>
              <a:rPr lang="sv-SE" dirty="0"/>
              <a:t> to </a:t>
            </a:r>
            <a:r>
              <a:rPr lang="sv-SE" dirty="0" err="1"/>
              <a:t>find</a:t>
            </a:r>
            <a:r>
              <a:rPr lang="sv-SE" dirty="0"/>
              <a:t> </a:t>
            </a:r>
            <a:r>
              <a:rPr lang="sv-SE" dirty="0" err="1"/>
              <a:t>inclusions</a:t>
            </a:r>
            <a:r>
              <a:rPr lang="sv-SE" dirty="0"/>
              <a:t> and/or </a:t>
            </a:r>
            <a:r>
              <a:rPr lang="sv-SE" dirty="0" err="1"/>
              <a:t>geometrical</a:t>
            </a:r>
            <a:r>
              <a:rPr lang="sv-SE" dirty="0"/>
              <a:t> </a:t>
            </a:r>
            <a:r>
              <a:rPr lang="sv-SE" dirty="0" err="1"/>
              <a:t>defects</a:t>
            </a:r>
            <a:endParaRPr lang="sv-SE" dirty="0"/>
          </a:p>
          <a:p>
            <a:r>
              <a:rPr lang="sv-SE" dirty="0" err="1"/>
              <a:t>Up</a:t>
            </a:r>
            <a:r>
              <a:rPr lang="sv-SE" dirty="0"/>
              <a:t> to </a:t>
            </a:r>
            <a:r>
              <a:rPr lang="sv-SE" dirty="0" err="1"/>
              <a:t>now</a:t>
            </a:r>
            <a:r>
              <a:rPr lang="sv-SE" dirty="0"/>
              <a:t> the DESY </a:t>
            </a:r>
            <a:r>
              <a:rPr lang="sv-SE" dirty="0" err="1"/>
              <a:t>eddy</a:t>
            </a:r>
            <a:r>
              <a:rPr lang="sv-SE" dirty="0"/>
              <a:t> </a:t>
            </a:r>
            <a:r>
              <a:rPr lang="sv-SE" dirty="0" err="1"/>
              <a:t>current</a:t>
            </a:r>
            <a:r>
              <a:rPr lang="sv-SE" dirty="0"/>
              <a:t> scanning </a:t>
            </a:r>
            <a:r>
              <a:rPr lang="sv-SE" dirty="0" err="1"/>
              <a:t>devices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for 1.3 GHz </a:t>
            </a:r>
            <a:r>
              <a:rPr lang="sv-SE" dirty="0" err="1"/>
              <a:t>sheet</a:t>
            </a:r>
            <a:r>
              <a:rPr lang="sv-SE" dirty="0"/>
              <a:t> material:*</a:t>
            </a:r>
          </a:p>
          <a:p>
            <a:pPr lvl="1"/>
            <a:r>
              <a:rPr lang="sv-SE" dirty="0" err="1"/>
              <a:t>European</a:t>
            </a:r>
            <a:r>
              <a:rPr lang="sv-SE" dirty="0"/>
              <a:t> XFEL</a:t>
            </a:r>
          </a:p>
          <a:p>
            <a:pPr lvl="1"/>
            <a:r>
              <a:rPr lang="sv-SE" dirty="0"/>
              <a:t>LCLS II</a:t>
            </a:r>
          </a:p>
          <a:p>
            <a:pPr lvl="1"/>
            <a:r>
              <a:rPr lang="sv-SE" dirty="0"/>
              <a:t>…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0763085-D839-F644-A416-146DBA005B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" r="2381" b="1596"/>
          <a:stretch/>
        </p:blipFill>
        <p:spPr>
          <a:xfrm>
            <a:off x="5590456" y="3873470"/>
            <a:ext cx="3096344" cy="1739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98D95E-52E0-6F43-993C-ACD26978F333}"/>
              </a:ext>
            </a:extLst>
          </p:cNvPr>
          <p:cNvSpPr txBox="1"/>
          <p:nvPr/>
        </p:nvSpPr>
        <p:spPr>
          <a:xfrm>
            <a:off x="683568" y="6003052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* THP013, LINAC2010 A. Brinkmann et 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287AA-FF07-624C-9BF6-D5B8E5898285}"/>
              </a:ext>
            </a:extLst>
          </p:cNvPr>
          <p:cNvSpPr txBox="1"/>
          <p:nvPr/>
        </p:nvSpPr>
        <p:spPr>
          <a:xfrm>
            <a:off x="8028384" y="5604496"/>
            <a:ext cx="2575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INFN LASA</a:t>
            </a: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Niobium for elliptical ESS cavities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Risk mitigation </a:t>
            </a:r>
            <a:r>
              <a:rPr lang="en-GB" dirty="0" err="1"/>
              <a:t>wrt</a:t>
            </a:r>
            <a:r>
              <a:rPr lang="en-GB" dirty="0"/>
              <a:t>. low performing cavities: apply eddy current scanning and additional analyses if needed</a:t>
            </a:r>
          </a:p>
          <a:p>
            <a:r>
              <a:rPr lang="en-GB" b="1" dirty="0"/>
              <a:t>Constraint to use DESY machines is a maximum diameter/diagonal of Niobium sheets of 660mm</a:t>
            </a:r>
          </a:p>
          <a:p>
            <a:pPr marL="457200" lvl="1" indent="0">
              <a:buNone/>
            </a:pPr>
            <a:r>
              <a:rPr lang="en-GB" b="1" dirty="0">
                <a:solidFill>
                  <a:srgbClr val="00B050"/>
                </a:solidFill>
              </a:rPr>
              <a:t>OK:</a:t>
            </a:r>
            <a:r>
              <a:rPr lang="en-GB" dirty="0"/>
              <a:t> Medium beta: quadratic sheets edge length 460mm</a:t>
            </a:r>
          </a:p>
          <a:p>
            <a:pPr marL="457200" lvl="1" indent="0">
              <a:buNone/>
            </a:pPr>
            <a:r>
              <a:rPr lang="en-GB" b="1" dirty="0">
                <a:solidFill>
                  <a:srgbClr val="FF0000"/>
                </a:solidFill>
              </a:rPr>
              <a:t>NOK:</a:t>
            </a:r>
            <a:r>
              <a:rPr lang="en-GB" dirty="0"/>
              <a:t> High beta: quadratic sheets edge length 500mm</a:t>
            </a:r>
          </a:p>
          <a:p>
            <a:pPr marL="457200" lvl="1" indent="0">
              <a:buNone/>
            </a:pPr>
            <a:r>
              <a:rPr lang="en-GB" dirty="0"/>
              <a:t>  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 </a:t>
            </a:r>
            <a:r>
              <a:rPr lang="en-GB" b="1" dirty="0"/>
              <a:t>&gt;&gt;</a:t>
            </a:r>
            <a:r>
              <a:rPr lang="en-GB" dirty="0"/>
              <a:t> use discs with diameter 500mm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31942-6712-9140-B6B1-01B7CEE87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78375"/>
            <a:ext cx="2590800" cy="194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ACA56A-0CAA-4F48-BD3F-85E9D3E8049B}"/>
              </a:ext>
            </a:extLst>
          </p:cNvPr>
          <p:cNvSpPr txBox="1"/>
          <p:nvPr/>
        </p:nvSpPr>
        <p:spPr>
          <a:xfrm>
            <a:off x="5652120" y="6673588"/>
            <a:ext cx="2575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STFC </a:t>
            </a:r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8BB-C105-0342-B516-E63C366F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Adaptations to scanning </a:t>
            </a:r>
            <a:r>
              <a:rPr lang="sv-SE" dirty="0" err="1"/>
              <a:t>machines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2217C-2CAF-6B45-B38A-E4672E5A1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Software </a:t>
            </a:r>
            <a:r>
              <a:rPr lang="sv-SE" dirty="0" err="1"/>
              <a:t>update</a:t>
            </a:r>
            <a:r>
              <a:rPr lang="sv-SE" dirty="0"/>
              <a:t> 			</a:t>
            </a:r>
            <a:r>
              <a:rPr lang="sv-SE" dirty="0" err="1"/>
              <a:t>mechanical</a:t>
            </a:r>
            <a:r>
              <a:rPr lang="sv-SE" dirty="0"/>
              <a:t> </a:t>
            </a:r>
            <a:r>
              <a:rPr lang="sv-SE" dirty="0" err="1"/>
              <a:t>changes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BC588-840C-B145-9F7E-307AD6A0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5DD8E-9E29-7D46-B384-5C2BE338B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3"/>
          <a:stretch/>
        </p:blipFill>
        <p:spPr>
          <a:xfrm>
            <a:off x="179512" y="2143304"/>
            <a:ext cx="4856837" cy="4559243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7A2AC10-75C9-704A-A366-55652E5E8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" r="2381" b="1596"/>
          <a:stretch/>
        </p:blipFill>
        <p:spPr>
          <a:xfrm>
            <a:off x="5036349" y="2420888"/>
            <a:ext cx="3809929" cy="21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9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2EF7-E009-7842-ABCC-755F4290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Inspection</a:t>
            </a:r>
            <a:r>
              <a:rPr lang="sv-SE" dirty="0"/>
              <a:t> </a:t>
            </a:r>
            <a:r>
              <a:rPr lang="sv-SE" dirty="0" err="1"/>
              <a:t>flowchart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B11FB-DEBD-F143-BF22-4D81602E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dirty="0"/>
              <a:t>Scan </a:t>
            </a:r>
            <a:r>
              <a:rPr lang="sv-SE" dirty="0" err="1"/>
              <a:t>side</a:t>
            </a:r>
            <a:r>
              <a:rPr lang="sv-SE" dirty="0"/>
              <a:t> 1 ▶︎ OK</a:t>
            </a:r>
          </a:p>
          <a:p>
            <a:pPr marL="0" indent="0" algn="ctr">
              <a:buNone/>
            </a:pPr>
            <a:r>
              <a:rPr lang="sv-SE" dirty="0"/>
              <a:t>▼</a:t>
            </a:r>
          </a:p>
          <a:p>
            <a:pPr marL="0" indent="0" algn="ctr">
              <a:buNone/>
            </a:pPr>
            <a:r>
              <a:rPr lang="sv-SE" dirty="0"/>
              <a:t>Scan </a:t>
            </a:r>
            <a:r>
              <a:rPr lang="sv-SE" dirty="0" err="1"/>
              <a:t>side</a:t>
            </a:r>
            <a:r>
              <a:rPr lang="sv-SE" dirty="0"/>
              <a:t> 2 ▶︎ OK</a:t>
            </a:r>
          </a:p>
          <a:p>
            <a:pPr marL="0" indent="0" algn="ctr">
              <a:buNone/>
            </a:pPr>
            <a:r>
              <a:rPr lang="sv-SE" dirty="0"/>
              <a:t>▼</a:t>
            </a:r>
          </a:p>
          <a:p>
            <a:pPr marL="0" indent="0" algn="ctr">
              <a:buNone/>
            </a:pPr>
            <a:r>
              <a:rPr lang="sv-SE" dirty="0"/>
              <a:t>3d </a:t>
            </a:r>
            <a:r>
              <a:rPr lang="sv-SE" dirty="0" err="1"/>
              <a:t>microscopy</a:t>
            </a:r>
            <a:r>
              <a:rPr lang="sv-SE" dirty="0"/>
              <a:t> ▶︎ OK</a:t>
            </a:r>
          </a:p>
          <a:p>
            <a:pPr marL="0" indent="0" algn="ctr">
              <a:buNone/>
            </a:pPr>
            <a:r>
              <a:rPr lang="sv-SE" dirty="0"/>
              <a:t>▼</a:t>
            </a:r>
          </a:p>
          <a:p>
            <a:pPr marL="0" indent="0" algn="ctr">
              <a:buNone/>
            </a:pPr>
            <a:r>
              <a:rPr lang="sv-SE" dirty="0" err="1"/>
              <a:t>Chemical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▶︎ OK</a:t>
            </a:r>
          </a:p>
          <a:p>
            <a:pPr marL="0" indent="0" algn="ctr">
              <a:buNone/>
            </a:pPr>
            <a:r>
              <a:rPr lang="sv-SE" dirty="0"/>
              <a:t>▼</a:t>
            </a:r>
          </a:p>
          <a:p>
            <a:pPr marL="0" indent="0" algn="ctr">
              <a:buNone/>
            </a:pP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/</a:t>
            </a:r>
            <a:r>
              <a:rPr lang="sv-SE" dirty="0" err="1"/>
              <a:t>quarantine</a:t>
            </a:r>
            <a:r>
              <a:rPr lang="sv-SE" dirty="0"/>
              <a:t> ▶︎ 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72BE5-4F69-3E4D-B77B-95F40F78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2575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96399C-1C85-8845-86CE-5C8536F62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86790"/>
            <a:ext cx="4400447" cy="4117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9EACBD-6DD7-DA4B-991E-82988EDD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Statistics</a:t>
            </a:r>
            <a:r>
              <a:rPr lang="sv-SE" dirty="0"/>
              <a:t> … (so far)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DD96B-371D-334A-A8D3-D55F0AC99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096" y="-1329189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FEDA-7144-0243-8375-D3F8C429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88001-48E0-A64C-B78A-195AAD42B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08" y="2172035"/>
            <a:ext cx="4547792" cy="42109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64ADC8-B489-8E4E-AAEE-E52DA4E5735F}"/>
              </a:ext>
            </a:extLst>
          </p:cNvPr>
          <p:cNvSpPr txBox="1"/>
          <p:nvPr/>
        </p:nvSpPr>
        <p:spPr>
          <a:xfrm>
            <a:off x="1862181" y="508518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FA8683-70DA-5746-8247-8EB97675F367}"/>
              </a:ext>
            </a:extLst>
          </p:cNvPr>
          <p:cNvSpPr txBox="1"/>
          <p:nvPr/>
        </p:nvSpPr>
        <p:spPr>
          <a:xfrm>
            <a:off x="6847453" y="508518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86%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1EC93E-0F0A-C340-B5F7-705B1AE13C05}"/>
              </a:ext>
            </a:extLst>
          </p:cNvPr>
          <p:cNvSpPr txBox="1"/>
          <p:nvPr/>
        </p:nvSpPr>
        <p:spPr>
          <a:xfrm>
            <a:off x="931937" y="306896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F8E802-064A-874D-B407-CE7E2F132261}"/>
              </a:ext>
            </a:extLst>
          </p:cNvPr>
          <p:cNvSpPr txBox="1"/>
          <p:nvPr/>
        </p:nvSpPr>
        <p:spPr>
          <a:xfrm>
            <a:off x="6084394" y="30689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CCB2A-9B06-B44E-9D56-8691391D6AAD}"/>
              </a:ext>
            </a:extLst>
          </p:cNvPr>
          <p:cNvSpPr txBox="1"/>
          <p:nvPr/>
        </p:nvSpPr>
        <p:spPr>
          <a:xfrm>
            <a:off x="6590462" y="274201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4%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1DAE4061-249E-9145-9800-CF9CF60D2FAE}"/>
              </a:ext>
            </a:extLst>
          </p:cNvPr>
          <p:cNvSpPr/>
          <p:nvPr/>
        </p:nvSpPr>
        <p:spPr>
          <a:xfrm>
            <a:off x="4918131" y="449307"/>
            <a:ext cx="4031505" cy="1368152"/>
          </a:xfrm>
          <a:prstGeom prst="cloudCallout">
            <a:avLst>
              <a:gd name="adj1" fmla="val -1092"/>
              <a:gd name="adj2" fmla="val 95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2nd </a:t>
            </a:r>
            <a:r>
              <a:rPr lang="sv-SE" dirty="0" err="1"/>
              <a:t>delivery</a:t>
            </a:r>
            <a:r>
              <a:rPr lang="sv-SE" dirty="0"/>
              <a:t> not </a:t>
            </a:r>
            <a:r>
              <a:rPr lang="sv-SE" dirty="0" err="1"/>
              <a:t>complete</a:t>
            </a:r>
            <a:r>
              <a:rPr lang="sv-SE" dirty="0"/>
              <a:t>,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expected</a:t>
            </a:r>
            <a:r>
              <a:rPr lang="sv-SE" dirty="0"/>
              <a:t> to be </a:t>
            </a:r>
            <a:r>
              <a:rPr lang="sv-SE" dirty="0" err="1"/>
              <a:t>lower</a:t>
            </a:r>
            <a:endParaRPr lang="sv-S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E04841-5822-7C41-BC49-C9D090186F5D}"/>
              </a:ext>
            </a:extLst>
          </p:cNvPr>
          <p:cNvSpPr txBox="1"/>
          <p:nvPr/>
        </p:nvSpPr>
        <p:spPr>
          <a:xfrm>
            <a:off x="971600" y="1817459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1% 3.5% 2.5%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A3D1B8-60E8-7C4E-BCD6-E1FD1CF2226C}"/>
              </a:ext>
            </a:extLst>
          </p:cNvPr>
          <p:cNvSpPr txBox="1"/>
          <p:nvPr/>
        </p:nvSpPr>
        <p:spPr>
          <a:xfrm>
            <a:off x="590198" y="6346505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338 </a:t>
            </a:r>
            <a:r>
              <a:rPr lang="sv-SE" dirty="0" err="1"/>
              <a:t>sheets</a:t>
            </a:r>
            <a:r>
              <a:rPr lang="sv-SE" dirty="0"/>
              <a:t> (</a:t>
            </a:r>
            <a:r>
              <a:rPr lang="sv-SE" dirty="0" err="1"/>
              <a:t>about</a:t>
            </a:r>
            <a:r>
              <a:rPr lang="sv-SE" dirty="0"/>
              <a:t> 70% </a:t>
            </a:r>
            <a:r>
              <a:rPr lang="sv-SE" dirty="0" err="1"/>
              <a:t>of</a:t>
            </a:r>
            <a:r>
              <a:rPr lang="sv-SE" dirty="0"/>
              <a:t> total)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A1C19F-6018-5D48-87AD-BA7C7104A85A}"/>
              </a:ext>
            </a:extLst>
          </p:cNvPr>
          <p:cNvSpPr txBox="1"/>
          <p:nvPr/>
        </p:nvSpPr>
        <p:spPr>
          <a:xfrm>
            <a:off x="5313414" y="6346505"/>
            <a:ext cx="314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297 </a:t>
            </a:r>
            <a:r>
              <a:rPr lang="sv-SE" dirty="0" err="1"/>
              <a:t>discs</a:t>
            </a:r>
            <a:r>
              <a:rPr lang="sv-SE" dirty="0"/>
              <a:t> (</a:t>
            </a:r>
            <a:r>
              <a:rPr lang="sv-SE" dirty="0" err="1"/>
              <a:t>about</a:t>
            </a:r>
            <a:r>
              <a:rPr lang="sv-SE" dirty="0"/>
              <a:t> 30% </a:t>
            </a:r>
            <a:r>
              <a:rPr lang="sv-SE" dirty="0" err="1"/>
              <a:t>of</a:t>
            </a:r>
            <a:r>
              <a:rPr lang="sv-SE" dirty="0"/>
              <a:t> total)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7D1368-57CF-FD4C-B303-439CBDAD1A77}"/>
              </a:ext>
            </a:extLst>
          </p:cNvPr>
          <p:cNvSpPr txBox="1"/>
          <p:nvPr/>
        </p:nvSpPr>
        <p:spPr>
          <a:xfrm>
            <a:off x="3244199" y="3111349"/>
            <a:ext cx="3059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tx1">
                    <a:alpha val="20000"/>
                  </a:schemeClr>
                </a:solidFill>
              </a:rPr>
              <a:t>1 </a:t>
            </a:r>
            <a:r>
              <a:rPr lang="sv-SE" sz="2800" dirty="0" err="1">
                <a:solidFill>
                  <a:schemeClr val="tx1">
                    <a:alpha val="20000"/>
                  </a:schemeClr>
                </a:solidFill>
              </a:rPr>
              <a:t>side</a:t>
            </a:r>
            <a:endParaRPr lang="sv-SE" sz="2800" dirty="0">
              <a:solidFill>
                <a:schemeClr val="tx1">
                  <a:alpha val="20000"/>
                </a:schemeClr>
              </a:solidFill>
            </a:endParaRPr>
          </a:p>
          <a:p>
            <a:pPr algn="ctr"/>
            <a:r>
              <a:rPr lang="sv-SE" sz="2800" dirty="0">
                <a:solidFill>
                  <a:schemeClr val="tx1">
                    <a:alpha val="40000"/>
                  </a:schemeClr>
                </a:solidFill>
              </a:rPr>
              <a:t>2 sides</a:t>
            </a:r>
          </a:p>
          <a:p>
            <a:pPr algn="ctr"/>
            <a:r>
              <a:rPr lang="sv-SE" sz="2800" dirty="0" err="1">
                <a:solidFill>
                  <a:schemeClr val="tx1">
                    <a:alpha val="60000"/>
                  </a:schemeClr>
                </a:solidFill>
              </a:rPr>
              <a:t>Microsopy</a:t>
            </a:r>
            <a:endParaRPr lang="sv-SE" sz="2800" dirty="0">
              <a:solidFill>
                <a:schemeClr val="tx1">
                  <a:alpha val="60000"/>
                </a:schemeClr>
              </a:solidFill>
            </a:endParaRPr>
          </a:p>
          <a:p>
            <a:pPr algn="ctr"/>
            <a:r>
              <a:rPr lang="sv-SE" sz="2800" dirty="0" err="1">
                <a:solidFill>
                  <a:schemeClr val="tx1">
                    <a:alpha val="80000"/>
                  </a:schemeClr>
                </a:solidFill>
              </a:rPr>
              <a:t>Chemical</a:t>
            </a:r>
            <a:r>
              <a:rPr lang="sv-SE" sz="28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sv-SE" sz="2800" dirty="0" err="1">
                <a:solidFill>
                  <a:schemeClr val="tx1">
                    <a:alpha val="80000"/>
                  </a:schemeClr>
                </a:solidFill>
              </a:rPr>
              <a:t>analysis</a:t>
            </a:r>
            <a:endParaRPr lang="sv-SE" sz="2800" dirty="0">
              <a:solidFill>
                <a:schemeClr val="tx1">
                  <a:alpha val="80000"/>
                </a:schemeClr>
              </a:solidFill>
            </a:endParaRPr>
          </a:p>
          <a:p>
            <a:pPr algn="ctr"/>
            <a:r>
              <a:rPr lang="sv-SE" sz="2800" dirty="0" err="1"/>
              <a:t>Quarantine</a:t>
            </a:r>
            <a:endParaRPr lang="sv-SE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6BAE34-7CE2-3745-AD45-3FB6C1A5F2EE}"/>
              </a:ext>
            </a:extLst>
          </p:cNvPr>
          <p:cNvSpPr txBox="1"/>
          <p:nvPr/>
        </p:nvSpPr>
        <p:spPr>
          <a:xfrm>
            <a:off x="6070110" y="203743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410927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ACBD-6DD7-DA4B-991E-82988EDD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Conclusion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DD96B-371D-334A-A8D3-D55F0AC99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sv-SE" dirty="0"/>
              <a:t>Eddy </a:t>
            </a:r>
            <a:r>
              <a:rPr lang="sv-SE" dirty="0" err="1"/>
              <a:t>current</a:t>
            </a:r>
            <a:r>
              <a:rPr lang="sv-SE" dirty="0"/>
              <a:t> scanning at DESY is </a:t>
            </a:r>
            <a:r>
              <a:rPr lang="sv-SE" dirty="0" err="1"/>
              <a:t>beneficial</a:t>
            </a:r>
            <a:endParaRPr lang="sv-SE" dirty="0"/>
          </a:p>
          <a:p>
            <a:r>
              <a:rPr lang="sv-SE" dirty="0"/>
              <a:t>Material for </a:t>
            </a:r>
            <a:r>
              <a:rPr lang="sv-SE" dirty="0" err="1"/>
              <a:t>both</a:t>
            </a:r>
            <a:r>
              <a:rPr lang="sv-SE" dirty="0"/>
              <a:t> medium- and </a:t>
            </a:r>
            <a:r>
              <a:rPr lang="sv-SE" dirty="0" err="1"/>
              <a:t>high</a:t>
            </a:r>
            <a:r>
              <a:rPr lang="sv-SE" dirty="0"/>
              <a:t>-beta </a:t>
            </a:r>
            <a:r>
              <a:rPr lang="sv-SE" dirty="0" err="1"/>
              <a:t>cavities</a:t>
            </a:r>
            <a:r>
              <a:rPr lang="sv-SE" dirty="0"/>
              <a:t> is </a:t>
            </a:r>
            <a:r>
              <a:rPr lang="sv-SE" dirty="0" err="1"/>
              <a:t>provided</a:t>
            </a:r>
            <a:r>
              <a:rPr lang="sv-SE" dirty="0"/>
              <a:t> by Ningxia OTIC,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results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Up</a:t>
            </a:r>
            <a:r>
              <a:rPr lang="sv-SE" dirty="0"/>
              <a:t> to </a:t>
            </a:r>
            <a:r>
              <a:rPr lang="sv-SE" dirty="0" err="1"/>
              <a:t>now</a:t>
            </a:r>
            <a:r>
              <a:rPr lang="sv-SE" dirty="0"/>
              <a:t> less </a:t>
            </a:r>
            <a:r>
              <a:rPr lang="sv-SE" dirty="0" err="1"/>
              <a:t>than</a:t>
            </a:r>
            <a:r>
              <a:rPr lang="sv-SE" dirty="0"/>
              <a:t> 3% </a:t>
            </a:r>
            <a:r>
              <a:rPr lang="sv-SE" dirty="0" err="1"/>
              <a:t>quarantine</a:t>
            </a:r>
            <a:r>
              <a:rPr lang="sv-SE" dirty="0"/>
              <a:t> material (</a:t>
            </a:r>
            <a:r>
              <a:rPr lang="sv-SE" dirty="0" err="1"/>
              <a:t>while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mechanical</a:t>
            </a:r>
            <a:r>
              <a:rPr lang="sv-SE" dirty="0"/>
              <a:t> </a:t>
            </a:r>
            <a:r>
              <a:rPr lang="sv-SE" dirty="0" err="1"/>
              <a:t>defects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ok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polishing</a:t>
            </a:r>
            <a:r>
              <a:rPr lang="sv-SE" dirty="0"/>
              <a:t>)</a:t>
            </a:r>
          </a:p>
          <a:p>
            <a:pPr lvl="1"/>
            <a:r>
              <a:rPr lang="sv-SE" u="sng" dirty="0"/>
              <a:t>No </a:t>
            </a:r>
            <a:r>
              <a:rPr lang="sv-SE" u="sng" dirty="0" err="1"/>
              <a:t>foreign</a:t>
            </a:r>
            <a:r>
              <a:rPr lang="sv-SE" u="sng" dirty="0"/>
              <a:t> material </a:t>
            </a:r>
            <a:r>
              <a:rPr lang="sv-SE" u="sng" dirty="0" err="1"/>
              <a:t>inclusions</a:t>
            </a:r>
            <a:r>
              <a:rPr lang="sv-SE" u="sng" dirty="0"/>
              <a:t> </a:t>
            </a:r>
            <a:r>
              <a:rPr lang="sv-SE" u="sng" dirty="0" err="1"/>
              <a:t>found</a:t>
            </a:r>
            <a:r>
              <a:rPr lang="sv-SE" u="sng" dirty="0"/>
              <a:t> </a:t>
            </a:r>
            <a:r>
              <a:rPr lang="sv-SE" u="sng" dirty="0" err="1"/>
              <a:t>up</a:t>
            </a:r>
            <a:r>
              <a:rPr lang="sv-SE" u="sng" dirty="0"/>
              <a:t> to </a:t>
            </a:r>
            <a:r>
              <a:rPr lang="sv-SE" u="sng" dirty="0" err="1"/>
              <a:t>now</a:t>
            </a:r>
            <a:endParaRPr lang="sv-SE" u="sng" dirty="0"/>
          </a:p>
          <a:p>
            <a:pPr lvl="1"/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fabrication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fine grain Niobium </a:t>
            </a:r>
            <a:r>
              <a:rPr lang="sv-SE" dirty="0" err="1"/>
              <a:t>discs</a:t>
            </a:r>
            <a:r>
              <a:rPr lang="sv-SE" dirty="0"/>
              <a:t> for </a:t>
            </a:r>
            <a:r>
              <a:rPr lang="sv-SE" dirty="0" err="1"/>
              <a:t>cavity</a:t>
            </a:r>
            <a:r>
              <a:rPr lang="sv-SE" dirty="0"/>
              <a:t> </a:t>
            </a:r>
            <a:r>
              <a:rPr lang="sv-SE" dirty="0" err="1"/>
              <a:t>fabrication</a:t>
            </a:r>
            <a:endParaRPr lang="sv-SE" dirty="0"/>
          </a:p>
          <a:p>
            <a:pPr marL="57150" indent="0" algn="ctr">
              <a:buNone/>
            </a:pPr>
            <a:r>
              <a:rPr lang="sv-SE" b="1" dirty="0" err="1"/>
              <a:t>Thanks</a:t>
            </a:r>
            <a:r>
              <a:rPr lang="sv-SE" b="1" dirty="0"/>
              <a:t> to all the </a:t>
            </a:r>
            <a:r>
              <a:rPr lang="sv-SE" b="1" dirty="0" err="1"/>
              <a:t>people</a:t>
            </a:r>
            <a:r>
              <a:rPr lang="sv-SE" b="1" dirty="0"/>
              <a:t> </a:t>
            </a:r>
            <a:r>
              <a:rPr lang="sv-SE" b="1" dirty="0" err="1"/>
              <a:t>involved</a:t>
            </a:r>
            <a:r>
              <a:rPr lang="sv-SE" b="1" dirty="0"/>
              <a:t> at DESY, INFN LASA, STFC and 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FEDA-7144-0243-8375-D3F8C429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75179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430</Words>
  <Application>Microsoft Macintosh PowerPoint</Application>
  <PresentationFormat>On-screen Show (4:3)</PresentationFormat>
  <Paragraphs>129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</vt:lpstr>
      <vt:lpstr>Gill Sans Light</vt:lpstr>
      <vt:lpstr>Helvetica</vt:lpstr>
      <vt:lpstr>Symbol</vt:lpstr>
      <vt:lpstr>Office Theme</vt:lpstr>
      <vt:lpstr>Eddy Current Scanning of Large Niobium Sheets</vt:lpstr>
      <vt:lpstr>Cavity &amp; cryomodule parameters</vt:lpstr>
      <vt:lpstr>Eddy current scanning at DESY</vt:lpstr>
      <vt:lpstr>Niobium for elliptical ESS cavities</vt:lpstr>
      <vt:lpstr>Adaptations to scanning machines</vt:lpstr>
      <vt:lpstr>Inspection flowchart</vt:lpstr>
      <vt:lpstr>Statistics … (so far)</vt:lpstr>
      <vt:lpstr>Conclusion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Eddy Current Scanning of Large Niobium Sheets</dc:title>
  <dc:creator>Felix Schlander</dc:creator>
  <cp:lastModifiedBy>Felix Schlander</cp:lastModifiedBy>
  <cp:revision>16</cp:revision>
  <dcterms:created xsi:type="dcterms:W3CDTF">2018-06-21T05:28:52Z</dcterms:created>
  <dcterms:modified xsi:type="dcterms:W3CDTF">2018-06-26T01:09:02Z</dcterms:modified>
</cp:coreProperties>
</file>