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11.xml" ContentType="application/vnd.openxmlformats-officedocument.theme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4"/>
    <p:sldMasterId id="2147483705" r:id="rId5"/>
    <p:sldMasterId id="2147483721" r:id="rId6"/>
    <p:sldMasterId id="2147483753" r:id="rId7"/>
    <p:sldMasterId id="2147483786" r:id="rId8"/>
    <p:sldMasterId id="2147483803" r:id="rId9"/>
    <p:sldMasterId id="2147483820" r:id="rId10"/>
    <p:sldMasterId id="2147483851" r:id="rId11"/>
    <p:sldMasterId id="2147483864" r:id="rId12"/>
    <p:sldMasterId id="2147484048" r:id="rId13"/>
  </p:sldMasterIdLst>
  <p:notesMasterIdLst>
    <p:notesMasterId r:id="rId32"/>
  </p:notesMasterIdLst>
  <p:sldIdLst>
    <p:sldId id="567" r:id="rId14"/>
    <p:sldId id="799" r:id="rId15"/>
    <p:sldId id="276" r:id="rId16"/>
    <p:sldId id="844" r:id="rId17"/>
    <p:sldId id="270" r:id="rId18"/>
    <p:sldId id="800" r:id="rId19"/>
    <p:sldId id="845" r:id="rId20"/>
    <p:sldId id="299" r:id="rId21"/>
    <p:sldId id="861" r:id="rId22"/>
    <p:sldId id="856" r:id="rId23"/>
    <p:sldId id="864" r:id="rId24"/>
    <p:sldId id="858" r:id="rId25"/>
    <p:sldId id="859" r:id="rId26"/>
    <p:sldId id="865" r:id="rId27"/>
    <p:sldId id="846" r:id="rId28"/>
    <p:sldId id="863" r:id="rId29"/>
    <p:sldId id="854" r:id="rId30"/>
    <p:sldId id="319" r:id="rId31"/>
  </p:sldIdLst>
  <p:sldSz cx="20104100" cy="11309350"/>
  <p:notesSz cx="20104100" cy="1130935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E1F38D-1C2F-B94C-A5EA-9CE6E5DA65DC}">
          <p14:sldIdLst>
            <p14:sldId id="567"/>
            <p14:sldId id="799"/>
            <p14:sldId id="276"/>
            <p14:sldId id="844"/>
            <p14:sldId id="270"/>
            <p14:sldId id="800"/>
            <p14:sldId id="845"/>
            <p14:sldId id="299"/>
            <p14:sldId id="861"/>
            <p14:sldId id="856"/>
            <p14:sldId id="864"/>
            <p14:sldId id="858"/>
            <p14:sldId id="859"/>
            <p14:sldId id="865"/>
            <p14:sldId id="846"/>
            <p14:sldId id="863"/>
            <p14:sldId id="854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stavo Giovanni Ribeiro Abdo" initials="GGRA" lastIdx="1" clrIdx="0">
    <p:extLst>
      <p:ext uri="{19B8F6BF-5375-455C-9EA6-DF929625EA0E}">
        <p15:presenceInfo xmlns:p15="http://schemas.microsoft.com/office/powerpoint/2012/main" userId="Gustavo Giovanni Ribeiro Abd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FF"/>
    <a:srgbClr val="000099"/>
    <a:srgbClr val="485865"/>
    <a:srgbClr val="F5F5F5"/>
    <a:srgbClr val="F1F9F5"/>
    <a:srgbClr val="F7FBF9"/>
    <a:srgbClr val="EDF7F2"/>
    <a:srgbClr val="FFC000"/>
    <a:srgbClr val="337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2740" autoAdjust="0"/>
  </p:normalViewPr>
  <p:slideViewPr>
    <p:cSldViewPr>
      <p:cViewPr varScale="1">
        <p:scale>
          <a:sx n="65" d="100"/>
          <a:sy n="65" d="100"/>
        </p:scale>
        <p:origin x="60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microsoft.com/office/2015/10/relationships/revisionInfo" Target="revisionInfo.xml"/><Relationship Id="rId21" Type="http://schemas.openxmlformats.org/officeDocument/2006/relationships/slide" Target="slides/slide8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199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9" y="0"/>
            <a:ext cx="8712199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3DF56-F9C3-6742-BBB6-3EE105355439}" type="datetimeFigureOut">
              <a:rPr lang="en-US" smtClean="0"/>
              <a:t>6/21/2018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6" y="5441951"/>
            <a:ext cx="16084549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199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9" y="10742613"/>
            <a:ext cx="8712199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024FE-91D9-8240-931D-07C533A2173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661150" y="1414463"/>
            <a:ext cx="6781800" cy="38163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24FE-91D9-8240-931D-07C533A217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22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24FE-91D9-8240-931D-07C533A21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5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5048AC-E97B-493B-B345-A6A23D76FE24}" type="slidenum">
              <a:rPr lang="pt-BR" sz="1200" smtClean="0"/>
              <a:pPr eaLnBrk="1" hangingPunct="1"/>
              <a:t>3</a:t>
            </a:fld>
            <a:endParaRPr lang="pt-BR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8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24FE-91D9-8240-931D-07C533A217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5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24FE-91D9-8240-931D-07C533A21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5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24FE-91D9-8240-931D-07C533A21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7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24FE-91D9-8240-931D-07C533A21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024FE-91D9-8240-931D-07C533A21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1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5162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8372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3409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5073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3F743D4D-FD34-4761-91D2-8618AFFD1F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81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3F743D4D-FD34-4761-91D2-8618AFFD1F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k object 16"/>
          <p:cNvSpPr/>
          <p:nvPr/>
        </p:nvSpPr>
        <p:spPr>
          <a:xfrm>
            <a:off x="7539038" y="3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C6B8AC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750" y="5137425"/>
            <a:ext cx="10293273" cy="91441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0750" y="7567613"/>
            <a:ext cx="10167622" cy="461537"/>
          </a:xfrm>
        </p:spPr>
        <p:txBody>
          <a:bodyPr>
            <a:spAutoFit/>
          </a:bodyPr>
          <a:lstStyle>
            <a:lvl1pPr marL="0" indent="0">
              <a:buNone/>
              <a:defRPr sz="2399">
                <a:solidFill>
                  <a:srgbClr val="485865"/>
                </a:solidFill>
              </a:defRPr>
            </a:lvl1pPr>
            <a:lvl2pPr marL="4572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6A643FE-CC7D-4C2F-9887-569A5C9DA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2" y="4512137"/>
            <a:ext cx="6837984" cy="1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78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05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514" y="275762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Espaço Reservado para Rodapé 4"/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079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32">
          <p15:clr>
            <a:srgbClr val="FBAE40"/>
          </p15:clr>
        </p15:guide>
        <p15:guide id="2" pos="643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 flipH="1">
            <a:off x="1" y="3"/>
            <a:ext cx="7539038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005C64"/>
          </a:solid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35607"/>
            <a:ext cx="4742074" cy="261893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8" name="Content Placeholder 3"/>
          <p:cNvSpPr>
            <a:spLocks noGrp="1"/>
          </p:cNvSpPr>
          <p:nvPr>
            <p:ph sz="half" idx="2"/>
          </p:nvPr>
        </p:nvSpPr>
        <p:spPr>
          <a:xfrm>
            <a:off x="8161547" y="3800194"/>
            <a:ext cx="10557026" cy="1892762"/>
          </a:xfrm>
        </p:spPr>
        <p:txBody>
          <a:bodyPr/>
          <a:lstStyle>
            <a:lvl2pPr marL="685837" indent="-22861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60" indent="-228612">
              <a:buFont typeface=".AppleSystemUIFont" charset="-120"/>
              <a:buChar char="-"/>
              <a:defRPr/>
            </a:lvl3pPr>
            <a:lvl4pPr marL="1600285" indent="-228612">
              <a:buFont typeface=".AppleSystemUIFont" charset="-120"/>
              <a:buChar char="-"/>
              <a:defRPr/>
            </a:lvl4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Espaço Reservado para Rodapé 4"/>
          <p:cNvSpPr txBox="1">
            <a:spLocks/>
          </p:cNvSpPr>
          <p:nvPr userDrawn="1"/>
        </p:nvSpPr>
        <p:spPr>
          <a:xfrm>
            <a:off x="7603778" y="10980935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4829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10145E20-C878-48EA-8955-ABD01BD0E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29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10145E20-C878-48EA-8955-ABD01BD0E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5121BE35-9D76-42C7-B3C6-5386DC53E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4187557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6022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92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995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06775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36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0887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0402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261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973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67691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3589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0"/>
          <a:ext cx="1588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04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154" y="249235"/>
            <a:ext cx="17058189" cy="7089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452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9" name="Espaço Reservado para Rodapé 4"/>
          <p:cNvSpPr txBox="1">
            <a:spLocks/>
          </p:cNvSpPr>
          <p:nvPr userDrawn="1"/>
        </p:nvSpPr>
        <p:spPr>
          <a:xfrm>
            <a:off x="2" y="10970468"/>
            <a:ext cx="2891160" cy="373278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89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4" b="1" i="1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154" b="1" i="1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95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90"/>
          <a:ext cx="158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776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6" cy="1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2"/>
            <a:ext cx="1705818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201" y="2520000"/>
            <a:ext cx="17058189" cy="2597686"/>
          </a:xfrm>
        </p:spPr>
        <p:txBody>
          <a:bodyPr wrap="square">
            <a:spAutoFit/>
          </a:bodyPr>
          <a:lstStyle>
            <a:lvl1pPr marL="446048" indent="-446048">
              <a:tabLst/>
              <a:defRPr sz="2968" baseline="0"/>
            </a:lvl1pPr>
            <a:lvl2pPr marL="685775" indent="-228591">
              <a:buFont typeface=".AppleSystemUIFont" charset="-120"/>
              <a:buChar char="-"/>
              <a:defRPr sz="2399" b="0" i="0" baseline="0">
                <a:solidFill>
                  <a:schemeClr val="accent1"/>
                </a:solidFill>
              </a:defRPr>
            </a:lvl2pPr>
            <a:lvl3pPr marL="1142957" indent="-228591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140" indent="-228591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71102" y="10482264"/>
            <a:ext cx="2161903" cy="601661"/>
          </a:xfrm>
        </p:spPr>
        <p:txBody>
          <a:bodyPr/>
          <a:lstStyle>
            <a:lvl1pPr>
              <a:defRPr/>
            </a:lvl1pPr>
          </a:lstStyle>
          <a:p>
            <a:fld id="{BE418F81-F092-F643-8EAE-268022441A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6"/>
            <a:ext cx="17058189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0CFD8FE-AFCD-47AE-83B3-B5CEC8BC24D2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6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6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999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0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3F743D4D-FD34-4761-91D2-8618AFFD1F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5750500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3F743D4D-FD34-4761-91D2-8618AFFD1F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k object 16"/>
          <p:cNvSpPr/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C6B8AC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752" y="4726384"/>
            <a:ext cx="10293272" cy="17365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0751" y="7567614"/>
            <a:ext cx="10167622" cy="461345"/>
          </a:xfrm>
        </p:spPr>
        <p:txBody>
          <a:bodyPr>
            <a:spAutoFit/>
          </a:bodyPr>
          <a:lstStyle>
            <a:lvl1pPr marL="0" indent="0">
              <a:buNone/>
              <a:defRPr sz="2398">
                <a:solidFill>
                  <a:srgbClr val="485865"/>
                </a:solidFill>
              </a:defRPr>
            </a:lvl1pPr>
            <a:lvl2pPr marL="457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59FED17-5796-4DF0-8154-5E8FACC8D6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78" y="4863753"/>
            <a:ext cx="6874835" cy="158121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478664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8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200" y="2520000"/>
            <a:ext cx="17058188" cy="1893082"/>
          </a:xfrm>
        </p:spPr>
        <p:txBody>
          <a:bodyPr wrap="square">
            <a:spAutoFit/>
          </a:bodyPr>
          <a:lstStyle>
            <a:lvl1pPr marL="446069" indent="-446069">
              <a:tabLst/>
              <a:defRPr sz="2969" baseline="0"/>
            </a:lvl1pPr>
            <a:lvl2pPr marL="685806" indent="-228602">
              <a:buFont typeface=".AppleSystemUIFont" charset="-120"/>
              <a:buChar char="-"/>
              <a:defRPr sz="2400"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418F81-F092-F643-8EAE-268022441A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pic>
        <p:nvPicPr>
          <p:cNvPr id="7" name="Picture 2" descr="Resultado de imagem para logo cbmm png">
            <a:extLst>
              <a:ext uri="{FF2B5EF4-FFF2-40B4-BE49-F238E27FC236}">
                <a16:creationId xmlns:a16="http://schemas.microsoft.com/office/drawing/2014/main" id="{9DABE53B-12DF-4172-AE59-8C4F9830D6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80" y="362179"/>
            <a:ext cx="692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 flipH="1">
            <a:off x="1" y="4"/>
            <a:ext cx="7539039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005C64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F3137FF-F312-A84E-AC54-A50F1130F555}" type="slidenum">
              <a:rPr lang="en-US" smtClean="0"/>
              <a:pPr/>
              <a:t>‹nº›</a:t>
            </a:fld>
            <a:endParaRPr lang="en-US" dirty="0"/>
          </a:p>
          <a:p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0" y="9921875"/>
            <a:ext cx="10526276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half" idx="2"/>
          </p:nvPr>
        </p:nvSpPr>
        <p:spPr>
          <a:xfrm>
            <a:off x="8280000" y="1339200"/>
            <a:ext cx="10557026" cy="1893082"/>
          </a:xfrm>
        </p:spPr>
        <p:txBody>
          <a:bodyPr/>
          <a:lstStyle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3214135"/>
              </p:ext>
            </p:extLst>
          </p:nvPr>
        </p:nvGraphicFramePr>
        <p:xfrm>
          <a:off x="2367" y="2586"/>
          <a:ext cx="2363" cy="2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2" name="Slide do think-cell" r:id="rId4" imgW="319" imgH="319" progId="TCLayout.ActiveDocument.1">
                  <p:embed/>
                </p:oleObj>
              </mc:Choice>
              <mc:Fallback>
                <p:oleObj name="Slide do think-cell" r:id="rId4" imgW="319" imgH="319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7" y="2586"/>
                        <a:ext cx="2363" cy="2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82159" y="10482095"/>
            <a:ext cx="4523423" cy="602119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9483" y="10482095"/>
            <a:ext cx="6785134" cy="602119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2063" y="10563699"/>
            <a:ext cx="753901" cy="61901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02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0270068"/>
              </p:ext>
            </p:extLst>
          </p:nvPr>
        </p:nvGraphicFramePr>
        <p:xfrm>
          <a:off x="3493" y="2620"/>
          <a:ext cx="3489" cy="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0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3" y="2620"/>
                        <a:ext cx="3489" cy="2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382157" y="10482098"/>
            <a:ext cx="4523423" cy="602118"/>
          </a:xfrm>
          <a:prstGeom prst="rect">
            <a:avLst/>
          </a:prstGeom>
        </p:spPr>
        <p:txBody>
          <a:bodyPr/>
          <a:lstStyle/>
          <a:p>
            <a:fld id="{17A89B9A-8868-4D97-B18B-8294771F6A9F}" type="datetimeFigureOut">
              <a:rPr lang="en-US" smtClean="0"/>
              <a:t>6/21/2018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659483" y="10482098"/>
            <a:ext cx="6785134" cy="602118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-35270" y="10229954"/>
            <a:ext cx="4523423" cy="602118"/>
          </a:xfrm>
          <a:prstGeom prst="rect">
            <a:avLst/>
          </a:prstGeom>
        </p:spPr>
        <p:txBody>
          <a:bodyPr/>
          <a:lstStyle>
            <a:lvl1pPr>
              <a:defRPr sz="2309" b="0">
                <a:solidFill>
                  <a:schemeClr val="bg1"/>
                </a:solidFill>
              </a:defRPr>
            </a:lvl1pPr>
          </a:lstStyle>
          <a:p>
            <a:fld id="{EBF2E4A9-24F8-4453-84EC-A45CE34AC93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ítulo 7"/>
          <p:cNvSpPr>
            <a:spLocks noGrp="1"/>
          </p:cNvSpPr>
          <p:nvPr>
            <p:ph type="title"/>
          </p:nvPr>
        </p:nvSpPr>
        <p:spPr>
          <a:xfrm>
            <a:off x="-34074" y="191847"/>
            <a:ext cx="17339786" cy="823239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396497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8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5946952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8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200" y="2520000"/>
            <a:ext cx="17058188" cy="1893082"/>
          </a:xfrm>
        </p:spPr>
        <p:txBody>
          <a:bodyPr wrap="square">
            <a:spAutoFit/>
          </a:bodyPr>
          <a:lstStyle>
            <a:lvl1pPr marL="446069" indent="-446069">
              <a:tabLst/>
              <a:defRPr sz="2969" baseline="0"/>
            </a:lvl1pPr>
            <a:lvl2pPr marL="685806" indent="-228602">
              <a:buFont typeface=".AppleSystemUIFont" charset="-120"/>
              <a:buChar char="-"/>
              <a:defRPr sz="2400"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418F81-F092-F643-8EAE-268022441A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pic>
        <p:nvPicPr>
          <p:cNvPr id="7" name="Picture 2" descr="Resultado de imagem para logo cbmm png">
            <a:extLst>
              <a:ext uri="{FF2B5EF4-FFF2-40B4-BE49-F238E27FC236}">
                <a16:creationId xmlns:a16="http://schemas.microsoft.com/office/drawing/2014/main" id="{9DABE53B-12DF-4172-AE59-8C4F9830D6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980" y="362179"/>
            <a:ext cx="692904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0270068"/>
              </p:ext>
            </p:extLst>
          </p:nvPr>
        </p:nvGraphicFramePr>
        <p:xfrm>
          <a:off x="3493" y="2620"/>
          <a:ext cx="3489" cy="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2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3" y="2620"/>
                        <a:ext cx="3489" cy="2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382157" y="10482098"/>
            <a:ext cx="4523423" cy="602118"/>
          </a:xfrm>
          <a:prstGeom prst="rect">
            <a:avLst/>
          </a:prstGeom>
        </p:spPr>
        <p:txBody>
          <a:bodyPr/>
          <a:lstStyle/>
          <a:p>
            <a:fld id="{17A89B9A-8868-4D97-B18B-8294771F6A9F}" type="datetimeFigureOut">
              <a:rPr lang="en-US" smtClean="0"/>
              <a:t>6/21/2018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659483" y="10482098"/>
            <a:ext cx="6785134" cy="602118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-35270" y="10229954"/>
            <a:ext cx="4523423" cy="602118"/>
          </a:xfrm>
          <a:prstGeom prst="rect">
            <a:avLst/>
          </a:prstGeom>
        </p:spPr>
        <p:txBody>
          <a:bodyPr/>
          <a:lstStyle>
            <a:lvl1pPr>
              <a:defRPr sz="2309" b="0">
                <a:solidFill>
                  <a:schemeClr val="bg1"/>
                </a:solidFill>
              </a:defRPr>
            </a:lvl1pPr>
          </a:lstStyle>
          <a:p>
            <a:fld id="{EBF2E4A9-24F8-4453-84EC-A45CE34AC93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ítulo 7"/>
          <p:cNvSpPr>
            <a:spLocks noGrp="1"/>
          </p:cNvSpPr>
          <p:nvPr>
            <p:ph type="title"/>
          </p:nvPr>
        </p:nvSpPr>
        <p:spPr>
          <a:xfrm>
            <a:off x="-34074" y="191847"/>
            <a:ext cx="17339786" cy="823239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396497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80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3F743D4D-FD34-4761-91D2-8618AFFD1F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9001201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0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3F743D4D-FD34-4761-91D2-8618AFFD1F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k object 16"/>
          <p:cNvSpPr/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C6B8AC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752" y="4726384"/>
            <a:ext cx="10293272" cy="17365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0751" y="7567614"/>
            <a:ext cx="10167622" cy="461345"/>
          </a:xfrm>
        </p:spPr>
        <p:txBody>
          <a:bodyPr>
            <a:spAutoFit/>
          </a:bodyPr>
          <a:lstStyle>
            <a:lvl1pPr marL="0" indent="0">
              <a:buNone/>
              <a:defRPr sz="2398">
                <a:solidFill>
                  <a:srgbClr val="485865"/>
                </a:solidFill>
              </a:defRPr>
            </a:lvl1pPr>
            <a:lvl2pPr marL="457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59FED17-5796-4DF0-8154-5E8FACC8D6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78" y="4863753"/>
            <a:ext cx="6874835" cy="158121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40462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75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200" y="2520000"/>
            <a:ext cx="17058188" cy="1893082"/>
          </a:xfrm>
        </p:spPr>
        <p:txBody>
          <a:bodyPr wrap="square">
            <a:spAutoFit/>
          </a:bodyPr>
          <a:lstStyle>
            <a:lvl1pPr marL="446069" indent="-446069">
              <a:tabLst/>
              <a:defRPr sz="2969" baseline="0"/>
            </a:lvl1pPr>
            <a:lvl2pPr marL="685806" indent="-228602">
              <a:buFont typeface=".AppleSystemUIFont" charset="-120"/>
              <a:buChar char="-"/>
              <a:defRPr sz="2400"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71101" y="10482263"/>
            <a:ext cx="2161903" cy="601662"/>
          </a:xfrm>
        </p:spPr>
        <p:txBody>
          <a:bodyPr/>
          <a:lstStyle>
            <a:lvl1pPr>
              <a:defRPr/>
            </a:lvl1pPr>
          </a:lstStyle>
          <a:p>
            <a:fld id="{BE418F81-F092-F643-8EAE-268022441A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0CFD8FE-AFCD-47AE-83B3-B5CEC8BC24D2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C3280D-8E12-41AF-BC55-07FB74179B6A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D11B293E-5CC7-45EF-AEBA-E420038D7AFB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DA12BE-BD8C-4ADD-B071-207B525678E9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3CBA1BA-35C2-43F8-9306-BA8998302C30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1928868-58F6-44A3-94B3-2305B8B6E866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84FD8617-0BB7-4FCC-ADCB-EFDF7E57C3BC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411A932D-D15B-4241-A21E-E57E6F1BCB62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99B509D-A5F4-43E4-A2D4-733644D193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558860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98"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99B509D-A5F4-43E4-A2D4-733644D193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k object 16"/>
          <p:cNvSpPr>
            <a:spLocks noChangeAspect="1"/>
          </p:cNvSpPr>
          <p:nvPr/>
        </p:nvSpPr>
        <p:spPr>
          <a:xfrm flipH="1">
            <a:off x="1" y="4"/>
            <a:ext cx="7539039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005C64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F3137FF-F312-A84E-AC54-A50F1130F555}" type="slidenum">
              <a:rPr lang="en-US" smtClean="0"/>
              <a:pPr/>
              <a:t>‹nº›</a:t>
            </a:fld>
            <a:endParaRPr lang="en-US" dirty="0"/>
          </a:p>
          <a:p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0" y="9921875"/>
            <a:ext cx="10526276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half" idx="2"/>
          </p:nvPr>
        </p:nvSpPr>
        <p:spPr>
          <a:xfrm>
            <a:off x="8280000" y="1339200"/>
            <a:ext cx="10557026" cy="1893082"/>
          </a:xfrm>
        </p:spPr>
        <p:txBody>
          <a:bodyPr/>
          <a:lstStyle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C9D2DA0-78F5-4C33-81A9-3960D27797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0270068"/>
              </p:ext>
            </p:extLst>
          </p:nvPr>
        </p:nvGraphicFramePr>
        <p:xfrm>
          <a:off x="3493" y="2620"/>
          <a:ext cx="3489" cy="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6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3" y="2620"/>
                        <a:ext cx="3489" cy="2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382157" y="10482098"/>
            <a:ext cx="4523423" cy="602118"/>
          </a:xfrm>
          <a:prstGeom prst="rect">
            <a:avLst/>
          </a:prstGeom>
        </p:spPr>
        <p:txBody>
          <a:bodyPr/>
          <a:lstStyle/>
          <a:p>
            <a:fld id="{17A89B9A-8868-4D97-B18B-8294771F6A9F}" type="datetimeFigureOut">
              <a:rPr lang="en-US" smtClean="0"/>
              <a:t>6/21/2018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659483" y="10482098"/>
            <a:ext cx="6785134" cy="602118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-35270" y="10229954"/>
            <a:ext cx="4523423" cy="602118"/>
          </a:xfrm>
          <a:prstGeom prst="rect">
            <a:avLst/>
          </a:prstGeom>
        </p:spPr>
        <p:txBody>
          <a:bodyPr/>
          <a:lstStyle>
            <a:lvl1pPr>
              <a:defRPr sz="2309" b="0">
                <a:solidFill>
                  <a:schemeClr val="bg1"/>
                </a:solidFill>
              </a:defRPr>
            </a:lvl1pPr>
          </a:lstStyle>
          <a:p>
            <a:fld id="{EBF2E4A9-24F8-4453-84EC-A45CE34AC93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ítulo 7"/>
          <p:cNvSpPr>
            <a:spLocks noGrp="1"/>
          </p:cNvSpPr>
          <p:nvPr>
            <p:ph type="title"/>
          </p:nvPr>
        </p:nvSpPr>
        <p:spPr>
          <a:xfrm>
            <a:off x="-34074" y="191847"/>
            <a:ext cx="17339786" cy="823239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396497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805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3F743D4D-FD34-4761-91D2-8618AFFD1F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4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3F743D4D-FD34-4761-91D2-8618AFFD1F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k object 16"/>
          <p:cNvSpPr/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C6B8AC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752" y="4726384"/>
            <a:ext cx="10293272" cy="173650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0751" y="7567614"/>
            <a:ext cx="10167622" cy="461345"/>
          </a:xfrm>
        </p:spPr>
        <p:txBody>
          <a:bodyPr>
            <a:spAutoFit/>
          </a:bodyPr>
          <a:lstStyle>
            <a:lvl1pPr marL="0" indent="0">
              <a:buNone/>
              <a:defRPr sz="2398">
                <a:solidFill>
                  <a:srgbClr val="485865"/>
                </a:solidFill>
              </a:defRPr>
            </a:lvl1pPr>
            <a:lvl2pPr marL="457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8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59FED17-5796-4DF0-8154-5E8FACC8D6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78" y="4863753"/>
            <a:ext cx="6874835" cy="15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91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499BD597-4993-465B-9C30-10EDE03CB1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69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499BD597-4993-465B-9C30-10EDE03CB1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200" y="2520000"/>
            <a:ext cx="17058188" cy="1893082"/>
          </a:xfrm>
        </p:spPr>
        <p:txBody>
          <a:bodyPr wrap="square">
            <a:spAutoFit/>
          </a:bodyPr>
          <a:lstStyle>
            <a:lvl1pPr marL="446069" indent="-446069">
              <a:tabLst/>
              <a:defRPr sz="2969" baseline="0"/>
            </a:lvl1pPr>
            <a:lvl2pPr marL="685806" indent="-228602">
              <a:buFont typeface=".AppleSystemUIFont" charset="-120"/>
              <a:buChar char="-"/>
              <a:defRPr sz="2400"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971101" y="10482263"/>
            <a:ext cx="2161903" cy="601662"/>
          </a:xfrm>
        </p:spPr>
        <p:txBody>
          <a:bodyPr/>
          <a:lstStyle>
            <a:lvl1pPr>
              <a:defRPr/>
            </a:lvl1pPr>
          </a:lstStyle>
          <a:p>
            <a:fld id="{BE418F81-F092-F643-8EAE-268022441A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0CFD8FE-AFCD-47AE-83B3-B5CEC8BC24D2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8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CC1CC6-3B30-9844-B345-2A1E3164A629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C3280D-8E12-41AF-BC55-07FB74179B6A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36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63200" y="2520000"/>
            <a:ext cx="17058188" cy="549253"/>
          </a:xfrm>
        </p:spPr>
        <p:txBody>
          <a:bodyPr wrap="square">
            <a:spAutoFit/>
          </a:bodyPr>
          <a:lstStyle>
            <a:lvl1pPr marL="20941" indent="0">
              <a:buFontTx/>
              <a:buNone/>
              <a:defRPr sz="2969" baseline="0"/>
            </a:lvl1pPr>
            <a:lvl2pPr>
              <a:defRPr sz="2475" baseline="0"/>
            </a:lvl2pPr>
            <a:lvl3pPr>
              <a:defRPr>
                <a:solidFill>
                  <a:srgbClr val="485865"/>
                </a:solidFill>
              </a:defRPr>
            </a:lvl3pPr>
            <a:lvl4pPr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Body text – no bullets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13533-A9B1-674D-9973-4F7A9CAF24F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D11B293E-5CC7-45EF-AEBA-E420038D7AFB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8210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A4E0D-A44C-D349-BB10-285A3D6A7BA6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1" y="9921875"/>
            <a:ext cx="17389850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DA12BE-BD8C-4ADD-B071-207B525678E9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78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84495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1388" y="2732400"/>
            <a:ext cx="8460000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31D0EA-80A3-BB44-BE2D-7A08391B66B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3CBA1BA-35C2-43F8-9306-BA8998302C30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8329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C2AF9E-82E5-E446-9B77-A8EFD397721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/>
          </p:nvPr>
        </p:nvSpPr>
        <p:spPr>
          <a:xfrm>
            <a:off x="10261388" y="2732400"/>
            <a:ext cx="84600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gráfico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08700"/>
          </a:xfrm>
        </p:spPr>
        <p:txBody>
          <a:bodyPr/>
          <a:lstStyle>
            <a:lvl1pPr marL="457180" indent="-457180"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marL="446069" marR="0" lvl="1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2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3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marL="446069" marR="0" lvl="4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1928868-58F6-44A3-94B3-2305B8B6E866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26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058188" cy="914417"/>
          </a:xfrm>
          <a:prstGeom prst="rect">
            <a:avLst/>
          </a:prstGeom>
        </p:spPr>
        <p:txBody>
          <a:bodyPr wrap="square" lIns="90000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975826-16F1-E548-A0C3-EACC5BE34C1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2"/>
          </p:nvPr>
        </p:nvSpPr>
        <p:spPr>
          <a:xfrm>
            <a:off x="10260000" y="2732400"/>
            <a:ext cx="8485200" cy="549253"/>
          </a:xfrm>
        </p:spPr>
        <p:txBody>
          <a:bodyPr/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tabela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84FD8617-0BB7-4FCC-ADCB-EFDF7E57C3BC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07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7056799" cy="9144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9C3D39-755D-DC4A-9DF6-2CAE553D34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199" y="9921875"/>
            <a:ext cx="17173827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1663201" y="2732400"/>
            <a:ext cx="8460859" cy="1893082"/>
          </a:xfrm>
        </p:spPr>
        <p:txBody>
          <a:bodyPr/>
          <a:lstStyle>
            <a:lvl1pPr>
              <a:defRPr lang="en-US" sz="2969" kern="1200" baseline="0" dirty="0" smtClean="0">
                <a:solidFill>
                  <a:srgbClr val="48586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260000" y="2732400"/>
            <a:ext cx="8460000" cy="6732586"/>
          </a:xfrm>
        </p:spPr>
        <p:txBody>
          <a:bodyPr anchor="ctr" anchorCtr="1">
            <a:normAutofit/>
          </a:bodyPr>
          <a:lstStyle/>
          <a:p>
            <a:r>
              <a:rPr lang="en-US" dirty="0"/>
              <a:t>Clique no </a:t>
            </a:r>
            <a:r>
              <a:rPr lang="en-US" dirty="0" err="1"/>
              <a:t>ícone</a:t>
            </a:r>
            <a:r>
              <a:rPr lang="en-US" dirty="0"/>
              <a:t> 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411A932D-D15B-4241-A21E-E57E6F1BCB62}"/>
              </a:ext>
            </a:extLst>
          </p:cNvPr>
          <p:cNvSpPr txBox="1">
            <a:spLocks/>
          </p:cNvSpPr>
          <p:nvPr userDrawn="1"/>
        </p:nvSpPr>
        <p:spPr>
          <a:xfrm>
            <a:off x="139998" y="10977567"/>
            <a:ext cx="1911769" cy="152160"/>
          </a:xfrm>
          <a:prstGeom prst="rect">
            <a:avLst/>
          </a:prstGeom>
        </p:spPr>
        <p:txBody>
          <a:bodyPr wrap="squar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857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Content - CBMM</a:t>
            </a:r>
            <a:endParaRPr kumimoji="0" lang="en-US" sz="1000" b="1" i="1" u="none" strike="noStrike" kern="1200" cap="none" spc="0" normalizeH="0" baseline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1954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201" y="2520001"/>
            <a:ext cx="15760702" cy="7197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3510">
              <a:lnSpc>
                <a:spcPct val="140900"/>
              </a:lnSpc>
              <a:spcBef>
                <a:spcPts val="96"/>
              </a:spcBef>
              <a:tabLst>
                <a:tab pos="4940984" algn="l"/>
                <a:tab pos="5362628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“The information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been prepared by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–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CBMM Europe </a:t>
            </a:r>
            <a:r>
              <a:rPr lang="en-US" sz="1948" i="1" spc="-53" dirty="0">
                <a:solidFill>
                  <a:srgbClr val="485865"/>
                </a:solidFill>
                <a:latin typeface="Trebuchet MS"/>
                <a:cs typeface="Trebuchet MS"/>
              </a:rPr>
              <a:t>B.V.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(the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“Company”) with the only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 introducing the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company’s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activities,</a:t>
            </a:r>
            <a:r>
              <a:rPr lang="en-US" sz="1948" i="1" spc="8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</a:t>
            </a:r>
            <a:r>
              <a:rPr lang="en-US" sz="1948" i="1" spc="2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2017.	This document 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confidential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being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provided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you</a:t>
            </a:r>
            <a:r>
              <a:rPr lang="en-US" sz="1948" i="1" spc="1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solely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for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your information and may not be reproduced, retransmitted,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further distributed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other person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published,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part,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by any medium or in any form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purpose.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opinions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presented herein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are based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gathered at the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time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writing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are subject to change</a:t>
            </a:r>
            <a:r>
              <a:rPr lang="en-US" sz="1948" i="1" spc="4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without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notice.	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Company relies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obtained from sources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believed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be reliable</a:t>
            </a:r>
            <a:r>
              <a:rPr lang="en-US" sz="1948" i="1" spc="7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but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does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not guarantee its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accuracy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completeness.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may contain certain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forward-looking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and information relating  to the Company and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that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reflect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current  views and/or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 the Company and its management with respect to its performance,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events.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Forward- 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looking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statements include, without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limitation,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statement that may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predict, forecast,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indicate or imply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future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results, performance 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achievements,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may contain words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like “believe”, “anticipate”, “expect”, “envisages”, “will likely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result”, or any other</a:t>
            </a:r>
            <a:r>
              <a:rPr lang="en-US" sz="1948" i="1" spc="276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words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484510">
              <a:lnSpc>
                <a:spcPct val="140900"/>
              </a:lnSpc>
              <a:tabLst>
                <a:tab pos="3624613" algn="l"/>
              </a:tabLst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phrases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of</a:t>
            </a:r>
            <a:r>
              <a:rPr lang="en-US" sz="1948" i="1" spc="3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similar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meaning.	Such statements are subject to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risks, uncertainties and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assumptions. </a:t>
            </a:r>
            <a:r>
              <a:rPr lang="en-US" sz="1948" i="1" spc="-44" dirty="0">
                <a:solidFill>
                  <a:srgbClr val="485865"/>
                </a:solidFill>
                <a:latin typeface="Trebuchet MS"/>
                <a:cs typeface="Trebuchet MS"/>
              </a:rPr>
              <a:t>We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caution</a:t>
            </a:r>
            <a:r>
              <a:rPr lang="en-US" sz="1948" i="1" spc="165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you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that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a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number of important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factors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could cause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actual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outcomes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differ materially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from the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plans,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objectives,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expectations,</a:t>
            </a:r>
            <a:r>
              <a:rPr lang="en-US" sz="1948" i="1" spc="22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estimates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5081">
              <a:lnSpc>
                <a:spcPct val="140900"/>
              </a:lnSpc>
            </a:pP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intentions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expressed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presentation. In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event, neither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Company nor any of its </a:t>
            </a:r>
            <a:r>
              <a:rPr lang="en-US" sz="1948" i="1" spc="-11" dirty="0">
                <a:solidFill>
                  <a:srgbClr val="485865"/>
                </a:solidFill>
                <a:latin typeface="Trebuchet MS"/>
                <a:cs typeface="Trebuchet MS"/>
              </a:rPr>
              <a:t>affiliates,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related companies,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directors, 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officers,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shareholders,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agents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employees are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will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be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liable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to any third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party 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investment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business decision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made 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action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taken in reliance </a:t>
            </a: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the information and statements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or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for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any consequential, special or similar</a:t>
            </a:r>
            <a:r>
              <a:rPr lang="en-US" sz="1948" i="1" spc="204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damages.</a:t>
            </a:r>
            <a:endParaRPr lang="en-US" sz="1948" dirty="0">
              <a:latin typeface="Trebuchet MS"/>
              <a:cs typeface="Trebuchet MS"/>
            </a:endParaRPr>
          </a:p>
          <a:p>
            <a:pPr marL="12700" marR="338460">
              <a:lnSpc>
                <a:spcPct val="140900"/>
              </a:lnSpc>
            </a:pPr>
            <a:r>
              <a:rPr lang="en-US" sz="1948" i="1" spc="11" dirty="0">
                <a:solidFill>
                  <a:srgbClr val="485865"/>
                </a:solidFill>
                <a:latin typeface="Trebuchet MS"/>
                <a:cs typeface="Trebuchet MS"/>
              </a:rPr>
              <a:t>The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contained in 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has not been independently </a:t>
            </a:r>
            <a:r>
              <a:rPr lang="en-US" sz="1948" i="1" spc="-5" dirty="0">
                <a:solidFill>
                  <a:srgbClr val="485865"/>
                </a:solidFill>
                <a:latin typeface="Trebuchet MS"/>
                <a:cs typeface="Trebuchet MS"/>
              </a:rPr>
              <a:t>verified.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This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presentation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and its contents are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proprietary 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information and may not be reproduced or otherwise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disseminated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in whole or in part without the Company </a:t>
            </a:r>
            <a:r>
              <a:rPr lang="en-US" sz="1948" i="1" dirty="0">
                <a:solidFill>
                  <a:srgbClr val="485865"/>
                </a:solidFill>
                <a:latin typeface="Trebuchet MS"/>
                <a:cs typeface="Trebuchet MS"/>
              </a:rPr>
              <a:t>prior written</a:t>
            </a:r>
            <a:r>
              <a:rPr lang="en-US" sz="1948" i="1" spc="190" dirty="0">
                <a:solidFill>
                  <a:srgbClr val="485865"/>
                </a:solidFill>
                <a:latin typeface="Trebuchet MS"/>
                <a:cs typeface="Trebuchet MS"/>
              </a:rPr>
              <a:t> </a:t>
            </a:r>
            <a:r>
              <a:rPr lang="en-US" sz="1948" i="1" spc="5" dirty="0">
                <a:solidFill>
                  <a:srgbClr val="485865"/>
                </a:solidFill>
                <a:latin typeface="Trebuchet MS"/>
                <a:cs typeface="Trebuchet MS"/>
              </a:rPr>
              <a:t>consent.”</a:t>
            </a:r>
            <a:endParaRPr lang="en-US" sz="1948" dirty="0">
              <a:latin typeface="Trebuchet MS"/>
              <a:cs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B4606-57D8-524A-A1CC-E85AB48BFDF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699200" y="1303200"/>
            <a:ext cx="8280919" cy="1005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36" baseline="0" dirty="0">
                <a:solidFill>
                  <a:schemeClr val="accent6"/>
                </a:solidFill>
                <a:latin typeface="Agenda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141270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846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C99B509D-A5F4-43E4-A2D4-733644D193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93"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C99B509D-A5F4-43E4-A2D4-733644D193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k object 16"/>
          <p:cNvSpPr>
            <a:spLocks noChangeAspect="1"/>
          </p:cNvSpPr>
          <p:nvPr/>
        </p:nvSpPr>
        <p:spPr>
          <a:xfrm flipH="1">
            <a:off x="1" y="4"/>
            <a:ext cx="7539039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005C64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9F3137FF-F312-A84E-AC54-A50F1130F555}" type="slidenum">
              <a:rPr lang="en-US" smtClean="0"/>
              <a:pPr/>
              <a:t>‹nº›</a:t>
            </a:fld>
            <a:endParaRPr lang="en-US" dirty="0"/>
          </a:p>
          <a:p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0" y="9921875"/>
            <a:ext cx="10526276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half" idx="2"/>
          </p:nvPr>
        </p:nvSpPr>
        <p:spPr>
          <a:xfrm>
            <a:off x="8280000" y="1339200"/>
            <a:ext cx="10557026" cy="1893082"/>
          </a:xfrm>
        </p:spPr>
        <p:txBody>
          <a:bodyPr/>
          <a:lstStyle>
            <a:lvl2pPr marL="685806" indent="-228602">
              <a:buFont typeface=".AppleSystemUIFont" charset="-120"/>
              <a:buChar char="-"/>
              <a:defRPr b="0" i="0" baseline="0">
                <a:solidFill>
                  <a:schemeClr val="accent1"/>
                </a:solidFill>
              </a:defRPr>
            </a:lvl2pPr>
            <a:lvl3pPr marL="1143010" indent="-228602">
              <a:buFont typeface=".AppleSystemUIFont" charset="-120"/>
              <a:buChar char="-"/>
              <a:defRPr/>
            </a:lvl3pPr>
            <a:lvl4pPr marL="1600214" indent="-228602">
              <a:buFont typeface=".AppleSystemUIFont" charset="-120"/>
              <a:buChar char="-"/>
              <a:defRPr/>
            </a:lvl4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C9D2DA0-78F5-4C33-81A9-3960D27797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>
            <a:spLocks noChangeAspect="1"/>
          </p:cNvSpPr>
          <p:nvPr/>
        </p:nvSpPr>
        <p:spPr>
          <a:xfrm>
            <a:off x="7539040" y="4"/>
            <a:ext cx="12565381" cy="11308715"/>
          </a:xfrm>
          <a:custGeom>
            <a:avLst/>
            <a:gdLst/>
            <a:ahLst/>
            <a:cxnLst/>
            <a:rect l="l" t="t" r="r" b="b"/>
            <a:pathLst>
              <a:path w="12565380" h="11308715">
                <a:moveTo>
                  <a:pt x="12565062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12565062" y="0"/>
                </a:lnTo>
                <a:lnTo>
                  <a:pt x="12565062" y="11308556"/>
                </a:lnTo>
                <a:close/>
              </a:path>
            </a:pathLst>
          </a:custGeom>
          <a:solidFill>
            <a:srgbClr val="485865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7" name="bk object 17"/>
          <p:cNvSpPr>
            <a:spLocks noChangeAspect="1"/>
          </p:cNvSpPr>
          <p:nvPr/>
        </p:nvSpPr>
        <p:spPr>
          <a:xfrm>
            <a:off x="19281844" y="376961"/>
            <a:ext cx="445770" cy="777875"/>
          </a:xfrm>
          <a:custGeom>
            <a:avLst/>
            <a:gdLst/>
            <a:ahLst/>
            <a:cxnLst/>
            <a:rect l="l" t="t" r="r" b="b"/>
            <a:pathLst>
              <a:path w="445769" h="777875">
                <a:moveTo>
                  <a:pt x="157000" y="687958"/>
                </a:moveTo>
                <a:lnTo>
                  <a:pt x="157000" y="776112"/>
                </a:lnTo>
                <a:lnTo>
                  <a:pt x="163477" y="776657"/>
                </a:lnTo>
                <a:lnTo>
                  <a:pt x="169997" y="777050"/>
                </a:lnTo>
                <a:lnTo>
                  <a:pt x="176560" y="777288"/>
                </a:lnTo>
                <a:lnTo>
                  <a:pt x="183167" y="777369"/>
                </a:lnTo>
                <a:lnTo>
                  <a:pt x="230285" y="773276"/>
                </a:lnTo>
                <a:lnTo>
                  <a:pt x="274633" y="761475"/>
                </a:lnTo>
                <a:lnTo>
                  <a:pt x="315471" y="742685"/>
                </a:lnTo>
                <a:lnTo>
                  <a:pt x="352057" y="717622"/>
                </a:lnTo>
                <a:lnTo>
                  <a:pt x="380734" y="689832"/>
                </a:lnTo>
                <a:lnTo>
                  <a:pt x="183167" y="689832"/>
                </a:lnTo>
                <a:lnTo>
                  <a:pt x="176528" y="689711"/>
                </a:lnTo>
                <a:lnTo>
                  <a:pt x="169950" y="689354"/>
                </a:lnTo>
                <a:lnTo>
                  <a:pt x="163439" y="688767"/>
                </a:lnTo>
                <a:lnTo>
                  <a:pt x="157000" y="687958"/>
                </a:lnTo>
                <a:close/>
              </a:path>
              <a:path w="445769" h="777875">
                <a:moveTo>
                  <a:pt x="380727" y="356805"/>
                </a:moveTo>
                <a:lnTo>
                  <a:pt x="183167" y="356805"/>
                </a:lnTo>
                <a:lnTo>
                  <a:pt x="228962" y="362764"/>
                </a:lnTo>
                <a:lnTo>
                  <a:pt x="269244" y="379573"/>
                </a:lnTo>
                <a:lnTo>
                  <a:pt x="302757" y="405632"/>
                </a:lnTo>
                <a:lnTo>
                  <a:pt x="328248" y="439344"/>
                </a:lnTo>
                <a:lnTo>
                  <a:pt x="344462" y="479108"/>
                </a:lnTo>
                <a:lnTo>
                  <a:pt x="350146" y="523324"/>
                </a:lnTo>
                <a:lnTo>
                  <a:pt x="344462" y="567536"/>
                </a:lnTo>
                <a:lnTo>
                  <a:pt x="328248" y="607297"/>
                </a:lnTo>
                <a:lnTo>
                  <a:pt x="302757" y="641006"/>
                </a:lnTo>
                <a:lnTo>
                  <a:pt x="269244" y="667065"/>
                </a:lnTo>
                <a:lnTo>
                  <a:pt x="228962" y="683874"/>
                </a:lnTo>
                <a:lnTo>
                  <a:pt x="183167" y="689832"/>
                </a:lnTo>
                <a:lnTo>
                  <a:pt x="380734" y="689832"/>
                </a:lnTo>
                <a:lnTo>
                  <a:pt x="409515" y="651547"/>
                </a:lnTo>
                <a:lnTo>
                  <a:pt x="428905" y="611970"/>
                </a:lnTo>
                <a:lnTo>
                  <a:pt x="441082" y="568990"/>
                </a:lnTo>
                <a:lnTo>
                  <a:pt x="445305" y="523324"/>
                </a:lnTo>
                <a:lnTo>
                  <a:pt x="441082" y="477657"/>
                </a:lnTo>
                <a:lnTo>
                  <a:pt x="428905" y="434676"/>
                </a:lnTo>
                <a:lnTo>
                  <a:pt x="409515" y="395098"/>
                </a:lnTo>
                <a:lnTo>
                  <a:pt x="383652" y="359640"/>
                </a:lnTo>
                <a:lnTo>
                  <a:pt x="380727" y="356805"/>
                </a:lnTo>
                <a:close/>
              </a:path>
              <a:path w="445769" h="777875">
                <a:moveTo>
                  <a:pt x="97054" y="0"/>
                </a:moveTo>
                <a:lnTo>
                  <a:pt x="0" y="0"/>
                </a:lnTo>
                <a:lnTo>
                  <a:pt x="0" y="366323"/>
                </a:lnTo>
                <a:lnTo>
                  <a:pt x="125064" y="366323"/>
                </a:lnTo>
                <a:lnTo>
                  <a:pt x="138951" y="362243"/>
                </a:lnTo>
                <a:lnTo>
                  <a:pt x="153298" y="359260"/>
                </a:lnTo>
                <a:lnTo>
                  <a:pt x="168054" y="357428"/>
                </a:lnTo>
                <a:lnTo>
                  <a:pt x="183167" y="356805"/>
                </a:lnTo>
                <a:lnTo>
                  <a:pt x="380727" y="356805"/>
                </a:lnTo>
                <a:lnTo>
                  <a:pt x="352057" y="329020"/>
                </a:lnTo>
                <a:lnTo>
                  <a:pt x="315471" y="303955"/>
                </a:lnTo>
                <a:lnTo>
                  <a:pt x="274633" y="285163"/>
                </a:lnTo>
                <a:lnTo>
                  <a:pt x="267828" y="283352"/>
                </a:lnTo>
                <a:lnTo>
                  <a:pt x="97054" y="283352"/>
                </a:lnTo>
                <a:lnTo>
                  <a:pt x="97054" y="0"/>
                </a:lnTo>
                <a:close/>
              </a:path>
              <a:path w="445769" h="777875">
                <a:moveTo>
                  <a:pt x="183167" y="269269"/>
                </a:moveTo>
                <a:lnTo>
                  <a:pt x="160768" y="270188"/>
                </a:lnTo>
                <a:lnTo>
                  <a:pt x="138901" y="272894"/>
                </a:lnTo>
                <a:lnTo>
                  <a:pt x="117639" y="277308"/>
                </a:lnTo>
                <a:lnTo>
                  <a:pt x="97054" y="283352"/>
                </a:lnTo>
                <a:lnTo>
                  <a:pt x="267828" y="283352"/>
                </a:lnTo>
                <a:lnTo>
                  <a:pt x="230285" y="273362"/>
                </a:lnTo>
                <a:lnTo>
                  <a:pt x="183167" y="26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8" name="bk object 18"/>
          <p:cNvSpPr>
            <a:spLocks noChangeAspect="1"/>
          </p:cNvSpPr>
          <p:nvPr/>
        </p:nvSpPr>
        <p:spPr>
          <a:xfrm>
            <a:off x="18837126" y="377137"/>
            <a:ext cx="445135" cy="626745"/>
          </a:xfrm>
          <a:custGeom>
            <a:avLst/>
            <a:gdLst/>
            <a:ahLst/>
            <a:cxnLst/>
            <a:rect l="l" t="t" r="r" b="b"/>
            <a:pathLst>
              <a:path w="445134" h="626744">
                <a:moveTo>
                  <a:pt x="215347" y="187805"/>
                </a:moveTo>
                <a:lnTo>
                  <a:pt x="98750" y="187805"/>
                </a:lnTo>
                <a:lnTo>
                  <a:pt x="444719" y="626179"/>
                </a:lnTo>
                <a:lnTo>
                  <a:pt x="444719" y="478069"/>
                </a:lnTo>
                <a:lnTo>
                  <a:pt x="215347" y="187805"/>
                </a:lnTo>
                <a:close/>
              </a:path>
              <a:path w="445134" h="626744">
                <a:moveTo>
                  <a:pt x="66940" y="0"/>
                </a:moveTo>
                <a:lnTo>
                  <a:pt x="0" y="0"/>
                </a:lnTo>
                <a:lnTo>
                  <a:pt x="0" y="612421"/>
                </a:lnTo>
                <a:lnTo>
                  <a:pt x="98750" y="612421"/>
                </a:lnTo>
                <a:lnTo>
                  <a:pt x="98750" y="187805"/>
                </a:lnTo>
                <a:lnTo>
                  <a:pt x="215347" y="187805"/>
                </a:lnTo>
                <a:lnTo>
                  <a:pt x="66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9" name="bk object 19"/>
          <p:cNvSpPr>
            <a:spLocks noChangeAspect="1"/>
          </p:cNvSpPr>
          <p:nvPr/>
        </p:nvSpPr>
        <p:spPr>
          <a:xfrm>
            <a:off x="18837281" y="1048577"/>
            <a:ext cx="95250" cy="108585"/>
          </a:xfrm>
          <a:custGeom>
            <a:avLst/>
            <a:gdLst/>
            <a:ahLst/>
            <a:cxnLst/>
            <a:rect l="l" t="t" r="r" b="b"/>
            <a:pathLst>
              <a:path w="95250" h="108584">
                <a:moveTo>
                  <a:pt x="34908" y="26051"/>
                </a:moveTo>
                <a:lnTo>
                  <a:pt x="16093" y="26051"/>
                </a:lnTo>
                <a:lnTo>
                  <a:pt x="21864" y="32833"/>
                </a:lnTo>
                <a:lnTo>
                  <a:pt x="28041" y="39988"/>
                </a:lnTo>
                <a:lnTo>
                  <a:pt x="34343" y="47143"/>
                </a:lnTo>
                <a:lnTo>
                  <a:pt x="90091" y="108174"/>
                </a:lnTo>
                <a:lnTo>
                  <a:pt x="94908" y="108174"/>
                </a:lnTo>
                <a:lnTo>
                  <a:pt x="94908" y="75160"/>
                </a:lnTo>
                <a:lnTo>
                  <a:pt x="78803" y="75160"/>
                </a:lnTo>
                <a:lnTo>
                  <a:pt x="73469" y="68792"/>
                </a:lnTo>
                <a:lnTo>
                  <a:pt x="67571" y="62033"/>
                </a:lnTo>
                <a:lnTo>
                  <a:pt x="61732" y="55492"/>
                </a:lnTo>
                <a:lnTo>
                  <a:pt x="56574" y="49778"/>
                </a:lnTo>
                <a:lnTo>
                  <a:pt x="34908" y="26051"/>
                </a:lnTo>
                <a:close/>
              </a:path>
              <a:path w="95250" h="108584">
                <a:moveTo>
                  <a:pt x="11120" y="0"/>
                </a:moveTo>
                <a:lnTo>
                  <a:pt x="0" y="0"/>
                </a:lnTo>
                <a:lnTo>
                  <a:pt x="0" y="105860"/>
                </a:lnTo>
                <a:lnTo>
                  <a:pt x="16093" y="105860"/>
                </a:lnTo>
                <a:lnTo>
                  <a:pt x="16051" y="39988"/>
                </a:lnTo>
                <a:lnTo>
                  <a:pt x="15944" y="32833"/>
                </a:lnTo>
                <a:lnTo>
                  <a:pt x="15769" y="26219"/>
                </a:lnTo>
                <a:lnTo>
                  <a:pt x="16093" y="26051"/>
                </a:lnTo>
                <a:lnTo>
                  <a:pt x="34908" y="26051"/>
                </a:lnTo>
                <a:lnTo>
                  <a:pt x="11120" y="0"/>
                </a:lnTo>
                <a:close/>
              </a:path>
              <a:path w="95250" h="108584">
                <a:moveTo>
                  <a:pt x="94908" y="0"/>
                </a:moveTo>
                <a:lnTo>
                  <a:pt x="78803" y="0"/>
                </a:lnTo>
                <a:lnTo>
                  <a:pt x="78883" y="68792"/>
                </a:lnTo>
                <a:lnTo>
                  <a:pt x="79138" y="74992"/>
                </a:lnTo>
                <a:lnTo>
                  <a:pt x="78803" y="75160"/>
                </a:lnTo>
                <a:lnTo>
                  <a:pt x="94908" y="75160"/>
                </a:lnTo>
                <a:lnTo>
                  <a:pt x="94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0" name="bk object 20"/>
          <p:cNvSpPr>
            <a:spLocks noChangeAspect="1"/>
          </p:cNvSpPr>
          <p:nvPr/>
        </p:nvSpPr>
        <p:spPr>
          <a:xfrm>
            <a:off x="18959067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1" name="bk object 21"/>
          <p:cNvSpPr>
            <a:spLocks noChangeAspect="1"/>
          </p:cNvSpPr>
          <p:nvPr/>
        </p:nvSpPr>
        <p:spPr>
          <a:xfrm>
            <a:off x="18981005" y="1077446"/>
            <a:ext cx="80009" cy="79375"/>
          </a:xfrm>
          <a:custGeom>
            <a:avLst/>
            <a:gdLst/>
            <a:ahLst/>
            <a:cxnLst/>
            <a:rect l="l" t="t" r="r" b="b"/>
            <a:pathLst>
              <a:path w="80009" h="79375">
                <a:moveTo>
                  <a:pt x="39977" y="0"/>
                </a:moveTo>
                <a:lnTo>
                  <a:pt x="24282" y="2880"/>
                </a:lnTo>
                <a:lnTo>
                  <a:pt x="11589" y="10970"/>
                </a:lnTo>
                <a:lnTo>
                  <a:pt x="3096" y="23447"/>
                </a:lnTo>
                <a:lnTo>
                  <a:pt x="0" y="39485"/>
                </a:lnTo>
                <a:lnTo>
                  <a:pt x="3096" y="55433"/>
                </a:lnTo>
                <a:lnTo>
                  <a:pt x="11589" y="67863"/>
                </a:lnTo>
                <a:lnTo>
                  <a:pt x="24282" y="75936"/>
                </a:lnTo>
                <a:lnTo>
                  <a:pt x="39977" y="78814"/>
                </a:lnTo>
                <a:lnTo>
                  <a:pt x="55648" y="75936"/>
                </a:lnTo>
                <a:lnTo>
                  <a:pt x="68287" y="67863"/>
                </a:lnTo>
                <a:lnTo>
                  <a:pt x="69866" y="65537"/>
                </a:lnTo>
                <a:lnTo>
                  <a:pt x="39977" y="65537"/>
                </a:lnTo>
                <a:lnTo>
                  <a:pt x="30513" y="63660"/>
                </a:lnTo>
                <a:lnTo>
                  <a:pt x="22638" y="58362"/>
                </a:lnTo>
                <a:lnTo>
                  <a:pt x="17251" y="50138"/>
                </a:lnTo>
                <a:lnTo>
                  <a:pt x="15256" y="39485"/>
                </a:lnTo>
                <a:lnTo>
                  <a:pt x="17251" y="28742"/>
                </a:lnTo>
                <a:lnTo>
                  <a:pt x="22638" y="20471"/>
                </a:lnTo>
                <a:lnTo>
                  <a:pt x="30513" y="15156"/>
                </a:lnTo>
                <a:lnTo>
                  <a:pt x="39977" y="13277"/>
                </a:lnTo>
                <a:lnTo>
                  <a:pt x="69847" y="13277"/>
                </a:lnTo>
                <a:lnTo>
                  <a:pt x="68287" y="10970"/>
                </a:lnTo>
                <a:lnTo>
                  <a:pt x="55648" y="2880"/>
                </a:lnTo>
                <a:lnTo>
                  <a:pt x="39977" y="0"/>
                </a:lnTo>
                <a:close/>
              </a:path>
              <a:path w="80009" h="79375">
                <a:moveTo>
                  <a:pt x="69847" y="13277"/>
                </a:moveTo>
                <a:lnTo>
                  <a:pt x="39977" y="13277"/>
                </a:lnTo>
                <a:lnTo>
                  <a:pt x="49345" y="15156"/>
                </a:lnTo>
                <a:lnTo>
                  <a:pt x="57171" y="20471"/>
                </a:lnTo>
                <a:lnTo>
                  <a:pt x="62538" y="28742"/>
                </a:lnTo>
                <a:lnTo>
                  <a:pt x="64532" y="39485"/>
                </a:lnTo>
                <a:lnTo>
                  <a:pt x="62538" y="50138"/>
                </a:lnTo>
                <a:lnTo>
                  <a:pt x="57171" y="58362"/>
                </a:lnTo>
                <a:lnTo>
                  <a:pt x="49345" y="63660"/>
                </a:lnTo>
                <a:lnTo>
                  <a:pt x="39977" y="65537"/>
                </a:lnTo>
                <a:lnTo>
                  <a:pt x="69866" y="65537"/>
                </a:lnTo>
                <a:lnTo>
                  <a:pt x="76726" y="55433"/>
                </a:lnTo>
                <a:lnTo>
                  <a:pt x="79798" y="39485"/>
                </a:lnTo>
                <a:lnTo>
                  <a:pt x="76726" y="23447"/>
                </a:lnTo>
                <a:lnTo>
                  <a:pt x="69847" y="132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2" name="bk object 22"/>
          <p:cNvSpPr>
            <a:spLocks noChangeAspect="1"/>
          </p:cNvSpPr>
          <p:nvPr/>
        </p:nvSpPr>
        <p:spPr>
          <a:xfrm>
            <a:off x="19072594" y="1036305"/>
            <a:ext cx="69215" cy="120015"/>
          </a:xfrm>
          <a:custGeom>
            <a:avLst/>
            <a:gdLst/>
            <a:ahLst/>
            <a:cxnLst/>
            <a:rect l="l" t="t" r="r" b="b"/>
            <a:pathLst>
              <a:path w="69215" h="120015">
                <a:moveTo>
                  <a:pt x="15099" y="0"/>
                </a:moveTo>
                <a:lnTo>
                  <a:pt x="0" y="0"/>
                </a:lnTo>
                <a:lnTo>
                  <a:pt x="0" y="112980"/>
                </a:lnTo>
                <a:lnTo>
                  <a:pt x="5003" y="115612"/>
                </a:lnTo>
                <a:lnTo>
                  <a:pt x="11052" y="117838"/>
                </a:lnTo>
                <a:lnTo>
                  <a:pt x="18129" y="119378"/>
                </a:lnTo>
                <a:lnTo>
                  <a:pt x="26219" y="119954"/>
                </a:lnTo>
                <a:lnTo>
                  <a:pt x="43639" y="117206"/>
                </a:lnTo>
                <a:lnTo>
                  <a:pt x="57218" y="109293"/>
                </a:lnTo>
                <a:lnTo>
                  <a:pt x="59052" y="106677"/>
                </a:lnTo>
                <a:lnTo>
                  <a:pt x="20407" y="106677"/>
                </a:lnTo>
                <a:lnTo>
                  <a:pt x="15099" y="104687"/>
                </a:lnTo>
                <a:lnTo>
                  <a:pt x="15099" y="57736"/>
                </a:lnTo>
                <a:lnTo>
                  <a:pt x="17758" y="56071"/>
                </a:lnTo>
                <a:lnTo>
                  <a:pt x="22564" y="54417"/>
                </a:lnTo>
                <a:lnTo>
                  <a:pt x="58719" y="54417"/>
                </a:lnTo>
                <a:lnTo>
                  <a:pt x="56720" y="51718"/>
                </a:lnTo>
                <a:lnTo>
                  <a:pt x="43639" y="43893"/>
                </a:lnTo>
                <a:lnTo>
                  <a:pt x="42174" y="43632"/>
                </a:lnTo>
                <a:lnTo>
                  <a:pt x="15099" y="43632"/>
                </a:lnTo>
                <a:lnTo>
                  <a:pt x="15099" y="0"/>
                </a:lnTo>
                <a:close/>
              </a:path>
              <a:path w="69215" h="120015">
                <a:moveTo>
                  <a:pt x="58719" y="54417"/>
                </a:moveTo>
                <a:lnTo>
                  <a:pt x="28208" y="54417"/>
                </a:lnTo>
                <a:lnTo>
                  <a:pt x="37545" y="56193"/>
                </a:lnTo>
                <a:lnTo>
                  <a:pt x="45794" y="61282"/>
                </a:lnTo>
                <a:lnTo>
                  <a:pt x="51679" y="69325"/>
                </a:lnTo>
                <a:lnTo>
                  <a:pt x="53925" y="79966"/>
                </a:lnTo>
                <a:lnTo>
                  <a:pt x="52046" y="90929"/>
                </a:lnTo>
                <a:lnTo>
                  <a:pt x="46605" y="99356"/>
                </a:lnTo>
                <a:lnTo>
                  <a:pt x="37898" y="104766"/>
                </a:lnTo>
                <a:lnTo>
                  <a:pt x="26219" y="106677"/>
                </a:lnTo>
                <a:lnTo>
                  <a:pt x="59052" y="106677"/>
                </a:lnTo>
                <a:lnTo>
                  <a:pt x="66037" y="96714"/>
                </a:lnTo>
                <a:lnTo>
                  <a:pt x="69181" y="79966"/>
                </a:lnTo>
                <a:lnTo>
                  <a:pt x="65788" y="63960"/>
                </a:lnTo>
                <a:lnTo>
                  <a:pt x="58719" y="54417"/>
                </a:lnTo>
                <a:close/>
              </a:path>
              <a:path w="69215" h="120015">
                <a:moveTo>
                  <a:pt x="28208" y="41140"/>
                </a:moveTo>
                <a:lnTo>
                  <a:pt x="21905" y="41140"/>
                </a:lnTo>
                <a:lnTo>
                  <a:pt x="17591" y="42469"/>
                </a:lnTo>
                <a:lnTo>
                  <a:pt x="15099" y="43632"/>
                </a:lnTo>
                <a:lnTo>
                  <a:pt x="42174" y="43632"/>
                </a:lnTo>
                <a:lnTo>
                  <a:pt x="28208" y="41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3" name="bk object 23"/>
          <p:cNvSpPr>
            <a:spLocks noChangeAspect="1"/>
          </p:cNvSpPr>
          <p:nvPr/>
        </p:nvSpPr>
        <p:spPr>
          <a:xfrm>
            <a:off x="19163698" y="1079267"/>
            <a:ext cx="0" cy="75566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5160"/>
                </a:lnTo>
              </a:path>
            </a:pathLst>
          </a:custGeom>
          <a:ln w="152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4" name="bk object 24"/>
          <p:cNvSpPr>
            <a:spLocks noChangeAspect="1"/>
          </p:cNvSpPr>
          <p:nvPr/>
        </p:nvSpPr>
        <p:spPr>
          <a:xfrm>
            <a:off x="19188936" y="1079270"/>
            <a:ext cx="66040" cy="77470"/>
          </a:xfrm>
          <a:custGeom>
            <a:avLst/>
            <a:gdLst/>
            <a:ahLst/>
            <a:cxnLst/>
            <a:rect l="l" t="t" r="r" b="b"/>
            <a:pathLst>
              <a:path w="66040" h="77469">
                <a:moveTo>
                  <a:pt x="15099" y="0"/>
                </a:moveTo>
                <a:lnTo>
                  <a:pt x="0" y="0"/>
                </a:lnTo>
                <a:lnTo>
                  <a:pt x="0" y="49778"/>
                </a:lnTo>
                <a:lnTo>
                  <a:pt x="2149" y="61096"/>
                </a:lnTo>
                <a:lnTo>
                  <a:pt x="8111" y="69662"/>
                </a:lnTo>
                <a:lnTo>
                  <a:pt x="17152" y="75087"/>
                </a:lnTo>
                <a:lnTo>
                  <a:pt x="28543" y="76981"/>
                </a:lnTo>
                <a:lnTo>
                  <a:pt x="40312" y="76981"/>
                </a:lnTo>
                <a:lnTo>
                  <a:pt x="45956" y="73997"/>
                </a:lnTo>
                <a:lnTo>
                  <a:pt x="51768" y="67694"/>
                </a:lnTo>
                <a:lnTo>
                  <a:pt x="65704" y="67694"/>
                </a:lnTo>
                <a:lnTo>
                  <a:pt x="65704" y="64039"/>
                </a:lnTo>
                <a:lnTo>
                  <a:pt x="19915" y="64039"/>
                </a:lnTo>
                <a:lnTo>
                  <a:pt x="15099" y="56082"/>
                </a:lnTo>
                <a:lnTo>
                  <a:pt x="15099" y="0"/>
                </a:lnTo>
                <a:close/>
              </a:path>
              <a:path w="66040" h="77469">
                <a:moveTo>
                  <a:pt x="65704" y="67694"/>
                </a:moveTo>
                <a:lnTo>
                  <a:pt x="51768" y="67694"/>
                </a:lnTo>
                <a:lnTo>
                  <a:pt x="52427" y="75160"/>
                </a:lnTo>
                <a:lnTo>
                  <a:pt x="65704" y="75160"/>
                </a:lnTo>
                <a:lnTo>
                  <a:pt x="65704" y="67694"/>
                </a:lnTo>
                <a:close/>
              </a:path>
              <a:path w="66040" h="77469">
                <a:moveTo>
                  <a:pt x="65704" y="0"/>
                </a:moveTo>
                <a:lnTo>
                  <a:pt x="50605" y="0"/>
                </a:lnTo>
                <a:lnTo>
                  <a:pt x="50605" y="56082"/>
                </a:lnTo>
                <a:lnTo>
                  <a:pt x="44626" y="64039"/>
                </a:lnTo>
                <a:lnTo>
                  <a:pt x="65704" y="64039"/>
                </a:lnTo>
                <a:lnTo>
                  <a:pt x="657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25" name="bk object 25"/>
          <p:cNvSpPr>
            <a:spLocks noChangeAspect="1"/>
          </p:cNvSpPr>
          <p:nvPr/>
        </p:nvSpPr>
        <p:spPr>
          <a:xfrm>
            <a:off x="19272878" y="1077447"/>
            <a:ext cx="111759" cy="77470"/>
          </a:xfrm>
          <a:custGeom>
            <a:avLst/>
            <a:gdLst/>
            <a:ahLst/>
            <a:cxnLst/>
            <a:rect l="l" t="t" r="r" b="b"/>
            <a:pathLst>
              <a:path w="111759" h="77469">
                <a:moveTo>
                  <a:pt x="13266" y="1821"/>
                </a:moveTo>
                <a:lnTo>
                  <a:pt x="0" y="1821"/>
                </a:lnTo>
                <a:lnTo>
                  <a:pt x="0" y="76981"/>
                </a:lnTo>
                <a:lnTo>
                  <a:pt x="15099" y="76981"/>
                </a:lnTo>
                <a:lnTo>
                  <a:pt x="15099" y="18742"/>
                </a:lnTo>
                <a:lnTo>
                  <a:pt x="21067" y="13109"/>
                </a:lnTo>
                <a:lnTo>
                  <a:pt x="108446" y="13109"/>
                </a:lnTo>
                <a:lnTo>
                  <a:pt x="106643" y="10617"/>
                </a:lnTo>
                <a:lnTo>
                  <a:pt x="57903" y="10617"/>
                </a:lnTo>
                <a:lnTo>
                  <a:pt x="57003" y="9287"/>
                </a:lnTo>
                <a:lnTo>
                  <a:pt x="13936" y="9287"/>
                </a:lnTo>
                <a:lnTo>
                  <a:pt x="13266" y="1821"/>
                </a:lnTo>
                <a:close/>
              </a:path>
              <a:path w="111759" h="77469">
                <a:moveTo>
                  <a:pt x="69348" y="13109"/>
                </a:moveTo>
                <a:lnTo>
                  <a:pt x="42637" y="13109"/>
                </a:lnTo>
                <a:lnTo>
                  <a:pt x="48270" y="18083"/>
                </a:lnTo>
                <a:lnTo>
                  <a:pt x="48270" y="76981"/>
                </a:lnTo>
                <a:lnTo>
                  <a:pt x="63380" y="76981"/>
                </a:lnTo>
                <a:lnTo>
                  <a:pt x="63380" y="18742"/>
                </a:lnTo>
                <a:lnTo>
                  <a:pt x="69348" y="13109"/>
                </a:lnTo>
                <a:close/>
              </a:path>
              <a:path w="111759" h="77469">
                <a:moveTo>
                  <a:pt x="108446" y="13109"/>
                </a:moveTo>
                <a:lnTo>
                  <a:pt x="90751" y="13109"/>
                </a:lnTo>
                <a:lnTo>
                  <a:pt x="96394" y="18083"/>
                </a:lnTo>
                <a:lnTo>
                  <a:pt x="96394" y="76981"/>
                </a:lnTo>
                <a:lnTo>
                  <a:pt x="111493" y="76981"/>
                </a:lnTo>
                <a:lnTo>
                  <a:pt x="111493" y="24219"/>
                </a:lnTo>
                <a:lnTo>
                  <a:pt x="109491" y="14555"/>
                </a:lnTo>
                <a:lnTo>
                  <a:pt x="108446" y="13109"/>
                </a:lnTo>
                <a:close/>
              </a:path>
              <a:path w="111759" h="77469">
                <a:moveTo>
                  <a:pt x="84950" y="0"/>
                </a:moveTo>
                <a:lnTo>
                  <a:pt x="75638" y="841"/>
                </a:lnTo>
                <a:lnTo>
                  <a:pt x="68191" y="3129"/>
                </a:lnTo>
                <a:lnTo>
                  <a:pt x="62362" y="6506"/>
                </a:lnTo>
                <a:lnTo>
                  <a:pt x="57903" y="10617"/>
                </a:lnTo>
                <a:lnTo>
                  <a:pt x="106643" y="10617"/>
                </a:lnTo>
                <a:lnTo>
                  <a:pt x="103943" y="6883"/>
                </a:lnTo>
                <a:lnTo>
                  <a:pt x="95519" y="1821"/>
                </a:lnTo>
                <a:lnTo>
                  <a:pt x="84950" y="0"/>
                </a:lnTo>
                <a:close/>
              </a:path>
              <a:path w="111759" h="77469">
                <a:moveTo>
                  <a:pt x="46124" y="0"/>
                </a:moveTo>
                <a:lnTo>
                  <a:pt x="25046" y="0"/>
                </a:lnTo>
                <a:lnTo>
                  <a:pt x="19737" y="2984"/>
                </a:lnTo>
                <a:lnTo>
                  <a:pt x="13936" y="9287"/>
                </a:lnTo>
                <a:lnTo>
                  <a:pt x="57003" y="9287"/>
                </a:lnTo>
                <a:lnTo>
                  <a:pt x="54082" y="4973"/>
                </a:lnTo>
                <a:lnTo>
                  <a:pt x="46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eaLnBrk="1"/>
            <a:endParaRPr lang="en-US" sz="1801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17409" y="3765784"/>
            <a:ext cx="4742074" cy="25585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280001" y="1663200"/>
            <a:ext cx="10177463" cy="211487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198">
                <a:solidFill>
                  <a:schemeClr val="bg1"/>
                </a:solidFill>
              </a:defRPr>
            </a:lvl1pPr>
            <a:lvl2pPr marL="685806" indent="-228602">
              <a:buFont typeface="AppleSymbols" charset="0"/>
              <a:buChar char="－"/>
              <a:defRPr sz="2800" b="0" i="0" baseline="0">
                <a:solidFill>
                  <a:schemeClr val="accent2"/>
                </a:solidFill>
              </a:defRPr>
            </a:lvl2pPr>
            <a:lvl3pPr marL="1143010" indent="-228602">
              <a:buFont typeface=".AppleSystemUIFont" charset="-120"/>
              <a:buChar char="-"/>
              <a:defRPr sz="2398">
                <a:solidFill>
                  <a:schemeClr val="tx2"/>
                </a:solidFill>
              </a:defRPr>
            </a:lvl3pPr>
            <a:lvl4pPr marL="1600214" indent="-228602">
              <a:buFont typeface=".AppleSystemUIFont" charset="-120"/>
              <a:buChar char="-"/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1" y="1339201"/>
            <a:ext cx="6005040" cy="173650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7795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Mestre</a:t>
            </a:r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081504-79DE-7646-A27E-39396C7CD0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63200" y="9921875"/>
            <a:ext cx="17058188" cy="381000"/>
          </a:xfrm>
        </p:spPr>
        <p:txBody>
          <a:bodyPr>
            <a:normAutofit/>
          </a:bodyPr>
          <a:lstStyle>
            <a:lvl1pPr marL="20941" indent="0">
              <a:buNone/>
              <a:defRPr sz="1600" i="1"/>
            </a:lvl1pPr>
            <a:lvl5pPr algn="l">
              <a:defRPr/>
            </a:lvl5pPr>
          </a:lstStyle>
          <a:p>
            <a:pPr lvl="0"/>
            <a:r>
              <a:rPr lang="en-US" dirty="0"/>
              <a:t>Data Credit</a:t>
            </a:r>
          </a:p>
        </p:txBody>
      </p:sp>
    </p:spTree>
    <p:extLst>
      <p:ext uri="{BB962C8B-B14F-4D97-AF65-F5344CB8AC3E}">
        <p14:creationId xmlns:p14="http://schemas.microsoft.com/office/powerpoint/2010/main" val="2993892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02" y="1339201"/>
            <a:ext cx="1828834" cy="847673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defRPr sz="5936" baseline="0"/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1332" y="1339200"/>
            <a:ext cx="1985415" cy="8476739"/>
          </a:xfrm>
        </p:spPr>
        <p:txBody>
          <a:bodyPr vert="vert270"/>
          <a:lstStyle>
            <a:lvl1pPr>
              <a:defRPr sz="2969" baseline="0"/>
            </a:lvl1pPr>
            <a:lvl2pPr marL="685806" indent="-228602">
              <a:buFont typeface=".AppleSystemUIFont" charset="-120"/>
              <a:buChar char="-"/>
              <a:defRPr lang="en-US" sz="2400" b="0" i="0" kern="1200" baseline="0" dirty="0" smtClean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10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3pPr>
            <a:lvl4pPr marL="1600214" indent="-228602">
              <a:buFont typeface=".AppleSystemUIFont" charset="-120"/>
              <a:buChar char="-"/>
              <a:defRPr>
                <a:solidFill>
                  <a:srgbClr val="485865"/>
                </a:solidFill>
              </a:defRPr>
            </a:lvl4pPr>
            <a:lvl5pPr>
              <a:defRPr>
                <a:solidFill>
                  <a:srgbClr val="48586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177560-42B4-C74A-8E88-CE2A24FB386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4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3493" y="2620"/>
          <a:ext cx="3489" cy="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17" name="Slide do think-cell" r:id="rId4" imgW="317" imgH="318" progId="TCLayout.ActiveDocument.1">
                  <p:embed/>
                </p:oleObj>
              </mc:Choice>
              <mc:Fallback>
                <p:oleObj name="Slide do think-cell" r:id="rId4" imgW="317" imgH="318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3" y="2620"/>
                        <a:ext cx="3489" cy="2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382157" y="10482098"/>
            <a:ext cx="4523423" cy="602118"/>
          </a:xfrm>
          <a:prstGeom prst="rect">
            <a:avLst/>
          </a:prstGeom>
        </p:spPr>
        <p:txBody>
          <a:bodyPr/>
          <a:lstStyle/>
          <a:p>
            <a:fld id="{17A89B9A-8868-4D97-B18B-8294771F6A9F}" type="datetimeFigureOut">
              <a:rPr lang="en-US" smtClean="0"/>
              <a:t>6/21/2018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659483" y="10482098"/>
            <a:ext cx="6785134" cy="602118"/>
          </a:xfrm>
          <a:prstGeom prst="rect">
            <a:avLst/>
          </a:prstGeom>
        </p:spPr>
        <p:txBody>
          <a:bodyPr/>
          <a:lstStyle>
            <a:lvl1pPr eaLnBrk="1">
              <a:defRPr/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-35270" y="10229954"/>
            <a:ext cx="4523423" cy="602118"/>
          </a:xfrm>
          <a:prstGeom prst="rect">
            <a:avLst/>
          </a:prstGeom>
        </p:spPr>
        <p:txBody>
          <a:bodyPr/>
          <a:lstStyle>
            <a:lvl1pPr>
              <a:defRPr sz="2309" b="0">
                <a:solidFill>
                  <a:schemeClr val="bg1"/>
                </a:solidFill>
              </a:defRPr>
            </a:lvl1pPr>
          </a:lstStyle>
          <a:p>
            <a:fld id="{EBF2E4A9-24F8-4453-84EC-A45CE34AC93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ítulo 7"/>
          <p:cNvSpPr>
            <a:spLocks noGrp="1"/>
          </p:cNvSpPr>
          <p:nvPr>
            <p:ph type="title"/>
          </p:nvPr>
        </p:nvSpPr>
        <p:spPr>
          <a:xfrm>
            <a:off x="-34074" y="191847"/>
            <a:ext cx="17339786" cy="823239"/>
          </a:xfrm>
          <a:prstGeom prst="rect">
            <a:avLst/>
          </a:prstGeom>
        </p:spPr>
        <p:txBody>
          <a:bodyPr/>
          <a:lstStyle>
            <a:lvl1pPr>
              <a:defRPr sz="5277">
                <a:solidFill>
                  <a:srgbClr val="396497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852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5971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622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28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1135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587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7900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9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9.xml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vmlDrawing" Target="../drawings/vmlDrawing7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51.xml"/><Relationship Id="rId16" Type="http://schemas.openxmlformats.org/officeDocument/2006/relationships/tags" Target="../tags/tag1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vmlDrawing" Target="../drawings/vmlDrawing9.v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ags" Target="../tags/tag13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vmlDrawing" Target="../drawings/vmlDrawing12.v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oleObject" Target="../embeddings/oleObject12.bin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ags" Target="../tags/tag18.xml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vmlDrawing" Target="../drawings/vmlDrawing17.vml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oleObject" Target="../embeddings/oleObject12.bin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slideLayout" Target="../slideLayouts/slideLayout106.xml"/><Relationship Id="rId7" Type="http://schemas.openxmlformats.org/officeDocument/2006/relationships/tags" Target="../tags/tag23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vmlDrawing" Target="../drawings/vmlDrawing22.vml"/><Relationship Id="rId5" Type="http://schemas.openxmlformats.org/officeDocument/2006/relationships/theme" Target="../theme/theme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109890133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" name="Slide do think-cell" r:id="rId15" imgW="317" imgH="318" progId="TCLayout.ActiveDocument.1">
                  <p:embed/>
                </p:oleObj>
              </mc:Choice>
              <mc:Fallback>
                <p:oleObj name="Slide do think-cell" r:id="rId15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8270B64-052A-4A18-A3C9-D383E81EE81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670" r:id="rId3"/>
    <p:sldLayoutId id="2147483672" r:id="rId4"/>
    <p:sldLayoutId id="2147483697" r:id="rId5"/>
    <p:sldLayoutId id="2147483698" r:id="rId6"/>
    <p:sldLayoutId id="2147483703" r:id="rId7"/>
    <p:sldLayoutId id="2147483673" r:id="rId8"/>
    <p:sldLayoutId id="2147483687" r:id="rId9"/>
    <p:sldLayoutId id="2147483701" r:id="rId10"/>
    <p:sldLayoutId id="2147483702" r:id="rId11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0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3" r:id="rId13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9813083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6" name="Slide do think-cell" r:id="rId15" imgW="317" imgH="318" progId="TCLayout.ActiveDocument.1">
                  <p:embed/>
                </p:oleObj>
              </mc:Choice>
              <mc:Fallback>
                <p:oleObj name="Slide do think-cell" r:id="rId15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1A69898-0962-4345-9BD5-69D105A3724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8" r:id="rId10"/>
    <p:sldLayoutId id="2147483719" r:id="rId11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53814743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0" name="Slide do think-cell" r:id="rId19" imgW="317" imgH="318" progId="TCLayout.ActiveDocument.1">
                  <p:embed/>
                </p:oleObj>
              </mc:Choice>
              <mc:Fallback>
                <p:oleObj name="Slide do think-cell" r:id="rId19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B75B063-6299-4B57-8EB3-12D24D9D14B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627143112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6" name="Slide do think-cell" r:id="rId16" imgW="317" imgH="318" progId="TCLayout.ActiveDocument.1">
                  <p:embed/>
                </p:oleObj>
              </mc:Choice>
              <mc:Fallback>
                <p:oleObj name="Slide do think-cell" r:id="rId16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1227077-2CE1-43C4-B6CF-DAEB9FF0A3B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6" r:id="rId10"/>
    <p:sldLayoutId id="2147483767" r:id="rId11"/>
    <p:sldLayoutId id="2147483785" r:id="rId12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28842546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4" name="Slide do think-cell" r:id="rId17" imgW="317" imgH="318" progId="TCLayout.ActiveDocument.1">
                  <p:embed/>
                </p:oleObj>
              </mc:Choice>
              <mc:Fallback>
                <p:oleObj name="Slide do think-cell" r:id="rId17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CD27DFF-09B6-4C41-92A2-C8F9C600872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9" r:id="rId11"/>
    <p:sldLayoutId id="2147483800" r:id="rId12"/>
    <p:sldLayoutId id="2147483802" r:id="rId13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26971576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2" name="Slide do think-cell" r:id="rId19" imgW="317" imgH="318" progId="TCLayout.ActiveDocument.1">
                  <p:embed/>
                </p:oleObj>
              </mc:Choice>
              <mc:Fallback>
                <p:oleObj name="Slide do think-cell" r:id="rId19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615A11F-A5DB-4762-8F57-30B717C64BE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9" r:id="rId15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23" name="Slide do think-cell" r:id="rId19" imgW="317" imgH="318" progId="TCLayout.ActiveDocument.1">
                  <p:embed/>
                </p:oleObj>
              </mc:Choice>
              <mc:Fallback>
                <p:oleObj name="Slide do think-cell" r:id="rId19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9"/>
            <a:ext cx="17339786" cy="18930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69" marR="0" lvl="0" indent="-446069" algn="l" defTabSz="91440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 dirty="0"/>
              <a:t>Body text</a:t>
            </a:r>
          </a:p>
          <a:p>
            <a:pPr marL="685806" lvl="1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Second level</a:t>
            </a:r>
          </a:p>
          <a:p>
            <a:pPr marL="1143010" lvl="2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Third level</a:t>
            </a:r>
          </a:p>
          <a:p>
            <a:pPr marL="1600214" lvl="3" indent="-228602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 dirty="0"/>
              <a:t>Fourth level</a:t>
            </a:r>
          </a:p>
          <a:p>
            <a:pPr marL="1828818" lvl="4" indent="0" algn="l" defTabSz="91440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 dirty="0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1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o </a:t>
            </a:r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659565" y="10482263"/>
            <a:ext cx="6784974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1DFC2-C110-884F-8E9F-BDDC2344BF3B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615A11F-A5DB-4762-8F57-30B717C64BE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5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</p:sldLayoutIdLst>
  <p:hf hdr="0" dt="0"/>
  <p:txStyles>
    <p:titleStyle>
      <a:lvl1pPr algn="l" defTabSz="91440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180" marR="0" indent="-457180" algn="l" defTabSz="914408" rtl="0" eaLnBrk="1" fontAlgn="auto" latinLnBrk="0" hangingPunct="1">
        <a:lnSpc>
          <a:spcPct val="100000"/>
        </a:lnSpc>
        <a:spcBef>
          <a:spcPts val="1001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46" algn="l"/>
          <a:tab pos="431782" algn="l"/>
        </a:tabLst>
        <a:defRPr lang="en-US" sz="2969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0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10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1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18" indent="0" algn="l" defTabSz="914408" rtl="0" eaLnBrk="1" latinLnBrk="0" hangingPunct="1">
        <a:lnSpc>
          <a:spcPct val="90000"/>
        </a:lnSpc>
        <a:spcBef>
          <a:spcPts val="500"/>
        </a:spcBef>
        <a:buFontTx/>
        <a:buNone/>
        <a:defRPr lang="en-US" sz="1650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624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1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36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39" indent="-228602" algn="l" defTabSz="91440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8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DFCC9-02AD-44F9-A7C0-3BAE75A9837F}" type="datetimeFigureOut">
              <a:rPr lang="pt-BR" smtClean="0"/>
              <a:t>21/06/2018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A9DB2-7DB3-48D1-83E7-A4670DC6FD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67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656413E-64E9-4D25-81B5-893F755778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57" name="Slide do think-cell" r:id="rId8" imgW="317" imgH="318" progId="TCLayout.ActiveDocument.1">
                  <p:embed/>
                </p:oleObj>
              </mc:Choice>
              <mc:Fallback>
                <p:oleObj name="Slide do think-cell" r:id="rId8" imgW="317" imgH="318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656413E-64E9-4D25-81B5-893F75577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00" y="3015828"/>
            <a:ext cx="17339786" cy="189276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46088" marR="0" lvl="0" indent="-446088" algn="l" defTabSz="914448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rgbClr val="E5B611"/>
              </a:buClr>
              <a:buSzPct val="180000"/>
              <a:buFont typeface=".AppleSystemUIFont" charset="-120"/>
              <a:buChar char="•"/>
              <a:tabLst/>
              <a:defRPr/>
            </a:pPr>
            <a:r>
              <a:rPr lang="en-US"/>
              <a:t>Body text</a:t>
            </a:r>
          </a:p>
          <a:p>
            <a:pPr marL="685837" lvl="1" indent="-228612" algn="l" defTabSz="91444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/>
              <a:t>Second level</a:t>
            </a:r>
          </a:p>
          <a:p>
            <a:pPr marL="1143060" lvl="2" indent="-228612" algn="l" defTabSz="91444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/>
              <a:t>Third level</a:t>
            </a:r>
          </a:p>
          <a:p>
            <a:pPr marL="1600285" lvl="3" indent="-228612" algn="l" defTabSz="914448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</a:pPr>
            <a:r>
              <a:rPr lang="en-US"/>
              <a:t>Fourth level</a:t>
            </a:r>
          </a:p>
          <a:p>
            <a:pPr marL="1828898" lvl="4" indent="0" algn="l" defTabSz="91444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1663200" y="1339200"/>
            <a:ext cx="17339786" cy="91441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pic>
        <p:nvPicPr>
          <p:cNvPr id="18" name="Imagem 17">
            <a:extLst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975" y="10644282"/>
            <a:ext cx="2942883" cy="5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5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</p:sldLayoutIdLst>
  <p:hf hdr="0" dt="0"/>
  <p:txStyles>
    <p:titleStyle>
      <a:lvl1pPr algn="l" defTabSz="914448" rtl="0" eaLnBrk="1" latinLnBrk="0" hangingPunct="1">
        <a:lnSpc>
          <a:spcPct val="90000"/>
        </a:lnSpc>
        <a:spcBef>
          <a:spcPct val="0"/>
        </a:spcBef>
        <a:buNone/>
        <a:defRPr sz="5936" kern="1200" baseline="0">
          <a:solidFill>
            <a:srgbClr val="006067"/>
          </a:solidFill>
          <a:latin typeface="Agenda Medium" charset="0"/>
          <a:ea typeface="Agenda Medium" charset="0"/>
          <a:cs typeface="Agenda Medium" charset="0"/>
        </a:defRPr>
      </a:lvl1pPr>
    </p:titleStyle>
    <p:bodyStyle>
      <a:lvl1pPr marL="457200" marR="0" indent="-457200" algn="l" defTabSz="914448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rgbClr val="E5B611"/>
        </a:buClr>
        <a:buSzPct val="180000"/>
        <a:buFont typeface=".AppleSystemUIFont" charset="-120"/>
        <a:buChar char="•"/>
        <a:tabLst>
          <a:tab pos="431165" algn="l"/>
          <a:tab pos="431800" algn="l"/>
        </a:tabLst>
        <a:defRPr lang="en-US" sz="2968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1pPr>
      <a:lvl2pPr marL="685837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400" b="0" i="0" kern="1200" baseline="0" dirty="0" smtClean="0">
          <a:solidFill>
            <a:schemeClr val="accent1"/>
          </a:solidFill>
          <a:latin typeface="Trebuchet MS" charset="0"/>
          <a:ea typeface="Trebuchet MS" charset="0"/>
          <a:cs typeface="Trebuchet MS" charset="0"/>
        </a:defRPr>
      </a:lvl2pPr>
      <a:lvl3pPr marL="1143060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2000" b="0" i="1" kern="1200" baseline="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3pPr>
      <a:lvl4pPr marL="1600285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en-US" sz="1801" kern="1200" dirty="0" smtClean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4pPr>
      <a:lvl5pPr marL="1828898" indent="0" algn="l" defTabSz="914448" rtl="0" eaLnBrk="1" latinLnBrk="0" hangingPunct="1">
        <a:lnSpc>
          <a:spcPct val="90000"/>
        </a:lnSpc>
        <a:spcBef>
          <a:spcPts val="500"/>
        </a:spcBef>
        <a:buFontTx/>
        <a:buNone/>
        <a:defRPr lang="en-US" sz="1649" b="0" i="1" kern="1200" baseline="0" dirty="0">
          <a:solidFill>
            <a:srgbClr val="485865"/>
          </a:solidFill>
          <a:latin typeface="Trebuchet MS" charset="0"/>
          <a:ea typeface="Trebuchet MS" charset="0"/>
          <a:cs typeface="Trebuchet MS" charset="0"/>
        </a:defRPr>
      </a:lvl5pPr>
      <a:lvl6pPr marL="2514735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60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85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409" indent="-228612" algn="l" defTabSz="91444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5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48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73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8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22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47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2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97" algn="l" defTabSz="91444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9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emf"/><Relationship Id="rId11" Type="http://schemas.openxmlformats.org/officeDocument/2006/relationships/image" Target="../media/image13.jpeg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4.jpeg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4.jpeg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4.jpeg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4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8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4.jpeg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10" Type="http://schemas.openxmlformats.org/officeDocument/2006/relationships/image" Target="../media/image18.png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901CBC6-0A12-45E7-9820-1EBA2AB9A5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8603297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4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901CBC6-0A12-45E7-9820-1EBA2AB9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8367467F-95B9-4CB4-AAE6-A51A0B78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570" y="163042"/>
            <a:ext cx="5184576" cy="91441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Nióbio e CBMM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BD926C-8E2E-4F86-A15B-894162457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8616" y="1240501"/>
            <a:ext cx="2148530" cy="52322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Abril/2018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42F9452-D541-4AA3-B7B6-1DC3B63B8284}"/>
              </a:ext>
            </a:extLst>
          </p:cNvPr>
          <p:cNvGrpSpPr/>
          <p:nvPr/>
        </p:nvGrpSpPr>
        <p:grpSpPr>
          <a:xfrm>
            <a:off x="7531770" y="-32892"/>
            <a:ext cx="12524039" cy="11308487"/>
            <a:chOff x="4576938" y="-12257"/>
            <a:chExt cx="7614635" cy="6877514"/>
          </a:xfrm>
        </p:grpSpPr>
        <p:pic>
          <p:nvPicPr>
            <p:cNvPr id="6" name="Picture 2" descr="Resultado de imagem para formula e photos">
              <a:extLst>
                <a:ext uri="{FF2B5EF4-FFF2-40B4-BE49-F238E27FC236}">
                  <a16:creationId xmlns:a16="http://schemas.microsoft.com/office/drawing/2014/main" id="{75F52E42-6375-419B-A659-54DFECFA7C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2" t="249"/>
            <a:stretch/>
          </p:blipFill>
          <p:spPr bwMode="auto">
            <a:xfrm>
              <a:off x="4576938" y="2955934"/>
              <a:ext cx="6488564" cy="390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346D636C-31DA-46F5-9411-A705D8C8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6938" y="3189"/>
              <a:ext cx="4097397" cy="2970953"/>
            </a:xfrm>
            <a:prstGeom prst="rect">
              <a:avLst/>
            </a:prstGeom>
          </p:spPr>
        </p:pic>
        <p:pic>
          <p:nvPicPr>
            <p:cNvPr id="9" name="Picture 8" descr="Imagem relacionada">
              <a:extLst>
                <a:ext uri="{FF2B5EF4-FFF2-40B4-BE49-F238E27FC236}">
                  <a16:creationId xmlns:a16="http://schemas.microsoft.com/office/drawing/2014/main" id="{B581F87E-2EC0-42C3-A75C-4EB9057D1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277" y="-12257"/>
              <a:ext cx="3519295" cy="2968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5D8A68A-EAAD-4584-8D8B-E6C3A0F98069}"/>
                </a:ext>
              </a:extLst>
            </p:cNvPr>
            <p:cNvSpPr/>
            <p:nvPr/>
          </p:nvSpPr>
          <p:spPr>
            <a:xfrm rot="1519631">
              <a:off x="10855297" y="5460163"/>
              <a:ext cx="383073" cy="84032"/>
            </a:xfrm>
            <a:prstGeom prst="rect">
              <a:avLst/>
            </a:prstGeom>
            <a:solidFill>
              <a:srgbClr val="F2B0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92"/>
            </a:p>
          </p:txBody>
        </p:sp>
        <p:pic>
          <p:nvPicPr>
            <p:cNvPr id="13" name="Picture 11" descr="Resultado de imagem para castelão estadio">
              <a:extLst>
                <a:ext uri="{FF2B5EF4-FFF2-40B4-BE49-F238E27FC236}">
                  <a16:creationId xmlns:a16="http://schemas.microsoft.com/office/drawing/2014/main" id="{BDF2CD89-C273-460C-B424-4F7A493A0B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6" r="18230" b="8476"/>
            <a:stretch/>
          </p:blipFill>
          <p:spPr bwMode="auto">
            <a:xfrm>
              <a:off x="10447140" y="2955933"/>
              <a:ext cx="1744433" cy="210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B0459A6B-7D21-45FA-B48A-93E3D8B8FC44}"/>
              </a:ext>
            </a:extLst>
          </p:cNvPr>
          <p:cNvSpPr/>
          <p:nvPr/>
        </p:nvSpPr>
        <p:spPr>
          <a:xfrm>
            <a:off x="7531770" y="2541"/>
            <a:ext cx="12603352" cy="11308487"/>
          </a:xfrm>
          <a:prstGeom prst="rect">
            <a:avLst/>
          </a:prstGeom>
          <a:solidFill>
            <a:schemeClr val="bg2">
              <a:lumMod val="1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B810992-6952-4DB4-B93E-D3EF4629A4BF}"/>
              </a:ext>
            </a:extLst>
          </p:cNvPr>
          <p:cNvSpPr txBox="1">
            <a:spLocks/>
          </p:cNvSpPr>
          <p:nvPr/>
        </p:nvSpPr>
        <p:spPr>
          <a:xfrm>
            <a:off x="402978" y="9815314"/>
            <a:ext cx="5788300" cy="120032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36" kern="1200" baseline="0">
                <a:solidFill>
                  <a:schemeClr val="bg1"/>
                </a:solidFill>
                <a:latin typeface="Agenda Medium" charset="0"/>
                <a:ea typeface="Agenda Medium" charset="0"/>
                <a:cs typeface="Agenda Medium" charset="0"/>
              </a:defRPr>
            </a:lvl1pPr>
          </a:lstStyle>
          <a:p>
            <a:r>
              <a:rPr lang="en-US" sz="4000" b="1" dirty="0">
                <a:solidFill>
                  <a:srgbClr val="000000"/>
                </a:solidFill>
              </a:rPr>
              <a:t>RIKEN, </a:t>
            </a:r>
            <a:r>
              <a:rPr lang="pt-BR" sz="4000" b="1" dirty="0" err="1">
                <a:solidFill>
                  <a:srgbClr val="000000"/>
                </a:solidFill>
              </a:rPr>
              <a:t>Nishina</a:t>
            </a:r>
            <a:r>
              <a:rPr lang="pt-BR" sz="4000" b="1" dirty="0">
                <a:solidFill>
                  <a:srgbClr val="000000"/>
                </a:solidFill>
              </a:rPr>
              <a:t> Center</a:t>
            </a:r>
            <a:endParaRPr lang="en-US" sz="4000" b="1" dirty="0">
              <a:solidFill>
                <a:srgbClr val="000000"/>
              </a:solidFill>
            </a:endParaRPr>
          </a:p>
          <a:p>
            <a:r>
              <a:rPr lang="en-US" sz="4000" b="1" dirty="0">
                <a:solidFill>
                  <a:srgbClr val="000000"/>
                </a:solidFill>
              </a:rPr>
              <a:t>June 26, 2018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B399B30E-500F-4F52-81C7-56C999BD84DD}"/>
              </a:ext>
            </a:extLst>
          </p:cNvPr>
          <p:cNvSpPr txBox="1">
            <a:spLocks/>
          </p:cNvSpPr>
          <p:nvPr/>
        </p:nvSpPr>
        <p:spPr>
          <a:xfrm>
            <a:off x="402978" y="6734795"/>
            <a:ext cx="6624736" cy="6463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36" kern="1200" baseline="0">
                <a:solidFill>
                  <a:schemeClr val="bg1"/>
                </a:solidFill>
                <a:latin typeface="Agenda Medium" charset="0"/>
                <a:ea typeface="Agenda Medium" charset="0"/>
                <a:cs typeface="Agenda Medium" charset="0"/>
              </a:defRPr>
            </a:lvl1pPr>
          </a:lstStyle>
          <a:p>
            <a:pPr algn="ctr"/>
            <a:r>
              <a:rPr lang="en-US" sz="4000" b="1" dirty="0">
                <a:solidFill>
                  <a:srgbClr val="000000"/>
                </a:solidFill>
              </a:rPr>
              <a:t>TTC Meeting</a:t>
            </a:r>
          </a:p>
        </p:txBody>
      </p:sp>
      <p:pic>
        <p:nvPicPr>
          <p:cNvPr id="18" name="Picture 1052" descr="ft11">
            <a:extLst>
              <a:ext uri="{FF2B5EF4-FFF2-40B4-BE49-F238E27FC236}">
                <a16:creationId xmlns:a16="http://schemas.microsoft.com/office/drawing/2014/main" id="{0582787D-F65E-41EB-9A47-94509FCE9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-1" r="14616" b="1111"/>
          <a:stretch/>
        </p:blipFill>
        <p:spPr bwMode="auto">
          <a:xfrm>
            <a:off x="17145409" y="8269698"/>
            <a:ext cx="2958691" cy="303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58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901CBC6-0A12-45E7-9820-1EBA2AB9A5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3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901CBC6-0A12-45E7-9820-1EBA2AB9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2FA69CD8-2D8D-4C4D-8C26-FA91A0655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2174"/>
          <a:stretch/>
        </p:blipFill>
        <p:spPr>
          <a:xfrm>
            <a:off x="7531771" y="6003"/>
            <a:ext cx="6768752" cy="5261501"/>
          </a:xfrm>
          <a:prstGeom prst="rect">
            <a:avLst/>
          </a:prstGeom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A9F603-76F2-40A9-A443-1E26387140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0" b="4577"/>
          <a:stretch/>
        </p:blipFill>
        <p:spPr>
          <a:xfrm>
            <a:off x="13479142" y="0"/>
            <a:ext cx="6552244" cy="5378862"/>
          </a:xfrm>
          <a:prstGeom prst="rect">
            <a:avLst/>
          </a:prstGeom>
        </p:spPr>
      </p:pic>
      <p:pic>
        <p:nvPicPr>
          <p:cNvPr id="9" name="Imagem 59" descr="IMG_9083">
            <a:extLst>
              <a:ext uri="{FF2B5EF4-FFF2-40B4-BE49-F238E27FC236}">
                <a16:creationId xmlns:a16="http://schemas.microsoft.com/office/drawing/2014/main" id="{41494D98-E24C-4645-BB0C-323E451F748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/>
          <a:stretch/>
        </p:blipFill>
        <p:spPr bwMode="auto">
          <a:xfrm>
            <a:off x="7479633" y="5267505"/>
            <a:ext cx="7705027" cy="603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52" descr="ft11">
            <a:extLst>
              <a:ext uri="{FF2B5EF4-FFF2-40B4-BE49-F238E27FC236}">
                <a16:creationId xmlns:a16="http://schemas.microsoft.com/office/drawing/2014/main" id="{D5D5B568-1549-4727-A1F9-90B88CA2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-1" r="14616" b="1111"/>
          <a:stretch/>
        </p:blipFill>
        <p:spPr bwMode="auto">
          <a:xfrm>
            <a:off x="13924833" y="5267504"/>
            <a:ext cx="6158152" cy="60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7CE6DF7-1305-4ED9-8A5B-B106B017868C}"/>
              </a:ext>
            </a:extLst>
          </p:cNvPr>
          <p:cNvSpPr/>
          <p:nvPr/>
        </p:nvSpPr>
        <p:spPr>
          <a:xfrm>
            <a:off x="7479633" y="-66031"/>
            <a:ext cx="12603352" cy="11375381"/>
          </a:xfrm>
          <a:prstGeom prst="rect">
            <a:avLst/>
          </a:prstGeom>
          <a:solidFill>
            <a:schemeClr val="bg2">
              <a:lumMod val="1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774CE9C-FC53-4111-9DA9-FAF70EB7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594" y="4244973"/>
            <a:ext cx="12173429" cy="3499420"/>
          </a:xfrm>
        </p:spPr>
        <p:txBody>
          <a:bodyPr/>
          <a:lstStyle/>
          <a:p>
            <a:pPr algn="ctr"/>
            <a:r>
              <a:rPr lang="en-US" sz="5200" b="1" dirty="0"/>
              <a:t>Production point of view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Traditional Specification for Niobium Sheet</a:t>
            </a:r>
            <a:br>
              <a:rPr lang="en-US" sz="4800" b="1" dirty="0"/>
            </a:br>
            <a:r>
              <a:rPr lang="en-US" sz="4800" b="1" dirty="0"/>
              <a:t> X </a:t>
            </a:r>
            <a:br>
              <a:rPr lang="en-US" sz="4800" b="1" dirty="0"/>
            </a:br>
            <a:r>
              <a:rPr lang="en-US" sz="4800" b="1" dirty="0"/>
              <a:t>Specification for Ingot Technology </a:t>
            </a:r>
          </a:p>
        </p:txBody>
      </p:sp>
    </p:spTree>
    <p:extLst>
      <p:ext uri="{BB962C8B-B14F-4D97-AF65-F5344CB8AC3E}">
        <p14:creationId xmlns:p14="http://schemas.microsoft.com/office/powerpoint/2010/main" val="25734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901CBC6-0A12-45E7-9820-1EBA2AB9A5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90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901CBC6-0A12-45E7-9820-1EBA2AB9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2FA69CD8-2D8D-4C4D-8C26-FA91A0655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2174"/>
          <a:stretch/>
        </p:blipFill>
        <p:spPr>
          <a:xfrm>
            <a:off x="7531771" y="6003"/>
            <a:ext cx="6768752" cy="5261501"/>
          </a:xfrm>
          <a:prstGeom prst="rect">
            <a:avLst/>
          </a:prstGeom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A9F603-76F2-40A9-A443-1E26387140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0" b="4577"/>
          <a:stretch/>
        </p:blipFill>
        <p:spPr>
          <a:xfrm>
            <a:off x="13479142" y="0"/>
            <a:ext cx="6552244" cy="5378862"/>
          </a:xfrm>
          <a:prstGeom prst="rect">
            <a:avLst/>
          </a:prstGeom>
        </p:spPr>
      </p:pic>
      <p:pic>
        <p:nvPicPr>
          <p:cNvPr id="9" name="Imagem 59" descr="IMG_9083">
            <a:extLst>
              <a:ext uri="{FF2B5EF4-FFF2-40B4-BE49-F238E27FC236}">
                <a16:creationId xmlns:a16="http://schemas.microsoft.com/office/drawing/2014/main" id="{41494D98-E24C-4645-BB0C-323E451F748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/>
          <a:stretch/>
        </p:blipFill>
        <p:spPr bwMode="auto">
          <a:xfrm>
            <a:off x="7479633" y="5267505"/>
            <a:ext cx="7705027" cy="603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52" descr="ft11">
            <a:extLst>
              <a:ext uri="{FF2B5EF4-FFF2-40B4-BE49-F238E27FC236}">
                <a16:creationId xmlns:a16="http://schemas.microsoft.com/office/drawing/2014/main" id="{D5D5B568-1549-4727-A1F9-90B88CA2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-1" r="14616" b="1111"/>
          <a:stretch/>
        </p:blipFill>
        <p:spPr bwMode="auto">
          <a:xfrm>
            <a:off x="13924833" y="5267504"/>
            <a:ext cx="6158152" cy="60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7CE6DF7-1305-4ED9-8A5B-B106B017868C}"/>
              </a:ext>
            </a:extLst>
          </p:cNvPr>
          <p:cNvSpPr/>
          <p:nvPr/>
        </p:nvSpPr>
        <p:spPr>
          <a:xfrm>
            <a:off x="7479633" y="-66031"/>
            <a:ext cx="12603352" cy="11375381"/>
          </a:xfrm>
          <a:prstGeom prst="rect">
            <a:avLst/>
          </a:prstGeom>
          <a:solidFill>
            <a:schemeClr val="bg2">
              <a:lumMod val="1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774CE9C-FC53-4111-9DA9-FAF70EB7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594" y="4628573"/>
            <a:ext cx="12173429" cy="1421928"/>
          </a:xfrm>
        </p:spPr>
        <p:txBody>
          <a:bodyPr/>
          <a:lstStyle/>
          <a:p>
            <a:pPr algn="ctr"/>
            <a:r>
              <a:rPr lang="en-US" sz="4800" b="1" dirty="0"/>
              <a:t>Traditional Specification for Niobium Sheet</a:t>
            </a:r>
            <a:br>
              <a:rPr lang="en-US" sz="4800" b="1" dirty="0"/>
            </a:b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0939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Traditional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Specification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sheet</a:t>
              </a:r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1A9D292C-A591-44DA-866C-8E6D9C5F4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261BC9D-B5F1-4DAE-BA06-A7A60D33EA6E}"/>
              </a:ext>
            </a:extLst>
          </p:cNvPr>
          <p:cNvGrpSpPr/>
          <p:nvPr/>
        </p:nvGrpSpPr>
        <p:grpSpPr>
          <a:xfrm>
            <a:off x="699143" y="2052934"/>
            <a:ext cx="17153315" cy="4775310"/>
            <a:chOff x="174843" y="3422427"/>
            <a:chExt cx="19721791" cy="5544616"/>
          </a:xfrm>
        </p:grpSpPr>
        <p:pic>
          <p:nvPicPr>
            <p:cNvPr id="9" name="コンテンツ プレースホルダー 12">
              <a:extLst>
                <a:ext uri="{FF2B5EF4-FFF2-40B4-BE49-F238E27FC236}">
                  <a16:creationId xmlns:a16="http://schemas.microsoft.com/office/drawing/2014/main" id="{42E74D86-4298-4A2B-808F-5ECE8203A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43" y="3422427"/>
              <a:ext cx="19721791" cy="5544616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2C83F39-68F4-4AB7-B277-4029CE6A8A4C}"/>
                </a:ext>
              </a:extLst>
            </p:cNvPr>
            <p:cNvSpPr/>
            <p:nvPr/>
          </p:nvSpPr>
          <p:spPr>
            <a:xfrm>
              <a:off x="14084498" y="6230739"/>
              <a:ext cx="3674125" cy="8640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AC6D9D5-A4B2-41DC-A267-3610C9908F75}"/>
                </a:ext>
              </a:extLst>
            </p:cNvPr>
            <p:cNvSpPr/>
            <p:nvPr/>
          </p:nvSpPr>
          <p:spPr>
            <a:xfrm>
              <a:off x="1555106" y="5721226"/>
              <a:ext cx="4738969" cy="5040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692F0455-86C2-4902-B441-3C29CD77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39" y="8534995"/>
            <a:ext cx="18579022" cy="1588746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854967A5-63DB-4100-A801-C9204A6667FC}"/>
              </a:ext>
            </a:extLst>
          </p:cNvPr>
          <p:cNvSpPr/>
          <p:nvPr/>
        </p:nvSpPr>
        <p:spPr>
          <a:xfrm>
            <a:off x="4795467" y="8534995"/>
            <a:ext cx="2232248" cy="1588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8DE1351-D66D-4410-8EAC-9E4F7D1F7B2A}"/>
              </a:ext>
            </a:extLst>
          </p:cNvPr>
          <p:cNvSpPr txBox="1"/>
          <p:nvPr/>
        </p:nvSpPr>
        <p:spPr>
          <a:xfrm>
            <a:off x="903163" y="10285812"/>
            <a:ext cx="2736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RRR &gt; 300</a:t>
            </a:r>
            <a:endParaRPr lang="pt-BR" sz="40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FB2D8B5-CE46-47A9-AA15-AE45AC1791B1}"/>
              </a:ext>
            </a:extLst>
          </p:cNvPr>
          <p:cNvSpPr/>
          <p:nvPr/>
        </p:nvSpPr>
        <p:spPr>
          <a:xfrm>
            <a:off x="903163" y="10285811"/>
            <a:ext cx="2232248" cy="707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Seta para a direita 5">
            <a:extLst>
              <a:ext uri="{FF2B5EF4-FFF2-40B4-BE49-F238E27FC236}">
                <a16:creationId xmlns:a16="http://schemas.microsoft.com/office/drawing/2014/main" id="{72E77C4A-166A-46E8-8C4E-1F939ADE684C}"/>
              </a:ext>
            </a:extLst>
          </p:cNvPr>
          <p:cNvSpPr/>
          <p:nvPr/>
        </p:nvSpPr>
        <p:spPr>
          <a:xfrm rot="5400000">
            <a:off x="9565314" y="6926704"/>
            <a:ext cx="973471" cy="109098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tx2">
                  <a:lumMod val="60000"/>
                  <a:lumOff val="40000"/>
                  <a:alpha val="83000"/>
                </a:schemeClr>
              </a:gs>
              <a:gs pos="100000">
                <a:srgbClr val="215483">
                  <a:alpha val="49804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pt-BR" sz="461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56FC675-592B-4724-B9EF-582863424938}"/>
              </a:ext>
            </a:extLst>
          </p:cNvPr>
          <p:cNvSpPr/>
          <p:nvPr/>
        </p:nvSpPr>
        <p:spPr>
          <a:xfrm>
            <a:off x="10996042" y="7118252"/>
            <a:ext cx="878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Ingot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required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produce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RRR </a:t>
            </a:r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sheets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D4129A5-3782-4C2B-92C0-539ED15418A0}"/>
              </a:ext>
            </a:extLst>
          </p:cNvPr>
          <p:cNvSpPr/>
          <p:nvPr/>
        </p:nvSpPr>
        <p:spPr>
          <a:xfrm>
            <a:off x="294487" y="7056678"/>
            <a:ext cx="1980700" cy="434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DC5A875-1C89-4C3A-8751-E23B0E625E99}"/>
              </a:ext>
            </a:extLst>
          </p:cNvPr>
          <p:cNvSpPr txBox="1"/>
          <p:nvPr/>
        </p:nvSpPr>
        <p:spPr>
          <a:xfrm>
            <a:off x="348732" y="7056677"/>
            <a:ext cx="207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Critical</a:t>
            </a:r>
            <a:r>
              <a:rPr lang="pt-BR" sz="2400" b="1" dirty="0"/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415692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Impacts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costs</a:t>
              </a:r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1A9D292C-A591-44DA-866C-8E6D9C5F4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1DB66BC-591F-4AE6-A6CB-57EFE4DE6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53" y="2270299"/>
            <a:ext cx="10733765" cy="756602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CB9E5E3-9A57-4664-B4BD-01E29302E43F}"/>
              </a:ext>
            </a:extLst>
          </p:cNvPr>
          <p:cNvSpPr/>
          <p:nvPr/>
        </p:nvSpPr>
        <p:spPr>
          <a:xfrm>
            <a:off x="11852250" y="2990379"/>
            <a:ext cx="8368828" cy="6588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968" b="1" dirty="0"/>
              <a:t>Production Impacts</a:t>
            </a:r>
            <a:r>
              <a:rPr lang="en-US" sz="2968" dirty="0"/>
              <a:t>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Multiple melting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Lower material yield due to the high volatilization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Lower melting rate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Low productivity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68" dirty="0"/>
          </a:p>
          <a:p>
            <a:pPr lvl="0">
              <a:lnSpc>
                <a:spcPct val="150000"/>
              </a:lnSpc>
            </a:pPr>
            <a:endParaRPr lang="en-US" sz="2968" dirty="0"/>
          </a:p>
          <a:p>
            <a:pPr lvl="0">
              <a:lnSpc>
                <a:spcPct val="150000"/>
              </a:lnSpc>
            </a:pPr>
            <a:r>
              <a:rPr lang="en-US" sz="4400" dirty="0"/>
              <a:t>Higher production cost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68" dirty="0"/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0BBE59A7-DF27-4A6D-A200-33E378D5F308}"/>
              </a:ext>
            </a:extLst>
          </p:cNvPr>
          <p:cNvSpPr/>
          <p:nvPr/>
        </p:nvSpPr>
        <p:spPr>
          <a:xfrm>
            <a:off x="13436426" y="6806803"/>
            <a:ext cx="115212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320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901CBC6-0A12-45E7-9820-1EBA2AB9A5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4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901CBC6-0A12-45E7-9820-1EBA2AB9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2FA69CD8-2D8D-4C4D-8C26-FA91A0655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2174"/>
          <a:stretch/>
        </p:blipFill>
        <p:spPr>
          <a:xfrm>
            <a:off x="7531771" y="6003"/>
            <a:ext cx="6768752" cy="5261501"/>
          </a:xfrm>
          <a:prstGeom prst="rect">
            <a:avLst/>
          </a:prstGeom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A9F603-76F2-40A9-A443-1E26387140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0" b="4577"/>
          <a:stretch/>
        </p:blipFill>
        <p:spPr>
          <a:xfrm>
            <a:off x="13479142" y="0"/>
            <a:ext cx="6552244" cy="5378862"/>
          </a:xfrm>
          <a:prstGeom prst="rect">
            <a:avLst/>
          </a:prstGeom>
        </p:spPr>
      </p:pic>
      <p:pic>
        <p:nvPicPr>
          <p:cNvPr id="9" name="Imagem 59" descr="IMG_9083">
            <a:extLst>
              <a:ext uri="{FF2B5EF4-FFF2-40B4-BE49-F238E27FC236}">
                <a16:creationId xmlns:a16="http://schemas.microsoft.com/office/drawing/2014/main" id="{41494D98-E24C-4645-BB0C-323E451F748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/>
          <a:stretch/>
        </p:blipFill>
        <p:spPr bwMode="auto">
          <a:xfrm>
            <a:off x="7479633" y="5267505"/>
            <a:ext cx="7705027" cy="603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52" descr="ft11">
            <a:extLst>
              <a:ext uri="{FF2B5EF4-FFF2-40B4-BE49-F238E27FC236}">
                <a16:creationId xmlns:a16="http://schemas.microsoft.com/office/drawing/2014/main" id="{D5D5B568-1549-4727-A1F9-90B88CA2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-1" r="14616" b="1111"/>
          <a:stretch/>
        </p:blipFill>
        <p:spPr bwMode="auto">
          <a:xfrm>
            <a:off x="13924833" y="5267504"/>
            <a:ext cx="6158152" cy="60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7CE6DF7-1305-4ED9-8A5B-B106B017868C}"/>
              </a:ext>
            </a:extLst>
          </p:cNvPr>
          <p:cNvSpPr/>
          <p:nvPr/>
        </p:nvSpPr>
        <p:spPr>
          <a:xfrm>
            <a:off x="7479633" y="-66031"/>
            <a:ext cx="12603352" cy="11375381"/>
          </a:xfrm>
          <a:prstGeom prst="rect">
            <a:avLst/>
          </a:prstGeom>
          <a:solidFill>
            <a:schemeClr val="bg2">
              <a:lumMod val="1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774CE9C-FC53-4111-9DA9-FAF70EB7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594" y="4687763"/>
            <a:ext cx="12173429" cy="757130"/>
          </a:xfrm>
        </p:spPr>
        <p:txBody>
          <a:bodyPr/>
          <a:lstStyle/>
          <a:p>
            <a:pPr algn="ctr"/>
            <a:r>
              <a:rPr lang="en-US" sz="4800" b="1" dirty="0"/>
              <a:t>Specification for Ingot Technology </a:t>
            </a:r>
          </a:p>
        </p:txBody>
      </p:sp>
    </p:spTree>
    <p:extLst>
      <p:ext uri="{BB962C8B-B14F-4D97-AF65-F5344CB8AC3E}">
        <p14:creationId xmlns:p14="http://schemas.microsoft.com/office/powerpoint/2010/main" val="247231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Specification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Ingot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Technology </a:t>
              </a:r>
            </a:p>
          </p:txBody>
        </p:sp>
      </p:grpSp>
      <p:pic>
        <p:nvPicPr>
          <p:cNvPr id="54" name="Imagem 53">
            <a:extLst>
              <a:ext uri="{FF2B5EF4-FFF2-40B4-BE49-F238E27FC236}">
                <a16:creationId xmlns:a16="http://schemas.microsoft.com/office/drawing/2014/main" id="{1A9D292C-A591-44DA-866C-8E6D9C5F4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E008B4D-3783-4966-A2B5-F50532A81BB1}"/>
              </a:ext>
            </a:extLst>
          </p:cNvPr>
          <p:cNvGrpSpPr/>
          <p:nvPr/>
        </p:nvGrpSpPr>
        <p:grpSpPr>
          <a:xfrm>
            <a:off x="6091610" y="1773303"/>
            <a:ext cx="7848872" cy="9353980"/>
            <a:chOff x="4003378" y="2774355"/>
            <a:chExt cx="5760640" cy="793922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880B3E8-E92A-443B-B247-1144D5EF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301" t="13459"/>
            <a:stretch/>
          </p:blipFill>
          <p:spPr>
            <a:xfrm>
              <a:off x="6883698" y="2774355"/>
              <a:ext cx="2880320" cy="7939222"/>
            </a:xfrm>
            <a:prstGeom prst="rect">
              <a:avLst/>
            </a:prstGeom>
          </p:spPr>
        </p:pic>
        <p:pic>
          <p:nvPicPr>
            <p:cNvPr id="279" name="Imagem 278">
              <a:extLst>
                <a:ext uri="{FF2B5EF4-FFF2-40B4-BE49-F238E27FC236}">
                  <a16:creationId xmlns:a16="http://schemas.microsoft.com/office/drawing/2014/main" id="{F551D1CA-B12A-43D5-A257-FA43B0BFB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9" r="82301"/>
            <a:stretch/>
          </p:blipFill>
          <p:spPr>
            <a:xfrm>
              <a:off x="4003378" y="2774355"/>
              <a:ext cx="2880320" cy="7939222"/>
            </a:xfrm>
            <a:prstGeom prst="rect">
              <a:avLst/>
            </a:prstGeom>
          </p:spPr>
        </p:pic>
      </p:grpSp>
      <p:sp>
        <p:nvSpPr>
          <p:cNvPr id="282" name="Retângulo 281">
            <a:extLst>
              <a:ext uri="{FF2B5EF4-FFF2-40B4-BE49-F238E27FC236}">
                <a16:creationId xmlns:a16="http://schemas.microsoft.com/office/drawing/2014/main" id="{0CA2F49B-41CC-4523-B6F9-DD2BBD321EBF}"/>
              </a:ext>
            </a:extLst>
          </p:cNvPr>
          <p:cNvSpPr/>
          <p:nvPr/>
        </p:nvSpPr>
        <p:spPr>
          <a:xfrm>
            <a:off x="7612396" y="5301013"/>
            <a:ext cx="468052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C96226-9E18-4314-AFA5-75BC67A01661}"/>
              </a:ext>
            </a:extLst>
          </p:cNvPr>
          <p:cNvSpPr/>
          <p:nvPr/>
        </p:nvSpPr>
        <p:spPr>
          <a:xfrm>
            <a:off x="10721919" y="1921565"/>
            <a:ext cx="2179851" cy="310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3AFE84-C3D7-4E13-BED7-C32EBAF17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768" y="1942710"/>
            <a:ext cx="2851249" cy="79201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610E3C4-5908-4881-AB9E-09BD4CDEBE08}"/>
              </a:ext>
            </a:extLst>
          </p:cNvPr>
          <p:cNvSpPr/>
          <p:nvPr/>
        </p:nvSpPr>
        <p:spPr>
          <a:xfrm>
            <a:off x="1923764" y="2904131"/>
            <a:ext cx="4694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231F20"/>
                </a:solidFill>
                <a:latin typeface="Helvetica-Bold"/>
              </a:rPr>
              <a:t>Standard </a:t>
            </a:r>
            <a:r>
              <a:rPr lang="pt-BR" sz="3600" b="1" dirty="0" err="1">
                <a:solidFill>
                  <a:srgbClr val="231F20"/>
                </a:solidFill>
                <a:latin typeface="Helvetica-Bold"/>
              </a:rPr>
              <a:t>Specification</a:t>
            </a:r>
            <a:endParaRPr lang="pt-BR" sz="3600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21BDCC8-1AC3-4503-B009-1B43B98D8550}"/>
              </a:ext>
            </a:extLst>
          </p:cNvPr>
          <p:cNvSpPr/>
          <p:nvPr/>
        </p:nvSpPr>
        <p:spPr>
          <a:xfrm>
            <a:off x="7625496" y="6806803"/>
            <a:ext cx="46674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463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26048"/>
            <a:ext cx="17763857" cy="1413569"/>
          </a:xfrm>
          <a:prstGeom prst="rect">
            <a:avLst/>
          </a:prstGeom>
          <a:gradFill flip="none" rotWithShape="1">
            <a:gsLst>
              <a:gs pos="12000">
                <a:schemeClr val="bg1">
                  <a:alpha val="0"/>
                </a:schemeClr>
              </a:gs>
              <a:gs pos="67000">
                <a:schemeClr val="tx2">
                  <a:lumMod val="60000"/>
                  <a:lumOff val="40000"/>
                  <a:alpha val="75000"/>
                </a:schemeClr>
              </a:gs>
              <a:gs pos="100000">
                <a:schemeClr val="accent1">
                  <a:lumMod val="50000"/>
                  <a:alpha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1A9D292C-A591-44DA-866C-8E6D9C5F4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E008B4D-3783-4966-A2B5-F50532A81BB1}"/>
              </a:ext>
            </a:extLst>
          </p:cNvPr>
          <p:cNvGrpSpPr/>
          <p:nvPr/>
        </p:nvGrpSpPr>
        <p:grpSpPr>
          <a:xfrm>
            <a:off x="3283298" y="1773303"/>
            <a:ext cx="7848872" cy="9353980"/>
            <a:chOff x="4003378" y="2774355"/>
            <a:chExt cx="5760640" cy="7939222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880B3E8-E92A-443B-B247-1144D5EFE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301" t="13459"/>
            <a:stretch/>
          </p:blipFill>
          <p:spPr>
            <a:xfrm>
              <a:off x="6883698" y="2774355"/>
              <a:ext cx="2880320" cy="7939222"/>
            </a:xfrm>
            <a:prstGeom prst="rect">
              <a:avLst/>
            </a:prstGeom>
          </p:spPr>
        </p:pic>
        <p:pic>
          <p:nvPicPr>
            <p:cNvPr id="279" name="Imagem 278">
              <a:extLst>
                <a:ext uri="{FF2B5EF4-FFF2-40B4-BE49-F238E27FC236}">
                  <a16:creationId xmlns:a16="http://schemas.microsoft.com/office/drawing/2014/main" id="{F551D1CA-B12A-43D5-A257-FA43B0BFB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9" r="82301"/>
            <a:stretch/>
          </p:blipFill>
          <p:spPr>
            <a:xfrm>
              <a:off x="4003378" y="2774355"/>
              <a:ext cx="2880320" cy="7939222"/>
            </a:xfrm>
            <a:prstGeom prst="rect">
              <a:avLst/>
            </a:prstGeom>
          </p:spPr>
        </p:pic>
      </p:grpSp>
      <p:sp>
        <p:nvSpPr>
          <p:cNvPr id="282" name="Retângulo 281">
            <a:extLst>
              <a:ext uri="{FF2B5EF4-FFF2-40B4-BE49-F238E27FC236}">
                <a16:creationId xmlns:a16="http://schemas.microsoft.com/office/drawing/2014/main" id="{0CA2F49B-41CC-4523-B6F9-DD2BBD321EBF}"/>
              </a:ext>
            </a:extLst>
          </p:cNvPr>
          <p:cNvSpPr/>
          <p:nvPr/>
        </p:nvSpPr>
        <p:spPr>
          <a:xfrm>
            <a:off x="4804084" y="5301013"/>
            <a:ext cx="468052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C96226-9E18-4314-AFA5-75BC67A01661}"/>
              </a:ext>
            </a:extLst>
          </p:cNvPr>
          <p:cNvSpPr/>
          <p:nvPr/>
        </p:nvSpPr>
        <p:spPr>
          <a:xfrm>
            <a:off x="7913607" y="1921565"/>
            <a:ext cx="2179851" cy="310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3AFE84-C3D7-4E13-BED7-C32EBAF17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78" y="1942710"/>
            <a:ext cx="2851249" cy="79201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610E3C4-5908-4881-AB9E-09BD4CDEBE08}"/>
              </a:ext>
            </a:extLst>
          </p:cNvPr>
          <p:cNvSpPr/>
          <p:nvPr/>
        </p:nvSpPr>
        <p:spPr>
          <a:xfrm>
            <a:off x="-533126" y="2904131"/>
            <a:ext cx="46941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231F20"/>
                </a:solidFill>
                <a:latin typeface="Helvetica-Bold"/>
              </a:rPr>
              <a:t>Standard </a:t>
            </a:r>
            <a:r>
              <a:rPr lang="pt-BR" sz="3600" b="1" dirty="0" err="1">
                <a:solidFill>
                  <a:srgbClr val="231F20"/>
                </a:solidFill>
                <a:latin typeface="Helvetica-Bold"/>
              </a:rPr>
              <a:t>Specification</a:t>
            </a:r>
            <a:endParaRPr lang="pt-BR" sz="36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10A7493-2DA1-4310-8E19-DD312CB3E56D}"/>
              </a:ext>
            </a:extLst>
          </p:cNvPr>
          <p:cNvSpPr/>
          <p:nvPr/>
        </p:nvSpPr>
        <p:spPr>
          <a:xfrm>
            <a:off x="12356306" y="2338717"/>
            <a:ext cx="7747794" cy="8390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968" b="1" dirty="0"/>
              <a:t>Production Impacts</a:t>
            </a:r>
            <a:r>
              <a:rPr lang="en-US" sz="2968" dirty="0"/>
              <a:t> (Loosen Ta + Lower RRR)</a:t>
            </a:r>
          </a:p>
          <a:p>
            <a:pPr lvl="0">
              <a:lnSpc>
                <a:spcPct val="150000"/>
              </a:lnSpc>
            </a:pPr>
            <a:endParaRPr lang="en-US" sz="2968" dirty="0"/>
          </a:p>
          <a:p>
            <a:pPr lvl="0">
              <a:lnSpc>
                <a:spcPct val="150000"/>
              </a:lnSpc>
            </a:pPr>
            <a:endParaRPr lang="en-US" sz="2968" dirty="0"/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Cost saving with raw material with higher Ta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Fewer melting numbers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Higher yield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Normal melting rate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More productivity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68" dirty="0"/>
          </a:p>
          <a:p>
            <a:pPr lvl="0">
              <a:lnSpc>
                <a:spcPct val="150000"/>
              </a:lnSpc>
            </a:pPr>
            <a:endParaRPr lang="en-US" sz="2968" dirty="0"/>
          </a:p>
          <a:p>
            <a:pPr lvl="0">
              <a:lnSpc>
                <a:spcPct val="150000"/>
              </a:lnSpc>
            </a:pPr>
            <a:r>
              <a:rPr lang="en-US" sz="4400" dirty="0"/>
              <a:t>Lower production cost.</a:t>
            </a:r>
          </a:p>
          <a:p>
            <a:pPr lvl="0"/>
            <a:r>
              <a:rPr lang="en-US" sz="2800" dirty="0"/>
              <a:t>Approximately 50% less than higher RRR material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40669B9-DACD-4E4F-BF66-BFBDB352F482}"/>
              </a:ext>
            </a:extLst>
          </p:cNvPr>
          <p:cNvSpPr txBox="1"/>
          <p:nvPr/>
        </p:nvSpPr>
        <p:spPr>
          <a:xfrm>
            <a:off x="2162239" y="315652"/>
            <a:ext cx="15596384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593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93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93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93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endParaRPr lang="pt-BR" sz="593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61A36B82-AEE4-4A99-90D2-BC917BC810C3}"/>
              </a:ext>
            </a:extLst>
          </p:cNvPr>
          <p:cNvSpPr/>
          <p:nvPr/>
        </p:nvSpPr>
        <p:spPr>
          <a:xfrm>
            <a:off x="15236626" y="8102947"/>
            <a:ext cx="115212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49AA25-9380-4A2A-B6ED-2995EE2BCC43}"/>
              </a:ext>
            </a:extLst>
          </p:cNvPr>
          <p:cNvSpPr/>
          <p:nvPr/>
        </p:nvSpPr>
        <p:spPr>
          <a:xfrm>
            <a:off x="4843243" y="6806803"/>
            <a:ext cx="46674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CB63C57F-00FE-45C1-A0F5-8638F6A47D09}"/>
              </a:ext>
            </a:extLst>
          </p:cNvPr>
          <p:cNvSpPr/>
          <p:nvPr/>
        </p:nvSpPr>
        <p:spPr>
          <a:xfrm>
            <a:off x="15236626" y="3350419"/>
            <a:ext cx="1152128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354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potential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cost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savings</a:t>
              </a:r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CB868C24-7F09-476A-A1F4-D62874367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907A46B-8639-4DAD-B8D7-2FAA96E54956}"/>
              </a:ext>
            </a:extLst>
          </p:cNvPr>
          <p:cNvSpPr txBox="1"/>
          <p:nvPr/>
        </p:nvSpPr>
        <p:spPr>
          <a:xfrm>
            <a:off x="15055224" y="5256986"/>
            <a:ext cx="252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pt-BR" sz="2800" b="1" dirty="0">
                <a:solidFill>
                  <a:schemeClr val="bg1"/>
                </a:solidFill>
              </a:rPr>
              <a:t>Sojitz</a:t>
            </a:r>
          </a:p>
          <a:p>
            <a:pPr algn="r"/>
            <a:r>
              <a:rPr lang="pt-BR" sz="2800" b="1" dirty="0">
                <a:solidFill>
                  <a:schemeClr val="bg1"/>
                </a:solidFill>
              </a:rPr>
              <a:t>Tóquio - Japão</a:t>
            </a:r>
          </a:p>
        </p:txBody>
      </p:sp>
      <p:pic>
        <p:nvPicPr>
          <p:cNvPr id="249" name="Imagem 248">
            <a:extLst>
              <a:ext uri="{FF2B5EF4-FFF2-40B4-BE49-F238E27FC236}">
                <a16:creationId xmlns:a16="http://schemas.microsoft.com/office/drawing/2014/main" id="{B7DA5405-10B1-48E9-AF3E-2E3D3939F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667" y="2285248"/>
            <a:ext cx="9120209" cy="7617899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280F754-088E-4F97-A8EC-A8936014A476}"/>
              </a:ext>
            </a:extLst>
          </p:cNvPr>
          <p:cNvGrpSpPr/>
          <p:nvPr/>
        </p:nvGrpSpPr>
        <p:grpSpPr>
          <a:xfrm>
            <a:off x="474986" y="2285248"/>
            <a:ext cx="9577064" cy="7464403"/>
            <a:chOff x="384195" y="2253365"/>
            <a:chExt cx="8676787" cy="6065606"/>
          </a:xfrm>
        </p:grpSpPr>
        <p:pic>
          <p:nvPicPr>
            <p:cNvPr id="250" name="Imagem 249">
              <a:extLst>
                <a:ext uri="{FF2B5EF4-FFF2-40B4-BE49-F238E27FC236}">
                  <a16:creationId xmlns:a16="http://schemas.microsoft.com/office/drawing/2014/main" id="{F936E985-7758-4F67-911E-B48511E6F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96" b="1665"/>
            <a:stretch/>
          </p:blipFill>
          <p:spPr>
            <a:xfrm>
              <a:off x="384195" y="2253365"/>
              <a:ext cx="4177355" cy="28417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1" name="Imagem 250">
              <a:extLst>
                <a:ext uri="{FF2B5EF4-FFF2-40B4-BE49-F238E27FC236}">
                  <a16:creationId xmlns:a16="http://schemas.microsoft.com/office/drawing/2014/main" id="{3F95F096-5678-4553-8586-F9D3C403F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877" t="50792" r="13651" b="2011"/>
            <a:stretch/>
          </p:blipFill>
          <p:spPr>
            <a:xfrm>
              <a:off x="4639862" y="2253365"/>
              <a:ext cx="4421120" cy="2841716"/>
            </a:xfrm>
            <a:prstGeom prst="rect">
              <a:avLst/>
            </a:prstGeom>
          </p:spPr>
        </p:pic>
        <p:pic>
          <p:nvPicPr>
            <p:cNvPr id="252" name="Imagem 251">
              <a:extLst>
                <a:ext uri="{FF2B5EF4-FFF2-40B4-BE49-F238E27FC236}">
                  <a16:creationId xmlns:a16="http://schemas.microsoft.com/office/drawing/2014/main" id="{1A06701D-64F8-42D4-BA91-F461A7B84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4"/>
            <a:stretch/>
          </p:blipFill>
          <p:spPr>
            <a:xfrm>
              <a:off x="4639861" y="5333141"/>
              <a:ext cx="4421120" cy="2985829"/>
            </a:xfrm>
            <a:prstGeom prst="rect">
              <a:avLst/>
            </a:prstGeom>
          </p:spPr>
        </p:pic>
        <p:pic>
          <p:nvPicPr>
            <p:cNvPr id="253" name="Imagem 252">
              <a:extLst>
                <a:ext uri="{FF2B5EF4-FFF2-40B4-BE49-F238E27FC236}">
                  <a16:creationId xmlns:a16="http://schemas.microsoft.com/office/drawing/2014/main" id="{7E8CAECE-BB24-4340-8088-9B8452A65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195" y="5333142"/>
              <a:ext cx="4177355" cy="29858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A0597D14-28B8-47CD-87A0-83C78DA9562E}"/>
              </a:ext>
            </a:extLst>
          </p:cNvPr>
          <p:cNvSpPr/>
          <p:nvPr/>
        </p:nvSpPr>
        <p:spPr>
          <a:xfrm>
            <a:off x="10700122" y="10051965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286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the overall cost of manufacturing superconducting cavities by reducing the manufacturing steps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(currently 16 steps).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95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/>
          </p:cNvPr>
          <p:cNvPicPr>
            <a:picLocks noChangeAspect="1"/>
          </p:cNvPicPr>
          <p:nvPr/>
        </p:nvPicPr>
        <p:blipFill rotWithShape="1">
          <a:blip r:embed="rId2"/>
          <a:srcRect t="11045" b="10570"/>
          <a:stretch/>
        </p:blipFill>
        <p:spPr>
          <a:xfrm>
            <a:off x="-1" y="397"/>
            <a:ext cx="20104102" cy="1130855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5470734" y="397"/>
            <a:ext cx="4633367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96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 o site: niobium.tech</a:t>
            </a:r>
            <a:endParaRPr lang="pt-BR" sz="296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81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901CBC6-0A12-45E7-9820-1EBA2AB9A5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69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901CBC6-0A12-45E7-9820-1EBA2AB9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6DD63E66-3606-4931-B534-C0822B0C7E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4456"/>
          <a:stretch/>
        </p:blipFill>
        <p:spPr>
          <a:xfrm>
            <a:off x="7531770" y="-1"/>
            <a:ext cx="12537083" cy="1130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7CE6DF7-1305-4ED9-8A5B-B106B017868C}"/>
              </a:ext>
            </a:extLst>
          </p:cNvPr>
          <p:cNvSpPr/>
          <p:nvPr/>
        </p:nvSpPr>
        <p:spPr>
          <a:xfrm>
            <a:off x="7532256" y="0"/>
            <a:ext cx="12571844" cy="11309350"/>
          </a:xfrm>
          <a:prstGeom prst="rect">
            <a:avLst/>
          </a:prstGeom>
          <a:solidFill>
            <a:schemeClr val="bg2">
              <a:lumMod val="1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774CE9C-FC53-4111-9DA9-FAF70EB7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92" y="4804322"/>
            <a:ext cx="4898670" cy="1736501"/>
          </a:xfrm>
        </p:spPr>
        <p:txBody>
          <a:bodyPr/>
          <a:lstStyle/>
          <a:p>
            <a:r>
              <a:rPr lang="en-US" b="1" dirty="0"/>
              <a:t>The company</a:t>
            </a:r>
          </a:p>
        </p:txBody>
      </p:sp>
    </p:spTree>
    <p:extLst>
      <p:ext uri="{BB962C8B-B14F-4D97-AF65-F5344CB8AC3E}">
        <p14:creationId xmlns:p14="http://schemas.microsoft.com/office/powerpoint/2010/main" val="407599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2484" y="72483"/>
            <a:ext cx="304592" cy="60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0791" tIns="75396" rIns="150791" bIns="7539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968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058221" y="3936982"/>
            <a:ext cx="663600" cy="45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0791" tIns="75396" rIns="150791" bIns="7539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5079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979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fr-FR" sz="2968">
              <a:latin typeface="Arial" panose="020B0604020202020204" pitchFamily="34" charset="0"/>
            </a:endParaRPr>
          </a:p>
        </p:txBody>
      </p:sp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031273"/>
              </p:ext>
            </p:extLst>
          </p:nvPr>
        </p:nvGraphicFramePr>
        <p:xfrm>
          <a:off x="16388754" y="9041338"/>
          <a:ext cx="2952327" cy="194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5" name="Bitmap Image" r:id="rId4" imgW="7887910" imgH="5657831" progId="Paint.Picture">
                  <p:embed/>
                </p:oleObj>
              </mc:Choice>
              <mc:Fallback>
                <p:oleObj name="Bitmap Image" r:id="rId4" imgW="7887910" imgH="5657831" progId="Paint.Picture">
                  <p:embed/>
                  <p:pic>
                    <p:nvPicPr>
                      <p:cNvPr id="1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8754" y="9041338"/>
                        <a:ext cx="2952327" cy="194192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2" descr="mapa_slide9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10556"/>
          <a:stretch>
            <a:fillRect/>
          </a:stretch>
        </p:blipFill>
        <p:spPr bwMode="auto">
          <a:xfrm>
            <a:off x="10862516" y="9041339"/>
            <a:ext cx="2091572" cy="194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044" r="2500" b="12222"/>
          <a:stretch/>
        </p:blipFill>
        <p:spPr>
          <a:xfrm rot="10800000" flipV="1">
            <a:off x="13183498" y="9041341"/>
            <a:ext cx="2952327" cy="194192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r="4456"/>
          <a:stretch/>
        </p:blipFill>
        <p:spPr>
          <a:xfrm>
            <a:off x="10862515" y="1981720"/>
            <a:ext cx="8478567" cy="682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37D42A9-149B-4FF2-BA0C-685D88E9DC06}"/>
              </a:ext>
            </a:extLst>
          </p:cNvPr>
          <p:cNvGrpSpPr/>
          <p:nvPr/>
        </p:nvGrpSpPr>
        <p:grpSpPr>
          <a:xfrm>
            <a:off x="32594" y="136650"/>
            <a:ext cx="17763857" cy="1413569"/>
            <a:chOff x="0" y="76200"/>
            <a:chExt cx="10772775" cy="857250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08233441-B6EE-4E8C-AAA6-92E8CC209BFA}"/>
                </a:ext>
              </a:extLst>
            </p:cNvPr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1E6E9B9-8A5A-45EA-8D15-CAA7671B6E94}"/>
                </a:ext>
              </a:extLst>
            </p:cNvPr>
            <p:cNvSpPr txBox="1"/>
            <p:nvPr/>
          </p:nvSpPr>
          <p:spPr>
            <a:xfrm>
              <a:off x="1311275" y="181659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CBMM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C3D46B36-51CA-492A-8F17-1D5B4E7F9C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" y="651295"/>
            <a:ext cx="2664297" cy="48703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D6FAC2E-D662-4624-B59C-E7D2295A3C6C}"/>
              </a:ext>
            </a:extLst>
          </p:cNvPr>
          <p:cNvGrpSpPr/>
          <p:nvPr/>
        </p:nvGrpSpPr>
        <p:grpSpPr>
          <a:xfrm>
            <a:off x="614828" y="1992856"/>
            <a:ext cx="10013286" cy="8990410"/>
            <a:chOff x="543853" y="3350791"/>
            <a:chExt cx="8370669" cy="6704410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5" t="7222" b="20850"/>
            <a:stretch/>
          </p:blipFill>
          <p:spPr>
            <a:xfrm>
              <a:off x="543854" y="3350791"/>
              <a:ext cx="8370668" cy="6704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00" descr="foto2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53" y="8095271"/>
              <a:ext cx="2236818" cy="1948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6406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32594" y="136650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311275" y="181659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Niobium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Suppliers</a:t>
              </a:r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5D9764DD-51A3-4682-B9EE-D0B3D355B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4" y="651295"/>
            <a:ext cx="2664297" cy="487035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BF03C58-1E05-46E4-9FF5-DD3219E2E116}"/>
              </a:ext>
            </a:extLst>
          </p:cNvPr>
          <p:cNvGrpSpPr/>
          <p:nvPr/>
        </p:nvGrpSpPr>
        <p:grpSpPr>
          <a:xfrm>
            <a:off x="6271630" y="2846363"/>
            <a:ext cx="7560840" cy="7074702"/>
            <a:chOff x="406400" y="2001520"/>
            <a:chExt cx="3495040" cy="3322320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A2D13E9-BC3A-4B91-A48A-3D16098722E4}"/>
                </a:ext>
              </a:extLst>
            </p:cNvPr>
            <p:cNvSpPr/>
            <p:nvPr/>
          </p:nvSpPr>
          <p:spPr>
            <a:xfrm>
              <a:off x="406400" y="2001520"/>
              <a:ext cx="3495040" cy="33223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968">
                <a:solidFill>
                  <a:schemeClr val="bg1"/>
                </a:solidFill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80AF415F-5FFD-4220-B90A-E7BEA10FA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99" b="100000" l="0" r="100000">
                          <a14:foregroundMark x1="38529" y1="24460" x2="38529" y2="24460"/>
                          <a14:foregroundMark x1="53529" y1="20863" x2="53529" y2="20863"/>
                          <a14:foregroundMark x1="63529" y1="20863" x2="63529" y2="20863"/>
                          <a14:foregroundMark x1="65882" y1="19065" x2="65882" y2="19065"/>
                          <a14:foregroundMark x1="64706" y1="12230" x2="64706" y2="12230"/>
                          <a14:foregroundMark x1="58529" y1="11511" x2="58529" y2="11511"/>
                          <a14:foregroundMark x1="54706" y1="11511" x2="54706" y2="11511"/>
                          <a14:foregroundMark x1="47647" y1="13669" x2="45882" y2="14388"/>
                          <a14:foregroundMark x1="44706" y1="14748" x2="44706" y2="14748"/>
                          <a14:foregroundMark x1="40882" y1="16906" x2="38235" y2="19065"/>
                          <a14:foregroundMark x1="35882" y1="20504" x2="28235" y2="25180"/>
                          <a14:foregroundMark x1="28235" y1="25180" x2="28235" y2="25180"/>
                          <a14:foregroundMark x1="28235" y1="25899" x2="28235" y2="28417"/>
                          <a14:foregroundMark x1="28235" y1="36691" x2="26471" y2="40647"/>
                          <a14:foregroundMark x1="26471" y1="40647" x2="26471" y2="40647"/>
                          <a14:foregroundMark x1="27059" y1="42086" x2="27059" y2="42086"/>
                          <a14:foregroundMark x1="28235" y1="42086" x2="30882" y2="43525"/>
                          <a14:foregroundMark x1="31471" y1="44245" x2="31471" y2="44245"/>
                          <a14:foregroundMark x1="35294" y1="42086" x2="35294" y2="42086"/>
                          <a14:foregroundMark x1="35294" y1="38129" x2="35294" y2="38129"/>
                          <a14:foregroundMark x1="35882" y1="36691" x2="35882" y2="36691"/>
                          <a14:foregroundMark x1="37059" y1="34532" x2="37059" y2="34532"/>
                          <a14:foregroundMark x1="37059" y1="34532" x2="37059" y2="34532"/>
                          <a14:foregroundMark x1="39118" y1="31295" x2="39118" y2="31295"/>
                          <a14:foregroundMark x1="52059" y1="25180" x2="52059" y2="25180"/>
                          <a14:foregroundMark x1="58529" y1="22302" x2="58529" y2="22302"/>
                          <a14:foregroundMark x1="60882" y1="31295" x2="60882" y2="31295"/>
                          <a14:foregroundMark x1="60882" y1="32014" x2="60882" y2="32014"/>
                          <a14:foregroundMark x1="60294" y1="33094" x2="60294" y2="33094"/>
                          <a14:foregroundMark x1="60294" y1="33094" x2="60294" y2="33094"/>
                          <a14:foregroundMark x1="60294" y1="33094" x2="60294" y2="33094"/>
                          <a14:foregroundMark x1="71471" y1="52878" x2="71471" y2="52878"/>
                          <a14:foregroundMark x1="72353" y1="48201" x2="72353" y2="48201"/>
                          <a14:foregroundMark x1="34706" y1="53597" x2="34706" y2="53597"/>
                          <a14:foregroundMark x1="34706" y1="59712" x2="34706" y2="59712"/>
                          <a14:foregroundMark x1="39706" y1="66547" x2="39706" y2="66547"/>
                          <a14:foregroundMark x1="47647" y1="66547" x2="47647" y2="66547"/>
                          <a14:foregroundMark x1="57059" y1="68345" x2="57059" y2="68345"/>
                          <a14:foregroundMark x1="59118" y1="70504" x2="64118" y2="705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754" y="3372027"/>
              <a:ext cx="991310" cy="854084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5746FC2D-3B9E-4A16-8CAB-977C621F3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117" l="0" r="81402">
                          <a14:foregroundMark x1="21037" y1="59223" x2="21037" y2="59223"/>
                          <a14:foregroundMark x1="19817" y1="18447" x2="19817" y2="18447"/>
                          <a14:foregroundMark x1="26829" y1="54369" x2="26829" y2="54369"/>
                          <a14:foregroundMark x1="46951" y1="41748" x2="46951" y2="41748"/>
                          <a14:foregroundMark x1="54268" y1="65049" x2="54268" y2="65049"/>
                          <a14:foregroundMark x1="69207" y1="54369" x2="69207" y2="543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48" r="19829" b="-2984"/>
            <a:stretch/>
          </p:blipFill>
          <p:spPr>
            <a:xfrm>
              <a:off x="2550589" y="3473047"/>
              <a:ext cx="1186788" cy="514436"/>
            </a:xfrm>
            <a:prstGeom prst="rect">
              <a:avLst/>
            </a:prstGeom>
          </p:spPr>
        </p:pic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F6DE2A18-E94C-4369-B6B4-DC8BBBF9F35D}"/>
                </a:ext>
              </a:extLst>
            </p:cNvPr>
            <p:cNvGrpSpPr/>
            <p:nvPr/>
          </p:nvGrpSpPr>
          <p:grpSpPr>
            <a:xfrm>
              <a:off x="1510919" y="4284621"/>
              <a:ext cx="1393008" cy="682852"/>
              <a:chOff x="141592" y="5674146"/>
              <a:chExt cx="1203653" cy="534008"/>
            </a:xfrm>
          </p:grpSpPr>
          <p:pic>
            <p:nvPicPr>
              <p:cNvPr id="29" name="Imagem 28">
                <a:extLst>
                  <a:ext uri="{FF2B5EF4-FFF2-40B4-BE49-F238E27FC236}">
                    <a16:creationId xmlns:a16="http://schemas.microsoft.com/office/drawing/2014/main" id="{4E1658FA-4C39-4429-B1FC-2618FF7811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542" b="100000" l="21754" r="88421">
                            <a14:foregroundMark x1="30526" y1="77966" x2="30526" y2="77966"/>
                            <a14:foregroundMark x1="47018" y1="86441" x2="47018" y2="86441"/>
                            <a14:foregroundMark x1="59298" y1="76271" x2="59298" y2="76271"/>
                            <a14:foregroundMark x1="67368" y1="81356" x2="67368" y2="81356"/>
                            <a14:foregroundMark x1="76491" y1="88136" x2="76491" y2="881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890" t="51092" r="12163" b="-8941"/>
              <a:stretch/>
            </p:blipFill>
            <p:spPr>
              <a:xfrm>
                <a:off x="141592" y="5982739"/>
                <a:ext cx="1203653" cy="225415"/>
              </a:xfrm>
              <a:prstGeom prst="rect">
                <a:avLst/>
              </a:prstGeom>
            </p:spPr>
          </p:pic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id="{D6320D96-C75F-4B95-916D-8CA59493CB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4211" r="25614">
                            <a14:foregroundMark x1="11228" y1="35593" x2="11228" y2="35593"/>
                            <a14:foregroundMark x1="12281" y1="28814" x2="12281" y2="28814"/>
                            <a14:foregroundMark x1="10877" y1="25424" x2="10877" y2="25424"/>
                            <a14:foregroundMark x1="14386" y1="32203" x2="16491" y2="33898"/>
                            <a14:foregroundMark x1="18246" y1="35593" x2="18246" y2="35593"/>
                            <a14:foregroundMark x1="18596" y1="35593" x2="18596" y2="35593"/>
                            <a14:foregroundMark x1="18947" y1="37288" x2="18947" y2="37288"/>
                            <a14:foregroundMark x1="19649" y1="38983" x2="19649" y2="38983"/>
                            <a14:foregroundMark x1="19649" y1="47458" x2="19649" y2="54237"/>
                            <a14:foregroundMark x1="18596" y1="64407" x2="18596" y2="64407"/>
                            <a14:foregroundMark x1="17895" y1="66102" x2="17895" y2="66102"/>
                            <a14:foregroundMark x1="17193" y1="71186" x2="15789" y2="76271"/>
                            <a14:foregroundMark x1="14737" y1="77966" x2="13684" y2="77966"/>
                            <a14:foregroundMark x1="12632" y1="77966" x2="12632" y2="77966"/>
                            <a14:foregroundMark x1="11579" y1="77966" x2="11579" y2="77966"/>
                            <a14:foregroundMark x1="11228" y1="77966" x2="11228" y2="77966"/>
                            <a14:foregroundMark x1="10877" y1="69492" x2="10877" y2="69492"/>
                            <a14:foregroundMark x1="9474" y1="62712" x2="9474" y2="62712"/>
                            <a14:foregroundMark x1="9474" y1="62712" x2="9474" y2="62712"/>
                            <a14:foregroundMark x1="9123" y1="57627" x2="9123" y2="57627"/>
                            <a14:foregroundMark x1="9123" y1="54237" x2="9123" y2="54237"/>
                            <a14:foregroundMark x1="9123" y1="52542" x2="9123" y2="52542"/>
                            <a14:foregroundMark x1="9123" y1="45763" x2="9123" y2="45763"/>
                            <a14:foregroundMark x1="9123" y1="45763" x2="9123" y2="45763"/>
                            <a14:foregroundMark x1="8772" y1="40678" x2="8772" y2="40678"/>
                            <a14:foregroundMark x1="8772" y1="38983" x2="10877" y2="37288"/>
                            <a14:foregroundMark x1="12982" y1="35593" x2="15439" y2="35593"/>
                            <a14:foregroundMark x1="16140" y1="35593" x2="18596" y2="35593"/>
                            <a14:foregroundMark x1="19298" y1="35593" x2="19298" y2="35593"/>
                            <a14:foregroundMark x1="20702" y1="40678" x2="20702" y2="40678"/>
                            <a14:foregroundMark x1="21404" y1="42373" x2="21404" y2="42373"/>
                            <a14:foregroundMark x1="21754" y1="52542" x2="21754" y2="52542"/>
                            <a14:foregroundMark x1="21754" y1="52542" x2="21754" y2="52542"/>
                            <a14:foregroundMark x1="21754" y1="52542" x2="21754" y2="52542"/>
                            <a14:foregroundMark x1="21404" y1="57627" x2="21754" y2="64407"/>
                            <a14:foregroundMark x1="21754" y1="64407" x2="21754" y2="64407"/>
                            <a14:foregroundMark x1="21754" y1="64407" x2="21754" y2="644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825" t="4072" r="74853" b="888"/>
              <a:stretch/>
            </p:blipFill>
            <p:spPr>
              <a:xfrm>
                <a:off x="535743" y="5674146"/>
                <a:ext cx="415354" cy="402121"/>
              </a:xfrm>
              <a:prstGeom prst="rect">
                <a:avLst/>
              </a:prstGeom>
            </p:spPr>
          </p:pic>
        </p:grp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046503CC-B208-4034-ADC0-7D3FD8E01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94">
                          <a14:foregroundMark x1="13306" y1="57770" x2="13306" y2="57770"/>
                          <a14:foregroundMark x1="37500" y1="22973" x2="37500" y2="22973"/>
                          <a14:foregroundMark x1="77823" y1="21284" x2="77823" y2="21284"/>
                          <a14:foregroundMark x1="10484" y1="81419" x2="10484" y2="81419"/>
                          <a14:foregroundMark x1="25403" y1="79730" x2="25403" y2="79730"/>
                          <a14:foregroundMark x1="45565" y1="82095" x2="45565" y2="82095"/>
                          <a14:foregroundMark x1="72984" y1="81757" x2="72984" y2="81757"/>
                          <a14:foregroundMark x1="71569" y1="55738" x2="71569" y2="557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9315" y="2086193"/>
              <a:ext cx="991553" cy="1183962"/>
            </a:xfrm>
            <a:prstGeom prst="rect">
              <a:avLst/>
            </a:prstGeom>
          </p:spPr>
        </p:pic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FC90B22-C547-4AB3-A729-9738A5949C16}"/>
              </a:ext>
            </a:extLst>
          </p:cNvPr>
          <p:cNvSpPr txBox="1"/>
          <p:nvPr/>
        </p:nvSpPr>
        <p:spPr>
          <a:xfrm>
            <a:off x="10315903" y="7073742"/>
            <a:ext cx="340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9.000 FeNb tons/</a:t>
            </a:r>
            <a:r>
              <a:rPr lang="pt-BR" sz="2800" b="1" dirty="0" err="1">
                <a:solidFill>
                  <a:srgbClr val="00B0F0"/>
                </a:solidFill>
              </a:rPr>
              <a:t>year</a:t>
            </a:r>
            <a:endParaRPr lang="pt-BR" sz="2800" b="1" dirty="0">
              <a:solidFill>
                <a:srgbClr val="00B0F0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C79D505-96D4-42E7-9993-E76C658A20F6}"/>
              </a:ext>
            </a:extLst>
          </p:cNvPr>
          <p:cNvSpPr txBox="1"/>
          <p:nvPr/>
        </p:nvSpPr>
        <p:spPr>
          <a:xfrm>
            <a:off x="8341738" y="9031792"/>
            <a:ext cx="340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1.500 FeNb tons/</a:t>
            </a:r>
            <a:r>
              <a:rPr lang="pt-BR" sz="2800" b="1" dirty="0" err="1">
                <a:solidFill>
                  <a:srgbClr val="00B0F0"/>
                </a:solidFill>
              </a:rPr>
              <a:t>year</a:t>
            </a:r>
            <a:endParaRPr lang="pt-BR" sz="2800" b="1" dirty="0">
              <a:solidFill>
                <a:srgbClr val="00B0F0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247AF72-F5CB-4B5F-A77B-DAA704065871}"/>
              </a:ext>
            </a:extLst>
          </p:cNvPr>
          <p:cNvSpPr txBox="1"/>
          <p:nvPr/>
        </p:nvSpPr>
        <p:spPr>
          <a:xfrm>
            <a:off x="6322032" y="7075106"/>
            <a:ext cx="358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13.700 FeNb tons/</a:t>
            </a:r>
            <a:r>
              <a:rPr lang="pt-BR" sz="2800" b="1" dirty="0" err="1">
                <a:solidFill>
                  <a:srgbClr val="00B0F0"/>
                </a:solidFill>
              </a:rPr>
              <a:t>year</a:t>
            </a:r>
            <a:endParaRPr lang="pt-BR" sz="2800" b="1" dirty="0">
              <a:solidFill>
                <a:srgbClr val="00B0F0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092F59F-7F3B-4C77-8962-0B04FAAF397A}"/>
              </a:ext>
            </a:extLst>
          </p:cNvPr>
          <p:cNvSpPr txBox="1"/>
          <p:nvPr/>
        </p:nvSpPr>
        <p:spPr>
          <a:xfrm>
            <a:off x="8158995" y="5398394"/>
            <a:ext cx="376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100.000 FeNb tons/</a:t>
            </a:r>
            <a:r>
              <a:rPr lang="pt-BR" sz="2800" b="1" dirty="0" err="1">
                <a:solidFill>
                  <a:srgbClr val="00B0F0"/>
                </a:solidFill>
              </a:rPr>
              <a:t>year</a:t>
            </a:r>
            <a:endParaRPr lang="pt-BR" sz="2800" b="1" dirty="0">
              <a:solidFill>
                <a:srgbClr val="00B0F0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4E6403E-9566-4AA6-B06C-B19E79CA0108}"/>
              </a:ext>
            </a:extLst>
          </p:cNvPr>
          <p:cNvSpPr txBox="1"/>
          <p:nvPr/>
        </p:nvSpPr>
        <p:spPr>
          <a:xfrm>
            <a:off x="32594" y="10106424"/>
            <a:ext cx="20071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000000"/>
                </a:solidFill>
              </a:rPr>
              <a:t>CBMM </a:t>
            </a:r>
            <a:r>
              <a:rPr lang="pt-BR" sz="4000" dirty="0" err="1">
                <a:solidFill>
                  <a:srgbClr val="000000"/>
                </a:solidFill>
              </a:rPr>
              <a:t>is</a:t>
            </a:r>
            <a:r>
              <a:rPr lang="pt-BR" sz="4000" dirty="0">
                <a:solidFill>
                  <a:srgbClr val="000000"/>
                </a:solidFill>
              </a:rPr>
              <a:t> </a:t>
            </a:r>
            <a:r>
              <a:rPr lang="pt-BR" sz="4000" dirty="0" err="1">
                <a:solidFill>
                  <a:srgbClr val="000000"/>
                </a:solidFill>
              </a:rPr>
              <a:t>the</a:t>
            </a:r>
            <a:r>
              <a:rPr lang="pt-BR" sz="4000" dirty="0">
                <a:solidFill>
                  <a:srgbClr val="000000"/>
                </a:solidFill>
              </a:rPr>
              <a:t> top </a:t>
            </a:r>
            <a:r>
              <a:rPr lang="pt-BR" sz="4000" dirty="0" err="1">
                <a:solidFill>
                  <a:srgbClr val="000000"/>
                </a:solidFill>
              </a:rPr>
              <a:t>worldwide</a:t>
            </a:r>
            <a:r>
              <a:rPr lang="pt-BR" sz="4000" dirty="0">
                <a:solidFill>
                  <a:srgbClr val="000000"/>
                </a:solidFill>
              </a:rPr>
              <a:t> </a:t>
            </a:r>
            <a:r>
              <a:rPr lang="pt-BR" sz="4000" dirty="0" err="1">
                <a:solidFill>
                  <a:srgbClr val="000000"/>
                </a:solidFill>
              </a:rPr>
              <a:t>producer</a:t>
            </a:r>
            <a:r>
              <a:rPr lang="pt-BR" sz="4000" dirty="0">
                <a:solidFill>
                  <a:srgbClr val="000000"/>
                </a:solidFill>
              </a:rPr>
              <a:t> </a:t>
            </a:r>
            <a:r>
              <a:rPr lang="pt-BR" sz="4000" dirty="0" err="1">
                <a:solidFill>
                  <a:srgbClr val="000000"/>
                </a:solidFill>
              </a:rPr>
              <a:t>of</a:t>
            </a:r>
            <a:r>
              <a:rPr lang="pt-BR" sz="4000" dirty="0">
                <a:solidFill>
                  <a:srgbClr val="000000"/>
                </a:solidFill>
              </a:rPr>
              <a:t> </a:t>
            </a:r>
            <a:r>
              <a:rPr lang="pt-BR" sz="4000" dirty="0" err="1">
                <a:solidFill>
                  <a:srgbClr val="000000"/>
                </a:solidFill>
              </a:rPr>
              <a:t>Ferroniobium</a:t>
            </a:r>
            <a:r>
              <a:rPr lang="pt-BR" sz="40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48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CBMM -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Products</a:t>
              </a:r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10" descr="ft07">
            <a:extLst/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r="10938"/>
          <a:stretch/>
        </p:blipFill>
        <p:spPr bwMode="auto">
          <a:xfrm>
            <a:off x="3013767" y="8116405"/>
            <a:ext cx="2628971" cy="234943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ft04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13781" r="15902" b="19596"/>
          <a:stretch/>
        </p:blipFill>
        <p:spPr bwMode="auto">
          <a:xfrm>
            <a:off x="9050359" y="8119917"/>
            <a:ext cx="2743263" cy="234592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3" descr="ft05">
            <a:extLst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8316" b="18511"/>
          <a:stretch/>
        </p:blipFill>
        <p:spPr bwMode="auto">
          <a:xfrm>
            <a:off x="6163618" y="8119914"/>
            <a:ext cx="2723591" cy="234592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47" descr="ft13">
            <a:extLst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r="15403"/>
          <a:stretch/>
        </p:blipFill>
        <p:spPr bwMode="auto">
          <a:xfrm>
            <a:off x="12521591" y="3401584"/>
            <a:ext cx="6858552" cy="70642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 descr="ft06">
            <a:extLst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r="10690"/>
          <a:stretch/>
        </p:blipFill>
        <p:spPr bwMode="auto">
          <a:xfrm>
            <a:off x="399860" y="8104427"/>
            <a:ext cx="2448875" cy="23614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23957" y="2377588"/>
            <a:ext cx="10480221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3958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Ferroniobium</a:t>
            </a:r>
            <a:endParaRPr lang="pt-BR" sz="3958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-101078" y="7246918"/>
            <a:ext cx="6222691" cy="131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58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 Oxide</a:t>
            </a:r>
          </a:p>
          <a:p>
            <a:pPr algn="ctr" defTabSz="1507846"/>
            <a:endParaRPr lang="pt-BR" sz="3958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6163619" y="7178189"/>
            <a:ext cx="5630004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3958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pt-BR" sz="3958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958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Alloys</a:t>
            </a:r>
            <a:endParaRPr lang="pt-BR" sz="3958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12159612" y="2377588"/>
            <a:ext cx="7582509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3958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pt-BR" sz="3958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  <a:r>
              <a:rPr lang="pt-BR" sz="3958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958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</a:t>
            </a:r>
            <a:r>
              <a:rPr lang="pt-BR" sz="3958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pt-BR" sz="3958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Ingot</a:t>
            </a:r>
            <a:endParaRPr lang="pt-BR" sz="3958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08AE410-89ED-4EA6-8019-367CFDB6E85F}"/>
              </a:ext>
            </a:extLst>
          </p:cNvPr>
          <p:cNvGrpSpPr/>
          <p:nvPr/>
        </p:nvGrpSpPr>
        <p:grpSpPr>
          <a:xfrm>
            <a:off x="970925" y="3401584"/>
            <a:ext cx="10233253" cy="3239372"/>
            <a:chOff x="723957" y="3401584"/>
            <a:chExt cx="10233253" cy="3239372"/>
          </a:xfrm>
        </p:grpSpPr>
        <p:pic>
          <p:nvPicPr>
            <p:cNvPr id="58" name="Picture 4" descr="http://www.cbmm.com.br/PublishingImages/Lists/Banner%20Interno/products1.jpg?RenditionId=8">
              <a:extLst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9882" y="3410188"/>
              <a:ext cx="2417328" cy="3230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5DA66A6-207A-49FD-BCF5-01E8802FA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595" y="3410187"/>
              <a:ext cx="3475287" cy="32307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3170517-1C52-4E8F-BE4D-00DD039AC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0" b="8644"/>
            <a:stretch/>
          </p:blipFill>
          <p:spPr>
            <a:xfrm>
              <a:off x="723957" y="3401584"/>
              <a:ext cx="4484299" cy="323937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2ED9C2FF-A7F1-4DAF-85F4-1206C61D90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9CF053-6D3D-4695-9961-EE839864019F}"/>
              </a:ext>
            </a:extLst>
          </p:cNvPr>
          <p:cNvSpPr txBox="1"/>
          <p:nvPr/>
        </p:nvSpPr>
        <p:spPr>
          <a:xfrm>
            <a:off x="399860" y="10465841"/>
            <a:ext cx="244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pt-B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  <a:endParaRPr lang="pt-B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B5FE367-18D4-41FE-BB5D-D46CF5B8FBB3}"/>
              </a:ext>
            </a:extLst>
          </p:cNvPr>
          <p:cNvSpPr txBox="1"/>
          <p:nvPr/>
        </p:nvSpPr>
        <p:spPr>
          <a:xfrm>
            <a:off x="3010268" y="10465841"/>
            <a:ext cx="244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93B8B45-7052-4350-B523-989D9822FE44}"/>
              </a:ext>
            </a:extLst>
          </p:cNvPr>
          <p:cNvSpPr txBox="1"/>
          <p:nvPr/>
        </p:nvSpPr>
        <p:spPr>
          <a:xfrm>
            <a:off x="6369501" y="10494974"/>
            <a:ext cx="244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NiNb</a:t>
            </a:r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VG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129F1ED-B72A-4915-A3E9-04804D396151}"/>
              </a:ext>
            </a:extLst>
          </p:cNvPr>
          <p:cNvSpPr txBox="1"/>
          <p:nvPr/>
        </p:nvSpPr>
        <p:spPr>
          <a:xfrm>
            <a:off x="9050359" y="10494974"/>
            <a:ext cx="274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FeNb</a:t>
            </a:r>
            <a:r>
              <a:rPr lang="pt-BR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VG</a:t>
            </a:r>
          </a:p>
        </p:txBody>
      </p:sp>
    </p:spTree>
    <p:extLst>
      <p:ext uri="{BB962C8B-B14F-4D97-AF65-F5344CB8AC3E}">
        <p14:creationId xmlns:p14="http://schemas.microsoft.com/office/powerpoint/2010/main" val="327097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4901CBC6-0A12-45E7-9820-1EBA2AB9A5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93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4901CBC6-0A12-45E7-9820-1EBA2AB9A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2FA69CD8-2D8D-4C4D-8C26-FA91A0655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2174"/>
          <a:stretch/>
        </p:blipFill>
        <p:spPr>
          <a:xfrm>
            <a:off x="7531771" y="6003"/>
            <a:ext cx="6768752" cy="5261501"/>
          </a:xfrm>
          <a:prstGeom prst="rect">
            <a:avLst/>
          </a:prstGeom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4A9F603-76F2-40A9-A443-1E26387140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0" b="4577"/>
          <a:stretch/>
        </p:blipFill>
        <p:spPr>
          <a:xfrm>
            <a:off x="13479142" y="0"/>
            <a:ext cx="6552244" cy="5378862"/>
          </a:xfrm>
          <a:prstGeom prst="rect">
            <a:avLst/>
          </a:prstGeom>
        </p:spPr>
      </p:pic>
      <p:pic>
        <p:nvPicPr>
          <p:cNvPr id="9" name="Imagem 59" descr="IMG_9083">
            <a:extLst>
              <a:ext uri="{FF2B5EF4-FFF2-40B4-BE49-F238E27FC236}">
                <a16:creationId xmlns:a16="http://schemas.microsoft.com/office/drawing/2014/main" id="{41494D98-E24C-4645-BB0C-323E451F748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/>
          <a:stretch/>
        </p:blipFill>
        <p:spPr bwMode="auto">
          <a:xfrm>
            <a:off x="7479633" y="5267505"/>
            <a:ext cx="7705027" cy="603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52" descr="ft11">
            <a:extLst>
              <a:ext uri="{FF2B5EF4-FFF2-40B4-BE49-F238E27FC236}">
                <a16:creationId xmlns:a16="http://schemas.microsoft.com/office/drawing/2014/main" id="{D5D5B568-1549-4727-A1F9-90B88CA20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-1" r="14616" b="1111"/>
          <a:stretch/>
        </p:blipFill>
        <p:spPr bwMode="auto">
          <a:xfrm>
            <a:off x="13924833" y="5267504"/>
            <a:ext cx="6158152" cy="604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7CE6DF7-1305-4ED9-8A5B-B106B017868C}"/>
              </a:ext>
            </a:extLst>
          </p:cNvPr>
          <p:cNvSpPr/>
          <p:nvPr/>
        </p:nvSpPr>
        <p:spPr>
          <a:xfrm>
            <a:off x="7479632" y="6002"/>
            <a:ext cx="12603352" cy="11266923"/>
          </a:xfrm>
          <a:prstGeom prst="rect">
            <a:avLst/>
          </a:prstGeom>
          <a:solidFill>
            <a:schemeClr val="bg2">
              <a:lumMod val="1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774CE9C-FC53-4111-9DA9-FAF70EB7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594" y="5261500"/>
            <a:ext cx="12173429" cy="914417"/>
          </a:xfrm>
        </p:spPr>
        <p:txBody>
          <a:bodyPr/>
          <a:lstStyle/>
          <a:p>
            <a:r>
              <a:rPr lang="en-US" b="1" dirty="0"/>
              <a:t>Niobium Metal Refining Process</a:t>
            </a:r>
          </a:p>
        </p:txBody>
      </p:sp>
    </p:spTree>
    <p:extLst>
      <p:ext uri="{BB962C8B-B14F-4D97-AF65-F5344CB8AC3E}">
        <p14:creationId xmlns:p14="http://schemas.microsoft.com/office/powerpoint/2010/main" val="2538125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Raw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Material</a:t>
              </a:r>
            </a:p>
          </p:txBody>
        </p:sp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CB868C24-7F09-476A-A1F4-D62874367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907A46B-8639-4DAD-B8D7-2FAA96E54956}"/>
              </a:ext>
            </a:extLst>
          </p:cNvPr>
          <p:cNvSpPr txBox="1"/>
          <p:nvPr/>
        </p:nvSpPr>
        <p:spPr>
          <a:xfrm>
            <a:off x="15422381" y="5256986"/>
            <a:ext cx="2525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pt-BR" sz="2800" b="1" dirty="0">
                <a:solidFill>
                  <a:schemeClr val="bg1"/>
                </a:solidFill>
              </a:rPr>
              <a:t>Sojitz</a:t>
            </a:r>
          </a:p>
          <a:p>
            <a:pPr algn="r"/>
            <a:r>
              <a:rPr lang="pt-BR" sz="2800" b="1" dirty="0">
                <a:solidFill>
                  <a:schemeClr val="bg1"/>
                </a:solidFill>
              </a:rPr>
              <a:t>Tóquio - Japão</a:t>
            </a:r>
          </a:p>
        </p:txBody>
      </p:sp>
      <p:pic>
        <p:nvPicPr>
          <p:cNvPr id="252" name="Imagem 251">
            <a:extLst>
              <a:ext uri="{FF2B5EF4-FFF2-40B4-BE49-F238E27FC236}">
                <a16:creationId xmlns:a16="http://schemas.microsoft.com/office/drawing/2014/main" id="{85DD13E9-C182-43D1-A311-F33D3020D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4091" b="11782"/>
          <a:stretch/>
        </p:blipFill>
        <p:spPr>
          <a:xfrm>
            <a:off x="11348194" y="2004708"/>
            <a:ext cx="8030553" cy="638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3" name="CaixaDeTexto 252">
            <a:extLst>
              <a:ext uri="{FF2B5EF4-FFF2-40B4-BE49-F238E27FC236}">
                <a16:creationId xmlns:a16="http://schemas.microsoft.com/office/drawing/2014/main" id="{1A3241AC-EF62-40BD-B4AF-44C6452BF504}"/>
              </a:ext>
            </a:extLst>
          </p:cNvPr>
          <p:cNvSpPr txBox="1"/>
          <p:nvPr/>
        </p:nvSpPr>
        <p:spPr>
          <a:xfrm>
            <a:off x="10660909" y="9463371"/>
            <a:ext cx="9527491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30" indent="-471230">
              <a:buFont typeface="Arial" pitchFamily="34" charset="0"/>
              <a:buChar char="•"/>
            </a:pPr>
            <a:r>
              <a:rPr lang="pt-BR" sz="2968" dirty="0">
                <a:solidFill>
                  <a:srgbClr val="000000"/>
                </a:solidFill>
              </a:rPr>
              <a:t>~ 95% </a:t>
            </a:r>
            <a:r>
              <a:rPr lang="pt-BR" sz="2968" dirty="0" err="1">
                <a:solidFill>
                  <a:srgbClr val="000000"/>
                </a:solidFill>
              </a:rPr>
              <a:t>Niobium</a:t>
            </a:r>
            <a:r>
              <a:rPr lang="pt-BR" sz="2968" dirty="0">
                <a:solidFill>
                  <a:srgbClr val="000000"/>
                </a:solidFill>
              </a:rPr>
              <a:t> metal</a:t>
            </a:r>
          </a:p>
          <a:p>
            <a:pPr marL="471230" indent="-471230">
              <a:buFont typeface="Arial" pitchFamily="34" charset="0"/>
              <a:buChar char="•"/>
            </a:pPr>
            <a:r>
              <a:rPr lang="pt-BR" sz="2968" dirty="0">
                <a:solidFill>
                  <a:srgbClr val="000000"/>
                </a:solidFill>
              </a:rPr>
              <a:t>~ 5%   </a:t>
            </a:r>
            <a:r>
              <a:rPr lang="pt-BR" sz="2968" dirty="0" err="1">
                <a:solidFill>
                  <a:srgbClr val="000000"/>
                </a:solidFill>
              </a:rPr>
              <a:t>Aluminum</a:t>
            </a:r>
            <a:r>
              <a:rPr lang="pt-BR" sz="2968" dirty="0">
                <a:solidFill>
                  <a:srgbClr val="000000"/>
                </a:solidFill>
              </a:rPr>
              <a:t> </a:t>
            </a:r>
            <a:r>
              <a:rPr lang="pt-BR" sz="2968" dirty="0" err="1">
                <a:solidFill>
                  <a:srgbClr val="000000"/>
                </a:solidFill>
              </a:rPr>
              <a:t>compounds</a:t>
            </a:r>
            <a:r>
              <a:rPr lang="pt-BR" sz="2968" dirty="0">
                <a:solidFill>
                  <a:srgbClr val="000000"/>
                </a:solidFill>
              </a:rPr>
              <a:t> </a:t>
            </a:r>
            <a:r>
              <a:rPr lang="pt-BR" sz="2968" dirty="0" err="1">
                <a:solidFill>
                  <a:srgbClr val="000000"/>
                </a:solidFill>
              </a:rPr>
              <a:t>and</a:t>
            </a:r>
            <a:r>
              <a:rPr lang="pt-BR" sz="2968" dirty="0">
                <a:solidFill>
                  <a:srgbClr val="000000"/>
                </a:solidFill>
              </a:rPr>
              <a:t> ore residual </a:t>
            </a:r>
            <a:r>
              <a:rPr lang="pt-BR" sz="2968" dirty="0" err="1">
                <a:solidFill>
                  <a:srgbClr val="000000"/>
                </a:solidFill>
              </a:rPr>
              <a:t>elements</a:t>
            </a:r>
            <a:endParaRPr lang="pt-BR" sz="2968" dirty="0">
              <a:solidFill>
                <a:srgbClr val="000000"/>
              </a:solidFill>
            </a:endParaRPr>
          </a:p>
        </p:txBody>
      </p:sp>
      <p:sp>
        <p:nvSpPr>
          <p:cNvPr id="254" name="CaixaDeTexto 253">
            <a:extLst>
              <a:ext uri="{FF2B5EF4-FFF2-40B4-BE49-F238E27FC236}">
                <a16:creationId xmlns:a16="http://schemas.microsoft.com/office/drawing/2014/main" id="{8A3E489D-702C-42B6-BC63-505233BD1A41}"/>
              </a:ext>
            </a:extLst>
          </p:cNvPr>
          <p:cNvSpPr txBox="1"/>
          <p:nvPr/>
        </p:nvSpPr>
        <p:spPr>
          <a:xfrm>
            <a:off x="10957885" y="8619128"/>
            <a:ext cx="892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err="1"/>
              <a:t>Typical</a:t>
            </a:r>
            <a:r>
              <a:rPr lang="pt-BR" sz="4000" b="1" dirty="0"/>
              <a:t> ATR bar </a:t>
            </a:r>
            <a:r>
              <a:rPr lang="pt-BR" sz="4000" b="1" dirty="0" err="1"/>
              <a:t>composition</a:t>
            </a:r>
            <a:endParaRPr lang="pt-BR" sz="4000" b="1" dirty="0"/>
          </a:p>
        </p:txBody>
      </p:sp>
      <p:sp>
        <p:nvSpPr>
          <p:cNvPr id="255" name="Retângulo 254">
            <a:extLst>
              <a:ext uri="{FF2B5EF4-FFF2-40B4-BE49-F238E27FC236}">
                <a16:creationId xmlns:a16="http://schemas.microsoft.com/office/drawing/2014/main" id="{13FBE340-390F-4071-81E2-FB8D50B9BB38}"/>
              </a:ext>
            </a:extLst>
          </p:cNvPr>
          <p:cNvSpPr/>
          <p:nvPr/>
        </p:nvSpPr>
        <p:spPr>
          <a:xfrm>
            <a:off x="904456" y="3044362"/>
            <a:ext cx="8681544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(ATR </a:t>
            </a:r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bars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Global </a:t>
            </a:r>
            <a:r>
              <a:rPr lang="pt-BR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Reaction</a:t>
            </a:r>
            <a:r>
              <a:rPr lang="pt-BR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endParaRPr lang="pt-BR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B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Nb</a:t>
            </a:r>
            <a:r>
              <a:rPr lang="pt-BR" sz="4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4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pt-B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+ 10 Al = 6 Nb + 5 Al</a:t>
            </a:r>
            <a:r>
              <a:rPr lang="pt-BR" sz="4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4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4800" baseline="-25000" dirty="0"/>
          </a:p>
        </p:txBody>
      </p:sp>
      <p:pic>
        <p:nvPicPr>
          <p:cNvPr id="256" name="Picture 7" descr="ft06">
            <a:extLst>
              <a:ext uri="{FF2B5EF4-FFF2-40B4-BE49-F238E27FC236}">
                <a16:creationId xmlns:a16="http://schemas.microsoft.com/office/drawing/2014/main" id="{5A1AF4AF-D727-41F0-9C8A-A9B63E8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7" b="89862" l="13313" r="86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9" t="6726" r="12523" b="20925"/>
          <a:stretch/>
        </p:blipFill>
        <p:spPr bwMode="auto">
          <a:xfrm>
            <a:off x="537765" y="5420626"/>
            <a:ext cx="2525020" cy="14603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CaixaDeTexto 257">
            <a:extLst>
              <a:ext uri="{FF2B5EF4-FFF2-40B4-BE49-F238E27FC236}">
                <a16:creationId xmlns:a16="http://schemas.microsoft.com/office/drawing/2014/main" id="{5B735BF5-59F8-416C-BD59-9CA9D14F1393}"/>
              </a:ext>
            </a:extLst>
          </p:cNvPr>
          <p:cNvSpPr txBox="1"/>
          <p:nvPr/>
        </p:nvSpPr>
        <p:spPr>
          <a:xfrm>
            <a:off x="211535" y="7611085"/>
            <a:ext cx="3471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err="1">
                <a:solidFill>
                  <a:srgbClr val="000000"/>
                </a:solidFill>
              </a:rPr>
              <a:t>Niobium</a:t>
            </a:r>
            <a:r>
              <a:rPr lang="pt-BR" sz="4000" b="1" dirty="0">
                <a:solidFill>
                  <a:srgbClr val="000000"/>
                </a:solidFill>
              </a:rPr>
              <a:t> Oxide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</a:rPr>
              <a:t>High Purity</a:t>
            </a:r>
            <a:endParaRPr lang="pt-BR" sz="4000" b="1" dirty="0">
              <a:solidFill>
                <a:srgbClr val="000000"/>
              </a:solidFill>
            </a:endParaRPr>
          </a:p>
        </p:txBody>
      </p:sp>
      <p:pic>
        <p:nvPicPr>
          <p:cNvPr id="259" name="Imagem 258">
            <a:extLst>
              <a:ext uri="{FF2B5EF4-FFF2-40B4-BE49-F238E27FC236}">
                <a16:creationId xmlns:a16="http://schemas.microsoft.com/office/drawing/2014/main" id="{EFE6487C-B21A-4C7A-B2B3-466976386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4536" b="-10455"/>
          <a:stretch/>
        </p:blipFill>
        <p:spPr>
          <a:xfrm>
            <a:off x="725353" y="7161000"/>
            <a:ext cx="2010566" cy="537951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387F80F9-C9BE-42D3-97B0-E5950CFC23B0}"/>
              </a:ext>
            </a:extLst>
          </p:cNvPr>
          <p:cNvSpPr/>
          <p:nvPr/>
        </p:nvSpPr>
        <p:spPr>
          <a:xfrm rot="5400000">
            <a:off x="7213926" y="4329543"/>
            <a:ext cx="1859824" cy="3816424"/>
          </a:xfrm>
          <a:prstGeom prst="bentUpArrow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59C04D-4B3F-4178-A607-C246FBABD104}"/>
              </a:ext>
            </a:extLst>
          </p:cNvPr>
          <p:cNvSpPr txBox="1"/>
          <p:nvPr/>
        </p:nvSpPr>
        <p:spPr>
          <a:xfrm>
            <a:off x="6235626" y="6358471"/>
            <a:ext cx="366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ATR Bars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0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Refining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EB </a:t>
              </a:r>
              <a:r>
                <a:rPr lang="pt-BR" sz="5936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melting</a:t>
              </a:r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tângulo 5"/>
          <p:cNvSpPr/>
          <p:nvPr/>
        </p:nvSpPr>
        <p:spPr>
          <a:xfrm>
            <a:off x="203865" y="6644176"/>
            <a:ext cx="3581361" cy="24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pt-BR" sz="296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Imagem 15">
            <a:extLst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69" b="89739" l="6281" r="98182">
                        <a14:foregroundMark x1="17025" y1="67351" x2="74545" y2="76119"/>
                        <a14:foregroundMark x1="11405" y1="59515" x2="94876" y2="61940"/>
                        <a14:foregroundMark x1="90909" y1="49627" x2="94876" y2="60075"/>
                        <a14:foregroundMark x1="91240" y1="52239" x2="90248" y2="47761"/>
                        <a14:foregroundMark x1="94050" y1="65299" x2="17521" y2="63060"/>
                        <a14:foregroundMark x1="13058" y1="82649" x2="83802" y2="83582"/>
                        <a14:foregroundMark x1="83306" y1="86007" x2="15537" y2="85261"/>
                        <a14:foregroundMark x1="14380" y1="82463" x2="18017" y2="69216"/>
                        <a14:foregroundMark x1="16033" y1="64179" x2="23802" y2="65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7" t="9715" r="2483" b="12294"/>
          <a:stretch/>
        </p:blipFill>
        <p:spPr>
          <a:xfrm>
            <a:off x="258962" y="3846355"/>
            <a:ext cx="4719344" cy="34811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051" descr="ft10">
            <a:extLst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/>
          <a:stretch/>
        </p:blipFill>
        <p:spPr bwMode="auto">
          <a:xfrm>
            <a:off x="5889225" y="2152777"/>
            <a:ext cx="7952046" cy="5133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52" descr="ft11">
            <a:extLst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-1" r="14616" b="1111"/>
          <a:stretch/>
        </p:blipFill>
        <p:spPr bwMode="auto">
          <a:xfrm>
            <a:off x="9960875" y="7430287"/>
            <a:ext cx="3880396" cy="294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 descr="DSC04248">
            <a:extLst/>
          </p:cNvPr>
          <p:cNvPicPr>
            <a:picLocks noGrp="1" noChangeAspect="1"/>
          </p:cNvPicPr>
          <p:nvPr isPhoto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07" t="8378"/>
          <a:stretch/>
        </p:blipFill>
        <p:spPr>
          <a:xfrm>
            <a:off x="5929295" y="7431422"/>
            <a:ext cx="3960277" cy="2940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047" descr="ft13">
            <a:extLst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698" y="3709890"/>
            <a:ext cx="4721904" cy="412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Seta para a direita 5">
            <a:extLst/>
          </p:cNvPr>
          <p:cNvSpPr/>
          <p:nvPr/>
        </p:nvSpPr>
        <p:spPr>
          <a:xfrm>
            <a:off x="5088820" y="5226256"/>
            <a:ext cx="712202" cy="109098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tx2">
                  <a:lumMod val="60000"/>
                  <a:lumOff val="40000"/>
                  <a:alpha val="83000"/>
                </a:schemeClr>
              </a:gs>
              <a:gs pos="100000">
                <a:srgbClr val="215483">
                  <a:alpha val="49804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pt-BR" sz="461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eta para a direita 5">
            <a:extLst/>
          </p:cNvPr>
          <p:cNvSpPr/>
          <p:nvPr/>
        </p:nvSpPr>
        <p:spPr>
          <a:xfrm>
            <a:off x="14168582" y="5109184"/>
            <a:ext cx="712202" cy="109098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tx2">
                  <a:lumMod val="60000"/>
                  <a:lumOff val="40000"/>
                  <a:alpha val="83000"/>
                </a:schemeClr>
              </a:gs>
              <a:gs pos="100000">
                <a:srgbClr val="215483">
                  <a:alpha val="49804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pt-BR" sz="4617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de cantos arredondados 4">
            <a:extLst>
              <a:ext uri="{FF2B5EF4-FFF2-40B4-BE49-F238E27FC236}">
                <a16:creationId xmlns:a16="http://schemas.microsoft.com/office/drawing/2014/main" id="{3C157DEB-3368-41A0-AA09-7DF704BC1308}"/>
              </a:ext>
            </a:extLst>
          </p:cNvPr>
          <p:cNvSpPr/>
          <p:nvPr/>
        </p:nvSpPr>
        <p:spPr>
          <a:xfrm>
            <a:off x="15467642" y="8005661"/>
            <a:ext cx="3944385" cy="1105398"/>
          </a:xfrm>
          <a:prstGeom prst="roundRect">
            <a:avLst/>
          </a:prstGeom>
          <a:gradFill>
            <a:gsLst>
              <a:gs pos="28000">
                <a:schemeClr val="accent1">
                  <a:lumMod val="50000"/>
                </a:schemeClr>
              </a:gs>
              <a:gs pos="51000">
                <a:schemeClr val="accent1">
                  <a:lumMod val="50000"/>
                </a:schemeClr>
              </a:gs>
              <a:gs pos="76000">
                <a:schemeClr val="accent1">
                  <a:lumMod val="5000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pt-BR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pt-BR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  <a:r>
              <a:rPr lang="pt-BR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507846"/>
            <a:r>
              <a:rPr lang="pt-BR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</a:t>
            </a:r>
            <a:r>
              <a:rPr lang="pt-BR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DA1297F9-1EEF-4935-9C9C-275B218E74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38B4C4ED-9D82-40D9-A3E0-3515285BA57B}"/>
              </a:ext>
            </a:extLst>
          </p:cNvPr>
          <p:cNvSpPr txBox="1"/>
          <p:nvPr/>
        </p:nvSpPr>
        <p:spPr>
          <a:xfrm>
            <a:off x="6750588" y="10351061"/>
            <a:ext cx="2902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4400" dirty="0">
                <a:solidFill>
                  <a:prstClr val="black"/>
                </a:solidFill>
                <a:latin typeface="Agenda Medium"/>
                <a:cs typeface="Arial" panose="020B0604020202020204" pitchFamily="34" charset="0"/>
              </a:rPr>
              <a:t>1st </a:t>
            </a:r>
            <a:r>
              <a:rPr lang="pt-BR" sz="4400" dirty="0" err="1">
                <a:solidFill>
                  <a:prstClr val="black"/>
                </a:solidFill>
                <a:latin typeface="Agenda Medium"/>
                <a:cs typeface="Arial" panose="020B0604020202020204" pitchFamily="34" charset="0"/>
              </a:rPr>
              <a:t>melt</a:t>
            </a:r>
            <a:endParaRPr lang="pt-BR" sz="4400" dirty="0">
              <a:solidFill>
                <a:prstClr val="black"/>
              </a:solidFill>
              <a:latin typeface="Agenda Medium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3BDF122-6305-419A-AF2A-74651E543153}"/>
              </a:ext>
            </a:extLst>
          </p:cNvPr>
          <p:cNvSpPr txBox="1"/>
          <p:nvPr/>
        </p:nvSpPr>
        <p:spPr>
          <a:xfrm>
            <a:off x="10434271" y="10335195"/>
            <a:ext cx="293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4400" dirty="0" err="1">
                <a:solidFill>
                  <a:prstClr val="black"/>
                </a:solidFill>
                <a:latin typeface="Agenda Medium"/>
                <a:cs typeface="Arial" panose="020B0604020202020204" pitchFamily="34" charset="0"/>
              </a:rPr>
              <a:t>Re-melts</a:t>
            </a:r>
            <a:endParaRPr lang="pt-BR" sz="4400" dirty="0">
              <a:solidFill>
                <a:prstClr val="black"/>
              </a:solidFill>
              <a:latin typeface="Agenda Medium"/>
              <a:cs typeface="Arial" panose="020B0604020202020204" pitchFamily="34" charset="0"/>
            </a:endParaRPr>
          </a:p>
        </p:txBody>
      </p:sp>
      <p:sp>
        <p:nvSpPr>
          <p:cNvPr id="31" name="Retângulo de cantos arredondados 4">
            <a:extLst>
              <a:ext uri="{FF2B5EF4-FFF2-40B4-BE49-F238E27FC236}">
                <a16:creationId xmlns:a16="http://schemas.microsoft.com/office/drawing/2014/main" id="{3AD70174-4758-411F-8030-2D85ACD17783}"/>
              </a:ext>
            </a:extLst>
          </p:cNvPr>
          <p:cNvSpPr/>
          <p:nvPr/>
        </p:nvSpPr>
        <p:spPr>
          <a:xfrm>
            <a:off x="586050" y="7501605"/>
            <a:ext cx="3944385" cy="1105398"/>
          </a:xfrm>
          <a:prstGeom prst="roundRect">
            <a:avLst/>
          </a:prstGeom>
          <a:gradFill>
            <a:gsLst>
              <a:gs pos="28000">
                <a:schemeClr val="accent1">
                  <a:lumMod val="50000"/>
                </a:schemeClr>
              </a:gs>
              <a:gs pos="51000">
                <a:schemeClr val="accent1">
                  <a:lumMod val="50000"/>
                </a:schemeClr>
              </a:gs>
              <a:gs pos="76000">
                <a:schemeClr val="accent1">
                  <a:lumMod val="50000"/>
                </a:schemeClr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pt-BR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  <a:r>
              <a:rPr lang="pt-BR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</a:t>
            </a:r>
          </a:p>
          <a:p>
            <a:pPr algn="ctr" defTabSz="1507846"/>
            <a:r>
              <a:rPr lang="pt-BR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ATR ~ 95% </a:t>
            </a:r>
            <a:r>
              <a:rPr lang="pt-BR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pt-BR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2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" y="126048"/>
            <a:ext cx="17763857" cy="1413569"/>
            <a:chOff x="0" y="76200"/>
            <a:chExt cx="10772775" cy="857250"/>
          </a:xfrm>
        </p:grpSpPr>
        <p:sp>
          <p:nvSpPr>
            <p:cNvPr id="3" name="Retângulo 2"/>
            <p:cNvSpPr/>
            <p:nvPr/>
          </p:nvSpPr>
          <p:spPr>
            <a:xfrm>
              <a:off x="0" y="76200"/>
              <a:ext cx="10772775" cy="857250"/>
            </a:xfrm>
            <a:prstGeom prst="rect">
              <a:avLst/>
            </a:prstGeom>
            <a:gradFill flip="none" rotWithShape="1">
              <a:gsLst>
                <a:gs pos="12000">
                  <a:schemeClr val="bg1">
                    <a:alpha val="0"/>
                  </a:schemeClr>
                </a:gs>
                <a:gs pos="67000">
                  <a:schemeClr val="tx2">
                    <a:lumMod val="60000"/>
                    <a:lumOff val="40000"/>
                    <a:alpha val="75000"/>
                  </a:schemeClr>
                </a:gs>
                <a:gs pos="100000">
                  <a:schemeClr val="accent1">
                    <a:lumMod val="50000"/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r>
                <a:rPr lang="pt-BR" sz="593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1311275" y="191184"/>
              <a:ext cx="9458325" cy="609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507846"/>
              <a:endPara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tângulo 5"/>
          <p:cNvSpPr/>
          <p:nvPr/>
        </p:nvSpPr>
        <p:spPr>
          <a:xfrm>
            <a:off x="203865" y="6644176"/>
            <a:ext cx="3581361" cy="24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pt-BR" sz="296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DA1297F9-1EEF-4935-9C9C-275B218E7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3" y="639365"/>
            <a:ext cx="2664297" cy="48703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8974F5A-0837-4E66-AE84-BEC32F495732}"/>
              </a:ext>
            </a:extLst>
          </p:cNvPr>
          <p:cNvSpPr txBox="1"/>
          <p:nvPr/>
        </p:nvSpPr>
        <p:spPr>
          <a:xfrm>
            <a:off x="2314639" y="468052"/>
            <a:ext cx="15596384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/>
            <a:r>
              <a:rPr lang="pt-BR" sz="593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Niobium</a:t>
            </a:r>
            <a:r>
              <a:rPr lang="pt-BR" sz="593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pt-BR" sz="5936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pt-BR" sz="593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47" descr="ft13">
            <a:extLst>
              <a:ext uri="{FF2B5EF4-FFF2-40B4-BE49-F238E27FC236}">
                <a16:creationId xmlns:a16="http://schemas.microsoft.com/office/drawing/2014/main" id="{174FABAA-AC7F-4EC4-B2E6-5A4A7803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4" y="2918371"/>
            <a:ext cx="8080448" cy="70567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02E405B7-7166-4AB2-90D6-AE3BA56E8231}"/>
              </a:ext>
            </a:extLst>
          </p:cNvPr>
          <p:cNvSpPr/>
          <p:nvPr/>
        </p:nvSpPr>
        <p:spPr>
          <a:xfrm>
            <a:off x="9960431" y="2958554"/>
            <a:ext cx="9299133" cy="7866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/>
              <a:t>Production Capabilities</a:t>
            </a:r>
            <a:endParaRPr lang="en-US" sz="40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b="1" dirty="0"/>
              <a:t>Ingots dimensions: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Diameter:		 From 150 mm up to 400 mm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Length:			 Up to 2200 mm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68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b="1" dirty="0"/>
              <a:t>Ingots Specifications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Reactor grade   	(Ta &lt; 1000 ppm)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Commercial grade	(1000 &lt; Ta &lt; 2000 ppm)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68" dirty="0"/>
              <a:t>RRR grade		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68" dirty="0"/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968" b="1" dirty="0"/>
          </a:p>
        </p:txBody>
      </p:sp>
    </p:spTree>
    <p:extLst>
      <p:ext uri="{BB962C8B-B14F-4D97-AF65-F5344CB8AC3E}">
        <p14:creationId xmlns:p14="http://schemas.microsoft.com/office/powerpoint/2010/main" val="7890431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14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1&quot;&gt;&lt;elem m_fUsage=&quot;3.11439582910000023475E+00&quot;&gt;&lt;m_msothmcolidx val=&quot;0&quot;/&gt;&lt;m_rgb r=&quot;D2&quot; g=&quot;9E&quot; b=&quot;00&quot;/&gt;&lt;m_nBrightness val=&quot;0&quot;/&gt;&lt;/elem&gt;&lt;elem m_fUsage=&quot;1.16523620591956578174E+00&quot;&gt;&lt;m_msothmcolidx val=&quot;0&quot;/&gt;&lt;m_rgb r=&quot;FF&quot; g=&quot;E6&quot; b=&quot;8C&quot;/&gt;&lt;m_nBrightness val=&quot;0&quot;/&gt;&lt;/elem&gt;&lt;elem m_fUsage=&quot;1.12193100000000001160E+00&quot;&gt;&lt;m_msothmcolidx val=&quot;0&quot;/&gt;&lt;m_rgb r=&quot;F4&quot; g=&quot;D6&quot; b=&quot;6C&quot;/&gt;&lt;m_nBrightness val=&quot;0&quot;/&gt;&lt;/elem&gt;&lt;elem m_fUsage=&quot;8.10000000000000053291E-01&quot;&gt;&lt;m_msothmcolidx val=&quot;0&quot;/&gt;&lt;m_rgb r=&quot;6F&quot; g=&quot;53&quot; b=&quot;00&quot;/&gt;&lt;m_nBrightness val=&quot;0&quot;/&gt;&lt;/elem&gt;&lt;elem m_fUsage=&quot;7.29000000000000092371E-01&quot;&gt;&lt;m_msothmcolidx val=&quot;0&quot;/&gt;&lt;m_rgb r=&quot;D2&quot; g=&quot;00&quot; b=&quot;00&quot;/&gt;&lt;m_nBrightness val=&quot;0&quot;/&gt;&lt;/elem&gt;&lt;elem m_fUsage=&quot;6.56100000000000127542E-01&quot;&gt;&lt;m_msothmcolidx val=&quot;0&quot;/&gt;&lt;m_rgb r=&quot;FF&quot; g=&quot;77&quot; b=&quot;77&quot;/&gt;&lt;m_nBrightness val=&quot;0&quot;/&gt;&lt;/elem&gt;&lt;elem m_fUsage=&quot;6.37501764408347049162E-01&quot;&gt;&lt;m_msothmcolidx val=&quot;0&quot;/&gt;&lt;m_rgb r=&quot;00&quot; g=&quot;A6&quot; b=&quot;9D&quot;/&gt;&lt;m_nBrightness val=&quot;0&quot;/&gt;&lt;/elem&gt;&lt;elem m_fUsage=&quot;2.82429536481000165171E-01&quot;&gt;&lt;m_msothmcolidx val=&quot;0&quot;/&gt;&lt;m_rgb r=&quot;6E&quot; g=&quot;6E&quot; b=&quot;6E&quot;/&gt;&lt;m_nBrightness val=&quot;0&quot;/&gt;&lt;/elem&gt;&lt;elem m_fUsage=&quot;2.71671289887568501165E-01&quot;&gt;&lt;m_msothmcolidx val=&quot;0&quot;/&gt;&lt;m_rgb r=&quot;00&quot; g=&quot;AA&quot; b=&quot;A2&quot;/&gt;&lt;m_nBrightness val=&quot;0&quot;/&gt;&lt;/elem&gt;&lt;elem m_fUsage=&quot;2.28767924549610118801E-01&quot;&gt;&lt;m_msothmcolidx val=&quot;0&quot;/&gt;&lt;m_rgb r=&quot;9E&quot; g=&quot;B1&quot; b=&quot;CF&quot;/&gt;&lt;m_nBrightness val=&quot;0&quot;/&gt;&lt;/elem&gt;&lt;elem m_fUsage=&quot;1.85302018885184188735E-01&quot;&gt;&lt;m_msothmcolidx val=&quot;0&quot;/&gt;&lt;m_rgb r=&quot;B4&quot; g=&quot;FE&quot; b=&quot;EF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10.xml><?xml version="1.0" encoding="utf-8"?>
<a:theme xmlns:a="http://schemas.openxmlformats.org/drawingml/2006/main" name="10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3.xml><?xml version="1.0" encoding="utf-8"?>
<a:theme xmlns:a="http://schemas.openxmlformats.org/drawingml/2006/main" name="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4.xml><?xml version="1.0" encoding="utf-8"?>
<a:theme xmlns:a="http://schemas.openxmlformats.org/drawingml/2006/main" name="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5.xml><?xml version="1.0" encoding="utf-8"?>
<a:theme xmlns:a="http://schemas.openxmlformats.org/drawingml/2006/main" name="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6.xml><?xml version="1.0" encoding="utf-8"?>
<a:theme xmlns:a="http://schemas.openxmlformats.org/drawingml/2006/main" name="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7.xml><?xml version="1.0" encoding="utf-8"?>
<a:theme xmlns:a="http://schemas.openxmlformats.org/drawingml/2006/main" name="1_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Niobium">
  <a:themeElements>
    <a:clrScheme name="Niobium2">
      <a:dk1>
        <a:srgbClr val="485765"/>
      </a:dk1>
      <a:lt1>
        <a:srgbClr val="FFFFFF"/>
      </a:lt1>
      <a:dk2>
        <a:srgbClr val="C5B8AB"/>
      </a:dk2>
      <a:lt2>
        <a:srgbClr val="E7E6E6"/>
      </a:lt2>
      <a:accent1>
        <a:srgbClr val="005F66"/>
      </a:accent1>
      <a:accent2>
        <a:srgbClr val="E5B611"/>
      </a:accent2>
      <a:accent3>
        <a:srgbClr val="7BC8A0"/>
      </a:accent3>
      <a:accent4>
        <a:srgbClr val="FF7D78"/>
      </a:accent4>
      <a:accent5>
        <a:srgbClr val="5B9BD5"/>
      </a:accent5>
      <a:accent6>
        <a:srgbClr val="005F66"/>
      </a:accent6>
      <a:hlink>
        <a:srgbClr val="005F66"/>
      </a:hlink>
      <a:folHlink>
        <a:srgbClr val="48576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obium5" id="{4A2506C8-62DC-7644-A619-C6782E8C0DA1}" vid="{C0D1DA48-F247-0348-B650-A04A2835EDA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FC2A5053D1D2348BAB62CD286BFE13F" ma:contentTypeVersion="10" ma:contentTypeDescription="Crie um novo documento." ma:contentTypeScope="" ma:versionID="f9bc212f9040a9b0971ebd1c953bb1d3">
  <xsd:schema xmlns:xsd="http://www.w3.org/2001/XMLSchema" xmlns:xs="http://www.w3.org/2001/XMLSchema" xmlns:p="http://schemas.microsoft.com/office/2006/metadata/properties" xmlns:ns2="68b8a479-b899-495d-82dc-02e2cea6e3bc" xmlns:ns3="6c4ed7d4-3c69-4cdb-b28b-4c11cfbb748c" targetNamespace="http://schemas.microsoft.com/office/2006/metadata/properties" ma:root="true" ma:fieldsID="7d3183edcd54905b46b36a5b53f8bf96" ns2:_="" ns3:_="">
    <xsd:import namespace="68b8a479-b899-495d-82dc-02e2cea6e3bc"/>
    <xsd:import namespace="6c4ed7d4-3c69-4cdb-b28b-4c11cfbb74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Data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8a479-b899-495d-82dc-02e2cea6e3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Último Compartilhamento Por Usuá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Último Compartilhamento Por Tempo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ed7d4-3c69-4cdb-b28b-4c11cfbb748c" elementFormDefault="qualified">
    <xsd:import namespace="http://schemas.microsoft.com/office/2006/documentManagement/types"/>
    <xsd:import namespace="http://schemas.microsoft.com/office/infopath/2007/PartnerControls"/>
    <xsd:element name="Data" ma:index="10" nillable="true" ma:displayName="Data" ma:format="DateOnly" ma:internalName="Data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 xmlns="6c4ed7d4-3c69-4cdb-b28b-4c11cfbb748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395E63-CC4E-4E68-AEF8-D576667B0E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b8a479-b899-495d-82dc-02e2cea6e3bc"/>
    <ds:schemaRef ds:uri="6c4ed7d4-3c69-4cdb-b28b-4c11cfbb74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22A52C-A497-4A95-8781-1D53726F4E41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68b8a479-b899-495d-82dc-02e2cea6e3bc"/>
    <ds:schemaRef ds:uri="6c4ed7d4-3c69-4cdb-b28b-4c11cfbb748c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3B5E28-69C3-44A6-9248-008DC08389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NMT Template</Template>
  <TotalTime>16079</TotalTime>
  <Words>313</Words>
  <Application>Microsoft Office PowerPoint</Application>
  <PresentationFormat>Personalizar</PresentationFormat>
  <Paragraphs>109</Paragraphs>
  <Slides>18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41" baseType="lpstr">
      <vt:lpstr>.AppleSystemUIFont</vt:lpstr>
      <vt:lpstr>Agenda</vt:lpstr>
      <vt:lpstr>Agenda Medium</vt:lpstr>
      <vt:lpstr>AppleSymbols</vt:lpstr>
      <vt:lpstr>Arial</vt:lpstr>
      <vt:lpstr>Calibri</vt:lpstr>
      <vt:lpstr>Calibri Light</vt:lpstr>
      <vt:lpstr>Helvetica-Bold</vt:lpstr>
      <vt:lpstr>Times New Roman</vt:lpstr>
      <vt:lpstr>Trebuchet MS</vt:lpstr>
      <vt:lpstr>Verdana</vt:lpstr>
      <vt:lpstr>Niobium</vt:lpstr>
      <vt:lpstr>Niobium</vt:lpstr>
      <vt:lpstr>Niobium</vt:lpstr>
      <vt:lpstr>Niobium</vt:lpstr>
      <vt:lpstr>Niobium</vt:lpstr>
      <vt:lpstr>Niobium</vt:lpstr>
      <vt:lpstr>1_Niobium</vt:lpstr>
      <vt:lpstr>Tema do Office</vt:lpstr>
      <vt:lpstr>2_Niobium</vt:lpstr>
      <vt:lpstr>10_Tema do Office</vt:lpstr>
      <vt:lpstr>Slide do think-cell</vt:lpstr>
      <vt:lpstr>Bitmap Image</vt:lpstr>
      <vt:lpstr>Nióbio e CBMM</vt:lpstr>
      <vt:lpstr>The company</vt:lpstr>
      <vt:lpstr>Apresentação do PowerPoint</vt:lpstr>
      <vt:lpstr>Apresentação do PowerPoint</vt:lpstr>
      <vt:lpstr>Apresentação do PowerPoint</vt:lpstr>
      <vt:lpstr>Niobium Metal Refining Process</vt:lpstr>
      <vt:lpstr>Apresentação do PowerPoint</vt:lpstr>
      <vt:lpstr>Apresentação do PowerPoint</vt:lpstr>
      <vt:lpstr>Apresentação do PowerPoint</vt:lpstr>
      <vt:lpstr>Production point of view  Traditional Specification for Niobium Sheet  X  Specification for Ingot Technology </vt:lpstr>
      <vt:lpstr>Traditional Specification for Niobium Sheet </vt:lpstr>
      <vt:lpstr>Apresentação do PowerPoint</vt:lpstr>
      <vt:lpstr>Apresentação do PowerPoint</vt:lpstr>
      <vt:lpstr>Specification for Ingot Technology 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Budget 2018</dc:title>
  <dc:creator>Luis Fernando Villa Rios</dc:creator>
  <cp:lastModifiedBy>Gustavo Giovanni Ribeiro Abdo</cp:lastModifiedBy>
  <cp:revision>914</cp:revision>
  <dcterms:created xsi:type="dcterms:W3CDTF">2017-06-27T16:21:38Z</dcterms:created>
  <dcterms:modified xsi:type="dcterms:W3CDTF">2018-06-21T13:49:17Z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2017-06-13T00:00:00Z</vt:filetime>
  </property>
  <property fmtid="{D5CDD505-2E9C-101B-9397-08002B2CF9AE}" pid="5" name="ContentTypeId">
    <vt:lpwstr>0x0101009FC2A5053D1D2348BAB62CD286BFE13F</vt:lpwstr>
  </property>
</Properties>
</file>