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019" r:id="rId2"/>
    <p:sldId id="1005" r:id="rId3"/>
    <p:sldId id="1006" r:id="rId4"/>
    <p:sldId id="1011" r:id="rId5"/>
    <p:sldId id="1012" r:id="rId6"/>
    <p:sldId id="1013" r:id="rId7"/>
    <p:sldId id="1014" r:id="rId8"/>
    <p:sldId id="1015" r:id="rId9"/>
    <p:sldId id="1016" r:id="rId10"/>
    <p:sldId id="1017" r:id="rId11"/>
    <p:sldId id="1018" r:id="rId12"/>
    <p:sldId id="1007" r:id="rId13"/>
    <p:sldId id="1008" r:id="rId14"/>
    <p:sldId id="1009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0"/>
    <p:restoredTop sz="79434" autoAdjust="0"/>
  </p:normalViewPr>
  <p:slideViewPr>
    <p:cSldViewPr snapToGrid="0" snapToObjects="1">
      <p:cViewPr varScale="1">
        <p:scale>
          <a:sx n="73" d="100"/>
          <a:sy n="73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E615-49E2-A84F-AB3F-63A69ED87FFF}" type="datetimeFigureOut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2073-085F-6D40-9D9A-BE5C18B80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5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送付頂いたご質問に、アルバックより回答します。</a:t>
            </a:r>
          </a:p>
        </p:txBody>
      </p:sp>
      <p:sp>
        <p:nvSpPr>
          <p:cNvPr id="102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ACC2A-AA97-41BE-BC51-D9F0E019B679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732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Aiming at cost reduction</a:t>
            </a:r>
            <a:r>
              <a:rPr kumimoji="1" lang="en-US" altLang="ja-JP" baseline="0" dirty="0" smtClean="0"/>
              <a:t>, we</a:t>
            </a:r>
            <a:r>
              <a:rPr kumimoji="1" lang="en-US" altLang="ja-JP" dirty="0" smtClean="0"/>
              <a:t> are manufacturing and evaluating cavities using seamless tubes collaborating with KEK.</a:t>
            </a:r>
          </a:p>
          <a:p>
            <a:r>
              <a:rPr kumimoji="1" lang="en-US" altLang="ja-JP" dirty="0" smtClean="0"/>
              <a:t>Compared to the existing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manufacturing method from sheet, production cost decreases from 5 to 2.5, </a:t>
            </a:r>
          </a:p>
          <a:p>
            <a:r>
              <a:rPr kumimoji="1" lang="en-US" altLang="ja-JP" dirty="0" smtClean="0"/>
              <a:t>and</a:t>
            </a:r>
            <a:r>
              <a:rPr kumimoji="1" lang="en-US" altLang="ja-JP" baseline="0" dirty="0" smtClean="0"/>
              <a:t> although </a:t>
            </a:r>
            <a:r>
              <a:rPr kumimoji="1" lang="en-US" altLang="ja-JP" dirty="0" smtClean="0"/>
              <a:t>the material cost increases from 1 to 2, the total cost decreases from 6 to 4.5.</a:t>
            </a:r>
          </a:p>
          <a:p>
            <a:r>
              <a:rPr kumimoji="1" lang="en-US" altLang="ja-JP" dirty="0" smtClean="0"/>
              <a:t>In total, there is possibility of reducing the cost by about 25%.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と共同で、コストダウンを目指し、シームレスチューブを使用した空洞製作と評価を行っています。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シートからの製法と比べると、製造コストが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2.5</a:t>
            </a:r>
            <a:r>
              <a:rPr kumimoji="1" lang="ja-JP" altLang="en-US" dirty="0" err="1" smtClean="0"/>
              <a:t>に減</a:t>
            </a:r>
            <a:r>
              <a:rPr kumimoji="1" lang="ja-JP" altLang="en-US" dirty="0" smtClean="0"/>
              <a:t>少し、材料コストは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と増加しますが、トータルでは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4.5</a:t>
            </a:r>
            <a:r>
              <a:rPr kumimoji="1" lang="ja-JP" altLang="en-US" dirty="0" smtClean="0"/>
              <a:t>となり、約</a:t>
            </a:r>
            <a:r>
              <a:rPr kumimoji="1" lang="en-US" altLang="ja-JP" dirty="0" smtClean="0"/>
              <a:t>25%</a:t>
            </a:r>
            <a:r>
              <a:rPr kumimoji="1" lang="ja-JP" altLang="en-US" dirty="0" smtClean="0"/>
              <a:t>のコストダウンの可能性があります。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703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Acceleration of one-cell cavity fabricated using seamless tube is 40 MV/m, which has accomplished ILC standard.</a:t>
            </a:r>
          </a:p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シームレスパイプを使用して製作した</a:t>
            </a:r>
            <a:r>
              <a:rPr lang="en-US" altLang="ja-JP" dirty="0" smtClean="0"/>
              <a:t>1</a:t>
            </a:r>
            <a:r>
              <a:rPr lang="ja-JP" altLang="en-US" dirty="0" smtClean="0"/>
              <a:t>セル加速の加速性</a:t>
            </a:r>
            <a:r>
              <a:rPr lang="ja-JP" altLang="en-US" smtClean="0"/>
              <a:t>は、</a:t>
            </a:r>
            <a:r>
              <a:rPr lang="en-US" altLang="ja-JP" smtClean="0"/>
              <a:t>MV/m</a:t>
            </a:r>
            <a:r>
              <a:rPr lang="ja-JP" altLang="en-US" dirty="0" smtClean="0"/>
              <a:t>となっており、</a:t>
            </a:r>
            <a:r>
              <a:rPr lang="en-US" altLang="ja-JP" dirty="0" smtClean="0"/>
              <a:t>ILC</a:t>
            </a:r>
            <a:r>
              <a:rPr lang="ja-JP" altLang="en-US" dirty="0" smtClean="0"/>
              <a:t>規格を達成しています。</a:t>
            </a:r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59880-8EF9-4D97-A7C8-D7F972643BE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dirty="0" smtClean="0"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9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Q3</a:t>
            </a:r>
            <a:r>
              <a:rPr kumimoji="1" lang="ja-JP" altLang="en-US" dirty="0" smtClean="0"/>
              <a:t>について回答します。</a:t>
            </a:r>
          </a:p>
          <a:p>
            <a:r>
              <a:rPr kumimoji="1" lang="en-US" altLang="ja-JP" dirty="0" smtClean="0"/>
              <a:t>· For structure observation, samples are taken at arbitrary positions, which are measured according to ASTM standards.</a:t>
            </a:r>
          </a:p>
          <a:p>
            <a:r>
              <a:rPr kumimoji="1" lang="en-US" altLang="ja-JP" dirty="0" smtClean="0"/>
              <a:t>· If the crystal grain size is relaxed to larger scale, heat treatment control becomes easier.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Q3</a:t>
            </a:r>
            <a:r>
              <a:rPr kumimoji="1" lang="ja-JP" altLang="en-US" dirty="0" smtClean="0"/>
              <a:t>について回答します。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・組織観察は任意の位置でサンプルを採取し、</a:t>
            </a:r>
            <a:r>
              <a:rPr kumimoji="1" lang="en-US" altLang="ja-JP" dirty="0" smtClean="0"/>
              <a:t>ASTM</a:t>
            </a:r>
            <a:r>
              <a:rPr kumimoji="1" lang="ja-JP" altLang="en-US" dirty="0" smtClean="0"/>
              <a:t>規格に基づき測定をしています。</a:t>
            </a:r>
          </a:p>
          <a:p>
            <a:r>
              <a:rPr kumimoji="1" lang="ja-JP" altLang="en-US" dirty="0" smtClean="0"/>
              <a:t>・結晶粒径を大きい方に緩和すれば、熱処理コントロールが容易となる。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6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Q4</a:t>
            </a:r>
            <a:r>
              <a:rPr kumimoji="1" lang="ja-JP" altLang="en-US" dirty="0" smtClean="0"/>
              <a:t>について回答します。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It is about ± 10 °C as actual value.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As ILC standard of acceleration performance has been achieved, we believe it is enough.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Q4</a:t>
            </a:r>
            <a:r>
              <a:rPr kumimoji="1" lang="ja-JP" altLang="en-US" dirty="0" smtClean="0"/>
              <a:t>について回答します。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実績値として、</a:t>
            </a:r>
            <a:r>
              <a:rPr kumimoji="1" lang="en-US" altLang="ja-JP" dirty="0" smtClean="0"/>
              <a:t>±10℃</a:t>
            </a:r>
            <a:r>
              <a:rPr kumimoji="1" lang="ja-JP" altLang="en-US" dirty="0" smtClean="0"/>
              <a:t>程度となります。</a:t>
            </a:r>
          </a:p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規格の加速性能を達成しておりますので、十分と考えております。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7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Q5</a:t>
            </a:r>
            <a:r>
              <a:rPr kumimoji="1" lang="ja-JP" altLang="en-US" dirty="0" smtClean="0"/>
              <a:t>について回答します。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· Accurate thickness is not available, due to lack of measurement data of damaged-layers.  </a:t>
            </a:r>
          </a:p>
          <a:p>
            <a:r>
              <a:rPr kumimoji="1" lang="en-US" altLang="ja-JP" dirty="0" smtClean="0"/>
              <a:t>· Handling scratches are removed in final polishing process before roughness measurement and </a:t>
            </a:r>
          </a:p>
          <a:p>
            <a:r>
              <a:rPr kumimoji="1" lang="en-US" altLang="ja-JP" dirty="0" smtClean="0"/>
              <a:t>visual inspection.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以上が、</a:t>
            </a:r>
            <a:r>
              <a:rPr kumimoji="1" lang="en-US" altLang="ja-JP" dirty="0" smtClean="0"/>
              <a:t>ULVAC</a:t>
            </a:r>
            <a:r>
              <a:rPr kumimoji="1" lang="ja-JP" altLang="en-US" dirty="0" smtClean="0"/>
              <a:t>の回答となります。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Q5</a:t>
            </a:r>
            <a:r>
              <a:rPr kumimoji="1" lang="ja-JP" altLang="en-US" dirty="0" smtClean="0"/>
              <a:t>について回答します。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damage-layer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thickness</a:t>
            </a:r>
            <a:r>
              <a:rPr kumimoji="1" lang="ja-JP" altLang="en-US" dirty="0" smtClean="0"/>
              <a:t>の測定データが少なく、正確な厚みは回答できません。</a:t>
            </a:r>
          </a:p>
          <a:p>
            <a:r>
              <a:rPr kumimoji="1" lang="ja-JP" altLang="en-US" dirty="0" smtClean="0"/>
              <a:t>・取扱キズについては、最終工程で研磨を実施することで取り除き、粗さ測定及び目視検査を実施しています。</a:t>
            </a:r>
          </a:p>
          <a:p>
            <a:r>
              <a:rPr kumimoji="1" lang="ja-JP" altLang="en-US" dirty="0" smtClean="0"/>
              <a:t>以上が、</a:t>
            </a:r>
            <a:r>
              <a:rPr kumimoji="1" lang="en-US" altLang="ja-JP" dirty="0" smtClean="0"/>
              <a:t>ULVAC</a:t>
            </a:r>
            <a:r>
              <a:rPr kumimoji="1" lang="ja-JP" altLang="en-US" dirty="0" smtClean="0"/>
              <a:t>の回答となります。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----------------</a:t>
            </a:r>
          </a:p>
          <a:p>
            <a:r>
              <a:rPr kumimoji="1" lang="ja-JP" altLang="en-US" dirty="0" smtClean="0"/>
              <a:t>以下参考</a:t>
            </a:r>
            <a:endParaRPr kumimoji="1" lang="en-US" altLang="ja-JP" dirty="0" smtClean="0"/>
          </a:p>
          <a:p>
            <a:r>
              <a:rPr kumimoji="1" lang="en-US" altLang="ja-JP" dirty="0" smtClean="0"/>
              <a:t>Additional</a:t>
            </a:r>
            <a:r>
              <a:rPr kumimoji="1" lang="en-US" altLang="ja-JP" baseline="0" dirty="0" smtClean="0"/>
              <a:t> information</a:t>
            </a:r>
            <a:r>
              <a:rPr kumimoji="1" lang="en-US" altLang="ja-JP" dirty="0" smtClean="0"/>
              <a:t>:</a:t>
            </a:r>
          </a:p>
          <a:p>
            <a:pPr marL="0" indent="0">
              <a:buNone/>
            </a:pPr>
            <a:r>
              <a:rPr kumimoji="1" lang="en-US" altLang="ja-JP" dirty="0" smtClean="0"/>
              <a:t>· </a:t>
            </a:r>
            <a:r>
              <a:rPr lang="en-US" altLang="ja-JP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Handling scratches are removed in final polishing process before roughness measurement and visual inspection.</a:t>
            </a:r>
          </a:p>
          <a:p>
            <a:r>
              <a:rPr kumimoji="1" lang="en-US" altLang="ja-JP" dirty="0" smtClean="0"/>
              <a:t>· When process is conducted at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high temperature to cause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oxidation or </a:t>
            </a:r>
            <a:r>
              <a:rPr kumimoji="1" lang="en-US" altLang="ja-JP" dirty="0" err="1" smtClean="0"/>
              <a:t>nitriding</a:t>
            </a:r>
            <a:r>
              <a:rPr kumimoji="1" lang="en-US" altLang="ja-JP" dirty="0" smtClean="0"/>
              <a:t>, it can be evaluated</a:t>
            </a:r>
            <a:r>
              <a:rPr kumimoji="1" lang="en-US" altLang="ja-JP" baseline="0" dirty="0" smtClean="0"/>
              <a:t> and confirmed, for damage-layer is thick.</a:t>
            </a:r>
            <a:endParaRPr kumimoji="1" lang="en-US" altLang="ja-JP" dirty="0" smtClean="0"/>
          </a:p>
          <a:p>
            <a:r>
              <a:rPr kumimoji="1" lang="en-US" altLang="ja-JP" dirty="0" smtClean="0"/>
              <a:t>⇒ Evaluation can be done by section hardness test or RRR measurement after the damage-layer removed.</a:t>
            </a:r>
          </a:p>
          <a:p>
            <a:r>
              <a:rPr kumimoji="1" lang="en-US" altLang="ja-JP" dirty="0" smtClean="0"/>
              <a:t>⇒ Processing such as rolling is considered to be difficult to evaluate, for the damage-layer is thin.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参考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・取扱キズについては、最終工程で研磨を実施することで取り除き、粗さ測定及び目視検査を実施しています。</a:t>
            </a:r>
          </a:p>
          <a:p>
            <a:r>
              <a:rPr kumimoji="1" lang="ja-JP" altLang="en-US" dirty="0" smtClean="0"/>
              <a:t>・酸化や窒化するような高温で加工を行った場合は、ダメージ層の厚さがある事から評価や確認する事が出来ます。</a:t>
            </a:r>
          </a:p>
          <a:p>
            <a:r>
              <a:rPr kumimoji="1" lang="ja-JP" altLang="en-US" dirty="0" smtClean="0"/>
              <a:t>　⇒断面硬さ試験やダメージ層を取り除いた</a:t>
            </a:r>
            <a:r>
              <a:rPr kumimoji="1" lang="en-US" altLang="ja-JP" dirty="0" smtClean="0"/>
              <a:t>RRR</a:t>
            </a:r>
            <a:r>
              <a:rPr kumimoji="1" lang="ja-JP" altLang="en-US" dirty="0" smtClean="0"/>
              <a:t>測定などが実施可能です。</a:t>
            </a:r>
          </a:p>
          <a:p>
            <a:r>
              <a:rPr kumimoji="1" lang="ja-JP" altLang="en-US" dirty="0" smtClean="0"/>
              <a:t>　⇒圧延等の加工は、ダメージ層が薄いため評価が難しいと考えます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92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Q1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の一般的なアドバイスについて、回答します。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1. There is a possibility of reducing the number of times of melting process if RRR can be reduced to 250 or less.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2. If Ta content is allowed up to 3000 ppm (ASTM B393 Type 2), the raw material procurement range becomes wider.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3. If specifications such as mechanical properties (YS, TS), crystal grain size, etc. are required only to component parts necessary for processing, cost can be lowered.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For example, parts that do not require mechanical properties, grain size, hardness etc. can be excluded.</a:t>
            </a: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/>
              <a:t>Q1</a:t>
            </a:r>
            <a:r>
              <a:rPr kumimoji="1" lang="ja-JP" altLang="en-US" dirty="0" smtClean="0"/>
              <a:t>の一般的なアドバイスについて、回答します。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</a:t>
            </a:r>
            <a:r>
              <a:rPr kumimoji="1" lang="en-US" altLang="ja-JP" dirty="0" smtClean="0"/>
              <a:t>RRR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250</a:t>
            </a:r>
            <a:r>
              <a:rPr kumimoji="1" lang="ja-JP" altLang="en-US" dirty="0" smtClean="0"/>
              <a:t>以下に許容できれば、溶解回数を減らせる可能性が有ります。</a:t>
            </a:r>
          </a:p>
          <a:p>
            <a:r>
              <a:rPr kumimoji="1" lang="ja-JP" altLang="en-US" dirty="0" smtClean="0"/>
              <a:t>２．</a:t>
            </a:r>
            <a:r>
              <a:rPr kumimoji="1" lang="en-US" altLang="ja-JP" dirty="0" smtClean="0"/>
              <a:t>Ta</a:t>
            </a:r>
            <a:r>
              <a:rPr kumimoji="1" lang="ja-JP" altLang="en-US" dirty="0" smtClean="0"/>
              <a:t>含有量が</a:t>
            </a:r>
            <a:r>
              <a:rPr kumimoji="1" lang="en-US" altLang="ja-JP" dirty="0" smtClean="0"/>
              <a:t>3000ppm(ASTM B393 Type2)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許容されれば、原料調達範囲が広くなります。</a:t>
            </a:r>
          </a:p>
          <a:p>
            <a:r>
              <a:rPr kumimoji="1" lang="ja-JP" altLang="en-US" dirty="0" smtClean="0"/>
              <a:t>３．機械特性</a:t>
            </a:r>
            <a:r>
              <a:rPr kumimoji="1" lang="en-US" altLang="ja-JP" dirty="0" smtClean="0"/>
              <a:t>(YS, TS)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結晶粒径等の仕様は、加工する上で必要な部材のみ要求することで、</a:t>
            </a:r>
          </a:p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COST</a:t>
            </a:r>
            <a:r>
              <a:rPr kumimoji="1" lang="ja-JP" altLang="en-US" dirty="0" smtClean="0"/>
              <a:t>が下がる。</a:t>
            </a:r>
          </a:p>
          <a:p>
            <a:r>
              <a:rPr kumimoji="1" lang="ja-JP" altLang="en-US" dirty="0" smtClean="0"/>
              <a:t>　　例えば、機械特性や結晶粒径、硬さを必要としない部品などは省くことができます。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37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Q2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cost-saving</a:t>
            </a:r>
            <a:r>
              <a:rPr kumimoji="1" lang="ja-JP" altLang="en-US" dirty="0" smtClean="0"/>
              <a:t>について、次のスライド説明します。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are going to propose the following three points for the cost efficiency of Nb material.</a:t>
            </a:r>
          </a:p>
          <a:p>
            <a:r>
              <a:rPr kumimoji="1" lang="en-US" altLang="ja-JP" dirty="0" smtClean="0"/>
              <a:t>First, cost reduction effect can be accomplished by using commercial grade Nb with high tantalum content.</a:t>
            </a:r>
          </a:p>
          <a:p>
            <a:r>
              <a:rPr kumimoji="1" lang="en-US" altLang="ja-JP" dirty="0" smtClean="0"/>
              <a:t>Second, cost reduction effect of 25% or more can be accomplished by recycling.</a:t>
            </a:r>
          </a:p>
          <a:p>
            <a:r>
              <a:rPr kumimoji="1" lang="en-US" altLang="ja-JP" dirty="0" smtClean="0"/>
              <a:t>Third, cost reduction effect of about 25% can be accomplished by adopting seamless tube.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Nb</a:t>
            </a:r>
            <a:r>
              <a:rPr kumimoji="1" lang="ja-JP" altLang="en-US" dirty="0" smtClean="0"/>
              <a:t>材のコストについて、下記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点を提案します。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つ目は、タンタル含有量の高いコマーシャルグレード</a:t>
            </a:r>
            <a:r>
              <a:rPr kumimoji="1" lang="en-US" altLang="ja-JP" dirty="0" smtClean="0"/>
              <a:t>Nb</a:t>
            </a:r>
            <a:r>
              <a:rPr kumimoji="1" lang="ja-JP" altLang="en-US" dirty="0" smtClean="0"/>
              <a:t>を使用することで、コストダウン効果が得られます。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つ目は、リサイクルの実施で、</a:t>
            </a:r>
            <a:r>
              <a:rPr kumimoji="1" lang="en-US" altLang="ja-JP" dirty="0" smtClean="0"/>
              <a:t>25%</a:t>
            </a:r>
            <a:r>
              <a:rPr kumimoji="1" lang="ja-JP" altLang="en-US" dirty="0" smtClean="0"/>
              <a:t>以上のコストダウン効果が得られます。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つ目は、シームレスチューブの採用で、</a:t>
            </a:r>
            <a:r>
              <a:rPr kumimoji="1" lang="en-US" altLang="ja-JP" dirty="0" smtClean="0"/>
              <a:t>25%</a:t>
            </a:r>
            <a:r>
              <a:rPr kumimoji="1" lang="ja-JP" altLang="en-US" dirty="0" smtClean="0"/>
              <a:t>程度のコストダウン効果が得られます。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03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 of all, about using commercial grade Nb with high tantalum content.</a:t>
            </a:r>
          </a:p>
          <a:p>
            <a:r>
              <a:rPr kumimoji="1" lang="en-US" altLang="ja-JP" dirty="0" smtClean="0"/>
              <a:t>We were</a:t>
            </a:r>
            <a:r>
              <a:rPr kumimoji="1" lang="en-US" altLang="ja-JP" baseline="0" dirty="0" smtClean="0"/>
              <a:t> supplied </a:t>
            </a:r>
            <a:r>
              <a:rPr kumimoji="1" lang="en-US" altLang="ja-JP" dirty="0" smtClean="0"/>
              <a:t>an ingot made by CBMM from</a:t>
            </a:r>
            <a:r>
              <a:rPr kumimoji="1" lang="en-US" altLang="ja-JP" baseline="0" dirty="0" smtClean="0"/>
              <a:t> KEK. It was </a:t>
            </a:r>
            <a:r>
              <a:rPr kumimoji="1" lang="en-US" altLang="ja-JP" dirty="0" smtClean="0"/>
              <a:t>melted, forged and rolled in ULVAC and</a:t>
            </a:r>
            <a:r>
              <a:rPr kumimoji="1" lang="en-US" altLang="ja-JP" baseline="0" dirty="0" smtClean="0"/>
              <a:t> manufactured into</a:t>
            </a:r>
            <a:r>
              <a:rPr kumimoji="1" lang="en-US" altLang="ja-JP" dirty="0" smtClean="0"/>
              <a:t> a plate.</a:t>
            </a:r>
          </a:p>
          <a:p>
            <a:r>
              <a:rPr kumimoji="1" lang="en-US" altLang="ja-JP" dirty="0" smtClean="0"/>
              <a:t>Then, cavities were manufactured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in KEK, and evaluated the acceleration performance.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初めに、タンタル含有量の高いコマーシャルグレード</a:t>
            </a:r>
            <a:r>
              <a:rPr kumimoji="1" lang="en-US" altLang="ja-JP" dirty="0" smtClean="0"/>
              <a:t>Nb</a:t>
            </a:r>
            <a:r>
              <a:rPr kumimoji="1" lang="ja-JP" altLang="en-US" dirty="0" smtClean="0"/>
              <a:t>の使用です。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から、</a:t>
            </a:r>
            <a:r>
              <a:rPr kumimoji="1" lang="en-US" altLang="ja-JP" dirty="0" smtClean="0"/>
              <a:t>CBMM</a:t>
            </a:r>
            <a:r>
              <a:rPr kumimoji="1" lang="ja-JP" altLang="en-US" dirty="0" smtClean="0"/>
              <a:t>製のインゴットを支給頂き、</a:t>
            </a:r>
            <a:r>
              <a:rPr kumimoji="1" lang="en-US" altLang="ja-JP" dirty="0" smtClean="0"/>
              <a:t>ULVAC</a:t>
            </a:r>
            <a:r>
              <a:rPr kumimoji="1" lang="ja-JP" altLang="en-US" dirty="0" smtClean="0"/>
              <a:t>で溶解、鍛造、圧延して板を製作しました。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その後、</a:t>
            </a:r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で空洞に製作を行い、加速性能を評価しました。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468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chart presents chemical component values and RRR values before and after melting of the supplied ingot.</a:t>
            </a:r>
          </a:p>
          <a:p>
            <a:r>
              <a:rPr kumimoji="1" lang="en-US" altLang="ja-JP" dirty="0" smtClean="0"/>
              <a:t>The RRR of the supplied ingot was between 60 and 108.</a:t>
            </a:r>
          </a:p>
          <a:p>
            <a:r>
              <a:rPr kumimoji="1" lang="en-US" altLang="ja-JP" dirty="0" smtClean="0"/>
              <a:t>Through melting processes, RRR 298 has been achieved despite the Ta content was over 1000 ppm.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支給されたインゴットの溶解前と溶解後の化学成分値と</a:t>
            </a:r>
            <a:r>
              <a:rPr kumimoji="1" lang="en-US" altLang="ja-JP" dirty="0" smtClean="0"/>
              <a:t>RRR</a:t>
            </a:r>
            <a:r>
              <a:rPr kumimoji="1" lang="ja-JP" altLang="en-US" dirty="0" smtClean="0"/>
              <a:t>値を示します。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支給されたインゴットの</a:t>
            </a:r>
            <a:r>
              <a:rPr kumimoji="1" lang="en-US" altLang="ja-JP" dirty="0" smtClean="0"/>
              <a:t>RRR</a:t>
            </a:r>
            <a:r>
              <a:rPr kumimoji="1" lang="ja-JP" altLang="en-US" dirty="0" smtClean="0"/>
              <a:t>は、</a:t>
            </a:r>
            <a:r>
              <a:rPr kumimoji="1" lang="en-US" altLang="ja-JP" dirty="0" smtClean="0"/>
              <a:t>60~108</a:t>
            </a:r>
            <a:r>
              <a:rPr kumimoji="1" lang="ja-JP" altLang="en-US" dirty="0" smtClean="0"/>
              <a:t>でした。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溶解によって、</a:t>
            </a:r>
            <a:r>
              <a:rPr kumimoji="1" lang="en-US" altLang="ja-JP" dirty="0" smtClean="0"/>
              <a:t>Ta</a:t>
            </a:r>
            <a:r>
              <a:rPr kumimoji="1" lang="ja-JP" altLang="en-US" dirty="0" smtClean="0"/>
              <a:t>量が</a:t>
            </a:r>
            <a:r>
              <a:rPr kumimoji="1" lang="en-US" altLang="ja-JP" dirty="0" smtClean="0"/>
              <a:t>1000ppm</a:t>
            </a:r>
            <a:r>
              <a:rPr kumimoji="1" lang="ja-JP" altLang="en-US" dirty="0" smtClean="0"/>
              <a:t>以上にもかかわらず、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RRR298</a:t>
            </a:r>
            <a:r>
              <a:rPr kumimoji="1" lang="ja-JP" altLang="en-US" dirty="0" smtClean="0"/>
              <a:t>を達成できました。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43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Sheets for cells were made from the manufactured RRR 298 ingot.</a:t>
            </a:r>
          </a:p>
          <a:p>
            <a:r>
              <a:rPr kumimoji="1" lang="en-US" altLang="ja-JP" dirty="0" smtClean="0"/>
              <a:t>Beam pipes and strengthening rings were</a:t>
            </a:r>
            <a:r>
              <a:rPr kumimoji="1" lang="en-US" altLang="ja-JP" baseline="0" dirty="0" smtClean="0"/>
              <a:t> made from</a:t>
            </a:r>
            <a:r>
              <a:rPr kumimoji="1" lang="en-US" altLang="ja-JP" dirty="0" smtClean="0"/>
              <a:t> Nb materials of RRR 60-108, and manufactured into 3-cell cavities.</a:t>
            </a:r>
          </a:p>
          <a:p>
            <a:r>
              <a:rPr kumimoji="1" lang="en-US" altLang="ja-JP" dirty="0" smtClean="0"/>
              <a:t>The acceleration performance achieved 35MV/m.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セル用のシートは、製作した</a:t>
            </a:r>
            <a:r>
              <a:rPr kumimoji="1" lang="en-US" altLang="ja-JP" dirty="0" smtClean="0"/>
              <a:t>RRR298</a:t>
            </a:r>
            <a:r>
              <a:rPr kumimoji="1" lang="ja-JP" altLang="en-US" dirty="0" smtClean="0"/>
              <a:t>インゴットから製作し、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ビームパイプ及び強め輪は、</a:t>
            </a:r>
            <a:r>
              <a:rPr kumimoji="1" lang="en-US" altLang="ja-JP" dirty="0" smtClean="0"/>
              <a:t>RRR60~108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Nb</a:t>
            </a:r>
            <a:r>
              <a:rPr kumimoji="1" lang="ja-JP" altLang="en-US" dirty="0" smtClean="0"/>
              <a:t>材を使用し、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セル空洞を製造しました。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加速性能は、</a:t>
            </a:r>
            <a:r>
              <a:rPr kumimoji="1" lang="en-US" altLang="ja-JP" dirty="0" smtClean="0"/>
              <a:t>35MV/m</a:t>
            </a:r>
            <a:r>
              <a:rPr kumimoji="1" lang="ja-JP" altLang="en-US" dirty="0" smtClean="0"/>
              <a:t>を達成しました。</a:t>
            </a:r>
            <a:endParaRPr kumimoji="1" lang="en-US" altLang="ja-JP" dirty="0" smtClean="0"/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628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Next, we</a:t>
            </a:r>
            <a:r>
              <a:rPr lang="en-US" altLang="ja-JP" baseline="0" dirty="0" smtClean="0"/>
              <a:t> are going to </a:t>
            </a:r>
            <a:r>
              <a:rPr lang="en-US" altLang="ja-JP" dirty="0" smtClean="0"/>
              <a:t>explain about recycling.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When ingots are manufactured into </a:t>
            </a:r>
            <a:r>
              <a:rPr lang="en-US" altLang="ja-JP" dirty="0" err="1" smtClean="0"/>
              <a:t>Nb</a:t>
            </a:r>
            <a:r>
              <a:rPr lang="en-US" altLang="ja-JP" dirty="0" smtClean="0"/>
              <a:t> sheets and beam pipes, scraps are generated.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Using</a:t>
            </a:r>
            <a:r>
              <a:rPr lang="en-US" altLang="ja-JP" baseline="0" dirty="0" smtClean="0"/>
              <a:t> the generated scraps as material, w</a:t>
            </a:r>
            <a:r>
              <a:rPr lang="en-US" altLang="ja-JP" dirty="0" smtClean="0"/>
              <a:t>e have conducted experiments to determine whether ingots with high RRR could be produced.</a:t>
            </a:r>
          </a:p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次にリサイクルについて、説明します。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インゴットから、</a:t>
            </a:r>
            <a:r>
              <a:rPr lang="en-US" altLang="ja-JP" dirty="0" smtClean="0"/>
              <a:t>Nb</a:t>
            </a:r>
            <a:r>
              <a:rPr lang="ja-JP" altLang="en-US" dirty="0" smtClean="0"/>
              <a:t>シートやビームパイプを製作する際に、スクラップが発生します。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発生したスクラップを溶解原料として、</a:t>
            </a:r>
            <a:r>
              <a:rPr lang="en-US" altLang="ja-JP" dirty="0" smtClean="0"/>
              <a:t>RRR</a:t>
            </a:r>
            <a:r>
              <a:rPr lang="ja-JP" altLang="en-US" dirty="0" smtClean="0"/>
              <a:t>の高いインゴットが製造できるか実験を行いました。</a:t>
            </a:r>
            <a:endParaRPr lang="en-US" altLang="ja-JP" dirty="0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B79B8-E4F5-42D7-9032-8E9513605CB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dirty="0" smtClean="0"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10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presents the analysis results of the chemical composition and RRR of the ingot manufactured using scraps.</a:t>
            </a:r>
          </a:p>
          <a:p>
            <a:r>
              <a:rPr kumimoji="1" lang="en-US" altLang="ja-JP" dirty="0" smtClean="0"/>
              <a:t>Through three times of repeated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melting processes, RRR 292</a:t>
            </a:r>
            <a:r>
              <a:rPr kumimoji="1" lang="en-US" altLang="ja-JP" baseline="0" dirty="0" smtClean="0"/>
              <a:t> was achieved.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result confirms scraps could be used as a raw material.</a:t>
            </a:r>
          </a:p>
          <a:p>
            <a:r>
              <a:rPr kumimoji="1" lang="en-US" altLang="ja-JP" dirty="0" smtClean="0"/>
              <a:t>Depending on application, there seems to be a possibility of using cost effective recycled material.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スクラップを溶解原料として製造したインゴットの化学成分と</a:t>
            </a:r>
            <a:r>
              <a:rPr kumimoji="1" lang="en-US" altLang="ja-JP" dirty="0" smtClean="0"/>
              <a:t>RRR</a:t>
            </a:r>
            <a:r>
              <a:rPr kumimoji="1" lang="ja-JP" altLang="en-US" dirty="0" smtClean="0"/>
              <a:t>の分析結果を示します。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回溶解により、</a:t>
            </a:r>
            <a:r>
              <a:rPr kumimoji="1" lang="en-US" altLang="ja-JP" dirty="0" smtClean="0"/>
              <a:t>RRR292</a:t>
            </a:r>
            <a:r>
              <a:rPr kumimoji="1" lang="ja-JP" altLang="en-US" dirty="0" smtClean="0"/>
              <a:t>を達成しました。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溶解原料として、スクラップが使用できることを確認できました。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用途によって、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コストダウンした</a:t>
            </a:r>
            <a:r>
              <a:rPr kumimoji="1" lang="ja-JP" altLang="en-US" dirty="0" smtClean="0"/>
              <a:t>リサイクル材料の使用の可能性があると考えております。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0F85-1E24-4056-97F8-8510A5386045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B3DDC-6110-1048-A032-9FBFDC8E1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4CD91-6CD3-0840-98DD-238AB144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345D6-9F5C-7943-AB2C-CCC7FFF7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EDB9-5DD5-B14E-BDCA-7E1190590A53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53B530-E55D-5E40-9123-92F57CF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D7B34-99A3-764A-90C9-F676591D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B3C46-AD24-B647-9346-6322BC0A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20A923-EFB9-F246-8B75-497F869C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FFD413-E7F3-484C-9BF1-CA974ECE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6147-C2AE-C54E-9C7B-7CF0E30300D1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E49A91-4925-1E46-B1A4-6DB7F59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ED3C14-AB60-9647-8326-04B234EB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0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CEBBD6-4462-E84D-BF4A-864EE3AD2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BC7848-0782-BF43-BEA6-2C22E06CB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99335-96BA-BD43-95E9-8C297D9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E2B-CE34-C14A-810F-8B32B140880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7C09BE-C9D5-E54E-893D-BC4EE234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E62A5-502F-3B41-A445-01F7EC16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453188"/>
            <a:ext cx="12192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0001" y="218235"/>
            <a:ext cx="5226111" cy="535531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335360" y="908720"/>
            <a:ext cx="11521280" cy="5400600"/>
          </a:xfrm>
          <a:prstGeom prst="rect">
            <a:avLst/>
          </a:prstGeom>
          <a:ln w="31750">
            <a:noFill/>
          </a:ln>
        </p:spPr>
        <p:txBody>
          <a:bodyPr/>
          <a:lstStyle>
            <a:lvl1pPr>
              <a:buFont typeface="Wingdings" pitchFamily="2" charset="2"/>
              <a:buChar char="u"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endParaRPr lang="ja-JP" altLang="en-US" dirty="0" smtClean="0"/>
          </a:p>
          <a:p>
            <a:pPr lvl="4"/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16933" y="647223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A7E1-B300-4C32-9AC2-C47656B10AF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 userDrawn="1"/>
        </p:nvCxnSpPr>
        <p:spPr>
          <a:xfrm>
            <a:off x="0" y="6453188"/>
            <a:ext cx="12192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" contrast="4000"/>
          </a:blip>
          <a:srcRect/>
          <a:stretch>
            <a:fillRect/>
          </a:stretch>
        </p:blipFill>
        <p:spPr bwMode="auto">
          <a:xfrm>
            <a:off x="46568" y="2420938"/>
            <a:ext cx="12145433" cy="367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34076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9" name="テキスト プレースホルダ 18"/>
          <p:cNvSpPr>
            <a:spLocks noGrp="1"/>
          </p:cNvSpPr>
          <p:nvPr>
            <p:ph type="body" sz="quarter" idx="10"/>
          </p:nvPr>
        </p:nvSpPr>
        <p:spPr>
          <a:xfrm>
            <a:off x="911424" y="2946400"/>
            <a:ext cx="10369152" cy="77063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8"/>
          <p:cNvSpPr>
            <a:spLocks noGrp="1"/>
          </p:cNvSpPr>
          <p:nvPr>
            <p:ph type="body" sz="quarter" idx="11"/>
          </p:nvPr>
        </p:nvSpPr>
        <p:spPr>
          <a:xfrm>
            <a:off x="911424" y="6018994"/>
            <a:ext cx="10369152" cy="41059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19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E42BD-FBA9-814B-9005-5F9CF988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C511A8-BA27-3C41-BF92-578D99E65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08CE5-EFCE-794F-B4B0-064F1DB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D188-1A10-6943-B491-9D54327A9F5C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B57CF3-040F-A549-B285-B1781597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384B40-B72F-2C4A-983F-C0B52AE0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3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87B47-6070-3E4B-AB5E-0E59431C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DB89CA-E7AA-364E-B6CF-453FA1655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948DA-1B16-5C44-B91B-648A91B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33F7-B9EF-CE4C-8F18-153D7AD58F59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FC5B52-5162-9C47-A3B4-6B2AB1B1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A45899-E94F-3041-B132-1676D2A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2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E587B-A9BA-D642-97DF-46359013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2977-DE70-404C-9E2E-51472600C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19E643-9B58-1842-808F-3C0DF5E78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F9B053-0BDF-6746-8EA0-F79C77AD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257C-6735-184F-B350-839ED43A89E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BDA146-4148-AB46-A2B7-EBCB309F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7F82CD-7949-3043-B133-FCF0E8E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9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60293-34FA-284E-BA62-134D078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80A5B-12B6-E34A-8887-1BC80A84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353905-AACB-1743-83C2-5D81767E1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A02368-8F44-8F4F-8D9F-9AE2B29EC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B20A39-ADA6-4047-B885-6EAA13FBE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D9B78C3-126F-2F4D-B724-A28EB13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1A3-B8A1-B846-8262-8BA03EEA794A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8AE881-B356-0547-AC49-84E3EE2E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FDB426-F4E1-E74E-8D92-CE4D289E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3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E57B93-BB47-D345-B99C-524560FF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20F4C2-2489-8A49-B716-D42A1609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C54-F906-2E4D-B18D-3B452244F3A5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881A25-19B9-374C-8574-D6F923F7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B16CA8-B61F-8447-958B-035EDF6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50D1983-A9BD-F946-ABFD-1265D22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D965-C356-5947-B0F0-74868E1CCDE0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A294CD-EEBD-D44B-8CEE-516721BA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0DB01-6A51-004B-9460-1595022F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8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C79AF-C5EE-A840-9C02-5A96DBA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B89EB-D128-7243-BB58-90164400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7DC307-422B-D74F-9E4F-8F060A294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DF9DB7-B04C-A74D-ABB0-78ED132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E932-40BC-D14C-93A1-91FAE254B30B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3E058E-D687-5140-AAF2-565A75E6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88EE7B-4ACE-7E45-9DB4-BD49A629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0154EC-E307-DE4E-B10E-815E1D84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B59438-F96E-9E49-B5F8-4E305A13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B8FA4-7248-9949-8090-8DA2674E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F4A2F-4A2B-DE47-95E0-53131414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6A72-6A16-6244-9DB0-F88035BD3ECF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504214-41DA-D249-AA09-F7186AA2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6E4FB3-6D74-2746-B017-2E069C86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7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E45B9C-712E-BD40-B03B-C28D9936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18A3A-8DD2-554C-A8D7-14E5F14D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F1F149-F330-4643-A0B5-B16366CC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A624-4054-7548-8623-BDDDC78ED607}" type="datetime1">
              <a:rPr kumimoji="1" lang="ja-JP" altLang="en-US" smtClean="0"/>
              <a:t>2018/6/26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32D0EB-68C5-3A42-ADDB-C82B970E3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1562B-2014-4040-A6FA-4D59647A4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AF9C-BE39-4740-87DB-8A68228DE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6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jpeg"/><Relationship Id="rId1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7.png"/><Relationship Id="rId4" Type="http://schemas.openxmlformats.org/officeDocument/2006/relationships/hyperlink" Target="https://ja.wikipedia.org/wiki/%E3%83%95%E3%82%A1%E3%82%A4%E3%83%AB:Recycle001.svg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524000" y="480036"/>
            <a:ext cx="9144000" cy="23083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TTC WG-2 focusing on</a:t>
            </a:r>
            <a:b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</a:br>
            <a:r>
              <a:rPr lang="en-US" altLang="ja-JP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Nb</a:t>
            </a:r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 Material</a:t>
            </a:r>
            <a:b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</a:br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- Properties and Specifications -</a:t>
            </a:r>
          </a:p>
        </p:txBody>
      </p:sp>
      <p:sp>
        <p:nvSpPr>
          <p:cNvPr id="4" name="テキスト ボックス 5"/>
          <p:cNvSpPr txBox="1"/>
          <p:nvPr/>
        </p:nvSpPr>
        <p:spPr>
          <a:xfrm>
            <a:off x="4800237" y="4266398"/>
            <a:ext cx="7204529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2018/6/26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ULVAC, Inc.</a:t>
            </a:r>
            <a:endParaRPr lang="en-US" altLang="ja-JP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rial Unicode MS" pitchFamily="50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u="sng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Kyoutoshi</a:t>
            </a:r>
            <a:r>
              <a:rPr lang="en-US" altLang="ja-JP" sz="28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 Miyagi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, 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Hiroaki Masui, Noriyuki Abe,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Seiichi </a:t>
            </a:r>
            <a:r>
              <a:rPr lang="en-US" altLang="ja-JP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Shinozawa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, </a:t>
            </a:r>
            <a:r>
              <a:rPr lang="en-US" altLang="ja-JP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Tomohiro Nagata</a:t>
            </a:r>
            <a:endParaRPr lang="en-US" altLang="ja-JP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rial Unicode MS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6700" y="83154"/>
            <a:ext cx="4491166" cy="535531"/>
          </a:xfrm>
        </p:spPr>
        <p:txBody>
          <a:bodyPr/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3.Adopt of Seamless Tube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990" y="4253069"/>
            <a:ext cx="26114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8"/>
          <p:cNvSpPr>
            <a:spLocks noChangeArrowheads="1"/>
          </p:cNvSpPr>
          <p:nvPr/>
        </p:nvSpPr>
        <p:spPr bwMode="auto">
          <a:xfrm>
            <a:off x="1875991" y="4954444"/>
            <a:ext cx="268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seamless tube for 3-cell</a:t>
            </a:r>
            <a:endParaRPr lang="ja-JP" altLang="en-US" sz="1600" dirty="0"/>
          </a:p>
        </p:txBody>
      </p:sp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2043838" y="5199287"/>
            <a:ext cx="2353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Calibri" pitchFamily="34" charset="0"/>
              </a:rPr>
              <a:t>dia138 x dia131 x 830mm</a:t>
            </a:r>
            <a:endParaRPr lang="ja-JP" altLang="en-US" sz="1600" b="1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6085" y="1157923"/>
            <a:ext cx="930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Aiming at cost reduction of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material, we are manufacturing and evaluating cavities using seamless tubes collaborating with KEK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/>
          </p:nvPr>
        </p:nvGraphicFramePr>
        <p:xfrm>
          <a:off x="1938576" y="2339608"/>
          <a:ext cx="831667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5">
                  <a:extLst>
                    <a:ext uri="{9D8B030D-6E8A-4147-A177-3AD203B41FA5}">
                      <a16:colId xmlns:a16="http://schemas.microsoft.com/office/drawing/2014/main" val="3248512942"/>
                    </a:ext>
                  </a:extLst>
                </a:gridCol>
                <a:gridCol w="1663335">
                  <a:extLst>
                    <a:ext uri="{9D8B030D-6E8A-4147-A177-3AD203B41FA5}">
                      <a16:colId xmlns:a16="http://schemas.microsoft.com/office/drawing/2014/main" val="1702739101"/>
                    </a:ext>
                  </a:extLst>
                </a:gridCol>
                <a:gridCol w="1663335">
                  <a:extLst>
                    <a:ext uri="{9D8B030D-6E8A-4147-A177-3AD203B41FA5}">
                      <a16:colId xmlns:a16="http://schemas.microsoft.com/office/drawing/2014/main" val="63701695"/>
                    </a:ext>
                  </a:extLst>
                </a:gridCol>
                <a:gridCol w="1663335">
                  <a:extLst>
                    <a:ext uri="{9D8B030D-6E8A-4147-A177-3AD203B41FA5}">
                      <a16:colId xmlns:a16="http://schemas.microsoft.com/office/drawing/2014/main" val="989990415"/>
                    </a:ext>
                  </a:extLst>
                </a:gridCol>
                <a:gridCol w="1663335">
                  <a:extLst>
                    <a:ext uri="{9D8B030D-6E8A-4147-A177-3AD203B41FA5}">
                      <a16:colId xmlns:a16="http://schemas.microsoft.com/office/drawing/2014/main" val="2218749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cost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 cost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kumimoji="1" lang="en-US" altLang="ja-JP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cost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 ratio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1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Existing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(Press + EBW)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4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Hydroforming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  <a:endParaRPr kumimoji="1" lang="ja-JP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6811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625863" y="4137928"/>
            <a:ext cx="281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estimated by KEK</a:t>
            </a:r>
          </a:p>
          <a:p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(Prof. Yamanaka)</a:t>
            </a: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77504" y="5610283"/>
            <a:ext cx="50777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*Reducing cavity cost (in case of 3-cell)</a:t>
            </a:r>
          </a:p>
        </p:txBody>
      </p:sp>
    </p:spTree>
    <p:extLst>
      <p:ext uri="{BB962C8B-B14F-4D97-AF65-F5344CB8AC3E}">
        <p14:creationId xmlns:p14="http://schemas.microsoft.com/office/powerpoint/2010/main" val="34260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94" y="1190090"/>
            <a:ext cx="4719727" cy="35077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1" y="24336"/>
            <a:ext cx="4491166" cy="535531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3.Adopt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of Seamless Tube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3FF37-91C8-4651-876B-6BE077127805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dirty="0" smtClean="0">
              <a:cs typeface="メイリオ" pitchFamily="50" charset="-128"/>
            </a:endParaRPr>
          </a:p>
        </p:txBody>
      </p:sp>
      <p:sp>
        <p:nvSpPr>
          <p:cNvPr id="15368" name="テキスト ボックス 10"/>
          <p:cNvSpPr txBox="1">
            <a:spLocks noChangeArrowheads="1"/>
          </p:cNvSpPr>
          <p:nvPr/>
        </p:nvSpPr>
        <p:spPr bwMode="auto">
          <a:xfrm>
            <a:off x="7051676" y="5635626"/>
            <a:ext cx="98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ja-JP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9" name="テキスト ボックス 48"/>
          <p:cNvSpPr txBox="1">
            <a:spLocks noChangeArrowheads="1"/>
          </p:cNvSpPr>
          <p:nvPr/>
        </p:nvSpPr>
        <p:spPr bwMode="auto">
          <a:xfrm>
            <a:off x="8732857" y="1358356"/>
            <a:ext cx="22549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Calibri" pitchFamily="34" charset="0"/>
              </a:rPr>
              <a:t>Vertical test @ KEK </a:t>
            </a:r>
          </a:p>
        </p:txBody>
      </p:sp>
      <p:pic>
        <p:nvPicPr>
          <p:cNvPr id="14" name="図 3" descr="IMGA03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686" y="1391693"/>
            <a:ext cx="3573894" cy="1872208"/>
          </a:xfrm>
          <a:prstGeom prst="rect">
            <a:avLst/>
          </a:prstGeom>
          <a:noFill/>
          <a:ln w="412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 bwMode="auto">
          <a:xfrm>
            <a:off x="7543007" y="2663796"/>
            <a:ext cx="30845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latin typeface="Calibri" pitchFamily="34" charset="0"/>
              </a:rPr>
              <a:t>E</a:t>
            </a:r>
            <a:r>
              <a:rPr lang="en-US" altLang="ja-JP" sz="2000" b="1" baseline="-25000" dirty="0">
                <a:latin typeface="Calibri" pitchFamily="34" charset="0"/>
              </a:rPr>
              <a:t>acc</a:t>
            </a:r>
            <a:r>
              <a:rPr lang="en-US" altLang="ja-JP" sz="2000" b="1" dirty="0">
                <a:latin typeface="Calibri" pitchFamily="34" charset="0"/>
              </a:rPr>
              <a:t> max. = 40</a:t>
            </a:r>
            <a:r>
              <a:rPr lang="en-US" altLang="ja-JP" sz="2000" b="1" dirty="0" smtClean="0">
                <a:latin typeface="Calibri" pitchFamily="34" charset="0"/>
              </a:rPr>
              <a:t> </a:t>
            </a:r>
            <a:r>
              <a:rPr lang="en-US" altLang="ja-JP" sz="2000" b="1" dirty="0">
                <a:latin typeface="Calibri" pitchFamily="34" charset="0"/>
              </a:rPr>
              <a:t>MV/m @2K</a:t>
            </a:r>
          </a:p>
        </p:txBody>
      </p:sp>
      <p:pic>
        <p:nvPicPr>
          <p:cNvPr id="16" name="Picture 3" descr="D:\photo2\2015VT_R4\DSCN2013.JPG"/>
          <p:cNvPicPr>
            <a:picLocks noChangeAspect="1" noChangeArrowheads="1"/>
          </p:cNvPicPr>
          <p:nvPr/>
        </p:nvPicPr>
        <p:blipFill>
          <a:blip r:embed="rId5" cstate="print"/>
          <a:srcRect t="9811" r="6299" b="2803"/>
          <a:stretch>
            <a:fillRect/>
          </a:stretch>
        </p:blipFill>
        <p:spPr bwMode="auto">
          <a:xfrm>
            <a:off x="1885951" y="3835427"/>
            <a:ext cx="257370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706079" y="5044354"/>
            <a:ext cx="507774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*Seamless cavity using ULVAC Nb material has 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accomplished 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ILC standard.</a:t>
            </a:r>
          </a:p>
        </p:txBody>
      </p:sp>
    </p:spTree>
    <p:extLst>
      <p:ext uri="{BB962C8B-B14F-4D97-AF65-F5344CB8AC3E}">
        <p14:creationId xmlns:p14="http://schemas.microsoft.com/office/powerpoint/2010/main" val="19329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Q3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maximum recrystallized fraction possible and how measured/ensured? 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helpful to relax any other specifications, to help maximize recrystallized fraction? e.g. grain size? Hardness? Impurity content? Annealing temperature?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· For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structure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observation, samples are taken at arbitrary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positions, which are measured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according to ASTM standards.</a:t>
            </a:r>
          </a:p>
          <a:p>
            <a:pPr marL="0" indent="0">
              <a:buNone/>
            </a:pPr>
            <a:endParaRPr lang="en-US" altLang="ja-JP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·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the crystal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grain size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relaxed to larger scale, heat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treatment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control becomes easier.</a:t>
            </a:r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6573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Q4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</a:t>
            </a:r>
            <a:r>
              <a:rPr lang="en-US" altLang="ja-JP" sz="2400" b="1" u="sng" dirty="0" smtClean="0"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・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is about ± 10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°C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as actual value.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・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 ILC standard of acceleration performance has been achieved, we believe it satisfies the requirement.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1600" dirty="0" smtClean="0"/>
          </a:p>
        </p:txBody>
      </p:sp>
      <p:pic>
        <p:nvPicPr>
          <p:cNvPr id="7" name="Picture 29" descr="C:\Users\um00240\Desktop\技術係\YO13-0745\板\Nb1cell空洞【板・ビーム管】\Nb1Cell空洞【円板・管】\写真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245" y="4023458"/>
            <a:ext cx="2664296" cy="158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399" y="3413760"/>
            <a:ext cx="3774741" cy="28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3" descr="図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3529" y="3645407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885" y="4974144"/>
            <a:ext cx="1766888" cy="1323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 bwMode="auto">
          <a:xfrm>
            <a:off x="8044516" y="4843317"/>
            <a:ext cx="30845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latin typeface="Calibri" pitchFamily="34" charset="0"/>
              </a:rPr>
              <a:t>E</a:t>
            </a:r>
            <a:r>
              <a:rPr lang="en-US" altLang="ja-JP" sz="2000" b="1" baseline="-25000" dirty="0">
                <a:latin typeface="Calibri" pitchFamily="34" charset="0"/>
              </a:rPr>
              <a:t>acc</a:t>
            </a:r>
            <a:r>
              <a:rPr lang="en-US" altLang="ja-JP" sz="2000" b="1" dirty="0">
                <a:latin typeface="Calibri" pitchFamily="34" charset="0"/>
              </a:rPr>
              <a:t> max. = </a:t>
            </a:r>
            <a:r>
              <a:rPr lang="en-US" altLang="ja-JP" sz="2000" b="1" dirty="0" smtClean="0">
                <a:latin typeface="Calibri" pitchFamily="34" charset="0"/>
              </a:rPr>
              <a:t>41 </a:t>
            </a:r>
            <a:r>
              <a:rPr lang="en-US" altLang="ja-JP" sz="2000" b="1" dirty="0">
                <a:latin typeface="Calibri" pitchFamily="34" charset="0"/>
              </a:rPr>
              <a:t>MV/m @2K</a:t>
            </a:r>
          </a:p>
        </p:txBody>
      </p:sp>
      <p:sp>
        <p:nvSpPr>
          <p:cNvPr id="12" name="テキスト ボックス 48"/>
          <p:cNvSpPr txBox="1">
            <a:spLocks noChangeArrowheads="1"/>
          </p:cNvSpPr>
          <p:nvPr/>
        </p:nvSpPr>
        <p:spPr bwMode="auto">
          <a:xfrm>
            <a:off x="9008207" y="3545188"/>
            <a:ext cx="22549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latin typeface="Calibri" pitchFamily="34" charset="0"/>
              </a:rPr>
              <a:t>Vertical test @ KEK </a:t>
            </a:r>
          </a:p>
        </p:txBody>
      </p:sp>
    </p:spTree>
    <p:extLst>
      <p:ext uri="{BB962C8B-B14F-4D97-AF65-F5344CB8AC3E}">
        <p14:creationId xmlns:p14="http://schemas.microsoft.com/office/powerpoint/2010/main" val="36187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Q5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lang="en-US" altLang="ja-JP" sz="3600" dirty="0"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</a:t>
            </a:r>
            <a:r>
              <a:rPr lang="en-US" altLang="ja-JP" sz="2400" b="1" u="sng" dirty="0" smtClean="0">
                <a:latin typeface="Helvetica" pitchFamily="2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900" b="1" u="sng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· Accurate thickness is not available, due to lack of measurement data of damaged-layers.  </a:t>
            </a:r>
          </a:p>
          <a:p>
            <a:pPr marL="0" indent="0">
              <a:buNone/>
            </a:pPr>
            <a:endParaRPr lang="en-US" altLang="ja-JP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· Handling scratches are removed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final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polishing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process before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roughness measurement and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visual inspection.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/>
              <a:t>　</a:t>
            </a:r>
            <a:endParaRPr lang="en-US" altLang="ja-JP" sz="1600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8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231587"/>
            <a:ext cx="10932339" cy="102670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Q1: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 G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eneral </a:t>
            </a:r>
            <a:r>
              <a:rPr lang="en-US" altLang="ja-JP" sz="2400" b="1" i="1" dirty="0">
                <a:solidFill>
                  <a:srgbClr val="0070C0"/>
                </a:solidFill>
                <a:latin typeface="Helvetica" pitchFamily="2" charset="0"/>
              </a:rPr>
              <a:t>advices</a:t>
            </a:r>
            <a:r>
              <a:rPr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on specifications and/or any specific comments on items causing difficulties?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8DF65-07B1-5948-9D1E-6356DD65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11" y="1553671"/>
            <a:ext cx="10932339" cy="490651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u="sng" dirty="0" smtClean="0">
                <a:latin typeface="Helvetica" pitchFamily="2" charset="0"/>
              </a:rPr>
              <a:t>Advice/Comment/Information</a:t>
            </a:r>
            <a:r>
              <a:rPr kumimoji="1" lang="en-US" altLang="ja-JP" sz="2400" b="1" u="sng" dirty="0"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endParaRPr kumimoji="1" lang="en-US" altLang="ja-JP" sz="1600" dirty="0" smtClean="0"/>
          </a:p>
          <a:p>
            <a:pPr marL="0" indent="0">
              <a:buNone/>
            </a:pP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. There is a possibility of reducing the number of times of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melting process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if RRR can be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reduced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to 250 or less.</a:t>
            </a:r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2. If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content is allowed up to 3000 ppm (ASTM B393 Type 2), the raw material procurement range becomes wider.</a:t>
            </a:r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If specifications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such as mechanical properties (YS, TS), crystal grain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size, etc. are required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only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component parts necessary for </a:t>
            </a: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processing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cost can be lowered.</a:t>
            </a:r>
            <a:endParaRPr lang="en-US" altLang="ja-JP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example, parts that do not require mechanical properties, grain size, hardness </a:t>
            </a:r>
            <a:r>
              <a:rPr lang="en-US" altLang="ja-JP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etc. can be excluded.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コンテンツ プレースホルダー 12">
            <a:extLst>
              <a:ext uri="{FF2B5EF4-FFF2-40B4-BE49-F238E27FC236}">
                <a16:creationId xmlns:a16="http://schemas.microsoft.com/office/drawing/2014/main" id="{533B261F-804D-AD45-B8E8-AE584983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8" b="-145"/>
          <a:stretch/>
        </p:blipFill>
        <p:spPr>
          <a:xfrm>
            <a:off x="4702796" y="795216"/>
            <a:ext cx="6804405" cy="1567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1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6" y="324664"/>
            <a:ext cx="10895251" cy="126137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Q2</a:t>
            </a:r>
            <a:r>
              <a:rPr kumimoji="1" lang="en-US" altLang="ja-JP" sz="24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24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Would there be </a:t>
            </a:r>
            <a:r>
              <a:rPr lang="en-US" altLang="ja-JP" sz="2200" b="1" i="1" dirty="0">
                <a:solidFill>
                  <a:srgbClr val="0070C0"/>
                </a:solidFill>
                <a:latin typeface="Helvetica" pitchFamily="2" charset="0"/>
              </a:rPr>
              <a:t>cost-saving</a:t>
            </a:r>
            <a: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  <a:t> for:</a:t>
            </a:r>
            <a:br>
              <a:rPr lang="en-US" altLang="ja-JP" sz="22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Accepting higher impurity content in the specifications (e.g. loosen tantalum allowance) or for accepting lower RRR?</a:t>
            </a:r>
            <a:b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- Cutting-out Large Grain disks/sheets from the Nb ingot vs Producing fine grain sheets after forging/rolling/polishing?   What is the maximum diameter available? </a:t>
            </a:r>
            <a:endParaRPr kumimoji="1" lang="ja-JP" alt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587347" y="1723604"/>
            <a:ext cx="10895250" cy="47203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u="sng" dirty="0">
                <a:latin typeface="Helvetica" pitchFamily="2" charset="0"/>
              </a:rPr>
              <a:t>Advice/Comment/Information:</a:t>
            </a:r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en-US" altLang="ja-JP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(Please refer NEXT Slide)</a:t>
            </a:r>
            <a:endParaRPr lang="en-US" altLang="ja-JP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6616" y="519572"/>
            <a:ext cx="2212465" cy="535531"/>
          </a:xfrm>
        </p:spPr>
        <p:txBody>
          <a:bodyPr/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Low cost Nb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866901" y="1457400"/>
            <a:ext cx="8388350" cy="3772968"/>
          </a:xfrm>
        </p:spPr>
        <p:txBody>
          <a:bodyPr/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Proposal for cost effective Nb</a:t>
            </a:r>
          </a:p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Utilization of commercial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 Nb (High-Ta)</a:t>
            </a:r>
          </a:p>
          <a:p>
            <a:pPr marL="0" indent="0">
              <a:buNone/>
            </a:pP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2. Recycling scrap generated in production</a:t>
            </a:r>
            <a:r>
              <a: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　　　  </a:t>
            </a:r>
            <a:endParaRPr kumimoji="1" lang="en-US" altLang="ja-JP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(Reducing 25% or 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by sheet)</a:t>
            </a:r>
            <a:endParaRPr kumimoji="1" lang="en-US" altLang="ja-JP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Adopt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of seamless tube</a:t>
            </a:r>
          </a:p>
          <a:p>
            <a:pPr marL="0" indent="0">
              <a:buNone/>
            </a:pP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(Reducing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25%)</a:t>
            </a:r>
          </a:p>
          <a:p>
            <a:pPr marL="0" indent="0">
              <a:buNone/>
            </a:pPr>
            <a:endParaRPr kumimoji="1" lang="en-US" altLang="ja-JP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1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4001" y="218235"/>
            <a:ext cx="7966092" cy="535531"/>
          </a:xfrm>
        </p:spPr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Utilization of commercial grade Nb (High-Ta</a:t>
            </a:r>
            <a:r>
              <a:rPr lang="en-US" altLang="ja-JP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71" y="945946"/>
            <a:ext cx="3141785" cy="171599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>
          <a:xfrm>
            <a:off x="9877425" y="6390330"/>
            <a:ext cx="755650" cy="365125"/>
          </a:xfrm>
        </p:spPr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056" y="1174772"/>
            <a:ext cx="847329" cy="5839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933" y="1902173"/>
            <a:ext cx="734645" cy="607515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3087218" y="2786050"/>
            <a:ext cx="461889" cy="56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0749" y="3385889"/>
            <a:ext cx="286043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055" y="3753074"/>
            <a:ext cx="691062" cy="4617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4879631" y="4399228"/>
            <a:ext cx="1012782" cy="461665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 baseline="0">
                <a:solidFill>
                  <a:schemeClr val="bg1"/>
                </a:solidFill>
                <a:latin typeface="+mj-lt"/>
                <a:ea typeface="+mj-ea"/>
                <a:cs typeface="メイリオ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ULVAC</a:t>
            </a:r>
            <a:endParaRPr lang="ja-JP" altLang="en-US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13481" y="5990219"/>
            <a:ext cx="22613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 Melting Furnace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1158" y="4380076"/>
            <a:ext cx="8969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右矢印 14"/>
          <p:cNvSpPr/>
          <p:nvPr/>
        </p:nvSpPr>
        <p:spPr>
          <a:xfrm>
            <a:off x="4965987" y="5506917"/>
            <a:ext cx="637643" cy="425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5325" y="4613959"/>
            <a:ext cx="1444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1731" y="4817998"/>
            <a:ext cx="1219391" cy="9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右矢印 20"/>
          <p:cNvSpPr/>
          <p:nvPr/>
        </p:nvSpPr>
        <p:spPr>
          <a:xfrm>
            <a:off x="7355000" y="5366179"/>
            <a:ext cx="394164" cy="440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9680984" y="3975774"/>
            <a:ext cx="392882" cy="415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35786" y="3935937"/>
            <a:ext cx="7291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KEK</a:t>
            </a:r>
            <a:endParaRPr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6954" y="1898748"/>
            <a:ext cx="3993625" cy="179430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85" y="1353496"/>
            <a:ext cx="2561823" cy="358503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>
            <a:off x="7071898" y="1666742"/>
            <a:ext cx="600753" cy="55996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7993" y="3582487"/>
            <a:ext cx="2491650" cy="380742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 flipH="1" flipV="1">
            <a:off x="7170619" y="2975457"/>
            <a:ext cx="201655" cy="6369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2682" y="1647303"/>
            <a:ext cx="2593350" cy="380742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H="1">
            <a:off x="8169945" y="2028046"/>
            <a:ext cx="516824" cy="48422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127446" y="857045"/>
            <a:ext cx="3415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Reference: SRF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(prof. Yamanaka)</a:t>
            </a: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64696" y="5954486"/>
            <a:ext cx="9491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Forging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104724" y="5949701"/>
            <a:ext cx="8911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Rolling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4790"/>
              </p:ext>
            </p:extLst>
          </p:nvPr>
        </p:nvGraphicFramePr>
        <p:xfrm>
          <a:off x="1621974" y="1851699"/>
          <a:ext cx="9011097" cy="2390140"/>
        </p:xfrm>
        <a:graphic>
          <a:graphicData uri="http://schemas.openxmlformats.org/drawingml/2006/table">
            <a:tbl>
              <a:tblPr/>
              <a:tblGrid>
                <a:gridCol w="900833">
                  <a:extLst>
                    <a:ext uri="{9D8B030D-6E8A-4147-A177-3AD203B41FA5}">
                      <a16:colId xmlns:a16="http://schemas.microsoft.com/office/drawing/2014/main" val="2718047237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3915941466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1695452056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3398083879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2799466674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1007347496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482136509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4290649084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2011872491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3802417866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2815181563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1063395844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2074516669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3738649221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179542566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694069948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577256594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2033783815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3488533851"/>
                    </a:ext>
                  </a:extLst>
                </a:gridCol>
                <a:gridCol w="426856">
                  <a:extLst>
                    <a:ext uri="{9D8B030D-6E8A-4147-A177-3AD203B41FA5}">
                      <a16:colId xmlns:a16="http://schemas.microsoft.com/office/drawing/2014/main" val="4218449985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Al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Fe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Ni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Si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Ta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Ti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Zr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Hf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Co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Be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RRR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9197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ASTMB391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Type2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&lt;250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&lt;200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&lt;300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&lt;500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&lt;200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&lt;200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314579"/>
                  </a:ext>
                </a:extLst>
              </a:tr>
              <a:tr h="640080"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Company 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Material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1194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60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～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154561"/>
                  </a:ext>
                </a:extLst>
              </a:tr>
              <a:tr h="640080"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As melt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/>
                      </a:r>
                      <a:b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</a:br>
                      <a:endParaRPr kumimoji="1" lang="el-GR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&lt;30</a:t>
                      </a:r>
                      <a:endParaRPr kumimoji="1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1210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&lt;10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hangingPunct="0">
                        <a:defRPr kumimoji="1" b="1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hangingPunct="0"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fontAlgn="base" hangingPunct="0">
                        <a:buClr>
                          <a:schemeClr val="accent2"/>
                        </a:buClr>
                        <a:buFont typeface="Arial" panose="020B0604020202020204" pitchFamily="34" charset="0"/>
                        <a:defRPr kumimoji="1" sz="20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fontAlgn="base" hangingPunct="0"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277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～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3133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704001" y="1138277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compositions and RRR</a:t>
            </a:r>
            <a:endParaRPr lang="ja-JP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8230" y="1369109"/>
            <a:ext cx="28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: wt ppm except RRR</a:t>
            </a:r>
            <a:endParaRPr lang="ja-JP" alt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4001" y="4889632"/>
            <a:ext cx="87254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RRR increases when commercial grade Nb (High-Ta)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EB melted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63830" y="4271977"/>
            <a:ext cx="376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Reference: SRF</a:t>
            </a:r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2017; ULVAC analysis data</a:t>
            </a: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1704001" y="218235"/>
            <a:ext cx="7966092" cy="535531"/>
          </a:xfrm>
        </p:spPr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1. Utilization of commercial grade Nb (High-Ta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344" y="1852391"/>
            <a:ext cx="5517652" cy="346478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704001" y="218235"/>
            <a:ext cx="7966092" cy="535531"/>
          </a:xfrm>
        </p:spPr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1. Utilization of commercial grade Nb (High-Ta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25" y="2308715"/>
            <a:ext cx="3993625" cy="179430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2054545" y="1837887"/>
            <a:ext cx="669577" cy="79879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222091" y="3385425"/>
            <a:ext cx="502031" cy="9181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3221416" y="2076709"/>
            <a:ext cx="1214764" cy="8455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18825" y="1194839"/>
            <a:ext cx="337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Cell </a:t>
            </a:r>
            <a:endParaRPr lang="en-US" altLang="ja-JP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(RRR(Ingot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277-298)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6664" y="4273461"/>
            <a:ext cx="281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Beam pipe</a:t>
            </a:r>
          </a:p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RRR(Ingot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60-108)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87225" y="1353379"/>
            <a:ext cx="278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Stiffening Ring (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RRR(Ingot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r>
              <a:rPr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60-108)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テキスト ボックス 48"/>
          <p:cNvSpPr txBox="1">
            <a:spLocks noChangeArrowheads="1"/>
          </p:cNvSpPr>
          <p:nvPr/>
        </p:nvSpPr>
        <p:spPr bwMode="auto">
          <a:xfrm>
            <a:off x="9016267" y="2007104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u="sng" dirty="0">
                <a:latin typeface="Calibri" pitchFamily="34" charset="0"/>
              </a:rPr>
              <a:t>Vertical test @ KEK </a:t>
            </a: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7929851" y="3707585"/>
            <a:ext cx="30845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dirty="0">
                <a:latin typeface="Calibri" pitchFamily="34" charset="0"/>
              </a:rPr>
              <a:t>E</a:t>
            </a:r>
            <a:r>
              <a:rPr lang="en-US" altLang="ja-JP" sz="2000" b="1" baseline="-25000" dirty="0">
                <a:latin typeface="Calibri" pitchFamily="34" charset="0"/>
              </a:rPr>
              <a:t>acc</a:t>
            </a:r>
            <a:r>
              <a:rPr lang="en-US" altLang="ja-JP" sz="2000" b="1" dirty="0">
                <a:latin typeface="Calibri" pitchFamily="34" charset="0"/>
              </a:rPr>
              <a:t> max. = </a:t>
            </a:r>
            <a:r>
              <a:rPr lang="en-US" altLang="ja-JP" sz="2000" b="1" dirty="0" smtClean="0">
                <a:latin typeface="Calibri" pitchFamily="34" charset="0"/>
              </a:rPr>
              <a:t>35 </a:t>
            </a:r>
            <a:r>
              <a:rPr lang="en-US" altLang="ja-JP" sz="2000" b="1" dirty="0">
                <a:latin typeface="Calibri" pitchFamily="34" charset="0"/>
              </a:rPr>
              <a:t>MV/m @2K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77241" y="4173135"/>
            <a:ext cx="1938528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ja-JP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kumimoji="0" lang="en-US" altLang="ja-JP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max = 35 MV/m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 Temp. = 2K)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1851025" y="968375"/>
            <a:ext cx="1460500" cy="21018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2462" y="144915"/>
            <a:ext cx="5973045" cy="480131"/>
          </a:xfrm>
        </p:spPr>
        <p:txBody>
          <a:bodyPr/>
          <a:lstStyle/>
          <a:p>
            <a:pPr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2.Recycling of scrap (ASTM B393 Type5)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1A5B4-06C2-439B-AAEB-9819C2C1D230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dirty="0" smtClean="0">
              <a:cs typeface="メイリオ" pitchFamily="50" charset="-128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295401"/>
            <a:ext cx="1295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矢印コネクタ 20"/>
          <p:cNvCxnSpPr/>
          <p:nvPr/>
        </p:nvCxnSpPr>
        <p:spPr>
          <a:xfrm>
            <a:off x="3273426" y="2130425"/>
            <a:ext cx="792163" cy="0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326" name="Picture 2" descr="https://upload.wikimedia.org/wikipedia/commons/thumb/4/44/Recycle001.svg/250px-Recycle001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6288" y="3278188"/>
            <a:ext cx="11811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正方形/長方形 27"/>
          <p:cNvSpPr>
            <a:spLocks noChangeArrowheads="1"/>
          </p:cNvSpPr>
          <p:nvPr/>
        </p:nvSpPr>
        <p:spPr bwMode="auto">
          <a:xfrm>
            <a:off x="5994401" y="992188"/>
            <a:ext cx="15033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 dirty="0">
                <a:latin typeface="Calibri" pitchFamily="34" charset="0"/>
              </a:rPr>
              <a:t>Deforming</a:t>
            </a:r>
          </a:p>
        </p:txBody>
      </p:sp>
      <p:sp>
        <p:nvSpPr>
          <p:cNvPr id="13328" name="正方形/長方形 28"/>
          <p:cNvSpPr>
            <a:spLocks noChangeArrowheads="1"/>
          </p:cNvSpPr>
          <p:nvPr/>
        </p:nvSpPr>
        <p:spPr bwMode="auto">
          <a:xfrm>
            <a:off x="7731126" y="3362325"/>
            <a:ext cx="1681163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Machining</a:t>
            </a:r>
          </a:p>
        </p:txBody>
      </p:sp>
      <p:sp>
        <p:nvSpPr>
          <p:cNvPr id="13329" name="正方形/長方形 29"/>
          <p:cNvSpPr>
            <a:spLocks noChangeArrowheads="1"/>
          </p:cNvSpPr>
          <p:nvPr/>
        </p:nvSpPr>
        <p:spPr bwMode="auto">
          <a:xfrm>
            <a:off x="7734300" y="4181475"/>
            <a:ext cx="1677988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Annealing</a:t>
            </a:r>
            <a:endParaRPr lang="ja-JP" alt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30" name="正方形/長方形 30"/>
          <p:cNvSpPr>
            <a:spLocks noChangeArrowheads="1"/>
          </p:cNvSpPr>
          <p:nvPr/>
        </p:nvSpPr>
        <p:spPr bwMode="auto">
          <a:xfrm>
            <a:off x="4030663" y="962025"/>
            <a:ext cx="1160462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Forging</a:t>
            </a:r>
          </a:p>
        </p:txBody>
      </p:sp>
      <p:sp>
        <p:nvSpPr>
          <p:cNvPr id="13332" name="正方形/長方形 32"/>
          <p:cNvSpPr>
            <a:spLocks noChangeArrowheads="1"/>
          </p:cNvSpPr>
          <p:nvPr/>
        </p:nvSpPr>
        <p:spPr bwMode="auto">
          <a:xfrm>
            <a:off x="1876426" y="936625"/>
            <a:ext cx="13255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Refining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14775" y="984250"/>
            <a:ext cx="1460500" cy="21018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13334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125" y="1419226"/>
            <a:ext cx="8969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6003925" y="973138"/>
            <a:ext cx="3803650" cy="194786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13336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7289" y="1423988"/>
            <a:ext cx="1444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正方形/長方形 27"/>
          <p:cNvSpPr>
            <a:spLocks noChangeArrowheads="1"/>
          </p:cNvSpPr>
          <p:nvPr/>
        </p:nvSpPr>
        <p:spPr bwMode="auto">
          <a:xfrm>
            <a:off x="5846764" y="4297363"/>
            <a:ext cx="117157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 dirty="0">
                <a:latin typeface="Calibri" pitchFamily="34" charset="0"/>
              </a:rPr>
              <a:t>Recycle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 flipH="1">
            <a:off x="6859589" y="2728913"/>
            <a:ext cx="465137" cy="64135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5254626" y="2119313"/>
            <a:ext cx="792163" cy="0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8532813" y="2886076"/>
            <a:ext cx="0" cy="512763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8548688" y="3721101"/>
            <a:ext cx="0" cy="512763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5326857" y="4059259"/>
            <a:ext cx="538563" cy="522267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610278" y="4985906"/>
            <a:ext cx="210125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selection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177" y="5979971"/>
            <a:ext cx="203658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process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4559477" y="5407877"/>
            <a:ext cx="1" cy="590869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2419351" y="3063876"/>
            <a:ext cx="33339" cy="1433513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フローチャート: 直接アクセス記憶 7"/>
          <p:cNvSpPr/>
          <p:nvPr/>
        </p:nvSpPr>
        <p:spPr>
          <a:xfrm>
            <a:off x="1851025" y="4581525"/>
            <a:ext cx="1212605" cy="414062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54" name="直線矢印コネクタ 53"/>
          <p:cNvCxnSpPr/>
          <p:nvPr/>
        </p:nvCxnSpPr>
        <p:spPr>
          <a:xfrm flipH="1" flipV="1">
            <a:off x="3248026" y="5595937"/>
            <a:ext cx="580231" cy="402808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952626" y="5127327"/>
            <a:ext cx="117827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Melting material</a:t>
            </a:r>
            <a:endParaRPr lang="ja-JP" alt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テキスト ボックス 27"/>
          <p:cNvSpPr txBox="1">
            <a:spLocks noChangeArrowheads="1"/>
          </p:cNvSpPr>
          <p:nvPr/>
        </p:nvSpPr>
        <p:spPr bwMode="auto">
          <a:xfrm>
            <a:off x="1851025" y="4581526"/>
            <a:ext cx="84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hangingPunct="0"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hangingPunct="0"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hangingPunct="0"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hangingPunct="0"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hangingPunct="0"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t" latinLnBrk="1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t" latinLnBrk="1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t" latinLnBrk="1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t" latinLnBrk="1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rgbClr val="0000CC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hangingPunct="1"/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Ingot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317" y="3049588"/>
            <a:ext cx="996418" cy="1875842"/>
          </a:xfrm>
          <a:prstGeom prst="rect">
            <a:avLst/>
          </a:prstGeom>
        </p:spPr>
      </p:pic>
      <p:pic>
        <p:nvPicPr>
          <p:cNvPr id="95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5830" y="1525156"/>
            <a:ext cx="1320373" cy="9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線矢印コネクタ 32"/>
          <p:cNvCxnSpPr/>
          <p:nvPr/>
        </p:nvCxnSpPr>
        <p:spPr>
          <a:xfrm>
            <a:off x="5196497" y="3046414"/>
            <a:ext cx="708210" cy="515936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076952" y="4908461"/>
            <a:ext cx="434065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*Small chips cannot be recycled.</a:t>
            </a:r>
          </a:p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*Control required for W, Mo, Ta content.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5E7A7E1-B300-4C32-9AC2-C47656B10AF8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1625601" y="800396"/>
          <a:ext cx="8916337" cy="258153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72123">
                  <a:extLst>
                    <a:ext uri="{9D8B030D-6E8A-4147-A177-3AD203B41FA5}">
                      <a16:colId xmlns:a16="http://schemas.microsoft.com/office/drawing/2014/main" val="2483649281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783721317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2706124225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3132330078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701217328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885904471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3872378799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295463512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4196142337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362284374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427302649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2342774898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4138023901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2796300947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4145759841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3859387099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3664966379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638931515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829032434"/>
                    </a:ext>
                  </a:extLst>
                </a:gridCol>
                <a:gridCol w="433906">
                  <a:extLst>
                    <a:ext uri="{9D8B030D-6E8A-4147-A177-3AD203B41FA5}">
                      <a16:colId xmlns:a16="http://schemas.microsoft.com/office/drawing/2014/main" val="1212094402"/>
                    </a:ext>
                  </a:extLst>
                </a:gridCol>
              </a:tblGrid>
              <a:tr h="64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Melting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  <a:endParaRPr lang="en-US" sz="110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300K </a:t>
                      </a:r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9.5K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10239"/>
                  </a:ext>
                </a:extLst>
              </a:tr>
              <a:tr h="6453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ja-JP" alt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1st </a:t>
                      </a:r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ja-JP" alt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ja-JP" alt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977091"/>
                  </a:ext>
                </a:extLst>
              </a:tr>
              <a:tr h="645383">
                <a:tc>
                  <a:txBody>
                    <a:bodyPr/>
                    <a:lstStyle/>
                    <a:p>
                      <a:pPr algn="ctr" fontAlgn="ctr"/>
                      <a:endParaRPr lang="en-US" altLang="ja-JP" sz="140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2nd</a:t>
                      </a:r>
                    </a:p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ja-JP" alt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＜１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59325"/>
                  </a:ext>
                </a:extLst>
              </a:tr>
              <a:tr h="64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a:t>3rd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r>
                        <a:rPr lang="ja-JP" altLang="en-US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5303" marR="5303" marT="53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19613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29542" y="3573106"/>
            <a:ext cx="774967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*RRR increases upon recycling scrap generated in production. Possible to utilize the scrap for cost efficiency.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466" y="3808764"/>
            <a:ext cx="996418" cy="1875842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85519"/>
              </p:ext>
            </p:extLst>
          </p:nvPr>
        </p:nvGraphicFramePr>
        <p:xfrm>
          <a:off x="679268" y="4459804"/>
          <a:ext cx="6612316" cy="188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158">
                  <a:extLst>
                    <a:ext uri="{9D8B030D-6E8A-4147-A177-3AD203B41FA5}">
                      <a16:colId xmlns:a16="http://schemas.microsoft.com/office/drawing/2014/main" val="3902853040"/>
                    </a:ext>
                  </a:extLst>
                </a:gridCol>
                <a:gridCol w="3306158">
                  <a:extLst>
                    <a:ext uri="{9D8B030D-6E8A-4147-A177-3AD203B41FA5}">
                      <a16:colId xmlns:a16="http://schemas.microsoft.com/office/drawing/2014/main" val="880872020"/>
                    </a:ext>
                  </a:extLst>
                </a:gridCol>
              </a:tblGrid>
              <a:tr h="4064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 reduction </a:t>
                      </a:r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 (by sheet)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63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1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– 300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6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 300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778139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556870" y="5813333"/>
            <a:ext cx="147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scrap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625600" y="103464"/>
            <a:ext cx="6100966" cy="523220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 baseline="0">
                <a:solidFill>
                  <a:schemeClr val="bg1"/>
                </a:solidFill>
                <a:latin typeface="+mj-lt"/>
                <a:ea typeface="+mj-ea"/>
                <a:cs typeface="メイリオ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206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2.Recycling of scrap (ASTM B393 Type5)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68969" y="5484215"/>
            <a:ext cx="15655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For s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heet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, b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eam</a:t>
            </a:r>
            <a:r>
              <a: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pipe?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68969" y="4746363"/>
            <a:ext cx="19501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For stiffening ring or others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7180289" y="4946754"/>
            <a:ext cx="336076" cy="245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7180289" y="5684606"/>
            <a:ext cx="336076" cy="245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4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2417</Words>
  <Application>Microsoft Office PowerPoint</Application>
  <PresentationFormat>ワイド画面</PresentationFormat>
  <Paragraphs>428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Arial Unicode MS</vt:lpstr>
      <vt:lpstr>ＭＳ Ｐゴシック</vt:lpstr>
      <vt:lpstr>メイリオ</vt:lpstr>
      <vt:lpstr>游ゴシック</vt:lpstr>
      <vt:lpstr>游ゴシック Light</vt:lpstr>
      <vt:lpstr>Arial</vt:lpstr>
      <vt:lpstr>Calibri</vt:lpstr>
      <vt:lpstr>Helvetica</vt:lpstr>
      <vt:lpstr>Times New Roman</vt:lpstr>
      <vt:lpstr>Wingdings</vt:lpstr>
      <vt:lpstr>Office テーマ</vt:lpstr>
      <vt:lpstr>PowerPoint プレゼンテーション</vt:lpstr>
      <vt:lpstr>Q1:  General advices on specifications and/or any specific comments on items causing difficulties?</vt:lpstr>
      <vt:lpstr>Q2: Would there be cost-saving for: - Accepting higher impurity content in the specifications (e.g. loosen tantalum allowance) or for accepting lower RRR? - Cutting-out Large Grain disks/sheets from the Nb ingot vs Producing fine grain sheets after forging/rolling/polishing?   What is the maximum diameter available? </vt:lpstr>
      <vt:lpstr>Low cost Nb</vt:lpstr>
      <vt:lpstr>1. Utilization of commercial grade Nb (High-Ta)</vt:lpstr>
      <vt:lpstr>1. Utilization of commercial grade Nb (High-Ta)</vt:lpstr>
      <vt:lpstr>1. Utilization of commercial grade Nb (High-Ta)</vt:lpstr>
      <vt:lpstr>2.Recycling of scrap (ASTM B393 Type5)</vt:lpstr>
      <vt:lpstr>PowerPoint プレゼンテーション</vt:lpstr>
      <vt:lpstr>3.Adopt of Seamless Tube</vt:lpstr>
      <vt:lpstr>3.Adopt of Seamless Tube</vt:lpstr>
      <vt:lpstr>Q3: What is the maximum recrystallized fraction possible and how measured/ensured?  Would it be helpful to relax any other specifications, to help maximize recrystallized fraction? e.g. grain size? Hardness? Impurity content? Annealing temperature?</vt:lpstr>
      <vt:lpstr>Q4: What is the temperature uniformity of sheets in the furnace during heat treatment after rolling in case of Fine Grain sheets (from a view point of QA/QC)?</vt:lpstr>
      <vt:lpstr>Q5: Would it be possible to determine the damage-layer thickness of completed rolled sheets or sliced disks?  If yes, What is the reproducibility of damage-layer thickness?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Working Group 2 Discussion with Nb Venders</dc:title>
  <dc:creator>Yamamoto Akira</dc:creator>
  <cp:lastModifiedBy>UM00303</cp:lastModifiedBy>
  <cp:revision>209</cp:revision>
  <cp:lastPrinted>2018-06-07T15:14:39Z</cp:lastPrinted>
  <dcterms:created xsi:type="dcterms:W3CDTF">2018-05-27T05:49:29Z</dcterms:created>
  <dcterms:modified xsi:type="dcterms:W3CDTF">2018-06-26T04:48:44Z</dcterms:modified>
</cp:coreProperties>
</file>