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288" r:id="rId3"/>
    <p:sldId id="287" r:id="rId4"/>
    <p:sldId id="294" r:id="rId5"/>
    <p:sldId id="293" r:id="rId6"/>
    <p:sldId id="295" r:id="rId7"/>
    <p:sldId id="291" r:id="rId8"/>
    <p:sldId id="289" r:id="rId9"/>
    <p:sldId id="296" r:id="rId10"/>
    <p:sldId id="290" r:id="rId11"/>
    <p:sldId id="297" r:id="rId12"/>
    <p:sldId id="298" r:id="rId13"/>
    <p:sldId id="302" r:id="rId14"/>
    <p:sldId id="299" r:id="rId15"/>
    <p:sldId id="303" r:id="rId16"/>
    <p:sldId id="301" r:id="rId17"/>
    <p:sldId id="30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72" autoAdjust="0"/>
  </p:normalViewPr>
  <p:slideViewPr>
    <p:cSldViewPr showGuides="1">
      <p:cViewPr varScale="1">
        <p:scale>
          <a:sx n="82" d="100"/>
          <a:sy n="82" d="100"/>
        </p:scale>
        <p:origin x="-466" y="-8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323" y="-62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%236320-to-4300\2013-09-06-15-XM-3\Cavities-HOMs-Pickups%20for%20XM-3-AC157-former%20te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kuto\%23D\%23WORK\Long-Pulse_Experiment_DESY\2014-03&amp;2017_&amp;2018__XM-3\2018-Jan_Feb_Mar-Apr\Field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ekuto\%23D\%23WORK\Long-Pulse_Experiment_DESY\2014-03&amp;2017_&amp;2018__XM-3\2018-Jan_Feb_Mar-Apr\Field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ekuto\%23D\%23WORK\Long-Pulse_Experiment_DESY\2014-03&amp;2017_&amp;2018__XM-3\2018-Jan_Feb_Mar-Apr\Field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ekuto\Desktop\LG-talk\Microphonics_-25&#181;A-L0-L3%20original%20Eacc@1.8K_2K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sekuto\Desktop\LG-talk\Microphonics_-25&#181;A-L0-L3%20original%20Eacc@1.8K_2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29838641477647"/>
          <c:y val="5.9196915830900941E-2"/>
          <c:w val="0.82266128804925487"/>
          <c:h val="0.79798477778563337"/>
        </c:manualLayout>
      </c:layout>
      <c:scatterChart>
        <c:scatterStyle val="lineMarker"/>
        <c:varyColors val="0"/>
        <c:ser>
          <c:idx val="0"/>
          <c:order val="0"/>
          <c:tx>
            <c:v>AC114</c:v>
          </c:tx>
          <c:spPr>
            <a:ln w="15875">
              <a:solidFill>
                <a:schemeClr val="tx1"/>
              </a:solidFill>
              <a:prstDash val="sysDash"/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'AC114'!$C$2:$C$24</c:f>
              <c:numCache>
                <c:formatCode>0.00E+00</c:formatCode>
                <c:ptCount val="23"/>
                <c:pt idx="0">
                  <c:v>1190000</c:v>
                </c:pt>
                <c:pt idx="1">
                  <c:v>659000</c:v>
                </c:pt>
                <c:pt idx="2">
                  <c:v>365000</c:v>
                </c:pt>
                <c:pt idx="3">
                  <c:v>1190000</c:v>
                </c:pt>
                <c:pt idx="4">
                  <c:v>1930000</c:v>
                </c:pt>
                <c:pt idx="5">
                  <c:v>3170000</c:v>
                </c:pt>
                <c:pt idx="6">
                  <c:v>4690000</c:v>
                </c:pt>
                <c:pt idx="7">
                  <c:v>4600000</c:v>
                </c:pt>
                <c:pt idx="8">
                  <c:v>6130000</c:v>
                </c:pt>
                <c:pt idx="9">
                  <c:v>8380000</c:v>
                </c:pt>
                <c:pt idx="10">
                  <c:v>11900000</c:v>
                </c:pt>
                <c:pt idx="11">
                  <c:v>14400000</c:v>
                </c:pt>
                <c:pt idx="12">
                  <c:v>17600000</c:v>
                </c:pt>
                <c:pt idx="13">
                  <c:v>21600000</c:v>
                </c:pt>
                <c:pt idx="14">
                  <c:v>26200000</c:v>
                </c:pt>
                <c:pt idx="15">
                  <c:v>28200000</c:v>
                </c:pt>
                <c:pt idx="16">
                  <c:v>28900000</c:v>
                </c:pt>
                <c:pt idx="17">
                  <c:v>29400000</c:v>
                </c:pt>
                <c:pt idx="18">
                  <c:v>29900000</c:v>
                </c:pt>
                <c:pt idx="19">
                  <c:v>30400000</c:v>
                </c:pt>
                <c:pt idx="20">
                  <c:v>30700000</c:v>
                </c:pt>
                <c:pt idx="21">
                  <c:v>31100000</c:v>
                </c:pt>
                <c:pt idx="22">
                  <c:v>31400000</c:v>
                </c:pt>
              </c:numCache>
            </c:numRef>
          </c:xVal>
          <c:yVal>
            <c:numRef>
              <c:f>'AC114'!$D$2:$D$24</c:f>
              <c:numCache>
                <c:formatCode>0.00E+00</c:formatCode>
                <c:ptCount val="23"/>
                <c:pt idx="0">
                  <c:v>22300000000</c:v>
                </c:pt>
                <c:pt idx="1">
                  <c:v>21100000000</c:v>
                </c:pt>
                <c:pt idx="2">
                  <c:v>20100000000</c:v>
                </c:pt>
                <c:pt idx="3">
                  <c:v>22500000000</c:v>
                </c:pt>
                <c:pt idx="4">
                  <c:v>23100000000</c:v>
                </c:pt>
                <c:pt idx="5">
                  <c:v>23900000000</c:v>
                </c:pt>
                <c:pt idx="6">
                  <c:v>23800000000</c:v>
                </c:pt>
                <c:pt idx="7">
                  <c:v>20400000000</c:v>
                </c:pt>
                <c:pt idx="8">
                  <c:v>20400000000</c:v>
                </c:pt>
                <c:pt idx="9">
                  <c:v>21000000000</c:v>
                </c:pt>
                <c:pt idx="10">
                  <c:v>22800000000</c:v>
                </c:pt>
                <c:pt idx="11">
                  <c:v>22800000000</c:v>
                </c:pt>
                <c:pt idx="12">
                  <c:v>23500000000</c:v>
                </c:pt>
                <c:pt idx="13">
                  <c:v>22900000000</c:v>
                </c:pt>
                <c:pt idx="14">
                  <c:v>20900000000</c:v>
                </c:pt>
                <c:pt idx="15">
                  <c:v>18800000000</c:v>
                </c:pt>
                <c:pt idx="16">
                  <c:v>16100000000</c:v>
                </c:pt>
                <c:pt idx="17">
                  <c:v>14000000000</c:v>
                </c:pt>
                <c:pt idx="18">
                  <c:v>11600000000</c:v>
                </c:pt>
                <c:pt idx="19">
                  <c:v>9390000000</c:v>
                </c:pt>
                <c:pt idx="20">
                  <c:v>7760000000</c:v>
                </c:pt>
                <c:pt idx="21">
                  <c:v>6600000000</c:v>
                </c:pt>
                <c:pt idx="22">
                  <c:v>5670000000</c:v>
                </c:pt>
              </c:numCache>
            </c:numRef>
          </c:yVal>
          <c:smooth val="0"/>
        </c:ser>
        <c:ser>
          <c:idx val="5"/>
          <c:order val="1"/>
          <c:tx>
            <c:v>AC156</c:v>
          </c:tx>
          <c:spPr>
            <a:ln w="19050">
              <a:solidFill>
                <a:srgbClr val="FF6600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'Ac156'!$C$2:$C$22</c:f>
              <c:numCache>
                <c:formatCode>0.00E+00</c:formatCode>
                <c:ptCount val="21"/>
                <c:pt idx="0">
                  <c:v>2250000</c:v>
                </c:pt>
                <c:pt idx="1">
                  <c:v>3990000</c:v>
                </c:pt>
                <c:pt idx="2">
                  <c:v>5850000</c:v>
                </c:pt>
                <c:pt idx="3">
                  <c:v>7500000</c:v>
                </c:pt>
                <c:pt idx="4">
                  <c:v>9430000</c:v>
                </c:pt>
                <c:pt idx="5">
                  <c:v>10800000</c:v>
                </c:pt>
                <c:pt idx="6">
                  <c:v>12400000</c:v>
                </c:pt>
                <c:pt idx="7">
                  <c:v>14200000</c:v>
                </c:pt>
                <c:pt idx="8">
                  <c:v>15800000</c:v>
                </c:pt>
                <c:pt idx="9">
                  <c:v>17300000</c:v>
                </c:pt>
                <c:pt idx="10">
                  <c:v>18800000</c:v>
                </c:pt>
                <c:pt idx="11">
                  <c:v>20400000</c:v>
                </c:pt>
                <c:pt idx="12">
                  <c:v>22200000</c:v>
                </c:pt>
                <c:pt idx="13">
                  <c:v>23500000</c:v>
                </c:pt>
                <c:pt idx="14">
                  <c:v>25000000</c:v>
                </c:pt>
                <c:pt idx="15">
                  <c:v>26100000</c:v>
                </c:pt>
                <c:pt idx="16">
                  <c:v>27500000</c:v>
                </c:pt>
                <c:pt idx="17">
                  <c:v>28900000</c:v>
                </c:pt>
                <c:pt idx="18">
                  <c:v>30000000</c:v>
                </c:pt>
                <c:pt idx="19">
                  <c:v>31100000</c:v>
                </c:pt>
                <c:pt idx="20">
                  <c:v>31500000</c:v>
                </c:pt>
              </c:numCache>
            </c:numRef>
          </c:xVal>
          <c:yVal>
            <c:numRef>
              <c:f>'Ac156'!$D$2:$D$22</c:f>
              <c:numCache>
                <c:formatCode>0.00E+00</c:formatCode>
                <c:ptCount val="21"/>
                <c:pt idx="0">
                  <c:v>23800000000</c:v>
                </c:pt>
                <c:pt idx="1">
                  <c:v>25000000000</c:v>
                </c:pt>
                <c:pt idx="2">
                  <c:v>25100000000</c:v>
                </c:pt>
                <c:pt idx="3">
                  <c:v>24500000000</c:v>
                </c:pt>
                <c:pt idx="4">
                  <c:v>23100000000</c:v>
                </c:pt>
                <c:pt idx="5">
                  <c:v>22000000000</c:v>
                </c:pt>
                <c:pt idx="6">
                  <c:v>20800000000</c:v>
                </c:pt>
                <c:pt idx="7">
                  <c:v>20000000000</c:v>
                </c:pt>
                <c:pt idx="8">
                  <c:v>19400000000</c:v>
                </c:pt>
                <c:pt idx="9">
                  <c:v>19200000000</c:v>
                </c:pt>
                <c:pt idx="10">
                  <c:v>19100000000</c:v>
                </c:pt>
                <c:pt idx="11">
                  <c:v>19000000000</c:v>
                </c:pt>
                <c:pt idx="12">
                  <c:v>18900000000</c:v>
                </c:pt>
                <c:pt idx="13">
                  <c:v>18900000000</c:v>
                </c:pt>
                <c:pt idx="14">
                  <c:v>18600000000</c:v>
                </c:pt>
                <c:pt idx="15">
                  <c:v>18600000000</c:v>
                </c:pt>
                <c:pt idx="16">
                  <c:v>18500000000</c:v>
                </c:pt>
                <c:pt idx="17">
                  <c:v>18100000000</c:v>
                </c:pt>
                <c:pt idx="18">
                  <c:v>17800000000</c:v>
                </c:pt>
                <c:pt idx="19">
                  <c:v>17400000000</c:v>
                </c:pt>
                <c:pt idx="20">
                  <c:v>17300000000</c:v>
                </c:pt>
              </c:numCache>
            </c:numRef>
          </c:yVal>
          <c:smooth val="0"/>
        </c:ser>
        <c:ser>
          <c:idx val="4"/>
          <c:order val="2"/>
          <c:tx>
            <c:v>AC154</c:v>
          </c:tx>
          <c:spPr>
            <a:ln w="19050">
              <a:solidFill>
                <a:schemeClr val="bg1"/>
              </a:solidFill>
              <a:prstDash val="sysDash"/>
            </a:ln>
          </c:spPr>
          <c:marker>
            <c:symbol val="diamond"/>
            <c:size val="10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'AC154'!$C$2:$C$14</c:f>
              <c:numCache>
                <c:formatCode>0.00E+00</c:formatCode>
                <c:ptCount val="13"/>
                <c:pt idx="0">
                  <c:v>4170000</c:v>
                </c:pt>
                <c:pt idx="1">
                  <c:v>4250000</c:v>
                </c:pt>
                <c:pt idx="2">
                  <c:v>7380000</c:v>
                </c:pt>
                <c:pt idx="3">
                  <c:v>10000000</c:v>
                </c:pt>
                <c:pt idx="4">
                  <c:v>13900000</c:v>
                </c:pt>
                <c:pt idx="5">
                  <c:v>16600000</c:v>
                </c:pt>
                <c:pt idx="6">
                  <c:v>20100000</c:v>
                </c:pt>
                <c:pt idx="7">
                  <c:v>24600000</c:v>
                </c:pt>
                <c:pt idx="8">
                  <c:v>27200000</c:v>
                </c:pt>
                <c:pt idx="9">
                  <c:v>29900000</c:v>
                </c:pt>
                <c:pt idx="10">
                  <c:v>32300000</c:v>
                </c:pt>
                <c:pt idx="11">
                  <c:v>35200000</c:v>
                </c:pt>
                <c:pt idx="12">
                  <c:v>36900000</c:v>
                </c:pt>
              </c:numCache>
            </c:numRef>
          </c:xVal>
          <c:yVal>
            <c:numRef>
              <c:f>'AC154'!$D$2:$D$14</c:f>
              <c:numCache>
                <c:formatCode>0.00E+00</c:formatCode>
                <c:ptCount val="13"/>
                <c:pt idx="0">
                  <c:v>37100000000</c:v>
                </c:pt>
                <c:pt idx="1">
                  <c:v>36700000000</c:v>
                </c:pt>
                <c:pt idx="2">
                  <c:v>33900000000</c:v>
                </c:pt>
                <c:pt idx="3">
                  <c:v>30600000000</c:v>
                </c:pt>
                <c:pt idx="4">
                  <c:v>25700000000</c:v>
                </c:pt>
                <c:pt idx="5">
                  <c:v>23800000000</c:v>
                </c:pt>
                <c:pt idx="6">
                  <c:v>23200000000</c:v>
                </c:pt>
                <c:pt idx="7">
                  <c:v>23400000000</c:v>
                </c:pt>
                <c:pt idx="8">
                  <c:v>23300000000</c:v>
                </c:pt>
                <c:pt idx="9">
                  <c:v>22800000000</c:v>
                </c:pt>
                <c:pt idx="10">
                  <c:v>21500000000</c:v>
                </c:pt>
                <c:pt idx="11">
                  <c:v>20200000000</c:v>
                </c:pt>
                <c:pt idx="12">
                  <c:v>19400000000</c:v>
                </c:pt>
              </c:numCache>
            </c:numRef>
          </c:yVal>
          <c:smooth val="0"/>
        </c:ser>
        <c:ser>
          <c:idx val="6"/>
          <c:order val="3"/>
          <c:tx>
            <c:v>AC157</c:v>
          </c:tx>
          <c:spPr>
            <a:ln w="9525">
              <a:solidFill>
                <a:srgbClr val="FF6600"/>
              </a:solidFill>
              <a:prstDash val="sysDash"/>
            </a:ln>
          </c:spPr>
          <c:marker>
            <c:symbol val="plus"/>
            <c:size val="8"/>
            <c:spPr>
              <a:noFill/>
              <a:ln w="28575">
                <a:solidFill>
                  <a:schemeClr val="tx1"/>
                </a:solidFill>
              </a:ln>
            </c:spPr>
          </c:marker>
          <c:xVal>
            <c:numRef>
              <c:f>'AC157'!$C$16:$C$35</c:f>
              <c:numCache>
                <c:formatCode>0.00E+00</c:formatCode>
                <c:ptCount val="20"/>
                <c:pt idx="0">
                  <c:v>3770000</c:v>
                </c:pt>
                <c:pt idx="1">
                  <c:v>6590000</c:v>
                </c:pt>
                <c:pt idx="2">
                  <c:v>9080000</c:v>
                </c:pt>
                <c:pt idx="3">
                  <c:v>10800000</c:v>
                </c:pt>
                <c:pt idx="4">
                  <c:v>13100000</c:v>
                </c:pt>
                <c:pt idx="5">
                  <c:v>14500000</c:v>
                </c:pt>
                <c:pt idx="6">
                  <c:v>15900000</c:v>
                </c:pt>
                <c:pt idx="7">
                  <c:v>17500000</c:v>
                </c:pt>
                <c:pt idx="8">
                  <c:v>19400000</c:v>
                </c:pt>
                <c:pt idx="9">
                  <c:v>21600000</c:v>
                </c:pt>
                <c:pt idx="10">
                  <c:v>23900000</c:v>
                </c:pt>
                <c:pt idx="11">
                  <c:v>26300000</c:v>
                </c:pt>
                <c:pt idx="12">
                  <c:v>28200000</c:v>
                </c:pt>
                <c:pt idx="13">
                  <c:v>29200000</c:v>
                </c:pt>
                <c:pt idx="14">
                  <c:v>29700000</c:v>
                </c:pt>
                <c:pt idx="15">
                  <c:v>30100000</c:v>
                </c:pt>
                <c:pt idx="16">
                  <c:v>30600000</c:v>
                </c:pt>
                <c:pt idx="17">
                  <c:v>31000000</c:v>
                </c:pt>
                <c:pt idx="18">
                  <c:v>31600000</c:v>
                </c:pt>
                <c:pt idx="19">
                  <c:v>32100000</c:v>
                </c:pt>
              </c:numCache>
            </c:numRef>
          </c:xVal>
          <c:yVal>
            <c:numRef>
              <c:f>'AC157'!$D$16:$D$35</c:f>
              <c:numCache>
                <c:formatCode>0.00E+00</c:formatCode>
                <c:ptCount val="20"/>
                <c:pt idx="0">
                  <c:v>20400000000</c:v>
                </c:pt>
                <c:pt idx="1">
                  <c:v>19700000000</c:v>
                </c:pt>
                <c:pt idx="2">
                  <c:v>18900000000</c:v>
                </c:pt>
                <c:pt idx="3">
                  <c:v>18900000000</c:v>
                </c:pt>
                <c:pt idx="4">
                  <c:v>19500000000</c:v>
                </c:pt>
                <c:pt idx="5">
                  <c:v>19500000000</c:v>
                </c:pt>
                <c:pt idx="6">
                  <c:v>19500000000</c:v>
                </c:pt>
                <c:pt idx="7">
                  <c:v>19700000000</c:v>
                </c:pt>
                <c:pt idx="8">
                  <c:v>20200000000</c:v>
                </c:pt>
                <c:pt idx="9">
                  <c:v>20900000000</c:v>
                </c:pt>
                <c:pt idx="10">
                  <c:v>21000000000</c:v>
                </c:pt>
                <c:pt idx="11">
                  <c:v>20200000000</c:v>
                </c:pt>
                <c:pt idx="12">
                  <c:v>17900000000</c:v>
                </c:pt>
                <c:pt idx="13">
                  <c:v>15000000000</c:v>
                </c:pt>
                <c:pt idx="14">
                  <c:v>12900000000</c:v>
                </c:pt>
                <c:pt idx="15">
                  <c:v>11200000000</c:v>
                </c:pt>
                <c:pt idx="16">
                  <c:v>8990000000</c:v>
                </c:pt>
                <c:pt idx="17">
                  <c:v>7500000000</c:v>
                </c:pt>
                <c:pt idx="18">
                  <c:v>5470000000</c:v>
                </c:pt>
                <c:pt idx="19">
                  <c:v>4210000000</c:v>
                </c:pt>
              </c:numCache>
            </c:numRef>
          </c:yVal>
          <c:smooth val="0"/>
        </c:ser>
        <c:ser>
          <c:idx val="7"/>
          <c:order val="4"/>
          <c:tx>
            <c:v>AC158</c:v>
          </c:tx>
          <c:spPr>
            <a:ln w="19050">
              <a:solidFill>
                <a:schemeClr val="bg1"/>
              </a:solidFill>
              <a:prstDash val="sysDash"/>
            </a:ln>
          </c:spPr>
          <c:marker>
            <c:symbol val="square"/>
            <c:size val="8"/>
            <c:spPr>
              <a:solidFill>
                <a:schemeClr val="bg1"/>
              </a:soli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xVal>
            <c:numRef>
              <c:f>'Ac158'!$C$2:$C$19</c:f>
              <c:numCache>
                <c:formatCode>0.00E+00</c:formatCode>
                <c:ptCount val="18"/>
                <c:pt idx="0">
                  <c:v>1430000</c:v>
                </c:pt>
                <c:pt idx="1">
                  <c:v>4500000</c:v>
                </c:pt>
                <c:pt idx="2">
                  <c:v>7060000</c:v>
                </c:pt>
                <c:pt idx="3">
                  <c:v>9890000</c:v>
                </c:pt>
                <c:pt idx="4">
                  <c:v>12300000</c:v>
                </c:pt>
                <c:pt idx="5">
                  <c:v>14500000</c:v>
                </c:pt>
                <c:pt idx="6">
                  <c:v>16600000</c:v>
                </c:pt>
                <c:pt idx="7">
                  <c:v>19100000</c:v>
                </c:pt>
                <c:pt idx="8">
                  <c:v>21400000</c:v>
                </c:pt>
                <c:pt idx="9">
                  <c:v>23300000</c:v>
                </c:pt>
                <c:pt idx="10">
                  <c:v>25100000</c:v>
                </c:pt>
                <c:pt idx="11">
                  <c:v>26500000</c:v>
                </c:pt>
                <c:pt idx="12">
                  <c:v>27800000</c:v>
                </c:pt>
                <c:pt idx="13">
                  <c:v>29100000</c:v>
                </c:pt>
                <c:pt idx="14">
                  <c:v>30500000</c:v>
                </c:pt>
                <c:pt idx="15">
                  <c:v>31700000</c:v>
                </c:pt>
                <c:pt idx="16">
                  <c:v>33100000</c:v>
                </c:pt>
                <c:pt idx="17">
                  <c:v>34000000</c:v>
                </c:pt>
              </c:numCache>
            </c:numRef>
          </c:xVal>
          <c:yVal>
            <c:numRef>
              <c:f>'Ac158'!$D$2:$D$19</c:f>
              <c:numCache>
                <c:formatCode>0.00E+00</c:formatCode>
                <c:ptCount val="18"/>
                <c:pt idx="0">
                  <c:v>29400000000</c:v>
                </c:pt>
                <c:pt idx="1">
                  <c:v>30500000000</c:v>
                </c:pt>
                <c:pt idx="2">
                  <c:v>28700000000</c:v>
                </c:pt>
                <c:pt idx="3">
                  <c:v>25300000000</c:v>
                </c:pt>
                <c:pt idx="4">
                  <c:v>22600000000</c:v>
                </c:pt>
                <c:pt idx="5">
                  <c:v>21200000000</c:v>
                </c:pt>
                <c:pt idx="6">
                  <c:v>20100000000</c:v>
                </c:pt>
                <c:pt idx="7">
                  <c:v>20300000000</c:v>
                </c:pt>
                <c:pt idx="8">
                  <c:v>20700000000</c:v>
                </c:pt>
                <c:pt idx="9">
                  <c:v>20600000000</c:v>
                </c:pt>
                <c:pt idx="10">
                  <c:v>20400000000</c:v>
                </c:pt>
                <c:pt idx="11">
                  <c:v>20300000000</c:v>
                </c:pt>
                <c:pt idx="12">
                  <c:v>19900000000</c:v>
                </c:pt>
                <c:pt idx="13">
                  <c:v>19500000000</c:v>
                </c:pt>
                <c:pt idx="14">
                  <c:v>18800000000</c:v>
                </c:pt>
                <c:pt idx="15">
                  <c:v>18300000000</c:v>
                </c:pt>
                <c:pt idx="16">
                  <c:v>17500000000</c:v>
                </c:pt>
                <c:pt idx="17">
                  <c:v>16500000000</c:v>
                </c:pt>
              </c:numCache>
            </c:numRef>
          </c:yVal>
          <c:smooth val="0"/>
        </c:ser>
        <c:ser>
          <c:idx val="2"/>
          <c:order val="5"/>
          <c:tx>
            <c:v>AC151</c:v>
          </c:tx>
          <c:spPr>
            <a:ln w="19050">
              <a:solidFill>
                <a:srgbClr val="FF6600"/>
              </a:solidFill>
              <a:prstDash val="sysDash"/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'AC151'!$C$2:$C$17</c:f>
              <c:numCache>
                <c:formatCode>0.00E+00</c:formatCode>
                <c:ptCount val="16"/>
                <c:pt idx="0">
                  <c:v>3010000</c:v>
                </c:pt>
                <c:pt idx="1">
                  <c:v>4540000</c:v>
                </c:pt>
                <c:pt idx="2">
                  <c:v>6140000</c:v>
                </c:pt>
                <c:pt idx="3">
                  <c:v>7870000</c:v>
                </c:pt>
                <c:pt idx="4">
                  <c:v>8910000</c:v>
                </c:pt>
                <c:pt idx="5">
                  <c:v>10700000</c:v>
                </c:pt>
                <c:pt idx="6">
                  <c:v>12400000</c:v>
                </c:pt>
                <c:pt idx="7">
                  <c:v>13600000</c:v>
                </c:pt>
                <c:pt idx="8">
                  <c:v>15000000</c:v>
                </c:pt>
                <c:pt idx="9">
                  <c:v>16400000</c:v>
                </c:pt>
                <c:pt idx="10">
                  <c:v>17900000</c:v>
                </c:pt>
                <c:pt idx="11">
                  <c:v>19100000</c:v>
                </c:pt>
                <c:pt idx="12">
                  <c:v>20300000</c:v>
                </c:pt>
                <c:pt idx="13">
                  <c:v>21200000</c:v>
                </c:pt>
                <c:pt idx="14">
                  <c:v>22000000</c:v>
                </c:pt>
                <c:pt idx="15">
                  <c:v>22200000</c:v>
                </c:pt>
              </c:numCache>
            </c:numRef>
          </c:xVal>
          <c:yVal>
            <c:numRef>
              <c:f>'AC151'!$D$2:$D$17</c:f>
              <c:numCache>
                <c:formatCode>0.00E+00</c:formatCode>
                <c:ptCount val="16"/>
                <c:pt idx="0">
                  <c:v>30600000000</c:v>
                </c:pt>
                <c:pt idx="1">
                  <c:v>31300000000</c:v>
                </c:pt>
                <c:pt idx="2">
                  <c:v>31800000000</c:v>
                </c:pt>
                <c:pt idx="3">
                  <c:v>31200000000</c:v>
                </c:pt>
                <c:pt idx="4">
                  <c:v>30600000000</c:v>
                </c:pt>
                <c:pt idx="5">
                  <c:v>28900000000</c:v>
                </c:pt>
                <c:pt idx="6">
                  <c:v>27300000000</c:v>
                </c:pt>
                <c:pt idx="7">
                  <c:v>26300000000</c:v>
                </c:pt>
                <c:pt idx="8">
                  <c:v>25600000000</c:v>
                </c:pt>
                <c:pt idx="9">
                  <c:v>24000000000</c:v>
                </c:pt>
                <c:pt idx="10">
                  <c:v>22100000000</c:v>
                </c:pt>
                <c:pt idx="11">
                  <c:v>19100000000</c:v>
                </c:pt>
                <c:pt idx="12">
                  <c:v>15400000000</c:v>
                </c:pt>
                <c:pt idx="13">
                  <c:v>12000000000</c:v>
                </c:pt>
                <c:pt idx="14">
                  <c:v>9520000000</c:v>
                </c:pt>
                <c:pt idx="15">
                  <c:v>8730000000</c:v>
                </c:pt>
              </c:numCache>
            </c:numRef>
          </c:yVal>
          <c:smooth val="0"/>
        </c:ser>
        <c:ser>
          <c:idx val="3"/>
          <c:order val="6"/>
          <c:tx>
            <c:v>AC152</c:v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x"/>
            <c:size val="9"/>
            <c:spPr>
              <a:noFill/>
              <a:ln w="22225">
                <a:solidFill>
                  <a:schemeClr val="tx1"/>
                </a:solidFill>
              </a:ln>
            </c:spPr>
          </c:marker>
          <c:xVal>
            <c:numRef>
              <c:f>'AC152'!$C$2:$C$18</c:f>
              <c:numCache>
                <c:formatCode>0.00E+00</c:formatCode>
                <c:ptCount val="17"/>
                <c:pt idx="0">
                  <c:v>2770000</c:v>
                </c:pt>
                <c:pt idx="1">
                  <c:v>8780000</c:v>
                </c:pt>
                <c:pt idx="2">
                  <c:v>12700000</c:v>
                </c:pt>
                <c:pt idx="3">
                  <c:v>16500000</c:v>
                </c:pt>
                <c:pt idx="4">
                  <c:v>19900000</c:v>
                </c:pt>
                <c:pt idx="5">
                  <c:v>21500000</c:v>
                </c:pt>
                <c:pt idx="6">
                  <c:v>22800000</c:v>
                </c:pt>
                <c:pt idx="7">
                  <c:v>24100000</c:v>
                </c:pt>
                <c:pt idx="8">
                  <c:v>25100000</c:v>
                </c:pt>
                <c:pt idx="9">
                  <c:v>25900000</c:v>
                </c:pt>
                <c:pt idx="10">
                  <c:v>26500000</c:v>
                </c:pt>
                <c:pt idx="11">
                  <c:v>27100000</c:v>
                </c:pt>
                <c:pt idx="12">
                  <c:v>27700000</c:v>
                </c:pt>
                <c:pt idx="13">
                  <c:v>28200000</c:v>
                </c:pt>
                <c:pt idx="14">
                  <c:v>28500000</c:v>
                </c:pt>
                <c:pt idx="15">
                  <c:v>28600000</c:v>
                </c:pt>
                <c:pt idx="16">
                  <c:v>28900000</c:v>
                </c:pt>
              </c:numCache>
            </c:numRef>
          </c:xVal>
          <c:yVal>
            <c:numRef>
              <c:f>'AC152'!$D$2:$D$18</c:f>
              <c:numCache>
                <c:formatCode>0.00E+00</c:formatCode>
                <c:ptCount val="17"/>
                <c:pt idx="0">
                  <c:v>26800000000</c:v>
                </c:pt>
                <c:pt idx="1">
                  <c:v>26500000000</c:v>
                </c:pt>
                <c:pt idx="2">
                  <c:v>22400000000</c:v>
                </c:pt>
                <c:pt idx="3">
                  <c:v>20400000000</c:v>
                </c:pt>
                <c:pt idx="4">
                  <c:v>19400000000</c:v>
                </c:pt>
                <c:pt idx="5">
                  <c:v>18700000000</c:v>
                </c:pt>
                <c:pt idx="6">
                  <c:v>17700000000</c:v>
                </c:pt>
                <c:pt idx="7">
                  <c:v>16400000000</c:v>
                </c:pt>
                <c:pt idx="8">
                  <c:v>15500000000</c:v>
                </c:pt>
                <c:pt idx="9">
                  <c:v>14400000000</c:v>
                </c:pt>
                <c:pt idx="10">
                  <c:v>13300000000</c:v>
                </c:pt>
                <c:pt idx="11">
                  <c:v>12300000000</c:v>
                </c:pt>
                <c:pt idx="12">
                  <c:v>11400000000</c:v>
                </c:pt>
                <c:pt idx="13">
                  <c:v>10500000000</c:v>
                </c:pt>
                <c:pt idx="14">
                  <c:v>10200000000</c:v>
                </c:pt>
                <c:pt idx="15">
                  <c:v>10100000000</c:v>
                </c:pt>
                <c:pt idx="16">
                  <c:v>9860000000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43680"/>
        <c:axId val="84746240"/>
      </c:scatterChart>
      <c:valAx>
        <c:axId val="84743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Eacc [MV/m]</a:t>
                </a:r>
              </a:p>
            </c:rich>
          </c:tx>
          <c:layout>
            <c:manualLayout>
              <c:xMode val="edge"/>
              <c:yMode val="edge"/>
              <c:x val="0.43830826679759122"/>
              <c:y val="0.9331629826458836"/>
            </c:manualLayout>
          </c:layout>
          <c:overlay val="0"/>
        </c:title>
        <c:numFmt formatCode="#,##0" sourceLinked="0"/>
        <c:majorTickMark val="in"/>
        <c:minorTickMark val="in"/>
        <c:tickLblPos val="nextTo"/>
        <c:spPr>
          <a:ln>
            <a:solidFill>
              <a:schemeClr val="bg1"/>
            </a:solidFill>
          </a:ln>
        </c:spPr>
        <c:crossAx val="84746240"/>
        <c:crosses val="autoZero"/>
        <c:crossBetween val="midCat"/>
        <c:dispUnits>
          <c:builtInUnit val="millions"/>
        </c:dispUnits>
      </c:valAx>
      <c:valAx>
        <c:axId val="84746240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minorGridlines>
          <c:spPr>
            <a:ln>
              <a:solidFill>
                <a:schemeClr val="bg1"/>
              </a:solidFill>
              <a:prstDash val="sysDash"/>
            </a:ln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Qo</a:t>
                </a:r>
              </a:p>
            </c:rich>
          </c:tx>
          <c:layout>
            <c:manualLayout>
              <c:xMode val="edge"/>
              <c:yMode val="edge"/>
              <c:x val="2.5302300011375425E-2"/>
              <c:y val="0.17920070704941632"/>
            </c:manualLayout>
          </c:layout>
          <c:overlay val="0"/>
        </c:title>
        <c:numFmt formatCode="0.E+00" sourceLinked="0"/>
        <c:majorTickMark val="in"/>
        <c:minorTickMark val="none"/>
        <c:tickLblPos val="nextTo"/>
        <c:spPr>
          <a:ln>
            <a:solidFill>
              <a:schemeClr val="bg1"/>
            </a:solidFill>
          </a:ln>
        </c:spPr>
        <c:crossAx val="84743680"/>
        <c:crosses val="autoZero"/>
        <c:crossBetween val="midCat"/>
      </c:valAx>
      <c:spPr>
        <a:solidFill>
          <a:schemeClr val="accent1">
            <a:lumMod val="75000"/>
          </a:schemeClr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4170772070101664"/>
          <c:y val="0.69687353762039905"/>
          <c:w val="0.67444521701363713"/>
          <c:h val="0.12250890473449078"/>
        </c:manualLayout>
      </c:layout>
      <c:overlay val="0"/>
      <c:spPr>
        <a:solidFill>
          <a:schemeClr val="accent1">
            <a:lumMod val="75000"/>
          </a:schemeClr>
        </a:solidFill>
        <a:ln>
          <a:noFill/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2000" b="1">
          <a:solidFill>
            <a:schemeClr val="tx1"/>
          </a:solidFill>
          <a:effectLst/>
          <a:latin typeface="Calibri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2692801743888"/>
          <c:y val="4.6288157524980882E-2"/>
          <c:w val="0.79827917350382893"/>
          <c:h val="0.77278811341223519"/>
        </c:manualLayout>
      </c:layout>
      <c:scatterChart>
        <c:scatterStyle val="lineMarker"/>
        <c:varyColors val="0"/>
        <c:ser>
          <c:idx val="8"/>
          <c:order val="0"/>
          <c:tx>
            <c:v>AC154</c:v>
          </c:tx>
          <c:spPr>
            <a:ln w="22225">
              <a:solidFill>
                <a:schemeClr val="bg1"/>
              </a:solidFill>
              <a:prstDash val="sysDash"/>
            </a:ln>
          </c:spPr>
          <c:marker>
            <c:symbol val="diamond"/>
            <c:size val="11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Data!$C$247:$C$268</c:f>
              <c:numCache>
                <c:formatCode>0.00E+00</c:formatCode>
                <c:ptCount val="22"/>
                <c:pt idx="0">
                  <c:v>1100000</c:v>
                </c:pt>
                <c:pt idx="1">
                  <c:v>1590000</c:v>
                </c:pt>
                <c:pt idx="2">
                  <c:v>2270000</c:v>
                </c:pt>
                <c:pt idx="3">
                  <c:v>2890000</c:v>
                </c:pt>
                <c:pt idx="4">
                  <c:v>3690000</c:v>
                </c:pt>
                <c:pt idx="5">
                  <c:v>4730000</c:v>
                </c:pt>
                <c:pt idx="6">
                  <c:v>6020000</c:v>
                </c:pt>
                <c:pt idx="7">
                  <c:v>7840000</c:v>
                </c:pt>
                <c:pt idx="8">
                  <c:v>10100000</c:v>
                </c:pt>
                <c:pt idx="9">
                  <c:v>11600000</c:v>
                </c:pt>
                <c:pt idx="10">
                  <c:v>13300000</c:v>
                </c:pt>
                <c:pt idx="11">
                  <c:v>15400000</c:v>
                </c:pt>
                <c:pt idx="12">
                  <c:v>17900000</c:v>
                </c:pt>
                <c:pt idx="13">
                  <c:v>19600000</c:v>
                </c:pt>
                <c:pt idx="14">
                  <c:v>21500000</c:v>
                </c:pt>
                <c:pt idx="15">
                  <c:v>23400000</c:v>
                </c:pt>
                <c:pt idx="16">
                  <c:v>25500000</c:v>
                </c:pt>
                <c:pt idx="17">
                  <c:v>28400000</c:v>
                </c:pt>
                <c:pt idx="18">
                  <c:v>30800000</c:v>
                </c:pt>
                <c:pt idx="19">
                  <c:v>33200000</c:v>
                </c:pt>
                <c:pt idx="20">
                  <c:v>35300000</c:v>
                </c:pt>
                <c:pt idx="21">
                  <c:v>37400000</c:v>
                </c:pt>
              </c:numCache>
            </c:numRef>
          </c:xVal>
          <c:yVal>
            <c:numRef>
              <c:f>Data!$D$247:$D$268</c:f>
              <c:numCache>
                <c:formatCode>0.00E+00</c:formatCode>
                <c:ptCount val="22"/>
                <c:pt idx="0">
                  <c:v>54900000000</c:v>
                </c:pt>
                <c:pt idx="1">
                  <c:v>58600000000</c:v>
                </c:pt>
                <c:pt idx="2">
                  <c:v>60900000000</c:v>
                </c:pt>
                <c:pt idx="3">
                  <c:v>62000000000</c:v>
                </c:pt>
                <c:pt idx="4">
                  <c:v>63700000000</c:v>
                </c:pt>
                <c:pt idx="5">
                  <c:v>64700000000</c:v>
                </c:pt>
                <c:pt idx="6">
                  <c:v>63500000000</c:v>
                </c:pt>
                <c:pt idx="7">
                  <c:v>62800000000</c:v>
                </c:pt>
                <c:pt idx="8">
                  <c:v>57200000000</c:v>
                </c:pt>
                <c:pt idx="9">
                  <c:v>54700000000</c:v>
                </c:pt>
                <c:pt idx="10">
                  <c:v>51800000000</c:v>
                </c:pt>
                <c:pt idx="11">
                  <c:v>48800000000</c:v>
                </c:pt>
                <c:pt idx="12">
                  <c:v>46300000000</c:v>
                </c:pt>
                <c:pt idx="13">
                  <c:v>45700000000</c:v>
                </c:pt>
                <c:pt idx="14">
                  <c:v>45300000000</c:v>
                </c:pt>
                <c:pt idx="15">
                  <c:v>44200000000</c:v>
                </c:pt>
                <c:pt idx="16">
                  <c:v>42000000000</c:v>
                </c:pt>
                <c:pt idx="17">
                  <c:v>39500000000</c:v>
                </c:pt>
                <c:pt idx="18">
                  <c:v>37400000000</c:v>
                </c:pt>
                <c:pt idx="19">
                  <c:v>32300000000</c:v>
                </c:pt>
                <c:pt idx="20">
                  <c:v>28800000000</c:v>
                </c:pt>
                <c:pt idx="21">
                  <c:v>27000000000</c:v>
                </c:pt>
              </c:numCache>
            </c:numRef>
          </c:yVal>
          <c:smooth val="0"/>
        </c:ser>
        <c:ser>
          <c:idx val="0"/>
          <c:order val="1"/>
          <c:tx>
            <c:v>AC155</c:v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 w="15875">
                <a:solidFill>
                  <a:srgbClr val="FF0000"/>
                </a:solidFill>
              </a:ln>
            </c:spPr>
          </c:marker>
          <c:xVal>
            <c:numRef>
              <c:f>Data!$C$219:$C$243</c:f>
              <c:numCache>
                <c:formatCode>0.00E+00</c:formatCode>
                <c:ptCount val="25"/>
                <c:pt idx="0">
                  <c:v>823000</c:v>
                </c:pt>
                <c:pt idx="1">
                  <c:v>1230000</c:v>
                </c:pt>
                <c:pt idx="2">
                  <c:v>1830000</c:v>
                </c:pt>
                <c:pt idx="3">
                  <c:v>2720000</c:v>
                </c:pt>
                <c:pt idx="4">
                  <c:v>3550000</c:v>
                </c:pt>
                <c:pt idx="5">
                  <c:v>4650000</c:v>
                </c:pt>
                <c:pt idx="6">
                  <c:v>6080000</c:v>
                </c:pt>
                <c:pt idx="7">
                  <c:v>7990000</c:v>
                </c:pt>
                <c:pt idx="8">
                  <c:v>10600000</c:v>
                </c:pt>
                <c:pt idx="9">
                  <c:v>14100000</c:v>
                </c:pt>
                <c:pt idx="10">
                  <c:v>16300000</c:v>
                </c:pt>
                <c:pt idx="11">
                  <c:v>19300000</c:v>
                </c:pt>
                <c:pt idx="12">
                  <c:v>22900000</c:v>
                </c:pt>
                <c:pt idx="13">
                  <c:v>24800000</c:v>
                </c:pt>
                <c:pt idx="14">
                  <c:v>26500000</c:v>
                </c:pt>
                <c:pt idx="15">
                  <c:v>28400000</c:v>
                </c:pt>
                <c:pt idx="16">
                  <c:v>30400000</c:v>
                </c:pt>
                <c:pt idx="17">
                  <c:v>32700000</c:v>
                </c:pt>
                <c:pt idx="18">
                  <c:v>35000000</c:v>
                </c:pt>
                <c:pt idx="19">
                  <c:v>36300000</c:v>
                </c:pt>
                <c:pt idx="20">
                  <c:v>39200000</c:v>
                </c:pt>
                <c:pt idx="21">
                  <c:v>41200000</c:v>
                </c:pt>
                <c:pt idx="22">
                  <c:v>42700000</c:v>
                </c:pt>
                <c:pt idx="23">
                  <c:v>44000000</c:v>
                </c:pt>
                <c:pt idx="24">
                  <c:v>44500000</c:v>
                </c:pt>
              </c:numCache>
            </c:numRef>
          </c:xVal>
          <c:yVal>
            <c:numRef>
              <c:f>Data!$D$219:$D$243</c:f>
              <c:numCache>
                <c:formatCode>0.00E+00</c:formatCode>
                <c:ptCount val="25"/>
                <c:pt idx="0">
                  <c:v>27200000000</c:v>
                </c:pt>
                <c:pt idx="1">
                  <c:v>30500000000</c:v>
                </c:pt>
                <c:pt idx="2">
                  <c:v>34400000000</c:v>
                </c:pt>
                <c:pt idx="3">
                  <c:v>38500000000</c:v>
                </c:pt>
                <c:pt idx="4">
                  <c:v>41100000000</c:v>
                </c:pt>
                <c:pt idx="5">
                  <c:v>43500000000</c:v>
                </c:pt>
                <c:pt idx="6">
                  <c:v>45000000000</c:v>
                </c:pt>
                <c:pt idx="7">
                  <c:v>45000000000</c:v>
                </c:pt>
                <c:pt idx="8">
                  <c:v>43300000000</c:v>
                </c:pt>
                <c:pt idx="9">
                  <c:v>39200000000</c:v>
                </c:pt>
                <c:pt idx="10">
                  <c:v>36600000000</c:v>
                </c:pt>
                <c:pt idx="11">
                  <c:v>34600000000</c:v>
                </c:pt>
                <c:pt idx="12">
                  <c:v>32700000000</c:v>
                </c:pt>
                <c:pt idx="13">
                  <c:v>31200000000</c:v>
                </c:pt>
                <c:pt idx="14">
                  <c:v>29100000000</c:v>
                </c:pt>
                <c:pt idx="15">
                  <c:v>27100000000</c:v>
                </c:pt>
                <c:pt idx="16">
                  <c:v>25300000000</c:v>
                </c:pt>
                <c:pt idx="17">
                  <c:v>23700000000</c:v>
                </c:pt>
                <c:pt idx="18">
                  <c:v>22200000000</c:v>
                </c:pt>
                <c:pt idx="19">
                  <c:v>21300000000</c:v>
                </c:pt>
                <c:pt idx="20">
                  <c:v>19200000000</c:v>
                </c:pt>
                <c:pt idx="21">
                  <c:v>17400000000</c:v>
                </c:pt>
                <c:pt idx="22">
                  <c:v>15700000000</c:v>
                </c:pt>
                <c:pt idx="23">
                  <c:v>13900000000</c:v>
                </c:pt>
                <c:pt idx="24">
                  <c:v>14400000000</c:v>
                </c:pt>
              </c:numCache>
            </c:numRef>
          </c:yVal>
          <c:smooth val="0"/>
        </c:ser>
        <c:ser>
          <c:idx val="1"/>
          <c:order val="2"/>
          <c:tx>
            <c:v>AC153</c:v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Data!$C$298:$C$320</c:f>
              <c:numCache>
                <c:formatCode>0.00E+00</c:formatCode>
                <c:ptCount val="23"/>
                <c:pt idx="0">
                  <c:v>653000</c:v>
                </c:pt>
                <c:pt idx="1">
                  <c:v>972000</c:v>
                </c:pt>
                <c:pt idx="2">
                  <c:v>1450000</c:v>
                </c:pt>
                <c:pt idx="3">
                  <c:v>2150000</c:v>
                </c:pt>
                <c:pt idx="4">
                  <c:v>2820000</c:v>
                </c:pt>
                <c:pt idx="5">
                  <c:v>3690000</c:v>
                </c:pt>
                <c:pt idx="6">
                  <c:v>4830000</c:v>
                </c:pt>
                <c:pt idx="7">
                  <c:v>6360000</c:v>
                </c:pt>
                <c:pt idx="8">
                  <c:v>8470000</c:v>
                </c:pt>
                <c:pt idx="9">
                  <c:v>11500000</c:v>
                </c:pt>
                <c:pt idx="10">
                  <c:v>13400000</c:v>
                </c:pt>
                <c:pt idx="11">
                  <c:v>15900000</c:v>
                </c:pt>
                <c:pt idx="12">
                  <c:v>19000000</c:v>
                </c:pt>
                <c:pt idx="13">
                  <c:v>20800000</c:v>
                </c:pt>
                <c:pt idx="14">
                  <c:v>22700000</c:v>
                </c:pt>
                <c:pt idx="15">
                  <c:v>24800000</c:v>
                </c:pt>
                <c:pt idx="16">
                  <c:v>27000000</c:v>
                </c:pt>
                <c:pt idx="17">
                  <c:v>29300000</c:v>
                </c:pt>
                <c:pt idx="18">
                  <c:v>31800000</c:v>
                </c:pt>
                <c:pt idx="19">
                  <c:v>34000000</c:v>
                </c:pt>
                <c:pt idx="20">
                  <c:v>36200000</c:v>
                </c:pt>
                <c:pt idx="21">
                  <c:v>38400000</c:v>
                </c:pt>
                <c:pt idx="22">
                  <c:v>38500000</c:v>
                </c:pt>
              </c:numCache>
            </c:numRef>
          </c:xVal>
          <c:yVal>
            <c:numRef>
              <c:f>Data!$D$298:$D$320</c:f>
              <c:numCache>
                <c:formatCode>0.00E+00</c:formatCode>
                <c:ptCount val="23"/>
                <c:pt idx="0">
                  <c:v>28700000000</c:v>
                </c:pt>
                <c:pt idx="1">
                  <c:v>32600000000</c:v>
                </c:pt>
                <c:pt idx="2">
                  <c:v>37300000000</c:v>
                </c:pt>
                <c:pt idx="3">
                  <c:v>42000000000</c:v>
                </c:pt>
                <c:pt idx="4">
                  <c:v>45800000000</c:v>
                </c:pt>
                <c:pt idx="5">
                  <c:v>49100000000</c:v>
                </c:pt>
                <c:pt idx="6">
                  <c:v>51300000000</c:v>
                </c:pt>
                <c:pt idx="7">
                  <c:v>52000000000</c:v>
                </c:pt>
                <c:pt idx="8">
                  <c:v>50500000000</c:v>
                </c:pt>
                <c:pt idx="9">
                  <c:v>46500000000</c:v>
                </c:pt>
                <c:pt idx="10">
                  <c:v>43300000000</c:v>
                </c:pt>
                <c:pt idx="11">
                  <c:v>40600000000</c:v>
                </c:pt>
                <c:pt idx="12">
                  <c:v>38500000000</c:v>
                </c:pt>
                <c:pt idx="13">
                  <c:v>37500000000</c:v>
                </c:pt>
                <c:pt idx="14">
                  <c:v>36200000000</c:v>
                </c:pt>
                <c:pt idx="15">
                  <c:v>34800000000</c:v>
                </c:pt>
                <c:pt idx="16">
                  <c:v>33200000000</c:v>
                </c:pt>
                <c:pt idx="17">
                  <c:v>31400000000</c:v>
                </c:pt>
                <c:pt idx="18">
                  <c:v>30200000000</c:v>
                </c:pt>
                <c:pt idx="19">
                  <c:v>28100000000</c:v>
                </c:pt>
                <c:pt idx="20">
                  <c:v>26100000000</c:v>
                </c:pt>
                <c:pt idx="21">
                  <c:v>24500000000</c:v>
                </c:pt>
                <c:pt idx="22">
                  <c:v>24900000000</c:v>
                </c:pt>
              </c:numCache>
            </c:numRef>
          </c:yVal>
          <c:smooth val="0"/>
        </c:ser>
        <c:ser>
          <c:idx val="2"/>
          <c:order val="3"/>
          <c:tx>
            <c:v>AC158</c:v>
          </c:tx>
          <c:spPr>
            <a:ln w="22225">
              <a:solidFill>
                <a:schemeClr val="bg1"/>
              </a:solidFill>
              <a:prstDash val="dash"/>
            </a:ln>
          </c:spPr>
          <c:marker>
            <c:symbol val="square"/>
            <c:size val="9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Data!$C$272:$C$289</c:f>
              <c:numCache>
                <c:formatCode>0.00E+00</c:formatCode>
                <c:ptCount val="18"/>
                <c:pt idx="1">
                  <c:v>1550000</c:v>
                </c:pt>
                <c:pt idx="2">
                  <c:v>2740000</c:v>
                </c:pt>
                <c:pt idx="3">
                  <c:v>3750000</c:v>
                </c:pt>
                <c:pt idx="4">
                  <c:v>5230000</c:v>
                </c:pt>
                <c:pt idx="5">
                  <c:v>6930000</c:v>
                </c:pt>
                <c:pt idx="6">
                  <c:v>9330000</c:v>
                </c:pt>
                <c:pt idx="7">
                  <c:v>12900000</c:v>
                </c:pt>
                <c:pt idx="8">
                  <c:v>15200000</c:v>
                </c:pt>
                <c:pt idx="9">
                  <c:v>18100000</c:v>
                </c:pt>
                <c:pt idx="10">
                  <c:v>22100000</c:v>
                </c:pt>
                <c:pt idx="11">
                  <c:v>27000000</c:v>
                </c:pt>
                <c:pt idx="12">
                  <c:v>29800000</c:v>
                </c:pt>
                <c:pt idx="13">
                  <c:v>32800000</c:v>
                </c:pt>
                <c:pt idx="14">
                  <c:v>36500000</c:v>
                </c:pt>
                <c:pt idx="15">
                  <c:v>39700000</c:v>
                </c:pt>
                <c:pt idx="16">
                  <c:v>42700000</c:v>
                </c:pt>
                <c:pt idx="17">
                  <c:v>44900000</c:v>
                </c:pt>
              </c:numCache>
            </c:numRef>
          </c:xVal>
          <c:yVal>
            <c:numRef>
              <c:f>Data!$D$272:$D$289</c:f>
              <c:numCache>
                <c:formatCode>0.00E+00</c:formatCode>
                <c:ptCount val="18"/>
                <c:pt idx="1">
                  <c:v>36700000000</c:v>
                </c:pt>
                <c:pt idx="2">
                  <c:v>38800000000</c:v>
                </c:pt>
                <c:pt idx="3">
                  <c:v>40300000000</c:v>
                </c:pt>
                <c:pt idx="4">
                  <c:v>42500000000</c:v>
                </c:pt>
                <c:pt idx="5">
                  <c:v>44400000000</c:v>
                </c:pt>
                <c:pt idx="6">
                  <c:v>45400000000</c:v>
                </c:pt>
                <c:pt idx="7">
                  <c:v>42900000000</c:v>
                </c:pt>
                <c:pt idx="8">
                  <c:v>40500000000</c:v>
                </c:pt>
                <c:pt idx="9">
                  <c:v>38400000000</c:v>
                </c:pt>
                <c:pt idx="10">
                  <c:v>35500000000</c:v>
                </c:pt>
                <c:pt idx="11">
                  <c:v>34900000000</c:v>
                </c:pt>
                <c:pt idx="12">
                  <c:v>34900000000</c:v>
                </c:pt>
                <c:pt idx="13">
                  <c:v>34400000000</c:v>
                </c:pt>
                <c:pt idx="14">
                  <c:v>33100000000</c:v>
                </c:pt>
                <c:pt idx="15">
                  <c:v>29200000000</c:v>
                </c:pt>
                <c:pt idx="16">
                  <c:v>27100000000</c:v>
                </c:pt>
                <c:pt idx="17">
                  <c:v>24700000000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47680"/>
        <c:axId val="31050368"/>
      </c:scatterChart>
      <c:valAx>
        <c:axId val="31047680"/>
        <c:scaling>
          <c:orientation val="minMax"/>
          <c:max val="500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 Eacc [MV/m]</a:t>
                </a:r>
              </a:p>
            </c:rich>
          </c:tx>
          <c:layout>
            <c:manualLayout>
              <c:xMode val="edge"/>
              <c:yMode val="edge"/>
              <c:x val="0.44723761992658739"/>
              <c:y val="0.9274413562812269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in"/>
        <c:minorTickMark val="in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1050368"/>
        <c:crosses val="autoZero"/>
        <c:crossBetween val="midCat"/>
        <c:dispUnits>
          <c:builtInUnit val="millions"/>
        </c:dispUnits>
      </c:valAx>
      <c:valAx>
        <c:axId val="31050368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ysDash"/>
            </a:ln>
          </c:spPr>
        </c:majorGridlines>
        <c:minorGridlines>
          <c:spPr>
            <a:ln w="3175">
              <a:solidFill>
                <a:schemeClr val="bg1"/>
              </a:solidFill>
              <a:prstDash val="sysDash"/>
            </a:ln>
          </c:spPr>
        </c:min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de-DE"/>
                  <a:t>Qo</a:t>
                </a:r>
              </a:p>
            </c:rich>
          </c:tx>
          <c:layout>
            <c:manualLayout>
              <c:xMode val="edge"/>
              <c:yMode val="edge"/>
              <c:x val="2.1628919146156025E-2"/>
              <c:y val="0.25546594196888922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in"/>
        <c:minorTickMark val="in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1047680"/>
        <c:crosses val="autoZero"/>
        <c:crossBetween val="midCat"/>
        <c:minorUnit val="10000000000"/>
      </c:valAx>
      <c:spPr>
        <a:solidFill>
          <a:schemeClr val="accent1">
            <a:lumMod val="75000"/>
          </a:schemeClr>
        </a:solidFill>
        <a:ln w="12700">
          <a:solidFill>
            <a:schemeClr val="bg1"/>
          </a:solidFill>
          <a:prstDash val="solid"/>
        </a:ln>
      </c:spPr>
    </c:plotArea>
    <c:legend>
      <c:legendPos val="r"/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de-DE"/>
          </a:p>
        </c:txPr>
      </c:legendEntry>
      <c:layout>
        <c:manualLayout>
          <c:xMode val="edge"/>
          <c:yMode val="edge"/>
          <c:x val="0.14418764188443173"/>
          <c:y val="0.6736313336076899"/>
          <c:w val="0.67734423313830416"/>
          <c:h val="0.10722641060571954"/>
        </c:manualLayout>
      </c:layout>
      <c:overlay val="0"/>
      <c:spPr>
        <a:noFill/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1" i="0" u="none" strike="noStrike" baseline="0">
          <a:solidFill>
            <a:schemeClr val="tx1"/>
          </a:solidFill>
          <a:effectLst/>
          <a:latin typeface="Calibri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0659179897595"/>
          <c:y val="2.7339913655742169E-2"/>
          <c:w val="0.77864678800395859"/>
          <c:h val="0.81734150039666953"/>
        </c:manualLayout>
      </c:layout>
      <c:scatterChart>
        <c:scatterStyle val="lineMarker"/>
        <c:varyColors val="0"/>
        <c:ser>
          <c:idx val="2"/>
          <c:order val="0"/>
          <c:tx>
            <c:v>XM-3, 2.0K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bg1"/>
              </a:solidFill>
              <a:ln w="15875">
                <a:solidFill>
                  <a:schemeClr val="bg1"/>
                </a:solidFill>
              </a:ln>
            </c:spPr>
          </c:marker>
          <c:xVal>
            <c:numRef>
              <c:f>'Ql-measurements-decay (2)'!$G$6:$G$20</c:f>
              <c:numCache>
                <c:formatCode>General</c:formatCode>
                <c:ptCount val="15"/>
                <c:pt idx="0">
                  <c:v>10.42</c:v>
                </c:pt>
                <c:pt idx="2">
                  <c:v>11.5</c:v>
                </c:pt>
                <c:pt idx="4">
                  <c:v>12.72</c:v>
                </c:pt>
                <c:pt idx="7">
                  <c:v>13.1</c:v>
                </c:pt>
                <c:pt idx="10">
                  <c:v>15.5</c:v>
                </c:pt>
                <c:pt idx="11">
                  <c:v>15.74</c:v>
                </c:pt>
                <c:pt idx="14">
                  <c:v>17.399999999999999</c:v>
                </c:pt>
              </c:numCache>
            </c:numRef>
          </c:xVal>
          <c:yVal>
            <c:numRef>
              <c:f>'Ql-measurements-decay (2)'!$I$6:$I$20</c:f>
              <c:numCache>
                <c:formatCode>General</c:formatCode>
                <c:ptCount val="15"/>
                <c:pt idx="0" formatCode="0.00E+00">
                  <c:v>25000000000</c:v>
                </c:pt>
                <c:pt idx="2" formatCode="0.00E+00">
                  <c:v>24100000000</c:v>
                </c:pt>
                <c:pt idx="4" formatCode="0.00E+00">
                  <c:v>23100000000</c:v>
                </c:pt>
                <c:pt idx="7" formatCode="0.00E+00">
                  <c:v>22200000000.000004</c:v>
                </c:pt>
                <c:pt idx="10" formatCode="0.00E+00">
                  <c:v>20700000000</c:v>
                </c:pt>
                <c:pt idx="11" formatCode="0.00E+00">
                  <c:v>20000000000</c:v>
                </c:pt>
                <c:pt idx="14" formatCode="0.00E+00">
                  <c:v>19000000000</c:v>
                </c:pt>
              </c:numCache>
            </c:numRef>
          </c:yVal>
          <c:smooth val="0"/>
        </c:ser>
        <c:ser>
          <c:idx val="3"/>
          <c:order val="1"/>
          <c:tx>
            <c:v>XM-3, 1.8K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'Ql-measurements-decay (2)'!$J$8:$J$21</c:f>
              <c:numCache>
                <c:formatCode>General</c:formatCode>
                <c:ptCount val="14"/>
                <c:pt idx="0">
                  <c:v>11.24</c:v>
                </c:pt>
                <c:pt idx="5">
                  <c:v>13.08</c:v>
                </c:pt>
                <c:pt idx="8">
                  <c:v>15.17</c:v>
                </c:pt>
                <c:pt idx="11">
                  <c:v>16.2</c:v>
                </c:pt>
                <c:pt idx="12">
                  <c:v>17.53</c:v>
                </c:pt>
                <c:pt idx="13">
                  <c:v>18.649999999999999</c:v>
                </c:pt>
              </c:numCache>
            </c:numRef>
          </c:xVal>
          <c:yVal>
            <c:numRef>
              <c:f>'Ql-measurements-decay (2)'!$L$8:$L$21</c:f>
              <c:numCache>
                <c:formatCode>General</c:formatCode>
                <c:ptCount val="14"/>
                <c:pt idx="0" formatCode="0.00E+00">
                  <c:v>41600000000</c:v>
                </c:pt>
                <c:pt idx="5" formatCode="0.00E+00">
                  <c:v>39500000000</c:v>
                </c:pt>
                <c:pt idx="8" formatCode="0.00E+00">
                  <c:v>36300000000</c:v>
                </c:pt>
                <c:pt idx="11" formatCode="0.00E+00">
                  <c:v>35600000000</c:v>
                </c:pt>
                <c:pt idx="12" formatCode="0.00E+00">
                  <c:v>34300000000</c:v>
                </c:pt>
                <c:pt idx="13" formatCode="0.00E+00">
                  <c:v>33000000000</c:v>
                </c:pt>
              </c:numCache>
            </c:numRef>
          </c:yVal>
          <c:smooth val="0"/>
        </c:ser>
        <c:ser>
          <c:idx val="1"/>
          <c:order val="3"/>
          <c:tx>
            <c:v>T= 1.65K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'Ql-measurements-decay (2)'!$N$8:$N$15</c:f>
              <c:numCache>
                <c:formatCode>General</c:formatCode>
                <c:ptCount val="8"/>
                <c:pt idx="0">
                  <c:v>11.4</c:v>
                </c:pt>
                <c:pt idx="7">
                  <c:v>14.63</c:v>
                </c:pt>
              </c:numCache>
            </c:numRef>
          </c:xVal>
          <c:yVal>
            <c:numRef>
              <c:f>'Ql-measurements-decay (2)'!$P$8:$P$15</c:f>
              <c:numCache>
                <c:formatCode>General</c:formatCode>
                <c:ptCount val="8"/>
                <c:pt idx="0" formatCode="0.00E+00">
                  <c:v>58500000000</c:v>
                </c:pt>
                <c:pt idx="7" formatCode="0.00E+00">
                  <c:v>50800000000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798080"/>
        <c:axId val="84800256"/>
      </c:scatterChart>
      <c:scatterChart>
        <c:scatterStyle val="lineMarker"/>
        <c:varyColors val="0"/>
        <c:ser>
          <c:idx val="0"/>
          <c:order val="2"/>
          <c:tx>
            <c:v>Gain in Qo(1.8K)/Qo(2K)</c:v>
          </c:tx>
          <c:spPr>
            <a:ln w="28575">
              <a:noFill/>
            </a:ln>
          </c:spPr>
          <c:marker>
            <c:symbol val="x"/>
            <c:size val="9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9318079002249609E-2"/>
                  <c:y val="-4.968149078897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4403319126968368E-2"/>
                  <c:y val="-3.229296901283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'Ql-measurements-decay (2)'!$G$8:$G$20</c:f>
              <c:numCache>
                <c:formatCode>General</c:formatCode>
                <c:ptCount val="13"/>
                <c:pt idx="0">
                  <c:v>11.5</c:v>
                </c:pt>
                <c:pt idx="2">
                  <c:v>12.72</c:v>
                </c:pt>
                <c:pt idx="5">
                  <c:v>13.1</c:v>
                </c:pt>
                <c:pt idx="8">
                  <c:v>15.5</c:v>
                </c:pt>
                <c:pt idx="9">
                  <c:v>15.74</c:v>
                </c:pt>
                <c:pt idx="12">
                  <c:v>17.399999999999999</c:v>
                </c:pt>
              </c:numCache>
            </c:numRef>
          </c:xVal>
          <c:yVal>
            <c:numRef>
              <c:f>'Ql-measurements-decay (2)'!$M$8:$M$20</c:f>
              <c:numCache>
                <c:formatCode>General</c:formatCode>
                <c:ptCount val="13"/>
                <c:pt idx="0" formatCode="0.00">
                  <c:v>1.7261410788381744</c:v>
                </c:pt>
                <c:pt idx="5" formatCode="0.00">
                  <c:v>1.7792792792792789</c:v>
                </c:pt>
                <c:pt idx="8" formatCode="0.00">
                  <c:v>1.7536231884057971</c:v>
                </c:pt>
                <c:pt idx="12" formatCode="0.00">
                  <c:v>1.8052631578947369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609536"/>
        <c:axId val="84802176"/>
      </c:scatterChart>
      <c:valAx>
        <c:axId val="84798080"/>
        <c:scaling>
          <c:orientation val="minMax"/>
          <c:max val="21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Eacc [MV/m]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out"/>
        <c:tickLblPos val="nextTo"/>
        <c:crossAx val="84800256"/>
        <c:crosses val="autoZero"/>
        <c:crossBetween val="midCat"/>
      </c:valAx>
      <c:valAx>
        <c:axId val="84800256"/>
        <c:scaling>
          <c:logBase val="10"/>
          <c:orientation val="minMax"/>
          <c:max val="100000000000"/>
          <c:min val="10000000000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Qo</a:t>
                </a:r>
              </a:p>
            </c:rich>
          </c:tx>
          <c:layout>
            <c:manualLayout>
              <c:xMode val="edge"/>
              <c:yMode val="edge"/>
              <c:x val="3.5519125683060107E-2"/>
              <c:y val="0.38443333443152244"/>
            </c:manualLayout>
          </c:layout>
          <c:overlay val="0"/>
        </c:title>
        <c:numFmt formatCode="0.E+00" sourceLinked="0"/>
        <c:majorTickMark val="in"/>
        <c:minorTickMark val="in"/>
        <c:tickLblPos val="nextTo"/>
        <c:crossAx val="84798080"/>
        <c:crosses val="autoZero"/>
        <c:crossBetween val="midCat"/>
        <c:majorUnit val="10"/>
        <c:minorUnit val="10"/>
      </c:valAx>
      <c:valAx>
        <c:axId val="84802176"/>
        <c:scaling>
          <c:orientation val="minMax"/>
          <c:max val="2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Qo(1.8K)/Qo(2K)</a:t>
                </a:r>
              </a:p>
            </c:rich>
          </c:tx>
          <c:layout>
            <c:manualLayout>
              <c:xMode val="edge"/>
              <c:yMode val="edge"/>
              <c:x val="0.95072401765753256"/>
              <c:y val="0.27683035218309077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88609536"/>
        <c:crosses val="max"/>
        <c:crossBetween val="midCat"/>
      </c:valAx>
      <c:valAx>
        <c:axId val="88609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802176"/>
        <c:crosses val="autoZero"/>
        <c:crossBetween val="midCat"/>
      </c:valAx>
      <c:spPr>
        <a:solidFill>
          <a:schemeClr val="accent1">
            <a:lumMod val="75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1746324475542878"/>
          <c:y val="0.60368624925868952"/>
          <c:w val="0.27905382728798245"/>
          <c:h val="0.224553883684285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0524981727026E-2"/>
          <c:y val="3.125704888009076E-2"/>
          <c:w val="0.78833274579438173"/>
          <c:h val="0.8012851265684284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Sheet1!$B$348</c:f>
              <c:strCache>
                <c:ptCount val="1"/>
                <c:pt idx="0">
                  <c:v>C#1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diamond"/>
            <c:size val="14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</c:spPr>
          </c:marker>
          <c:xVal>
            <c:numRef>
              <c:f>Sheet1!$R$350:$R$353</c:f>
              <c:numCache>
                <c:formatCode>0.00</c:formatCode>
                <c:ptCount val="4"/>
                <c:pt idx="0">
                  <c:v>7.02</c:v>
                </c:pt>
                <c:pt idx="1">
                  <c:v>11.59</c:v>
                </c:pt>
                <c:pt idx="2">
                  <c:v>15.14</c:v>
                </c:pt>
                <c:pt idx="3">
                  <c:v>20.14</c:v>
                </c:pt>
              </c:numCache>
            </c:numRef>
          </c:xVal>
          <c:yVal>
            <c:numRef>
              <c:f>Sheet1!$S$350:$S$353</c:f>
              <c:numCache>
                <c:formatCode>0.00E+00</c:formatCode>
                <c:ptCount val="4"/>
                <c:pt idx="0">
                  <c:v>45016790513.833992</c:v>
                </c:pt>
                <c:pt idx="1">
                  <c:v>38801750069.437019</c:v>
                </c:pt>
                <c:pt idx="2">
                  <c:v>36564792543.212791</c:v>
                </c:pt>
                <c:pt idx="3">
                  <c:v>33347382134.387352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Sheet1!$B$364</c:f>
              <c:strCache>
                <c:ptCount val="1"/>
                <c:pt idx="0">
                  <c:v>C#2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diamond"/>
            <c:size val="8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</c:spPr>
          </c:marker>
          <c:xVal>
            <c:numRef>
              <c:f>Sheet1!$R$366:$R$369</c:f>
              <c:numCache>
                <c:formatCode>0.00</c:formatCode>
                <c:ptCount val="4"/>
                <c:pt idx="0">
                  <c:v>7.04</c:v>
                </c:pt>
                <c:pt idx="1">
                  <c:v>11.5</c:v>
                </c:pt>
                <c:pt idx="2">
                  <c:v>15.35</c:v>
                </c:pt>
                <c:pt idx="3">
                  <c:v>20.5</c:v>
                </c:pt>
              </c:numCache>
            </c:numRef>
          </c:xVal>
          <c:yVal>
            <c:numRef>
              <c:f>Sheet1!$S$366:$S$369</c:f>
              <c:numCache>
                <c:formatCode>0.00E+00</c:formatCode>
                <c:ptCount val="4"/>
                <c:pt idx="0">
                  <c:v>52970184347.826088</c:v>
                </c:pt>
                <c:pt idx="1">
                  <c:v>50480519480.519485</c:v>
                </c:pt>
                <c:pt idx="2">
                  <c:v>44180239927.88295</c:v>
                </c:pt>
                <c:pt idx="3">
                  <c:v>40832051742.723679</c:v>
                </c:pt>
              </c:numCache>
            </c:numRef>
          </c:yVal>
          <c:smooth val="0"/>
        </c:ser>
        <c:ser>
          <c:idx val="2"/>
          <c:order val="2"/>
          <c:tx>
            <c:v>C#3-FG</c:v>
          </c:tx>
          <c:spPr>
            <a:ln w="28575"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 w="15875">
                <a:solidFill>
                  <a:schemeClr val="tx2"/>
                </a:solidFill>
              </a:ln>
            </c:spPr>
          </c:marke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C#3,</a:t>
                    </a:r>
                    <a:r>
                      <a:rPr lang="en-US" baseline="0" dirty="0" smtClean="0"/>
                      <a:t> FG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Sheet1!$R$382:$R$385</c:f>
              <c:numCache>
                <c:formatCode>0.00</c:formatCode>
                <c:ptCount val="4"/>
                <c:pt idx="0">
                  <c:v>7.19</c:v>
                </c:pt>
                <c:pt idx="1">
                  <c:v>11.84</c:v>
                </c:pt>
                <c:pt idx="2">
                  <c:v>15.43</c:v>
                </c:pt>
                <c:pt idx="3">
                  <c:v>19.46</c:v>
                </c:pt>
              </c:numCache>
            </c:numRef>
          </c:xVal>
          <c:yVal>
            <c:numRef>
              <c:f>Sheet1!$S$382:$S$385</c:f>
              <c:numCache>
                <c:formatCode>0.00E+00</c:formatCode>
                <c:ptCount val="4"/>
                <c:pt idx="0">
                  <c:v>39465345680.406548</c:v>
                </c:pt>
                <c:pt idx="1">
                  <c:v>33294849574.000881</c:v>
                </c:pt>
                <c:pt idx="2">
                  <c:v>28590912181.907001</c:v>
                </c:pt>
                <c:pt idx="3">
                  <c:v>22485333473.869125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Sheet1!$B$396</c:f>
              <c:strCache>
                <c:ptCount val="1"/>
                <c:pt idx="0">
                  <c:v>C#4</c:v>
                </c:pt>
              </c:strCache>
            </c:strRef>
          </c:tx>
          <c:spPr>
            <a:ln w="28575">
              <a:solidFill>
                <a:srgbClr val="FF0000"/>
              </a:solidFill>
              <a:prstDash val="dash"/>
            </a:ln>
          </c:spPr>
          <c:marker>
            <c:symbol val="circle"/>
            <c:size val="8"/>
            <c:spPr>
              <a:solidFill>
                <a:srgbClr val="FF0000"/>
              </a:solidFill>
            </c:spPr>
          </c:marker>
          <c:xVal>
            <c:numRef>
              <c:f>Sheet1!$R$398:$R$401</c:f>
              <c:numCache>
                <c:formatCode>0.00</c:formatCode>
                <c:ptCount val="4"/>
                <c:pt idx="0">
                  <c:v>7.47</c:v>
                </c:pt>
                <c:pt idx="1">
                  <c:v>12.27</c:v>
                </c:pt>
                <c:pt idx="2">
                  <c:v>16.260000000000002</c:v>
                </c:pt>
                <c:pt idx="3">
                  <c:v>20.12</c:v>
                </c:pt>
              </c:numCache>
            </c:numRef>
          </c:xVal>
          <c:yVal>
            <c:numRef>
              <c:f>Sheet1!$S$398:$S$401</c:f>
              <c:numCache>
                <c:formatCode>0.00E+00</c:formatCode>
                <c:ptCount val="4"/>
                <c:pt idx="0">
                  <c:v>45875838735.177864</c:v>
                </c:pt>
                <c:pt idx="1">
                  <c:v>43488413801.944229</c:v>
                </c:pt>
                <c:pt idx="2">
                  <c:v>38445003920.303299</c:v>
                </c:pt>
                <c:pt idx="3">
                  <c:v>34067353571.317421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Sheet1!$B$413</c:f>
              <c:strCache>
                <c:ptCount val="1"/>
                <c:pt idx="0">
                  <c:v>C#5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circle"/>
            <c:size val="8"/>
            <c:spPr>
              <a:solidFill>
                <a:schemeClr val="accent2"/>
              </a:solidFill>
            </c:spPr>
          </c:marker>
          <c:xVal>
            <c:numRef>
              <c:f>Sheet1!$R$415:$R$418</c:f>
              <c:numCache>
                <c:formatCode>0.00</c:formatCode>
                <c:ptCount val="4"/>
                <c:pt idx="0">
                  <c:v>7.12</c:v>
                </c:pt>
                <c:pt idx="1">
                  <c:v>12.34</c:v>
                </c:pt>
                <c:pt idx="2">
                  <c:v>15.43</c:v>
                </c:pt>
                <c:pt idx="3">
                  <c:v>20.83</c:v>
                </c:pt>
              </c:numCache>
            </c:numRef>
          </c:xVal>
          <c:yVal>
            <c:numRef>
              <c:f>Sheet1!$S$415:$S$418</c:f>
              <c:numCache>
                <c:formatCode>0.00E+00</c:formatCode>
                <c:ptCount val="4"/>
                <c:pt idx="0">
                  <c:v>49255356665.46891</c:v>
                </c:pt>
                <c:pt idx="1">
                  <c:v>42828502433.950493</c:v>
                </c:pt>
                <c:pt idx="2">
                  <c:v>37978972898.35408</c:v>
                </c:pt>
                <c:pt idx="3">
                  <c:v>32428634998.203377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Sheet1!$B$430</c:f>
              <c:strCache>
                <c:ptCount val="1"/>
                <c:pt idx="0">
                  <c:v>C#6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xVal>
            <c:numRef>
              <c:f>Sheet1!$R$432:$R$435</c:f>
              <c:numCache>
                <c:formatCode>0.00</c:formatCode>
                <c:ptCount val="4"/>
                <c:pt idx="0">
                  <c:v>6.87</c:v>
                </c:pt>
                <c:pt idx="1">
                  <c:v>11.19</c:v>
                </c:pt>
                <c:pt idx="2">
                  <c:v>14.57</c:v>
                </c:pt>
                <c:pt idx="3">
                  <c:v>20.16</c:v>
                </c:pt>
              </c:numCache>
            </c:numRef>
          </c:xVal>
          <c:yVal>
            <c:numRef>
              <c:f>Sheet1!$S$432:$S$435</c:f>
              <c:numCache>
                <c:formatCode>0.00E+00</c:formatCode>
                <c:ptCount val="4"/>
                <c:pt idx="0">
                  <c:v>48973643501.285545</c:v>
                </c:pt>
                <c:pt idx="1">
                  <c:v>38236514330.886505</c:v>
                </c:pt>
                <c:pt idx="2">
                  <c:v>33121858549.95528</c:v>
                </c:pt>
                <c:pt idx="3">
                  <c:v>27844705138.339924</c:v>
                </c:pt>
              </c:numCache>
            </c:numRef>
          </c:yVal>
          <c:smooth val="0"/>
        </c:ser>
        <c:ser>
          <c:idx val="6"/>
          <c:order val="6"/>
          <c:tx>
            <c:v>C#7</c:v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triangle"/>
            <c:size val="10"/>
            <c:spPr>
              <a:ln>
                <a:solidFill>
                  <a:schemeClr val="tx1"/>
                </a:solidFill>
              </a:ln>
            </c:spPr>
          </c:marker>
          <c:dLbls>
            <c:dLbl>
              <c:idx val="3"/>
              <c:layout>
                <c:manualLayout>
                  <c:x val="-1.8424060953176856E-2"/>
                  <c:y val="5.07729780866099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C#7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Sheet1!$R$448:$R$451</c:f>
              <c:numCache>
                <c:formatCode>0.00</c:formatCode>
                <c:ptCount val="4"/>
                <c:pt idx="0">
                  <c:v>7.27</c:v>
                </c:pt>
                <c:pt idx="1">
                  <c:v>12.16</c:v>
                </c:pt>
                <c:pt idx="2">
                  <c:v>16.18</c:v>
                </c:pt>
                <c:pt idx="3">
                  <c:v>19.95</c:v>
                </c:pt>
              </c:numCache>
            </c:numRef>
          </c:xVal>
          <c:yVal>
            <c:numRef>
              <c:f>Sheet1!$S$448:$S$451</c:f>
              <c:numCache>
                <c:formatCode>0.00E+00</c:formatCode>
                <c:ptCount val="4"/>
                <c:pt idx="0">
                  <c:v>36920158516.107368</c:v>
                </c:pt>
                <c:pt idx="1">
                  <c:v>31607002561.26482</c:v>
                </c:pt>
                <c:pt idx="2">
                  <c:v>26395952330.524277</c:v>
                </c:pt>
                <c:pt idx="3">
                  <c:v>18494565389.242138</c:v>
                </c:pt>
              </c:numCache>
            </c:numRef>
          </c:yVal>
          <c:smooth val="0"/>
        </c:ser>
        <c:ser>
          <c:idx val="7"/>
          <c:order val="7"/>
          <c:tx>
            <c:v>C#8</c:v>
          </c:tx>
          <c:marker>
            <c:symbol val="diamond"/>
            <c:size val="1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Sheet1!$R$464:$R$467</c:f>
              <c:numCache>
                <c:formatCode>0.00</c:formatCode>
                <c:ptCount val="4"/>
                <c:pt idx="0">
                  <c:v>7.41</c:v>
                </c:pt>
                <c:pt idx="1">
                  <c:v>11.49</c:v>
                </c:pt>
                <c:pt idx="2">
                  <c:v>15.17</c:v>
                </c:pt>
                <c:pt idx="3">
                  <c:v>19.260000000000002</c:v>
                </c:pt>
              </c:numCache>
            </c:numRef>
          </c:xVal>
          <c:yVal>
            <c:numRef>
              <c:f>Sheet1!$S$464:$S$467</c:f>
              <c:numCache>
                <c:formatCode>0.00E+00</c:formatCode>
                <c:ptCount val="4"/>
                <c:pt idx="0">
                  <c:v>37860895677.674355</c:v>
                </c:pt>
                <c:pt idx="1">
                  <c:v>38977829624.615112</c:v>
                </c:pt>
                <c:pt idx="2">
                  <c:v>35136563839.638626</c:v>
                </c:pt>
                <c:pt idx="3">
                  <c:v>28318529373.235462</c:v>
                </c:pt>
              </c:numCache>
            </c:numRef>
          </c:yVal>
          <c:smooth val="0"/>
        </c:ser>
        <c:ser>
          <c:idx val="8"/>
          <c:order val="8"/>
          <c:tx>
            <c:v>&lt;Qo&gt;</c:v>
          </c:tx>
          <c:spPr>
            <a:ln w="60325">
              <a:solidFill>
                <a:srgbClr val="000000"/>
              </a:solidFill>
              <a:prstDash val="sysDot"/>
            </a:ln>
          </c:spPr>
          <c:marker>
            <c:symbol val="none"/>
          </c:marker>
          <c:xVal>
            <c:numRef>
              <c:f>Sheet1!$R$484:$R$487</c:f>
              <c:numCache>
                <c:formatCode>0.00E+00</c:formatCode>
                <c:ptCount val="4"/>
                <c:pt idx="0">
                  <c:v>7.1737499999999983</c:v>
                </c:pt>
                <c:pt idx="1">
                  <c:v>11.797499999999999</c:v>
                </c:pt>
                <c:pt idx="2">
                  <c:v>15.441250000000002</c:v>
                </c:pt>
                <c:pt idx="3">
                  <c:v>20.052499999999998</c:v>
                </c:pt>
              </c:numCache>
            </c:numRef>
          </c:xVal>
          <c:yVal>
            <c:numRef>
              <c:f>Sheet1!$S$484:$S$487</c:f>
              <c:numCache>
                <c:formatCode>0.00E+00</c:formatCode>
                <c:ptCount val="4"/>
                <c:pt idx="0">
                  <c:v>44542276704.72258</c:v>
                </c:pt>
                <c:pt idx="1">
                  <c:v>39714422734.577316</c:v>
                </c:pt>
                <c:pt idx="2">
                  <c:v>35051787023.972282</c:v>
                </c:pt>
                <c:pt idx="3">
                  <c:v>29727319477.66481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685184"/>
        <c:axId val="88703744"/>
      </c:scatterChart>
      <c:valAx>
        <c:axId val="88685184"/>
        <c:scaling>
          <c:orientation val="minMax"/>
          <c:max val="24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Eacc [MV/m]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out"/>
        <c:tickLblPos val="nextTo"/>
        <c:crossAx val="88703744"/>
        <c:crosses val="autoZero"/>
        <c:crossBetween val="midCat"/>
      </c:valAx>
      <c:valAx>
        <c:axId val="88703744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 dirty="0"/>
                  <a:t>Qo</a:t>
                </a:r>
              </a:p>
            </c:rich>
          </c:tx>
          <c:layout>
            <c:manualLayout>
              <c:xMode val="edge"/>
              <c:yMode val="edge"/>
              <c:x val="3.224210666805935E-2"/>
              <c:y val="0.36456681580834455"/>
            </c:manualLayout>
          </c:layout>
          <c:overlay val="0"/>
        </c:title>
        <c:numFmt formatCode="0.E+00" sourceLinked="0"/>
        <c:majorTickMark val="in"/>
        <c:minorTickMark val="in"/>
        <c:tickLblPos val="nextTo"/>
        <c:crossAx val="88685184"/>
        <c:crosses val="autoZero"/>
        <c:crossBetween val="midCat"/>
        <c:majorUnit val="10"/>
        <c:minorUnit val="10"/>
      </c:valAx>
      <c:spPr>
        <a:solidFill>
          <a:schemeClr val="accent1">
            <a:lumMod val="75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7416801583018533"/>
          <c:y val="7.2513425361578732E-2"/>
          <c:w val="0.11490294364268347"/>
          <c:h val="0.701482242713772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>
          <a:latin typeface="Calibri" panose="020F050202020403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55323462735633E-2"/>
          <c:y val="3.2134696476510904E-2"/>
          <c:w val="0.78273906084616618"/>
          <c:h val="0.80472793738290871"/>
        </c:manualLayout>
      </c:layout>
      <c:scatterChart>
        <c:scatterStyle val="lineMarker"/>
        <c:varyColors val="0"/>
        <c:ser>
          <c:idx val="0"/>
          <c:order val="0"/>
          <c:tx>
            <c:v>SCD-2K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'Ql-measurements-decay (2)'!$A$3:$A$20</c:f>
              <c:numCache>
                <c:formatCode>General</c:formatCode>
                <c:ptCount val="18"/>
                <c:pt idx="0">
                  <c:v>5.9</c:v>
                </c:pt>
                <c:pt idx="1">
                  <c:v>7.7</c:v>
                </c:pt>
                <c:pt idx="2">
                  <c:v>9.8000000000000007</c:v>
                </c:pt>
                <c:pt idx="3">
                  <c:v>10.9</c:v>
                </c:pt>
                <c:pt idx="4">
                  <c:v>11.4</c:v>
                </c:pt>
                <c:pt idx="6">
                  <c:v>11.6</c:v>
                </c:pt>
                <c:pt idx="7">
                  <c:v>12.8</c:v>
                </c:pt>
                <c:pt idx="8">
                  <c:v>13</c:v>
                </c:pt>
                <c:pt idx="9">
                  <c:v>13</c:v>
                </c:pt>
                <c:pt idx="10">
                  <c:v>13.1</c:v>
                </c:pt>
                <c:pt idx="11">
                  <c:v>13.4</c:v>
                </c:pt>
                <c:pt idx="12">
                  <c:v>14.8</c:v>
                </c:pt>
                <c:pt idx="13">
                  <c:v>15.6</c:v>
                </c:pt>
                <c:pt idx="15">
                  <c:v>15.9</c:v>
                </c:pt>
                <c:pt idx="16">
                  <c:v>16.05</c:v>
                </c:pt>
                <c:pt idx="17">
                  <c:v>16.100000000000001</c:v>
                </c:pt>
              </c:numCache>
            </c:numRef>
          </c:xVal>
          <c:yVal>
            <c:numRef>
              <c:f>'Ql-measurements-decay (2)'!$C$3:$C$20</c:f>
              <c:numCache>
                <c:formatCode>General</c:formatCode>
                <c:ptCount val="18"/>
                <c:pt idx="0">
                  <c:v>24000000000</c:v>
                </c:pt>
                <c:pt idx="1">
                  <c:v>23000000000</c:v>
                </c:pt>
                <c:pt idx="2">
                  <c:v>21000000000</c:v>
                </c:pt>
                <c:pt idx="3">
                  <c:v>20000000000</c:v>
                </c:pt>
                <c:pt idx="4">
                  <c:v>20000000000</c:v>
                </c:pt>
                <c:pt idx="5">
                  <c:v>0</c:v>
                </c:pt>
                <c:pt idx="6">
                  <c:v>19000000000</c:v>
                </c:pt>
                <c:pt idx="7">
                  <c:v>19000000000</c:v>
                </c:pt>
                <c:pt idx="8">
                  <c:v>18300000000</c:v>
                </c:pt>
                <c:pt idx="9">
                  <c:v>19000000000</c:v>
                </c:pt>
                <c:pt idx="10">
                  <c:v>18000000000</c:v>
                </c:pt>
                <c:pt idx="11">
                  <c:v>17000000000</c:v>
                </c:pt>
                <c:pt idx="12">
                  <c:v>16000000000</c:v>
                </c:pt>
                <c:pt idx="13">
                  <c:v>15400000000</c:v>
                </c:pt>
                <c:pt idx="14">
                  <c:v>0</c:v>
                </c:pt>
                <c:pt idx="15">
                  <c:v>15100000000</c:v>
                </c:pt>
                <c:pt idx="16">
                  <c:v>15400000000</c:v>
                </c:pt>
                <c:pt idx="17">
                  <c:v>15000000000</c:v>
                </c:pt>
              </c:numCache>
            </c:numRef>
          </c:yVal>
          <c:smooth val="0"/>
        </c:ser>
        <c:ser>
          <c:idx val="2"/>
          <c:order val="1"/>
          <c:tx>
            <c:v>FCD-2K</c:v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'Ql-measurements-decay (2)'!$G$6:$G$20</c:f>
              <c:numCache>
                <c:formatCode>General</c:formatCode>
                <c:ptCount val="15"/>
                <c:pt idx="0">
                  <c:v>10.42</c:v>
                </c:pt>
                <c:pt idx="2">
                  <c:v>11.5</c:v>
                </c:pt>
                <c:pt idx="4">
                  <c:v>12.72</c:v>
                </c:pt>
                <c:pt idx="7">
                  <c:v>13.1</c:v>
                </c:pt>
                <c:pt idx="10">
                  <c:v>15.5</c:v>
                </c:pt>
                <c:pt idx="11">
                  <c:v>15.74</c:v>
                </c:pt>
                <c:pt idx="14">
                  <c:v>17.399999999999999</c:v>
                </c:pt>
              </c:numCache>
            </c:numRef>
          </c:xVal>
          <c:yVal>
            <c:numRef>
              <c:f>'Ql-measurements-decay (2)'!$I$6:$I$20</c:f>
              <c:numCache>
                <c:formatCode>General</c:formatCode>
                <c:ptCount val="15"/>
                <c:pt idx="0" formatCode="0.00E+00">
                  <c:v>25000000000</c:v>
                </c:pt>
                <c:pt idx="2" formatCode="0.00E+00">
                  <c:v>24100000000</c:v>
                </c:pt>
                <c:pt idx="4" formatCode="0.00E+00">
                  <c:v>23100000000</c:v>
                </c:pt>
                <c:pt idx="7" formatCode="0.00E+00">
                  <c:v>22200000000.000004</c:v>
                </c:pt>
                <c:pt idx="10" formatCode="0.00E+00">
                  <c:v>20700000000</c:v>
                </c:pt>
                <c:pt idx="11" formatCode="0.00E+00">
                  <c:v>20000000000</c:v>
                </c:pt>
                <c:pt idx="14" formatCode="0.00E+00">
                  <c:v>19000000000</c:v>
                </c:pt>
              </c:numCache>
            </c:numRef>
          </c:yVal>
          <c:smooth val="0"/>
        </c:ser>
        <c:ser>
          <c:idx val="1"/>
          <c:order val="2"/>
          <c:tx>
            <c:v>SCD-1.8K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</c:spPr>
          </c:marker>
          <c:xVal>
            <c:numRef>
              <c:f>'Ql-measurements-decay (2)'!$A$18:$A$19</c:f>
              <c:numCache>
                <c:formatCode>General</c:formatCode>
                <c:ptCount val="2"/>
                <c:pt idx="0">
                  <c:v>15.9</c:v>
                </c:pt>
                <c:pt idx="1">
                  <c:v>16.05</c:v>
                </c:pt>
              </c:numCache>
            </c:numRef>
          </c:xVal>
          <c:yVal>
            <c:numRef>
              <c:f>'Ql-measurements-decay (2)'!$E$18:$E$19</c:f>
              <c:numCache>
                <c:formatCode>0.00E+00</c:formatCode>
                <c:ptCount val="2"/>
                <c:pt idx="0">
                  <c:v>23500000000</c:v>
                </c:pt>
                <c:pt idx="1">
                  <c:v>24500000000</c:v>
                </c:pt>
              </c:numCache>
            </c:numRef>
          </c:yVal>
          <c:smooth val="0"/>
        </c:ser>
        <c:ser>
          <c:idx val="3"/>
          <c:order val="3"/>
          <c:tx>
            <c:v>FCD-1.8K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'Ql-measurements-decay (2)'!$J$8:$J$21</c:f>
              <c:numCache>
                <c:formatCode>General</c:formatCode>
                <c:ptCount val="14"/>
                <c:pt idx="0">
                  <c:v>11.24</c:v>
                </c:pt>
                <c:pt idx="5">
                  <c:v>13.08</c:v>
                </c:pt>
                <c:pt idx="8">
                  <c:v>15.17</c:v>
                </c:pt>
                <c:pt idx="11">
                  <c:v>16.2</c:v>
                </c:pt>
                <c:pt idx="12">
                  <c:v>17.53</c:v>
                </c:pt>
                <c:pt idx="13">
                  <c:v>18.649999999999999</c:v>
                </c:pt>
              </c:numCache>
            </c:numRef>
          </c:xVal>
          <c:yVal>
            <c:numRef>
              <c:f>'Ql-measurements-decay (2)'!$L$8:$L$21</c:f>
              <c:numCache>
                <c:formatCode>General</c:formatCode>
                <c:ptCount val="14"/>
                <c:pt idx="0" formatCode="0.00E+00">
                  <c:v>41600000000</c:v>
                </c:pt>
                <c:pt idx="5" formatCode="0.00E+00">
                  <c:v>39500000000</c:v>
                </c:pt>
                <c:pt idx="8" formatCode="0.00E+00">
                  <c:v>36300000000</c:v>
                </c:pt>
                <c:pt idx="11" formatCode="0.00E+00">
                  <c:v>35600000000</c:v>
                </c:pt>
                <c:pt idx="12" formatCode="0.00E+00">
                  <c:v>34300000000</c:v>
                </c:pt>
                <c:pt idx="13" formatCode="0.00E+00">
                  <c:v>33000000000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125440"/>
        <c:axId val="90127744"/>
      </c:scatterChart>
      <c:valAx>
        <c:axId val="90125440"/>
        <c:scaling>
          <c:orientation val="minMax"/>
          <c:max val="2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Eacc [MV/m]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90127744"/>
        <c:crosses val="autoZero"/>
        <c:crossBetween val="midCat"/>
      </c:valAx>
      <c:valAx>
        <c:axId val="90127744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Qo</a:t>
                </a:r>
              </a:p>
            </c:rich>
          </c:tx>
          <c:layout>
            <c:manualLayout>
              <c:xMode val="edge"/>
              <c:yMode val="edge"/>
              <c:x val="2.5867496204125467E-2"/>
              <c:y val="0.41670528953679503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crossAx val="90125440"/>
        <c:crosses val="autoZero"/>
        <c:crossBetween val="midCat"/>
        <c:majorUnit val="10"/>
        <c:minorUnit val="10"/>
      </c:valAx>
      <c:spPr>
        <a:solidFill>
          <a:schemeClr val="accent1">
            <a:lumMod val="75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7001533158153443"/>
          <c:y val="0.30593278080815473"/>
          <c:w val="0.11980103424026481"/>
          <c:h val="0.322135523930140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>
          <a:latin typeface="Calibri" panose="020F050202020403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Optimal </a:t>
            </a:r>
            <a:r>
              <a:rPr lang="de-DE" dirty="0" smtClean="0"/>
              <a:t>Qext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</a:t>
            </a:r>
            <a:r>
              <a:rPr lang="de-DE" baseline="-25000" dirty="0" err="1" smtClean="0"/>
              <a:t>beam</a:t>
            </a:r>
            <a:r>
              <a:rPr lang="de-DE" dirty="0" smtClean="0"/>
              <a:t>= 25µA</a:t>
            </a:r>
            <a:endParaRPr lang="de-DE" dirty="0"/>
          </a:p>
        </c:rich>
      </c:tx>
      <c:layout>
        <c:manualLayout>
          <c:xMode val="edge"/>
          <c:yMode val="edge"/>
          <c:x val="0.38710032218642371"/>
          <c:y val="1.203707442914359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754617780105409"/>
          <c:y val="8.6647343906873314E-2"/>
          <c:w val="0.70544369713906441"/>
          <c:h val="0.75436991183207835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Data!$I$88</c:f>
              <c:strCache>
                <c:ptCount val="1"/>
                <c:pt idx="0">
                  <c:v>16.61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Data!$I$17:$I$47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Data!$I$89:$I$122</c:f>
              <c:numCache>
                <c:formatCode>0.00E+00</c:formatCode>
                <c:ptCount val="34"/>
                <c:pt idx="0">
                  <c:v>64.363928465733721</c:v>
                </c:pt>
                <c:pt idx="1">
                  <c:v>45.735396940200609</c:v>
                </c:pt>
                <c:pt idx="2">
                  <c:v>29.011317072132698</c:v>
                </c:pt>
                <c:pt idx="3">
                  <c:v>20.534421652625834</c:v>
                </c:pt>
                <c:pt idx="4">
                  <c:v>15.75561402027393</c:v>
                </c:pt>
                <c:pt idx="5">
                  <c:v>12.742682374351221</c:v>
                </c:pt>
                <c:pt idx="6">
                  <c:v>10.683067093391939</c:v>
                </c:pt>
                <c:pt idx="7">
                  <c:v>9.1905628604667733</c:v>
                </c:pt>
                <c:pt idx="8">
                  <c:v>8.0610262101308177</c:v>
                </c:pt>
                <c:pt idx="9">
                  <c:v>7.1771799987789366</c:v>
                </c:pt>
                <c:pt idx="10">
                  <c:v>6.4671058619966644</c:v>
                </c:pt>
                <c:pt idx="11">
                  <c:v>5.8843445047363945</c:v>
                </c:pt>
                <c:pt idx="12">
                  <c:v>5.3975865148720654</c:v>
                </c:pt>
                <c:pt idx="13">
                  <c:v>4.9849812177031634</c:v>
                </c:pt>
                <c:pt idx="14">
                  <c:v>4.6308248038513842</c:v>
                </c:pt>
                <c:pt idx="15">
                  <c:v>4.3235456960564083</c:v>
                </c:pt>
                <c:pt idx="16">
                  <c:v>4.0544319276593832</c:v>
                </c:pt>
                <c:pt idx="17">
                  <c:v>3.8168007200629233</c:v>
                </c:pt>
                <c:pt idx="18">
                  <c:v>3.6054411031471596</c:v>
                </c:pt>
                <c:pt idx="19">
                  <c:v>3.4162304320252326</c:v>
                </c:pt>
                <c:pt idx="20">
                  <c:v>3.2458647145536026</c:v>
                </c:pt>
                <c:pt idx="21">
                  <c:v>3.0916652464685566</c:v>
                </c:pt>
                <c:pt idx="22">
                  <c:v>2.9514375243008586</c:v>
                </c:pt>
                <c:pt idx="23">
                  <c:v>2.823366673605574</c:v>
                </c:pt>
                <c:pt idx="24">
                  <c:v>2.7059388324034335</c:v>
                </c:pt>
                <c:pt idx="25">
                  <c:v>2.5978812785980248</c:v>
                </c:pt>
                <c:pt idx="26">
                  <c:v>2.4981162907222929</c:v>
                </c:pt>
                <c:pt idx="27">
                  <c:v>2.4057252047796802</c:v>
                </c:pt>
                <c:pt idx="28">
                  <c:v>2.3199201335367432</c:v>
                </c:pt>
                <c:pt idx="29">
                  <c:v>2.2400215090505387</c:v>
                </c:pt>
                <c:pt idx="30">
                  <c:v>2.165440096734935</c:v>
                </c:pt>
                <c:pt idx="31">
                  <c:v>2.0956624761507965</c:v>
                </c:pt>
                <c:pt idx="32">
                  <c:v>2.0302392336025359</c:v>
                </c:pt>
                <c:pt idx="33" formatCode="0.0000E+00">
                  <c:v>1.9687752937438412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Data!$J$88</c:f>
              <c:strCache>
                <c:ptCount val="1"/>
                <c:pt idx="0">
                  <c:v>11.42</c:v>
                </c:pt>
              </c:strCache>
            </c:strRef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66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Data!$I$17:$I$50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</c:numCache>
            </c:numRef>
          </c:xVal>
          <c:yVal>
            <c:numRef>
              <c:f>Data!$J$89:$J$122</c:f>
              <c:numCache>
                <c:formatCode>0.00E+00</c:formatCode>
                <c:ptCount val="34"/>
                <c:pt idx="0">
                  <c:v>44.626926632128814</c:v>
                </c:pt>
                <c:pt idx="1">
                  <c:v>36.790456830716131</c:v>
                </c:pt>
                <c:pt idx="2">
                  <c:v>26.271581129195472</c:v>
                </c:pt>
                <c:pt idx="3">
                  <c:v>19.490934143613408</c:v>
                </c:pt>
                <c:pt idx="4">
                  <c:v>15.269221203604356</c:v>
                </c:pt>
                <c:pt idx="5">
                  <c:v>12.481216199523704</c:v>
                </c:pt>
                <c:pt idx="6">
                  <c:v>10.527582470637018</c:v>
                </c:pt>
                <c:pt idx="7">
                  <c:v>9.0910024704870711</c:v>
                </c:pt>
                <c:pt idx="8">
                  <c:v>7.9935955937381582</c:v>
                </c:pt>
                <c:pt idx="9">
                  <c:v>7.129462711571712</c:v>
                </c:pt>
                <c:pt idx="10">
                  <c:v>6.43213085050093</c:v>
                </c:pt>
                <c:pt idx="11">
                  <c:v>5.8579612733931539</c:v>
                </c:pt>
                <c:pt idx="12">
                  <c:v>5.3772022338705305</c:v>
                </c:pt>
                <c:pt idx="13">
                  <c:v>4.9689100060340774</c:v>
                </c:pt>
                <c:pt idx="14">
                  <c:v>4.6179327913718584</c:v>
                </c:pt>
                <c:pt idx="15">
                  <c:v>4.3130478939543266</c:v>
                </c:pt>
                <c:pt idx="16">
                  <c:v>4.0457711091945114</c:v>
                </c:pt>
                <c:pt idx="17">
                  <c:v>3.809572595718246</c:v>
                </c:pt>
                <c:pt idx="18">
                  <c:v>3.5993466440645969</c:v>
                </c:pt>
                <c:pt idx="19">
                  <c:v>3.4110446540540771</c:v>
                </c:pt>
                <c:pt idx="20">
                  <c:v>3.2414157409788187</c:v>
                </c:pt>
                <c:pt idx="21">
                  <c:v>3.0878199593935944</c:v>
                </c:pt>
                <c:pt idx="22">
                  <c:v>2.9480915394557945</c:v>
                </c:pt>
                <c:pt idx="23">
                  <c:v>2.8204372125912447</c:v>
                </c:pt>
                <c:pt idx="24">
                  <c:v>2.7033595741021088</c:v>
                </c:pt>
                <c:pt idx="25">
                  <c:v>2.5955985861461768</c:v>
                </c:pt>
                <c:pt idx="26">
                  <c:v>2.4960864097810855</c:v>
                </c:pt>
                <c:pt idx="27">
                  <c:v>2.4039121576716229</c:v>
                </c:pt>
                <c:pt idx="28">
                  <c:v>2.3182941186201242</c:v>
                </c:pt>
                <c:pt idx="29">
                  <c:v>2.2385576714721616</c:v>
                </c:pt>
                <c:pt idx="30">
                  <c:v>2.1641175752986412</c:v>
                </c:pt>
                <c:pt idx="31">
                  <c:v>2.0944636576610431</c:v>
                </c:pt>
                <c:pt idx="32">
                  <c:v>2.0291491646508519</c:v>
                </c:pt>
                <c:pt idx="33" formatCode="0.0000E+00">
                  <c:v>1.9677812130757633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Data!$K$88</c:f>
              <c:strCache>
                <c:ptCount val="1"/>
                <c:pt idx="0">
                  <c:v>15.57</c:v>
                </c:pt>
              </c:strCache>
            </c:strRef>
          </c:tx>
          <c:spPr>
            <a:ln w="3175">
              <a:solidFill>
                <a:srgbClr val="FFFF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FFFF00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Data!$I$17:$I$50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</c:numCache>
            </c:numRef>
          </c:xVal>
          <c:yVal>
            <c:numRef>
              <c:f>Data!$K$89:$K$122</c:f>
              <c:numCache>
                <c:formatCode>0.00E+00</c:formatCode>
                <c:ptCount val="34"/>
                <c:pt idx="0">
                  <c:v>60.447377736163602</c:v>
                </c:pt>
                <c:pt idx="1">
                  <c:v>44.264792045901572</c:v>
                </c:pt>
                <c:pt idx="2">
                  <c:v>28.624909819216668</c:v>
                </c:pt>
                <c:pt idx="3">
                  <c:v>20.396024489317554</c:v>
                </c:pt>
                <c:pt idx="4">
                  <c:v>15.692838249676635</c:v>
                </c:pt>
                <c:pt idx="5">
                  <c:v>12.709403674752938</c:v>
                </c:pt>
                <c:pt idx="6">
                  <c:v>10.663434526714685</c:v>
                </c:pt>
                <c:pt idx="7">
                  <c:v>9.1780537441874497</c:v>
                </c:pt>
                <c:pt idx="8">
                  <c:v>8.0525816736040632</c:v>
                </c:pt>
                <c:pt idx="9">
                  <c:v>7.1712177820577283</c:v>
                </c:pt>
                <c:pt idx="10">
                  <c:v>6.4627429352264816</c:v>
                </c:pt>
                <c:pt idx="11">
                  <c:v>5.881057366910122</c:v>
                </c:pt>
                <c:pt idx="12">
                  <c:v>5.3950491659841786</c:v>
                </c:pt>
                <c:pt idx="13">
                  <c:v>4.982982198550757</c:v>
                </c:pt>
                <c:pt idx="14">
                  <c:v>4.6292221592477816</c:v>
                </c:pt>
                <c:pt idx="15">
                  <c:v>4.3222412946499009</c:v>
                </c:pt>
                <c:pt idx="16">
                  <c:v>4.0533561937935367</c:v>
                </c:pt>
                <c:pt idx="17">
                  <c:v>3.8159032232319383</c:v>
                </c:pt>
                <c:pt idx="18">
                  <c:v>3.6046845731053501</c:v>
                </c:pt>
                <c:pt idx="19">
                  <c:v>3.4155868462996599</c:v>
                </c:pt>
                <c:pt idx="20">
                  <c:v>3.2453126776504733</c:v>
                </c:pt>
                <c:pt idx="21">
                  <c:v>3.0911881957711649</c:v>
                </c:pt>
                <c:pt idx="22">
                  <c:v>2.9510224777225753</c:v>
                </c:pt>
                <c:pt idx="23">
                  <c:v>2.8230033399035008</c:v>
                </c:pt>
                <c:pt idx="24">
                  <c:v>2.7056189689768191</c:v>
                </c:pt>
                <c:pt idx="25">
                  <c:v>2.5975982211493807</c:v>
                </c:pt>
                <c:pt idx="26">
                  <c:v>2.4978646041834929</c:v>
                </c:pt>
                <c:pt idx="27">
                  <c:v>2.405500421059934</c:v>
                </c:pt>
                <c:pt idx="28">
                  <c:v>2.3197185522722821</c:v>
                </c:pt>
                <c:pt idx="29">
                  <c:v>2.2398400446407587</c:v>
                </c:pt>
                <c:pt idx="30">
                  <c:v>2.1652761597765409</c:v>
                </c:pt>
                <c:pt idx="31">
                  <c:v>2.0955138807084075</c:v>
                </c:pt>
                <c:pt idx="32">
                  <c:v>2.0301041240782411</c:v>
                </c:pt>
                <c:pt idx="33" formatCode="0.0000E+00">
                  <c:v>1.9686520867520592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Data!$L$88</c:f>
              <c:strCache>
                <c:ptCount val="1"/>
                <c:pt idx="0">
                  <c:v>7.06</c:v>
                </c:pt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Data!$I$17:$I$50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</c:numCache>
            </c:numRef>
          </c:xVal>
          <c:yVal>
            <c:numRef>
              <c:f>Data!$L$89:$L$122</c:f>
              <c:numCache>
                <c:formatCode>0.00E+00</c:formatCode>
                <c:ptCount val="34"/>
                <c:pt idx="0">
                  <c:v>27.613486990812543</c:v>
                </c:pt>
                <c:pt idx="1">
                  <c:v>25.415166044499848</c:v>
                </c:pt>
                <c:pt idx="2">
                  <c:v>21.04347959509828</c:v>
                </c:pt>
                <c:pt idx="3">
                  <c:v>17.045783586853563</c:v>
                </c:pt>
                <c:pt idx="4">
                  <c:v>14.004929700821666</c:v>
                </c:pt>
                <c:pt idx="5">
                  <c:v>11.761753888459284</c:v>
                </c:pt>
                <c:pt idx="6">
                  <c:v>10.084982432523967</c:v>
                </c:pt>
                <c:pt idx="7">
                  <c:v>8.8014050601539164</c:v>
                </c:pt>
                <c:pt idx="8">
                  <c:v>7.7945859061942375</c:v>
                </c:pt>
                <c:pt idx="9">
                  <c:v>6.9871896004683949</c:v>
                </c:pt>
                <c:pt idx="10">
                  <c:v>6.3270731813293031</c:v>
                </c:pt>
                <c:pt idx="11">
                  <c:v>5.7782697428439356</c:v>
                </c:pt>
                <c:pt idx="12">
                  <c:v>5.3153674113777836</c:v>
                </c:pt>
                <c:pt idx="13">
                  <c:v>4.9199953157030372</c:v>
                </c:pt>
                <c:pt idx="14">
                  <c:v>4.5785894819918216</c:v>
                </c:pt>
                <c:pt idx="15">
                  <c:v>4.2809417419259415</c:v>
                </c:pt>
                <c:pt idx="16">
                  <c:v>4.0192360069117949</c:v>
                </c:pt>
                <c:pt idx="17">
                  <c:v>3.7873942477054854</c:v>
                </c:pt>
                <c:pt idx="18">
                  <c:v>3.580623537066741</c:v>
                </c:pt>
                <c:pt idx="19">
                  <c:v>3.3950963698940639</c:v>
                </c:pt>
                <c:pt idx="20">
                  <c:v>3.2277210882914575</c:v>
                </c:pt>
                <c:pt idx="21">
                  <c:v>3.0759743581161008</c:v>
                </c:pt>
                <c:pt idx="22">
                  <c:v>2.9377771165038551</c:v>
                </c:pt>
                <c:pt idx="23">
                  <c:v>2.8114014609502482</c:v>
                </c:pt>
                <c:pt idx="24">
                  <c:v>2.695399887832302</c:v>
                </c:pt>
                <c:pt idx="25">
                  <c:v>2.5885508952937002</c:v>
                </c:pt>
                <c:pt idx="26">
                  <c:v>2.4898167201897397</c:v>
                </c:pt>
                <c:pt idx="27">
                  <c:v>2.398310178212812</c:v>
                </c:pt>
                <c:pt idx="28">
                  <c:v>2.3132684080328536</c:v>
                </c:pt>
                <c:pt idx="29">
                  <c:v>2.2340319048369479</c:v>
                </c:pt>
                <c:pt idx="30">
                  <c:v>2.1600276446981188</c:v>
                </c:pt>
                <c:pt idx="31">
                  <c:v>2.0907554008340883</c:v>
                </c:pt>
                <c:pt idx="32">
                  <c:v>2.0257765710079392</c:v>
                </c:pt>
                <c:pt idx="33" formatCode="0.0000E+00">
                  <c:v>1.9647049958687515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Data!$M$88</c:f>
              <c:strCache>
                <c:ptCount val="1"/>
                <c:pt idx="0">
                  <c:v>12.98</c:v>
                </c:pt>
              </c:strCache>
            </c:strRef>
          </c:tx>
          <c:marker>
            <c:symbol val="square"/>
            <c:size val="7"/>
          </c:marker>
          <c:dLbls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4.32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Data!$I$17:$I$50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</c:numCache>
            </c:numRef>
          </c:xVal>
          <c:yVal>
            <c:numRef>
              <c:f>Data!$M$89:$M$122</c:f>
              <c:numCache>
                <c:formatCode>0.00E+00</c:formatCode>
                <c:ptCount val="34"/>
                <c:pt idx="0">
                  <c:v>50.116314796119909</c:v>
                </c:pt>
                <c:pt idx="1">
                  <c:v>39.689045443860984</c:v>
                </c:pt>
                <c:pt idx="2">
                  <c:v>27.268199106623143</c:v>
                </c:pt>
                <c:pt idx="3">
                  <c:v>19.887661820743443</c:v>
                </c:pt>
                <c:pt idx="4">
                  <c:v>15.457727383713259</c:v>
                </c:pt>
                <c:pt idx="5">
                  <c:v>12.583539832837706</c:v>
                </c:pt>
                <c:pt idx="6">
                  <c:v>10.58876807861771</c:v>
                </c:pt>
                <c:pt idx="7">
                  <c:v>9.1303153895810354</c:v>
                </c:pt>
                <c:pt idx="8">
                  <c:v>8.0202818142052514</c:v>
                </c:pt>
                <c:pt idx="9">
                  <c:v>7.1483768232543969</c:v>
                </c:pt>
                <c:pt idx="10">
                  <c:v>6.4460098599809825</c:v>
                </c:pt>
                <c:pt idx="11">
                  <c:v>5.8684396379473061</c:v>
                </c:pt>
                <c:pt idx="12">
                  <c:v>5.385303252831827</c:v>
                </c:pt>
                <c:pt idx="13">
                  <c:v>4.9753001479888113</c:v>
                </c:pt>
                <c:pt idx="14">
                  <c:v>4.6230608825045758</c:v>
                </c:pt>
                <c:pt idx="15">
                  <c:v>4.3172249794299162</c:v>
                </c:pt>
                <c:pt idx="16">
                  <c:v>4.0492181677360115</c:v>
                </c:pt>
                <c:pt idx="17">
                  <c:v>3.8124500641392594</c:v>
                </c:pt>
                <c:pt idx="18">
                  <c:v>3.6017732542181475</c:v>
                </c:pt>
                <c:pt idx="19">
                  <c:v>3.4131097795252408</c:v>
                </c:pt>
                <c:pt idx="20">
                  <c:v>3.2431876857551911</c:v>
                </c:pt>
                <c:pt idx="21">
                  <c:v>3.0893516425214385</c:v>
                </c:pt>
                <c:pt idx="22">
                  <c:v>2.9494244693991698</c:v>
                </c:pt>
                <c:pt idx="23">
                  <c:v>2.8216043145048597</c:v>
                </c:pt>
                <c:pt idx="24">
                  <c:v>2.7043872330323131</c:v>
                </c:pt>
                <c:pt idx="25">
                  <c:v>2.5965081449687899</c:v>
                </c:pt>
                <c:pt idx="26">
                  <c:v>2.4968952819283627</c:v>
                </c:pt>
                <c:pt idx="27">
                  <c:v>2.404634663760024</c:v>
                </c:pt>
                <c:pt idx="28">
                  <c:v>2.318942122535868</c:v>
                </c:pt>
                <c:pt idx="29">
                  <c:v>2.2391410689955653</c:v>
                </c:pt>
                <c:pt idx="30">
                  <c:v>2.1646446730585804</c:v>
                </c:pt>
                <c:pt idx="31">
                  <c:v>2.0949414696599074</c:v>
                </c:pt>
                <c:pt idx="32">
                  <c:v>2.0295836462220715</c:v>
                </c:pt>
                <c:pt idx="33" formatCode="0.0000E+00">
                  <c:v>1.9681774469121482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192512"/>
        <c:axId val="90223360"/>
      </c:scatterChart>
      <c:valAx>
        <c:axId val="90192512"/>
        <c:scaling>
          <c:orientation val="minMax"/>
          <c:max val="1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 </a:t>
                </a:r>
                <a:r>
                  <a:rPr lang="el-GR"/>
                  <a:t>δ</a:t>
                </a:r>
                <a:r>
                  <a:rPr lang="de-DE"/>
                  <a:t>f peak [Hz]</a:t>
                </a:r>
              </a:p>
            </c:rich>
          </c:tx>
          <c:layout>
            <c:manualLayout>
              <c:xMode val="edge"/>
              <c:yMode val="edge"/>
              <c:x val="0.47845298324844499"/>
              <c:y val="0.923389157707925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0223360"/>
        <c:crosses val="autoZero"/>
        <c:crossBetween val="midCat"/>
        <c:majorUnit val="3"/>
        <c:minorUnit val="1"/>
      </c:valAx>
      <c:valAx>
        <c:axId val="9022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de-DE"/>
                  <a:t> Qext 
[1E7]</a:t>
                </a:r>
              </a:p>
            </c:rich>
          </c:tx>
          <c:layout>
            <c:manualLayout>
              <c:xMode val="edge"/>
              <c:yMode val="edge"/>
              <c:x val="9.735699027000588E-3"/>
              <c:y val="0.3505338312988894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0192512"/>
        <c:crossesAt val="0"/>
        <c:crossBetween val="midCat"/>
        <c:majorUnit val="10"/>
        <c:minorUnit val="2"/>
      </c:valAx>
      <c:spPr>
        <a:solidFill>
          <a:schemeClr val="accent1">
            <a:lumMod val="75000"/>
          </a:schemeClr>
        </a:solidFill>
        <a:ln w="12700">
          <a:solidFill>
            <a:srgbClr val="000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685025737880979"/>
          <c:y val="9.4078503076541087E-2"/>
          <c:w val="9.6067895755568067E-2"/>
          <c:h val="0.28247101286153709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Calibri" panose="020F0502020204030204" pitchFamily="34" charset="0"/>
          <a:ea typeface="Times"/>
          <a:cs typeface="Times"/>
        </a:defRPr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de-DE" sz="2800"/>
              <a:t>Prf/cavity</a:t>
            </a:r>
          </a:p>
        </c:rich>
      </c:tx>
      <c:layout>
        <c:manualLayout>
          <c:xMode val="edge"/>
          <c:yMode val="edge"/>
          <c:x val="0.44400996228085338"/>
          <c:y val="4.1878173425759892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471106780641451"/>
          <c:y val="7.9573199768358277E-2"/>
          <c:w val="0.76259800336740424"/>
          <c:h val="0.77400755864297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Data!$J$52</c:f>
              <c:strCache>
                <c:ptCount val="1"/>
                <c:pt idx="0">
                  <c:v>16.61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Data!$I$17:$I$50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</c:numCache>
            </c:numRef>
          </c:xVal>
          <c:yVal>
            <c:numRef>
              <c:f>Data!$C$53:$C$86</c:f>
              <c:numCache>
                <c:formatCode>0.000</c:formatCode>
                <c:ptCount val="34"/>
                <c:pt idx="0">
                  <c:v>0.42345924254401729</c:v>
                </c:pt>
                <c:pt idx="1">
                  <c:v>0.50969905215826172</c:v>
                </c:pt>
                <c:pt idx="2">
                  <c:v>0.68146872907414346</c:v>
                </c:pt>
                <c:pt idx="3">
                  <c:v>0.87538357891273011</c:v>
                </c:pt>
                <c:pt idx="4">
                  <c:v>1.0766752958799679</c:v>
                </c:pt>
                <c:pt idx="5">
                  <c:v>1.2811865689754784</c:v>
                </c:pt>
                <c:pt idx="6">
                  <c:v>1.4873698544086107</c:v>
                </c:pt>
                <c:pt idx="7">
                  <c:v>1.6945278355411539</c:v>
                </c:pt>
                <c:pt idx="8">
                  <c:v>1.9023022409840715</c:v>
                </c:pt>
                <c:pt idx="9">
                  <c:v>2.1104907224213409</c:v>
                </c:pt>
                <c:pt idx="10">
                  <c:v>2.3189705553829909</c:v>
                </c:pt>
                <c:pt idx="11">
                  <c:v>2.5276630589997429</c:v>
                </c:pt>
                <c:pt idx="12">
                  <c:v>2.7365154973445232</c:v>
                </c:pt>
                <c:pt idx="13">
                  <c:v>2.9454912148427588</c:v>
                </c:pt>
                <c:pt idx="14">
                  <c:v>3.1545639488186858</c:v>
                </c:pt>
                <c:pt idx="15">
                  <c:v>3.3637143938762635</c:v>
                </c:pt>
                <c:pt idx="16">
                  <c:v>3.5729280433394215</c:v>
                </c:pt>
                <c:pt idx="17">
                  <c:v>3.7821937867167774</c:v>
                </c:pt>
                <c:pt idx="18">
                  <c:v>3.991502971537781</c:v>
                </c:pt>
                <c:pt idx="19">
                  <c:v>4.2008487596872612</c:v>
                </c:pt>
                <c:pt idx="20">
                  <c:v>4.410225675813412</c:v>
                </c:pt>
                <c:pt idx="21">
                  <c:v>4.6196292841461526</c:v>
                </c:pt>
                <c:pt idx="22">
                  <c:v>4.8290559530759056</c:v>
                </c:pt>
                <c:pt idx="23">
                  <c:v>5.0385026809062259</c:v>
                </c:pt>
                <c:pt idx="24">
                  <c:v>5.2479669650127754</c:v>
                </c:pt>
                <c:pt idx="25">
                  <c:v>5.4574467023015263</c:v>
                </c:pt>
                <c:pt idx="26">
                  <c:v>5.6669401125691126</c:v>
                </c:pt>
                <c:pt idx="27">
                  <c:v>5.8764456788470509</c:v>
                </c:pt>
                <c:pt idx="28">
                  <c:v>6.0859621004965447</c:v>
                </c:pt>
                <c:pt idx="29">
                  <c:v>6.2954882559847407</c:v>
                </c:pt>
                <c:pt idx="30">
                  <c:v>6.5050231730892447</c:v>
                </c:pt>
                <c:pt idx="31">
                  <c:v>6.7145660048575948</c:v>
                </c:pt>
                <c:pt idx="32">
                  <c:v>6.9241160100656307</c:v>
                </c:pt>
                <c:pt idx="33">
                  <c:v>7.1336725372224645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Data!$K$52</c:f>
              <c:strCache>
                <c:ptCount val="1"/>
                <c:pt idx="0">
                  <c:v>11.42</c:v>
                </c:pt>
              </c:strCache>
            </c:strRef>
          </c:tx>
          <c:spPr>
            <a:ln w="3175">
              <a:solidFill>
                <a:srgbClr val="0000FF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3366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Data!$I$17:$I$47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Data!$D$53:$D$86</c:f>
              <c:numCache>
                <c:formatCode>0.000</c:formatCode>
                <c:ptCount val="34"/>
                <c:pt idx="0">
                  <c:v>0.28867062065217391</c:v>
                </c:pt>
                <c:pt idx="1">
                  <c:v>0.31941444386296852</c:v>
                </c:pt>
                <c:pt idx="2">
                  <c:v>0.38951436036771958</c:v>
                </c:pt>
                <c:pt idx="3">
                  <c:v>0.474809019635624</c:v>
                </c:pt>
                <c:pt idx="4">
                  <c:v>0.56618009326939434</c:v>
                </c:pt>
                <c:pt idx="5">
                  <c:v>0.66041012237794705</c:v>
                </c:pt>
                <c:pt idx="6">
                  <c:v>0.75617960813267271</c:v>
                </c:pt>
                <c:pt idx="7">
                  <c:v>0.85286457596632859</c:v>
                </c:pt>
                <c:pt idx="8">
                  <c:v>0.95013555738807487</c:v>
                </c:pt>
                <c:pt idx="9">
                  <c:v>1.0478032945113687</c:v>
                </c:pt>
                <c:pt idx="10">
                  <c:v>1.1457517077935278</c:v>
                </c:pt>
                <c:pt idx="11">
                  <c:v>1.2439057929108608</c:v>
                </c:pt>
                <c:pt idx="12">
                  <c:v>1.3422149927704268</c:v>
                </c:pt>
                <c:pt idx="13">
                  <c:v>1.4406440171704049</c:v>
                </c:pt>
                <c:pt idx="14">
                  <c:v>1.5391674993918603</c:v>
                </c:pt>
                <c:pt idx="15">
                  <c:v>1.6377667450608193</c:v>
                </c:pt>
                <c:pt idx="16">
                  <c:v>1.7364276780107826</c:v>
                </c:pt>
                <c:pt idx="17">
                  <c:v>1.8351394996431336</c:v>
                </c:pt>
                <c:pt idx="18">
                  <c:v>1.9338937889376364</c:v>
                </c:pt>
                <c:pt idx="19">
                  <c:v>2.0326838831576728</c:v>
                </c:pt>
                <c:pt idx="20">
                  <c:v>2.1315044422939438</c:v>
                </c:pt>
                <c:pt idx="21">
                  <c:v>2.2303511367192805</c:v>
                </c:pt>
                <c:pt idx="22">
                  <c:v>2.3292204192657007</c:v>
                </c:pt>
                <c:pt idx="23">
                  <c:v>2.4281093562762215</c:v>
                </c:pt>
                <c:pt idx="24">
                  <c:v>2.5270155005805459</c:v>
                </c:pt>
                <c:pt idx="25">
                  <c:v>2.6259367947495624</c:v>
                </c:pt>
                <c:pt idx="26">
                  <c:v>2.7248714965363803</c:v>
                </c:pt>
                <c:pt idx="27">
                  <c:v>2.8238181207906226</c:v>
                </c:pt>
                <c:pt idx="28">
                  <c:v>2.9227753937533478</c:v>
                </c:pt>
                <c:pt idx="29">
                  <c:v>3.0217422167614343</c:v>
                </c:pt>
                <c:pt idx="30">
                  <c:v>3.1207176371776932</c:v>
                </c:pt>
                <c:pt idx="31">
                  <c:v>3.2197008249232582</c:v>
                </c:pt>
                <c:pt idx="32">
                  <c:v>3.3186910533924903</c:v>
                </c:pt>
                <c:pt idx="33">
                  <c:v>3.4176876838248509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Data!$L$52</c:f>
              <c:strCache>
                <c:ptCount val="1"/>
                <c:pt idx="0">
                  <c:v>15.57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FFF00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Data!$I$17:$I$47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Data!$E$53:$E$86</c:f>
              <c:numCache>
                <c:formatCode>0.000</c:formatCode>
                <c:ptCount val="34"/>
                <c:pt idx="0">
                  <c:v>0.39629559695419669</c:v>
                </c:pt>
                <c:pt idx="1">
                  <c:v>0.46873564648311589</c:v>
                </c:pt>
                <c:pt idx="2">
                  <c:v>0.61657758210889013</c:v>
                </c:pt>
                <c:pt idx="3">
                  <c:v>0.78539531960101283</c:v>
                </c:pt>
                <c:pt idx="4">
                  <c:v>0.96139499643895798</c:v>
                </c:pt>
                <c:pt idx="5">
                  <c:v>1.1405613946340574</c:v>
                </c:pt>
                <c:pt idx="6">
                  <c:v>1.3213801671972876</c:v>
                </c:pt>
                <c:pt idx="7">
                  <c:v>1.503164652373804</c:v>
                </c:pt>
                <c:pt idx="8">
                  <c:v>1.6855608180054871</c:v>
                </c:pt>
                <c:pt idx="9">
                  <c:v>1.8683682807084341</c:v>
                </c:pt>
                <c:pt idx="10">
                  <c:v>2.0514653359654811</c:v>
                </c:pt>
                <c:pt idx="11">
                  <c:v>2.2347738802980466</c:v>
                </c:pt>
                <c:pt idx="12">
                  <c:v>2.4182415276784366</c:v>
                </c:pt>
                <c:pt idx="13">
                  <c:v>2.6018318464790977</c:v>
                </c:pt>
                <c:pt idx="14">
                  <c:v>2.7855187238942216</c:v>
                </c:pt>
                <c:pt idx="15">
                  <c:v>2.9692829585988232</c:v>
                </c:pt>
                <c:pt idx="16">
                  <c:v>3.1531101184612762</c:v>
                </c:pt>
                <c:pt idx="17">
                  <c:v>3.3369891478103355</c:v>
                </c:pt>
                <c:pt idx="18">
                  <c:v>3.520911435411922</c:v>
                </c:pt>
                <c:pt idx="19">
                  <c:v>3.7048701747827835</c:v>
                </c:pt>
                <c:pt idx="20">
                  <c:v>3.8888599152540295</c:v>
                </c:pt>
                <c:pt idx="21">
                  <c:v>4.0728762406081778</c:v>
                </c:pt>
                <c:pt idx="22">
                  <c:v>4.2569155349322694</c:v>
                </c:pt>
                <c:pt idx="23">
                  <c:v>4.4409748092817747</c:v>
                </c:pt>
                <c:pt idx="24">
                  <c:v>4.6250515715031693</c:v>
                </c:pt>
                <c:pt idx="25">
                  <c:v>4.8091437271833462</c:v>
                </c:pt>
                <c:pt idx="26">
                  <c:v>4.993249503379003</c:v>
                </c:pt>
                <c:pt idx="27">
                  <c:v>5.1773673892418097</c:v>
                </c:pt>
                <c:pt idx="28">
                  <c:v>5.3614960893297976</c:v>
                </c:pt>
                <c:pt idx="29">
                  <c:v>5.5456344865523732</c:v>
                </c:pt>
                <c:pt idx="30">
                  <c:v>5.7297816125077672</c:v>
                </c:pt>
                <c:pt idx="31">
                  <c:v>5.9139366235481496</c:v>
                </c:pt>
                <c:pt idx="32">
                  <c:v>6.0980987813227294</c:v>
                </c:pt>
                <c:pt idx="33">
                  <c:v>6.282267436851213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Data!$M$52</c:f>
              <c:strCache>
                <c:ptCount val="1"/>
                <c:pt idx="0">
                  <c:v>7.06</c:v>
                </c:pt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Data!$I$17:$I$47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Data!$F$53:$F$86</c:f>
              <c:numCache>
                <c:formatCode>0.000</c:formatCode>
                <c:ptCount val="34"/>
                <c:pt idx="0">
                  <c:v>0.17828334250329383</c:v>
                </c:pt>
                <c:pt idx="1">
                  <c:v>0.1859937781840485</c:v>
                </c:pt>
                <c:pt idx="2">
                  <c:v>0.20611435955268284</c:v>
                </c:pt>
                <c:pt idx="3">
                  <c:v>0.2335476099346338</c:v>
                </c:pt>
                <c:pt idx="4">
                  <c:v>0.26490209504743534</c:v>
                </c:pt>
                <c:pt idx="5">
                  <c:v>0.29842273620080334</c:v>
                </c:pt>
                <c:pt idx="6">
                  <c:v>0.33321868337496879</c:v>
                </c:pt>
                <c:pt idx="7">
                  <c:v>0.36881433290319399</c:v>
                </c:pt>
                <c:pt idx="8">
                  <c:v>0.40493938123525419</c:v>
                </c:pt>
                <c:pt idx="9">
                  <c:v>0.44143100647759098</c:v>
                </c:pt>
                <c:pt idx="10">
                  <c:v>0.47818606964905602</c:v>
                </c:pt>
                <c:pt idx="11">
                  <c:v>0.51513638748916524</c:v>
                </c:pt>
                <c:pt idx="12">
                  <c:v>0.55223522414089066</c:v>
                </c:pt>
                <c:pt idx="13">
                  <c:v>0.58944954178767917</c:v>
                </c:pt>
                <c:pt idx="14">
                  <c:v>0.6267553597310539</c:v>
                </c:pt>
                <c:pt idx="15">
                  <c:v>0.66413486850530479</c:v>
                </c:pt>
                <c:pt idx="16">
                  <c:v>0.7015745752198711</c:v>
                </c:pt>
                <c:pt idx="17">
                  <c:v>0.73906407659349826</c:v>
                </c:pt>
                <c:pt idx="18">
                  <c:v>0.77659522618837173</c:v>
                </c:pt>
                <c:pt idx="19">
                  <c:v>0.81416155618747454</c:v>
                </c:pt>
                <c:pt idx="20">
                  <c:v>0.85175786766829675</c:v>
                </c:pt>
                <c:pt idx="21">
                  <c:v>0.88937993492631839</c:v>
                </c:pt>
                <c:pt idx="22">
                  <c:v>0.92702428856061403</c:v>
                </c:pt>
                <c:pt idx="23">
                  <c:v>0.96468805394956791</c:v>
                </c:pt>
                <c:pt idx="24">
                  <c:v>1.002368829328826</c:v>
                </c:pt>
                <c:pt idx="25">
                  <c:v>1.0400645926135441</c:v>
                </c:pt>
                <c:pt idx="26">
                  <c:v>1.0777736293738727</c:v>
                </c:pt>
                <c:pt idx="27">
                  <c:v>1.115494476575988</c:v>
                </c:pt>
                <c:pt idx="28">
                  <c:v>1.1532258782113787</c:v>
                </c:pt>
                <c:pt idx="29">
                  <c:v>1.1909667499880652</c:v>
                </c:pt>
                <c:pt idx="30">
                  <c:v>1.228716150998945</c:v>
                </c:pt>
                <c:pt idx="31">
                  <c:v>1.2664732608123588</c:v>
                </c:pt>
                <c:pt idx="32">
                  <c:v>1.3042373608132543</c:v>
                </c:pt>
                <c:pt idx="33">
                  <c:v>1.3420078189036058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Data!$N$52</c:f>
              <c:strCache>
                <c:ptCount val="1"/>
                <c:pt idx="0">
                  <c:v>12.98</c:v>
                </c:pt>
              </c:strCache>
            </c:strRef>
          </c:tx>
          <c:spPr>
            <a:ln w="12700"/>
          </c:spPr>
          <c:marker>
            <c:symbol val="square"/>
            <c:size val="8"/>
          </c:marker>
          <c:xVal>
            <c:numRef>
              <c:f>Data!$I$17:$I$50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</c:numCache>
            </c:numRef>
          </c:xVal>
          <c:yVal>
            <c:numRef>
              <c:f>Data!$G$53:$G$86</c:f>
              <c:numCache>
                <c:formatCode>0.000</c:formatCode>
                <c:ptCount val="34"/>
                <c:pt idx="0">
                  <c:v>0.33193656238771113</c:v>
                </c:pt>
                <c:pt idx="1">
                  <c:v>0.37554043223607164</c:v>
                </c:pt>
                <c:pt idx="2">
                  <c:v>0.47100194307811</c:v>
                </c:pt>
                <c:pt idx="3">
                  <c:v>0.58420340111160163</c:v>
                </c:pt>
                <c:pt idx="4">
                  <c:v>0.70406281605064303</c:v>
                </c:pt>
                <c:pt idx="5">
                  <c:v>0.82696818559090712</c:v>
                </c:pt>
                <c:pt idx="6">
                  <c:v>0.95149106956037854</c:v>
                </c:pt>
                <c:pt idx="7">
                  <c:v>1.0769684242966768</c:v>
                </c:pt>
                <c:pt idx="8">
                  <c:v>1.203053862370087</c:v>
                </c:pt>
                <c:pt idx="9">
                  <c:v>1.3295497252251536</c:v>
                </c:pt>
                <c:pt idx="10">
                  <c:v>1.4563353155543572</c:v>
                </c:pt>
                <c:pt idx="11">
                  <c:v>1.5833328856957138</c:v>
                </c:pt>
                <c:pt idx="12">
                  <c:v>1.7104901467189577</c:v>
                </c:pt>
                <c:pt idx="13">
                  <c:v>1.8377706607637643</c:v>
                </c:pt>
                <c:pt idx="14">
                  <c:v>1.965148269923753</c:v>
                </c:pt>
                <c:pt idx="15">
                  <c:v>2.0926037162506952</c:v>
                </c:pt>
                <c:pt idx="16">
                  <c:v>2.2201225109553984</c:v>
                </c:pt>
                <c:pt idx="17">
                  <c:v>2.3476935461935198</c:v>
                </c:pt>
                <c:pt idx="18">
                  <c:v>2.4753081644697046</c:v>
                </c:pt>
                <c:pt idx="19">
                  <c:v>2.6029595190318595</c:v>
                </c:pt>
                <c:pt idx="20">
                  <c:v>2.7306421244670966</c:v>
                </c:pt>
                <c:pt idx="21">
                  <c:v>2.8583515346889272</c:v>
                </c:pt>
                <c:pt idx="22">
                  <c:v>2.9860841081221592</c:v>
                </c:pt>
                <c:pt idx="23">
                  <c:v>3.1138368337487949</c:v>
                </c:pt>
                <c:pt idx="24">
                  <c:v>3.2416072003866199</c:v>
                </c:pt>
                <c:pt idx="25">
                  <c:v>3.3693930971719288</c:v>
                </c:pt>
                <c:pt idx="26">
                  <c:v>3.4971927368940574</c:v>
                </c:pt>
                <c:pt idx="27">
                  <c:v>3.6250045962888704</c:v>
                </c:pt>
                <c:pt idx="28">
                  <c:v>3.7528273690724312</c:v>
                </c:pt>
                <c:pt idx="29">
                  <c:v>3.8806599286537353</c:v>
                </c:pt>
                <c:pt idx="30">
                  <c:v>4.0085012982776771</c:v>
                </c:pt>
                <c:pt idx="31">
                  <c:v>4.1363506269271282</c:v>
                </c:pt>
                <c:pt idx="32">
                  <c:v>4.2642071697289818</c:v>
                </c:pt>
                <c:pt idx="33">
                  <c:v>4.3920702719121154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290048"/>
        <c:axId val="90296320"/>
      </c:scatterChart>
      <c:valAx>
        <c:axId val="90290048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/>
                </a:pPr>
                <a:r>
                  <a:rPr lang="el-GR"/>
                  <a:t>δ</a:t>
                </a:r>
                <a:r>
                  <a:rPr lang="de-DE"/>
                  <a:t>f peak [Hz]</a:t>
                </a:r>
              </a:p>
            </c:rich>
          </c:tx>
          <c:layout>
            <c:manualLayout>
              <c:xMode val="edge"/>
              <c:yMode val="edge"/>
              <c:x val="0.47470883966208843"/>
              <c:y val="0.927576975050501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0296320"/>
        <c:crossesAt val="0"/>
        <c:crossBetween val="midCat"/>
        <c:majorUnit val="3"/>
        <c:minorUnit val="1"/>
      </c:valAx>
      <c:valAx>
        <c:axId val="90296320"/>
        <c:scaling>
          <c:orientation val="minMax"/>
          <c:max val="4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/>
                </a:pPr>
                <a:r>
                  <a:rPr lang="de-DE"/>
                  <a:t> Pg </a:t>
                </a:r>
              </a:p>
              <a:p>
                <a:pPr algn="ctr">
                  <a:defRPr/>
                </a:pPr>
                <a:r>
                  <a:rPr lang="de-DE"/>
                  <a:t>[kW]</a:t>
                </a:r>
              </a:p>
            </c:rich>
          </c:tx>
          <c:layout>
            <c:manualLayout>
              <c:xMode val="edge"/>
              <c:yMode val="edge"/>
              <c:x val="9.735699027000588E-3"/>
              <c:y val="0.35053383129888949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0290048"/>
        <c:crossesAt val="0"/>
        <c:crossBetween val="midCat"/>
      </c:valAx>
      <c:spPr>
        <a:solidFill>
          <a:schemeClr val="accent1">
            <a:lumMod val="75000"/>
          </a:schemeClr>
        </a:solidFill>
        <a:ln w="12700">
          <a:solidFill>
            <a:srgbClr val="000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086647515998215"/>
          <c:y val="0.10034706118253317"/>
          <c:w val="9.1745261463968844E-2"/>
          <c:h val="0.24213164387165706"/>
        </c:manualLayout>
      </c:layout>
      <c:overlay val="0"/>
      <c:spPr>
        <a:solidFill>
          <a:schemeClr val="accent1">
            <a:lumMod val="75000"/>
          </a:schemeClr>
        </a:solidFill>
        <a:ln w="25400">
          <a:noFill/>
        </a:ln>
      </c:spPr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Calibri" panose="020F0502020204030204" pitchFamily="34" charset="0"/>
          <a:ea typeface="Times"/>
          <a:cs typeface="Times"/>
        </a:defRPr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0.4403</cdr:x>
      <cdr:y>0.23686</cdr:y>
    </cdr:from>
    <cdr:to>
      <cdr:x>0.44286</cdr:x>
      <cdr:y>0.432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4438717" y="1125706"/>
          <a:ext cx="25779" cy="92738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0.52795</cdr:x>
      <cdr:y>0.18182</cdr:y>
    </cdr:from>
    <cdr:to>
      <cdr:x>0.83218</cdr:x>
      <cdr:y>0.27896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822776" y="864096"/>
          <a:ext cx="3355406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n-US" sz="2400" b="1" dirty="0" smtClean="0">
              <a:latin typeface="Calibri" panose="020F0502020204030204" pitchFamily="34" charset="0"/>
            </a:rPr>
            <a:t>&lt;Qo&gt;= 3.5E10@16MV/m</a:t>
          </a:r>
          <a:endParaRPr lang="en-US" sz="2400" b="1" dirty="0"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0.5519</cdr:x>
      <cdr:y>0.27273</cdr:y>
    </cdr:from>
    <cdr:to>
      <cdr:x>0.5519</cdr:x>
      <cdr:y>0.57576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208228" y="1296144"/>
          <a:ext cx="0" cy="144015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0.62667</cdr:x>
      <cdr:y>0.38806</cdr:y>
    </cdr:from>
    <cdr:to>
      <cdr:x>0.62667</cdr:x>
      <cdr:y>0.52239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6768752" y="1872208"/>
          <a:ext cx="0" cy="64807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bg1"/>
          </a:solidFill>
          <a:prstDash val="solid"/>
          <a:headEnd type="triangl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0.63333</cdr:x>
      <cdr:y>0.42466</cdr:y>
    </cdr:from>
    <cdr:to>
      <cdr:x>0.69183</cdr:x>
      <cdr:y>0.50077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6840760" y="2232248"/>
          <a:ext cx="631870" cy="40007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en-US" sz="2000" b="1" dirty="0" smtClean="0">
              <a:solidFill>
                <a:schemeClr val="bg1"/>
              </a:solidFill>
              <a:latin typeface="Calibri" panose="020F0502020204030204" pitchFamily="34" charset="0"/>
            </a:rPr>
            <a:t>45%</a:t>
          </a:r>
          <a:endParaRPr lang="en-US" sz="2000" b="1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0.91667</cdr:x>
      <cdr:y>0.08001</cdr:y>
    </cdr:from>
    <cdr:to>
      <cdr:x>0.99041</cdr:x>
      <cdr:y>0.35707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97144" y="400203"/>
          <a:ext cx="828340" cy="13858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800" b="1" dirty="0" err="1">
              <a:solidFill>
                <a:sysClr val="windowText" lastClr="00000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MeV</a:t>
          </a:r>
          <a:endParaRPr lang="de-DE" sz="1800" b="1" dirty="0">
            <a:solidFill>
              <a:sysClr val="windowText" lastClr="000000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b="1" dirty="0" err="1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MeV</a:t>
          </a:r>
          <a:endParaRPr lang="de-DE" sz="1800" b="1" dirty="0">
            <a:effectLst/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r>
            <a:rPr lang="de-DE" sz="1800" b="1" dirty="0" err="1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MeV</a:t>
          </a:r>
          <a:endParaRPr lang="de-DE" sz="1800" b="1" dirty="0">
            <a:effectLst/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pPr eaLnBrk="1" fontAlgn="auto" latinLnBrk="0" hangingPunct="1"/>
          <a:r>
            <a:rPr lang="de-DE" sz="1800" b="1" dirty="0" err="1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MeV</a:t>
          </a:r>
          <a:endParaRPr lang="de-DE" sz="1800" b="1" dirty="0">
            <a:effectLst/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de-DE" sz="1800" b="1" dirty="0" err="1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MeV</a:t>
          </a:r>
          <a:endParaRPr lang="de-DE" sz="1800" b="1" dirty="0">
            <a:effectLst/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endParaRPr lang="de-DE" sz="1800" b="1" dirty="0">
            <a:solidFill>
              <a:sysClr val="windowText" lastClr="000000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endParaRPr lang="de-DE" sz="1800" b="1" dirty="0">
            <a:solidFill>
              <a:sysClr val="windowText" lastClr="000000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0.89229</cdr:x>
      <cdr:y>0.16371</cdr:y>
    </cdr:from>
    <cdr:to>
      <cdr:x>0.9871</cdr:x>
      <cdr:y>0.22335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58510" y="897274"/>
          <a:ext cx="1058094" cy="326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20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L0, cw</a:t>
          </a:r>
        </a:p>
      </cdr:txBody>
    </cdr:sp>
  </cdr:relSizeAnchor>
  <cdr:relSizeAnchor xmlns:cdr="http://schemas.openxmlformats.org/drawingml/2006/chartDrawing">
    <cdr:from>
      <cdr:x>0.89114</cdr:x>
      <cdr:y>0.23807</cdr:y>
    </cdr:from>
    <cdr:to>
      <cdr:x>0.98064</cdr:x>
      <cdr:y>0.30217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945674" y="1304832"/>
          <a:ext cx="998921" cy="351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0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L2, cw</a:t>
          </a:r>
        </a:p>
      </cdr:txBody>
    </cdr:sp>
  </cdr:relSizeAnchor>
  <cdr:relSizeAnchor xmlns:cdr="http://schemas.openxmlformats.org/drawingml/2006/chartDrawing">
    <cdr:from>
      <cdr:x>0.89196</cdr:x>
      <cdr:y>0.40939</cdr:y>
    </cdr:from>
    <cdr:to>
      <cdr:x>0.9657</cdr:x>
      <cdr:y>0.46312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954827" y="2243816"/>
          <a:ext cx="822984" cy="294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0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L3, </a:t>
          </a:r>
          <a:r>
            <a:rPr lang="de-DE" sz="2000" b="1" dirty="0" err="1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lp</a:t>
          </a:r>
          <a:endParaRPr lang="de-DE" sz="2000" b="1" dirty="0">
            <a:solidFill>
              <a:schemeClr val="tx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0.89196</cdr:x>
      <cdr:y>0.50711</cdr:y>
    </cdr:from>
    <cdr:to>
      <cdr:x>0.9871</cdr:x>
      <cdr:y>0.5566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954826" y="2779408"/>
          <a:ext cx="1061777" cy="271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0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L1, cw</a:t>
          </a:r>
        </a:p>
      </cdr:txBody>
    </cdr:sp>
  </cdr:relSizeAnchor>
  <cdr:relSizeAnchor xmlns:cdr="http://schemas.openxmlformats.org/drawingml/2006/chartDrawing">
    <cdr:from>
      <cdr:x>0.89032</cdr:x>
      <cdr:y>0.69632</cdr:y>
    </cdr:from>
    <cdr:to>
      <cdr:x>0.97817</cdr:x>
      <cdr:y>0.74582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936484" y="3816424"/>
          <a:ext cx="980506" cy="271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000" b="1" dirty="0">
              <a:solidFill>
                <a:sysClr val="windowText" lastClr="00000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L3, cw</a:t>
          </a:r>
        </a:p>
      </cdr:txBody>
    </cdr:sp>
  </cdr:relSizeAnchor>
  <cdr:relSizeAnchor xmlns:cdr="http://schemas.openxmlformats.org/drawingml/2006/chartDrawing">
    <cdr:from>
      <cdr:x>0.21528</cdr:x>
      <cdr:y>0.0854</cdr:y>
    </cdr:from>
    <cdr:to>
      <cdr:x>0.27335</cdr:x>
      <cdr:y>0.32842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402647" y="468052"/>
          <a:ext cx="648072" cy="133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700" b="1" dirty="0" err="1">
              <a:solidFill>
                <a:sysClr val="windowText" lastClr="00000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MeV</a:t>
          </a:r>
          <a:endParaRPr lang="de-DE" sz="1700" b="1" dirty="0">
            <a:solidFill>
              <a:sysClr val="windowText" lastClr="000000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700" b="1" dirty="0" err="1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MeV</a:t>
          </a:r>
          <a:endParaRPr lang="de-DE" sz="1700" b="1" dirty="0">
            <a:effectLst/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r>
            <a:rPr lang="de-DE" sz="1700" b="1" dirty="0" err="1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MeV</a:t>
          </a:r>
          <a:endParaRPr lang="de-DE" sz="1700" b="1" dirty="0">
            <a:effectLst/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pPr eaLnBrk="1" fontAlgn="auto" latinLnBrk="0" hangingPunct="1"/>
          <a:r>
            <a:rPr lang="de-DE" sz="1700" b="1" dirty="0" err="1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MeV</a:t>
          </a:r>
          <a:endParaRPr lang="de-DE" sz="1700" b="1" dirty="0">
            <a:effectLst/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de-DE" sz="1700" b="1" dirty="0" err="1"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MeV</a:t>
          </a:r>
          <a:endParaRPr lang="de-DE" sz="1700" b="1" dirty="0">
            <a:effectLst/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endParaRPr lang="de-DE" sz="1700" b="1" dirty="0">
            <a:solidFill>
              <a:sysClr val="windowText" lastClr="000000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  <a:p xmlns:a="http://schemas.openxmlformats.org/drawingml/2006/main">
          <a:endParaRPr lang="de-DE" sz="1700" b="1" dirty="0">
            <a:solidFill>
              <a:sysClr val="windowText" lastClr="000000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26.06.2018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Jacek Sekutowicz: Large Grain Cavities at DESY , TTC, RIKEN, 26-29 June 2018</a:t>
            </a:r>
            <a:endParaRPr lang="en-US" dirty="0"/>
          </a:p>
        </p:txBody>
      </p:sp>
      <p:pic>
        <p:nvPicPr>
          <p:cNvPr id="8" name="Picture 20" descr="Helmholtz_Logo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9" y="6080772"/>
            <a:ext cx="936104" cy="3832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11" name="Picture 20" descr="Helmholtz_Logo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6258592"/>
            <a:ext cx="936104" cy="3832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10873208" cy="432048"/>
          </a:xfrm>
        </p:spPr>
        <p:txBody>
          <a:bodyPr/>
          <a:lstStyle/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91344" y="910163"/>
            <a:ext cx="11809312" cy="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63352" y="6453336"/>
            <a:ext cx="11809312" cy="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368" y="6593746"/>
            <a:ext cx="8184742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Jacek Sekutowicz: Large Grain Cavities at DESY , TTC, RIKEN, 26-29 June 2018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9" name="Picture 20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72" y="6474737"/>
            <a:ext cx="936104" cy="3832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1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270" y="188641"/>
            <a:ext cx="694856" cy="6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Grain </a:t>
            </a:r>
            <a:r>
              <a:rPr lang="en-US" dirty="0" smtClean="0"/>
              <a:t>Cavities at </a:t>
            </a:r>
            <a:r>
              <a:rPr lang="en-US" dirty="0"/>
              <a:t>DESY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TTC Meeting, </a:t>
            </a:r>
          </a:p>
          <a:p>
            <a:pPr>
              <a:lnSpc>
                <a:spcPct val="100000"/>
              </a:lnSpc>
            </a:pPr>
            <a:r>
              <a:rPr lang="en-US" dirty="0"/>
              <a:t>Riken, 27 June 2018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335360" y="4005064"/>
            <a:ext cx="11369548" cy="700373"/>
          </a:xfrm>
        </p:spPr>
        <p:txBody>
          <a:bodyPr/>
          <a:lstStyle/>
          <a:p>
            <a:r>
              <a:rPr lang="en-US" sz="2800" dirty="0" smtClean="0"/>
              <a:t>Jacek Sekutowicz</a:t>
            </a:r>
          </a:p>
          <a:p>
            <a:r>
              <a:rPr lang="en-US" dirty="0"/>
              <a:t>f</a:t>
            </a:r>
            <a:r>
              <a:rPr lang="en-US" dirty="0" smtClean="0"/>
              <a:t>or  DESY testing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Recent (2018) XM-3 cw tests at 2K, 1.8K, 1.65K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35948"/>
              </p:ext>
            </p:extLst>
          </p:nvPr>
        </p:nvGraphicFramePr>
        <p:xfrm>
          <a:off x="384323" y="908720"/>
          <a:ext cx="111606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7149752" y="2327779"/>
            <a:ext cx="304762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latin typeface="Calibri" panose="020F0502020204030204" pitchFamily="34" charset="0"/>
              </a:rPr>
              <a:t>Qo= 3.6E10@16MV/m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248128" y="2558612"/>
            <a:ext cx="0" cy="58235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181124" y="2776209"/>
            <a:ext cx="144016" cy="14716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928" y="5805264"/>
            <a:ext cx="11953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For whole CM Qo at 1.8K </a:t>
            </a:r>
            <a:r>
              <a:rPr lang="en-US" sz="2400" b="1" dirty="0"/>
              <a:t>increases </a:t>
            </a:r>
            <a:r>
              <a:rPr lang="en-US" sz="2400" b="1" dirty="0" smtClean="0"/>
              <a:t>also ca</a:t>
            </a:r>
            <a:r>
              <a:rPr lang="en-US" sz="2400" b="1" dirty="0"/>
              <a:t>. 80% as compared to Qo at 2K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044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Recent (04/2018) cw test of each cavity at 1.8K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18933"/>
              </p:ext>
            </p:extLst>
          </p:nvPr>
        </p:nvGraphicFramePr>
        <p:xfrm>
          <a:off x="391828" y="1124744"/>
          <a:ext cx="1124878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46041" y="5805264"/>
            <a:ext cx="11466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&lt;Qo&gt; for 8 cavities is very close to Qo measured for whole XM-3 cryomodule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36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Recent test; fast and slow cool-down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78885"/>
              </p:ext>
            </p:extLst>
          </p:nvPr>
        </p:nvGraphicFramePr>
        <p:xfrm>
          <a:off x="608045" y="908720"/>
          <a:ext cx="1116062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7753469" y="3758199"/>
            <a:ext cx="631904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33%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11887" y="3798269"/>
            <a:ext cx="0" cy="360040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80526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FCD increases Qo by </a:t>
            </a:r>
            <a:r>
              <a:rPr lang="en-US" sz="2400" b="1" dirty="0" smtClean="0">
                <a:solidFill>
                  <a:srgbClr val="FF0000"/>
                </a:solidFill>
              </a:rPr>
              <a:t>45% at 1.8K </a:t>
            </a:r>
            <a:r>
              <a:rPr lang="en-US" sz="2400" b="1" dirty="0" smtClean="0"/>
              <a:t>and 33% at 2K.  B expulsion for FCD takes place.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432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55340" y="349609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CW upgrade scenario for E-XFEL; </a:t>
            </a:r>
            <a:r>
              <a:rPr lang="en-US" sz="3600" dirty="0" smtClean="0"/>
              <a:t>parameters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307890" y="4129045"/>
            <a:ext cx="631904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33%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320136" y="4149080"/>
            <a:ext cx="0" cy="360040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039259"/>
              </p:ext>
            </p:extLst>
          </p:nvPr>
        </p:nvGraphicFramePr>
        <p:xfrm>
          <a:off x="155340" y="1963273"/>
          <a:ext cx="11881320" cy="4331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776"/>
                <a:gridCol w="1093373"/>
                <a:gridCol w="971887"/>
                <a:gridCol w="971887"/>
                <a:gridCol w="971887"/>
                <a:gridCol w="1312048"/>
                <a:gridCol w="1312048"/>
                <a:gridCol w="1144174"/>
                <a:gridCol w="792088"/>
                <a:gridCol w="1368152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 [K]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en-US" sz="22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en-US" sz="2200" b="0" i="0" u="none" strike="noStrike" noProof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42237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L1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L2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Inj. Sect.</a:t>
                      </a:r>
                    </a:p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L0+L1+L2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Inj. Sect.</a:t>
                      </a:r>
                    </a:p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L0+L1+L2 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L3 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sz="2200" b="1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lp</a:t>
                      </a:r>
                      <a:endParaRPr lang="en-US" sz="22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7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Eacc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[MV/m]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15.0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L3</a:t>
                      </a:r>
                      <a:r>
                        <a:rPr lang="en-US" sz="2200" b="1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at </a:t>
                      </a:r>
                      <a:r>
                        <a:rPr lang="en-US" sz="22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  <a:endParaRPr lang="en-US" sz="22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70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Energy/Linac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[GeV]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2 </a:t>
                      </a:r>
                      <a:endParaRPr lang="en-US" sz="2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  <a:endParaRPr lang="en-US" sz="2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  <a:endParaRPr lang="en-US" sz="2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  <a:endParaRPr lang="en-US" sz="2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7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HL/CM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[W]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7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HL/Linac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[W]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1449</a:t>
                      </a:r>
                      <a:endParaRPr lang="en-US" sz="2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1880</a:t>
                      </a:r>
                      <a:endParaRPr lang="en-US" sz="2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7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DF 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[%]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100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100</a:t>
                      </a:r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22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665" y="980728"/>
            <a:ext cx="12126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smtClean="0"/>
              <a:t>Capacity of present cryo-plant is ca. 2.4 kW. We will need additional one for the IS.</a:t>
            </a:r>
            <a:r>
              <a:rPr lang="en-US" sz="2400" b="1" dirty="0"/>
              <a:t> </a:t>
            </a:r>
            <a:r>
              <a:rPr lang="en-US" sz="2400" b="1" dirty="0" smtClean="0"/>
              <a:t>The open question is, at what T shall the second plant operate? 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227770" y="1988840"/>
            <a:ext cx="1080120" cy="417646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36160" y="1999540"/>
            <a:ext cx="1080120" cy="417646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7401" y="278650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CW upgrade scenario for </a:t>
            </a:r>
            <a:r>
              <a:rPr lang="en-US" sz="3600" dirty="0" smtClean="0"/>
              <a:t>E-XFEL;</a:t>
            </a:r>
            <a:r>
              <a:rPr lang="en-US" sz="3200" dirty="0" smtClean="0"/>
              <a:t>RF </a:t>
            </a:r>
            <a:r>
              <a:rPr lang="en-US" sz="3200" dirty="0" smtClean="0"/>
              <a:t>vs microphonics </a:t>
            </a:r>
            <a:endParaRPr lang="en-US" sz="3600" dirty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98436"/>
              </p:ext>
            </p:extLst>
          </p:nvPr>
        </p:nvGraphicFramePr>
        <p:xfrm>
          <a:off x="479376" y="1012573"/>
          <a:ext cx="11233248" cy="500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9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5330" y="349610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CW upgrade scenario for </a:t>
            </a:r>
            <a:r>
              <a:rPr lang="en-US" sz="3600" dirty="0" smtClean="0"/>
              <a:t>E-XFEL;</a:t>
            </a:r>
            <a:r>
              <a:rPr lang="en-US" sz="3200" dirty="0" smtClean="0"/>
              <a:t>RF </a:t>
            </a:r>
            <a:r>
              <a:rPr lang="en-US" sz="3200" dirty="0" smtClean="0"/>
              <a:t>vs microphonics </a:t>
            </a:r>
            <a:endParaRPr lang="en-US" sz="36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56239"/>
              </p:ext>
            </p:extLst>
          </p:nvPr>
        </p:nvGraphicFramePr>
        <p:xfrm>
          <a:off x="407988" y="980728"/>
          <a:ext cx="11160620" cy="523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78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Summary</a:t>
            </a:r>
            <a:endParaRPr lang="de-DE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323" y="908720"/>
            <a:ext cx="11737304" cy="540060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LG Nb seems to be a reasonable choice for the new 136 cavities in the IS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LG Cavities  fulfill Eacc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spec ( 28+MV/m)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Qo is high at 2K: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2.26E10@16MV/m (VT)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2.0E10@16MV/m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(CM) as measured with one FG cavity and one “not very clean”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cavity#7</a:t>
            </a:r>
            <a:endParaRPr lang="en-US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and is 80% higher at 1.8K than at 2K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cw/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lp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baseline="-25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beam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of 25µA (100pC and 250kHz)  required  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Prf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/cavity @ Q</a:t>
            </a:r>
            <a:r>
              <a:rPr lang="en-US" sz="24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load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=4E7 is: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3.2 kW for L0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1.6 kW for L1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3.0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kW for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L2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0.7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kW for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L3 (2kW peak in case of </a:t>
            </a:r>
            <a:r>
              <a:rPr lang="en-US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lp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mode)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Open question: what T is optimal for the IS?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Currently XM-3 is tested by LLRF group for the VS stability at Q</a:t>
            </a:r>
            <a:r>
              <a:rPr lang="en-US" sz="24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load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between 2E7 and 6E7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algn="just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cs typeface="Calibri" pitchFamily="34" charset="0"/>
              </a:rPr>
              <a:t>Acknowledgements</a:t>
            </a:r>
            <a:r>
              <a:rPr lang="de-DE" sz="3600" dirty="0">
                <a:cs typeface="Calibri" pitchFamily="34" charset="0"/>
              </a:rPr>
              <a:t/>
            </a:r>
            <a:br>
              <a:rPr lang="de-DE" sz="3600" dirty="0">
                <a:cs typeface="Calibri" pitchFamily="34" charset="0"/>
              </a:rPr>
            </a:br>
            <a:endParaRPr lang="de-DE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3352" y="1124743"/>
            <a:ext cx="11737304" cy="3249361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 want to express my gratitude to all Colleagues contributing to and supporting the experiments and R&amp;D programs towards cw/</a:t>
            </a:r>
            <a:r>
              <a:rPr lang="en-US" sz="2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lp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operation modes</a:t>
            </a:r>
          </a:p>
          <a:p>
            <a:pPr algn="just">
              <a:lnSpc>
                <a:spcPct val="150000"/>
              </a:lnSpc>
            </a:pPr>
            <a:endParaRPr lang="en-US" sz="1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tabLst>
                <a:tab pos="1343025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DESY: 	V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Ayvazyan, J. Branlard, R. Brinkmann, M. Ebert, J. </a:t>
            </a:r>
            <a:r>
              <a:rPr lang="en-US" sz="2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Eschke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A. Gössel,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Kostin,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F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Mittag, W. Merz,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W.-D. Möller, C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Müller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R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Onken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pl-P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Przygoda</a:t>
            </a:r>
            <a:r>
              <a:rPr lang="de-DE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D. Reschke, </a:t>
            </a:r>
            <a:r>
              <a:rPr lang="de-DE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	R</a:t>
            </a:r>
            <a:r>
              <a:rPr lang="de-DE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de-DE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Rybaniec,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Sandvoss, H. Schlarb, A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Sulimov, E. Vogel,  H. Weise……</a:t>
            </a:r>
          </a:p>
          <a:p>
            <a:pPr algn="l">
              <a:lnSpc>
                <a:spcPct val="150000"/>
              </a:lnSpc>
              <a:tabLst>
                <a:tab pos="1343025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TUL:	</a:t>
            </a:r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pl-PL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Cichalewski, A. </a:t>
            </a:r>
            <a:r>
              <a:rPr lang="pl-PL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Piotrowski </a:t>
            </a:r>
            <a:endParaRPr lang="en-US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5760" y="4966918"/>
            <a:ext cx="569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Thank you for your attention</a:t>
            </a:r>
            <a:endParaRPr lang="de-DE" sz="4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63352" y="1103917"/>
            <a:ext cx="11777680" cy="49173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Motivation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LG Niobium used at DESY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Performance of LG cavities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XM-3 history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Recent tests</a:t>
            </a: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CW</a:t>
            </a:r>
            <a:r>
              <a:rPr lang="en-US" sz="3600" b="1" dirty="0" smtClean="0">
                <a:latin typeface="Calibri" panose="020F0502020204030204" pitchFamily="34" charset="0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</a:rPr>
              <a:t>upgrade </a:t>
            </a:r>
            <a:r>
              <a:rPr lang="en-US" sz="3600" b="1" dirty="0" smtClean="0">
                <a:latin typeface="Calibri" panose="020F0502020204030204" pitchFamily="34" charset="0"/>
              </a:rPr>
              <a:t>scenario for E-XFEL</a:t>
            </a:r>
            <a:endParaRPr lang="en-US" sz="3600" b="1" dirty="0" smtClean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 smtClean="0">
                <a:latin typeface="Calibri" panose="020F0502020204030204" pitchFamily="34" charset="0"/>
              </a:rPr>
              <a:t>Summary</a:t>
            </a:r>
          </a:p>
          <a:p>
            <a:pPr>
              <a:lnSpc>
                <a:spcPct val="100000"/>
              </a:lnSpc>
            </a:pP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Motivation</a:t>
            </a:r>
            <a:endParaRPr lang="en-US" sz="360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75736" y="1103917"/>
            <a:ext cx="11665296" cy="700373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An R&amp;D program on SRF cavities at DESY is devoted to </a:t>
            </a:r>
            <a:r>
              <a:rPr lang="en-US" sz="2400" b="1" dirty="0" smtClean="0"/>
              <a:t>cw upgrade </a:t>
            </a:r>
            <a:r>
              <a:rPr lang="en-US" sz="2400" dirty="0" smtClean="0"/>
              <a:t>of E-XFEL</a:t>
            </a:r>
            <a:endParaRPr lang="en-US" sz="2400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92843" y="4698106"/>
            <a:ext cx="11377264" cy="1708160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>
                <a:cs typeface="Calibri" pitchFamily="34" charset="0"/>
              </a:rPr>
              <a:t>Before upgrade:		101 CMs </a:t>
            </a:r>
            <a:r>
              <a:rPr lang="en-US" sz="2000" dirty="0">
                <a:cs typeface="Calibri" pitchFamily="34" charset="0"/>
              </a:rPr>
              <a:t>in </a:t>
            </a:r>
            <a:r>
              <a:rPr lang="en-US" sz="2000" dirty="0" smtClean="0">
                <a:cs typeface="Calibri" pitchFamily="34" charset="0"/>
              </a:rPr>
              <a:t>total, 17 in the IS and 84 </a:t>
            </a:r>
            <a:r>
              <a:rPr lang="en-US" sz="2000" dirty="0">
                <a:cs typeface="Calibri" pitchFamily="34" charset="0"/>
              </a:rPr>
              <a:t>in </a:t>
            </a:r>
            <a:r>
              <a:rPr lang="en-US" sz="2000" dirty="0" smtClean="0">
                <a:cs typeface="Calibri" pitchFamily="34" charset="0"/>
              </a:rPr>
              <a:t>L3 </a:t>
            </a:r>
          </a:p>
          <a:p>
            <a:pPr>
              <a:spcBef>
                <a:spcPts val="600"/>
              </a:spcBef>
              <a:tabLst>
                <a:tab pos="1884363" algn="l"/>
              </a:tabLst>
            </a:pPr>
            <a:r>
              <a:rPr lang="en-US" sz="2000" dirty="0" smtClean="0">
                <a:cs typeface="Calibri" pitchFamily="34" charset="0"/>
              </a:rPr>
              <a:t>After </a:t>
            </a:r>
            <a:r>
              <a:rPr lang="en-US" sz="2000" dirty="0">
                <a:cs typeface="Calibri" pitchFamily="34" charset="0"/>
              </a:rPr>
              <a:t>upgrade: </a:t>
            </a:r>
            <a:r>
              <a:rPr lang="en-US" sz="2000" dirty="0" smtClean="0">
                <a:cs typeface="Calibri" pitchFamily="34" charset="0"/>
              </a:rPr>
              <a:t>   	</a:t>
            </a:r>
            <a:r>
              <a:rPr lang="en-US" sz="2000" b="1" dirty="0" smtClean="0">
                <a:cs typeface="Calibri" pitchFamily="34" charset="0"/>
              </a:rPr>
              <a:t>New </a:t>
            </a:r>
            <a:r>
              <a:rPr lang="en-US" sz="2000" b="1" dirty="0">
                <a:cs typeface="Calibri" pitchFamily="34" charset="0"/>
              </a:rPr>
              <a:t>17 CMs modified for cw</a:t>
            </a:r>
            <a:r>
              <a:rPr lang="en-US" sz="2000" dirty="0">
                <a:cs typeface="Calibri" pitchFamily="34" charset="0"/>
              </a:rPr>
              <a:t> will be installed in the IS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>
                <a:cs typeface="Calibri" pitchFamily="34" charset="0"/>
              </a:rPr>
              <a:t>					113 </a:t>
            </a:r>
            <a:r>
              <a:rPr lang="en-US" sz="2000" dirty="0">
                <a:cs typeface="Calibri" pitchFamily="34" charset="0"/>
              </a:rPr>
              <a:t>CMs in total, 17 in the </a:t>
            </a:r>
            <a:r>
              <a:rPr lang="en-US" sz="2000" dirty="0" smtClean="0">
                <a:cs typeface="Calibri" pitchFamily="34" charset="0"/>
              </a:rPr>
              <a:t>IS and 96 </a:t>
            </a:r>
            <a:r>
              <a:rPr lang="en-US" sz="2000" dirty="0">
                <a:cs typeface="Calibri" pitchFamily="34" charset="0"/>
              </a:rPr>
              <a:t>in </a:t>
            </a:r>
            <a:r>
              <a:rPr lang="en-US" sz="2000" dirty="0" smtClean="0">
                <a:cs typeface="Calibri" pitchFamily="34" charset="0"/>
              </a:rPr>
              <a:t>L3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>
                <a:cs typeface="Calibri" pitchFamily="34" charset="0"/>
              </a:rPr>
              <a:t>	</a:t>
            </a:r>
            <a:r>
              <a:rPr lang="en-US" sz="2000" dirty="0" smtClean="0">
                <a:cs typeface="Calibri" pitchFamily="34" charset="0"/>
              </a:rPr>
              <a:t>			 </a:t>
            </a:r>
            <a:r>
              <a:rPr lang="en-US" sz="2000" dirty="0">
                <a:cs typeface="Calibri" pitchFamily="34" charset="0"/>
              </a:rPr>
              <a:t>	</a:t>
            </a:r>
            <a:r>
              <a:rPr lang="en-US" sz="2000" dirty="0" smtClean="0">
                <a:cs typeface="Calibri" pitchFamily="34" charset="0"/>
              </a:rPr>
              <a:t>12 present CMs from the IS will be re-installed at the end of L3 </a:t>
            </a:r>
            <a:endParaRPr lang="en-US" sz="2000" dirty="0">
              <a:cs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16200000">
            <a:off x="6050705" y="2944754"/>
            <a:ext cx="1684338" cy="23725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 smtClean="0">
                <a:cs typeface="Calibri" pitchFamily="34" charset="0"/>
              </a:rPr>
              <a:t>BC2</a:t>
            </a:r>
            <a:endParaRPr lang="en-US" sz="2000" dirty="0">
              <a:cs typeface="Calibri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 rot="16200000">
            <a:off x="3535682" y="2867258"/>
            <a:ext cx="1684338" cy="23725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 smtClean="0">
                <a:cs typeface="Calibri" pitchFamily="34" charset="0"/>
              </a:rPr>
              <a:t>BC1</a:t>
            </a:r>
            <a:endParaRPr lang="en-US" sz="2000" dirty="0"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1331" y="1567147"/>
            <a:ext cx="9191730" cy="2929602"/>
            <a:chOff x="932970" y="1872086"/>
            <a:chExt cx="9191730" cy="2929602"/>
          </a:xfrm>
        </p:grpSpPr>
        <p:grpSp>
          <p:nvGrpSpPr>
            <p:cNvPr id="12" name="Group 11"/>
            <p:cNvGrpSpPr/>
            <p:nvPr/>
          </p:nvGrpSpPr>
          <p:grpSpPr>
            <a:xfrm>
              <a:off x="932970" y="1872086"/>
              <a:ext cx="9191730" cy="2929602"/>
              <a:chOff x="985895" y="1742313"/>
              <a:chExt cx="9191730" cy="2929602"/>
            </a:xfrm>
          </p:grpSpPr>
          <p:sp>
            <p:nvSpPr>
              <p:cNvPr id="17" name="Rectangle 8"/>
              <p:cNvSpPr>
                <a:spLocks noChangeArrowheads="1"/>
              </p:cNvSpPr>
              <p:nvPr/>
            </p:nvSpPr>
            <p:spPr bwMode="auto">
              <a:xfrm rot="16200000">
                <a:off x="1971490" y="2700235"/>
                <a:ext cx="1003303" cy="2418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>
                  <a:lnSpc>
                    <a:spcPct val="70000"/>
                  </a:lnSpc>
                  <a:buFont typeface="Wingdings" pitchFamily="2" charset="2"/>
                  <a:buNone/>
                </a:pPr>
                <a:r>
                  <a:rPr lang="en-US" sz="2000" dirty="0" smtClean="0">
                    <a:cs typeface="Calibri" pitchFamily="34" charset="0"/>
                  </a:rPr>
                  <a:t>3H</a:t>
                </a:r>
                <a:endParaRPr lang="en-US" sz="2000" dirty="0">
                  <a:cs typeface="Calibri" pitchFamily="34" charset="0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 rot="16200000">
                <a:off x="9066962" y="2272245"/>
                <a:ext cx="1389452" cy="329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 algn="ctr">
                  <a:buFont typeface="Wingdings" pitchFamily="2" charset="2"/>
                  <a:buNone/>
                </a:pPr>
                <a:r>
                  <a:rPr lang="en-US" sz="2000" dirty="0" err="1" smtClean="0">
                    <a:cs typeface="Calibri" pitchFamily="34" charset="0"/>
                  </a:rPr>
                  <a:t>Undulators</a:t>
                </a:r>
                <a:endParaRPr lang="en-US" sz="2000" dirty="0">
                  <a:cs typeface="Calibri" pitchFamily="34" charset="0"/>
                </a:endParaRPr>
              </a:p>
            </p:txBody>
          </p:sp>
          <p:sp>
            <p:nvSpPr>
              <p:cNvPr id="19" name="Rectangle 33"/>
              <p:cNvSpPr>
                <a:spLocks noChangeArrowheads="1"/>
              </p:cNvSpPr>
              <p:nvPr/>
            </p:nvSpPr>
            <p:spPr bwMode="auto">
              <a:xfrm rot="16200000">
                <a:off x="986518" y="2790975"/>
                <a:ext cx="863670" cy="2680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lIns="18000" tIns="10800" rIns="18000" bIns="10800">
                <a:spAutoFit/>
              </a:bodyPr>
              <a:lstStyle/>
              <a:p>
                <a:pPr algn="ctr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000" dirty="0">
                    <a:cs typeface="Calibri" pitchFamily="34" charset="0"/>
                  </a:rPr>
                  <a:t>e- gun</a:t>
                </a:r>
              </a:p>
            </p:txBody>
          </p:sp>
          <p:sp>
            <p:nvSpPr>
              <p:cNvPr id="20" name="Rectangle 37"/>
              <p:cNvSpPr>
                <a:spLocks noChangeArrowheads="1"/>
              </p:cNvSpPr>
              <p:nvPr/>
            </p:nvSpPr>
            <p:spPr bwMode="auto">
              <a:xfrm>
                <a:off x="985895" y="4080717"/>
                <a:ext cx="1666272" cy="591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600"/>
                  </a:spcBef>
                  <a:buFont typeface="Wingdings" pitchFamily="2" charset="2"/>
                  <a:buNone/>
                </a:pPr>
                <a:r>
                  <a:rPr lang="en-US" sz="2000" dirty="0" smtClean="0">
                    <a:cs typeface="Calibri" pitchFamily="34" charset="0"/>
                  </a:rPr>
                  <a:t>L0 ; 1CM</a:t>
                </a:r>
              </a:p>
              <a:p>
                <a:pPr algn="ctr">
                  <a:lnSpc>
                    <a:spcPct val="80000"/>
                  </a:lnSpc>
                  <a:spcBef>
                    <a:spcPts val="600"/>
                  </a:spcBef>
                  <a:buFont typeface="Wingdings" pitchFamily="2" charset="2"/>
                  <a:buNone/>
                </a:pPr>
                <a:r>
                  <a:rPr lang="en-US" sz="2000" b="1" dirty="0" smtClean="0">
                    <a:cs typeface="Calibri" pitchFamily="34" charset="0"/>
                  </a:rPr>
                  <a:t>cw:16 MV/m</a:t>
                </a: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 flipV="1">
                <a:off x="1573604" y="4077199"/>
                <a:ext cx="0" cy="263479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>
                  <a:cs typeface="Calibri" pitchFamily="34" charset="0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391193" y="3131765"/>
                <a:ext cx="8767337" cy="771312"/>
                <a:chOff x="197151" y="3189850"/>
                <a:chExt cx="8767337" cy="77131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31" t="34776" r="42624" b="42550"/>
                <a:stretch/>
              </p:blipFill>
              <p:spPr bwMode="auto">
                <a:xfrm>
                  <a:off x="6206293" y="3423898"/>
                  <a:ext cx="1156477" cy="185947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31" t="34776" r="68731" b="42550"/>
                <a:stretch/>
              </p:blipFill>
              <p:spPr bwMode="auto">
                <a:xfrm>
                  <a:off x="7611983" y="3419945"/>
                  <a:ext cx="533240" cy="185947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31" t="34776" r="68731" b="42550"/>
                <a:stretch/>
              </p:blipFill>
              <p:spPr bwMode="auto">
                <a:xfrm>
                  <a:off x="346016" y="3775215"/>
                  <a:ext cx="533240" cy="185947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31" t="34776" r="50731" b="42550"/>
                <a:stretch/>
              </p:blipFill>
              <p:spPr bwMode="auto">
                <a:xfrm>
                  <a:off x="1728788" y="3408895"/>
                  <a:ext cx="962938" cy="185947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33" name="Rectangle 32"/>
                <p:cNvSpPr/>
                <p:nvPr/>
              </p:nvSpPr>
              <p:spPr>
                <a:xfrm>
                  <a:off x="1588741" y="3443196"/>
                  <a:ext cx="140047" cy="1101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chemeClr val="tx1"/>
                      </a:solidFill>
                      <a:ea typeface="Times New Roman"/>
                      <a:cs typeface="Times New Roman"/>
                    </a:rPr>
                    <a:t> </a:t>
                  </a:r>
                  <a:endParaRPr lang="de-DE" sz="1100" dirty="0">
                    <a:solidFill>
                      <a:schemeClr val="tx1"/>
                    </a:solidFill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34" name="Line 20"/>
                <p:cNvCxnSpPr>
                  <a:endCxn id="40" idx="1"/>
                </p:cNvCxnSpPr>
                <p:nvPr/>
              </p:nvCxnSpPr>
              <p:spPr bwMode="auto">
                <a:xfrm flipV="1">
                  <a:off x="5849760" y="3513356"/>
                  <a:ext cx="216486" cy="18693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5" name="Line 20"/>
                <p:cNvCxnSpPr>
                  <a:stCxn id="53" idx="1"/>
                </p:cNvCxnSpPr>
                <p:nvPr/>
              </p:nvCxnSpPr>
              <p:spPr bwMode="auto">
                <a:xfrm flipH="1" flipV="1">
                  <a:off x="5343238" y="3501870"/>
                  <a:ext cx="147015" cy="1948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36" name="Group 35"/>
                <p:cNvGrpSpPr/>
                <p:nvPr/>
              </p:nvGrpSpPr>
              <p:grpSpPr>
                <a:xfrm>
                  <a:off x="300387" y="3189850"/>
                  <a:ext cx="8664101" cy="730956"/>
                  <a:chOff x="300387" y="3189850"/>
                  <a:chExt cx="8664101" cy="730956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6066246" y="3458286"/>
                    <a:ext cx="140047" cy="1101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/>
                        </a:solidFill>
                        <a:ea typeface="Times New Roman"/>
                        <a:cs typeface="Times New Roman"/>
                      </a:rPr>
                      <a:t> </a:t>
                    </a:r>
                    <a:endParaRPr lang="de-DE" sz="1100" dirty="0">
                      <a:solidFill>
                        <a:schemeClr val="tx1"/>
                      </a:solidFill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5172256" y="3458286"/>
                    <a:ext cx="140047" cy="1101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/>
                        </a:solidFill>
                        <a:ea typeface="Times New Roman"/>
                        <a:cs typeface="Times New Roman"/>
                      </a:rPr>
                      <a:t> </a:t>
                    </a:r>
                    <a:endParaRPr lang="de-DE" sz="1100" dirty="0">
                      <a:solidFill>
                        <a:schemeClr val="tx1"/>
                      </a:solidFill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3510337" y="3443196"/>
                    <a:ext cx="140047" cy="1101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/>
                        </a:solidFill>
                        <a:ea typeface="Times New Roman"/>
                        <a:cs typeface="Times New Roman"/>
                      </a:rPr>
                      <a:t> </a:t>
                    </a:r>
                    <a:endParaRPr lang="de-DE" sz="1100" dirty="0">
                      <a:solidFill>
                        <a:schemeClr val="tx1"/>
                      </a:solidFill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1388102" y="3810666"/>
                    <a:ext cx="140047" cy="1101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/>
                        </a:solidFill>
                        <a:ea typeface="Times New Roman"/>
                        <a:cs typeface="Times New Roman"/>
                      </a:rPr>
                      <a:t> </a:t>
                    </a:r>
                    <a:endParaRPr lang="de-DE" sz="1100" dirty="0">
                      <a:solidFill>
                        <a:schemeClr val="tx1"/>
                      </a:solidFill>
                      <a:ea typeface="Times New Roman"/>
                      <a:cs typeface="Times New Roman"/>
                    </a:endParaRPr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1095017" y="3189850"/>
                    <a:ext cx="7655350" cy="719664"/>
                    <a:chOff x="291270" y="1381200"/>
                    <a:chExt cx="2579540" cy="314250"/>
                  </a:xfrm>
                </p:grpSpPr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1772285" y="1578702"/>
                      <a:ext cx="46990" cy="476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solidFill>
                          <a:schemeClr val="tx1"/>
                        </a:solidFill>
                        <a:ea typeface="Times New Roman"/>
                        <a:cs typeface="Times New Roman"/>
                      </a:endParaRPr>
                    </a:p>
                  </p:txBody>
                </p:sp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437218" y="1381200"/>
                      <a:ext cx="2433592" cy="295136"/>
                      <a:chOff x="1241208" y="835144"/>
                      <a:chExt cx="7426947" cy="366344"/>
                    </a:xfrm>
                  </p:grpSpPr>
                  <p:grpSp>
                    <p:nvGrpSpPr>
                      <p:cNvPr id="63" name="Group 62"/>
                      <p:cNvGrpSpPr/>
                      <p:nvPr/>
                    </p:nvGrpSpPr>
                    <p:grpSpPr>
                      <a:xfrm>
                        <a:off x="2437770" y="835144"/>
                        <a:ext cx="6230385" cy="197019"/>
                        <a:chOff x="2437770" y="835144"/>
                        <a:chExt cx="6230385" cy="197019"/>
                      </a:xfrm>
                    </p:grpSpPr>
                    <p:sp>
                      <p:nvSpPr>
                        <p:cNvPr id="65" name="Rectangle 64"/>
                        <p:cNvSpPr/>
                        <p:nvPr/>
                      </p:nvSpPr>
                      <p:spPr>
                        <a:xfrm>
                          <a:off x="8173797" y="835144"/>
                          <a:ext cx="494358" cy="81856"/>
                        </a:xfrm>
                        <a:prstGeom prst="rect">
                          <a:avLst/>
                        </a:prstGeom>
                        <a:pattFill prst="lgCheck">
                          <a:fgClr>
                            <a:schemeClr val="bg1">
                              <a:lumMod val="75000"/>
                            </a:schemeClr>
                          </a:fgClr>
                          <a:bgClr>
                            <a:schemeClr val="bg1"/>
                          </a:bgClr>
                        </a:pattFill>
                        <a:ln w="9525">
                          <a:solidFill>
                            <a:schemeClr val="tx1"/>
                          </a:solidFill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de-DE" sz="1100" dirty="0">
                            <a:solidFill>
                              <a:schemeClr val="tx1"/>
                            </a:solidFill>
                            <a:ea typeface="Times New Roman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66" name="Rectangle 65"/>
                        <p:cNvSpPr/>
                        <p:nvPr/>
                      </p:nvSpPr>
                      <p:spPr>
                        <a:xfrm>
                          <a:off x="2437770" y="972465"/>
                          <a:ext cx="144017" cy="5969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de-DE" sz="1100" dirty="0">
                            <a:solidFill>
                              <a:schemeClr val="tx1"/>
                            </a:solidFill>
                            <a:ea typeface="Times New Roman"/>
                            <a:cs typeface="Times New Roman"/>
                          </a:endParaRPr>
                        </a:p>
                      </p:txBody>
                    </p:sp>
                  </p:grpSp>
                  <p:cxnSp>
                    <p:nvCxnSpPr>
                      <p:cNvPr id="64" name="Line 20"/>
                      <p:cNvCxnSpPr>
                        <a:stCxn id="43" idx="3"/>
                        <a:endCxn id="33" idx="1"/>
                      </p:cNvCxnSpPr>
                      <p:nvPr/>
                    </p:nvCxnSpPr>
                    <p:spPr bwMode="auto">
                      <a:xfrm flipV="1">
                        <a:off x="1241208" y="1002313"/>
                        <a:ext cx="62310" cy="19917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1843171" y="1576530"/>
                      <a:ext cx="46990" cy="47625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a typeface="Times New Roman"/>
                          <a:cs typeface="Times New Roman"/>
                        </a:rPr>
                        <a:t> </a:t>
                      </a:r>
                      <a:endParaRPr lang="de-DE" sz="1100">
                        <a:solidFill>
                          <a:schemeClr val="tx1"/>
                        </a:solidFill>
                        <a:ea typeface="Times New Roman"/>
                        <a:cs typeface="Times New Roman"/>
                      </a:endParaRPr>
                    </a:p>
                  </p:txBody>
                </p:sp>
                <p:cxnSp>
                  <p:nvCxnSpPr>
                    <p:cNvPr id="56" name="Line 20"/>
                    <p:cNvCxnSpPr>
                      <a:stCxn id="33" idx="1"/>
                      <a:endCxn id="66" idx="3"/>
                    </p:cNvCxnSpPr>
                    <p:nvPr/>
                  </p:nvCxnSpPr>
                  <p:spPr bwMode="auto">
                    <a:xfrm>
                      <a:off x="457635" y="1515874"/>
                      <a:ext cx="418852" cy="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57" name="Line 20"/>
                    <p:cNvCxnSpPr>
                      <a:endCxn id="65" idx="1"/>
                    </p:cNvCxnSpPr>
                    <p:nvPr/>
                  </p:nvCxnSpPr>
                  <p:spPr bwMode="auto">
                    <a:xfrm flipV="1">
                      <a:off x="2674711" y="1414172"/>
                      <a:ext cx="34112" cy="1008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58" name="Line 20"/>
                    <p:cNvCxnSpPr/>
                    <p:nvPr/>
                  </p:nvCxnSpPr>
                  <p:spPr bwMode="auto">
                    <a:xfrm flipV="1">
                      <a:off x="1037096" y="1513964"/>
                      <a:ext cx="68038" cy="99666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</p:cxnSp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 rotWithShape="1">
                    <a:blip r:embed="rId2" cstate="print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sharpenSoften amoun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8931" t="34776" r="32184" b="42550"/>
                    <a:stretch/>
                  </p:blipFill>
                  <p:spPr bwMode="auto">
                    <a:xfrm>
                      <a:off x="1157288" y="1481138"/>
                      <a:ext cx="499693" cy="81196"/>
                    </a:xfrm>
                    <a:prstGeom prst="rect">
                      <a:avLst/>
                    </a:prstGeom>
                    <a:ln w="6350">
                      <a:solidFill>
                        <a:schemeClr val="tx1"/>
                      </a:solidFill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60" name="Picture 5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prstClr val="black"/>
                        <a:schemeClr val="accent1">
                          <a:tint val="45000"/>
                          <a:satMod val="400000"/>
                        </a:scheme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sharpenSoften amount="100000"/>
                              </a14:imgEffect>
                              <a14:imgEffect>
                                <a14:brightnessContrast contrast="10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1211" t="7832" r="69574" b="68229"/>
                    <a:stretch/>
                  </p:blipFill>
                  <p:spPr bwMode="auto">
                    <a:xfrm>
                      <a:off x="291270" y="1647825"/>
                      <a:ext cx="94493" cy="47625"/>
                    </a:xfrm>
                    <a:prstGeom prst="rect">
                      <a:avLst/>
                    </a:prstGeom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cxnSp>
                  <p:nvCxnSpPr>
                    <p:cNvPr id="61" name="Line 20"/>
                    <p:cNvCxnSpPr/>
                    <p:nvPr/>
                  </p:nvCxnSpPr>
                  <p:spPr bwMode="auto">
                    <a:xfrm>
                      <a:off x="1962566" y="1520929"/>
                      <a:ext cx="712016" cy="30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2" name="Line 20"/>
                    <p:cNvCxnSpPr/>
                    <p:nvPr/>
                  </p:nvCxnSpPr>
                  <p:spPr bwMode="auto">
                    <a:xfrm>
                      <a:off x="1100138" y="1514475"/>
                      <a:ext cx="612185" cy="952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45" name="Rectangle 44"/>
                  <p:cNvSpPr/>
                  <p:nvPr/>
                </p:nvSpPr>
                <p:spPr>
                  <a:xfrm>
                    <a:off x="2878963" y="3646677"/>
                    <a:ext cx="140047" cy="1101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/>
                        </a:solidFill>
                        <a:ea typeface="Times New Roman"/>
                        <a:cs typeface="Times New Roman"/>
                      </a:rPr>
                      <a:t> </a:t>
                    </a:r>
                    <a:endParaRPr lang="de-DE" sz="1100" dirty="0">
                      <a:solidFill>
                        <a:schemeClr val="tx1"/>
                      </a:solidFill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3218657" y="3639900"/>
                    <a:ext cx="140047" cy="1101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just">
                      <a:spcAft>
                        <a:spcPts val="0"/>
                      </a:spcAft>
                    </a:pPr>
                    <a:r>
                      <a:rPr lang="en-US" sz="1000" dirty="0">
                        <a:solidFill>
                          <a:schemeClr val="tx1"/>
                        </a:solidFill>
                        <a:ea typeface="Times New Roman"/>
                        <a:cs typeface="Times New Roman"/>
                      </a:rPr>
                      <a:t> </a:t>
                    </a:r>
                    <a:endParaRPr lang="de-DE" sz="1100" dirty="0">
                      <a:solidFill>
                        <a:schemeClr val="tx1"/>
                      </a:solidFill>
                      <a:ea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47" name="Line 20"/>
                  <p:cNvCxnSpPr>
                    <a:stCxn id="45" idx="1"/>
                  </p:cNvCxnSpPr>
                  <p:nvPr/>
                </p:nvCxnSpPr>
                <p:spPr bwMode="auto">
                  <a:xfrm flipH="1" flipV="1">
                    <a:off x="2792685" y="3475054"/>
                    <a:ext cx="86278" cy="2266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Line 20"/>
                  <p:cNvCxnSpPr>
                    <a:endCxn id="65" idx="1"/>
                  </p:cNvCxnSpPr>
                  <p:nvPr/>
                </p:nvCxnSpPr>
                <p:spPr bwMode="auto">
                  <a:xfrm flipV="1">
                    <a:off x="8168400" y="3265355"/>
                    <a:ext cx="101236" cy="25151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9" name="Line 20"/>
                  <p:cNvCxnSpPr>
                    <a:endCxn id="46" idx="3"/>
                  </p:cNvCxnSpPr>
                  <p:nvPr/>
                </p:nvCxnSpPr>
                <p:spPr bwMode="auto">
                  <a:xfrm>
                    <a:off x="2878963" y="3691705"/>
                    <a:ext cx="479741" cy="326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0" name="Line 20"/>
                  <p:cNvCxnSpPr>
                    <a:endCxn id="55" idx="3"/>
                  </p:cNvCxnSpPr>
                  <p:nvPr/>
                </p:nvCxnSpPr>
                <p:spPr bwMode="auto">
                  <a:xfrm flipV="1">
                    <a:off x="5490253" y="3691704"/>
                    <a:ext cx="349823" cy="859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1" name="Line 20"/>
                  <p:cNvCxnSpPr>
                    <a:stCxn id="65" idx="1"/>
                  </p:cNvCxnSpPr>
                  <p:nvPr/>
                </p:nvCxnSpPr>
                <p:spPr bwMode="auto">
                  <a:xfrm>
                    <a:off x="8269636" y="3265355"/>
                    <a:ext cx="694852" cy="10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" name="Line 20"/>
                  <p:cNvCxnSpPr>
                    <a:endCxn id="43" idx="3"/>
                  </p:cNvCxnSpPr>
                  <p:nvPr/>
                </p:nvCxnSpPr>
                <p:spPr bwMode="auto">
                  <a:xfrm>
                    <a:off x="300387" y="3854174"/>
                    <a:ext cx="1227762" cy="1156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7434318" y="3461801"/>
                  <a:ext cx="36004" cy="11014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7452320" y="3456617"/>
                  <a:ext cx="36004" cy="1101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100000"/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957" t="34776" r="68731" b="41238"/>
                <a:stretch/>
              </p:blipFill>
              <p:spPr bwMode="auto">
                <a:xfrm>
                  <a:off x="197151" y="3772950"/>
                  <a:ext cx="103236" cy="160179"/>
                </a:xfrm>
                <a:prstGeom prst="rect">
                  <a:avLst/>
                </a:prstGeom>
                <a:ln w="6350">
                  <a:solidFill>
                    <a:srgbClr val="FF0000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23" name="Rectangle 37"/>
              <p:cNvSpPr>
                <a:spLocks noChangeArrowheads="1"/>
              </p:cNvSpPr>
              <p:nvPr/>
            </p:nvSpPr>
            <p:spPr bwMode="auto">
              <a:xfrm>
                <a:off x="2782782" y="4048850"/>
                <a:ext cx="1699939" cy="591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 algn="ctr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000" dirty="0" smtClean="0">
                    <a:cs typeface="Calibri" pitchFamily="34" charset="0"/>
                  </a:rPr>
                  <a:t>L1; 4CMs</a:t>
                </a:r>
              </a:p>
              <a:p>
                <a:pPr algn="ctr">
                  <a:lnSpc>
                    <a:spcPct val="80000"/>
                  </a:lnSpc>
                  <a:spcBef>
                    <a:spcPts val="600"/>
                  </a:spcBef>
                  <a:buFont typeface="Wingdings" pitchFamily="2" charset="2"/>
                  <a:buNone/>
                </a:pPr>
                <a:r>
                  <a:rPr lang="en-US" sz="2000" b="1" dirty="0" smtClean="0">
                    <a:cs typeface="Calibri" pitchFamily="34" charset="0"/>
                  </a:rPr>
                  <a:t>cw:11 MV/m</a:t>
                </a:r>
                <a:endParaRPr lang="en-US" sz="2000" b="1" dirty="0">
                  <a:cs typeface="Calibri" pitchFamily="34" charset="0"/>
                </a:endParaRPr>
              </a:p>
            </p:txBody>
          </p:sp>
          <p:sp>
            <p:nvSpPr>
              <p:cNvPr id="24" name="Rectangle 37"/>
              <p:cNvSpPr>
                <a:spLocks noChangeArrowheads="1"/>
              </p:cNvSpPr>
              <p:nvPr/>
            </p:nvSpPr>
            <p:spPr bwMode="auto">
              <a:xfrm>
                <a:off x="4749076" y="4015791"/>
                <a:ext cx="1836385" cy="59119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 algn="ctr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000" dirty="0" smtClean="0">
                    <a:cs typeface="Calibri" pitchFamily="34" charset="0"/>
                  </a:rPr>
                  <a:t>L2; 12CMs</a:t>
                </a:r>
              </a:p>
              <a:p>
                <a:pPr algn="ctr">
                  <a:lnSpc>
                    <a:spcPct val="80000"/>
                  </a:lnSpc>
                  <a:spcBef>
                    <a:spcPts val="600"/>
                  </a:spcBef>
                  <a:buFont typeface="Wingdings" pitchFamily="2" charset="2"/>
                  <a:buNone/>
                </a:pPr>
                <a:r>
                  <a:rPr lang="en-US" sz="2000" b="1" dirty="0" smtClean="0">
                    <a:cs typeface="Calibri" pitchFamily="34" charset="0"/>
                  </a:rPr>
                  <a:t>cw: 15 MV/m</a:t>
                </a:r>
              </a:p>
            </p:txBody>
          </p:sp>
          <p:sp>
            <p:nvSpPr>
              <p:cNvPr id="25" name="Rectangle 37"/>
              <p:cNvSpPr>
                <a:spLocks noChangeArrowheads="1"/>
              </p:cNvSpPr>
              <p:nvPr/>
            </p:nvSpPr>
            <p:spPr bwMode="auto">
              <a:xfrm>
                <a:off x="7400336" y="4142043"/>
                <a:ext cx="2211948" cy="2680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 algn="ctr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sz="2000" dirty="0" smtClean="0">
                    <a:cs typeface="Calibri" pitchFamily="34" charset="0"/>
                  </a:rPr>
                  <a:t>L3; 84 (96) CMs</a:t>
                </a:r>
                <a:endParaRPr lang="en-US" sz="2000" dirty="0">
                  <a:cs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482773" y="3638597"/>
                <a:ext cx="480731" cy="151021"/>
              </a:xfrm>
              <a:prstGeom prst="rect">
                <a:avLst/>
              </a:prstGeom>
              <a:pattFill prst="lgCheck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 </a:t>
                </a:r>
                <a:endParaRPr lang="de-DE" sz="1100" dirty="0">
                  <a:solidFill>
                    <a:schemeClr val="tx1"/>
                  </a:solidFill>
                  <a:ea typeface="Times New Roman"/>
                  <a:cs typeface="Times New Roman"/>
                </a:endParaRPr>
              </a:p>
            </p:txBody>
          </p:sp>
          <p:cxnSp>
            <p:nvCxnSpPr>
              <p:cNvPr id="27" name="Line 20"/>
              <p:cNvCxnSpPr>
                <a:stCxn id="30" idx="3"/>
                <a:endCxn id="26" idx="1"/>
              </p:cNvCxnSpPr>
              <p:nvPr/>
            </p:nvCxnSpPr>
            <p:spPr bwMode="auto">
              <a:xfrm>
                <a:off x="9339265" y="3454834"/>
                <a:ext cx="143508" cy="25927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Line 20"/>
              <p:cNvCxnSpPr>
                <a:stCxn id="26" idx="1"/>
              </p:cNvCxnSpPr>
              <p:nvPr/>
            </p:nvCxnSpPr>
            <p:spPr bwMode="auto">
              <a:xfrm>
                <a:off x="9482773" y="3714102"/>
                <a:ext cx="694852" cy="1060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216564" y="1957685"/>
              <a:ext cx="5990799" cy="298810"/>
              <a:chOff x="1216564" y="1957685"/>
              <a:chExt cx="5990799" cy="298810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H="1">
                <a:off x="1216564" y="2078498"/>
                <a:ext cx="838822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638009" y="2078498"/>
                <a:ext cx="156935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1878074" y="1957685"/>
                <a:ext cx="4050450" cy="2988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18000" tIns="10800" rIns="18000" bIns="1080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>
                    <a:cs typeface="Calibri" pitchFamily="34" charset="0"/>
                  </a:rPr>
                  <a:t>Injector </a:t>
                </a:r>
                <a:r>
                  <a:rPr lang="en-US" sz="2000" dirty="0" smtClean="0">
                    <a:cs typeface="Calibri" pitchFamily="34" charset="0"/>
                  </a:rPr>
                  <a:t>Section (IS): </a:t>
                </a:r>
                <a:r>
                  <a:rPr lang="en-US" sz="2000" b="1" dirty="0" smtClean="0">
                    <a:cs typeface="Calibri" pitchFamily="34" charset="0"/>
                  </a:rPr>
                  <a:t>E=2-2.5 GeV</a:t>
                </a:r>
                <a:endParaRPr lang="en-US" sz="2000" b="1" dirty="0"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3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988" y="6671159"/>
            <a:ext cx="8184742" cy="186841"/>
          </a:xfrm>
        </p:spPr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Motivation, cont.</a:t>
            </a:r>
            <a:endParaRPr lang="en-US" sz="360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07160" y="1268760"/>
            <a:ext cx="11777680" cy="49173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Main goals of the SRF R&amp;D program</a:t>
            </a:r>
          </a:p>
          <a:p>
            <a:pPr indent="357188">
              <a:lnSpc>
                <a:spcPct val="100000"/>
              </a:lnSpc>
            </a:pPr>
            <a:r>
              <a:rPr lang="en-US" sz="2000" b="1" dirty="0" smtClean="0"/>
              <a:t>CW  modification of the 17 CMs in the Injector Section (mainly He distribution and FPCs)</a:t>
            </a:r>
          </a:p>
          <a:p>
            <a:pPr indent="357188">
              <a:lnSpc>
                <a:spcPct val="100000"/>
              </a:lnSpc>
            </a:pPr>
            <a:r>
              <a:rPr lang="en-US" sz="2000" b="1" dirty="0" smtClean="0"/>
              <a:t>To define “cw” SRF technology for 136 cavities housed in that 17 CMs</a:t>
            </a:r>
          </a:p>
          <a:p>
            <a:pPr indent="357188"/>
            <a:endParaRPr lang="en-US" sz="800" b="1" dirty="0" smtClean="0"/>
          </a:p>
          <a:p>
            <a:pPr>
              <a:buNone/>
            </a:pPr>
            <a:r>
              <a:rPr lang="en-US" sz="2400" b="1" dirty="0" smtClean="0"/>
              <a:t>Specification of the performance for the 136 cavity </a:t>
            </a:r>
          </a:p>
          <a:p>
            <a:pPr marL="719138" lvl="2" indent="-365125"/>
            <a:r>
              <a:rPr lang="en-US" sz="2000" b="1" dirty="0" smtClean="0"/>
              <a:t>Eacc 28+ MV/m for operation in the nominal short pulse mode (Pulse 1.3ms, 10Hz)</a:t>
            </a:r>
          </a:p>
          <a:p>
            <a:pPr indent="357188">
              <a:lnSpc>
                <a:spcPct val="100000"/>
              </a:lnSpc>
            </a:pPr>
            <a:r>
              <a:rPr lang="en-US" sz="2000" b="1" dirty="0" smtClean="0"/>
              <a:t>High Qo at Eacc of 16 MV/m for cw operation</a:t>
            </a:r>
          </a:p>
          <a:p>
            <a:pPr indent="357188">
              <a:lnSpc>
                <a:spcPct val="100000"/>
              </a:lnSpc>
            </a:pPr>
            <a:r>
              <a:rPr lang="en-US" sz="2000" b="1" dirty="0" smtClean="0"/>
              <a:t>Low sensitivity to the magnetic flux (we want to keep shieldings )</a:t>
            </a:r>
          </a:p>
          <a:p>
            <a:pPr indent="0">
              <a:lnSpc>
                <a:spcPct val="100000"/>
              </a:lnSpc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2400" b="1" dirty="0" smtClean="0"/>
              <a:t>Currently we investigate infusion and large grain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236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LG Niobium used at DESY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33" y="1696225"/>
            <a:ext cx="2922506" cy="2827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680501"/>
            <a:ext cx="4896544" cy="2859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292" y="1052735"/>
            <a:ext cx="12091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In 2006 ACCEL (now RI) built 11 large grain TESLA  cavities made of the </a:t>
            </a:r>
            <a:r>
              <a:rPr lang="en-US" sz="2400" dirty="0" err="1" smtClean="0"/>
              <a:t>Hereaus</a:t>
            </a:r>
            <a:r>
              <a:rPr lang="en-US" sz="2400" dirty="0" smtClean="0"/>
              <a:t> ingot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79788" y="2754273"/>
            <a:ext cx="217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 smtClean="0"/>
              <a:t>Courtesy W. Singer</a:t>
            </a:r>
            <a:endParaRPr lang="en-US" sz="1600" i="1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9889395" y="2768269"/>
            <a:ext cx="2176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 smtClean="0"/>
              <a:t>Courtesy W. Singer</a:t>
            </a:r>
            <a:endParaRPr lang="en-US" sz="1600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0292" y="1514400"/>
            <a:ext cx="10726106" cy="4684305"/>
            <a:chOff x="191344" y="1654632"/>
            <a:chExt cx="10726106" cy="4684305"/>
          </a:xfrm>
        </p:grpSpPr>
        <p:pic>
          <p:nvPicPr>
            <p:cNvPr id="9" name="Picture 7" descr="AC112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4" y="1654632"/>
              <a:ext cx="10726106" cy="412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82690" y="5877272"/>
              <a:ext cx="105103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 smtClean="0"/>
                <a:t>9-cell large grain TESLA  cavity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20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Performance of LG Cavities; </a:t>
            </a:r>
            <a:r>
              <a:rPr lang="en-US" sz="2800" dirty="0" smtClean="0"/>
              <a:t>Vertical test at </a:t>
            </a:r>
            <a:r>
              <a:rPr lang="en-US" sz="2800" dirty="0"/>
              <a:t>2</a:t>
            </a:r>
            <a:r>
              <a:rPr lang="en-US" sz="2800" dirty="0" smtClean="0"/>
              <a:t>K</a:t>
            </a:r>
            <a:endParaRPr lang="en-US" sz="32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71521"/>
              </p:ext>
            </p:extLst>
          </p:nvPr>
        </p:nvGraphicFramePr>
        <p:xfrm>
          <a:off x="1127448" y="1124744"/>
          <a:ext cx="100811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040476" y="1788785"/>
            <a:ext cx="34419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latin typeface="Calibri" panose="020F0502020204030204" pitchFamily="34" charset="0"/>
              </a:rPr>
              <a:t>&lt;Qo&gt;=2.26E10@16MV/m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4678" y="5949280"/>
            <a:ext cx="1137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7 LG cavities which have been later assembled in the XM-3 cryomodule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7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86764"/>
              </p:ext>
            </p:extLst>
          </p:nvPr>
        </p:nvGraphicFramePr>
        <p:xfrm>
          <a:off x="587388" y="836712"/>
          <a:ext cx="110172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Performance of LG Cavities; </a:t>
            </a:r>
            <a:r>
              <a:rPr lang="en-US" sz="2800" dirty="0" smtClean="0"/>
              <a:t>Vertical test at 1.8K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355565" y="2529784"/>
            <a:ext cx="335540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just"/>
            <a:r>
              <a:rPr lang="en-US" sz="2400" b="1" dirty="0" smtClean="0">
                <a:latin typeface="Calibri" panose="020F0502020204030204" pitchFamily="34" charset="0"/>
              </a:rPr>
              <a:t>&lt;Qo&gt;= 4.1E10@16MV/m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7848" y="1196752"/>
            <a:ext cx="0" cy="133303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2169" y="5517232"/>
            <a:ext cx="11377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4 LG cavities, 2 marked black/white have been later assembled in the XM-3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Qo at 1.8K increases by  ca. 80% as compared to Qo at 2K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48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387568" y="349610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XM-3 History</a:t>
            </a:r>
            <a:endParaRPr lang="en-US" sz="3600" dirty="0"/>
          </a:p>
        </p:txBody>
      </p:sp>
      <p:pic>
        <p:nvPicPr>
          <p:cNvPr id="5" name="Picture 4" descr="D:\TESLA\Cavities\TTF\XM-3\CMTB\XM-3@CMT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469" b="9083"/>
          <a:stretch/>
        </p:blipFill>
        <p:spPr bwMode="auto">
          <a:xfrm>
            <a:off x="2495600" y="2478380"/>
            <a:ext cx="6848442" cy="38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1344" y="908720"/>
            <a:ext cx="11809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7 cavities are made of </a:t>
            </a:r>
            <a:r>
              <a:rPr lang="en-US" sz="2400" b="1" dirty="0" smtClean="0">
                <a:latin typeface="Calibri" panose="020F0502020204030204" pitchFamily="34" charset="0"/>
              </a:rPr>
              <a:t>LG niobium</a:t>
            </a:r>
            <a:r>
              <a:rPr lang="en-US" sz="2400" dirty="0" smtClean="0">
                <a:latin typeface="Calibri" panose="020F0502020204030204" pitchFamily="34" charset="0"/>
              </a:rPr>
              <a:t>, one  (Cav#3, AC146) is made of </a:t>
            </a:r>
            <a:r>
              <a:rPr lang="en-US" sz="2400" b="1" dirty="0" smtClean="0">
                <a:latin typeface="Calibri" panose="020F0502020204030204" pitchFamily="34" charset="0"/>
              </a:rPr>
              <a:t>FG grain niobium.</a:t>
            </a:r>
            <a:endParaRPr lang="en-US" sz="900" b="1" dirty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XM-3 was for first time </a:t>
            </a:r>
            <a:r>
              <a:rPr lang="en-US" sz="2400" b="1" dirty="0" smtClean="0">
                <a:latin typeface="Calibri" panose="020F0502020204030204" pitchFamily="34" charset="0"/>
              </a:rPr>
              <a:t>cw tested </a:t>
            </a:r>
            <a:r>
              <a:rPr lang="en-US" sz="2400" dirty="0" smtClean="0">
                <a:latin typeface="Calibri" panose="020F0502020204030204" pitchFamily="34" charset="0"/>
              </a:rPr>
              <a:t>in </a:t>
            </a:r>
            <a:r>
              <a:rPr lang="en-US" sz="2400" b="1" dirty="0" smtClean="0">
                <a:latin typeface="Calibri" panose="020F0502020204030204" pitchFamily="34" charset="0"/>
              </a:rPr>
              <a:t>2013</a:t>
            </a:r>
            <a:r>
              <a:rPr lang="en-US" sz="2400" dirty="0" smtClean="0">
                <a:latin typeface="Calibri" panose="020F0502020204030204" pitchFamily="34" charset="0"/>
              </a:rPr>
              <a:t>, at </a:t>
            </a:r>
            <a:r>
              <a:rPr lang="en-US" sz="2400" b="1" dirty="0" smtClean="0">
                <a:latin typeface="Calibri" panose="020F0502020204030204" pitchFamily="34" charset="0"/>
              </a:rPr>
              <a:t>Eacc &lt;&lt; </a:t>
            </a:r>
            <a:r>
              <a:rPr lang="en-US" sz="2400" dirty="0" smtClean="0">
                <a:latin typeface="Calibri" panose="020F0502020204030204" pitchFamily="34" charset="0"/>
              </a:rPr>
              <a:t>than those demonstrated in the </a:t>
            </a:r>
            <a:r>
              <a:rPr lang="en-US" sz="2400" b="1" dirty="0" smtClean="0">
                <a:latin typeface="Calibri" panose="020F0502020204030204" pitchFamily="34" charset="0"/>
              </a:rPr>
              <a:t>VT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XM-3 is the </a:t>
            </a:r>
            <a:r>
              <a:rPr lang="en-US" sz="2400" b="1" dirty="0" smtClean="0">
                <a:latin typeface="Calibri" panose="020F0502020204030204" pitchFamily="34" charset="0"/>
              </a:rPr>
              <a:t>mostly tested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</a:rPr>
              <a:t>CM </a:t>
            </a:r>
            <a:r>
              <a:rPr lang="en-US" sz="2400" dirty="0" smtClean="0">
                <a:latin typeface="Calibri" panose="020F0502020204030204" pitchFamily="34" charset="0"/>
              </a:rPr>
              <a:t>at DESY</a:t>
            </a:r>
          </a:p>
        </p:txBody>
      </p:sp>
      <p:sp>
        <p:nvSpPr>
          <p:cNvPr id="2" name="Rectangle 1"/>
          <p:cNvSpPr/>
          <p:nvPr/>
        </p:nvSpPr>
        <p:spPr>
          <a:xfrm>
            <a:off x="2567608" y="2564904"/>
            <a:ext cx="2026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XM-3 at CMTB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9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Jacek Sekutowicz: Large Grain Cavities at DESY , TTC, RIKEN, 26-29 June 2018</a:t>
            </a:r>
            <a:endParaRPr lang="en-US" noProof="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07988" y="349611"/>
            <a:ext cx="11376025" cy="631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XM-3 History; </a:t>
            </a:r>
            <a:r>
              <a:rPr lang="en-US" sz="2800" dirty="0" smtClean="0"/>
              <a:t>Nominal mode tests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11" y="980729"/>
            <a:ext cx="899373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43459" y="5876258"/>
            <a:ext cx="7352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Tests in 2013 and 2017;  operational &lt;Eacc&gt; = 33.3 MV/m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9298927" y="2970297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 smtClean="0"/>
              <a:t>Courtesy  D. </a:t>
            </a:r>
            <a:r>
              <a:rPr lang="en-US" i="1" dirty="0" err="1" smtClean="0"/>
              <a:t>Kostin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161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F Gun Development at DESY @ 2018-6 @ 2018-06-08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=""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SRF Gun Development at DESY @ 2018-6 @ 2018-06-08</Template>
  <TotalTime>0</TotalTime>
  <Words>1113</Words>
  <Application>Microsoft Office PowerPoint</Application>
  <PresentationFormat>Custom</PresentationFormat>
  <Paragraphs>228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SRF Gun Development at DESY @ 2018-6 @ 2018-06-08</vt:lpstr>
      <vt:lpstr>Large Grain Cavities at DESY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Acknowledgements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evogel</dc:creator>
  <cp:lastModifiedBy>sekuto</cp:lastModifiedBy>
  <cp:revision>206</cp:revision>
  <dcterms:created xsi:type="dcterms:W3CDTF">2018-06-08T08:20:07Z</dcterms:created>
  <dcterms:modified xsi:type="dcterms:W3CDTF">2018-06-26T20:19:20Z</dcterms:modified>
</cp:coreProperties>
</file>