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780" r:id="rId4"/>
    <p:sldMasterId id="2147483842" r:id="rId5"/>
    <p:sldMasterId id="2147483854" r:id="rId6"/>
    <p:sldMasterId id="2147483902" r:id="rId7"/>
    <p:sldMasterId id="2147483914" r:id="rId8"/>
    <p:sldMasterId id="2147483938" r:id="rId9"/>
    <p:sldMasterId id="2147483950" r:id="rId10"/>
    <p:sldMasterId id="2147483962" r:id="rId11"/>
    <p:sldMasterId id="2147483974" r:id="rId12"/>
  </p:sldMasterIdLst>
  <p:notesMasterIdLst>
    <p:notesMasterId r:id="rId45"/>
  </p:notesMasterIdLst>
  <p:handoutMasterIdLst>
    <p:handoutMasterId r:id="rId46"/>
  </p:handoutMasterIdLst>
  <p:sldIdLst>
    <p:sldId id="400" r:id="rId13"/>
    <p:sldId id="713" r:id="rId14"/>
    <p:sldId id="677" r:id="rId15"/>
    <p:sldId id="679" r:id="rId16"/>
    <p:sldId id="680" r:id="rId17"/>
    <p:sldId id="681" r:id="rId18"/>
    <p:sldId id="682" r:id="rId19"/>
    <p:sldId id="683" r:id="rId20"/>
    <p:sldId id="684" r:id="rId21"/>
    <p:sldId id="685" r:id="rId22"/>
    <p:sldId id="686" r:id="rId23"/>
    <p:sldId id="687" r:id="rId24"/>
    <p:sldId id="715" r:id="rId25"/>
    <p:sldId id="700" r:id="rId26"/>
    <p:sldId id="714" r:id="rId27"/>
    <p:sldId id="716" r:id="rId28"/>
    <p:sldId id="692" r:id="rId29"/>
    <p:sldId id="701" r:id="rId30"/>
    <p:sldId id="694" r:id="rId31"/>
    <p:sldId id="702" r:id="rId32"/>
    <p:sldId id="703" r:id="rId33"/>
    <p:sldId id="697" r:id="rId34"/>
    <p:sldId id="699" r:id="rId35"/>
    <p:sldId id="676" r:id="rId36"/>
    <p:sldId id="708" r:id="rId37"/>
    <p:sldId id="710" r:id="rId38"/>
    <p:sldId id="673" r:id="rId39"/>
    <p:sldId id="704" r:id="rId40"/>
    <p:sldId id="674" r:id="rId41"/>
    <p:sldId id="705" r:id="rId42"/>
    <p:sldId id="675" r:id="rId43"/>
    <p:sldId id="712" r:id="rId44"/>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FF"/>
    <a:srgbClr val="CCECFF"/>
    <a:srgbClr val="FFFFCC"/>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99160" autoAdjust="0"/>
  </p:normalViewPr>
  <p:slideViewPr>
    <p:cSldViewPr>
      <p:cViewPr>
        <p:scale>
          <a:sx n="73" d="100"/>
          <a:sy n="73" d="100"/>
        </p:scale>
        <p:origin x="-1356" y="-114"/>
      </p:cViewPr>
      <p:guideLst>
        <p:guide orient="horz" pos="2160"/>
        <p:guide pos="2880"/>
      </p:guideLst>
    </p:cSldViewPr>
  </p:slideViewPr>
  <p:outlineViewPr>
    <p:cViewPr>
      <p:scale>
        <a:sx n="33" d="100"/>
        <a:sy n="33" d="100"/>
      </p:scale>
      <p:origin x="0" y="-4363"/>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5011" tIns="47506" rIns="95011" bIns="47506" rtlCol="0"/>
          <a:lstStyle>
            <a:lvl1pPr algn="l" eaLnBrk="1" hangingPunct="1">
              <a:defRPr sz="1100"/>
            </a:lvl1pPr>
          </a:lstStyle>
          <a:p>
            <a:pPr>
              <a:defRPr/>
            </a:pPr>
            <a:endParaRPr lang="ja-JP" altLang="en-US" dirty="0"/>
          </a:p>
        </p:txBody>
      </p:sp>
      <p:sp>
        <p:nvSpPr>
          <p:cNvPr id="3" name="日付プレースホルダー 2"/>
          <p:cNvSpPr>
            <a:spLocks noGrp="1"/>
          </p:cNvSpPr>
          <p:nvPr>
            <p:ph type="dt" sz="quarter" idx="1"/>
          </p:nvPr>
        </p:nvSpPr>
        <p:spPr>
          <a:xfrm>
            <a:off x="4019550" y="0"/>
            <a:ext cx="3078163" cy="512763"/>
          </a:xfrm>
          <a:prstGeom prst="rect">
            <a:avLst/>
          </a:prstGeom>
        </p:spPr>
        <p:txBody>
          <a:bodyPr vert="horz" lIns="95011" tIns="47506" rIns="95011" bIns="47506" rtlCol="0"/>
          <a:lstStyle>
            <a:lvl1pPr algn="r" eaLnBrk="1" hangingPunct="1">
              <a:defRPr sz="1100"/>
            </a:lvl1pPr>
          </a:lstStyle>
          <a:p>
            <a:pPr>
              <a:defRPr/>
            </a:pPr>
            <a:fld id="{C1133A24-D108-4902-BD39-B01866E41DDC}" type="datetimeFigureOut">
              <a:rPr lang="ja-JP" altLang="en-US"/>
              <a:pPr>
                <a:defRPr/>
              </a:pPr>
              <a:t>2018/6/29</a:t>
            </a:fld>
            <a:endParaRPr lang="ja-JP" altLang="en-US" dirty="0"/>
          </a:p>
        </p:txBody>
      </p:sp>
      <p:sp>
        <p:nvSpPr>
          <p:cNvPr id="4" name="フッター プレースホルダー 3"/>
          <p:cNvSpPr>
            <a:spLocks noGrp="1"/>
          </p:cNvSpPr>
          <p:nvPr>
            <p:ph type="ftr" sz="quarter" idx="2"/>
          </p:nvPr>
        </p:nvSpPr>
        <p:spPr>
          <a:xfrm>
            <a:off x="0" y="9721850"/>
            <a:ext cx="3076575" cy="512763"/>
          </a:xfrm>
          <a:prstGeom prst="rect">
            <a:avLst/>
          </a:prstGeom>
        </p:spPr>
        <p:txBody>
          <a:bodyPr vert="horz" lIns="95011" tIns="47506" rIns="95011" bIns="47506" rtlCol="0" anchor="b"/>
          <a:lstStyle>
            <a:lvl1pPr algn="l" eaLnBrk="1" hangingPunct="1">
              <a:defRPr sz="1100"/>
            </a:lvl1pPr>
          </a:lstStyle>
          <a:p>
            <a:pPr>
              <a:defRPr/>
            </a:pPr>
            <a:endParaRPr lang="ja-JP" altLang="en-US" dirty="0"/>
          </a:p>
        </p:txBody>
      </p:sp>
      <p:sp>
        <p:nvSpPr>
          <p:cNvPr id="5" name="スライド番号プレースホルダー 4"/>
          <p:cNvSpPr>
            <a:spLocks noGrp="1"/>
          </p:cNvSpPr>
          <p:nvPr>
            <p:ph type="sldNum" sz="quarter" idx="3"/>
          </p:nvPr>
        </p:nvSpPr>
        <p:spPr>
          <a:xfrm>
            <a:off x="4019550" y="9721850"/>
            <a:ext cx="3078163" cy="512763"/>
          </a:xfrm>
          <a:prstGeom prst="rect">
            <a:avLst/>
          </a:prstGeom>
        </p:spPr>
        <p:txBody>
          <a:bodyPr vert="horz" lIns="95011" tIns="47506" rIns="95011" bIns="47506" rtlCol="0" anchor="b"/>
          <a:lstStyle>
            <a:lvl1pPr algn="r" eaLnBrk="1" hangingPunct="1">
              <a:defRPr sz="1100"/>
            </a:lvl1pPr>
          </a:lstStyle>
          <a:p>
            <a:pPr>
              <a:defRPr/>
            </a:pPr>
            <a:fld id="{C46B32BA-C7B0-451F-9E9B-77428B3B789F}" type="slidenum">
              <a:rPr lang="ja-JP" altLang="en-US"/>
              <a:pPr>
                <a:defRPr/>
              </a:pPr>
              <a:t>‹#›</a:t>
            </a:fld>
            <a:endParaRPr lang="ja-JP" altLang="en-US" dirty="0"/>
          </a:p>
        </p:txBody>
      </p:sp>
    </p:spTree>
    <p:extLst>
      <p:ext uri="{BB962C8B-B14F-4D97-AF65-F5344CB8AC3E}">
        <p14:creationId xmlns:p14="http://schemas.microsoft.com/office/powerpoint/2010/main" val="1875930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14" tIns="45707" rIns="91414" bIns="45707" rtlCol="0"/>
          <a:lstStyle>
            <a:lvl1pPr algn="l">
              <a:defRPr sz="1100"/>
            </a:lvl1pPr>
          </a:lstStyle>
          <a:p>
            <a:pPr>
              <a:defRPr/>
            </a:pPr>
            <a:endParaRPr lang="ja-JP" altLang="en-US" dirty="0"/>
          </a:p>
        </p:txBody>
      </p:sp>
      <p:sp>
        <p:nvSpPr>
          <p:cNvPr id="3" name="日付プレースホルダー 2"/>
          <p:cNvSpPr>
            <a:spLocks noGrp="1"/>
          </p:cNvSpPr>
          <p:nvPr>
            <p:ph type="dt" idx="1"/>
          </p:nvPr>
        </p:nvSpPr>
        <p:spPr>
          <a:xfrm>
            <a:off x="4021138" y="0"/>
            <a:ext cx="3076575" cy="512763"/>
          </a:xfrm>
          <a:prstGeom prst="rect">
            <a:avLst/>
          </a:prstGeom>
        </p:spPr>
        <p:txBody>
          <a:bodyPr vert="horz" lIns="91414" tIns="45707" rIns="91414" bIns="45707" rtlCol="0"/>
          <a:lstStyle>
            <a:lvl1pPr algn="r">
              <a:defRPr sz="1100"/>
            </a:lvl1pPr>
          </a:lstStyle>
          <a:p>
            <a:pPr>
              <a:defRPr/>
            </a:pPr>
            <a:fld id="{DB735F31-0F99-4647-BEEA-831DDDC1D7C1}" type="datetimeFigureOut">
              <a:rPr lang="ja-JP" altLang="en-US"/>
              <a:pPr>
                <a:defRPr/>
              </a:pPr>
              <a:t>2018/6/29</a:t>
            </a:fld>
            <a:endParaRPr lang="ja-JP" altLang="en-US" dirty="0"/>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1414" tIns="45707" rIns="91414" bIns="45707" rtlCol="0" anchor="ctr"/>
          <a:lstStyle/>
          <a:p>
            <a:pPr lvl="0"/>
            <a:endParaRPr lang="ja-JP" altLang="en-US" noProof="0" dirty="0" smtClean="0"/>
          </a:p>
        </p:txBody>
      </p:sp>
      <p:sp>
        <p:nvSpPr>
          <p:cNvPr id="5" name="ノート プレースホルダー 4"/>
          <p:cNvSpPr>
            <a:spLocks noGrp="1"/>
          </p:cNvSpPr>
          <p:nvPr>
            <p:ph type="body" sz="quarter" idx="3"/>
          </p:nvPr>
        </p:nvSpPr>
        <p:spPr>
          <a:xfrm>
            <a:off x="709613" y="4924425"/>
            <a:ext cx="5680075" cy="4030663"/>
          </a:xfrm>
          <a:prstGeom prst="rect">
            <a:avLst/>
          </a:prstGeom>
        </p:spPr>
        <p:txBody>
          <a:bodyPr vert="horz" lIns="91414" tIns="45707" rIns="91414" bIns="45707"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14" tIns="45707" rIns="91414" bIns="45707" rtlCol="0" anchor="b"/>
          <a:lstStyle>
            <a:lvl1pPr algn="l">
              <a:defRPr sz="1100"/>
            </a:lvl1pPr>
          </a:lstStyle>
          <a:p>
            <a:pPr>
              <a:defRPr/>
            </a:pPr>
            <a:endParaRPr lang="ja-JP" altLang="en-US" dirty="0"/>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14" tIns="45707" rIns="91414" bIns="45707" rtlCol="0" anchor="b"/>
          <a:lstStyle>
            <a:lvl1pPr algn="r">
              <a:defRPr sz="1100"/>
            </a:lvl1pPr>
          </a:lstStyle>
          <a:p>
            <a:pPr>
              <a:defRPr/>
            </a:pPr>
            <a:fld id="{52084B37-9811-45D6-AD31-73B3DA51F8AB}" type="slidenum">
              <a:rPr lang="ja-JP" altLang="en-US"/>
              <a:pPr>
                <a:defRPr/>
              </a:pPr>
              <a:t>‹#›</a:t>
            </a:fld>
            <a:endParaRPr lang="ja-JP" altLang="en-US" dirty="0"/>
          </a:p>
        </p:txBody>
      </p:sp>
    </p:spTree>
    <p:extLst>
      <p:ext uri="{BB962C8B-B14F-4D97-AF65-F5344CB8AC3E}">
        <p14:creationId xmlns:p14="http://schemas.microsoft.com/office/powerpoint/2010/main" val="2145315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8A1F026F-3D5E-4075-8EB4-BE83F7C76087}" type="slidenum">
              <a:rPr lang="en-US" altLang="ja-JP" smtClean="0">
                <a:solidFill>
                  <a:prstClr val="black"/>
                </a:solidFill>
              </a:rPr>
              <a:pPr>
                <a:defRPr/>
              </a:pPr>
              <a:t>5</a:t>
            </a:fld>
            <a:endParaRPr lang="en-US" altLang="ja-JP" dirty="0">
              <a:solidFill>
                <a:prstClr val="black"/>
              </a:solidFill>
            </a:endParaRPr>
          </a:p>
        </p:txBody>
      </p:sp>
    </p:spTree>
    <p:extLst>
      <p:ext uri="{BB962C8B-B14F-4D97-AF65-F5344CB8AC3E}">
        <p14:creationId xmlns:p14="http://schemas.microsoft.com/office/powerpoint/2010/main" val="323851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12EB420-3098-4E23-8EF5-E208201D8780}" type="slidenum">
              <a:rPr lang="ja-JP" altLang="en-US" smtClean="0">
                <a:solidFill>
                  <a:prstClr val="black"/>
                </a:solidFill>
              </a:rPr>
              <a:pPr/>
              <a:t>28</a:t>
            </a:fld>
            <a:endParaRPr lang="ja-JP" altLang="en-US" dirty="0">
              <a:solidFill>
                <a:prstClr val="black"/>
              </a:solidFill>
            </a:endParaRPr>
          </a:p>
        </p:txBody>
      </p:sp>
    </p:spTree>
    <p:extLst>
      <p:ext uri="{BB962C8B-B14F-4D97-AF65-F5344CB8AC3E}">
        <p14:creationId xmlns:p14="http://schemas.microsoft.com/office/powerpoint/2010/main" val="103840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8A1F026F-3D5E-4075-8EB4-BE83F7C76087}" type="slidenum">
              <a:rPr lang="en-US" altLang="ja-JP" smtClean="0">
                <a:solidFill>
                  <a:prstClr val="black"/>
                </a:solidFill>
              </a:rPr>
              <a:pPr>
                <a:defRPr/>
              </a:pPr>
              <a:t>6</a:t>
            </a:fld>
            <a:endParaRPr lang="en-US" altLang="ja-JP" dirty="0">
              <a:solidFill>
                <a:prstClr val="black"/>
              </a:solidFill>
            </a:endParaRPr>
          </a:p>
        </p:txBody>
      </p:sp>
    </p:spTree>
    <p:extLst>
      <p:ext uri="{BB962C8B-B14F-4D97-AF65-F5344CB8AC3E}">
        <p14:creationId xmlns:p14="http://schemas.microsoft.com/office/powerpoint/2010/main" val="180277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8A1F026F-3D5E-4075-8EB4-BE83F7C76087}" type="slidenum">
              <a:rPr lang="en-US" altLang="ja-JP" smtClean="0">
                <a:solidFill>
                  <a:prstClr val="black"/>
                </a:solidFill>
              </a:rPr>
              <a:pPr>
                <a:defRPr/>
              </a:pPr>
              <a:t>7</a:t>
            </a:fld>
            <a:endParaRPr lang="en-US" altLang="ja-JP" dirty="0">
              <a:solidFill>
                <a:prstClr val="black"/>
              </a:solidFill>
            </a:endParaRPr>
          </a:p>
        </p:txBody>
      </p:sp>
    </p:spTree>
    <p:extLst>
      <p:ext uri="{BB962C8B-B14F-4D97-AF65-F5344CB8AC3E}">
        <p14:creationId xmlns:p14="http://schemas.microsoft.com/office/powerpoint/2010/main" val="335925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FE855BA0-E322-6D4B-9B03-09BCA1480764}"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45997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9003963-B84C-4554-841D-2D12FD704223}"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414327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en-US" altLang="ja-JP" dirty="0" smtClean="0"/>
              <a:t>We organized one-day workshop for EUV-FEL with source group, tool and material venders, and end users.</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E855BA0-E322-6D4B-9B03-09BCA1480764}"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91619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0C745E6-7378-46D7-97B3-6681D2E04150}"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16898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D23D40C-01B4-4532-A3D6-DF21E7B4A14D}"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201335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12EB420-3098-4E23-8EF5-E208201D8780}" type="slidenum">
              <a:rPr lang="ja-JP" altLang="en-US" smtClean="0">
                <a:solidFill>
                  <a:prstClr val="black"/>
                </a:solidFill>
              </a:rPr>
              <a:pPr/>
              <a:t>27</a:t>
            </a:fld>
            <a:endParaRPr lang="ja-JP" altLang="en-US" dirty="0">
              <a:solidFill>
                <a:prstClr val="black"/>
              </a:solidFill>
            </a:endParaRPr>
          </a:p>
        </p:txBody>
      </p:sp>
    </p:spTree>
    <p:extLst>
      <p:ext uri="{BB962C8B-B14F-4D97-AF65-F5344CB8AC3E}">
        <p14:creationId xmlns:p14="http://schemas.microsoft.com/office/powerpoint/2010/main" val="213733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7B20233-8483-4997-8FC6-17E26639F517}" type="datetimeFigureOut">
              <a:rPr lang="ja-JP" altLang="en-US"/>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423F348-7E46-4882-A076-20308FF4F86A}" type="slidenum">
              <a:rPr lang="ja-JP" altLang="en-US"/>
              <a:pPr>
                <a:defRPr/>
              </a:pPr>
              <a:t>‹#›</a:t>
            </a:fld>
            <a:endParaRPr lang="ja-JP" altLang="en-US" dirty="0"/>
          </a:p>
        </p:txBody>
      </p:sp>
    </p:spTree>
    <p:extLst>
      <p:ext uri="{BB962C8B-B14F-4D97-AF65-F5344CB8AC3E}">
        <p14:creationId xmlns:p14="http://schemas.microsoft.com/office/powerpoint/2010/main" val="184940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3B46AB8-2F86-4C64-8EFE-87D3F0063220}" type="datetimeFigureOut">
              <a:rPr lang="ja-JP" altLang="en-US"/>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07625973-88FC-4AB5-BC16-7E8A57C1AA82}" type="slidenum">
              <a:rPr lang="ja-JP" altLang="en-US"/>
              <a:pPr>
                <a:defRPr/>
              </a:pPr>
              <a:t>‹#›</a:t>
            </a:fld>
            <a:endParaRPr lang="ja-JP" altLang="en-US" dirty="0"/>
          </a:p>
        </p:txBody>
      </p:sp>
    </p:spTree>
    <p:extLst>
      <p:ext uri="{BB962C8B-B14F-4D97-AF65-F5344CB8AC3E}">
        <p14:creationId xmlns:p14="http://schemas.microsoft.com/office/powerpoint/2010/main" val="1204005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7B20233-8483-4997-8FC6-17E26639F517}"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6423F348-7E46-4882-A076-20308FF4F86A}" type="slidenum">
              <a:rPr lang="ja-JP" altLang="en-US"/>
              <a:pPr>
                <a:defRPr/>
              </a:pPr>
              <a:t>‹#›</a:t>
            </a:fld>
            <a:endParaRPr lang="ja-JP" altLang="en-US" dirty="0"/>
          </a:p>
        </p:txBody>
      </p:sp>
    </p:spTree>
    <p:extLst>
      <p:ext uri="{BB962C8B-B14F-4D97-AF65-F5344CB8AC3E}">
        <p14:creationId xmlns:p14="http://schemas.microsoft.com/office/powerpoint/2010/main" val="3211719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8A48A4B-DCEB-4759-B009-00EBDC2DA15B}"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5F1385B-66EF-4BF7-A5E4-4BBC04D34485}" type="slidenum">
              <a:rPr lang="ja-JP" altLang="en-US"/>
              <a:pPr>
                <a:defRPr/>
              </a:pPr>
              <a:t>‹#›</a:t>
            </a:fld>
            <a:endParaRPr lang="ja-JP" altLang="en-US" dirty="0"/>
          </a:p>
        </p:txBody>
      </p:sp>
    </p:spTree>
    <p:extLst>
      <p:ext uri="{BB962C8B-B14F-4D97-AF65-F5344CB8AC3E}">
        <p14:creationId xmlns:p14="http://schemas.microsoft.com/office/powerpoint/2010/main" val="2806151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D5714AAA-D0BB-40AD-9ADB-9AF79FB44D00}"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6B76D39D-2913-4DFE-856B-268B431A954E}" type="slidenum">
              <a:rPr lang="ja-JP" altLang="en-US"/>
              <a:pPr>
                <a:defRPr/>
              </a:pPr>
              <a:t>‹#›</a:t>
            </a:fld>
            <a:endParaRPr lang="ja-JP" altLang="en-US" dirty="0"/>
          </a:p>
        </p:txBody>
      </p:sp>
    </p:spTree>
    <p:extLst>
      <p:ext uri="{BB962C8B-B14F-4D97-AF65-F5344CB8AC3E}">
        <p14:creationId xmlns:p14="http://schemas.microsoft.com/office/powerpoint/2010/main" val="13334670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417D50D5-93E4-4100-9930-F12087C5C1DD}"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44C701C8-802B-4F63-864B-8DE83370170A}" type="slidenum">
              <a:rPr lang="ja-JP" altLang="en-US"/>
              <a:pPr>
                <a:defRPr/>
              </a:pPr>
              <a:t>‹#›</a:t>
            </a:fld>
            <a:endParaRPr lang="ja-JP" altLang="en-US" dirty="0"/>
          </a:p>
        </p:txBody>
      </p:sp>
    </p:spTree>
    <p:extLst>
      <p:ext uri="{BB962C8B-B14F-4D97-AF65-F5344CB8AC3E}">
        <p14:creationId xmlns:p14="http://schemas.microsoft.com/office/powerpoint/2010/main" val="2916325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FB35B779-264D-4349-9DCB-EF2636E25C51}"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2EC7FA06-7336-45AA-AEAB-F1CDFC4F25CE}" type="slidenum">
              <a:rPr lang="ja-JP" altLang="en-US"/>
              <a:pPr>
                <a:defRPr/>
              </a:pPr>
              <a:t>‹#›</a:t>
            </a:fld>
            <a:endParaRPr lang="ja-JP" altLang="en-US" dirty="0"/>
          </a:p>
        </p:txBody>
      </p:sp>
    </p:spTree>
    <p:extLst>
      <p:ext uri="{BB962C8B-B14F-4D97-AF65-F5344CB8AC3E}">
        <p14:creationId xmlns:p14="http://schemas.microsoft.com/office/powerpoint/2010/main" val="2381942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F97F8F4C-841C-4DDC-B490-A3A35DD559FC}"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AFE928D5-674F-41C4-9BFA-80ADE71D5600}" type="slidenum">
              <a:rPr lang="ja-JP" altLang="en-US"/>
              <a:pPr>
                <a:defRPr/>
              </a:pPr>
              <a:t>‹#›</a:t>
            </a:fld>
            <a:endParaRPr lang="ja-JP" altLang="en-US" dirty="0"/>
          </a:p>
        </p:txBody>
      </p:sp>
    </p:spTree>
    <p:extLst>
      <p:ext uri="{BB962C8B-B14F-4D97-AF65-F5344CB8AC3E}">
        <p14:creationId xmlns:p14="http://schemas.microsoft.com/office/powerpoint/2010/main" val="359759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F2B0150B-A261-468F-BADD-99456AFD8F2D}"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269CE864-EC1F-4A72-B93F-101315224B00}" type="slidenum">
              <a:rPr lang="ja-JP" altLang="en-US"/>
              <a:pPr>
                <a:defRPr/>
              </a:pPr>
              <a:t>‹#›</a:t>
            </a:fld>
            <a:endParaRPr lang="ja-JP" altLang="en-US" dirty="0"/>
          </a:p>
        </p:txBody>
      </p:sp>
    </p:spTree>
    <p:extLst>
      <p:ext uri="{BB962C8B-B14F-4D97-AF65-F5344CB8AC3E}">
        <p14:creationId xmlns:p14="http://schemas.microsoft.com/office/powerpoint/2010/main" val="639468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7A31BF5-62BB-482E-8C82-B6DA4F3D36F7}"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DD48C5B-2598-4C2D-8A48-12DE6F596255}" type="slidenum">
              <a:rPr lang="ja-JP" altLang="en-US"/>
              <a:pPr>
                <a:defRPr/>
              </a:pPr>
              <a:t>‹#›</a:t>
            </a:fld>
            <a:endParaRPr lang="ja-JP" altLang="en-US" dirty="0"/>
          </a:p>
        </p:txBody>
      </p:sp>
    </p:spTree>
    <p:extLst>
      <p:ext uri="{BB962C8B-B14F-4D97-AF65-F5344CB8AC3E}">
        <p14:creationId xmlns:p14="http://schemas.microsoft.com/office/powerpoint/2010/main" val="196625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E45846B-BACD-44EF-8902-1B775906C814}"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09794489-19EA-42C8-87C5-C6AF50012B0F}" type="slidenum">
              <a:rPr lang="ja-JP" altLang="en-US"/>
              <a:pPr>
                <a:defRPr/>
              </a:pPr>
              <a:t>‹#›</a:t>
            </a:fld>
            <a:endParaRPr lang="ja-JP" altLang="en-US" dirty="0"/>
          </a:p>
        </p:txBody>
      </p:sp>
    </p:spTree>
    <p:extLst>
      <p:ext uri="{BB962C8B-B14F-4D97-AF65-F5344CB8AC3E}">
        <p14:creationId xmlns:p14="http://schemas.microsoft.com/office/powerpoint/2010/main" val="3951103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3B46AB8-2F86-4C64-8EFE-87D3F0063220}"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7625973-88FC-4AB5-BC16-7E8A57C1AA82}" type="slidenum">
              <a:rPr lang="ja-JP" altLang="en-US"/>
              <a:pPr>
                <a:defRPr/>
              </a:pPr>
              <a:t>‹#›</a:t>
            </a:fld>
            <a:endParaRPr lang="ja-JP" altLang="en-US" dirty="0"/>
          </a:p>
        </p:txBody>
      </p:sp>
    </p:spTree>
    <p:extLst>
      <p:ext uri="{BB962C8B-B14F-4D97-AF65-F5344CB8AC3E}">
        <p14:creationId xmlns:p14="http://schemas.microsoft.com/office/powerpoint/2010/main" val="225262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55CB1B3-D8DB-4633-B664-CA1AFEB874FE}" type="datetimeFigureOut">
              <a:rPr lang="ja-JP" altLang="en-US"/>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05E9B3AD-A092-4ECE-AEF5-9C12E77FD953}" type="slidenum">
              <a:rPr lang="ja-JP" altLang="en-US"/>
              <a:pPr>
                <a:defRPr/>
              </a:pPr>
              <a:t>‹#›</a:t>
            </a:fld>
            <a:endParaRPr lang="ja-JP" altLang="en-US" dirty="0"/>
          </a:p>
        </p:txBody>
      </p:sp>
    </p:spTree>
    <p:extLst>
      <p:ext uri="{BB962C8B-B14F-4D97-AF65-F5344CB8AC3E}">
        <p14:creationId xmlns:p14="http://schemas.microsoft.com/office/powerpoint/2010/main" val="1465529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55CB1B3-D8DB-4633-B664-CA1AFEB874FE}"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5E9B3AD-A092-4ECE-AEF5-9C12E77FD953}" type="slidenum">
              <a:rPr lang="ja-JP" altLang="en-US"/>
              <a:pPr>
                <a:defRPr/>
              </a:pPr>
              <a:t>‹#›</a:t>
            </a:fld>
            <a:endParaRPr lang="ja-JP" altLang="en-US" dirty="0"/>
          </a:p>
        </p:txBody>
      </p:sp>
    </p:spTree>
    <p:extLst>
      <p:ext uri="{BB962C8B-B14F-4D97-AF65-F5344CB8AC3E}">
        <p14:creationId xmlns:p14="http://schemas.microsoft.com/office/powerpoint/2010/main" val="969325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7644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68575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8902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2463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463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26664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9580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9071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869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55383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43435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F015B1-B2E1-4A4E-BBC6-3C6EDA77F31B}" type="datetimeFigureOut">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5363DD-E70E-442F-A315-181D61F441A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697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090" indent="0" algn="ctr">
              <a:buNone/>
              <a:defRPr sz="2000"/>
            </a:lvl2pPr>
            <a:lvl3pPr marL="914180" indent="0" algn="ctr">
              <a:buNone/>
              <a:defRPr sz="1800"/>
            </a:lvl3pPr>
            <a:lvl4pPr marL="1371270" indent="0" algn="ctr">
              <a:buNone/>
              <a:defRPr sz="1600"/>
            </a:lvl4pPr>
            <a:lvl5pPr marL="1828361" indent="0" algn="ctr">
              <a:buNone/>
              <a:defRPr sz="1600"/>
            </a:lvl5pPr>
            <a:lvl6pPr marL="2285451" indent="0" algn="ctr">
              <a:buNone/>
              <a:defRPr sz="1600"/>
            </a:lvl6pPr>
            <a:lvl7pPr marL="2742542" indent="0" algn="ctr">
              <a:buNone/>
              <a:defRPr sz="1600"/>
            </a:lvl7pPr>
            <a:lvl8pPr marL="3199632" indent="0" algn="ctr">
              <a:buNone/>
              <a:defRPr sz="1600"/>
            </a:lvl8pPr>
            <a:lvl9pPr marL="3656722"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2588F19-5515-40AF-BB19-22F679DE12E8}"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52948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603EA0E-6758-47D8-870C-EC81332FE9A9}"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a:xfrm>
            <a:off x="6988892" y="6356353"/>
            <a:ext cx="2057400" cy="365125"/>
          </a:xfrm>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9496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090" indent="0">
              <a:buNone/>
              <a:defRPr sz="2000">
                <a:solidFill>
                  <a:schemeClr val="tx1">
                    <a:tint val="75000"/>
                  </a:schemeClr>
                </a:solidFill>
              </a:defRPr>
            </a:lvl2pPr>
            <a:lvl3pPr marL="914180" indent="0">
              <a:buNone/>
              <a:defRPr sz="1800">
                <a:solidFill>
                  <a:schemeClr val="tx1">
                    <a:tint val="75000"/>
                  </a:schemeClr>
                </a:solidFill>
              </a:defRPr>
            </a:lvl3pPr>
            <a:lvl4pPr marL="1371270" indent="0">
              <a:buNone/>
              <a:defRPr sz="1600">
                <a:solidFill>
                  <a:schemeClr val="tx1">
                    <a:tint val="75000"/>
                  </a:schemeClr>
                </a:solidFill>
              </a:defRPr>
            </a:lvl4pPr>
            <a:lvl5pPr marL="1828361" indent="0">
              <a:buNone/>
              <a:defRPr sz="1600">
                <a:solidFill>
                  <a:schemeClr val="tx1">
                    <a:tint val="75000"/>
                  </a:schemeClr>
                </a:solidFill>
              </a:defRPr>
            </a:lvl5pPr>
            <a:lvl6pPr marL="2285451" indent="0">
              <a:buNone/>
              <a:defRPr sz="1600">
                <a:solidFill>
                  <a:schemeClr val="tx1">
                    <a:tint val="75000"/>
                  </a:schemeClr>
                </a:solidFill>
              </a:defRPr>
            </a:lvl6pPr>
            <a:lvl7pPr marL="2742542" indent="0">
              <a:buNone/>
              <a:defRPr sz="1600">
                <a:solidFill>
                  <a:schemeClr val="tx1">
                    <a:tint val="75000"/>
                  </a:schemeClr>
                </a:solidFill>
              </a:defRPr>
            </a:lvl7pPr>
            <a:lvl8pPr marL="3199632" indent="0">
              <a:buNone/>
              <a:defRPr sz="1600">
                <a:solidFill>
                  <a:schemeClr val="tx1">
                    <a:tint val="75000"/>
                  </a:schemeClr>
                </a:solidFill>
              </a:defRPr>
            </a:lvl8pPr>
            <a:lvl9pPr marL="3656722"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21314F3-54D0-4DE3-BC81-83B07513C501}"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2458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1CD83B5-399D-4204-9D4B-AD2B1C9FDB53}"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63508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C990803-00A2-4784-94E0-2D274ED7EB9E}"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42755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6FDB8248-B736-4DA9-BAE6-B2D84DB55672}"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a:xfrm>
            <a:off x="6922524" y="6356353"/>
            <a:ext cx="2057400" cy="365125"/>
          </a:xfrm>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77023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8B343-2158-4E68-91D4-A8E11976FC7F}"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a:xfrm>
            <a:off x="7003638" y="6356353"/>
            <a:ext cx="2057400" cy="365125"/>
          </a:xfrm>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3957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090" indent="0">
              <a:buNone/>
              <a:defRPr sz="1400"/>
            </a:lvl2pPr>
            <a:lvl3pPr marL="914180" indent="0">
              <a:buNone/>
              <a:defRPr sz="1200"/>
            </a:lvl3pPr>
            <a:lvl4pPr marL="1371270" indent="0">
              <a:buNone/>
              <a:defRPr sz="1000"/>
            </a:lvl4pPr>
            <a:lvl5pPr marL="1828361" indent="0">
              <a:buNone/>
              <a:defRPr sz="1000"/>
            </a:lvl5pPr>
            <a:lvl6pPr marL="2285451" indent="0">
              <a:buNone/>
              <a:defRPr sz="1000"/>
            </a:lvl6pPr>
            <a:lvl7pPr marL="2742542" indent="0">
              <a:buNone/>
              <a:defRPr sz="1000"/>
            </a:lvl7pPr>
            <a:lvl8pPr marL="3199632" indent="0">
              <a:buNone/>
              <a:defRPr sz="1000"/>
            </a:lvl8pPr>
            <a:lvl9pPr marL="3656722"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646950E-303B-4152-8E2C-624AD4A4E428}"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107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01288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090" indent="0">
              <a:buNone/>
              <a:defRPr sz="1400"/>
            </a:lvl2pPr>
            <a:lvl3pPr marL="914180" indent="0">
              <a:buNone/>
              <a:defRPr sz="1200"/>
            </a:lvl3pPr>
            <a:lvl4pPr marL="1371270" indent="0">
              <a:buNone/>
              <a:defRPr sz="1000"/>
            </a:lvl4pPr>
            <a:lvl5pPr marL="1828361" indent="0">
              <a:buNone/>
              <a:defRPr sz="1000"/>
            </a:lvl5pPr>
            <a:lvl6pPr marL="2285451" indent="0">
              <a:buNone/>
              <a:defRPr sz="1000"/>
            </a:lvl6pPr>
            <a:lvl7pPr marL="2742542" indent="0">
              <a:buNone/>
              <a:defRPr sz="1000"/>
            </a:lvl7pPr>
            <a:lvl8pPr marL="3199632" indent="0">
              <a:buNone/>
              <a:defRPr sz="1000"/>
            </a:lvl8pPr>
            <a:lvl9pPr marL="3656722"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261B3EE-CB57-4614-A315-E22B1D6FBAE8}"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436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9DE14F6-2224-4A24-9EC3-F6DF220C8B35}"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414543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0AFC2EE-37D1-4BDF-AF99-0A8860C57C87}" type="datetime1">
              <a:rPr lang="ja-JP" altLang="en-US" smtClean="0">
                <a:solidFill>
                  <a:prstClr val="black">
                    <a:tint val="75000"/>
                  </a:prstClr>
                </a:solidFill>
              </a:rPr>
              <a:pPr/>
              <a:t>2018/6/29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271ABA-BBE2-4042-AE1B-8CAE7B6601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8954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28689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9954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44250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79216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85772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2855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8A48A4B-DCEB-4759-B009-00EBDC2DA15B}" type="datetimeFigureOut">
              <a:rPr lang="ja-JP" altLang="en-US"/>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E5F1385B-66EF-4BF7-A5E4-4BBC04D34485}" type="slidenum">
              <a:rPr lang="ja-JP" altLang="en-US"/>
              <a:pPr>
                <a:defRPr/>
              </a:pPr>
              <a:t>‹#›</a:t>
            </a:fld>
            <a:endParaRPr lang="ja-JP" altLang="en-US" dirty="0"/>
          </a:p>
        </p:txBody>
      </p:sp>
    </p:spTree>
    <p:extLst>
      <p:ext uri="{BB962C8B-B14F-4D97-AF65-F5344CB8AC3E}">
        <p14:creationId xmlns:p14="http://schemas.microsoft.com/office/powerpoint/2010/main" val="3957156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8769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2525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77A862A-1FEC-4A24-887C-71C482BF6BDD}"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0E13AA2-EB67-41A2-847A-BD8D4C78805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45343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 3"/>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09500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9074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 3"/>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18295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12810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50568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 2"/>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55109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5223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D5714AAA-D0BB-40AD-9ADB-9AF79FB44D00}" type="datetimeFigureOut">
              <a:rPr lang="ja-JP" altLang="en-US"/>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B76D39D-2913-4DFE-856B-268B431A954E}" type="slidenum">
              <a:rPr lang="ja-JP" altLang="en-US"/>
              <a:pPr>
                <a:defRPr/>
              </a:pPr>
              <a:t>‹#›</a:t>
            </a:fld>
            <a:endParaRPr lang="ja-JP" altLang="en-US" dirty="0"/>
          </a:p>
        </p:txBody>
      </p:sp>
    </p:spTree>
    <p:extLst>
      <p:ext uri="{BB962C8B-B14F-4D97-AF65-F5344CB8AC3E}">
        <p14:creationId xmlns:p14="http://schemas.microsoft.com/office/powerpoint/2010/main" val="2311176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48976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dirty="0" smtClean="0"/>
              <a:t>プレースホルダーまでドラッグするかアイコンをクリックして図を追加</a:t>
            </a:r>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30891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46605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9DD14D-67E7-4437-873F-02FA33350AE2}"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30808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04272E22-F23A-4911-80E9-40C0627EEA95}" type="datetimeFigureOut">
              <a:rPr lang="ja-JP" altLang="sv-SE"/>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solidFill>
                  <a:prstClr val="black">
                    <a:tint val="75000"/>
                  </a:prstClr>
                </a:solidFill>
              </a:defRPr>
            </a:lvl1pPr>
          </a:lstStyle>
          <a:p>
            <a:pPr>
              <a:defRPr/>
            </a:pPr>
            <a:fld id="{4DA192E0-9A59-4D37-8268-4A27B9F80BC1}" type="slidenum">
              <a:rPr lang="ja-JP" altLang="en-US"/>
              <a:pPr>
                <a:defRPr/>
              </a:pPr>
              <a:t>‹#›</a:t>
            </a:fld>
            <a:endParaRPr lang="ja-JP" altLang="en-US" dirty="0"/>
          </a:p>
        </p:txBody>
      </p:sp>
    </p:spTree>
    <p:extLst>
      <p:ext uri="{BB962C8B-B14F-4D97-AF65-F5344CB8AC3E}">
        <p14:creationId xmlns:p14="http://schemas.microsoft.com/office/powerpoint/2010/main" val="3814511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6E4B3883-3038-4A6A-B576-3A3D82EAA7DF}" type="datetimeFigureOut">
              <a:rPr lang="ja-JP" altLang="sv-SE"/>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solidFill>
                  <a:prstClr val="black">
                    <a:tint val="75000"/>
                  </a:prstClr>
                </a:solidFill>
              </a:defRPr>
            </a:lvl1pPr>
          </a:lstStyle>
          <a:p>
            <a:pPr>
              <a:defRPr/>
            </a:pPr>
            <a:fld id="{9FBE5EE1-0C3A-4F0E-AC63-5A8EF028AE37}" type="slidenum">
              <a:rPr lang="ja-JP" altLang="en-US"/>
              <a:pPr>
                <a:defRPr/>
              </a:pPr>
              <a:t>‹#›</a:t>
            </a:fld>
            <a:endParaRPr lang="ja-JP" altLang="en-US" dirty="0"/>
          </a:p>
        </p:txBody>
      </p:sp>
    </p:spTree>
    <p:extLst>
      <p:ext uri="{BB962C8B-B14F-4D97-AF65-F5344CB8AC3E}">
        <p14:creationId xmlns:p14="http://schemas.microsoft.com/office/powerpoint/2010/main" val="3880745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94BEC295-6A03-4660-A229-B6DBDF555C0D}" type="datetimeFigureOut">
              <a:rPr lang="ja-JP" altLang="sv-SE"/>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solidFill>
                  <a:prstClr val="black">
                    <a:tint val="75000"/>
                  </a:prstClr>
                </a:solidFill>
              </a:defRPr>
            </a:lvl1pPr>
          </a:lstStyle>
          <a:p>
            <a:pPr>
              <a:defRPr/>
            </a:pPr>
            <a:fld id="{8869BD42-FF86-449B-B79C-51F15240D63B}" type="slidenum">
              <a:rPr lang="ja-JP" altLang="en-US"/>
              <a:pPr>
                <a:defRPr/>
              </a:pPr>
              <a:t>‹#›</a:t>
            </a:fld>
            <a:endParaRPr lang="ja-JP" altLang="en-US" dirty="0"/>
          </a:p>
        </p:txBody>
      </p:sp>
    </p:spTree>
    <p:extLst>
      <p:ext uri="{BB962C8B-B14F-4D97-AF65-F5344CB8AC3E}">
        <p14:creationId xmlns:p14="http://schemas.microsoft.com/office/powerpoint/2010/main" val="1045439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solidFill>
                  <a:prstClr val="black">
                    <a:tint val="75000"/>
                  </a:prstClr>
                </a:solidFill>
              </a:defRPr>
            </a:lvl1pPr>
          </a:lstStyle>
          <a:p>
            <a:pPr>
              <a:defRPr/>
            </a:pPr>
            <a:fld id="{3B38DA0B-5AF1-4605-9D0D-F2069D277F0E}" type="datetimeFigureOut">
              <a:rPr lang="ja-JP" altLang="sv-SE"/>
              <a:pPr>
                <a:defRPr/>
              </a:pPr>
              <a:t>2018/6/29</a:t>
            </a:fld>
            <a:endParaRPr lang="ja-JP" altLang="en-US" dirty="0"/>
          </a:p>
        </p:txBody>
      </p:sp>
      <p:sp>
        <p:nvSpPr>
          <p:cNvPr id="6" name="フッター プレースホルダ 5"/>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a:defRPr>
                <a:solidFill>
                  <a:prstClr val="black">
                    <a:tint val="75000"/>
                  </a:prstClr>
                </a:solidFill>
              </a:defRPr>
            </a:lvl1pPr>
          </a:lstStyle>
          <a:p>
            <a:pPr>
              <a:defRPr/>
            </a:pPr>
            <a:fld id="{FC611077-8F52-419C-B18F-BD171087E261}" type="slidenum">
              <a:rPr lang="ja-JP" altLang="en-US"/>
              <a:pPr>
                <a:defRPr/>
              </a:pPr>
              <a:t>‹#›</a:t>
            </a:fld>
            <a:endParaRPr lang="ja-JP" altLang="en-US" dirty="0"/>
          </a:p>
        </p:txBody>
      </p:sp>
    </p:spTree>
    <p:extLst>
      <p:ext uri="{BB962C8B-B14F-4D97-AF65-F5344CB8AC3E}">
        <p14:creationId xmlns:p14="http://schemas.microsoft.com/office/powerpoint/2010/main" val="1234471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solidFill>
                  <a:prstClr val="black">
                    <a:tint val="75000"/>
                  </a:prstClr>
                </a:solidFill>
              </a:defRPr>
            </a:lvl1pPr>
          </a:lstStyle>
          <a:p>
            <a:pPr>
              <a:defRPr/>
            </a:pPr>
            <a:fld id="{1D862752-5417-4FF4-B9D1-53FEA898ED13}" type="datetimeFigureOut">
              <a:rPr lang="ja-JP" altLang="sv-SE"/>
              <a:pPr>
                <a:defRPr/>
              </a:pPr>
              <a:t>2018/6/29</a:t>
            </a:fld>
            <a:endParaRPr lang="ja-JP" altLang="en-US" dirty="0"/>
          </a:p>
        </p:txBody>
      </p:sp>
      <p:sp>
        <p:nvSpPr>
          <p:cNvPr id="8" name="フッター プレースホルダ 7"/>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9" name="スライド番号プレースホルダ 8"/>
          <p:cNvSpPr>
            <a:spLocks noGrp="1"/>
          </p:cNvSpPr>
          <p:nvPr>
            <p:ph type="sldNum" sz="quarter" idx="12"/>
          </p:nvPr>
        </p:nvSpPr>
        <p:spPr/>
        <p:txBody>
          <a:bodyPr/>
          <a:lstStyle>
            <a:lvl1pPr>
              <a:defRPr>
                <a:solidFill>
                  <a:prstClr val="black">
                    <a:tint val="75000"/>
                  </a:prstClr>
                </a:solidFill>
              </a:defRPr>
            </a:lvl1pPr>
          </a:lstStyle>
          <a:p>
            <a:pPr>
              <a:defRPr/>
            </a:pPr>
            <a:fld id="{08F81322-5B3A-4A52-B60B-DA8B6570584E}" type="slidenum">
              <a:rPr lang="ja-JP" altLang="en-US"/>
              <a:pPr>
                <a:defRPr/>
              </a:pPr>
              <a:t>‹#›</a:t>
            </a:fld>
            <a:endParaRPr lang="ja-JP" altLang="en-US" dirty="0"/>
          </a:p>
        </p:txBody>
      </p:sp>
    </p:spTree>
    <p:extLst>
      <p:ext uri="{BB962C8B-B14F-4D97-AF65-F5344CB8AC3E}">
        <p14:creationId xmlns:p14="http://schemas.microsoft.com/office/powerpoint/2010/main" val="832213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solidFill>
                  <a:prstClr val="black">
                    <a:tint val="75000"/>
                  </a:prstClr>
                </a:solidFill>
              </a:defRPr>
            </a:lvl1pPr>
          </a:lstStyle>
          <a:p>
            <a:pPr>
              <a:defRPr/>
            </a:pPr>
            <a:fld id="{50822222-A083-4004-B105-2E836727BB9A}" type="datetimeFigureOut">
              <a:rPr lang="ja-JP" altLang="sv-SE"/>
              <a:pPr>
                <a:defRPr/>
              </a:pPr>
              <a:t>2018/6/29</a:t>
            </a:fld>
            <a:endParaRPr lang="ja-JP" altLang="en-US" dirty="0"/>
          </a:p>
        </p:txBody>
      </p:sp>
      <p:sp>
        <p:nvSpPr>
          <p:cNvPr id="4" name="フッター プレースホルダ 3"/>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5" name="スライド番号プレースホルダ 4"/>
          <p:cNvSpPr>
            <a:spLocks noGrp="1"/>
          </p:cNvSpPr>
          <p:nvPr>
            <p:ph type="sldNum" sz="quarter" idx="12"/>
          </p:nvPr>
        </p:nvSpPr>
        <p:spPr/>
        <p:txBody>
          <a:bodyPr/>
          <a:lstStyle>
            <a:lvl1pPr>
              <a:defRPr>
                <a:solidFill>
                  <a:prstClr val="black">
                    <a:tint val="75000"/>
                  </a:prstClr>
                </a:solidFill>
              </a:defRPr>
            </a:lvl1pPr>
          </a:lstStyle>
          <a:p>
            <a:pPr>
              <a:defRPr/>
            </a:pPr>
            <a:fld id="{20B4BC33-DB40-4478-B359-420E731E7F7A}" type="slidenum">
              <a:rPr lang="ja-JP" altLang="en-US"/>
              <a:pPr>
                <a:defRPr/>
              </a:pPr>
              <a:t>‹#›</a:t>
            </a:fld>
            <a:endParaRPr lang="ja-JP" altLang="en-US" dirty="0"/>
          </a:p>
        </p:txBody>
      </p:sp>
    </p:spTree>
    <p:extLst>
      <p:ext uri="{BB962C8B-B14F-4D97-AF65-F5344CB8AC3E}">
        <p14:creationId xmlns:p14="http://schemas.microsoft.com/office/powerpoint/2010/main" val="76614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417D50D5-93E4-4100-9930-F12087C5C1DD}" type="datetimeFigureOut">
              <a:rPr lang="ja-JP" altLang="en-US"/>
              <a:pPr>
                <a:defRPr/>
              </a:pPr>
              <a:t>2018/6/29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44C701C8-802B-4F63-864B-8DE83370170A}" type="slidenum">
              <a:rPr lang="ja-JP" altLang="en-US"/>
              <a:pPr>
                <a:defRPr/>
              </a:pPr>
              <a:t>‹#›</a:t>
            </a:fld>
            <a:endParaRPr lang="ja-JP" altLang="en-US" dirty="0"/>
          </a:p>
        </p:txBody>
      </p:sp>
    </p:spTree>
    <p:extLst>
      <p:ext uri="{BB962C8B-B14F-4D97-AF65-F5344CB8AC3E}">
        <p14:creationId xmlns:p14="http://schemas.microsoft.com/office/powerpoint/2010/main" val="2229159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solidFill>
                  <a:prstClr val="black">
                    <a:tint val="75000"/>
                  </a:prstClr>
                </a:solidFill>
              </a:defRPr>
            </a:lvl1pPr>
          </a:lstStyle>
          <a:p>
            <a:pPr>
              <a:defRPr/>
            </a:pPr>
            <a:fld id="{A0E099BC-CB78-497E-B622-D2E739AA7936}" type="datetimeFigureOut">
              <a:rPr lang="ja-JP" altLang="sv-SE"/>
              <a:pPr>
                <a:defRPr/>
              </a:pPr>
              <a:t>2018/6/29</a:t>
            </a:fld>
            <a:endParaRPr lang="ja-JP" altLang="en-US" dirty="0"/>
          </a:p>
        </p:txBody>
      </p:sp>
      <p:sp>
        <p:nvSpPr>
          <p:cNvPr id="3" name="フッター プレースホルダ 2"/>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4" name="スライド番号プレースホルダ 3"/>
          <p:cNvSpPr>
            <a:spLocks noGrp="1"/>
          </p:cNvSpPr>
          <p:nvPr>
            <p:ph type="sldNum" sz="quarter" idx="12"/>
          </p:nvPr>
        </p:nvSpPr>
        <p:spPr/>
        <p:txBody>
          <a:bodyPr/>
          <a:lstStyle>
            <a:lvl1pPr>
              <a:defRPr>
                <a:solidFill>
                  <a:prstClr val="black">
                    <a:tint val="75000"/>
                  </a:prstClr>
                </a:solidFill>
              </a:defRPr>
            </a:lvl1pPr>
          </a:lstStyle>
          <a:p>
            <a:pPr>
              <a:defRPr/>
            </a:pPr>
            <a:fld id="{42225129-9AE4-48F3-AB6C-9CB866996550}" type="slidenum">
              <a:rPr lang="ja-JP" altLang="en-US"/>
              <a:pPr>
                <a:defRPr/>
              </a:pPr>
              <a:t>‹#›</a:t>
            </a:fld>
            <a:endParaRPr lang="ja-JP" altLang="en-US" dirty="0"/>
          </a:p>
        </p:txBody>
      </p:sp>
    </p:spTree>
    <p:extLst>
      <p:ext uri="{BB962C8B-B14F-4D97-AF65-F5344CB8AC3E}">
        <p14:creationId xmlns:p14="http://schemas.microsoft.com/office/powerpoint/2010/main" val="152790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solidFill>
                  <a:prstClr val="black">
                    <a:tint val="75000"/>
                  </a:prstClr>
                </a:solidFill>
              </a:defRPr>
            </a:lvl1pPr>
          </a:lstStyle>
          <a:p>
            <a:pPr>
              <a:defRPr/>
            </a:pPr>
            <a:fld id="{DC7443B2-9830-48F5-A08C-0B8BE1B030B6}" type="datetimeFigureOut">
              <a:rPr lang="ja-JP" altLang="sv-SE"/>
              <a:pPr>
                <a:defRPr/>
              </a:pPr>
              <a:t>2018/6/29</a:t>
            </a:fld>
            <a:endParaRPr lang="ja-JP" altLang="en-US" dirty="0"/>
          </a:p>
        </p:txBody>
      </p:sp>
      <p:sp>
        <p:nvSpPr>
          <p:cNvPr id="6" name="フッター プレースホルダ 5"/>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a:defRPr>
                <a:solidFill>
                  <a:prstClr val="black">
                    <a:tint val="75000"/>
                  </a:prstClr>
                </a:solidFill>
              </a:defRPr>
            </a:lvl1pPr>
          </a:lstStyle>
          <a:p>
            <a:pPr>
              <a:defRPr/>
            </a:pPr>
            <a:fld id="{3653236C-0AFE-441C-81FA-B9F304AE2E4D}" type="slidenum">
              <a:rPr lang="ja-JP" altLang="en-US"/>
              <a:pPr>
                <a:defRPr/>
              </a:pPr>
              <a:t>‹#›</a:t>
            </a:fld>
            <a:endParaRPr lang="ja-JP" altLang="en-US" dirty="0"/>
          </a:p>
        </p:txBody>
      </p:sp>
    </p:spTree>
    <p:extLst>
      <p:ext uri="{BB962C8B-B14F-4D97-AF65-F5344CB8AC3E}">
        <p14:creationId xmlns:p14="http://schemas.microsoft.com/office/powerpoint/2010/main" val="3721779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プレースホルダーまでドラッグするかアイコンをクリックして図を追加</a:t>
            </a:r>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solidFill>
                  <a:prstClr val="black">
                    <a:tint val="75000"/>
                  </a:prstClr>
                </a:solidFill>
              </a:defRPr>
            </a:lvl1pPr>
          </a:lstStyle>
          <a:p>
            <a:pPr>
              <a:defRPr/>
            </a:pPr>
            <a:fld id="{D4F334EF-5749-4592-826E-3A6AA339E8A9}" type="datetimeFigureOut">
              <a:rPr lang="ja-JP" altLang="sv-SE"/>
              <a:pPr>
                <a:defRPr/>
              </a:pPr>
              <a:t>2018/6/29</a:t>
            </a:fld>
            <a:endParaRPr lang="ja-JP" altLang="en-US" dirty="0"/>
          </a:p>
        </p:txBody>
      </p:sp>
      <p:sp>
        <p:nvSpPr>
          <p:cNvPr id="6" name="フッター プレースホルダ 5"/>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a:defRPr>
                <a:solidFill>
                  <a:prstClr val="black">
                    <a:tint val="75000"/>
                  </a:prstClr>
                </a:solidFill>
              </a:defRPr>
            </a:lvl1pPr>
          </a:lstStyle>
          <a:p>
            <a:pPr>
              <a:defRPr/>
            </a:pPr>
            <a:fld id="{671586DA-7027-4867-916E-4EB66740F7E7}" type="slidenum">
              <a:rPr lang="ja-JP" altLang="en-US"/>
              <a:pPr>
                <a:defRPr/>
              </a:pPr>
              <a:t>‹#›</a:t>
            </a:fld>
            <a:endParaRPr lang="ja-JP" altLang="en-US" dirty="0"/>
          </a:p>
        </p:txBody>
      </p:sp>
    </p:spTree>
    <p:extLst>
      <p:ext uri="{BB962C8B-B14F-4D97-AF65-F5344CB8AC3E}">
        <p14:creationId xmlns:p14="http://schemas.microsoft.com/office/powerpoint/2010/main" val="2343212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F12136E6-0EDB-4236-9D80-7727299C8E7A}" type="datetimeFigureOut">
              <a:rPr lang="ja-JP" altLang="sv-SE"/>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solidFill>
                  <a:prstClr val="black">
                    <a:tint val="75000"/>
                  </a:prstClr>
                </a:solidFill>
              </a:defRPr>
            </a:lvl1pPr>
          </a:lstStyle>
          <a:p>
            <a:pPr>
              <a:defRPr/>
            </a:pPr>
            <a:fld id="{55AD8AA1-CB67-4BA7-87F3-DADEBC83293F}" type="slidenum">
              <a:rPr lang="ja-JP" altLang="en-US"/>
              <a:pPr>
                <a:defRPr/>
              </a:pPr>
              <a:t>‹#›</a:t>
            </a:fld>
            <a:endParaRPr lang="ja-JP" altLang="en-US" dirty="0"/>
          </a:p>
        </p:txBody>
      </p:sp>
    </p:spTree>
    <p:extLst>
      <p:ext uri="{BB962C8B-B14F-4D97-AF65-F5344CB8AC3E}">
        <p14:creationId xmlns:p14="http://schemas.microsoft.com/office/powerpoint/2010/main" val="4031739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9A057EAF-61FE-4CA2-9292-B800D6894834}" type="datetimeFigureOut">
              <a:rPr lang="ja-JP" altLang="sv-SE"/>
              <a:pPr>
                <a:defRPr/>
              </a:pPr>
              <a:t>2018/6/29</a:t>
            </a:fld>
            <a:endParaRPr lang="ja-JP" altLang="en-US" dirty="0"/>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solidFill>
                  <a:prstClr val="black">
                    <a:tint val="75000"/>
                  </a:prstClr>
                </a:solidFill>
              </a:defRPr>
            </a:lvl1pPr>
          </a:lstStyle>
          <a:p>
            <a:pPr>
              <a:defRPr/>
            </a:pPr>
            <a:fld id="{E931D73A-4E88-4C21-A2B9-C91043F27AA6}" type="slidenum">
              <a:rPr lang="ja-JP" altLang="en-US"/>
              <a:pPr>
                <a:defRPr/>
              </a:pPr>
              <a:t>‹#›</a:t>
            </a:fld>
            <a:endParaRPr lang="ja-JP" altLang="en-US" dirty="0"/>
          </a:p>
        </p:txBody>
      </p:sp>
    </p:spTree>
    <p:extLst>
      <p:ext uri="{BB962C8B-B14F-4D97-AF65-F5344CB8AC3E}">
        <p14:creationId xmlns:p14="http://schemas.microsoft.com/office/powerpoint/2010/main" val="2379276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3403579-9687-4FC2-B261-9DAC67F4DCE8}"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8489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FA1F420-3C5C-468A-B6EF-A27CEE370D77}"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39183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12947D4-AD2B-4337-B283-54982B18E77B}"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48317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A4CF554-0621-4CA2-97E5-4A53413C993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68583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1DFB1E9-EAD8-41F4-B3B7-67C0E4D35541}"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31881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FB35B779-264D-4349-9DCB-EF2636E25C51}" type="datetimeFigureOut">
              <a:rPr lang="ja-JP" altLang="en-US"/>
              <a:pPr>
                <a:defRPr/>
              </a:pPr>
              <a:t>2018/6/29</a:t>
            </a:fld>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2EC7FA06-7336-45AA-AEAB-F1CDFC4F25CE}" type="slidenum">
              <a:rPr lang="ja-JP" altLang="en-US"/>
              <a:pPr>
                <a:defRPr/>
              </a:pPr>
              <a:t>‹#›</a:t>
            </a:fld>
            <a:endParaRPr lang="ja-JP" altLang="en-US" dirty="0"/>
          </a:p>
        </p:txBody>
      </p:sp>
    </p:spTree>
    <p:extLst>
      <p:ext uri="{BB962C8B-B14F-4D97-AF65-F5344CB8AC3E}">
        <p14:creationId xmlns:p14="http://schemas.microsoft.com/office/powerpoint/2010/main" val="3292504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DC6463F-8CBC-4AB1-B6A0-413132E12273}"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63727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4AC48DB-6C8A-4D5A-97B7-D59D1476986A}"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65140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99535D-6D74-472E-8FCF-5FC204B27DFE}"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47863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E579B95-4028-43F4-AD0D-7F291ED768B1}"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9841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D45817F-0A00-45BB-9FE1-02422DC90A1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21316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2E6FD12-304F-41F9-AF65-4ACAC9DC7059}"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F965F27-F664-4F78-9ECD-F7E6B1B018A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64046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 3"/>
          <p:cNvSpPr>
            <a:spLocks noGrp="1"/>
          </p:cNvSpPr>
          <p:nvPr>
            <p:ph type="dt" sz="half" idx="10"/>
          </p:nvPr>
        </p:nvSpPr>
        <p:spPr/>
        <p:txBody>
          <a:bodyPr/>
          <a:lstStyle/>
          <a:p>
            <a:fld id="{4C2C0128-503E-4382-BF2D-A527E953CF5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38377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107504" y="6356350"/>
            <a:ext cx="2133600" cy="365125"/>
          </a:xfrm>
        </p:spPr>
        <p:txBody>
          <a:bodyPr/>
          <a:lstStyle/>
          <a:p>
            <a:fld id="{FF002421-8DC2-4AF6-95BB-C81100B66793}"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6830888" y="6356350"/>
            <a:ext cx="2133600" cy="365125"/>
          </a:xfrm>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696315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 3"/>
          <p:cNvSpPr>
            <a:spLocks noGrp="1"/>
          </p:cNvSpPr>
          <p:nvPr>
            <p:ph type="dt" sz="half" idx="10"/>
          </p:nvPr>
        </p:nvSpPr>
        <p:spPr/>
        <p:txBody>
          <a:bodyPr/>
          <a:lstStyle/>
          <a:p>
            <a:fld id="{592E2465-5A47-419F-8572-B4741893C6B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7668110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20357EB-1CFE-41A5-8D85-19FD3DCBE71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124587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F97F8F4C-841C-4DDC-B490-A3A35DD559FC}" type="datetimeFigureOut">
              <a:rPr lang="ja-JP" altLang="en-US"/>
              <a:pPr>
                <a:defRPr/>
              </a:pPr>
              <a:t>2018/6/29</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AFE928D5-674F-41C4-9BFA-80ADE71D5600}" type="slidenum">
              <a:rPr lang="ja-JP" altLang="en-US"/>
              <a:pPr>
                <a:defRPr/>
              </a:pPr>
              <a:t>‹#›</a:t>
            </a:fld>
            <a:endParaRPr lang="ja-JP" altLang="en-US" dirty="0"/>
          </a:p>
        </p:txBody>
      </p:sp>
    </p:spTree>
    <p:extLst>
      <p:ext uri="{BB962C8B-B14F-4D97-AF65-F5344CB8AC3E}">
        <p14:creationId xmlns:p14="http://schemas.microsoft.com/office/powerpoint/2010/main" val="1805014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0559F737-6288-4F50-811C-BDC24DF1101D}"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4295493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 2"/>
          <p:cNvSpPr>
            <a:spLocks noGrp="1"/>
          </p:cNvSpPr>
          <p:nvPr>
            <p:ph type="dt" sz="half" idx="10"/>
          </p:nvPr>
        </p:nvSpPr>
        <p:spPr/>
        <p:txBody>
          <a:bodyPr/>
          <a:lstStyle/>
          <a:p>
            <a:fld id="{D4DA52A1-96D6-4180-AF1E-4395C2D6B519}"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114841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8E764A0-B1DA-4A27-AEB8-A1B453FD9C09}"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a:xfrm>
            <a:off x="6758880" y="6356350"/>
            <a:ext cx="2133600" cy="365125"/>
          </a:xfrm>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9321894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0FD5EF92-1D13-4F80-B4A5-78C3651A398B}"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63250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dirty="0" smtClean="0"/>
              <a:t>プレースホルダーまでドラッグするかアイコンをクリックして図を追加</a:t>
            </a:r>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 4"/>
          <p:cNvSpPr>
            <a:spLocks noGrp="1"/>
          </p:cNvSpPr>
          <p:nvPr>
            <p:ph type="dt" sz="half" idx="10"/>
          </p:nvPr>
        </p:nvSpPr>
        <p:spPr/>
        <p:txBody>
          <a:bodyPr/>
          <a:lstStyle/>
          <a:p>
            <a:fld id="{BC30F465-183E-45F9-9591-CB46E607C996}"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9996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FB10C35-E609-49FA-91EE-1569EE6EE62C}"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12164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9435986-1942-4AE6-8D0D-78B645AB8BF3}"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151474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2891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44564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90" indent="0">
              <a:buNone/>
              <a:defRPr sz="1800">
                <a:solidFill>
                  <a:schemeClr val="tx1">
                    <a:tint val="75000"/>
                  </a:schemeClr>
                </a:solidFill>
              </a:defRPr>
            </a:lvl2pPr>
            <a:lvl3pPr marL="914180" indent="0">
              <a:buNone/>
              <a:defRPr sz="1600">
                <a:solidFill>
                  <a:schemeClr val="tx1">
                    <a:tint val="75000"/>
                  </a:schemeClr>
                </a:solidFill>
              </a:defRPr>
            </a:lvl3pPr>
            <a:lvl4pPr marL="1371270" indent="0">
              <a:buNone/>
              <a:defRPr sz="1400">
                <a:solidFill>
                  <a:schemeClr val="tx1">
                    <a:tint val="75000"/>
                  </a:schemeClr>
                </a:solidFill>
              </a:defRPr>
            </a:lvl4pPr>
            <a:lvl5pPr marL="1828361" indent="0">
              <a:buNone/>
              <a:defRPr sz="1400">
                <a:solidFill>
                  <a:schemeClr val="tx1">
                    <a:tint val="75000"/>
                  </a:schemeClr>
                </a:solidFill>
              </a:defRPr>
            </a:lvl5pPr>
            <a:lvl6pPr marL="2285451" indent="0">
              <a:buNone/>
              <a:defRPr sz="1400">
                <a:solidFill>
                  <a:schemeClr val="tx1">
                    <a:tint val="75000"/>
                  </a:schemeClr>
                </a:solidFill>
              </a:defRPr>
            </a:lvl6pPr>
            <a:lvl7pPr marL="2742542" indent="0">
              <a:buNone/>
              <a:defRPr sz="1400">
                <a:solidFill>
                  <a:schemeClr val="tx1">
                    <a:tint val="75000"/>
                  </a:schemeClr>
                </a:solidFill>
              </a:defRPr>
            </a:lvl7pPr>
            <a:lvl8pPr marL="3199632" indent="0">
              <a:buNone/>
              <a:defRPr sz="1400">
                <a:solidFill>
                  <a:schemeClr val="tx1">
                    <a:tint val="75000"/>
                  </a:schemeClr>
                </a:solidFill>
              </a:defRPr>
            </a:lvl8pPr>
            <a:lvl9pPr marL="365672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587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F2B0150B-A261-468F-BADD-99456AFD8F2D}" type="datetimeFigureOut">
              <a:rPr lang="ja-JP" altLang="en-US"/>
              <a:pPr>
                <a:defRPr/>
              </a:pPr>
              <a:t>2018/6/29</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269CE864-EC1F-4A72-B93F-101315224B00}" type="slidenum">
              <a:rPr lang="ja-JP" altLang="en-US"/>
              <a:pPr>
                <a:defRPr/>
              </a:pPr>
              <a:t>‹#›</a:t>
            </a:fld>
            <a:endParaRPr lang="ja-JP" altLang="en-US" dirty="0"/>
          </a:p>
        </p:txBody>
      </p:sp>
    </p:spTree>
    <p:extLst>
      <p:ext uri="{BB962C8B-B14F-4D97-AF65-F5344CB8AC3E}">
        <p14:creationId xmlns:p14="http://schemas.microsoft.com/office/powerpoint/2010/main" val="1901889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87033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98076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58348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28842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19148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61654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23978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DBC60C-0C88-40EF-AF24-D2EA2E33D526}" type="datetimeFigureOut">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069924-66B7-4C0D-8394-0663F3EB608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27220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728CF97F-3FD5-4A4D-8222-A7A903D6CCC9}"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024302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14886D0-E606-4F3B-9B41-2E78D8E508AB}"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2602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7A31BF5-62BB-482E-8C82-B6DA4F3D36F7}" type="datetimeFigureOut">
              <a:rPr lang="ja-JP" altLang="en-US"/>
              <a:pPr>
                <a:defRPr/>
              </a:pPr>
              <a:t>2018/6/29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CDD48C5B-2598-4C2D-8A48-12DE6F596255}" type="slidenum">
              <a:rPr lang="ja-JP" altLang="en-US"/>
              <a:pPr>
                <a:defRPr/>
              </a:pPr>
              <a:t>‹#›</a:t>
            </a:fld>
            <a:endParaRPr lang="ja-JP" altLang="en-US" dirty="0"/>
          </a:p>
        </p:txBody>
      </p:sp>
    </p:spTree>
    <p:extLst>
      <p:ext uri="{BB962C8B-B14F-4D97-AF65-F5344CB8AC3E}">
        <p14:creationId xmlns:p14="http://schemas.microsoft.com/office/powerpoint/2010/main" val="12148705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02A4872A-8816-4623-A74D-6914AFAAAC9A}"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912132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ED3118B-B60B-44A2-96EF-BCA59C07656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84732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302A42A-E4DD-4C45-9F04-D39AACB3CB60}"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89694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1F95C13-A287-406C-B6E6-062E10441E3C}"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79342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3FF3CCD-4619-4C04-B925-CE9E9FED52BE}"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36645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A61BE4C-35E5-482A-BB91-89DDE40540D2}"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503138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BBEADBA-0A66-4778-B365-D4B21A187269}"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149434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301414C-EBBB-4FB5-9E1E-44B5721624DA}"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25738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B0A4D1E-1AE2-4028-B0FD-762E8A5676D8}" type="datetime1">
              <a:rPr lang="ja-JP" altLang="en-US" smtClean="0">
                <a:solidFill>
                  <a:prstClr val="black">
                    <a:tint val="75000"/>
                  </a:prstClr>
                </a:solidFill>
              </a: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49434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81705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E45846B-BACD-44EF-8902-1B775906C814}" type="datetimeFigureOut">
              <a:rPr lang="ja-JP" altLang="en-US"/>
              <a:pPr>
                <a:defRPr/>
              </a:pPr>
              <a:t>2018/6/29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09794489-19EA-42C8-87C5-C6AF50012B0F}" type="slidenum">
              <a:rPr lang="ja-JP" altLang="en-US"/>
              <a:pPr>
                <a:defRPr/>
              </a:pPr>
              <a:t>‹#›</a:t>
            </a:fld>
            <a:endParaRPr lang="ja-JP" altLang="en-US" dirty="0"/>
          </a:p>
        </p:txBody>
      </p:sp>
    </p:spTree>
    <p:extLst>
      <p:ext uri="{BB962C8B-B14F-4D97-AF65-F5344CB8AC3E}">
        <p14:creationId xmlns:p14="http://schemas.microsoft.com/office/powerpoint/2010/main" val="4090405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573736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531237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6280435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792091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46679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7769572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704538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922074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3397748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9E261-8A82-4502-A748-752E1BA2A005}" type="datetimeFigureOut">
              <a:rPr kumimoji="1" lang="ja-JP" altLang="en-US" smtClean="0">
                <a:solidFill>
                  <a:prstClr val="black">
                    <a:tint val="75000"/>
                  </a:prstClr>
                </a:solidFill>
              </a:rPr>
              <a:pPr/>
              <a:t>2018/6/29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632C5-A5B6-4ED5-87E5-E49A5078C54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34707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274C13B5-77D3-4B70-B9B1-D46BFFF992A3}" type="datetimeFigureOut">
              <a:rPr lang="ja-JP" altLang="en-US"/>
              <a:pPr>
                <a:defRPr/>
              </a:pPr>
              <a:t>2018/6/29</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9F8A9BF-FF37-46E8-9D74-CB6F11243B53}"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274C13B5-77D3-4B70-B9B1-D46BFFF992A3}" type="datetimeFigureOut">
              <a:rPr lang="ja-JP" altLang="en-US">
                <a:solidFill>
                  <a:prstClr val="black">
                    <a:tint val="75000"/>
                  </a:prstClr>
                </a:solidFill>
              </a:rPr>
              <a:pPr>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9F8A9BF-FF37-46E8-9D74-CB6F11243B53}" type="slidenum">
              <a:rPr lang="ja-JP" altLang="en-US"/>
              <a:pPr>
                <a:defRPr/>
              </a:pPr>
              <a:t>‹#›</a:t>
            </a:fld>
            <a:endParaRPr lang="ja-JP" altLang="en-US" dirty="0"/>
          </a:p>
        </p:txBody>
      </p:sp>
    </p:spTree>
    <p:extLst>
      <p:ext uri="{BB962C8B-B14F-4D97-AF65-F5344CB8AC3E}">
        <p14:creationId xmlns:p14="http://schemas.microsoft.com/office/powerpoint/2010/main" val="154859430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49F015B1-B2E1-4A4E-BBC6-3C6EDA77F31B}" type="datetimeFigureOut">
              <a:rPr lang="ja-JP" altLang="en-US" smtClean="0">
                <a:solidFill>
                  <a:prstClr val="black">
                    <a:tint val="75000"/>
                  </a:prstClr>
                </a:solidFill>
                <a:latin typeface="Calibri" panose="020F0502020204030204"/>
                <a:ea typeface="ＭＳ Ｐゴシック"/>
              </a:rPr>
              <a:pPr eaLnBrk="1" fontAlgn="auto" hangingPunct="1">
                <a:spcBef>
                  <a:spcPts val="0"/>
                </a:spcBef>
                <a:spcAft>
                  <a:spcPts val="0"/>
                </a:spcAft>
              </a:pPr>
              <a:t>2018/6/29</a:t>
            </a:fld>
            <a:endParaRPr lang="ja-JP" altLang="en-US">
              <a:solidFill>
                <a:prstClr val="black">
                  <a:tint val="75000"/>
                </a:prstClr>
              </a:solidFill>
              <a:latin typeface="Calibri" panose="020F0502020204030204"/>
              <a:ea typeface="ＭＳ Ｐゴシック"/>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a:solidFill>
                <a:prstClr val="black">
                  <a:tint val="75000"/>
                </a:prstClr>
              </a:solidFill>
              <a:latin typeface="Calibri" panose="020F0502020204030204"/>
              <a:ea typeface="ＭＳ Ｐゴシック"/>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E5363DD-E70E-442F-A315-181D61F441A3}" type="slidenum">
              <a:rPr lang="ja-JP" altLang="en-US" smtClean="0">
                <a:solidFill>
                  <a:prstClr val="black">
                    <a:tint val="75000"/>
                  </a:prstClr>
                </a:solidFill>
                <a:latin typeface="Calibri" panose="020F0502020204030204"/>
                <a:ea typeface="ＭＳ Ｐゴシック"/>
              </a:rPr>
              <a:pPr eaLnBrk="1" fontAlgn="auto" hangingPunct="1">
                <a:spcBef>
                  <a:spcPts val="0"/>
                </a:spcBef>
                <a:spcAft>
                  <a:spcPts val="0"/>
                </a:spcAft>
              </a:pPr>
              <a:t>‹#›</a:t>
            </a:fld>
            <a:endParaRPr lang="ja-JP" altLang="en-US">
              <a:solidFill>
                <a:prstClr val="black">
                  <a:tint val="75000"/>
                </a:prstClr>
              </a:solidFill>
              <a:latin typeface="Calibri" panose="020F0502020204030204"/>
              <a:ea typeface="ＭＳ Ｐゴシック"/>
            </a:endParaRPr>
          </a:p>
        </p:txBody>
      </p:sp>
    </p:spTree>
    <p:extLst>
      <p:ext uri="{BB962C8B-B14F-4D97-AF65-F5344CB8AC3E}">
        <p14:creationId xmlns:p14="http://schemas.microsoft.com/office/powerpoint/2010/main" val="58867489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18" tIns="45710" rIns="91418" bIns="4571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18" tIns="45710" rIns="91418" bIns="4571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18" tIns="45710" rIns="91418" bIns="45710" rtlCol="0" anchor="ctr"/>
          <a:lstStyle>
            <a:lvl1pPr algn="l">
              <a:defRPr sz="1200">
                <a:solidFill>
                  <a:schemeClr val="tx1">
                    <a:tint val="75000"/>
                  </a:schemeClr>
                </a:solidFill>
              </a:defRPr>
            </a:lvl1pPr>
          </a:lstStyle>
          <a:p>
            <a:pPr defTabSz="914180" eaLnBrk="1" fontAlgn="auto" hangingPunct="1">
              <a:spcBef>
                <a:spcPts val="0"/>
              </a:spcBef>
              <a:spcAft>
                <a:spcPts val="0"/>
              </a:spcAft>
            </a:pPr>
            <a:fld id="{6C246D04-74A7-4696-A45B-537FC790AF5E}" type="datetime1">
              <a:rPr lang="ja-JP" altLang="en-US" smtClean="0">
                <a:solidFill>
                  <a:prstClr val="black">
                    <a:tint val="75000"/>
                  </a:prstClr>
                </a:solidFill>
                <a:latin typeface="Calibri" panose="020F0502020204030204"/>
                <a:ea typeface="ＭＳ Ｐゴシック"/>
              </a:rPr>
              <a:pPr defTabSz="914180" eaLnBrk="1" fontAlgn="auto" hangingPunct="1">
                <a:spcBef>
                  <a:spcPts val="0"/>
                </a:spcBef>
                <a:spcAft>
                  <a:spcPts val="0"/>
                </a:spcAft>
              </a:pPr>
              <a:t>2018/6/29</a:t>
            </a:fld>
            <a:endParaRPr lang="ja-JP" altLang="en-US">
              <a:solidFill>
                <a:prstClr val="black">
                  <a:tint val="75000"/>
                </a:prstClr>
              </a:solidFill>
              <a:latin typeface="Calibri" panose="020F0502020204030204"/>
              <a:ea typeface="ＭＳ Ｐゴシック"/>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18" tIns="45710" rIns="91418" bIns="45710" rtlCol="0" anchor="ctr"/>
          <a:lstStyle>
            <a:lvl1pPr algn="ctr">
              <a:defRPr sz="1200">
                <a:solidFill>
                  <a:schemeClr val="tx1">
                    <a:tint val="75000"/>
                  </a:schemeClr>
                </a:solidFill>
              </a:defRPr>
            </a:lvl1pPr>
          </a:lstStyle>
          <a:p>
            <a:pPr defTabSz="914180" eaLnBrk="1" fontAlgn="auto" hangingPunct="1">
              <a:spcBef>
                <a:spcPts val="0"/>
              </a:spcBef>
              <a:spcAft>
                <a:spcPts val="0"/>
              </a:spcAft>
            </a:pPr>
            <a:endParaRPr lang="ja-JP" altLang="en-US">
              <a:solidFill>
                <a:prstClr val="black">
                  <a:tint val="75000"/>
                </a:prstClr>
              </a:solidFill>
              <a:latin typeface="Calibri" panose="020F0502020204030204"/>
              <a:ea typeface="ＭＳ Ｐゴシック"/>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18" tIns="45710" rIns="91418" bIns="45710" rtlCol="0" anchor="ctr"/>
          <a:lstStyle>
            <a:lvl1pPr algn="r">
              <a:defRPr sz="1200">
                <a:solidFill>
                  <a:schemeClr val="tx1">
                    <a:tint val="75000"/>
                  </a:schemeClr>
                </a:solidFill>
              </a:defRPr>
            </a:lvl1pPr>
          </a:lstStyle>
          <a:p>
            <a:pPr defTabSz="914180" eaLnBrk="1" fontAlgn="auto" hangingPunct="1">
              <a:spcBef>
                <a:spcPts val="0"/>
              </a:spcBef>
              <a:spcAft>
                <a:spcPts val="0"/>
              </a:spcAft>
            </a:pPr>
            <a:fld id="{E5271ABA-BBE2-4042-AE1B-8CAE7B660144}" type="slidenum">
              <a:rPr lang="ja-JP" altLang="en-US" smtClean="0">
                <a:solidFill>
                  <a:prstClr val="black">
                    <a:tint val="75000"/>
                  </a:prstClr>
                </a:solidFill>
                <a:latin typeface="Calibri" panose="020F0502020204030204"/>
                <a:ea typeface="ＭＳ Ｐゴシック"/>
              </a:rPr>
              <a:pPr defTabSz="914180" eaLnBrk="1" fontAlgn="auto" hangingPunct="1">
                <a:spcBef>
                  <a:spcPts val="0"/>
                </a:spcBef>
                <a:spcAft>
                  <a:spcPts val="0"/>
                </a:spcAft>
              </a:pPr>
              <a:t>‹#›</a:t>
            </a:fld>
            <a:endParaRPr lang="ja-JP" altLang="en-US">
              <a:solidFill>
                <a:prstClr val="black">
                  <a:tint val="75000"/>
                </a:prstClr>
              </a:solidFill>
              <a:latin typeface="Calibri" panose="020F0502020204030204"/>
              <a:ea typeface="ＭＳ Ｐゴシック"/>
            </a:endParaRPr>
          </a:p>
        </p:txBody>
      </p:sp>
    </p:spTree>
    <p:extLst>
      <p:ext uri="{BB962C8B-B14F-4D97-AF65-F5344CB8AC3E}">
        <p14:creationId xmlns:p14="http://schemas.microsoft.com/office/powerpoint/2010/main" val="171929427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ftr="0" dt="0"/>
  <p:txStyles>
    <p:titleStyle>
      <a:lvl1pPr algn="l" defTabSz="91418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45" indent="-228545" algn="l" defTabSz="91418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636" indent="-228545" algn="l" defTabSz="91418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726" indent="-228545" algn="l" defTabSz="91418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816"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6906"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3996"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086"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178"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268" indent="-228545" algn="l" defTabSz="91418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77A862A-1FEC-4A24-887C-71C482BF6BDD}" type="datetimeFigureOut">
              <a:rPr lang="ja-JP" altLang="en-US" smtClean="0">
                <a:solidFill>
                  <a:prstClr val="black">
                    <a:tint val="75000"/>
                  </a:prstClr>
                </a:solidFill>
                <a:latin typeface="Calibri"/>
                <a:ea typeface="ＭＳ Ｐゴシック"/>
              </a:rPr>
              <a:pPr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0E13AA2-EB67-41A2-847A-BD8D4C788050}"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6818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69DD14D-67E7-4437-873F-02FA33350AE2}" type="datetimeFigureOut">
              <a:rPr lang="ja-JP" altLang="en-US" smtClean="0">
                <a:solidFill>
                  <a:prstClr val="black">
                    <a:tint val="75000"/>
                  </a:prstClr>
                </a:solidFill>
                <a:latin typeface="Calibri"/>
                <a:ea typeface="ＭＳ Ｐゴシック"/>
              </a:rPr>
              <a:pPr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103BDD0-6027-4C0D-BA32-79CA8F03637F}"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137424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7890"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7891"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eaLnBrk="1" hangingPunct="1">
              <a:defRPr/>
            </a:pPr>
            <a:fld id="{05C4AF40-5191-4AAD-8C34-B8391CC49B51}" type="datetimeFigureOut">
              <a:rPr lang="ja-JP" altLang="sv-SE">
                <a:solidFill>
                  <a:prstClr val="black">
                    <a:tint val="75000"/>
                  </a:prstClr>
                </a:solidFill>
              </a:rPr>
              <a:pPr eaLnBrk="1" hangingPunct="1">
                <a:defRPr/>
              </a:pPr>
              <a:t>2018/6/29</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fld id="{93BC2C99-11C0-4711-AD8B-F43EFCB939F1}" type="slidenum">
              <a:rPr lang="ja-JP" altLang="en-US">
                <a:solidFill>
                  <a:prstClr val="black">
                    <a:tint val="75000"/>
                  </a:prstClr>
                </a:solidFill>
              </a:rPr>
              <a:pPr eaLnBrk="1" hangingPunct="1">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500844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a:cs typeface="ＭＳ Ｐゴシック"/>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a:cs typeface="ＭＳ Ｐゴシック"/>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a:cs typeface="ＭＳ Ｐゴシック"/>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a:cs typeface="ＭＳ Ｐゴシック"/>
        </a:defRPr>
      </a:lvl5pPr>
      <a:lvl6pPr marL="4572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6pPr>
      <a:lvl7pPr marL="9144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7pPr>
      <a:lvl8pPr marL="13716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8pPr>
      <a:lvl9pPr marL="18288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ＭＳ Ｐゴシック"/>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ＭＳ Ｐゴシック"/>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ＭＳ Ｐゴシック"/>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ＭＳ Ｐゴシック"/>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472571E0-079C-4F20-951A-65C98371CCFC}" type="datetime1">
              <a:rPr lang="ja-JP" altLang="en-US" smtClean="0">
                <a:solidFill>
                  <a:prstClr val="black">
                    <a:tint val="75000"/>
                  </a:prstClr>
                </a:solidFill>
                <a:latin typeface="Calibri"/>
                <a:ea typeface="ＭＳ Ｐゴシック"/>
              </a:rPr>
              <a:pPr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F965F27-F664-4F78-9ECD-F7E6B1B018A3}"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971739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A7CD2B0-C0F0-49AE-B531-8C9EF6DE235F}" type="datetime1">
              <a:rPr lang="ja-JP" altLang="en-US" smtClean="0">
                <a:solidFill>
                  <a:prstClr val="black">
                    <a:tint val="75000"/>
                  </a:prstClr>
                </a:solidFill>
                <a:latin typeface="Calibri"/>
                <a:ea typeface="ＭＳ Ｐゴシック"/>
              </a:rPr>
              <a:pPr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103BDD0-6027-4C0D-BA32-79CA8F03637F}"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844286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8" tIns="45710" rIns="91418" bIns="4571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3"/>
            <a:ext cx="8229600" cy="4525963"/>
          </a:xfrm>
          <a:prstGeom prst="rect">
            <a:avLst/>
          </a:prstGeom>
        </p:spPr>
        <p:txBody>
          <a:bodyPr vert="horz" lIns="91418" tIns="45710" rIns="91418" bIns="4571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18" tIns="45710" rIns="91418" bIns="45710" rtlCol="0" anchor="ctr"/>
          <a:lstStyle>
            <a:lvl1pPr algn="l">
              <a:defRPr sz="1200">
                <a:solidFill>
                  <a:schemeClr val="tx1">
                    <a:tint val="75000"/>
                  </a:schemeClr>
                </a:solidFill>
              </a:defRPr>
            </a:lvl1pPr>
          </a:lstStyle>
          <a:p>
            <a:pPr defTabSz="914180" eaLnBrk="1" fontAlgn="auto" hangingPunct="1">
              <a:spcBef>
                <a:spcPts val="0"/>
              </a:spcBef>
              <a:spcAft>
                <a:spcPts val="0"/>
              </a:spcAft>
            </a:pPr>
            <a:fld id="{A6DBC60C-0C88-40EF-AF24-D2EA2E33D526}" type="datetimeFigureOut">
              <a:rPr lang="ja-JP" altLang="en-US" smtClean="0">
                <a:solidFill>
                  <a:prstClr val="black">
                    <a:tint val="75000"/>
                  </a:prstClr>
                </a:solidFill>
                <a:latin typeface="Calibri"/>
                <a:ea typeface="ＭＳ Ｐゴシック"/>
              </a:rPr>
              <a:pPr defTabSz="914180"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4"/>
            <a:ext cx="2895600" cy="365125"/>
          </a:xfrm>
          <a:prstGeom prst="rect">
            <a:avLst/>
          </a:prstGeom>
        </p:spPr>
        <p:txBody>
          <a:bodyPr vert="horz" lIns="91418" tIns="45710" rIns="91418" bIns="45710" rtlCol="0" anchor="ctr"/>
          <a:lstStyle>
            <a:lvl1pPr algn="ctr">
              <a:defRPr sz="1200">
                <a:solidFill>
                  <a:schemeClr val="tx1">
                    <a:tint val="75000"/>
                  </a:schemeClr>
                </a:solidFill>
              </a:defRPr>
            </a:lvl1pPr>
          </a:lstStyle>
          <a:p>
            <a:pPr defTabSz="914180"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4"/>
            <a:ext cx="2133600" cy="365125"/>
          </a:xfrm>
          <a:prstGeom prst="rect">
            <a:avLst/>
          </a:prstGeom>
        </p:spPr>
        <p:txBody>
          <a:bodyPr vert="horz" lIns="91418" tIns="45710" rIns="91418" bIns="45710" rtlCol="0" anchor="ctr"/>
          <a:lstStyle>
            <a:lvl1pPr algn="r">
              <a:defRPr sz="1200">
                <a:solidFill>
                  <a:schemeClr val="tx1">
                    <a:tint val="75000"/>
                  </a:schemeClr>
                </a:solidFill>
              </a:defRPr>
            </a:lvl1pPr>
          </a:lstStyle>
          <a:p>
            <a:pPr defTabSz="914180" eaLnBrk="1" fontAlgn="auto" hangingPunct="1">
              <a:spcBef>
                <a:spcPts val="0"/>
              </a:spcBef>
              <a:spcAft>
                <a:spcPts val="0"/>
              </a:spcAft>
            </a:pPr>
            <a:fld id="{C5069924-66B7-4C0D-8394-0663F3EB6086}" type="slidenum">
              <a:rPr lang="ja-JP" altLang="en-US" smtClean="0">
                <a:solidFill>
                  <a:prstClr val="black">
                    <a:tint val="75000"/>
                  </a:prstClr>
                </a:solidFill>
                <a:latin typeface="Calibri"/>
                <a:ea typeface="ＭＳ Ｐゴシック"/>
              </a:rPr>
              <a:pPr defTabSz="914180"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849270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180" rtl="0" eaLnBrk="1" latinLnBrk="0" hangingPunct="1">
        <a:spcBef>
          <a:spcPct val="0"/>
        </a:spcBef>
        <a:buNone/>
        <a:defRPr kumimoji="1" sz="4400" kern="1200">
          <a:solidFill>
            <a:schemeClr val="tx1"/>
          </a:solidFill>
          <a:latin typeface="+mj-lt"/>
          <a:ea typeface="+mj-ea"/>
          <a:cs typeface="+mj-cs"/>
        </a:defRPr>
      </a:lvl1pPr>
    </p:titleStyle>
    <p:bodyStyle>
      <a:lvl1pPr marL="342818" indent="-342818" algn="l" defTabSz="91418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72" indent="-285681" algn="l" defTabSz="91418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26" indent="-228545" algn="l" defTabSz="91418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816"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906"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96"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86"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78"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68" indent="-228545" algn="l" defTabSz="91418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80" rtl="0" eaLnBrk="1" latinLnBrk="0" hangingPunct="1">
        <a:defRPr kumimoji="1" sz="1800" kern="1200">
          <a:solidFill>
            <a:schemeClr val="tx1"/>
          </a:solidFill>
          <a:latin typeface="+mn-lt"/>
          <a:ea typeface="+mn-ea"/>
          <a:cs typeface="+mn-cs"/>
        </a:defRPr>
      </a:lvl1pPr>
      <a:lvl2pPr marL="457090" algn="l" defTabSz="914180" rtl="0" eaLnBrk="1" latinLnBrk="0" hangingPunct="1">
        <a:defRPr kumimoji="1" sz="1800" kern="1200">
          <a:solidFill>
            <a:schemeClr val="tx1"/>
          </a:solidFill>
          <a:latin typeface="+mn-lt"/>
          <a:ea typeface="+mn-ea"/>
          <a:cs typeface="+mn-cs"/>
        </a:defRPr>
      </a:lvl2pPr>
      <a:lvl3pPr marL="914180" algn="l" defTabSz="914180" rtl="0" eaLnBrk="1" latinLnBrk="0" hangingPunct="1">
        <a:defRPr kumimoji="1" sz="1800" kern="1200">
          <a:solidFill>
            <a:schemeClr val="tx1"/>
          </a:solidFill>
          <a:latin typeface="+mn-lt"/>
          <a:ea typeface="+mn-ea"/>
          <a:cs typeface="+mn-cs"/>
        </a:defRPr>
      </a:lvl3pPr>
      <a:lvl4pPr marL="1371270" algn="l" defTabSz="914180" rtl="0" eaLnBrk="1" latinLnBrk="0" hangingPunct="1">
        <a:defRPr kumimoji="1" sz="1800" kern="1200">
          <a:solidFill>
            <a:schemeClr val="tx1"/>
          </a:solidFill>
          <a:latin typeface="+mn-lt"/>
          <a:ea typeface="+mn-ea"/>
          <a:cs typeface="+mn-cs"/>
        </a:defRPr>
      </a:lvl4pPr>
      <a:lvl5pPr marL="1828361" algn="l" defTabSz="914180" rtl="0" eaLnBrk="1" latinLnBrk="0" hangingPunct="1">
        <a:defRPr kumimoji="1" sz="1800" kern="1200">
          <a:solidFill>
            <a:schemeClr val="tx1"/>
          </a:solidFill>
          <a:latin typeface="+mn-lt"/>
          <a:ea typeface="+mn-ea"/>
          <a:cs typeface="+mn-cs"/>
        </a:defRPr>
      </a:lvl5pPr>
      <a:lvl6pPr marL="2285451" algn="l" defTabSz="914180" rtl="0" eaLnBrk="1" latinLnBrk="0" hangingPunct="1">
        <a:defRPr kumimoji="1" sz="1800" kern="1200">
          <a:solidFill>
            <a:schemeClr val="tx1"/>
          </a:solidFill>
          <a:latin typeface="+mn-lt"/>
          <a:ea typeface="+mn-ea"/>
          <a:cs typeface="+mn-cs"/>
        </a:defRPr>
      </a:lvl6pPr>
      <a:lvl7pPr marL="2742542" algn="l" defTabSz="914180" rtl="0" eaLnBrk="1" latinLnBrk="0" hangingPunct="1">
        <a:defRPr kumimoji="1" sz="1800" kern="1200">
          <a:solidFill>
            <a:schemeClr val="tx1"/>
          </a:solidFill>
          <a:latin typeface="+mn-lt"/>
          <a:ea typeface="+mn-ea"/>
          <a:cs typeface="+mn-cs"/>
        </a:defRPr>
      </a:lvl7pPr>
      <a:lvl8pPr marL="3199632" algn="l" defTabSz="914180" rtl="0" eaLnBrk="1" latinLnBrk="0" hangingPunct="1">
        <a:defRPr kumimoji="1" sz="1800" kern="1200">
          <a:solidFill>
            <a:schemeClr val="tx1"/>
          </a:solidFill>
          <a:latin typeface="+mn-lt"/>
          <a:ea typeface="+mn-ea"/>
          <a:cs typeface="+mn-cs"/>
        </a:defRPr>
      </a:lvl8pPr>
      <a:lvl9pPr marL="3656722" algn="l" defTabSz="91418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2C0285E-6A36-439A-8AB8-75B8FA1C5D0D}" type="datetime1">
              <a:rPr lang="ja-JP" altLang="en-US" smtClean="0">
                <a:solidFill>
                  <a:prstClr val="black">
                    <a:tint val="75000"/>
                  </a:prstClr>
                </a:solidFill>
                <a:latin typeface="Calibri"/>
                <a:ea typeface="ＭＳ Ｐゴシック"/>
              </a:rPr>
              <a:pPr eaLnBrk="1" fontAlgn="auto" hangingPunct="1">
                <a:spcBef>
                  <a:spcPts val="0"/>
                </a:spcBef>
                <a:spcAft>
                  <a:spcPts val="0"/>
                </a:spcAft>
              </a:pPr>
              <a:t>2018/6/29</a:t>
            </a:fld>
            <a:endParaRPr lang="ja-JP" altLang="en-US" dirty="0">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2D8002D-B5B0-4BAC-B1F6-782DDCCE6D9C}"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5872375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559E261-8A82-4502-A748-752E1BA2A005}" type="datetimeFigureOut">
              <a:rPr lang="ja-JP" altLang="en-US" smtClean="0">
                <a:solidFill>
                  <a:prstClr val="black">
                    <a:tint val="75000"/>
                  </a:prstClr>
                </a:solidFill>
                <a:latin typeface="Calibri" panose="020F0502020204030204"/>
              </a:rPr>
              <a:pPr defTabSz="457200" eaLnBrk="1" fontAlgn="auto" hangingPunct="1">
                <a:spcBef>
                  <a:spcPts val="0"/>
                </a:spcBef>
                <a:spcAft>
                  <a:spcPts val="0"/>
                </a:spcAft>
              </a:pPr>
              <a:t>2018/6/29</a:t>
            </a:fld>
            <a:endParaRPr lang="ja-JP" alt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ja-JP" alt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79632C5-A5B6-4ED5-87E5-E49A5078C549}" type="slidenum">
              <a:rPr lang="ja-JP" altLang="en-US" smtClean="0">
                <a:solidFill>
                  <a:prstClr val="black">
                    <a:tint val="75000"/>
                  </a:prstClr>
                </a:solidFill>
                <a:latin typeface="Calibri" panose="020F0502020204030204"/>
              </a:rPr>
              <a:pPr defTabSz="457200" eaLnBrk="1" fontAlgn="auto" hangingPunct="1">
                <a:spcBef>
                  <a:spcPts val="0"/>
                </a:spcBef>
                <a:spcAft>
                  <a:spcPts val="0"/>
                </a:spcAft>
              </a:pPr>
              <a:t>‹#›</a:t>
            </a:fld>
            <a:endParaRPr lang="ja-JP"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166969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4.jpeg"/><Relationship Id="rId3" Type="http://schemas.openxmlformats.org/officeDocument/2006/relationships/image" Target="../media/image23.jpe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3.png"/><Relationship Id="rId2" Type="http://schemas.openxmlformats.org/officeDocument/2006/relationships/notesSlide" Target="../notesSlides/notesSlide5.xml"/><Relationship Id="rId16" Type="http://schemas.microsoft.com/office/2007/relationships/hdphoto" Target="../media/hdphoto1.wdp"/><Relationship Id="rId20" Type="http://schemas.openxmlformats.org/officeDocument/2006/relationships/image" Target="../media/image38.jpeg"/><Relationship Id="rId29" Type="http://schemas.openxmlformats.org/officeDocument/2006/relationships/image" Target="../media/image47.png"/><Relationship Id="rId1" Type="http://schemas.openxmlformats.org/officeDocument/2006/relationships/slideLayout" Target="../slideLayouts/slideLayout116.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2.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5.jpeg"/><Relationship Id="rId30"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hyperlink" Target="http://pfwww.kek.jp/PEARL/EUV-FEL_Workshop2/program_eng.html" TargetMode="External"/><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46.xml"/><Relationship Id="rId1" Type="http://schemas.openxmlformats.org/officeDocument/2006/relationships/vmlDrawing" Target="../drawings/vmlDrawing1.vml"/><Relationship Id="rId5" Type="http://schemas.openxmlformats.org/officeDocument/2006/relationships/image" Target="../media/image58.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hyperlink" Target="http://www.kek.jp/ja/NewsRoom/Release/2015042715000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hyperlink" Target="http://www.kek.jp/ja/NewsRoom/Release/20160802141100/"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3004" y="48844"/>
            <a:ext cx="8671484" cy="2012004"/>
          </a:xfrm>
          <a:noFill/>
        </p:spPr>
        <p:txBody>
          <a:bodyPr/>
          <a:lstStyle/>
          <a:p>
            <a:pPr>
              <a:defRPr/>
            </a:pPr>
            <a:r>
              <a:rPr lang="en-US" altLang="ja-JP" sz="3600" dirty="0" smtClean="0"/>
              <a:t>Industrial Applications in compact-ERL at KEK</a:t>
            </a:r>
            <a:br>
              <a:rPr lang="en-US" altLang="ja-JP" sz="3600" dirty="0" smtClean="0"/>
            </a:br>
            <a:r>
              <a:rPr lang="en-US" altLang="ja-JP" sz="3600" dirty="0" smtClean="0"/>
              <a:t>- </a:t>
            </a:r>
            <a:r>
              <a:rPr lang="en-US" altLang="ja-JP" sz="2400" dirty="0" smtClean="0"/>
              <a:t>EUV light source for semiconductor lithography, </a:t>
            </a:r>
            <a:r>
              <a:rPr lang="en-US" altLang="ja-JP" sz="2400" baseline="30000" dirty="0" smtClean="0"/>
              <a:t>99</a:t>
            </a:r>
            <a:r>
              <a:rPr lang="en-US" altLang="ja-JP" sz="2400" dirty="0" smtClean="0"/>
              <a:t>Mo production for medical application, and Non-destructive inspection for nuclear security system-</a:t>
            </a:r>
            <a:endParaRPr lang="ja-JP" altLang="ja-JP" sz="2400" dirty="0"/>
          </a:p>
        </p:txBody>
      </p:sp>
      <p:sp>
        <p:nvSpPr>
          <p:cNvPr id="3" name="サブタイトル 2"/>
          <p:cNvSpPr>
            <a:spLocks noGrp="1"/>
          </p:cNvSpPr>
          <p:nvPr>
            <p:ph type="subTitle" idx="1"/>
          </p:nvPr>
        </p:nvSpPr>
        <p:spPr>
          <a:xfrm>
            <a:off x="2195736" y="2125980"/>
            <a:ext cx="4456859" cy="1156329"/>
          </a:xfrm>
        </p:spPr>
        <p:txBody>
          <a:bodyPr/>
          <a:lstStyle/>
          <a:p>
            <a:r>
              <a:rPr lang="fr-FR" altLang="ja-JP" b="1" dirty="0">
                <a:solidFill>
                  <a:schemeClr val="tx2"/>
                </a:solidFill>
              </a:rPr>
              <a:t>Hiroshi </a:t>
            </a:r>
            <a:r>
              <a:rPr lang="en-US" altLang="ja-JP" b="1" dirty="0" smtClean="0">
                <a:solidFill>
                  <a:schemeClr val="tx2"/>
                </a:solidFill>
              </a:rPr>
              <a:t>KAWATA</a:t>
            </a:r>
            <a:r>
              <a:rPr lang="fr-FR" altLang="ja-JP" b="1" dirty="0" smtClean="0">
                <a:solidFill>
                  <a:schemeClr val="tx2"/>
                </a:solidFill>
              </a:rPr>
              <a:t> </a:t>
            </a:r>
          </a:p>
          <a:p>
            <a:r>
              <a:rPr lang="fr-FR" altLang="ja-JP" b="1" dirty="0" smtClean="0">
                <a:solidFill>
                  <a:schemeClr val="tx2"/>
                </a:solidFill>
              </a:rPr>
              <a:t>(KEK, Japan)  </a:t>
            </a:r>
            <a:endParaRPr lang="fr-FR" altLang="ja-JP"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57" y="4509120"/>
            <a:ext cx="8524429" cy="184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サブタイトル 2"/>
          <p:cNvSpPr txBox="1">
            <a:spLocks/>
          </p:cNvSpPr>
          <p:nvPr/>
        </p:nvSpPr>
        <p:spPr bwMode="auto">
          <a:xfrm>
            <a:off x="683568" y="2100139"/>
            <a:ext cx="4456859" cy="1156329"/>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fr-FR" altLang="ja-JP" b="1" dirty="0" smtClean="0">
                <a:solidFill>
                  <a:schemeClr val="tx2"/>
                </a:solidFill>
              </a:rPr>
              <a:t>Hiroshi </a:t>
            </a:r>
            <a:r>
              <a:rPr lang="en-US" altLang="ja-JP" b="1" dirty="0" smtClean="0">
                <a:solidFill>
                  <a:schemeClr val="tx2"/>
                </a:solidFill>
              </a:rPr>
              <a:t>KAWATA</a:t>
            </a:r>
            <a:r>
              <a:rPr lang="fr-FR" altLang="ja-JP" b="1" dirty="0" smtClean="0">
                <a:solidFill>
                  <a:schemeClr val="tx2"/>
                </a:solidFill>
              </a:rPr>
              <a:t> </a:t>
            </a:r>
          </a:p>
          <a:p>
            <a:r>
              <a:rPr lang="fr-FR" altLang="ja-JP" b="1" dirty="0" smtClean="0">
                <a:solidFill>
                  <a:schemeClr val="tx2"/>
                </a:solidFill>
              </a:rPr>
              <a:t>(KEK, Japan)  </a:t>
            </a:r>
            <a:endParaRPr lang="fr-FR" altLang="ja-JP" b="1" dirty="0">
              <a:solidFill>
                <a:schemeClr val="tx2"/>
              </a:solidFill>
            </a:endParaRPr>
          </a:p>
        </p:txBody>
      </p:sp>
      <p:sp>
        <p:nvSpPr>
          <p:cNvPr id="7" name="サブタイトル 2"/>
          <p:cNvSpPr txBox="1">
            <a:spLocks/>
          </p:cNvSpPr>
          <p:nvPr/>
        </p:nvSpPr>
        <p:spPr bwMode="auto">
          <a:xfrm>
            <a:off x="4700853" y="2066453"/>
            <a:ext cx="4456859" cy="1156329"/>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fr-FR" altLang="ja-JP" b="1" dirty="0" smtClean="0">
                <a:solidFill>
                  <a:schemeClr val="tx2"/>
                </a:solidFill>
              </a:rPr>
              <a:t>Hiroshi </a:t>
            </a:r>
            <a:r>
              <a:rPr lang="en-US" altLang="ja-JP" b="1" dirty="0" smtClean="0">
                <a:solidFill>
                  <a:schemeClr val="tx2"/>
                </a:solidFill>
              </a:rPr>
              <a:t>SAKAI</a:t>
            </a:r>
            <a:r>
              <a:rPr lang="fr-FR" altLang="ja-JP" b="1" dirty="0" smtClean="0">
                <a:solidFill>
                  <a:schemeClr val="tx2"/>
                </a:solidFill>
              </a:rPr>
              <a:t> </a:t>
            </a:r>
          </a:p>
          <a:p>
            <a:r>
              <a:rPr lang="fr-FR" altLang="ja-JP" b="1" dirty="0" smtClean="0">
                <a:solidFill>
                  <a:schemeClr val="tx2"/>
                </a:solidFill>
              </a:rPr>
              <a:t>(KEK, Japan)  </a:t>
            </a:r>
            <a:endParaRPr lang="fr-FR" altLang="ja-JP" b="1" dirty="0">
              <a:solidFill>
                <a:schemeClr val="tx2"/>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3256468"/>
            <a:ext cx="2880320" cy="229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528" y="0"/>
            <a:ext cx="10153128" cy="1143000"/>
          </a:xfrm>
        </p:spPr>
        <p:txBody>
          <a:bodyPr>
            <a:normAutofit fontScale="90000"/>
          </a:bodyPr>
          <a:lstStyle/>
          <a:p>
            <a:r>
              <a:rPr lang="en-US" altLang="ja-JP" sz="3600" dirty="0"/>
              <a:t>Present Status and Future Development </a:t>
            </a:r>
            <a:br>
              <a:rPr lang="en-US" altLang="ja-JP" sz="3600" dirty="0"/>
            </a:br>
            <a:r>
              <a:rPr lang="en-US" altLang="ja-JP" sz="3600" dirty="0"/>
              <a:t>on EUV </a:t>
            </a:r>
            <a:r>
              <a:rPr lang="en-US" altLang="ja-JP" sz="3600" dirty="0" smtClean="0"/>
              <a:t>Lithography</a:t>
            </a:r>
            <a:endParaRPr kumimoji="1" lang="ja-JP" altLang="en-US" dirty="0"/>
          </a:p>
        </p:txBody>
      </p:sp>
      <p:sp>
        <p:nvSpPr>
          <p:cNvPr id="3" name="コンテンツ プレースホルダー 2"/>
          <p:cNvSpPr>
            <a:spLocks noGrp="1"/>
          </p:cNvSpPr>
          <p:nvPr>
            <p:ph idx="1"/>
          </p:nvPr>
        </p:nvSpPr>
        <p:spPr>
          <a:xfrm>
            <a:off x="107505" y="1124744"/>
            <a:ext cx="9036496" cy="5733256"/>
          </a:xfrm>
        </p:spPr>
        <p:txBody>
          <a:bodyPr>
            <a:normAutofit fontScale="92500" lnSpcReduction="10000"/>
          </a:bodyPr>
          <a:lstStyle/>
          <a:p>
            <a:pPr marL="0" indent="0" defTabSz="3506888">
              <a:spcBef>
                <a:spcPts val="0"/>
              </a:spcBef>
              <a:buNone/>
            </a:pPr>
            <a:r>
              <a:rPr lang="en-US" altLang="ja-JP" sz="3600" u="sng" dirty="0">
                <a:solidFill>
                  <a:prstClr val="black"/>
                </a:solidFill>
                <a:ea typeface="Meiryo" charset="-128"/>
                <a:cs typeface="Times New Roman" panose="02020603050405020304" pitchFamily="18" charset="0"/>
              </a:rPr>
              <a:t>Present Status</a:t>
            </a:r>
            <a:endParaRPr lang="en-US" altLang="ja-JP" sz="4000" u="sng" dirty="0">
              <a:solidFill>
                <a:prstClr val="black"/>
              </a:solidFill>
              <a:ea typeface="Meiryo" charset="-128"/>
              <a:cs typeface="Times New Roman" panose="02020603050405020304" pitchFamily="18" charset="0"/>
            </a:endParaRPr>
          </a:p>
          <a:p>
            <a:pPr marL="571362" indent="-571362" defTabSz="3506888">
              <a:spcBef>
                <a:spcPts val="0"/>
              </a:spcBef>
            </a:pPr>
            <a:r>
              <a:rPr lang="en-US" altLang="ja-JP" sz="3600" dirty="0">
                <a:solidFill>
                  <a:prstClr val="black"/>
                </a:solidFill>
                <a:ea typeface="Meiryo" charset="-128"/>
                <a:cs typeface="Times New Roman" panose="02020603050405020304" pitchFamily="18" charset="0"/>
              </a:rPr>
              <a:t>The technologies on EUV Lithography system </a:t>
            </a:r>
            <a:r>
              <a:rPr lang="ja-JP" altLang="en-US" sz="3600" dirty="0">
                <a:solidFill>
                  <a:prstClr val="black"/>
                </a:solidFill>
                <a:ea typeface="Meiryo" charset="-128"/>
                <a:cs typeface="Times New Roman" panose="02020603050405020304" pitchFamily="18" charset="0"/>
              </a:rPr>
              <a:t> </a:t>
            </a:r>
            <a:r>
              <a:rPr lang="en-US" altLang="ja-JP" sz="3600" dirty="0">
                <a:solidFill>
                  <a:prstClr val="black"/>
                </a:solidFill>
                <a:ea typeface="Meiryo" charset="-128"/>
                <a:cs typeface="Times New Roman" panose="02020603050405020304" pitchFamily="18" charset="0"/>
              </a:rPr>
              <a:t>based on LPP light source are progressing, now.</a:t>
            </a:r>
          </a:p>
          <a:p>
            <a:pPr marL="571362" indent="-571362" algn="just" defTabSz="3506888">
              <a:spcBef>
                <a:spcPts val="0"/>
              </a:spcBef>
            </a:pPr>
            <a:r>
              <a:rPr lang="en-US" altLang="ja-JP" sz="3600" dirty="0">
                <a:solidFill>
                  <a:prstClr val="black"/>
                </a:solidFill>
                <a:ea typeface="Meiryo" charset="-128"/>
                <a:cs typeface="Times New Roman" panose="02020603050405020304" pitchFamily="18" charset="0"/>
              </a:rPr>
              <a:t>The system based on </a:t>
            </a:r>
            <a:r>
              <a:rPr lang="en-US" altLang="ja-JP" sz="3600" dirty="0" smtClean="0">
                <a:solidFill>
                  <a:prstClr val="black"/>
                </a:solidFill>
                <a:ea typeface="Meiryo" charset="-128"/>
                <a:cs typeface="Times New Roman" panose="02020603050405020304" pitchFamily="18" charset="0"/>
              </a:rPr>
              <a:t>~200 W LPP light source is starting point of the production phase.</a:t>
            </a:r>
            <a:endParaRPr lang="en-US" altLang="ja-JP" sz="3600" dirty="0">
              <a:solidFill>
                <a:prstClr val="black"/>
              </a:solidFill>
              <a:ea typeface="Meiryo" charset="-128"/>
              <a:cs typeface="Times New Roman" panose="02020603050405020304" pitchFamily="18" charset="0"/>
            </a:endParaRPr>
          </a:p>
          <a:p>
            <a:pPr marL="0" indent="0" defTabSz="3506888">
              <a:lnSpc>
                <a:spcPts val="5599"/>
              </a:lnSpc>
              <a:spcBef>
                <a:spcPts val="0"/>
              </a:spcBef>
              <a:buNone/>
            </a:pPr>
            <a:r>
              <a:rPr lang="en-US" altLang="ja-JP" sz="4000" u="sng" dirty="0">
                <a:solidFill>
                  <a:prstClr val="black"/>
                </a:solidFill>
                <a:ea typeface="Meiryo" charset="-128"/>
                <a:cs typeface="Times New Roman" panose="02020603050405020304" pitchFamily="18" charset="0"/>
              </a:rPr>
              <a:t>Future Development</a:t>
            </a:r>
          </a:p>
          <a:p>
            <a:pPr marL="571362" indent="-571362" algn="just" defTabSz="3506888">
              <a:spcBef>
                <a:spcPts val="0"/>
              </a:spcBef>
            </a:pPr>
            <a:r>
              <a:rPr lang="en-US" altLang="ja-JP" sz="3600" dirty="0">
                <a:solidFill>
                  <a:prstClr val="black"/>
                </a:solidFill>
                <a:ea typeface="Meiryo" charset="-128"/>
                <a:cs typeface="Times New Roman" panose="02020603050405020304" pitchFamily="18" charset="0"/>
              </a:rPr>
              <a:t>It is expected </a:t>
            </a:r>
            <a:r>
              <a:rPr lang="en-US" altLang="ja-JP" sz="3600" dirty="0" smtClean="0">
                <a:solidFill>
                  <a:prstClr val="black"/>
                </a:solidFill>
                <a:ea typeface="Meiryo" charset="-128"/>
                <a:cs typeface="Times New Roman" panose="02020603050405020304" pitchFamily="18" charset="0"/>
              </a:rPr>
              <a:t>that </a:t>
            </a:r>
            <a:r>
              <a:rPr lang="en-US" altLang="ja-JP" sz="3600" dirty="0">
                <a:solidFill>
                  <a:prstClr val="black"/>
                </a:solidFill>
                <a:ea typeface="Meiryo" charset="-128"/>
                <a:cs typeface="Times New Roman" panose="02020603050405020304" pitchFamily="18" charset="0"/>
              </a:rPr>
              <a:t>these on ~1kW source will be necessary to realize the production less than </a:t>
            </a:r>
            <a:r>
              <a:rPr lang="en-US" altLang="ja-JP" sz="3600" dirty="0" smtClean="0">
                <a:solidFill>
                  <a:prstClr val="black"/>
                </a:solidFill>
                <a:ea typeface="Meiryo" charset="-128"/>
                <a:cs typeface="Times New Roman" panose="02020603050405020304" pitchFamily="18" charset="0"/>
              </a:rPr>
              <a:t>3nm </a:t>
            </a:r>
            <a:r>
              <a:rPr lang="en-US" altLang="ja-JP" sz="3600" dirty="0">
                <a:solidFill>
                  <a:prstClr val="black"/>
                </a:solidFill>
                <a:ea typeface="Meiryo" charset="-128"/>
                <a:cs typeface="Times New Roman" panose="02020603050405020304" pitchFamily="18" charset="0"/>
              </a:rPr>
              <a:t>node, too.</a:t>
            </a:r>
            <a:endParaRPr lang="en-US" altLang="ja-JP" sz="3600" dirty="0">
              <a:solidFill>
                <a:prstClr val="black"/>
              </a:solidFill>
              <a:ea typeface="Meiryo" charset="-128"/>
              <a:cs typeface="Meiryo" charset="-128"/>
            </a:endParaRPr>
          </a:p>
          <a:p>
            <a:pPr marL="571362" indent="-571362" algn="just" defTabSz="3506888">
              <a:spcBef>
                <a:spcPts val="0"/>
              </a:spcBef>
            </a:pPr>
            <a:r>
              <a:rPr lang="en-US" altLang="ja-JP" sz="3600" dirty="0">
                <a:solidFill>
                  <a:prstClr val="black"/>
                </a:solidFill>
                <a:ea typeface="Meiryo" charset="-128"/>
                <a:cs typeface="Times New Roman" panose="02020603050405020304" pitchFamily="18" charset="0"/>
              </a:rPr>
              <a:t>It is important to develop new type light source to realize higher power than ~</a:t>
            </a:r>
            <a:r>
              <a:rPr lang="en-US" altLang="ja-JP" sz="3600" dirty="0" smtClean="0">
                <a:solidFill>
                  <a:prstClr val="black"/>
                </a:solidFill>
                <a:ea typeface="Meiryo" charset="-128"/>
                <a:cs typeface="Times New Roman" panose="02020603050405020304" pitchFamily="18" charset="0"/>
              </a:rPr>
              <a:t>1kW.</a:t>
            </a:r>
            <a:endParaRPr kumimoji="1" lang="ja-JP" altLang="en-US" dirty="0"/>
          </a:p>
        </p:txBody>
      </p:sp>
    </p:spTree>
    <p:extLst>
      <p:ext uri="{BB962C8B-B14F-4D97-AF65-F5344CB8AC3E}">
        <p14:creationId xmlns:p14="http://schemas.microsoft.com/office/powerpoint/2010/main" val="666021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8341011" y="20369119"/>
            <a:ext cx="11869704" cy="7194517"/>
            <a:chOff x="5586175" y="2204830"/>
            <a:chExt cx="3497833" cy="2003287"/>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76"/>
            <a:stretch/>
          </p:blipFill>
          <p:spPr bwMode="auto">
            <a:xfrm>
              <a:off x="5667096" y="2204830"/>
              <a:ext cx="3416912" cy="2003287"/>
            </a:xfrm>
            <a:prstGeom prst="rect">
              <a:avLst/>
            </a:prstGeom>
            <a:solidFill>
              <a:srgbClr val="FF0000"/>
            </a:solidFill>
            <a:ln>
              <a:noFill/>
            </a:ln>
            <a:extLst/>
          </p:spPr>
        </p:pic>
        <p:sp>
          <p:nvSpPr>
            <p:cNvPr id="7" name="右矢印 6"/>
            <p:cNvSpPr/>
            <p:nvPr/>
          </p:nvSpPr>
          <p:spPr>
            <a:xfrm rot="9223209">
              <a:off x="5586175" y="3632627"/>
              <a:ext cx="673419" cy="205139"/>
            </a:xfrm>
            <a:prstGeom prst="rightArrow">
              <a:avLst>
                <a:gd name="adj1" fmla="val 27018"/>
                <a:gd name="adj2" fmla="val 59012"/>
              </a:avLst>
            </a:prstGeom>
            <a:solidFill>
              <a:srgbClr val="FF0000">
                <a:alpha val="14902"/>
              </a:srgbClr>
            </a:solidFill>
            <a:ln w="6350" cap="flat" cmpd="sng" algn="ctr">
              <a:solidFill>
                <a:srgbClr val="FF0000"/>
              </a:solidFill>
              <a:prstDash val="solid"/>
              <a:miter lim="800000"/>
            </a:ln>
            <a:effectLst/>
          </p:spPr>
          <p:txBody>
            <a:bodyPr rtlCol="0" anchor="ctr"/>
            <a:lstStyle/>
            <a:p>
              <a:pPr algn="ctr" defTabSz="914180" eaLnBrk="1" fontAlgn="auto" hangingPunct="1">
                <a:spcBef>
                  <a:spcPts val="0"/>
                </a:spcBef>
                <a:spcAft>
                  <a:spcPts val="0"/>
                </a:spcAft>
                <a:defRPr/>
              </a:pPr>
              <a:endParaRPr kumimoji="0" lang="ja-JP" altLang="en-US" kern="0" dirty="0">
                <a:solidFill>
                  <a:prstClr val="white"/>
                </a:solidFill>
                <a:latin typeface="Calibri"/>
                <a:ea typeface="ＭＳ Ｐゴシック"/>
              </a:endParaRPr>
            </a:p>
          </p:txBody>
        </p:sp>
      </p:grpSp>
      <p:sp>
        <p:nvSpPr>
          <p:cNvPr id="9" name="右矢印 8"/>
          <p:cNvSpPr/>
          <p:nvPr/>
        </p:nvSpPr>
        <p:spPr>
          <a:xfrm rot="5400000">
            <a:off x="25248193" y="21470349"/>
            <a:ext cx="738202" cy="503796"/>
          </a:xfrm>
          <a:prstGeom prst="rightArrow">
            <a:avLst/>
          </a:prstGeom>
          <a:solidFill>
            <a:srgbClr val="727CA3"/>
          </a:solidFill>
          <a:ln w="19050" cap="flat" cmpd="sng" algn="ctr">
            <a:solidFill>
              <a:srgbClr val="727CA3">
                <a:shade val="50000"/>
              </a:srgbClr>
            </a:solidFill>
            <a:prstDash val="solid"/>
          </a:ln>
          <a:effectLst/>
        </p:spPr>
        <p:txBody>
          <a:bodyPr lIns="91418" tIns="45710" rIns="91418" bIns="45710" rtlCol="0" anchor="ctr"/>
          <a:lstStyle/>
          <a:p>
            <a:pPr algn="ctr" defTabSz="3506888" eaLnBrk="1" fontAlgn="auto" hangingPunct="1">
              <a:spcBef>
                <a:spcPts val="0"/>
              </a:spcBef>
              <a:spcAft>
                <a:spcPts val="0"/>
              </a:spcAft>
              <a:defRPr/>
            </a:pPr>
            <a:endParaRPr kumimoji="0" lang="ja-JP" altLang="en-US" sz="6900" kern="0" dirty="0">
              <a:solidFill>
                <a:prstClr val="white"/>
              </a:solidFill>
              <a:latin typeface="Gill Sans MT"/>
              <a:ea typeface="ＭＳ Ｐゴシック"/>
            </a:endParaRPr>
          </a:p>
        </p:txBody>
      </p:sp>
      <p:sp>
        <p:nvSpPr>
          <p:cNvPr id="10" name="テキスト ボックス 9"/>
          <p:cNvSpPr txBox="1"/>
          <p:nvPr/>
        </p:nvSpPr>
        <p:spPr>
          <a:xfrm>
            <a:off x="23119599" y="26868305"/>
            <a:ext cx="6937240" cy="584755"/>
          </a:xfrm>
          <a:prstGeom prst="rect">
            <a:avLst/>
          </a:prstGeom>
          <a:noFill/>
        </p:spPr>
        <p:txBody>
          <a:bodyPr wrap="none" lIns="91418" tIns="45710" rIns="91418" bIns="45710" rtlCol="0">
            <a:spAutoFit/>
          </a:bodyPr>
          <a:lstStyle/>
          <a:p>
            <a:pPr algn="ctr" defTabSz="3506888" eaLnBrk="1" fontAlgn="auto" hangingPunct="1">
              <a:spcBef>
                <a:spcPts val="0"/>
              </a:spcBef>
              <a:spcAft>
                <a:spcPts val="0"/>
              </a:spcAft>
            </a:pPr>
            <a:r>
              <a:rPr lang="en-US" altLang="ja-JP" sz="3200" dirty="0">
                <a:solidFill>
                  <a:prstClr val="black"/>
                </a:solidFill>
                <a:latin typeface="Times New Roman" panose="02020603050405020304" pitchFamily="18" charset="0"/>
                <a:ea typeface="ＭＳ Ｐゴシック"/>
                <a:cs typeface="Times New Roman" panose="02020603050405020304" pitchFamily="18" charset="0"/>
              </a:rPr>
              <a:t>Fig. 2  Prototype design of the EUV-FEL</a:t>
            </a:r>
            <a:endParaRPr lang="ja-JP" altLang="en-US" sz="3200"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11" name="テキスト ボックス 10"/>
          <p:cNvSpPr txBox="1"/>
          <p:nvPr/>
        </p:nvSpPr>
        <p:spPr>
          <a:xfrm rot="19920000">
            <a:off x="18671135" y="24124557"/>
            <a:ext cx="4916043" cy="523220"/>
          </a:xfrm>
          <a:prstGeom prst="rect">
            <a:avLst/>
          </a:prstGeom>
          <a:noFill/>
        </p:spPr>
        <p:txBody>
          <a:bodyPr wrap="square" lIns="91418" tIns="45710" rIns="91418" bIns="45710" rtlCol="0">
            <a:spAutoFit/>
          </a:bodyPr>
          <a:lstStyle/>
          <a:p>
            <a:pPr defTabSz="3506888" eaLnBrk="1" fontAlgn="auto" hangingPunct="1">
              <a:spcBef>
                <a:spcPts val="0"/>
              </a:spcBef>
              <a:spcAft>
                <a:spcPts val="0"/>
              </a:spcAft>
            </a:pPr>
            <a:r>
              <a:rPr lang="en-US" altLang="ja-JP" sz="2800" dirty="0">
                <a:solidFill>
                  <a:srgbClr val="FF0000"/>
                </a:solidFill>
                <a:latin typeface="Times New Roman" panose="02020603050405020304" pitchFamily="18" charset="0"/>
                <a:ea typeface="ＭＳ Ｐゴシック"/>
                <a:cs typeface="Times New Roman" panose="02020603050405020304" pitchFamily="18" charset="0"/>
              </a:rPr>
              <a:t> High Power EUV-FEL Light</a:t>
            </a:r>
            <a:endParaRPr lang="ja-JP" altLang="en-US" sz="2800" dirty="0">
              <a:solidFill>
                <a:srgbClr val="FF0000"/>
              </a:solidFill>
              <a:latin typeface="Times New Roman" panose="02020603050405020304" pitchFamily="18" charset="0"/>
              <a:ea typeface="ＭＳ Ｐゴシック"/>
              <a:cs typeface="Times New Roman" panose="02020603050405020304"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20688"/>
            <a:ext cx="7416824" cy="454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698" y="3501008"/>
            <a:ext cx="519880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395536" y="34482"/>
            <a:ext cx="8229600" cy="850106"/>
          </a:xfrm>
        </p:spPr>
        <p:txBody>
          <a:bodyPr>
            <a:normAutofit/>
          </a:bodyPr>
          <a:lstStyle/>
          <a:p>
            <a:r>
              <a:rPr lang="en-US" altLang="ja-JP" sz="3600" dirty="0"/>
              <a:t>Prototype design of the EUV-FEL</a:t>
            </a:r>
            <a:endParaRPr lang="ja-JP" altLang="en-US" sz="3600" dirty="0"/>
          </a:p>
        </p:txBody>
      </p:sp>
    </p:spTree>
    <p:extLst>
      <p:ext uri="{BB962C8B-B14F-4D97-AF65-F5344CB8AC3E}">
        <p14:creationId xmlns:p14="http://schemas.microsoft.com/office/powerpoint/2010/main" val="4257697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4098" y="20370"/>
            <a:ext cx="8229600" cy="1143000"/>
          </a:xfrm>
        </p:spPr>
        <p:txBody>
          <a:bodyPr>
            <a:normAutofit/>
          </a:bodyPr>
          <a:lstStyle/>
          <a:p>
            <a:r>
              <a:rPr lang="en-US" altLang="ja-JP" sz="3600" dirty="0">
                <a:latin typeface="+mn-lt"/>
                <a:cs typeface="Arial"/>
              </a:rPr>
              <a:t>FEL </a:t>
            </a:r>
            <a:r>
              <a:rPr lang="en-US" altLang="ja-JP" sz="3600" dirty="0" smtClean="0">
                <a:latin typeface="+mn-lt"/>
                <a:cs typeface="Arial"/>
              </a:rPr>
              <a:t>Performance</a:t>
            </a:r>
            <a:endParaRPr kumimoji="1" lang="ja-JP" altLang="en-US" sz="3600" dirty="0">
              <a:latin typeface="+mn-lt"/>
              <a:ea typeface="+mn-ea"/>
              <a:cs typeface="Arial"/>
            </a:endParaRPr>
          </a:p>
        </p:txBody>
      </p:sp>
      <p:grpSp>
        <p:nvGrpSpPr>
          <p:cNvPr id="12" name="図形グループ 11"/>
          <p:cNvGrpSpPr/>
          <p:nvPr/>
        </p:nvGrpSpPr>
        <p:grpSpPr>
          <a:xfrm>
            <a:off x="4023161" y="3738472"/>
            <a:ext cx="5054600" cy="3052052"/>
            <a:chOff x="4023161" y="3738472"/>
            <a:chExt cx="5054600" cy="3052052"/>
          </a:xfrm>
        </p:grpSpPr>
        <p:grpSp>
          <p:nvGrpSpPr>
            <p:cNvPr id="11" name="図形グループ 10"/>
            <p:cNvGrpSpPr/>
            <p:nvPr/>
          </p:nvGrpSpPr>
          <p:grpSpPr>
            <a:xfrm>
              <a:off x="4023161" y="3738472"/>
              <a:ext cx="5054600" cy="3052052"/>
              <a:chOff x="4023161" y="3738472"/>
              <a:chExt cx="5054600" cy="3052052"/>
            </a:xfrm>
          </p:grpSpPr>
          <p:pic>
            <p:nvPicPr>
              <p:cNvPr id="43" name="図 42" descr="EUV-FE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161" y="3738472"/>
                <a:ext cx="5054600" cy="3052052"/>
              </a:xfrm>
              <a:prstGeom prst="rect">
                <a:avLst/>
              </a:prstGeom>
            </p:spPr>
          </p:pic>
          <p:sp>
            <p:nvSpPr>
              <p:cNvPr id="22" name="テキスト ボックス 21"/>
              <p:cNvSpPr txBox="1"/>
              <p:nvPr/>
            </p:nvSpPr>
            <p:spPr>
              <a:xfrm>
                <a:off x="4690602" y="5300739"/>
                <a:ext cx="303288" cy="276999"/>
              </a:xfrm>
              <a:prstGeom prst="rect">
                <a:avLst/>
              </a:prstGeom>
              <a:noFill/>
            </p:spPr>
            <p:txBody>
              <a:bodyPr wrap="none" rtlCol="0">
                <a:spAutoFit/>
              </a:bodyPr>
              <a:lstStyle/>
              <a:p>
                <a:pPr defTabSz="457200" eaLnBrk="1" fontAlgn="auto" hangingPunct="1">
                  <a:spcBef>
                    <a:spcPts val="0"/>
                  </a:spcBef>
                  <a:spcAft>
                    <a:spcPts val="0"/>
                  </a:spcAft>
                </a:pPr>
                <a:r>
                  <a:rPr lang="en-US" altLang="ja-JP" sz="1200" i="1" dirty="0" smtClean="0">
                    <a:solidFill>
                      <a:srgbClr val="FF0080"/>
                    </a:solidFill>
                    <a:latin typeface="Arial"/>
                    <a:ea typeface="ＭＳ Ｐゴシック"/>
                    <a:cs typeface="Arial"/>
                  </a:rPr>
                  <a:t>e</a:t>
                </a:r>
                <a:r>
                  <a:rPr lang="en-US" altLang="ja-JP" sz="1200" baseline="30000" dirty="0" smtClean="0">
                    <a:solidFill>
                      <a:srgbClr val="FF0080"/>
                    </a:solidFill>
                    <a:latin typeface="Arial"/>
                    <a:ea typeface="ＭＳ Ｐゴシック"/>
                    <a:cs typeface="Arial"/>
                  </a:rPr>
                  <a:t>-</a:t>
                </a:r>
                <a:endParaRPr lang="ja-JP" altLang="en-US" sz="1200" baseline="30000" dirty="0">
                  <a:solidFill>
                    <a:srgbClr val="FF0080"/>
                  </a:solidFill>
                  <a:latin typeface="Arial"/>
                  <a:ea typeface="ＭＳ Ｐゴシック"/>
                  <a:cs typeface="Arial"/>
                </a:endParaRPr>
              </a:p>
            </p:txBody>
          </p:sp>
        </p:grpSp>
        <p:cxnSp>
          <p:nvCxnSpPr>
            <p:cNvPr id="47" name="直線コネクタ 46"/>
            <p:cNvCxnSpPr>
              <a:cxnSpLocks noChangeAspect="1"/>
            </p:cNvCxnSpPr>
            <p:nvPr/>
          </p:nvCxnSpPr>
          <p:spPr>
            <a:xfrm flipV="1">
              <a:off x="4559752" y="4195672"/>
              <a:ext cx="3060248" cy="1586919"/>
            </a:xfrm>
            <a:prstGeom prst="line">
              <a:avLst/>
            </a:prstGeom>
            <a:ln>
              <a:solidFill>
                <a:srgbClr val="FF008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grpSp>
        <p:nvGrpSpPr>
          <p:cNvPr id="15" name="図形グループ 14"/>
          <p:cNvGrpSpPr/>
          <p:nvPr/>
        </p:nvGrpSpPr>
        <p:grpSpPr>
          <a:xfrm>
            <a:off x="6380442" y="1282200"/>
            <a:ext cx="2251968" cy="3023100"/>
            <a:chOff x="6380442" y="1282200"/>
            <a:chExt cx="2251968" cy="3023100"/>
          </a:xfrm>
        </p:grpSpPr>
        <p:cxnSp>
          <p:nvCxnSpPr>
            <p:cNvPr id="32" name="直線矢印コネクタ 31"/>
            <p:cNvCxnSpPr/>
            <p:nvPr/>
          </p:nvCxnSpPr>
          <p:spPr>
            <a:xfrm flipH="1" flipV="1">
              <a:off x="7353300" y="3111500"/>
              <a:ext cx="266700" cy="1193800"/>
            </a:xfrm>
            <a:prstGeom prst="straightConnector1">
              <a:avLst/>
            </a:prstGeom>
            <a:ln w="3175" cmpd="sng">
              <a:solidFill>
                <a:srgbClr val="000000"/>
              </a:solidFill>
              <a:prstDash val="dash"/>
              <a:headEnd type="none"/>
              <a:tailEnd type="none" w="sm" len="sm"/>
            </a:ln>
            <a:effectLst/>
          </p:spPr>
          <p:style>
            <a:lnRef idx="2">
              <a:schemeClr val="accent1"/>
            </a:lnRef>
            <a:fillRef idx="0">
              <a:schemeClr val="accent1"/>
            </a:fillRef>
            <a:effectRef idx="1">
              <a:schemeClr val="accent1"/>
            </a:effectRef>
            <a:fontRef idx="minor">
              <a:schemeClr val="tx1"/>
            </a:fontRef>
          </p:style>
        </p:cxnSp>
        <p:pic>
          <p:nvPicPr>
            <p:cNvPr id="40" name="図 39" descr="before_FEL_DBA_14m14m_p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442" y="1282200"/>
              <a:ext cx="2251968" cy="2160000"/>
            </a:xfrm>
            <a:prstGeom prst="rect">
              <a:avLst/>
            </a:prstGeom>
          </p:spPr>
        </p:pic>
        <p:sp>
          <p:nvSpPr>
            <p:cNvPr id="41" name="テキスト ボックス 40"/>
            <p:cNvSpPr txBox="1"/>
            <p:nvPr/>
          </p:nvSpPr>
          <p:spPr>
            <a:xfrm>
              <a:off x="7210221" y="2186651"/>
              <a:ext cx="1359731" cy="1015663"/>
            </a:xfrm>
            <a:prstGeom prst="rect">
              <a:avLst/>
            </a:prstGeom>
            <a:noFill/>
          </p:spPr>
          <p:txBody>
            <a:bodyPr wrap="none" rtlCol="0">
              <a:spAutoFit/>
            </a:bodyPr>
            <a:lstStyle/>
            <a:p>
              <a:pPr defTabSz="457200" eaLnBrk="1" fontAlgn="auto" hangingPunct="1">
                <a:spcBef>
                  <a:spcPts val="0"/>
                </a:spcBef>
                <a:spcAft>
                  <a:spcPts val="0"/>
                </a:spcAft>
              </a:pPr>
              <a:r>
                <a:rPr lang="en-US" altLang="ja-JP" sz="1200" dirty="0">
                  <a:solidFill>
                    <a:srgbClr val="000000"/>
                  </a:solidFill>
                  <a:latin typeface="Calibri"/>
                  <a:ea typeface="ＭＳ Ｐゴシック"/>
                </a:rPr>
                <a:t>&lt;</a:t>
              </a:r>
              <a:r>
                <a:rPr lang="en-US" altLang="ja-JP" sz="1200" i="1" dirty="0" err="1" smtClean="0">
                  <a:solidFill>
                    <a:srgbClr val="000000"/>
                  </a:solidFill>
                  <a:latin typeface="Symbol" charset="2"/>
                  <a:ea typeface="ＭＳ Ｐゴシック"/>
                  <a:cs typeface="Symbol" charset="2"/>
                </a:rPr>
                <a:t>gb</a:t>
              </a:r>
              <a:r>
                <a:rPr lang="en-US" altLang="ja-JP" sz="1200" dirty="0">
                  <a:solidFill>
                    <a:srgbClr val="000000"/>
                  </a:solidFill>
                  <a:latin typeface="Calibri"/>
                  <a:ea typeface="ＭＳ Ｐゴシック"/>
                </a:rPr>
                <a:t>&gt;=</a:t>
              </a:r>
              <a:r>
                <a:rPr lang="en-US" altLang="ja-JP" sz="1200" dirty="0" smtClean="0">
                  <a:solidFill>
                    <a:srgbClr val="000000"/>
                  </a:solidFill>
                  <a:latin typeface="Calibri"/>
                  <a:ea typeface="ＭＳ Ｐゴシック"/>
                </a:rPr>
                <a:t>1561.1 </a:t>
              </a:r>
              <a:endParaRPr lang="en-US" altLang="ja-JP" sz="1200" i="1" dirty="0" smtClean="0">
                <a:solidFill>
                  <a:srgbClr val="000000"/>
                </a:solidFill>
                <a:latin typeface="Symbol" charset="2"/>
                <a:ea typeface="ＭＳ Ｐゴシック"/>
                <a:cs typeface="Symbol" charset="2"/>
              </a:endParaRPr>
            </a:p>
            <a:p>
              <a:pPr defTabSz="457200" eaLnBrk="1" fontAlgn="auto" hangingPunct="1">
                <a:spcBef>
                  <a:spcPts val="0"/>
                </a:spcBef>
                <a:spcAft>
                  <a:spcPts val="0"/>
                </a:spcAft>
              </a:pPr>
              <a:r>
                <a:rPr lang="en-US" altLang="ja-JP" sz="1200" i="1" dirty="0" err="1" smtClean="0">
                  <a:solidFill>
                    <a:srgbClr val="000000"/>
                  </a:solidFill>
                  <a:latin typeface="Symbol" charset="2"/>
                  <a:ea typeface="ＭＳ Ｐゴシック"/>
                  <a:cs typeface="Symbol" charset="2"/>
                </a:rPr>
                <a:t>s</a:t>
              </a:r>
              <a:r>
                <a:rPr lang="en-US" altLang="ja-JP" sz="1200" i="1" baseline="-25000" dirty="0" err="1" smtClean="0">
                  <a:solidFill>
                    <a:srgbClr val="000000"/>
                  </a:solidFill>
                  <a:latin typeface="Times New Roman"/>
                  <a:ea typeface="ＭＳ Ｐゴシック"/>
                  <a:cs typeface="Times New Roman"/>
                </a:rPr>
                <a:t>t</a:t>
              </a:r>
              <a:r>
                <a:rPr lang="en-US" altLang="ja-JP" sz="1200" dirty="0" smtClean="0">
                  <a:solidFill>
                    <a:srgbClr val="000000"/>
                  </a:solidFill>
                  <a:latin typeface="Calibri"/>
                  <a:ea typeface="ＭＳ Ｐゴシック"/>
                </a:rPr>
                <a:t>=48.5 </a:t>
              </a:r>
              <a:r>
                <a:rPr lang="en-US" altLang="ja-JP" sz="1200" i="1" dirty="0" err="1" smtClean="0">
                  <a:solidFill>
                    <a:srgbClr val="000000"/>
                  </a:solidFill>
                  <a:latin typeface="Times New Roman"/>
                  <a:ea typeface="ＭＳ Ｐゴシック"/>
                  <a:cs typeface="Times New Roman"/>
                </a:rPr>
                <a:t>fs</a:t>
              </a:r>
              <a:endParaRPr lang="en-US" altLang="ja-JP" sz="1200" dirty="0" smtClean="0">
                <a:solidFill>
                  <a:srgbClr val="000000"/>
                </a:solidFill>
                <a:latin typeface="Calibri"/>
                <a:ea typeface="ＭＳ Ｐゴシック"/>
              </a:endParaRPr>
            </a:p>
            <a:p>
              <a:pPr defTabSz="457200" eaLnBrk="1" fontAlgn="auto" hangingPunct="1">
                <a:spcBef>
                  <a:spcPts val="0"/>
                </a:spcBef>
                <a:spcAft>
                  <a:spcPts val="0"/>
                </a:spcAft>
              </a:pPr>
              <a:r>
                <a:rPr lang="en-US" altLang="ja-JP" sz="1200" i="1" dirty="0" err="1" smtClean="0">
                  <a:solidFill>
                    <a:srgbClr val="000000"/>
                  </a:solidFill>
                  <a:latin typeface="Symbol" charset="2"/>
                  <a:ea typeface="ＭＳ Ｐゴシック"/>
                  <a:cs typeface="Symbol" charset="2"/>
                </a:rPr>
                <a:t>s</a:t>
              </a:r>
              <a:r>
                <a:rPr lang="en-US" altLang="ja-JP" sz="1200" i="1" baseline="-25000" dirty="0" err="1" smtClean="0">
                  <a:solidFill>
                    <a:srgbClr val="000000"/>
                  </a:solidFill>
                  <a:latin typeface="Calibri"/>
                  <a:ea typeface="ＭＳ Ｐゴシック"/>
                </a:rPr>
                <a:t>p</a:t>
              </a:r>
              <a:r>
                <a:rPr lang="en-US" altLang="ja-JP" sz="1200" dirty="0">
                  <a:solidFill>
                    <a:srgbClr val="000000"/>
                  </a:solidFill>
                  <a:latin typeface="Calibri"/>
                  <a:ea typeface="ＭＳ Ｐゴシック"/>
                </a:rPr>
                <a:t>/</a:t>
              </a:r>
              <a:r>
                <a:rPr lang="en-US" altLang="ja-JP" sz="1200" i="1" dirty="0">
                  <a:solidFill>
                    <a:srgbClr val="000000"/>
                  </a:solidFill>
                  <a:latin typeface="Times New Roman"/>
                  <a:ea typeface="ＭＳ Ｐゴシック"/>
                  <a:cs typeface="Times New Roman"/>
                </a:rPr>
                <a:t>p</a:t>
              </a:r>
              <a:r>
                <a:rPr lang="en-US" altLang="ja-JP" sz="1200" dirty="0">
                  <a:solidFill>
                    <a:srgbClr val="000000"/>
                  </a:solidFill>
                  <a:latin typeface="Calibri"/>
                  <a:ea typeface="ＭＳ Ｐゴシック"/>
                </a:rPr>
                <a:t>=</a:t>
              </a:r>
              <a:r>
                <a:rPr lang="en-US" altLang="ja-JP" sz="1200" dirty="0" smtClean="0">
                  <a:solidFill>
                    <a:srgbClr val="000000"/>
                  </a:solidFill>
                  <a:latin typeface="Calibri"/>
                  <a:ea typeface="ＭＳ Ｐゴシック"/>
                </a:rPr>
                <a:t>0.299 %</a:t>
              </a:r>
            </a:p>
            <a:p>
              <a:pPr defTabSz="457200" eaLnBrk="1" fontAlgn="auto" hangingPunct="1">
                <a:spcBef>
                  <a:spcPts val="0"/>
                </a:spcBef>
                <a:spcAft>
                  <a:spcPts val="0"/>
                </a:spcAft>
              </a:pPr>
              <a:r>
                <a:rPr lang="en-US" altLang="ja-JP" sz="1200" i="1" dirty="0" err="1">
                  <a:solidFill>
                    <a:prstClr val="black"/>
                  </a:solidFill>
                  <a:latin typeface="Symbol" charset="2"/>
                  <a:ea typeface="ＭＳ Ｐゴシック"/>
                  <a:cs typeface="Symbol" charset="2"/>
                </a:rPr>
                <a:t>e</a:t>
              </a:r>
              <a:r>
                <a:rPr lang="en-US" altLang="ja-JP" sz="1200" i="1" baseline="-25000" dirty="0" err="1">
                  <a:solidFill>
                    <a:prstClr val="black"/>
                  </a:solidFill>
                  <a:latin typeface="Times New Roman"/>
                  <a:ea typeface="ＭＳ Ｐゴシック"/>
                  <a:cs typeface="Times New Roman"/>
                </a:rPr>
                <a:t>nx</a:t>
              </a:r>
              <a:r>
                <a:rPr lang="en-US" altLang="ja-JP" sz="1200" dirty="0">
                  <a:solidFill>
                    <a:prstClr val="black"/>
                  </a:solidFill>
                  <a:latin typeface="Calibri"/>
                  <a:ea typeface="ＭＳ Ｐゴシック"/>
                </a:rPr>
                <a:t>=</a:t>
              </a:r>
              <a:r>
                <a:rPr lang="en-US" altLang="ja-JP" sz="1200" dirty="0" smtClean="0">
                  <a:solidFill>
                    <a:prstClr val="black"/>
                  </a:solidFill>
                  <a:latin typeface="Calibri"/>
                  <a:ea typeface="ＭＳ Ｐゴシック"/>
                </a:rPr>
                <a:t>1.98 mm</a:t>
              </a:r>
              <a:r>
                <a:rPr lang="en-GB" altLang="ja-JP" sz="1200" dirty="0">
                  <a:solidFill>
                    <a:prstClr val="black"/>
                  </a:solidFill>
                  <a:latin typeface="Arial"/>
                  <a:ea typeface="ＭＳ Ｐゴシック"/>
                  <a:cs typeface="Arial"/>
                </a:rPr>
                <a:t>·</a:t>
              </a:r>
              <a:r>
                <a:rPr lang="en-US" altLang="ja-JP" sz="1200" dirty="0" err="1" smtClean="0">
                  <a:solidFill>
                    <a:prstClr val="black"/>
                  </a:solidFill>
                  <a:latin typeface="Calibri"/>
                  <a:ea typeface="ＭＳ Ｐゴシック"/>
                </a:rPr>
                <a:t>mrad</a:t>
              </a:r>
              <a:endParaRPr lang="en-US" altLang="ja-JP" sz="1200" dirty="0">
                <a:solidFill>
                  <a:prstClr val="black"/>
                </a:solidFill>
                <a:latin typeface="Calibri"/>
                <a:ea typeface="ＭＳ Ｐゴシック"/>
              </a:endParaRPr>
            </a:p>
            <a:p>
              <a:pPr defTabSz="457200" eaLnBrk="1" fontAlgn="auto" hangingPunct="1">
                <a:spcBef>
                  <a:spcPts val="0"/>
                </a:spcBef>
                <a:spcAft>
                  <a:spcPts val="0"/>
                </a:spcAft>
              </a:pPr>
              <a:r>
                <a:rPr lang="en-US" altLang="ja-JP" sz="1200" i="1" dirty="0" err="1">
                  <a:solidFill>
                    <a:prstClr val="black"/>
                  </a:solidFill>
                  <a:latin typeface="Symbol" charset="2"/>
                  <a:ea typeface="ＭＳ Ｐゴシック"/>
                  <a:cs typeface="Symbol" charset="2"/>
                </a:rPr>
                <a:t>e</a:t>
              </a:r>
              <a:r>
                <a:rPr lang="en-US" altLang="ja-JP" sz="1200" i="1" baseline="-25000" dirty="0" err="1">
                  <a:solidFill>
                    <a:prstClr val="black"/>
                  </a:solidFill>
                  <a:latin typeface="Times New Roman"/>
                  <a:ea typeface="ＭＳ Ｐゴシック"/>
                  <a:cs typeface="Times New Roman"/>
                </a:rPr>
                <a:t>ny</a:t>
              </a:r>
              <a:r>
                <a:rPr lang="en-US" altLang="ja-JP" sz="1200" dirty="0">
                  <a:solidFill>
                    <a:prstClr val="black"/>
                  </a:solidFill>
                  <a:latin typeface="Calibri"/>
                  <a:ea typeface="ＭＳ Ｐゴシック"/>
                </a:rPr>
                <a:t>=</a:t>
              </a:r>
              <a:r>
                <a:rPr lang="en-US" altLang="ja-JP" sz="1200" dirty="0" smtClean="0">
                  <a:solidFill>
                    <a:prstClr val="black"/>
                  </a:solidFill>
                  <a:latin typeface="Calibri"/>
                  <a:ea typeface="ＭＳ Ｐゴシック"/>
                </a:rPr>
                <a:t>0.71 mm</a:t>
              </a:r>
              <a:r>
                <a:rPr lang="en-GB" altLang="ja-JP" sz="1200" dirty="0">
                  <a:solidFill>
                    <a:prstClr val="black"/>
                  </a:solidFill>
                  <a:latin typeface="Arial"/>
                  <a:ea typeface="ＭＳ Ｐゴシック"/>
                  <a:cs typeface="Arial"/>
                </a:rPr>
                <a:t>·</a:t>
              </a:r>
              <a:r>
                <a:rPr lang="en-US" altLang="ja-JP" sz="1200" dirty="0" err="1" smtClean="0">
                  <a:solidFill>
                    <a:prstClr val="black"/>
                  </a:solidFill>
                  <a:latin typeface="Calibri"/>
                  <a:ea typeface="ＭＳ Ｐゴシック"/>
                </a:rPr>
                <a:t>mrad</a:t>
              </a:r>
              <a:endParaRPr lang="en-US" altLang="ja-JP" sz="1200" dirty="0">
                <a:solidFill>
                  <a:prstClr val="black"/>
                </a:solidFill>
                <a:latin typeface="Calibri"/>
                <a:ea typeface="ＭＳ Ｐゴシック"/>
              </a:endParaRPr>
            </a:p>
          </p:txBody>
        </p:sp>
      </p:grpSp>
      <p:grpSp>
        <p:nvGrpSpPr>
          <p:cNvPr id="5" name="図形グループ 4"/>
          <p:cNvGrpSpPr/>
          <p:nvPr/>
        </p:nvGrpSpPr>
        <p:grpSpPr>
          <a:xfrm>
            <a:off x="276817" y="1108542"/>
            <a:ext cx="8656375" cy="5012605"/>
            <a:chOff x="276817" y="1108540"/>
            <a:chExt cx="8656374" cy="5012605"/>
          </a:xfrm>
        </p:grpSpPr>
        <p:sp>
          <p:nvSpPr>
            <p:cNvPr id="26" name="Text Box 10"/>
            <p:cNvSpPr txBox="1">
              <a:spLocks noChangeArrowheads="1"/>
            </p:cNvSpPr>
            <p:nvPr/>
          </p:nvSpPr>
          <p:spPr bwMode="auto">
            <a:xfrm>
              <a:off x="6306446" y="5782591"/>
              <a:ext cx="2626745" cy="338554"/>
            </a:xfrm>
            <a:prstGeom prst="rect">
              <a:avLst/>
            </a:prstGeom>
            <a:noFill/>
            <a:ln w="9525">
              <a:noFill/>
              <a:miter lim="800000"/>
              <a:headEnd/>
              <a:tailEnd/>
            </a:ln>
          </p:spPr>
          <p:txBody>
            <a:bodyPr wrap="none">
              <a:prstTxWarp prst="textNoShape">
                <a:avLst/>
              </a:prstTxWarp>
              <a:spAutoFit/>
            </a:bodyPr>
            <a:lstStyle/>
            <a:p>
              <a:pPr defTabSz="457200" eaLnBrk="1" fontAlgn="auto" hangingPunct="1">
                <a:spcBef>
                  <a:spcPts val="0"/>
                </a:spcBef>
                <a:spcAft>
                  <a:spcPts val="0"/>
                </a:spcAft>
              </a:pPr>
              <a:r>
                <a:rPr lang="en-US" altLang="ja-JP" sz="1600" b="1" dirty="0" smtClean="0">
                  <a:solidFill>
                    <a:srgbClr val="FF0000"/>
                  </a:solidFill>
                  <a:latin typeface="Arial"/>
                  <a:ea typeface="ＭＳ Ｐゴシック"/>
                  <a:cs typeface="Arial"/>
                </a:rPr>
                <a:t>P</a:t>
              </a:r>
              <a:r>
                <a:rPr lang="en-US" altLang="ja-JP" sz="1600" b="1" baseline="-25000" dirty="0" smtClean="0">
                  <a:solidFill>
                    <a:srgbClr val="FF0000"/>
                  </a:solidFill>
                  <a:latin typeface="Arial"/>
                  <a:ea typeface="ＭＳ Ｐゴシック"/>
                  <a:cs typeface="Arial"/>
                </a:rPr>
                <a:t>FEL</a:t>
              </a:r>
              <a:r>
                <a:rPr lang="en-US" altLang="ja-JP" sz="1600" b="1" dirty="0" smtClean="0">
                  <a:solidFill>
                    <a:srgbClr val="FF0000"/>
                  </a:solidFill>
                  <a:latin typeface="Arial"/>
                  <a:ea typeface="ＭＳ Ｐゴシック"/>
                  <a:cs typeface="Arial"/>
                </a:rPr>
                <a:t> &gt; 10 kW is achieved.</a:t>
              </a:r>
              <a:endParaRPr lang="en-US" altLang="ja-JP" sz="1600" b="1" dirty="0">
                <a:solidFill>
                  <a:srgbClr val="FF0000"/>
                </a:solidFill>
                <a:latin typeface="Arial"/>
                <a:ea typeface="ＭＳ Ｐゴシック"/>
                <a:cs typeface="Arial"/>
              </a:endParaRPr>
            </a:p>
          </p:txBody>
        </p:sp>
        <p:grpSp>
          <p:nvGrpSpPr>
            <p:cNvPr id="4" name="図形グループ 3"/>
            <p:cNvGrpSpPr/>
            <p:nvPr/>
          </p:nvGrpSpPr>
          <p:grpSpPr>
            <a:xfrm>
              <a:off x="276817" y="1108540"/>
              <a:ext cx="6103625" cy="3747532"/>
              <a:chOff x="276817" y="1108540"/>
              <a:chExt cx="6103625" cy="3747532"/>
            </a:xfrm>
          </p:grpSpPr>
          <p:cxnSp>
            <p:nvCxnSpPr>
              <p:cNvPr id="49" name="直線矢印コネクタ 48"/>
              <p:cNvCxnSpPr/>
              <p:nvPr/>
            </p:nvCxnSpPr>
            <p:spPr>
              <a:xfrm>
                <a:off x="5411145" y="3860800"/>
                <a:ext cx="969297" cy="995272"/>
              </a:xfrm>
              <a:prstGeom prst="straightConnector1">
                <a:avLst/>
              </a:prstGeom>
              <a:ln w="3175" cmpd="sng">
                <a:solidFill>
                  <a:srgbClr val="000000"/>
                </a:solidFill>
                <a:prstDash val="dash"/>
                <a:headEnd type="none"/>
                <a:tailEnd type="none" w="sm" len="sm"/>
              </a:ln>
              <a:effectLst/>
            </p:spPr>
            <p:style>
              <a:lnRef idx="2">
                <a:schemeClr val="accent1"/>
              </a:lnRef>
              <a:fillRef idx="0">
                <a:schemeClr val="accent1"/>
              </a:fillRef>
              <a:effectRef idx="1">
                <a:schemeClr val="accent1"/>
              </a:effectRef>
              <a:fontRef idx="minor">
                <a:schemeClr val="tx1"/>
              </a:fontRef>
            </p:style>
          </p:cxnSp>
          <p:sp>
            <p:nvSpPr>
              <p:cNvPr id="3" name="テキスト ボックス 2"/>
              <p:cNvSpPr txBox="1"/>
              <p:nvPr/>
            </p:nvSpPr>
            <p:spPr>
              <a:xfrm>
                <a:off x="276817" y="4230588"/>
                <a:ext cx="4903457" cy="276999"/>
              </a:xfrm>
              <a:prstGeom prst="rect">
                <a:avLst/>
              </a:prstGeom>
              <a:noFill/>
            </p:spPr>
            <p:txBody>
              <a:bodyPr wrap="none" rtlCol="0">
                <a:spAutoFit/>
              </a:bodyPr>
              <a:lstStyle/>
              <a:p>
                <a:pPr defTabSz="457200" eaLnBrk="1" fontAlgn="auto" hangingPunct="1">
                  <a:spcBef>
                    <a:spcPts val="0"/>
                  </a:spcBef>
                  <a:spcAft>
                    <a:spcPts val="0"/>
                  </a:spcAft>
                </a:pPr>
                <a:r>
                  <a:rPr lang="en-US" altLang="ja-JP" sz="1200" dirty="0" smtClean="0">
                    <a:solidFill>
                      <a:prstClr val="black"/>
                    </a:solidFill>
                    <a:latin typeface="Arial"/>
                    <a:ea typeface="ＭＳ Ｐゴシック"/>
                    <a:cs typeface="Arial"/>
                  </a:rPr>
                  <a:t>(P</a:t>
                </a:r>
                <a:r>
                  <a:rPr lang="en-US" altLang="ja-JP" sz="1200" baseline="-25000" dirty="0" smtClean="0">
                    <a:solidFill>
                      <a:prstClr val="black"/>
                    </a:solidFill>
                    <a:latin typeface="Arial"/>
                    <a:ea typeface="ＭＳ Ｐゴシック"/>
                    <a:cs typeface="Arial"/>
                  </a:rPr>
                  <a:t>FEL</a:t>
                </a:r>
                <a:r>
                  <a:rPr lang="en-US" altLang="ja-JP" sz="1200" dirty="0" smtClean="0">
                    <a:solidFill>
                      <a:prstClr val="black"/>
                    </a:solidFill>
                    <a:latin typeface="Arial"/>
                    <a:ea typeface="ＭＳ Ｐゴシック"/>
                    <a:cs typeface="Arial"/>
                  </a:rPr>
                  <a:t>=84 </a:t>
                </a:r>
                <a:r>
                  <a:rPr lang="en-US" altLang="ja-JP" sz="1200" dirty="0" err="1" smtClean="0">
                    <a:solidFill>
                      <a:prstClr val="black"/>
                    </a:solidFill>
                    <a:latin typeface="Symbol" charset="2"/>
                    <a:ea typeface="ＭＳ Ｐゴシック"/>
                    <a:cs typeface="Symbol" charset="2"/>
                  </a:rPr>
                  <a:t>m</a:t>
                </a:r>
                <a:r>
                  <a:rPr lang="en-US" altLang="ja-JP" sz="1200" dirty="0" err="1" smtClean="0">
                    <a:solidFill>
                      <a:prstClr val="black"/>
                    </a:solidFill>
                    <a:latin typeface="Arial"/>
                    <a:ea typeface="ＭＳ Ｐゴシック"/>
                    <a:cs typeface="Arial"/>
                  </a:rPr>
                  <a:t>J</a:t>
                </a:r>
                <a:r>
                  <a:rPr lang="en-US" altLang="ja-JP" sz="1200" dirty="0" smtClean="0">
                    <a:solidFill>
                      <a:prstClr val="black"/>
                    </a:solidFill>
                    <a:latin typeface="Arial"/>
                    <a:ea typeface="ＭＳ Ｐゴシック"/>
                    <a:cs typeface="Arial"/>
                  </a:rPr>
                  <a:t> x 162.5 MHz =13.7 kW, </a:t>
                </a:r>
                <a:r>
                  <a:rPr lang="en-US" altLang="ja-JP" sz="1200" dirty="0" err="1" smtClean="0">
                    <a:solidFill>
                      <a:prstClr val="black"/>
                    </a:solidFill>
                    <a:latin typeface="Arial"/>
                    <a:ea typeface="ＭＳ Ｐゴシック"/>
                    <a:cs typeface="Arial"/>
                  </a:rPr>
                  <a:t>I</a:t>
                </a:r>
                <a:r>
                  <a:rPr lang="en-US" altLang="ja-JP" sz="1200" baseline="-25000" dirty="0" err="1" smtClean="0">
                    <a:solidFill>
                      <a:prstClr val="black"/>
                    </a:solidFill>
                    <a:latin typeface="Arial"/>
                    <a:ea typeface="ＭＳ Ｐゴシック"/>
                    <a:cs typeface="Arial"/>
                  </a:rPr>
                  <a:t>av</a:t>
                </a:r>
                <a:r>
                  <a:rPr lang="en-US" altLang="ja-JP" sz="1200" dirty="0" smtClean="0">
                    <a:solidFill>
                      <a:prstClr val="black"/>
                    </a:solidFill>
                    <a:latin typeface="Arial"/>
                    <a:ea typeface="ＭＳ Ｐゴシック"/>
                    <a:cs typeface="Arial"/>
                  </a:rPr>
                  <a:t>=60pC x 162.5 MHz=9.75 mA)</a:t>
                </a:r>
                <a:endParaRPr lang="ja-JP" altLang="en-US" sz="1200" dirty="0">
                  <a:solidFill>
                    <a:prstClr val="black"/>
                  </a:solidFill>
                  <a:latin typeface="Arial"/>
                  <a:ea typeface="ＭＳ Ｐゴシック"/>
                  <a:cs typeface="Arial"/>
                </a:endParaRPr>
              </a:p>
            </p:txBody>
          </p:sp>
          <p:sp>
            <p:nvSpPr>
              <p:cNvPr id="55" name="テキスト ボックス 54"/>
              <p:cNvSpPr txBox="1"/>
              <p:nvPr/>
            </p:nvSpPr>
            <p:spPr>
              <a:xfrm>
                <a:off x="297175" y="3809857"/>
                <a:ext cx="5423535" cy="461665"/>
              </a:xfrm>
              <a:prstGeom prst="rect">
                <a:avLst/>
              </a:prstGeom>
              <a:solidFill>
                <a:srgbClr val="FFFF00"/>
              </a:solidFill>
              <a:ln>
                <a:solidFill>
                  <a:srgbClr val="FF0000"/>
                </a:solidFill>
              </a:ln>
            </p:spPr>
            <p:txBody>
              <a:bodyPr wrap="none" rtlCol="0">
                <a:spAutoFit/>
              </a:bodyPr>
              <a:lstStyle/>
              <a:p>
                <a:pPr defTabSz="457200" eaLnBrk="1" fontAlgn="auto" hangingPunct="1">
                  <a:spcBef>
                    <a:spcPts val="0"/>
                  </a:spcBef>
                  <a:spcAft>
                    <a:spcPts val="0"/>
                  </a:spcAft>
                </a:pPr>
                <a:r>
                  <a:rPr lang="en-US" altLang="ja-JP" sz="1200" dirty="0" smtClean="0">
                    <a:solidFill>
                      <a:prstClr val="black"/>
                    </a:solidFill>
                    <a:latin typeface="Arial"/>
                    <a:ea typeface="ＭＳ Ｐゴシック"/>
                    <a:cs typeface="Arial"/>
                  </a:rPr>
                  <a:t>FEL power without tapering:</a:t>
                </a:r>
                <a:r>
                  <a:rPr lang="en-US" altLang="ja-JP" sz="1200" dirty="0">
                    <a:solidFill>
                      <a:prstClr val="black"/>
                    </a:solidFill>
                    <a:latin typeface="Arial"/>
                    <a:ea typeface="ＭＳ Ｐゴシック"/>
                    <a:cs typeface="Arial"/>
                  </a:rPr>
                  <a:t> </a:t>
                </a:r>
                <a:r>
                  <a:rPr lang="en-US" altLang="ja-JP" sz="1200" dirty="0" smtClean="0">
                    <a:solidFill>
                      <a:prstClr val="black"/>
                    </a:solidFill>
                    <a:latin typeface="Arial"/>
                    <a:ea typeface="ＭＳ Ｐゴシック"/>
                    <a:cs typeface="Arial"/>
                  </a:rPr>
                  <a:t> 12.9/25.8 kW @ 9.75/19.5 mA (162.5/325 MHz)</a:t>
                </a:r>
              </a:p>
              <a:p>
                <a:pPr defTabSz="457200" eaLnBrk="1" fontAlgn="auto" hangingPunct="1">
                  <a:spcBef>
                    <a:spcPts val="0"/>
                  </a:spcBef>
                  <a:spcAft>
                    <a:spcPts val="0"/>
                  </a:spcAft>
                </a:pPr>
                <a:r>
                  <a:rPr lang="en-US" altLang="ja-JP" sz="1200" dirty="0" smtClean="0">
                    <a:solidFill>
                      <a:prstClr val="black"/>
                    </a:solidFill>
                    <a:latin typeface="Arial"/>
                    <a:ea typeface="ＭＳ Ｐゴシック"/>
                    <a:cs typeface="Arial"/>
                  </a:rPr>
                  <a:t>FEL power with </a:t>
                </a:r>
                <a:r>
                  <a:rPr lang="en-US" altLang="ja-JP" sz="1200" dirty="0">
                    <a:solidFill>
                      <a:prstClr val="black"/>
                    </a:solidFill>
                    <a:latin typeface="Arial"/>
                    <a:ea typeface="ＭＳ Ｐゴシック"/>
                    <a:cs typeface="Arial"/>
                  </a:rPr>
                  <a:t>2</a:t>
                </a:r>
                <a:r>
                  <a:rPr lang="en-US" altLang="ja-JP" sz="1200" dirty="0" smtClean="0">
                    <a:solidFill>
                      <a:prstClr val="black"/>
                    </a:solidFill>
                    <a:latin typeface="Arial"/>
                    <a:ea typeface="ＭＳ Ｐゴシック"/>
                    <a:cs typeface="Arial"/>
                  </a:rPr>
                  <a:t>% tapering: 14.4/28.8 </a:t>
                </a:r>
                <a:r>
                  <a:rPr lang="en-US" altLang="ja-JP" sz="1200" dirty="0">
                    <a:solidFill>
                      <a:prstClr val="black"/>
                    </a:solidFill>
                    <a:latin typeface="Arial"/>
                    <a:ea typeface="ＭＳ Ｐゴシック"/>
                    <a:cs typeface="Arial"/>
                  </a:rPr>
                  <a:t>kW @ </a:t>
                </a:r>
                <a:r>
                  <a:rPr lang="en-US" altLang="ja-JP" sz="1200" dirty="0" smtClean="0">
                    <a:solidFill>
                      <a:prstClr val="black"/>
                    </a:solidFill>
                    <a:latin typeface="Arial"/>
                    <a:ea typeface="ＭＳ Ｐゴシック"/>
                    <a:cs typeface="Arial"/>
                  </a:rPr>
                  <a:t>9.75/19.5 mA (162.5</a:t>
                </a:r>
                <a:r>
                  <a:rPr lang="en-US" altLang="ja-JP" sz="1200" dirty="0">
                    <a:solidFill>
                      <a:prstClr val="black"/>
                    </a:solidFill>
                    <a:latin typeface="Arial"/>
                    <a:ea typeface="ＭＳ Ｐゴシック"/>
                    <a:cs typeface="Arial"/>
                  </a:rPr>
                  <a:t>/325 MHz</a:t>
                </a:r>
                <a:r>
                  <a:rPr lang="en-US" altLang="ja-JP" sz="1200" dirty="0" smtClean="0">
                    <a:solidFill>
                      <a:prstClr val="black"/>
                    </a:solidFill>
                    <a:latin typeface="Arial"/>
                    <a:ea typeface="ＭＳ Ｐゴシック"/>
                    <a:cs typeface="Arial"/>
                  </a:rPr>
                  <a:t>)</a:t>
                </a:r>
                <a:endParaRPr lang="en-US" altLang="ja-JP" sz="1200" dirty="0">
                  <a:solidFill>
                    <a:prstClr val="black"/>
                  </a:solidFill>
                  <a:latin typeface="Arial"/>
                  <a:ea typeface="ＭＳ Ｐゴシック"/>
                  <a:cs typeface="Arial"/>
                </a:endParaRPr>
              </a:p>
            </p:txBody>
          </p:sp>
          <p:grpSp>
            <p:nvGrpSpPr>
              <p:cNvPr id="9" name="図形グループ 8"/>
              <p:cNvGrpSpPr>
                <a:grpSpLocks noChangeAspect="1"/>
              </p:cNvGrpSpPr>
              <p:nvPr/>
            </p:nvGrpSpPr>
            <p:grpSpPr>
              <a:xfrm>
                <a:off x="287941" y="1108540"/>
                <a:ext cx="5366148" cy="2662789"/>
                <a:chOff x="600001" y="1244100"/>
                <a:chExt cx="4580201" cy="2272787"/>
              </a:xfrm>
            </p:grpSpPr>
            <p:cxnSp>
              <p:nvCxnSpPr>
                <p:cNvPr id="45" name="直線矢印コネクタ 44"/>
                <p:cNvCxnSpPr/>
                <p:nvPr/>
              </p:nvCxnSpPr>
              <p:spPr>
                <a:xfrm>
                  <a:off x="2859994" y="1500895"/>
                  <a:ext cx="356877" cy="0"/>
                </a:xfrm>
                <a:prstGeom prst="straightConnector1">
                  <a:avLst/>
                </a:prstGeom>
                <a:ln w="3175" cmpd="sng">
                  <a:solidFill>
                    <a:srgbClr val="000000"/>
                  </a:solidFill>
                  <a:prstDash val="dash"/>
                  <a:tailEnd type="arrow" w="sm" len="sm"/>
                </a:ln>
                <a:effectLst/>
              </p:spPr>
              <p:style>
                <a:lnRef idx="2">
                  <a:schemeClr val="accent1"/>
                </a:lnRef>
                <a:fillRef idx="0">
                  <a:schemeClr val="accent1"/>
                </a:fillRef>
                <a:effectRef idx="1">
                  <a:schemeClr val="accent1"/>
                </a:effectRef>
                <a:fontRef idx="minor">
                  <a:schemeClr val="tx1"/>
                </a:fontRef>
              </p:style>
            </p:cxnSp>
            <p:pic>
              <p:nvPicPr>
                <p:cNvPr id="46" name="図 45" descr="pulse_energ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001" y="1244100"/>
                  <a:ext cx="2269905" cy="2266648"/>
                </a:xfrm>
                <a:prstGeom prst="rect">
                  <a:avLst/>
                </a:prstGeom>
              </p:spPr>
            </p:pic>
            <p:pic>
              <p:nvPicPr>
                <p:cNvPr id="52" name="図 51" descr="power&amp;curren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8001" y="1244100"/>
                  <a:ext cx="1962201" cy="1112699"/>
                </a:xfrm>
                <a:prstGeom prst="rect">
                  <a:avLst/>
                </a:prstGeom>
              </p:spPr>
            </p:pic>
            <p:sp>
              <p:nvSpPr>
                <p:cNvPr id="53" name="テキスト ボックス 52"/>
                <p:cNvSpPr txBox="1"/>
                <p:nvPr/>
              </p:nvSpPr>
              <p:spPr>
                <a:xfrm>
                  <a:off x="2275037" y="1770974"/>
                  <a:ext cx="589977" cy="236429"/>
                </a:xfrm>
                <a:prstGeom prst="rect">
                  <a:avLst/>
                </a:prstGeom>
                <a:noFill/>
              </p:spPr>
              <p:txBody>
                <a:bodyPr wrap="none" rtlCol="0">
                  <a:spAutoFit/>
                </a:bodyPr>
                <a:lstStyle/>
                <a:p>
                  <a:pPr defTabSz="457200" eaLnBrk="1" fontAlgn="auto" hangingPunct="1">
                    <a:spcBef>
                      <a:spcPts val="0"/>
                    </a:spcBef>
                    <a:spcAft>
                      <a:spcPts val="0"/>
                    </a:spcAft>
                  </a:pPr>
                  <a:r>
                    <a:rPr lang="en-US" altLang="ja-JP" sz="1200" dirty="0" smtClean="0">
                      <a:solidFill>
                        <a:prstClr val="black"/>
                      </a:solidFill>
                      <a:latin typeface="Arial"/>
                      <a:ea typeface="ＭＳ Ｐゴシック"/>
                      <a:cs typeface="Arial"/>
                    </a:rPr>
                    <a:t>79.5 </a:t>
                  </a:r>
                  <a:r>
                    <a:rPr lang="en-US" altLang="ja-JP" sz="1200" dirty="0" err="1">
                      <a:solidFill>
                        <a:prstClr val="black"/>
                      </a:solidFill>
                      <a:latin typeface="Symbol" charset="2"/>
                      <a:ea typeface="ＭＳ Ｐゴシック"/>
                      <a:cs typeface="Symbol" charset="2"/>
                    </a:rPr>
                    <a:t>m</a:t>
                  </a:r>
                  <a:r>
                    <a:rPr lang="en-US" altLang="ja-JP" sz="1200" dirty="0" err="1" smtClean="0">
                      <a:solidFill>
                        <a:prstClr val="black"/>
                      </a:solidFill>
                      <a:latin typeface="Arial"/>
                      <a:ea typeface="ＭＳ Ｐゴシック"/>
                      <a:cs typeface="Arial"/>
                    </a:rPr>
                    <a:t>J</a:t>
                  </a:r>
                  <a:endParaRPr lang="ja-JP" altLang="en-US" sz="1200" dirty="0">
                    <a:solidFill>
                      <a:prstClr val="black"/>
                    </a:solidFill>
                    <a:latin typeface="Arial"/>
                    <a:ea typeface="ＭＳ Ｐゴシック"/>
                    <a:cs typeface="Arial"/>
                  </a:endParaRPr>
                </a:p>
              </p:txBody>
            </p:sp>
            <p:sp>
              <p:nvSpPr>
                <p:cNvPr id="54" name="テキスト ボックス 53"/>
                <p:cNvSpPr txBox="1"/>
                <p:nvPr/>
              </p:nvSpPr>
              <p:spPr>
                <a:xfrm>
                  <a:off x="2320511" y="1308851"/>
                  <a:ext cx="553035" cy="236429"/>
                </a:xfrm>
                <a:prstGeom prst="rect">
                  <a:avLst/>
                </a:prstGeom>
                <a:noFill/>
              </p:spPr>
              <p:txBody>
                <a:bodyPr wrap="none" rtlCol="0">
                  <a:spAutoFit/>
                </a:bodyPr>
                <a:lstStyle/>
                <a:p>
                  <a:pPr defTabSz="457200" eaLnBrk="1" fontAlgn="auto" hangingPunct="1">
                    <a:spcBef>
                      <a:spcPts val="0"/>
                    </a:spcBef>
                    <a:spcAft>
                      <a:spcPts val="0"/>
                    </a:spcAft>
                  </a:pPr>
                  <a:r>
                    <a:rPr lang="en-US" altLang="ja-JP" sz="1200" dirty="0" smtClean="0">
                      <a:solidFill>
                        <a:prstClr val="black"/>
                      </a:solidFill>
                      <a:latin typeface="Arial"/>
                      <a:ea typeface="ＭＳ Ｐゴシック"/>
                      <a:cs typeface="Arial"/>
                    </a:rPr>
                    <a:t>88.5</a:t>
                  </a:r>
                  <a:r>
                    <a:rPr lang="en-US" altLang="ja-JP" sz="1200" dirty="0" smtClean="0">
                      <a:solidFill>
                        <a:prstClr val="black"/>
                      </a:solidFill>
                      <a:latin typeface="Symbol" charset="2"/>
                      <a:ea typeface="ＭＳ Ｐゴシック"/>
                      <a:cs typeface="Symbol" charset="2"/>
                    </a:rPr>
                    <a:t>m</a:t>
                  </a:r>
                  <a:r>
                    <a:rPr lang="en-US" altLang="ja-JP" sz="1200" dirty="0" smtClean="0">
                      <a:solidFill>
                        <a:prstClr val="black"/>
                      </a:solidFill>
                      <a:latin typeface="Arial"/>
                      <a:ea typeface="ＭＳ Ｐゴシック"/>
                      <a:cs typeface="Arial"/>
                    </a:rPr>
                    <a:t>J</a:t>
                  </a:r>
                  <a:endParaRPr lang="ja-JP" altLang="en-US" sz="1200" dirty="0">
                    <a:solidFill>
                      <a:prstClr val="black"/>
                    </a:solidFill>
                    <a:latin typeface="Arial"/>
                    <a:ea typeface="ＭＳ Ｐゴシック"/>
                    <a:cs typeface="Arial"/>
                  </a:endParaRPr>
                </a:p>
              </p:txBody>
            </p:sp>
            <p:pic>
              <p:nvPicPr>
                <p:cNvPr id="56" name="図 55" descr="spectrum_n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850" y="2367944"/>
                  <a:ext cx="1825380" cy="1148943"/>
                </a:xfrm>
                <a:prstGeom prst="rect">
                  <a:avLst/>
                </a:prstGeom>
              </p:spPr>
            </p:pic>
            <p:cxnSp>
              <p:nvCxnSpPr>
                <p:cNvPr id="57" name="直線矢印コネクタ 56"/>
                <p:cNvCxnSpPr>
                  <a:cxnSpLocks noChangeAspect="1"/>
                </p:cNvCxnSpPr>
                <p:nvPr/>
              </p:nvCxnSpPr>
              <p:spPr>
                <a:xfrm>
                  <a:off x="2867844" y="1500895"/>
                  <a:ext cx="339746" cy="1068190"/>
                </a:xfrm>
                <a:prstGeom prst="straightConnector1">
                  <a:avLst/>
                </a:prstGeom>
                <a:ln w="3175" cmpd="sng">
                  <a:solidFill>
                    <a:srgbClr val="000000"/>
                  </a:solidFill>
                  <a:prstDash val="dash"/>
                  <a:tailEnd type="arrow" w="sm" len="sm"/>
                </a:ln>
                <a:effectLst/>
              </p:spPr>
              <p:style>
                <a:lnRef idx="2">
                  <a:schemeClr val="accent1"/>
                </a:lnRef>
                <a:fillRef idx="0">
                  <a:schemeClr val="accent1"/>
                </a:fillRef>
                <a:effectRef idx="1">
                  <a:schemeClr val="accent1"/>
                </a:effectRef>
                <a:fontRef idx="minor">
                  <a:schemeClr val="tx1"/>
                </a:fontRef>
              </p:style>
            </p:cxnSp>
          </p:grpSp>
        </p:grpSp>
      </p:grpSp>
      <p:grpSp>
        <p:nvGrpSpPr>
          <p:cNvPr id="7" name="図形グループ 6"/>
          <p:cNvGrpSpPr/>
          <p:nvPr/>
        </p:nvGrpSpPr>
        <p:grpSpPr>
          <a:xfrm>
            <a:off x="222787" y="2009144"/>
            <a:ext cx="6987434" cy="4781380"/>
            <a:chOff x="222787" y="2009144"/>
            <a:chExt cx="6987434" cy="4781380"/>
          </a:xfrm>
        </p:grpSpPr>
        <p:grpSp>
          <p:nvGrpSpPr>
            <p:cNvPr id="16" name="図形グループ 15"/>
            <p:cNvGrpSpPr/>
            <p:nvPr/>
          </p:nvGrpSpPr>
          <p:grpSpPr>
            <a:xfrm>
              <a:off x="222787" y="4630524"/>
              <a:ext cx="4354255" cy="2160000"/>
              <a:chOff x="222787" y="4630524"/>
              <a:chExt cx="4354255" cy="2160000"/>
            </a:xfrm>
          </p:grpSpPr>
          <p:cxnSp>
            <p:nvCxnSpPr>
              <p:cNvPr id="35" name="直線矢印コネクタ 34"/>
              <p:cNvCxnSpPr/>
              <p:nvPr/>
            </p:nvCxnSpPr>
            <p:spPr>
              <a:xfrm>
                <a:off x="3327400" y="5537200"/>
                <a:ext cx="1249642" cy="322172"/>
              </a:xfrm>
              <a:prstGeom prst="straightConnector1">
                <a:avLst/>
              </a:prstGeom>
              <a:ln w="3175" cmpd="sng">
                <a:solidFill>
                  <a:srgbClr val="000000"/>
                </a:solidFill>
                <a:prstDash val="dash"/>
                <a:headEnd type="none"/>
                <a:tailEnd type="none" w="sm" len="sm"/>
              </a:ln>
              <a:effectLst/>
            </p:spPr>
            <p:style>
              <a:lnRef idx="2">
                <a:schemeClr val="accent1"/>
              </a:lnRef>
              <a:fillRef idx="0">
                <a:schemeClr val="accent1"/>
              </a:fillRef>
              <a:effectRef idx="1">
                <a:schemeClr val="accent1"/>
              </a:effectRef>
              <a:fontRef idx="minor">
                <a:schemeClr val="tx1"/>
              </a:fontRef>
            </p:style>
          </p:cxnSp>
          <p:grpSp>
            <p:nvGrpSpPr>
              <p:cNvPr id="14" name="図形グループ 13"/>
              <p:cNvGrpSpPr/>
              <p:nvPr/>
            </p:nvGrpSpPr>
            <p:grpSpPr>
              <a:xfrm>
                <a:off x="222787" y="4630524"/>
                <a:ext cx="3460341" cy="2160000"/>
                <a:chOff x="222787" y="4630524"/>
                <a:chExt cx="3460341" cy="2160000"/>
              </a:xfrm>
            </p:grpSpPr>
            <p:pic>
              <p:nvPicPr>
                <p:cNvPr id="27" name="図 26" descr="after_FEL_DBA_14m14m_p3.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2896" y="4630524"/>
                  <a:ext cx="2260232" cy="2160000"/>
                </a:xfrm>
                <a:prstGeom prst="rect">
                  <a:avLst/>
                </a:prstGeom>
              </p:spPr>
            </p:pic>
            <p:sp>
              <p:nvSpPr>
                <p:cNvPr id="38" name="テキスト ボックス 37"/>
                <p:cNvSpPr txBox="1"/>
                <p:nvPr/>
              </p:nvSpPr>
              <p:spPr>
                <a:xfrm>
                  <a:off x="222787" y="5529339"/>
                  <a:ext cx="1359731" cy="1015663"/>
                </a:xfrm>
                <a:prstGeom prst="rect">
                  <a:avLst/>
                </a:prstGeom>
                <a:noFill/>
              </p:spPr>
              <p:txBody>
                <a:bodyPr wrap="none" rtlCol="0">
                  <a:spAutoFit/>
                </a:bodyPr>
                <a:lstStyle/>
                <a:p>
                  <a:pPr defTabSz="457200" eaLnBrk="1" fontAlgn="auto" hangingPunct="1">
                    <a:spcBef>
                      <a:spcPts val="0"/>
                    </a:spcBef>
                    <a:spcAft>
                      <a:spcPts val="0"/>
                    </a:spcAft>
                  </a:pPr>
                  <a:r>
                    <a:rPr lang="en-US" altLang="ja-JP" sz="1200" dirty="0">
                      <a:solidFill>
                        <a:srgbClr val="000000"/>
                      </a:solidFill>
                      <a:latin typeface="Calibri"/>
                      <a:ea typeface="ＭＳ Ｐゴシック"/>
                    </a:rPr>
                    <a:t>&lt;</a:t>
                  </a:r>
                  <a:r>
                    <a:rPr lang="en-US" altLang="ja-JP" sz="1200" i="1" dirty="0" err="1" smtClean="0">
                      <a:solidFill>
                        <a:srgbClr val="000000"/>
                      </a:solidFill>
                      <a:latin typeface="Symbol" charset="2"/>
                      <a:ea typeface="ＭＳ Ｐゴシック"/>
                      <a:cs typeface="Symbol" charset="2"/>
                    </a:rPr>
                    <a:t>gb</a:t>
                  </a:r>
                  <a:r>
                    <a:rPr lang="en-US" altLang="ja-JP" sz="1200" dirty="0">
                      <a:solidFill>
                        <a:srgbClr val="000000"/>
                      </a:solidFill>
                      <a:latin typeface="Calibri"/>
                      <a:ea typeface="ＭＳ Ｐゴシック"/>
                    </a:rPr>
                    <a:t>&gt;=</a:t>
                  </a:r>
                  <a:r>
                    <a:rPr lang="en-US" altLang="ja-JP" sz="1200" dirty="0" smtClean="0">
                      <a:solidFill>
                        <a:srgbClr val="000000"/>
                      </a:solidFill>
                      <a:latin typeface="Calibri"/>
                      <a:ea typeface="ＭＳ Ｐゴシック"/>
                    </a:rPr>
                    <a:t>1561.1 </a:t>
                  </a:r>
                  <a:endParaRPr lang="en-US" altLang="ja-JP" sz="1200" i="1" dirty="0" smtClean="0">
                    <a:solidFill>
                      <a:srgbClr val="000000"/>
                    </a:solidFill>
                    <a:latin typeface="Symbol" charset="2"/>
                    <a:ea typeface="ＭＳ Ｐゴシック"/>
                    <a:cs typeface="Symbol" charset="2"/>
                  </a:endParaRPr>
                </a:p>
                <a:p>
                  <a:pPr defTabSz="457200" eaLnBrk="1" fontAlgn="auto" hangingPunct="1">
                    <a:spcBef>
                      <a:spcPts val="0"/>
                    </a:spcBef>
                    <a:spcAft>
                      <a:spcPts val="0"/>
                    </a:spcAft>
                  </a:pPr>
                  <a:r>
                    <a:rPr lang="en-US" altLang="ja-JP" sz="1200" i="1" dirty="0" err="1" smtClean="0">
                      <a:solidFill>
                        <a:srgbClr val="000000"/>
                      </a:solidFill>
                      <a:latin typeface="Symbol" charset="2"/>
                      <a:ea typeface="ＭＳ Ｐゴシック"/>
                      <a:cs typeface="Symbol" charset="2"/>
                    </a:rPr>
                    <a:t>s</a:t>
                  </a:r>
                  <a:r>
                    <a:rPr lang="en-US" altLang="ja-JP" sz="1200" i="1" baseline="-25000" dirty="0" err="1" smtClean="0">
                      <a:solidFill>
                        <a:srgbClr val="000000"/>
                      </a:solidFill>
                      <a:latin typeface="Times New Roman"/>
                      <a:ea typeface="ＭＳ Ｐゴシック"/>
                      <a:cs typeface="Times New Roman"/>
                    </a:rPr>
                    <a:t>t</a:t>
                  </a:r>
                  <a:r>
                    <a:rPr lang="en-US" altLang="ja-JP" sz="1200" dirty="0" smtClean="0">
                      <a:solidFill>
                        <a:srgbClr val="000000"/>
                      </a:solidFill>
                      <a:latin typeface="Calibri"/>
                      <a:ea typeface="ＭＳ Ｐゴシック"/>
                    </a:rPr>
                    <a:t>=48.5 </a:t>
                  </a:r>
                  <a:r>
                    <a:rPr lang="en-US" altLang="ja-JP" sz="1200" i="1" dirty="0" err="1" smtClean="0">
                      <a:solidFill>
                        <a:srgbClr val="000000"/>
                      </a:solidFill>
                      <a:latin typeface="Times New Roman"/>
                      <a:ea typeface="ＭＳ Ｐゴシック"/>
                      <a:cs typeface="Times New Roman"/>
                    </a:rPr>
                    <a:t>fs</a:t>
                  </a:r>
                  <a:endParaRPr lang="en-US" altLang="ja-JP" sz="1200" dirty="0" smtClean="0">
                    <a:solidFill>
                      <a:srgbClr val="000000"/>
                    </a:solidFill>
                    <a:latin typeface="Calibri"/>
                    <a:ea typeface="ＭＳ Ｐゴシック"/>
                  </a:endParaRPr>
                </a:p>
                <a:p>
                  <a:pPr defTabSz="457200" eaLnBrk="1" fontAlgn="auto" hangingPunct="1">
                    <a:spcBef>
                      <a:spcPts val="0"/>
                    </a:spcBef>
                    <a:spcAft>
                      <a:spcPts val="0"/>
                    </a:spcAft>
                  </a:pPr>
                  <a:r>
                    <a:rPr lang="en-US" altLang="ja-JP" sz="1200" i="1" dirty="0" err="1" smtClean="0">
                      <a:solidFill>
                        <a:srgbClr val="000000"/>
                      </a:solidFill>
                      <a:latin typeface="Symbol" charset="2"/>
                      <a:ea typeface="ＭＳ Ｐゴシック"/>
                      <a:cs typeface="Symbol" charset="2"/>
                    </a:rPr>
                    <a:t>s</a:t>
                  </a:r>
                  <a:r>
                    <a:rPr lang="en-US" altLang="ja-JP" sz="1200" i="1" baseline="-25000" dirty="0" err="1" smtClean="0">
                      <a:solidFill>
                        <a:srgbClr val="000000"/>
                      </a:solidFill>
                      <a:latin typeface="Calibri"/>
                      <a:ea typeface="ＭＳ Ｐゴシック"/>
                    </a:rPr>
                    <a:t>p</a:t>
                  </a:r>
                  <a:r>
                    <a:rPr lang="en-US" altLang="ja-JP" sz="1200" dirty="0">
                      <a:solidFill>
                        <a:srgbClr val="000000"/>
                      </a:solidFill>
                      <a:latin typeface="Calibri"/>
                      <a:ea typeface="ＭＳ Ｐゴシック"/>
                    </a:rPr>
                    <a:t>/</a:t>
                  </a:r>
                  <a:r>
                    <a:rPr lang="en-US" altLang="ja-JP" sz="1200" i="1" dirty="0">
                      <a:solidFill>
                        <a:srgbClr val="000000"/>
                      </a:solidFill>
                      <a:latin typeface="Times New Roman"/>
                      <a:ea typeface="ＭＳ Ｐゴシック"/>
                      <a:cs typeface="Times New Roman"/>
                    </a:rPr>
                    <a:t>p</a:t>
                  </a:r>
                  <a:r>
                    <a:rPr lang="en-US" altLang="ja-JP" sz="1200" dirty="0">
                      <a:solidFill>
                        <a:srgbClr val="000000"/>
                      </a:solidFill>
                      <a:latin typeface="Calibri"/>
                      <a:ea typeface="ＭＳ Ｐゴシック"/>
                    </a:rPr>
                    <a:t>=</a:t>
                  </a:r>
                  <a:r>
                    <a:rPr lang="en-US" altLang="ja-JP" sz="1200" dirty="0" smtClean="0">
                      <a:solidFill>
                        <a:srgbClr val="000000"/>
                      </a:solidFill>
                      <a:latin typeface="Calibri"/>
                      <a:ea typeface="ＭＳ Ｐゴシック"/>
                    </a:rPr>
                    <a:t>0.299 %</a:t>
                  </a:r>
                </a:p>
                <a:p>
                  <a:pPr defTabSz="457200" eaLnBrk="1" fontAlgn="auto" hangingPunct="1">
                    <a:spcBef>
                      <a:spcPts val="0"/>
                    </a:spcBef>
                    <a:spcAft>
                      <a:spcPts val="0"/>
                    </a:spcAft>
                  </a:pPr>
                  <a:r>
                    <a:rPr lang="en-US" altLang="ja-JP" sz="1200" i="1" dirty="0" err="1">
                      <a:solidFill>
                        <a:prstClr val="black"/>
                      </a:solidFill>
                      <a:latin typeface="Symbol" charset="2"/>
                      <a:ea typeface="ＭＳ Ｐゴシック"/>
                      <a:cs typeface="Symbol" charset="2"/>
                    </a:rPr>
                    <a:t>e</a:t>
                  </a:r>
                  <a:r>
                    <a:rPr lang="en-US" altLang="ja-JP" sz="1200" i="1" baseline="-25000" dirty="0" err="1">
                      <a:solidFill>
                        <a:prstClr val="black"/>
                      </a:solidFill>
                      <a:latin typeface="Times New Roman"/>
                      <a:ea typeface="ＭＳ Ｐゴシック"/>
                      <a:cs typeface="Times New Roman"/>
                    </a:rPr>
                    <a:t>nx</a:t>
                  </a:r>
                  <a:r>
                    <a:rPr lang="en-US" altLang="ja-JP" sz="1200" dirty="0">
                      <a:solidFill>
                        <a:prstClr val="black"/>
                      </a:solidFill>
                      <a:latin typeface="Calibri"/>
                      <a:ea typeface="ＭＳ Ｐゴシック"/>
                    </a:rPr>
                    <a:t>=</a:t>
                  </a:r>
                  <a:r>
                    <a:rPr lang="en-US" altLang="ja-JP" sz="1200" dirty="0" smtClean="0">
                      <a:solidFill>
                        <a:prstClr val="black"/>
                      </a:solidFill>
                      <a:latin typeface="Calibri"/>
                      <a:ea typeface="ＭＳ Ｐゴシック"/>
                    </a:rPr>
                    <a:t>1.98 mm</a:t>
                  </a:r>
                  <a:r>
                    <a:rPr lang="en-GB" altLang="ja-JP" sz="1200" dirty="0">
                      <a:solidFill>
                        <a:prstClr val="black"/>
                      </a:solidFill>
                      <a:latin typeface="Arial"/>
                      <a:ea typeface="ＭＳ Ｐゴシック"/>
                      <a:cs typeface="Arial"/>
                    </a:rPr>
                    <a:t>·</a:t>
                  </a:r>
                  <a:r>
                    <a:rPr lang="en-US" altLang="ja-JP" sz="1200" dirty="0" err="1" smtClean="0">
                      <a:solidFill>
                        <a:prstClr val="black"/>
                      </a:solidFill>
                      <a:latin typeface="Calibri"/>
                      <a:ea typeface="ＭＳ Ｐゴシック"/>
                    </a:rPr>
                    <a:t>mrad</a:t>
                  </a:r>
                  <a:endParaRPr lang="en-US" altLang="ja-JP" sz="1200" dirty="0">
                    <a:solidFill>
                      <a:prstClr val="black"/>
                    </a:solidFill>
                    <a:latin typeface="Calibri"/>
                    <a:ea typeface="ＭＳ Ｐゴシック"/>
                  </a:endParaRPr>
                </a:p>
                <a:p>
                  <a:pPr defTabSz="457200" eaLnBrk="1" fontAlgn="auto" hangingPunct="1">
                    <a:spcBef>
                      <a:spcPts val="0"/>
                    </a:spcBef>
                    <a:spcAft>
                      <a:spcPts val="0"/>
                    </a:spcAft>
                  </a:pPr>
                  <a:r>
                    <a:rPr lang="en-US" altLang="ja-JP" sz="1200" i="1" dirty="0" err="1">
                      <a:solidFill>
                        <a:prstClr val="black"/>
                      </a:solidFill>
                      <a:latin typeface="Symbol" charset="2"/>
                      <a:ea typeface="ＭＳ Ｐゴシック"/>
                      <a:cs typeface="Symbol" charset="2"/>
                    </a:rPr>
                    <a:t>e</a:t>
                  </a:r>
                  <a:r>
                    <a:rPr lang="en-US" altLang="ja-JP" sz="1200" i="1" baseline="-25000" dirty="0" err="1">
                      <a:solidFill>
                        <a:prstClr val="black"/>
                      </a:solidFill>
                      <a:latin typeface="Times New Roman"/>
                      <a:ea typeface="ＭＳ Ｐゴシック"/>
                      <a:cs typeface="Times New Roman"/>
                    </a:rPr>
                    <a:t>ny</a:t>
                  </a:r>
                  <a:r>
                    <a:rPr lang="en-US" altLang="ja-JP" sz="1200" dirty="0">
                      <a:solidFill>
                        <a:prstClr val="black"/>
                      </a:solidFill>
                      <a:latin typeface="Calibri"/>
                      <a:ea typeface="ＭＳ Ｐゴシック"/>
                    </a:rPr>
                    <a:t>=</a:t>
                  </a:r>
                  <a:r>
                    <a:rPr lang="en-US" altLang="ja-JP" sz="1200" dirty="0" smtClean="0">
                      <a:solidFill>
                        <a:prstClr val="black"/>
                      </a:solidFill>
                      <a:latin typeface="Calibri"/>
                      <a:ea typeface="ＭＳ Ｐゴシック"/>
                    </a:rPr>
                    <a:t>0.71 mm</a:t>
                  </a:r>
                  <a:r>
                    <a:rPr lang="en-GB" altLang="ja-JP" sz="1200" dirty="0">
                      <a:solidFill>
                        <a:prstClr val="black"/>
                      </a:solidFill>
                      <a:latin typeface="Arial"/>
                      <a:ea typeface="ＭＳ Ｐゴシック"/>
                      <a:cs typeface="Arial"/>
                    </a:rPr>
                    <a:t>·</a:t>
                  </a:r>
                  <a:r>
                    <a:rPr lang="en-US" altLang="ja-JP" sz="1200" dirty="0" err="1" smtClean="0">
                      <a:solidFill>
                        <a:prstClr val="black"/>
                      </a:solidFill>
                      <a:latin typeface="Calibri"/>
                      <a:ea typeface="ＭＳ Ｐゴシック"/>
                    </a:rPr>
                    <a:t>mrad</a:t>
                  </a:r>
                  <a:endParaRPr lang="en-US" altLang="ja-JP" sz="1200" dirty="0">
                    <a:solidFill>
                      <a:prstClr val="black"/>
                    </a:solidFill>
                    <a:latin typeface="Calibri"/>
                    <a:ea typeface="ＭＳ Ｐゴシック"/>
                  </a:endParaRPr>
                </a:p>
              </p:txBody>
            </p:sp>
          </p:grpSp>
        </p:grpSp>
        <p:cxnSp>
          <p:nvCxnSpPr>
            <p:cNvPr id="58" name="直線矢印コネクタ 57"/>
            <p:cNvCxnSpPr/>
            <p:nvPr/>
          </p:nvCxnSpPr>
          <p:spPr>
            <a:xfrm flipH="1">
              <a:off x="3098800" y="2009144"/>
              <a:ext cx="4111421" cy="3401056"/>
            </a:xfrm>
            <a:prstGeom prst="straightConnector1">
              <a:avLst/>
            </a:prstGeom>
            <a:ln w="12700" cmpd="sng">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316034" y="4630524"/>
              <a:ext cx="2561920" cy="307777"/>
            </a:xfrm>
            <a:prstGeom prst="rect">
              <a:avLst/>
            </a:prstGeom>
            <a:noFill/>
          </p:spPr>
          <p:txBody>
            <a:bodyPr wrap="none" rtlCol="0">
              <a:spAutoFit/>
            </a:bodyPr>
            <a:lstStyle/>
            <a:p>
              <a:pPr defTabSz="457200" eaLnBrk="1" fontAlgn="auto" hangingPunct="1">
                <a:spcBef>
                  <a:spcPts val="0"/>
                </a:spcBef>
                <a:spcAft>
                  <a:spcPts val="0"/>
                </a:spcAft>
              </a:pPr>
              <a:r>
                <a:rPr lang="en-US" altLang="ja-JP" sz="1400" b="1" dirty="0" smtClean="0">
                  <a:solidFill>
                    <a:srgbClr val="008000"/>
                  </a:solidFill>
                  <a:latin typeface="Arial"/>
                  <a:ea typeface="ＭＳ Ｐゴシック"/>
                  <a:cs typeface="Arial"/>
                </a:rPr>
                <a:t>Energy spread is increased.</a:t>
              </a:r>
              <a:endParaRPr lang="ja-JP" altLang="en-US" sz="1400" b="1" dirty="0">
                <a:solidFill>
                  <a:srgbClr val="008000"/>
                </a:solidFill>
                <a:latin typeface="Arial"/>
                <a:ea typeface="ＭＳ Ｐゴシック"/>
                <a:cs typeface="Arial"/>
              </a:endParaRPr>
            </a:p>
          </p:txBody>
        </p:sp>
      </p:grpSp>
      <p:sp>
        <p:nvSpPr>
          <p:cNvPr id="34" name="テキスト ボックス 33"/>
          <p:cNvSpPr txBox="1"/>
          <p:nvPr/>
        </p:nvSpPr>
        <p:spPr>
          <a:xfrm>
            <a:off x="6828451" y="802181"/>
            <a:ext cx="1355949" cy="307777"/>
          </a:xfrm>
          <a:prstGeom prst="rect">
            <a:avLst/>
          </a:prstGeom>
          <a:noFill/>
        </p:spPr>
        <p:txBody>
          <a:bodyPr wrap="none" rtlCol="0">
            <a:spAutoFit/>
          </a:bodyPr>
          <a:lstStyle/>
          <a:p>
            <a:pPr defTabSz="457200" eaLnBrk="1" fontAlgn="auto" hangingPunct="1">
              <a:spcBef>
                <a:spcPts val="0"/>
              </a:spcBef>
              <a:spcAft>
                <a:spcPts val="0"/>
              </a:spcAft>
            </a:pPr>
            <a:r>
              <a:rPr lang="en-US" altLang="ja-JP" sz="1400" dirty="0" smtClean="0">
                <a:solidFill>
                  <a:srgbClr val="0000FF"/>
                </a:solidFill>
                <a:latin typeface="Calibri"/>
                <a:ea typeface="ＭＳ Ｐゴシック"/>
              </a:rPr>
              <a:t>BY N. Nakamura</a:t>
            </a:r>
            <a:endParaRPr lang="ja-JP" altLang="en-US" sz="1400" dirty="0">
              <a:solidFill>
                <a:srgbClr val="0000FF"/>
              </a:solidFill>
              <a:latin typeface="Calibri"/>
              <a:ea typeface="ＭＳ Ｐゴシック"/>
            </a:endParaRPr>
          </a:p>
        </p:txBody>
      </p:sp>
    </p:spTree>
    <p:extLst>
      <p:ext uri="{BB962C8B-B14F-4D97-AF65-F5344CB8AC3E}">
        <p14:creationId xmlns:p14="http://schemas.microsoft.com/office/powerpoint/2010/main" val="2113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64704"/>
          </a:xfrm>
        </p:spPr>
        <p:txBody>
          <a:bodyPr>
            <a:normAutofit/>
          </a:bodyPr>
          <a:lstStyle/>
          <a:p>
            <a:pPr algn="ctr"/>
            <a:r>
              <a:rPr lang="en-US" altLang="ja-JP" sz="3200" dirty="0"/>
              <a:t>Rough estimation of the FEL radiation power</a:t>
            </a:r>
            <a:endParaRPr lang="ja-JP" altLang="en-US" sz="3200" dirty="0"/>
          </a:p>
        </p:txBody>
      </p:sp>
      <p:graphicFrame>
        <p:nvGraphicFramePr>
          <p:cNvPr id="4" name="表 3"/>
          <p:cNvGraphicFramePr>
            <a:graphicFrameLocks noGrp="1"/>
          </p:cNvGraphicFramePr>
          <p:nvPr>
            <p:extLst>
              <p:ext uri="{D42A27DB-BD31-4B8C-83A1-F6EECF244321}">
                <p14:modId xmlns:p14="http://schemas.microsoft.com/office/powerpoint/2010/main" val="1501761560"/>
              </p:ext>
            </p:extLst>
          </p:nvPr>
        </p:nvGraphicFramePr>
        <p:xfrm>
          <a:off x="-36511" y="692697"/>
          <a:ext cx="9162673" cy="5840966"/>
        </p:xfrm>
        <a:graphic>
          <a:graphicData uri="http://schemas.openxmlformats.org/drawingml/2006/table">
            <a:tbl>
              <a:tblPr firstRow="1" bandRow="1">
                <a:tableStyleId>{5C22544A-7EE6-4342-B048-85BDC9FD1C3A}</a:tableStyleId>
              </a:tblPr>
              <a:tblGrid>
                <a:gridCol w="1584176"/>
                <a:gridCol w="1186674"/>
                <a:gridCol w="1172700"/>
                <a:gridCol w="1254997"/>
                <a:gridCol w="1371837"/>
                <a:gridCol w="1278487"/>
                <a:gridCol w="1313802"/>
              </a:tblGrid>
              <a:tr h="396240">
                <a:tc>
                  <a:txBody>
                    <a:bodyPr/>
                    <a:lstStyle/>
                    <a:p>
                      <a:pPr algn="ctr"/>
                      <a:endParaRPr kumimoji="1" lang="ja-JP" altLang="en-US" sz="2000" dirty="0"/>
                    </a:p>
                  </a:txBody>
                  <a:tcPr/>
                </a:tc>
                <a:tc>
                  <a:txBody>
                    <a:bodyPr/>
                    <a:lstStyle/>
                    <a:p>
                      <a:pPr algn="ctr"/>
                      <a:r>
                        <a:rPr kumimoji="1" lang="en-US" altLang="ja-JP" sz="2000" dirty="0" smtClean="0"/>
                        <a:t>LCLS</a:t>
                      </a:r>
                      <a:endParaRPr kumimoji="1" lang="ja-JP" altLang="en-US" sz="2000" dirty="0"/>
                    </a:p>
                  </a:txBody>
                  <a:tcPr/>
                </a:tc>
                <a:tc>
                  <a:txBody>
                    <a:bodyPr/>
                    <a:lstStyle/>
                    <a:p>
                      <a:pPr algn="ctr"/>
                      <a:r>
                        <a:rPr kumimoji="1" lang="en-US" altLang="ja-JP" sz="2000" dirty="0" smtClean="0"/>
                        <a:t>SACLA</a:t>
                      </a:r>
                      <a:endParaRPr kumimoji="1" lang="ja-JP" altLang="en-US" sz="2000" dirty="0"/>
                    </a:p>
                  </a:txBody>
                  <a:tcPr/>
                </a:tc>
                <a:tc>
                  <a:txBody>
                    <a:bodyPr/>
                    <a:lstStyle/>
                    <a:p>
                      <a:pPr algn="ctr"/>
                      <a:r>
                        <a:rPr kumimoji="1" lang="en-US" altLang="ja-JP" sz="2000" dirty="0" smtClean="0"/>
                        <a:t>FLASH</a:t>
                      </a:r>
                      <a:endParaRPr kumimoji="1" lang="ja-JP" altLang="en-US" sz="2000" dirty="0"/>
                    </a:p>
                  </a:txBody>
                  <a:tcPr/>
                </a:tc>
                <a:tc>
                  <a:txBody>
                    <a:bodyPr/>
                    <a:lstStyle/>
                    <a:p>
                      <a:pPr algn="ctr"/>
                      <a:r>
                        <a:rPr kumimoji="1" lang="en-US" altLang="ja-JP" sz="2000" smtClean="0"/>
                        <a:t>Euro-XFEL</a:t>
                      </a:r>
                      <a:endParaRPr kumimoji="1" lang="ja-JP" altLang="en-US" sz="2000"/>
                    </a:p>
                  </a:txBody>
                  <a:tcPr/>
                </a:tc>
                <a:tc>
                  <a:txBody>
                    <a:bodyPr/>
                    <a:lstStyle/>
                    <a:p>
                      <a:pPr algn="ctr"/>
                      <a:r>
                        <a:rPr kumimoji="1" lang="en-US" altLang="ja-JP" sz="2000" dirty="0" smtClean="0"/>
                        <a:t>LCLSII</a:t>
                      </a:r>
                      <a:endParaRPr kumimoji="1" lang="ja-JP" altLang="en-US" sz="2000" dirty="0"/>
                    </a:p>
                  </a:txBody>
                  <a:tcPr/>
                </a:tc>
                <a:tc>
                  <a:txBody>
                    <a:bodyPr/>
                    <a:lstStyle/>
                    <a:p>
                      <a:pPr algn="ctr"/>
                      <a:r>
                        <a:rPr kumimoji="1" lang="en-US" altLang="ja-JP" sz="2000" dirty="0" smtClean="0"/>
                        <a:t>EUV-FEL</a:t>
                      </a:r>
                      <a:endParaRPr kumimoji="1" lang="ja-JP" altLang="en-US" sz="2000" dirty="0"/>
                    </a:p>
                  </a:txBody>
                  <a:tcPr/>
                </a:tc>
              </a:tr>
              <a:tr h="484040">
                <a:tc>
                  <a:txBody>
                    <a:bodyPr/>
                    <a:lstStyle/>
                    <a:p>
                      <a:pPr algn="ctr"/>
                      <a:r>
                        <a:rPr kumimoji="1" lang="en-US" altLang="ja-JP" sz="1400" dirty="0" smtClean="0"/>
                        <a:t>Type of </a:t>
                      </a:r>
                      <a:r>
                        <a:rPr kumimoji="1" lang="en-US" altLang="ja-JP" sz="1400" dirty="0" err="1" smtClean="0"/>
                        <a:t>linac</a:t>
                      </a:r>
                      <a:endParaRPr kumimoji="1" lang="ja-JP" altLang="en-US" sz="1400" dirty="0"/>
                    </a:p>
                  </a:txBody>
                  <a:tcPr/>
                </a:tc>
                <a:tc gridSpan="2">
                  <a:txBody>
                    <a:bodyPr/>
                    <a:lstStyle/>
                    <a:p>
                      <a:pPr algn="ctr"/>
                      <a:r>
                        <a:rPr kumimoji="1" lang="en-US" altLang="ja-JP" sz="2000" dirty="0" smtClean="0"/>
                        <a:t>Normal conducting</a:t>
                      </a:r>
                    </a:p>
                  </a:txBody>
                  <a:tcPr/>
                </a:tc>
                <a:tc hMerge="1">
                  <a:txBody>
                    <a:bodyPr/>
                    <a:lstStyle/>
                    <a:p>
                      <a:endParaRPr kumimoji="1" lang="ja-JP" altLang="en-US"/>
                    </a:p>
                  </a:txBody>
                  <a:tcPr/>
                </a:tc>
                <a:tc gridSpan="4">
                  <a:txBody>
                    <a:bodyPr/>
                    <a:lstStyle/>
                    <a:p>
                      <a:pPr algn="ctr"/>
                      <a:r>
                        <a:rPr kumimoji="1" lang="en-US" altLang="ja-JP" sz="2000" dirty="0" smtClean="0"/>
                        <a:t>Super conducting</a:t>
                      </a:r>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r>
              <a:tr h="407318">
                <a:tc>
                  <a:txBody>
                    <a:bodyPr/>
                    <a:lstStyle/>
                    <a:p>
                      <a:pPr algn="ctr"/>
                      <a:r>
                        <a:rPr kumimoji="1" lang="en-US" altLang="ja-JP" sz="1400" dirty="0" smtClean="0"/>
                        <a:t>Operation mode</a:t>
                      </a:r>
                      <a:endParaRPr kumimoji="1" lang="ja-JP" altLang="en-US" sz="1400" dirty="0"/>
                    </a:p>
                  </a:txBody>
                  <a:tcPr/>
                </a:tc>
                <a:tc gridSpan="2">
                  <a:txBody>
                    <a:bodyPr/>
                    <a:lstStyle/>
                    <a:p>
                      <a:pPr algn="ctr"/>
                      <a:r>
                        <a:rPr kumimoji="1" lang="en-US" altLang="ja-JP" sz="2000" dirty="0" smtClean="0"/>
                        <a:t>Pulse</a:t>
                      </a:r>
                      <a:endParaRPr kumimoji="1" lang="ja-JP" altLang="en-US" sz="2000" dirty="0"/>
                    </a:p>
                  </a:txBody>
                  <a:tcPr/>
                </a:tc>
                <a:tc hMerge="1">
                  <a:txBody>
                    <a:bodyPr/>
                    <a:lstStyle/>
                    <a:p>
                      <a:endParaRPr kumimoji="1" lang="ja-JP" altLang="en-US" dirty="0"/>
                    </a:p>
                  </a:txBody>
                  <a:tcPr/>
                </a:tc>
                <a:tc gridSpan="2">
                  <a:txBody>
                    <a:bodyPr/>
                    <a:lstStyle/>
                    <a:p>
                      <a:pPr algn="ctr"/>
                      <a:r>
                        <a:rPr kumimoji="1" lang="en-US" altLang="ja-JP" sz="2000" dirty="0" smtClean="0"/>
                        <a:t>Long pulse</a:t>
                      </a:r>
                      <a:endParaRPr kumimoji="1" lang="ja-JP" altLang="en-US" sz="2000" dirty="0"/>
                    </a:p>
                  </a:txBody>
                  <a:tcPr/>
                </a:tc>
                <a:tc hMerge="1">
                  <a:txBody>
                    <a:bodyPr/>
                    <a:lstStyle/>
                    <a:p>
                      <a:pPr algn="ctr"/>
                      <a:endParaRPr kumimoji="1" lang="ja-JP" altLang="en-US" sz="2000" dirty="0"/>
                    </a:p>
                  </a:txBody>
                  <a:tcPr/>
                </a:tc>
                <a:tc gridSpan="2">
                  <a:txBody>
                    <a:bodyPr/>
                    <a:lstStyle/>
                    <a:p>
                      <a:pPr algn="ctr"/>
                      <a:r>
                        <a:rPr kumimoji="1" lang="en-US" altLang="ja-JP" sz="2000" dirty="0" smtClean="0"/>
                        <a:t>CW</a:t>
                      </a:r>
                      <a:endParaRPr kumimoji="1" lang="ja-JP" altLang="en-US" sz="2000" dirty="0"/>
                    </a:p>
                  </a:txBody>
                  <a:tcPr/>
                </a:tc>
                <a:tc hMerge="1">
                  <a:txBody>
                    <a:bodyPr/>
                    <a:lstStyle/>
                    <a:p>
                      <a:endParaRPr kumimoji="1" lang="ja-JP" altLang="en-US"/>
                    </a:p>
                  </a:txBody>
                  <a:tcPr/>
                </a:tc>
              </a:tr>
              <a:tr h="407318">
                <a:tc>
                  <a:txBody>
                    <a:bodyPr/>
                    <a:lstStyle/>
                    <a:p>
                      <a:pPr algn="ctr"/>
                      <a:r>
                        <a:rPr kumimoji="1" lang="en-US" altLang="ja-JP" sz="1400" dirty="0" smtClean="0"/>
                        <a:t>Country</a:t>
                      </a:r>
                      <a:endParaRPr kumimoji="1" lang="ja-JP" altLang="en-US" sz="1400" dirty="0"/>
                    </a:p>
                  </a:txBody>
                  <a:tcPr/>
                </a:tc>
                <a:tc>
                  <a:txBody>
                    <a:bodyPr/>
                    <a:lstStyle/>
                    <a:p>
                      <a:pPr algn="ctr"/>
                      <a:r>
                        <a:rPr kumimoji="1" lang="en-US" altLang="ja-JP" sz="2000" dirty="0" smtClean="0"/>
                        <a:t>US</a:t>
                      </a:r>
                      <a:endParaRPr kumimoji="1" lang="ja-JP" altLang="en-US" sz="2000" dirty="0"/>
                    </a:p>
                  </a:txBody>
                  <a:tcPr/>
                </a:tc>
                <a:tc>
                  <a:txBody>
                    <a:bodyPr/>
                    <a:lstStyle/>
                    <a:p>
                      <a:pPr algn="ctr"/>
                      <a:r>
                        <a:rPr kumimoji="1" lang="en-US" altLang="ja-JP" sz="1800" dirty="0" smtClean="0"/>
                        <a:t>Japan</a:t>
                      </a:r>
                      <a:endParaRPr kumimoji="1" lang="ja-JP" altLang="en-US" sz="1800" dirty="0" smtClean="0"/>
                    </a:p>
                  </a:txBody>
                  <a:tcPr/>
                </a:tc>
                <a:tc>
                  <a:txBody>
                    <a:bodyPr/>
                    <a:lstStyle/>
                    <a:p>
                      <a:pPr algn="ctr"/>
                      <a:r>
                        <a:rPr kumimoji="1" lang="en-US" altLang="ja-JP" sz="2000" dirty="0" smtClean="0"/>
                        <a:t>Germany</a:t>
                      </a:r>
                      <a:endParaRPr kumimoji="1" lang="ja-JP" altLang="en-US" sz="2000" dirty="0" smtClean="0"/>
                    </a:p>
                  </a:txBody>
                  <a:tcPr/>
                </a:tc>
                <a:tc>
                  <a:txBody>
                    <a:bodyPr/>
                    <a:lstStyle/>
                    <a:p>
                      <a:pPr algn="ctr"/>
                      <a:r>
                        <a:rPr kumimoji="1" lang="en-US" altLang="ja-JP" sz="2000" dirty="0" smtClean="0"/>
                        <a:t>Germany</a:t>
                      </a:r>
                      <a:endParaRPr kumimoji="1" lang="ja-JP" altLang="en-US" sz="2000" dirty="0" smtClean="0"/>
                    </a:p>
                  </a:txBody>
                  <a:tcPr/>
                </a:tc>
                <a:tc>
                  <a:txBody>
                    <a:bodyPr/>
                    <a:lstStyle/>
                    <a:p>
                      <a:pPr algn="ctr"/>
                      <a:r>
                        <a:rPr kumimoji="1" lang="en-US" altLang="ja-JP" sz="2000" dirty="0" smtClean="0"/>
                        <a:t>US</a:t>
                      </a:r>
                      <a:endParaRPr kumimoji="1" lang="ja-JP" altLang="en-US" sz="2000" dirty="0" smtClean="0"/>
                    </a:p>
                  </a:txBody>
                  <a:tcPr/>
                </a:tc>
                <a:tc>
                  <a:txBody>
                    <a:bodyPr/>
                    <a:lstStyle/>
                    <a:p>
                      <a:pPr algn="ctr"/>
                      <a:r>
                        <a:rPr kumimoji="1" lang="en-US" altLang="ja-JP" sz="2000" dirty="0" smtClean="0"/>
                        <a:t>-------</a:t>
                      </a:r>
                      <a:endParaRPr kumimoji="1" lang="ja-JP" altLang="en-US" sz="2000" dirty="0"/>
                    </a:p>
                  </a:txBody>
                  <a:tcPr/>
                </a:tc>
              </a:tr>
              <a:tr h="407318">
                <a:tc>
                  <a:txBody>
                    <a:bodyPr/>
                    <a:lstStyle/>
                    <a:p>
                      <a:pPr algn="ctr"/>
                      <a:r>
                        <a:rPr kumimoji="1" lang="en-US" altLang="ja-JP" sz="1400" dirty="0" smtClean="0"/>
                        <a:t>ERL scheme</a:t>
                      </a:r>
                      <a:r>
                        <a:rPr kumimoji="1" lang="ja-JP" altLang="en-US" sz="1400" dirty="0" smtClean="0"/>
                        <a:t>　</a:t>
                      </a:r>
                      <a:endParaRPr kumimoji="1" lang="ja-JP" altLang="en-US" sz="1400" dirty="0"/>
                    </a:p>
                  </a:txBody>
                  <a:tcPr/>
                </a:tc>
                <a:tc>
                  <a:txBody>
                    <a:bodyPr/>
                    <a:lstStyle/>
                    <a:p>
                      <a:pPr algn="ctr"/>
                      <a:r>
                        <a:rPr kumimoji="1" lang="en-US" altLang="ja-JP" sz="2000" dirty="0" smtClean="0"/>
                        <a:t>No</a:t>
                      </a:r>
                      <a:endParaRPr kumimoji="1" lang="ja-JP" altLang="en-US" sz="2000" dirty="0"/>
                    </a:p>
                  </a:txBody>
                  <a:tcPr/>
                </a:tc>
                <a:tc>
                  <a:txBody>
                    <a:bodyPr/>
                    <a:lstStyle/>
                    <a:p>
                      <a:pPr algn="ctr"/>
                      <a:r>
                        <a:rPr kumimoji="1" lang="en-US" altLang="ja-JP" sz="1800" dirty="0" smtClean="0"/>
                        <a:t>No</a:t>
                      </a:r>
                      <a:endParaRPr kumimoji="1" lang="ja-JP" altLang="en-US" sz="1800" dirty="0" smtClean="0"/>
                    </a:p>
                  </a:txBody>
                  <a:tcPr/>
                </a:tc>
                <a:tc>
                  <a:txBody>
                    <a:bodyPr/>
                    <a:lstStyle/>
                    <a:p>
                      <a:pPr algn="ctr"/>
                      <a:r>
                        <a:rPr kumimoji="1" lang="en-US" altLang="ja-JP" sz="2000" dirty="0" smtClean="0"/>
                        <a:t>No</a:t>
                      </a:r>
                      <a:endParaRPr kumimoji="1" lang="ja-JP" altLang="en-US" sz="2000" dirty="0" smtClean="0"/>
                    </a:p>
                  </a:txBody>
                  <a:tcPr/>
                </a:tc>
                <a:tc>
                  <a:txBody>
                    <a:bodyPr/>
                    <a:lstStyle/>
                    <a:p>
                      <a:pPr algn="ctr"/>
                      <a:r>
                        <a:rPr kumimoji="1" lang="en-US" altLang="ja-JP" sz="2000" dirty="0" smtClean="0"/>
                        <a:t>No</a:t>
                      </a:r>
                      <a:endParaRPr kumimoji="1" lang="ja-JP" altLang="en-US" sz="2000" dirty="0" smtClean="0"/>
                    </a:p>
                  </a:txBody>
                  <a:tcPr/>
                </a:tc>
                <a:tc>
                  <a:txBody>
                    <a:bodyPr/>
                    <a:lstStyle/>
                    <a:p>
                      <a:pPr algn="ctr"/>
                      <a:r>
                        <a:rPr kumimoji="1" lang="en-US" altLang="ja-JP" sz="2000" dirty="0" smtClean="0"/>
                        <a:t>No</a:t>
                      </a:r>
                      <a:endParaRPr kumimoji="1" lang="ja-JP" altLang="en-US" sz="2000" dirty="0" smtClean="0"/>
                    </a:p>
                  </a:txBody>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tc>
              </a:tr>
              <a:tr h="407318">
                <a:tc>
                  <a:txBody>
                    <a:bodyPr/>
                    <a:lstStyle/>
                    <a:p>
                      <a:pPr algn="ctr"/>
                      <a:r>
                        <a:rPr kumimoji="1" lang="en-US" altLang="ja-JP" sz="1400" u="sng" dirty="0" smtClean="0">
                          <a:solidFill>
                            <a:srgbClr val="FF0000"/>
                          </a:solidFill>
                        </a:rPr>
                        <a:t>Repetition rate</a:t>
                      </a:r>
                      <a:endParaRPr kumimoji="1" lang="ja-JP" altLang="en-US" sz="1400" u="sng" dirty="0" smtClean="0">
                        <a:solidFill>
                          <a:srgbClr val="FF0000"/>
                        </a:solidFill>
                      </a:endParaRPr>
                    </a:p>
                  </a:txBody>
                  <a:tcPr/>
                </a:tc>
                <a:tc>
                  <a:txBody>
                    <a:bodyPr/>
                    <a:lstStyle/>
                    <a:p>
                      <a:pPr algn="ctr"/>
                      <a:r>
                        <a:rPr kumimoji="1" lang="en-US" altLang="ja-JP" sz="2000" dirty="0" smtClean="0"/>
                        <a:t>120</a:t>
                      </a:r>
                      <a:endParaRPr kumimoji="1" lang="ja-JP" altLang="en-US" sz="2000" dirty="0"/>
                    </a:p>
                  </a:txBody>
                  <a:tcPr/>
                </a:tc>
                <a:tc>
                  <a:txBody>
                    <a:bodyPr/>
                    <a:lstStyle/>
                    <a:p>
                      <a:r>
                        <a:rPr kumimoji="1" lang="en-US" altLang="ja-JP" sz="1800" dirty="0" smtClean="0"/>
                        <a:t>30</a:t>
                      </a:r>
                      <a:r>
                        <a:rPr kumimoji="1" lang="ja-JP" altLang="en-US" sz="1800" dirty="0" smtClean="0"/>
                        <a:t>～</a:t>
                      </a:r>
                      <a:r>
                        <a:rPr kumimoji="1" lang="en-US" altLang="ja-JP" sz="1800" dirty="0" smtClean="0"/>
                        <a:t>60</a:t>
                      </a:r>
                      <a:endParaRPr kumimoji="1" lang="ja-JP" altLang="en-US" sz="1800" dirty="0"/>
                    </a:p>
                  </a:txBody>
                  <a:tcPr/>
                </a:tc>
                <a:tc>
                  <a:txBody>
                    <a:bodyPr/>
                    <a:lstStyle/>
                    <a:p>
                      <a:pPr algn="ctr"/>
                      <a:r>
                        <a:rPr kumimoji="1" lang="en-US" altLang="ja-JP" sz="2000" dirty="0" smtClean="0"/>
                        <a:t>&lt;5000</a:t>
                      </a:r>
                      <a:endParaRPr kumimoji="1" lang="ja-JP" altLang="en-US" sz="2000" dirty="0"/>
                    </a:p>
                  </a:txBody>
                  <a:tcPr/>
                </a:tc>
                <a:tc>
                  <a:txBody>
                    <a:bodyPr/>
                    <a:lstStyle/>
                    <a:p>
                      <a:pPr algn="ctr"/>
                      <a:r>
                        <a:rPr kumimoji="1" lang="en-US" altLang="ja-JP" sz="2000" dirty="0" smtClean="0"/>
                        <a:t>&lt;27000</a:t>
                      </a:r>
                      <a:endParaRPr kumimoji="1" lang="ja-JP" altLang="en-US" sz="2000" dirty="0"/>
                    </a:p>
                  </a:txBody>
                  <a:tcPr/>
                </a:tc>
                <a:tc>
                  <a:txBody>
                    <a:bodyPr/>
                    <a:lstStyle/>
                    <a:p>
                      <a:pPr algn="ctr"/>
                      <a:r>
                        <a:rPr kumimoji="1" lang="en-US" altLang="ja-JP" sz="2000" dirty="0" smtClean="0"/>
                        <a:t>1M</a:t>
                      </a:r>
                      <a:endParaRPr kumimoji="1" lang="ja-JP" altLang="en-US" sz="2000" dirty="0"/>
                    </a:p>
                  </a:txBody>
                  <a:tcPr/>
                </a:tc>
                <a:tc>
                  <a:txBody>
                    <a:bodyPr/>
                    <a:lstStyle/>
                    <a:p>
                      <a:pPr algn="ctr"/>
                      <a:r>
                        <a:rPr kumimoji="1" lang="en-US" altLang="ja-JP" sz="2000" b="1" dirty="0" smtClean="0">
                          <a:solidFill>
                            <a:srgbClr val="FF0000"/>
                          </a:solidFill>
                        </a:rPr>
                        <a:t>162.5M</a:t>
                      </a:r>
                      <a:endParaRPr kumimoji="1" lang="ja-JP" altLang="en-US" sz="2000" b="1" dirty="0">
                        <a:solidFill>
                          <a:srgbClr val="FF0000"/>
                        </a:solidFill>
                      </a:endParaRPr>
                    </a:p>
                  </a:txBody>
                  <a:tcPr/>
                </a:tc>
              </a:tr>
              <a:tr h="640080">
                <a:tc>
                  <a:txBody>
                    <a:bodyPr/>
                    <a:lstStyle/>
                    <a:p>
                      <a:pPr algn="ctr"/>
                      <a:r>
                        <a:rPr kumimoji="1" lang="en-US" altLang="ja-JP" sz="1400" dirty="0" smtClean="0"/>
                        <a:t>Accelerate  Energy</a:t>
                      </a:r>
                    </a:p>
                    <a:p>
                      <a:pPr algn="ctr"/>
                      <a:r>
                        <a:rPr kumimoji="1" lang="ja-JP" altLang="en-US" sz="1400" dirty="0" smtClean="0"/>
                        <a:t>（</a:t>
                      </a:r>
                      <a:r>
                        <a:rPr kumimoji="1" lang="en-US" altLang="ja-JP" sz="1400" dirty="0" smtClean="0"/>
                        <a:t>MeV)</a:t>
                      </a:r>
                      <a:endParaRPr kumimoji="1" lang="ja-JP" altLang="en-US" sz="1400" dirty="0"/>
                    </a:p>
                  </a:txBody>
                  <a:tcPr/>
                </a:tc>
                <a:tc>
                  <a:txBody>
                    <a:bodyPr/>
                    <a:lstStyle/>
                    <a:p>
                      <a:pPr algn="ctr"/>
                      <a:r>
                        <a:rPr kumimoji="1" lang="en-US" altLang="ja-JP" sz="2000" dirty="0" smtClean="0"/>
                        <a:t>14300</a:t>
                      </a:r>
                      <a:endParaRPr kumimoji="1" lang="ja-JP" altLang="en-US" sz="2000" dirty="0"/>
                    </a:p>
                  </a:txBody>
                  <a:tcPr/>
                </a:tc>
                <a:tc>
                  <a:txBody>
                    <a:bodyPr/>
                    <a:lstStyle/>
                    <a:p>
                      <a:pPr algn="ctr"/>
                      <a:r>
                        <a:rPr kumimoji="1" lang="en-US" altLang="ja-JP" sz="1800" dirty="0" smtClean="0"/>
                        <a:t>6000</a:t>
                      </a:r>
                      <a:r>
                        <a:rPr kumimoji="1" lang="ja-JP" altLang="en-US" sz="1800" dirty="0" smtClean="0"/>
                        <a:t>～</a:t>
                      </a:r>
                      <a:r>
                        <a:rPr kumimoji="1" lang="en-US" altLang="ja-JP" sz="1800" dirty="0" smtClean="0"/>
                        <a:t>8000</a:t>
                      </a:r>
                      <a:endParaRPr kumimoji="1" lang="ja-JP" altLang="en-US" sz="1800" dirty="0"/>
                    </a:p>
                  </a:txBody>
                  <a:tcPr/>
                </a:tc>
                <a:tc>
                  <a:txBody>
                    <a:bodyPr/>
                    <a:lstStyle/>
                    <a:p>
                      <a:pPr algn="ctr"/>
                      <a:r>
                        <a:rPr kumimoji="1" lang="en-US" altLang="ja-JP" sz="2000" dirty="0" smtClean="0"/>
                        <a:t>1250</a:t>
                      </a:r>
                      <a:endParaRPr kumimoji="1" lang="ja-JP" altLang="en-US" sz="2000" dirty="0"/>
                    </a:p>
                  </a:txBody>
                  <a:tcPr/>
                </a:tc>
                <a:tc>
                  <a:txBody>
                    <a:bodyPr/>
                    <a:lstStyle/>
                    <a:p>
                      <a:pPr algn="ctr"/>
                      <a:r>
                        <a:rPr kumimoji="1" lang="en-US" altLang="ja-JP" sz="2000" dirty="0" smtClean="0"/>
                        <a:t>17500</a:t>
                      </a:r>
                      <a:endParaRPr kumimoji="1" lang="ja-JP" altLang="en-US" sz="2000" dirty="0"/>
                    </a:p>
                  </a:txBody>
                  <a:tcPr/>
                </a:tc>
                <a:tc>
                  <a:txBody>
                    <a:bodyPr/>
                    <a:lstStyle/>
                    <a:p>
                      <a:pPr algn="ctr"/>
                      <a:r>
                        <a:rPr kumimoji="1" lang="en-US" altLang="ja-JP" sz="2000" dirty="0" smtClean="0"/>
                        <a:t>4000</a:t>
                      </a:r>
                      <a:endParaRPr kumimoji="1" lang="ja-JP" altLang="en-US" sz="2000" dirty="0"/>
                    </a:p>
                  </a:txBody>
                  <a:tcPr/>
                </a:tc>
                <a:tc>
                  <a:txBody>
                    <a:bodyPr/>
                    <a:lstStyle/>
                    <a:p>
                      <a:pPr algn="ctr"/>
                      <a:r>
                        <a:rPr kumimoji="1" lang="en-US" altLang="ja-JP" sz="2000" b="1" dirty="0" smtClean="0">
                          <a:solidFill>
                            <a:srgbClr val="FF0000"/>
                          </a:solidFill>
                        </a:rPr>
                        <a:t>800</a:t>
                      </a:r>
                    </a:p>
                    <a:p>
                      <a:pPr algn="ctr"/>
                      <a:r>
                        <a:rPr kumimoji="1" lang="en-US" altLang="ja-JP" sz="1400" dirty="0" smtClean="0"/>
                        <a:t>0.01@Injection</a:t>
                      </a:r>
                      <a:endParaRPr kumimoji="1" lang="ja-JP" altLang="en-US" sz="1400" dirty="0"/>
                    </a:p>
                  </a:txBody>
                  <a:tcPr/>
                </a:tc>
              </a:tr>
              <a:tr h="526869">
                <a:tc>
                  <a:txBody>
                    <a:bodyPr/>
                    <a:lstStyle/>
                    <a:p>
                      <a:pPr algn="ctr"/>
                      <a:r>
                        <a:rPr kumimoji="1" lang="en-US" altLang="ja-JP" sz="1400" dirty="0" smtClean="0"/>
                        <a:t>Minimum wave length (nm)</a:t>
                      </a:r>
                      <a:endParaRPr kumimoji="1" lang="ja-JP" altLang="en-US" sz="1400" dirty="0"/>
                    </a:p>
                  </a:txBody>
                  <a:tcPr/>
                </a:tc>
                <a:tc>
                  <a:txBody>
                    <a:bodyPr/>
                    <a:lstStyle/>
                    <a:p>
                      <a:pPr algn="ctr"/>
                      <a:r>
                        <a:rPr kumimoji="1" lang="en-US" altLang="ja-JP" sz="2000" dirty="0" smtClean="0"/>
                        <a:t>0.15</a:t>
                      </a:r>
                      <a:endParaRPr kumimoji="1" lang="ja-JP" altLang="en-US" sz="2000" dirty="0"/>
                    </a:p>
                  </a:txBody>
                  <a:tcPr/>
                </a:tc>
                <a:tc>
                  <a:txBody>
                    <a:bodyPr/>
                    <a:lstStyle/>
                    <a:p>
                      <a:pPr algn="ctr"/>
                      <a:r>
                        <a:rPr kumimoji="1" lang="en-US" altLang="ja-JP" sz="1800" dirty="0" smtClean="0"/>
                        <a:t>0.08</a:t>
                      </a:r>
                      <a:endParaRPr kumimoji="1" lang="ja-JP" altLang="en-US" sz="1800" dirty="0"/>
                    </a:p>
                  </a:txBody>
                  <a:tcPr/>
                </a:tc>
                <a:tc>
                  <a:txBody>
                    <a:bodyPr/>
                    <a:lstStyle/>
                    <a:p>
                      <a:pPr algn="ctr"/>
                      <a:r>
                        <a:rPr kumimoji="1" lang="en-US" altLang="ja-JP" sz="2000" dirty="0" smtClean="0"/>
                        <a:t>4.2-52</a:t>
                      </a:r>
                      <a:endParaRPr kumimoji="1" lang="ja-JP" altLang="en-US" sz="2000" dirty="0"/>
                    </a:p>
                  </a:txBody>
                  <a:tcPr/>
                </a:tc>
                <a:tc>
                  <a:txBody>
                    <a:bodyPr/>
                    <a:lstStyle/>
                    <a:p>
                      <a:pPr algn="ctr"/>
                      <a:r>
                        <a:rPr kumimoji="1" lang="en-US" altLang="ja-JP" sz="2000" dirty="0" smtClean="0"/>
                        <a:t>0.05</a:t>
                      </a:r>
                      <a:endParaRPr kumimoji="1" lang="ja-JP" altLang="en-US" sz="2000" dirty="0"/>
                    </a:p>
                  </a:txBody>
                  <a:tcPr/>
                </a:tc>
                <a:tc>
                  <a:txBody>
                    <a:bodyPr/>
                    <a:lstStyle/>
                    <a:p>
                      <a:pPr algn="ctr"/>
                      <a:r>
                        <a:rPr kumimoji="1" lang="en-US" altLang="ja-JP" sz="2000" dirty="0" smtClean="0"/>
                        <a:t>~0.3</a:t>
                      </a:r>
                      <a:endParaRPr kumimoji="1" lang="ja-JP" altLang="en-US" sz="2000" dirty="0"/>
                    </a:p>
                  </a:txBody>
                  <a:tcPr/>
                </a:tc>
                <a:tc>
                  <a:txBody>
                    <a:bodyPr/>
                    <a:lstStyle/>
                    <a:p>
                      <a:pPr algn="ctr"/>
                      <a:r>
                        <a:rPr kumimoji="1" lang="en-US" altLang="ja-JP" sz="2000" dirty="0" smtClean="0"/>
                        <a:t>13.5</a:t>
                      </a:r>
                      <a:endParaRPr kumimoji="1" lang="ja-JP" altLang="en-US" sz="2000" dirty="0"/>
                    </a:p>
                  </a:txBody>
                  <a:tcPr/>
                </a:tc>
              </a:tr>
              <a:tr h="407318">
                <a:tc>
                  <a:txBody>
                    <a:bodyPr/>
                    <a:lstStyle/>
                    <a:p>
                      <a:pPr algn="ctr"/>
                      <a:r>
                        <a:rPr kumimoji="1" lang="en-US" altLang="ja-JP" sz="1400" dirty="0" smtClean="0"/>
                        <a:t>Power/pulse (</a:t>
                      </a:r>
                      <a:r>
                        <a:rPr kumimoji="1" lang="en-US" altLang="ja-JP" sz="1400" dirty="0" err="1" smtClean="0"/>
                        <a:t>mJ</a:t>
                      </a:r>
                      <a:r>
                        <a:rPr kumimoji="1" lang="en-US" altLang="ja-JP" sz="1400" dirty="0" smtClean="0"/>
                        <a:t>)</a:t>
                      </a:r>
                      <a:endParaRPr kumimoji="1" lang="ja-JP" altLang="en-US" sz="1400" dirty="0"/>
                    </a:p>
                  </a:txBody>
                  <a:tcPr/>
                </a:tc>
                <a:tc>
                  <a:txBody>
                    <a:bodyPr/>
                    <a:lstStyle/>
                    <a:p>
                      <a:pPr algn="ctr"/>
                      <a:r>
                        <a:rPr kumimoji="1" lang="en-US" altLang="ja-JP" sz="2000" dirty="0" smtClean="0"/>
                        <a:t>~10</a:t>
                      </a:r>
                      <a:endParaRPr kumimoji="1" lang="ja-JP" altLang="en-US" sz="2000" dirty="0"/>
                    </a:p>
                  </a:txBody>
                  <a:tcPr/>
                </a:tc>
                <a:tc>
                  <a:txBody>
                    <a:bodyPr/>
                    <a:lstStyle/>
                    <a:p>
                      <a:pPr algn="ctr"/>
                      <a:r>
                        <a:rPr kumimoji="1" lang="en-US" altLang="ja-JP" sz="1800" dirty="0" smtClean="0"/>
                        <a:t>~10</a:t>
                      </a:r>
                      <a:endParaRPr kumimoji="1" lang="ja-JP" altLang="en-US" sz="1800" dirty="0"/>
                    </a:p>
                  </a:txBody>
                  <a:tcPr/>
                </a:tc>
                <a:tc>
                  <a:txBody>
                    <a:bodyPr/>
                    <a:lstStyle/>
                    <a:p>
                      <a:pPr algn="ctr"/>
                      <a:r>
                        <a:rPr kumimoji="1" lang="en-US" altLang="ja-JP" sz="2000" dirty="0" smtClean="0"/>
                        <a:t>&lt;0.5</a:t>
                      </a:r>
                      <a:endParaRPr kumimoji="1" lang="ja-JP" altLang="en-US" sz="2000" dirty="0"/>
                    </a:p>
                  </a:txBody>
                  <a:tcPr/>
                </a:tc>
                <a:tc>
                  <a:txBody>
                    <a:bodyPr/>
                    <a:lstStyle/>
                    <a:p>
                      <a:pPr algn="ctr"/>
                      <a:r>
                        <a:rPr kumimoji="1" lang="en-US" altLang="ja-JP" sz="2000" dirty="0" smtClean="0"/>
                        <a:t>~10</a:t>
                      </a:r>
                      <a:endParaRPr kumimoji="1" lang="ja-JP" altLang="en-US" sz="2000" dirty="0"/>
                    </a:p>
                  </a:txBody>
                  <a:tcPr/>
                </a:tc>
                <a:tc>
                  <a:txBody>
                    <a:bodyPr/>
                    <a:lstStyle/>
                    <a:p>
                      <a:pPr algn="ctr"/>
                      <a:r>
                        <a:rPr kumimoji="1" lang="en-US" altLang="ja-JP" sz="2000" dirty="0" smtClean="0"/>
                        <a:t>~1</a:t>
                      </a:r>
                      <a:endParaRPr kumimoji="1" lang="ja-JP" altLang="en-US" sz="2000" dirty="0"/>
                    </a:p>
                  </a:txBody>
                  <a:tcPr/>
                </a:tc>
                <a:tc>
                  <a:txBody>
                    <a:bodyPr/>
                    <a:lstStyle/>
                    <a:p>
                      <a:pPr algn="ctr"/>
                      <a:r>
                        <a:rPr kumimoji="1" lang="en-US" altLang="ja-JP" sz="2000" dirty="0" smtClean="0"/>
                        <a:t>~0.1</a:t>
                      </a:r>
                      <a:endParaRPr kumimoji="1" lang="ja-JP" altLang="en-US" sz="2000" dirty="0"/>
                    </a:p>
                  </a:txBody>
                  <a:tcPr/>
                </a:tc>
              </a:tr>
              <a:tr h="407318">
                <a:tc>
                  <a:txBody>
                    <a:bodyPr/>
                    <a:lstStyle/>
                    <a:p>
                      <a:pPr algn="ctr"/>
                      <a:r>
                        <a:rPr kumimoji="1" lang="en-US" altLang="ja-JP" sz="1400" dirty="0" smtClean="0">
                          <a:solidFill>
                            <a:srgbClr val="FF0000"/>
                          </a:solidFill>
                        </a:rPr>
                        <a:t>Power/s </a:t>
                      </a:r>
                      <a:r>
                        <a:rPr kumimoji="1" lang="ja-JP" altLang="en-US" sz="1400" dirty="0" smtClean="0">
                          <a:solidFill>
                            <a:srgbClr val="FF0000"/>
                          </a:solidFill>
                        </a:rPr>
                        <a:t>（</a:t>
                      </a:r>
                      <a:r>
                        <a:rPr kumimoji="1" lang="en-US" altLang="ja-JP" sz="1400" dirty="0" smtClean="0">
                          <a:solidFill>
                            <a:srgbClr val="FF0000"/>
                          </a:solidFill>
                        </a:rPr>
                        <a:t>W)</a:t>
                      </a:r>
                      <a:endParaRPr kumimoji="1" lang="ja-JP" altLang="en-US" sz="1400" dirty="0">
                        <a:solidFill>
                          <a:srgbClr val="FF0000"/>
                        </a:solidFill>
                      </a:endParaRPr>
                    </a:p>
                  </a:txBody>
                  <a:tcPr/>
                </a:tc>
                <a:tc>
                  <a:txBody>
                    <a:bodyPr/>
                    <a:lstStyle/>
                    <a:p>
                      <a:pPr algn="ctr"/>
                      <a:r>
                        <a:rPr kumimoji="1" lang="en-US" altLang="ja-JP" sz="2000" dirty="0" smtClean="0"/>
                        <a:t>~1</a:t>
                      </a:r>
                      <a:endParaRPr kumimoji="1" lang="ja-JP" altLang="en-US" sz="2000" dirty="0"/>
                    </a:p>
                  </a:txBody>
                  <a:tcPr/>
                </a:tc>
                <a:tc>
                  <a:txBody>
                    <a:bodyPr/>
                    <a:lstStyle/>
                    <a:p>
                      <a:pPr algn="ctr"/>
                      <a:r>
                        <a:rPr kumimoji="1" lang="en-US" altLang="ja-JP" sz="1800" dirty="0" smtClean="0"/>
                        <a:t>~1</a:t>
                      </a:r>
                      <a:endParaRPr kumimoji="1" lang="ja-JP" altLang="en-US" sz="1800" dirty="0"/>
                    </a:p>
                  </a:txBody>
                  <a:tcPr/>
                </a:tc>
                <a:tc>
                  <a:txBody>
                    <a:bodyPr/>
                    <a:lstStyle/>
                    <a:p>
                      <a:pPr algn="ctr"/>
                      <a:r>
                        <a:rPr kumimoji="1" lang="en-US" altLang="ja-JP" sz="2000" dirty="0" smtClean="0"/>
                        <a:t>&lt;0.6</a:t>
                      </a:r>
                      <a:endParaRPr kumimoji="1" lang="ja-JP" altLang="en-US" sz="2000" dirty="0"/>
                    </a:p>
                  </a:txBody>
                  <a:tcPr/>
                </a:tc>
                <a:tc>
                  <a:txBody>
                    <a:bodyPr/>
                    <a:lstStyle/>
                    <a:p>
                      <a:pPr algn="ctr"/>
                      <a:r>
                        <a:rPr kumimoji="1" lang="en-US" altLang="ja-JP" sz="2000" dirty="0" smtClean="0"/>
                        <a:t>~100</a:t>
                      </a:r>
                      <a:endParaRPr kumimoji="1" lang="ja-JP" altLang="en-US" sz="2000" dirty="0"/>
                    </a:p>
                  </a:txBody>
                  <a:tcPr/>
                </a:tc>
                <a:tc>
                  <a:txBody>
                    <a:bodyPr/>
                    <a:lstStyle/>
                    <a:p>
                      <a:pPr algn="ctr"/>
                      <a:r>
                        <a:rPr kumimoji="1" lang="en-US" altLang="ja-JP" sz="2000" dirty="0" smtClean="0"/>
                        <a:t>~1000</a:t>
                      </a:r>
                      <a:endParaRPr kumimoji="1" lang="ja-JP" altLang="en-US" sz="2000" dirty="0"/>
                    </a:p>
                  </a:txBody>
                  <a:tcPr/>
                </a:tc>
                <a:tc>
                  <a:txBody>
                    <a:bodyPr/>
                    <a:lstStyle/>
                    <a:p>
                      <a:pPr algn="ctr"/>
                      <a:r>
                        <a:rPr kumimoji="1" lang="en-US" altLang="ja-JP" sz="2000" b="1" dirty="0" smtClean="0">
                          <a:solidFill>
                            <a:srgbClr val="FF0000"/>
                          </a:solidFill>
                        </a:rPr>
                        <a:t>&gt;10000</a:t>
                      </a:r>
                    </a:p>
                  </a:txBody>
                  <a:tcPr/>
                </a:tc>
              </a:tr>
              <a:tr h="526869">
                <a:tc>
                  <a:txBody>
                    <a:bodyPr/>
                    <a:lstStyle/>
                    <a:p>
                      <a:pPr algn="ctr"/>
                      <a:r>
                        <a:rPr kumimoji="1" lang="en-US" altLang="ja-JP" sz="1400" u="sng" dirty="0" smtClean="0">
                          <a:solidFill>
                            <a:srgbClr val="FF0000"/>
                          </a:solidFill>
                        </a:rPr>
                        <a:t>Beam dump power </a:t>
                      </a:r>
                      <a:r>
                        <a:rPr kumimoji="1" lang="ja-JP" altLang="en-US" sz="1400" dirty="0" smtClean="0"/>
                        <a:t>（</a:t>
                      </a:r>
                      <a:r>
                        <a:rPr kumimoji="1" lang="en-US" altLang="ja-JP" sz="1400" dirty="0" smtClean="0"/>
                        <a:t>W)</a:t>
                      </a:r>
                      <a:endParaRPr kumimoji="1" lang="ja-JP" altLang="en-US" sz="1400" dirty="0"/>
                    </a:p>
                  </a:txBody>
                  <a:tcPr/>
                </a:tc>
                <a:tc>
                  <a:txBody>
                    <a:bodyPr/>
                    <a:lstStyle/>
                    <a:p>
                      <a:pPr algn="ctr"/>
                      <a:r>
                        <a:rPr kumimoji="1" lang="en-US" altLang="ja-JP" sz="2000" dirty="0" smtClean="0"/>
                        <a:t>~1.5k</a:t>
                      </a:r>
                      <a:endParaRPr kumimoji="1" lang="ja-JP" altLang="en-US" sz="2000" dirty="0"/>
                    </a:p>
                  </a:txBody>
                  <a:tcPr/>
                </a:tc>
                <a:tc>
                  <a:txBody>
                    <a:bodyPr/>
                    <a:lstStyle/>
                    <a:p>
                      <a:pPr algn="ctr"/>
                      <a:r>
                        <a:rPr kumimoji="1" lang="en-US" altLang="ja-JP" sz="1800" dirty="0" smtClean="0"/>
                        <a:t>~0.5k</a:t>
                      </a:r>
                      <a:endParaRPr kumimoji="1" lang="ja-JP" altLang="en-US" sz="1800" dirty="0"/>
                    </a:p>
                  </a:txBody>
                  <a:tcPr/>
                </a:tc>
                <a:tc>
                  <a:txBody>
                    <a:bodyPr/>
                    <a:lstStyle/>
                    <a:p>
                      <a:pPr algn="ctr"/>
                      <a:r>
                        <a:rPr kumimoji="1" lang="en-US" altLang="ja-JP" sz="2000" dirty="0" smtClean="0"/>
                        <a:t>~6k</a:t>
                      </a:r>
                      <a:endParaRPr kumimoji="1" lang="ja-JP" altLang="en-US" sz="2000" dirty="0"/>
                    </a:p>
                  </a:txBody>
                  <a:tcPr/>
                </a:tc>
                <a:tc>
                  <a:txBody>
                    <a:bodyPr/>
                    <a:lstStyle/>
                    <a:p>
                      <a:pPr algn="ctr"/>
                      <a:r>
                        <a:rPr kumimoji="1" lang="en-US" altLang="ja-JP" sz="2000" dirty="0" smtClean="0"/>
                        <a:t>~0.5M</a:t>
                      </a:r>
                    </a:p>
                  </a:txBody>
                  <a:tcPr/>
                </a:tc>
                <a:tc>
                  <a:txBody>
                    <a:bodyPr/>
                    <a:lstStyle/>
                    <a:p>
                      <a:pPr algn="ctr"/>
                      <a:r>
                        <a:rPr kumimoji="1" lang="en-US" altLang="ja-JP" sz="2000" dirty="0" smtClean="0"/>
                        <a:t>~1M</a:t>
                      </a:r>
                      <a:endParaRPr kumimoji="1" lang="ja-JP" altLang="en-US" sz="2000" dirty="0"/>
                    </a:p>
                  </a:txBody>
                  <a:tcPr/>
                </a:tc>
                <a:tc>
                  <a:txBody>
                    <a:bodyPr/>
                    <a:lstStyle/>
                    <a:p>
                      <a:pPr algn="ctr"/>
                      <a:r>
                        <a:rPr kumimoji="1" lang="en-US" altLang="ja-JP" sz="2000" b="1" dirty="0" smtClean="0">
                          <a:solidFill>
                            <a:srgbClr val="FF0000"/>
                          </a:solidFill>
                        </a:rPr>
                        <a:t>~0.1M</a:t>
                      </a:r>
                      <a:endParaRPr kumimoji="1" lang="ja-JP" altLang="en-US" sz="2000" b="1" dirty="0">
                        <a:solidFill>
                          <a:srgbClr val="FF0000"/>
                        </a:solidFill>
                      </a:endParaRPr>
                    </a:p>
                  </a:txBody>
                  <a:tcPr/>
                </a:tc>
              </a:tr>
              <a:tr h="744583">
                <a:tc>
                  <a:txBody>
                    <a:bodyPr/>
                    <a:lstStyle/>
                    <a:p>
                      <a:pPr algn="ctr"/>
                      <a:r>
                        <a:rPr kumimoji="1" lang="en-US" altLang="ja-JP" sz="1400" dirty="0" smtClean="0"/>
                        <a:t>Operation/</a:t>
                      </a:r>
                    </a:p>
                    <a:p>
                      <a:pPr algn="ctr"/>
                      <a:r>
                        <a:rPr kumimoji="1" lang="en-US" altLang="ja-JP" sz="1400" dirty="0" smtClean="0"/>
                        <a:t>Construction/</a:t>
                      </a:r>
                    </a:p>
                    <a:p>
                      <a:pPr algn="ctr"/>
                      <a:r>
                        <a:rPr kumimoji="1" lang="en-US" altLang="ja-JP" sz="1400" dirty="0" smtClean="0"/>
                        <a:t>Planning</a:t>
                      </a:r>
                      <a:endParaRPr kumimoji="1" lang="ja-JP" altLang="en-US" sz="1400" dirty="0"/>
                    </a:p>
                  </a:txBody>
                  <a:tcPr/>
                </a:tc>
                <a:tc>
                  <a:txBody>
                    <a:bodyPr/>
                    <a:lstStyle/>
                    <a:p>
                      <a:pPr algn="ctr"/>
                      <a:r>
                        <a:rPr kumimoji="1" lang="en-US" altLang="ja-JP" sz="1800" dirty="0" smtClean="0"/>
                        <a:t>Operation</a:t>
                      </a:r>
                    </a:p>
                    <a:p>
                      <a:pPr algn="ctr"/>
                      <a:r>
                        <a:rPr kumimoji="1" lang="en-US" altLang="ja-JP" sz="2000" dirty="0" smtClean="0"/>
                        <a:t>2009</a:t>
                      </a:r>
                      <a:endParaRPr kumimoji="1" lang="ja-JP" altLang="en-US" sz="2000" dirty="0"/>
                    </a:p>
                  </a:txBody>
                  <a:tcPr/>
                </a:tc>
                <a:tc>
                  <a:txBody>
                    <a:bodyPr/>
                    <a:lstStyle/>
                    <a:p>
                      <a:pPr algn="ctr"/>
                      <a:r>
                        <a:rPr kumimoji="1" lang="en-US" altLang="ja-JP" sz="1800" dirty="0" smtClean="0"/>
                        <a:t>Operation</a:t>
                      </a:r>
                    </a:p>
                    <a:p>
                      <a:pPr algn="ctr"/>
                      <a:r>
                        <a:rPr kumimoji="1" lang="en-US" altLang="ja-JP" sz="1800" dirty="0" smtClean="0"/>
                        <a:t>2011</a:t>
                      </a:r>
                      <a:endParaRPr kumimoji="1" lang="ja-JP" altLang="en-US" sz="1800" dirty="0"/>
                    </a:p>
                  </a:txBody>
                  <a:tcPr/>
                </a:tc>
                <a:tc>
                  <a:txBody>
                    <a:bodyPr/>
                    <a:lstStyle/>
                    <a:p>
                      <a:pPr algn="ctr"/>
                      <a:r>
                        <a:rPr kumimoji="1" lang="en-US" altLang="ja-JP" sz="1800" dirty="0" smtClean="0"/>
                        <a:t>Operation</a:t>
                      </a:r>
                    </a:p>
                    <a:p>
                      <a:pPr algn="ctr"/>
                      <a:r>
                        <a:rPr kumimoji="1" lang="en-US" altLang="ja-JP" sz="2000" dirty="0" smtClean="0"/>
                        <a:t>2004</a:t>
                      </a:r>
                      <a:endParaRPr kumimoji="1" lang="ja-JP" altLang="en-US" sz="2000" dirty="0"/>
                    </a:p>
                  </a:txBody>
                  <a:tcPr/>
                </a:tc>
                <a:tc>
                  <a:txBody>
                    <a:bodyPr/>
                    <a:lstStyle/>
                    <a:p>
                      <a:pPr algn="ctr"/>
                      <a:r>
                        <a:rPr kumimoji="1" lang="en-US" altLang="ja-JP" sz="1400" dirty="0" smtClean="0"/>
                        <a:t>Start the commissioning</a:t>
                      </a:r>
                    </a:p>
                    <a:p>
                      <a:pPr algn="ctr"/>
                      <a:r>
                        <a:rPr kumimoji="1" lang="en-US" altLang="ja-JP" sz="2000" dirty="0" smtClean="0"/>
                        <a:t>2017</a:t>
                      </a:r>
                    </a:p>
                  </a:txBody>
                  <a:tcPr/>
                </a:tc>
                <a:tc>
                  <a:txBody>
                    <a:bodyPr/>
                    <a:lstStyle/>
                    <a:p>
                      <a:pPr algn="ctr"/>
                      <a:r>
                        <a:rPr kumimoji="1" lang="en-US" altLang="ja-JP" sz="1600" dirty="0" smtClean="0"/>
                        <a:t>Construction</a:t>
                      </a:r>
                    </a:p>
                    <a:p>
                      <a:pPr algn="ctr"/>
                      <a:r>
                        <a:rPr kumimoji="1" lang="en-US" altLang="ja-JP" sz="2000" dirty="0" smtClean="0"/>
                        <a:t>2020</a:t>
                      </a:r>
                      <a:endParaRPr kumimoji="1" lang="ja-JP" altLang="en-US" sz="2000" dirty="0"/>
                    </a:p>
                  </a:txBody>
                  <a:tcPr/>
                </a:tc>
                <a:tc>
                  <a:txBody>
                    <a:bodyPr/>
                    <a:lstStyle/>
                    <a:p>
                      <a:pPr algn="ctr"/>
                      <a:r>
                        <a:rPr kumimoji="1" lang="en-US" altLang="ja-JP" sz="1600" dirty="0" smtClean="0"/>
                        <a:t>Planning</a:t>
                      </a:r>
                      <a:endParaRPr kumimoji="1" lang="ja-JP" altLang="en-US" sz="1600" dirty="0"/>
                    </a:p>
                  </a:txBody>
                  <a:tcPr/>
                </a:tc>
              </a:tr>
            </a:tbl>
          </a:graphicData>
        </a:graphic>
      </p:graphicFrame>
      <p:sp>
        <p:nvSpPr>
          <p:cNvPr id="3" name="スライド番号プレースホルダー 2"/>
          <p:cNvSpPr>
            <a:spLocks noGrp="1"/>
          </p:cNvSpPr>
          <p:nvPr>
            <p:ph type="sldNum" sz="quarter" idx="12"/>
          </p:nvPr>
        </p:nvSpPr>
        <p:spPr/>
        <p:txBody>
          <a:bodyPr/>
          <a:lstStyle/>
          <a:p>
            <a:fld id="{E5271ABA-BBE2-4042-AE1B-8CAE7B660144}" type="slidenum">
              <a:rPr lang="ja-JP" altLang="en-US" smtClean="0">
                <a:solidFill>
                  <a:prstClr val="black"/>
                </a:solidFill>
              </a:rPr>
              <a:pPr/>
              <a:t>13</a:t>
            </a:fld>
            <a:endParaRPr lang="ja-JP" altLang="en-US" dirty="0">
              <a:solidFill>
                <a:prstClr val="black"/>
              </a:solidFill>
            </a:endParaRPr>
          </a:p>
        </p:txBody>
      </p:sp>
    </p:spTree>
    <p:extLst>
      <p:ext uri="{BB962C8B-B14F-4D97-AF65-F5344CB8AC3E}">
        <p14:creationId xmlns:p14="http://schemas.microsoft.com/office/powerpoint/2010/main" val="3152507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519" y="58530"/>
            <a:ext cx="9468544" cy="972998"/>
          </a:xfrm>
        </p:spPr>
        <p:txBody>
          <a:bodyPr>
            <a:normAutofit/>
          </a:bodyPr>
          <a:lstStyle/>
          <a:p>
            <a:r>
              <a:rPr lang="en-US" altLang="ja-JP" sz="4000" dirty="0" smtClean="0">
                <a:latin typeface="Arial"/>
                <a:cs typeface="Arial"/>
              </a:rPr>
              <a:t>Expected LSI Fab based EUV-FEL</a:t>
            </a:r>
            <a:endParaRPr lang="en-US" altLang="ja-JP" sz="4000" dirty="0">
              <a:latin typeface="Arial"/>
              <a:cs typeface="Aria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202292" cy="518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316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360" y="936460"/>
            <a:ext cx="2692528" cy="452610"/>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019" y="3508905"/>
            <a:ext cx="2695222" cy="458665"/>
          </a:xfrm>
          <a:prstGeom prst="rect">
            <a:avLst/>
          </a:prstGeom>
        </p:spPr>
      </p:pic>
      <p:pic>
        <p:nvPicPr>
          <p:cNvPr id="41" name="図 40"/>
          <p:cNvPicPr>
            <a:picLocks noChangeAspect="1"/>
          </p:cNvPicPr>
          <p:nvPr/>
        </p:nvPicPr>
        <p:blipFill rotWithShape="1">
          <a:blip r:embed="rId5" cstate="print">
            <a:extLst>
              <a:ext uri="{28A0092B-C50C-407E-A947-70E740481C1C}">
                <a14:useLocalDpi xmlns:a14="http://schemas.microsoft.com/office/drawing/2010/main" val="0"/>
              </a:ext>
            </a:extLst>
          </a:blip>
          <a:srcRect l="19463" t="8544" r="19793" b="8709"/>
          <a:stretch/>
        </p:blipFill>
        <p:spPr>
          <a:xfrm>
            <a:off x="5314036" y="3540025"/>
            <a:ext cx="690089" cy="428795"/>
          </a:xfrm>
          <a:prstGeom prst="rect">
            <a:avLst/>
          </a:prstGeom>
        </p:spPr>
      </p:pic>
      <p:sp>
        <p:nvSpPr>
          <p:cNvPr id="2" name="タイトル 1"/>
          <p:cNvSpPr>
            <a:spLocks noGrp="1"/>
          </p:cNvSpPr>
          <p:nvPr>
            <p:ph type="title"/>
          </p:nvPr>
        </p:nvSpPr>
        <p:spPr>
          <a:xfrm>
            <a:off x="143070" y="10105"/>
            <a:ext cx="8857860" cy="803304"/>
          </a:xfrm>
        </p:spPr>
        <p:txBody>
          <a:bodyPr>
            <a:normAutofit fontScale="90000"/>
          </a:bodyPr>
          <a:lstStyle/>
          <a:p>
            <a:pPr algn="ctr"/>
            <a:r>
              <a:rPr kumimoji="1" lang="en-US" altLang="ja-JP" sz="3000" dirty="0" smtClean="0">
                <a:latin typeface="Arial" panose="020B0604020202020204" pitchFamily="34" charset="0"/>
                <a:cs typeface="Arial" panose="020B0604020202020204" pitchFamily="34" charset="0"/>
              </a:rPr>
              <a:t>EUV-FEL </a:t>
            </a:r>
            <a:r>
              <a:rPr lang="en-US" altLang="ja-JP" sz="3000" dirty="0" smtClean="0">
                <a:latin typeface="Arial" panose="020B0604020202020204" pitchFamily="34" charset="0"/>
                <a:cs typeface="Arial" panose="020B0604020202020204" pitchFamily="34" charset="0"/>
              </a:rPr>
              <a:t>Light Source Study Group for Industrialization</a:t>
            </a:r>
            <a:endParaRPr kumimoji="1" lang="ja-JP" altLang="en-US" sz="3000" dirty="0">
              <a:latin typeface="Arial" panose="020B0604020202020204" pitchFamily="34" charset="0"/>
              <a:cs typeface="Arial" panose="020B0604020202020204" pitchFamily="34" charset="0"/>
            </a:endParaRPr>
          </a:p>
        </p:txBody>
      </p:sp>
      <p:sp>
        <p:nvSpPr>
          <p:cNvPr id="5" name="角丸四角形 4"/>
          <p:cNvSpPr/>
          <p:nvPr/>
        </p:nvSpPr>
        <p:spPr>
          <a:xfrm>
            <a:off x="2556868" y="4193626"/>
            <a:ext cx="3936346" cy="73180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ts val="2000"/>
              </a:lnSpc>
              <a:spcBef>
                <a:spcPts val="0"/>
              </a:spcBef>
              <a:spcAft>
                <a:spcPts val="0"/>
              </a:spcAft>
            </a:pPr>
            <a:r>
              <a:rPr lang="en-US" altLang="ja-JP" sz="1400" dirty="0" smtClean="0">
                <a:solidFill>
                  <a:srgbClr val="FF0000"/>
                </a:solidFill>
                <a:latin typeface="Arial" panose="020B0604020202020204" pitchFamily="34" charset="0"/>
                <a:cs typeface="Arial" panose="020B0604020202020204" pitchFamily="34" charset="0"/>
              </a:rPr>
              <a:t>Industrialization of High Power EUV light source based on ERL@KEK and FEL@QST</a:t>
            </a:r>
            <a:endParaRPr lang="ja-JP" altLang="en-US" sz="1400" dirty="0">
              <a:solidFill>
                <a:srgbClr val="FF0000"/>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3516933" y="1252021"/>
            <a:ext cx="2438729" cy="369332"/>
          </a:xfrm>
          <a:prstGeom prst="rect">
            <a:avLst/>
          </a:prstGeom>
          <a:noFill/>
        </p:spPr>
        <p:txBody>
          <a:bodyPr wrap="square" rtlCol="0">
            <a:spAutoFit/>
          </a:bodyPr>
          <a:lstStyle/>
          <a:p>
            <a:pPr algn="ctr" eaLnBrk="1" fontAlgn="auto" hangingPunct="1">
              <a:spcBef>
                <a:spcPts val="0"/>
              </a:spcBef>
              <a:spcAft>
                <a:spcPts val="0"/>
              </a:spcAft>
            </a:pPr>
            <a:r>
              <a:rPr lang="en-US" altLang="ja-JP" dirty="0" smtClean="0">
                <a:solidFill>
                  <a:prstClr val="black"/>
                </a:solidFill>
                <a:latin typeface="Calibri" panose="020F0502020204030204"/>
                <a:ea typeface="ＭＳ Ｐゴシック"/>
                <a:cs typeface="Arial" panose="020B0604020202020204" pitchFamily="34" charset="0"/>
              </a:rPr>
              <a:t>S. Ishihara (Leader)</a:t>
            </a:r>
            <a:endParaRPr lang="ja-JP" altLang="en-US" dirty="0">
              <a:solidFill>
                <a:prstClr val="black"/>
              </a:solidFill>
              <a:latin typeface="Calibri" panose="020F0502020204030204"/>
              <a:ea typeface="ＭＳ Ｐゴシック"/>
              <a:cs typeface="Arial" panose="020B0604020202020204" pitchFamily="34" charset="0"/>
            </a:endParaRPr>
          </a:p>
        </p:txBody>
      </p:sp>
      <p:sp>
        <p:nvSpPr>
          <p:cNvPr id="16" name="円/楕円 15"/>
          <p:cNvSpPr/>
          <p:nvPr/>
        </p:nvSpPr>
        <p:spPr>
          <a:xfrm>
            <a:off x="499186" y="2933030"/>
            <a:ext cx="8149853" cy="3213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600" dirty="0">
              <a:solidFill>
                <a:prstClr val="white"/>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3930733" y="6248180"/>
            <a:ext cx="1614737" cy="338554"/>
          </a:xfrm>
          <a:prstGeom prst="rect">
            <a:avLst/>
          </a:prstGeom>
          <a:noFill/>
        </p:spPr>
        <p:txBody>
          <a:bodyPr wrap="none" rtlCol="0">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   H. </a:t>
            </a:r>
            <a:r>
              <a:rPr lang="en-US" altLang="ja-JP" sz="1600" dirty="0" err="1" smtClean="0">
                <a:solidFill>
                  <a:prstClr val="black"/>
                </a:solidFill>
                <a:latin typeface="Calibri" panose="020F0502020204030204"/>
                <a:ea typeface="ＭＳ Ｐゴシック"/>
                <a:cs typeface="Arial" panose="020B0604020202020204" pitchFamily="34" charset="0"/>
              </a:rPr>
              <a:t>Kawata</a:t>
            </a:r>
            <a:r>
              <a:rPr lang="en-US" altLang="ja-JP" sz="1600" dirty="0" smtClean="0">
                <a:solidFill>
                  <a:prstClr val="black"/>
                </a:solidFill>
                <a:latin typeface="Calibri" panose="020F0502020204030204"/>
                <a:ea typeface="ＭＳ Ｐゴシック"/>
                <a:cs typeface="Arial" panose="020B0604020202020204" pitchFamily="34" charset="0"/>
              </a:rPr>
              <a:t> et al.</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23" name="正方形/長方形 22"/>
          <p:cNvSpPr/>
          <p:nvPr/>
        </p:nvSpPr>
        <p:spPr>
          <a:xfrm>
            <a:off x="1227912" y="6049578"/>
            <a:ext cx="1480918" cy="338554"/>
          </a:xfrm>
          <a:prstGeom prst="rect">
            <a:avLst/>
          </a:prstGeom>
        </p:spPr>
        <p:txBody>
          <a:bodyPr wrap="none">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cs typeface="Arial" panose="020B0604020202020204" pitchFamily="34" charset="0"/>
              </a:rPr>
              <a:t>  R. </a:t>
            </a:r>
            <a:r>
              <a:rPr lang="en-US" altLang="ja-JP" sz="1600" dirty="0" err="1" smtClean="0">
                <a:solidFill>
                  <a:prstClr val="black"/>
                </a:solidFill>
                <a:latin typeface="Calibri" panose="020F0502020204030204"/>
                <a:cs typeface="Arial" panose="020B0604020202020204" pitchFamily="34" charset="0"/>
              </a:rPr>
              <a:t>Hajima</a:t>
            </a:r>
            <a:r>
              <a:rPr lang="ja-JP" altLang="en-US" sz="1600" dirty="0" smtClean="0">
                <a:solidFill>
                  <a:prstClr val="black"/>
                </a:solidFill>
                <a:latin typeface="Calibri" panose="020F0502020204030204"/>
                <a:cs typeface="Arial" panose="020B0604020202020204" pitchFamily="34" charset="0"/>
              </a:rPr>
              <a:t>　　　</a:t>
            </a:r>
            <a:endParaRPr lang="ja-JP" altLang="en-US" sz="1600" dirty="0">
              <a:solidFill>
                <a:prstClr val="black"/>
              </a:solidFill>
              <a:latin typeface="Calibri" panose="020F0502020204030204"/>
              <a:cs typeface="Arial" panose="020B0604020202020204" pitchFamily="34" charset="0"/>
            </a:endParaRPr>
          </a:p>
        </p:txBody>
      </p:sp>
      <p:sp>
        <p:nvSpPr>
          <p:cNvPr id="24" name="テキスト ボックス 23"/>
          <p:cNvSpPr txBox="1"/>
          <p:nvPr/>
        </p:nvSpPr>
        <p:spPr>
          <a:xfrm>
            <a:off x="7436508" y="2353517"/>
            <a:ext cx="989182" cy="338554"/>
          </a:xfrm>
          <a:prstGeom prst="rect">
            <a:avLst/>
          </a:prstGeom>
          <a:noFill/>
        </p:spPr>
        <p:txBody>
          <a:bodyPr wrap="none" rtlCol="0">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T. </a:t>
            </a:r>
            <a:r>
              <a:rPr lang="en-US" altLang="ja-JP" sz="1600" dirty="0" err="1" smtClean="0">
                <a:solidFill>
                  <a:prstClr val="black"/>
                </a:solidFill>
                <a:latin typeface="Calibri" panose="020F0502020204030204"/>
                <a:ea typeface="ＭＳ Ｐゴシック"/>
                <a:cs typeface="Arial" panose="020B0604020202020204" pitchFamily="34" charset="0"/>
              </a:rPr>
              <a:t>Kozawa</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25" name="テキスト ボックス 24"/>
          <p:cNvSpPr txBox="1"/>
          <p:nvPr/>
        </p:nvSpPr>
        <p:spPr>
          <a:xfrm>
            <a:off x="4447503" y="2358634"/>
            <a:ext cx="1179234" cy="338554"/>
          </a:xfrm>
          <a:prstGeom prst="rect">
            <a:avLst/>
          </a:prstGeom>
          <a:noFill/>
        </p:spPr>
        <p:txBody>
          <a:bodyPr wrap="none" rtlCol="0">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H. Kinoshita</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26" name="テキスト ボックス 25"/>
          <p:cNvSpPr txBox="1"/>
          <p:nvPr/>
        </p:nvSpPr>
        <p:spPr>
          <a:xfrm>
            <a:off x="5857497" y="2585185"/>
            <a:ext cx="1209883" cy="338554"/>
          </a:xfrm>
          <a:prstGeom prst="rect">
            <a:avLst/>
          </a:prstGeom>
          <a:noFill/>
        </p:spPr>
        <p:txBody>
          <a:bodyPr wrap="none" rtlCol="0">
            <a:spAutoFit/>
          </a:bodyPr>
          <a:lstStyle/>
          <a:p>
            <a:pPr eaLnBrk="1" fontAlgn="auto" hangingPunct="1">
              <a:spcBef>
                <a:spcPts val="0"/>
              </a:spcBef>
              <a:spcAft>
                <a:spcPts val="0"/>
              </a:spcAft>
            </a:pPr>
            <a:r>
              <a:rPr lang="ja-JP" altLang="en-US" sz="1600" dirty="0" smtClean="0">
                <a:solidFill>
                  <a:prstClr val="black"/>
                </a:solidFill>
                <a:latin typeface="Calibri" panose="020F0502020204030204"/>
                <a:ea typeface="ＭＳ Ｐゴシック"/>
                <a:cs typeface="Arial" panose="020B0604020202020204" pitchFamily="34" charset="0"/>
              </a:rPr>
              <a:t>　</a:t>
            </a:r>
            <a:r>
              <a:rPr lang="en-US" altLang="ja-JP" sz="1600" dirty="0" smtClean="0">
                <a:solidFill>
                  <a:prstClr val="black"/>
                </a:solidFill>
                <a:latin typeface="Calibri" panose="020F0502020204030204"/>
                <a:ea typeface="ＭＳ Ｐゴシック"/>
                <a:cs typeface="Arial" panose="020B0604020202020204" pitchFamily="34" charset="0"/>
              </a:rPr>
              <a:t>M. </a:t>
            </a:r>
            <a:r>
              <a:rPr lang="en-US" altLang="ja-JP" sz="1600" dirty="0" err="1" smtClean="0">
                <a:solidFill>
                  <a:prstClr val="black"/>
                </a:solidFill>
                <a:latin typeface="Calibri" panose="020F0502020204030204"/>
                <a:ea typeface="ＭＳ Ｐゴシック"/>
                <a:cs typeface="Arial" panose="020B0604020202020204" pitchFamily="34" charset="0"/>
              </a:rPr>
              <a:t>Washio</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3" name="角丸四角形 2"/>
          <p:cNvSpPr/>
          <p:nvPr/>
        </p:nvSpPr>
        <p:spPr>
          <a:xfrm>
            <a:off x="385510" y="839755"/>
            <a:ext cx="8401759" cy="5844073"/>
          </a:xfrm>
          <a:prstGeom prst="roundRect">
            <a:avLst>
              <a:gd name="adj" fmla="val 842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600">
              <a:solidFill>
                <a:prstClr val="white"/>
              </a:solidFill>
            </a:endParaRPr>
          </a:p>
        </p:txBody>
      </p:sp>
      <p:sp>
        <p:nvSpPr>
          <p:cNvPr id="15" name="テキスト ボックス 14"/>
          <p:cNvSpPr txBox="1"/>
          <p:nvPr/>
        </p:nvSpPr>
        <p:spPr>
          <a:xfrm>
            <a:off x="4042441" y="2759674"/>
            <a:ext cx="1080792" cy="338554"/>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altLang="ja-JP" sz="1600" dirty="0" smtClean="0">
                <a:ln w="0">
                  <a:solidFill>
                    <a:srgbClr val="5B9BD5">
                      <a:lumMod val="50000"/>
                    </a:srgbClr>
                  </a:solidFill>
                </a:ln>
                <a:solidFill>
                  <a:srgbClr val="0070C0"/>
                </a:solidFill>
                <a:ea typeface="ＭＳ Ｐゴシック"/>
                <a:cs typeface="Arial" panose="020B0604020202020204" pitchFamily="34" charset="0"/>
              </a:rPr>
              <a:t>Industries</a:t>
            </a:r>
            <a:endParaRPr lang="ja-JP" altLang="en-US" sz="1600" dirty="0">
              <a:ln w="0">
                <a:solidFill>
                  <a:srgbClr val="5B9BD5">
                    <a:lumMod val="50000"/>
                  </a:srgbClr>
                </a:solidFill>
              </a:ln>
              <a:solidFill>
                <a:srgbClr val="0070C0"/>
              </a:solidFill>
              <a:ea typeface="ＭＳ Ｐゴシック"/>
              <a:cs typeface="Arial" panose="020B0604020202020204" pitchFamily="34" charset="0"/>
            </a:endParaRPr>
          </a:p>
        </p:txBody>
      </p:sp>
      <p:sp>
        <p:nvSpPr>
          <p:cNvPr id="4" name="スライド番号プレースホルダー 3"/>
          <p:cNvSpPr>
            <a:spLocks noGrp="1"/>
          </p:cNvSpPr>
          <p:nvPr>
            <p:ph type="sldNum" sz="quarter" idx="12"/>
          </p:nvPr>
        </p:nvSpPr>
        <p:spPr>
          <a:xfrm>
            <a:off x="6891080" y="6382393"/>
            <a:ext cx="2057400" cy="365125"/>
          </a:xfrm>
        </p:spPr>
        <p:txBody>
          <a:bodyPr/>
          <a:lstStyle/>
          <a:p>
            <a:fld id="{E5271ABA-BBE2-4042-AE1B-8CAE7B660144}" type="slidenum">
              <a:rPr lang="ja-JP" altLang="en-US" smtClean="0">
                <a:solidFill>
                  <a:prstClr val="black"/>
                </a:solidFill>
                <a:latin typeface="Arial" panose="020B0604020202020204" pitchFamily="34" charset="0"/>
                <a:cs typeface="Arial" panose="020B0604020202020204" pitchFamily="34" charset="0"/>
              </a:rPr>
              <a:pPr/>
              <a:t>15</a:t>
            </a:fld>
            <a:endParaRPr lang="ja-JP" altLang="en-US" dirty="0">
              <a:solidFill>
                <a:prstClr val="black"/>
              </a:solidFill>
              <a:latin typeface="Arial" panose="020B0604020202020204" pitchFamily="34" charset="0"/>
              <a:cs typeface="Arial" panose="020B0604020202020204" pitchFamily="34" charset="0"/>
            </a:endParaRPr>
          </a:p>
        </p:txBody>
      </p:sp>
      <p:sp>
        <p:nvSpPr>
          <p:cNvPr id="28" name="正方形/長方形 27"/>
          <p:cNvSpPr/>
          <p:nvPr/>
        </p:nvSpPr>
        <p:spPr>
          <a:xfrm>
            <a:off x="7641618" y="6036802"/>
            <a:ext cx="807303" cy="338554"/>
          </a:xfrm>
          <a:prstGeom prst="rect">
            <a:avLst/>
          </a:prstGeom>
        </p:spPr>
        <p:txBody>
          <a:bodyPr wrap="square">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cs typeface="Arial" panose="020B0604020202020204" pitchFamily="34" charset="0"/>
              </a:rPr>
              <a:t>N. </a:t>
            </a:r>
            <a:r>
              <a:rPr lang="en-US" altLang="ja-JP" sz="1600" dirty="0" err="1" smtClean="0">
                <a:solidFill>
                  <a:prstClr val="black"/>
                </a:solidFill>
                <a:latin typeface="Calibri" panose="020F0502020204030204"/>
                <a:cs typeface="Arial" panose="020B0604020202020204" pitchFamily="34" charset="0"/>
              </a:rPr>
              <a:t>Sei</a:t>
            </a:r>
            <a:r>
              <a:rPr lang="ja-JP" altLang="en-US" sz="1600" dirty="0" smtClean="0">
                <a:solidFill>
                  <a:prstClr val="black"/>
                </a:solidFill>
                <a:latin typeface="Calibri" panose="020F0502020204030204"/>
                <a:cs typeface="Arial" panose="020B0604020202020204" pitchFamily="34" charset="0"/>
              </a:rPr>
              <a:t>　　　</a:t>
            </a:r>
            <a:endParaRPr lang="ja-JP" altLang="en-US" sz="1600" dirty="0">
              <a:solidFill>
                <a:prstClr val="black"/>
              </a:solidFill>
              <a:latin typeface="Calibri" panose="020F0502020204030204"/>
              <a:cs typeface="Arial" panose="020B0604020202020204" pitchFamily="34" charset="0"/>
            </a:endParaRPr>
          </a:p>
        </p:txBody>
      </p:sp>
      <p:sp>
        <p:nvSpPr>
          <p:cNvPr id="20" name="正方形/長方形 19"/>
          <p:cNvSpPr/>
          <p:nvPr/>
        </p:nvSpPr>
        <p:spPr>
          <a:xfrm>
            <a:off x="902462" y="2306789"/>
            <a:ext cx="1065997" cy="338554"/>
          </a:xfrm>
          <a:prstGeom prst="rect">
            <a:avLst/>
          </a:prstGeom>
        </p:spPr>
        <p:txBody>
          <a:bodyPr wrap="none">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I. Matsuda</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32" name="テキスト ボックス 31"/>
          <p:cNvSpPr txBox="1"/>
          <p:nvPr/>
        </p:nvSpPr>
        <p:spPr>
          <a:xfrm>
            <a:off x="4346021" y="2113130"/>
            <a:ext cx="1393458" cy="338554"/>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prstClr val="black"/>
                </a:solidFill>
                <a:latin typeface="Calibri" panose="020F0502020204030204"/>
                <a:ea typeface="ＭＳ Ｐゴシック"/>
                <a:cs typeface="Arial" panose="020B0604020202020204" pitchFamily="34" charset="0"/>
              </a:rPr>
              <a:t>Univ. of Hyogo</a:t>
            </a:r>
            <a:endParaRPr lang="ja-JP" altLang="en-US" sz="1600" dirty="0">
              <a:solidFill>
                <a:prstClr val="black"/>
              </a:solidFill>
              <a:latin typeface="Calibri" panose="020F0502020204030204"/>
              <a:ea typeface="ＭＳ Ｐゴシック"/>
              <a:cs typeface="Arial" panose="020B0604020202020204" pitchFamily="34" charset="0"/>
            </a:endParaRPr>
          </a:p>
        </p:txBody>
      </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318" y="1688353"/>
            <a:ext cx="451743" cy="451743"/>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4106" y="1705007"/>
            <a:ext cx="432664" cy="434193"/>
          </a:xfrm>
          <a:prstGeom prst="rect">
            <a:avLst/>
          </a:prstGeom>
        </p:spPr>
      </p:pic>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3303" y="1842308"/>
            <a:ext cx="1027331" cy="539020"/>
          </a:xfrm>
          <a:prstGeom prst="rect">
            <a:avLst/>
          </a:prstGeom>
        </p:spPr>
      </p:pic>
      <p:sp>
        <p:nvSpPr>
          <p:cNvPr id="35" name="テキスト ボックス 34"/>
          <p:cNvSpPr txBox="1"/>
          <p:nvPr/>
        </p:nvSpPr>
        <p:spPr>
          <a:xfrm>
            <a:off x="5902702" y="2337241"/>
            <a:ext cx="1305229" cy="338554"/>
          </a:xfrm>
          <a:prstGeom prst="rect">
            <a:avLst/>
          </a:prstGeom>
          <a:noFill/>
        </p:spPr>
        <p:txBody>
          <a:bodyPr wrap="none" rtlCol="0">
            <a:spAutoFit/>
          </a:bodyPr>
          <a:lstStyle/>
          <a:p>
            <a:pPr eaLnBrk="1" fontAlgn="auto" hangingPunct="1">
              <a:spcBef>
                <a:spcPts val="0"/>
              </a:spcBef>
              <a:spcAft>
                <a:spcPts val="0"/>
              </a:spcAft>
            </a:pPr>
            <a:r>
              <a:rPr lang="en-US" altLang="ja-JP" sz="1600" dirty="0" err="1" smtClean="0">
                <a:solidFill>
                  <a:prstClr val="black"/>
                </a:solidFill>
                <a:latin typeface="Calibri" panose="020F0502020204030204"/>
                <a:ea typeface="ＭＳ Ｐゴシック"/>
                <a:cs typeface="Arial" panose="020B0604020202020204" pitchFamily="34" charset="0"/>
              </a:rPr>
              <a:t>Waseda</a:t>
            </a:r>
            <a:r>
              <a:rPr lang="en-US" altLang="ja-JP" sz="1600" dirty="0" smtClean="0">
                <a:solidFill>
                  <a:prstClr val="black"/>
                </a:solidFill>
                <a:latin typeface="Calibri" panose="020F0502020204030204"/>
                <a:ea typeface="ＭＳ Ｐゴシック"/>
                <a:cs typeface="Arial" panose="020B0604020202020204" pitchFamily="34" charset="0"/>
              </a:rPr>
              <a:t> Univ.</a:t>
            </a:r>
            <a:endParaRPr lang="ja-JP" altLang="en-US" sz="1600" dirty="0">
              <a:solidFill>
                <a:prstClr val="black"/>
              </a:solidFill>
              <a:latin typeface="Calibri" panose="020F0502020204030204"/>
              <a:ea typeface="ＭＳ Ｐゴシック"/>
              <a:cs typeface="Arial" panose="020B0604020202020204" pitchFamily="34" charset="0"/>
            </a:endParaRPr>
          </a:p>
        </p:txBody>
      </p:sp>
      <p:pic>
        <p:nvPicPr>
          <p:cNvPr id="38" name="図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2185" y="1780526"/>
            <a:ext cx="632493" cy="351359"/>
          </a:xfrm>
          <a:prstGeom prst="rect">
            <a:avLst/>
          </a:prstGeom>
        </p:spPr>
      </p:pic>
      <p:sp>
        <p:nvSpPr>
          <p:cNvPr id="39" name="テキスト ボックス 38"/>
          <p:cNvSpPr txBox="1"/>
          <p:nvPr/>
        </p:nvSpPr>
        <p:spPr>
          <a:xfrm>
            <a:off x="7378514" y="2110717"/>
            <a:ext cx="1145314" cy="338554"/>
          </a:xfrm>
          <a:prstGeom prst="rect">
            <a:avLst/>
          </a:prstGeom>
          <a:noFill/>
        </p:spPr>
        <p:txBody>
          <a:bodyPr wrap="none" rtlCol="0">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Osaka Univ.</a:t>
            </a:r>
            <a:endParaRPr lang="ja-JP" altLang="en-US" sz="1600" dirty="0">
              <a:solidFill>
                <a:prstClr val="black"/>
              </a:solidFill>
              <a:latin typeface="Calibri" panose="020F0502020204030204"/>
              <a:ea typeface="ＭＳ Ｐゴシック"/>
              <a:cs typeface="Arial" panose="020B0604020202020204" pitchFamily="34" charset="0"/>
            </a:endParaRPr>
          </a:p>
        </p:txBody>
      </p:sp>
      <p:pic>
        <p:nvPicPr>
          <p:cNvPr id="42" name="図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440" y="4025059"/>
            <a:ext cx="2010428" cy="502607"/>
          </a:xfrm>
          <a:prstGeom prst="rect">
            <a:avLst/>
          </a:prstGeom>
        </p:spPr>
      </p:pic>
      <p:pic>
        <p:nvPicPr>
          <p:cNvPr id="43" name="図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678" y="4585469"/>
            <a:ext cx="1498884" cy="441532"/>
          </a:xfrm>
          <a:prstGeom prst="rect">
            <a:avLst/>
          </a:prstGeom>
        </p:spPr>
      </p:pic>
      <p:pic>
        <p:nvPicPr>
          <p:cNvPr id="44" name="図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8651" y="3620354"/>
            <a:ext cx="1612615" cy="575933"/>
          </a:xfrm>
          <a:prstGeom prst="rect">
            <a:avLst/>
          </a:prstGeom>
        </p:spPr>
      </p:pic>
      <p:pic>
        <p:nvPicPr>
          <p:cNvPr id="47" name="図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85699" y="5190472"/>
            <a:ext cx="1122272" cy="203672"/>
          </a:xfrm>
          <a:prstGeom prst="rect">
            <a:avLst/>
          </a:prstGeom>
        </p:spPr>
      </p:pic>
      <p:pic>
        <p:nvPicPr>
          <p:cNvPr id="49" name="図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20291" y="5369669"/>
            <a:ext cx="3414857" cy="99324"/>
          </a:xfrm>
          <a:prstGeom prst="rect">
            <a:avLst/>
          </a:prstGeom>
        </p:spPr>
      </p:pic>
      <p:pic>
        <p:nvPicPr>
          <p:cNvPr id="51" name="図 50"/>
          <p:cNvPicPr>
            <a:picLocks noChangeAspect="1"/>
          </p:cNvPicPr>
          <p:nvPr/>
        </p:nvPicPr>
        <p:blipFill>
          <a:blip r:embed="rId15" cstate="print">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7005900" y="4666585"/>
            <a:ext cx="1128341" cy="183304"/>
          </a:xfrm>
          <a:prstGeom prst="rect">
            <a:avLst/>
          </a:prstGeom>
        </p:spPr>
      </p:pic>
      <p:pic>
        <p:nvPicPr>
          <p:cNvPr id="53" name="図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72046" y="4076637"/>
            <a:ext cx="1826771" cy="345111"/>
          </a:xfrm>
          <a:prstGeom prst="rect">
            <a:avLst/>
          </a:prstGeom>
        </p:spPr>
      </p:pic>
      <p:pic>
        <p:nvPicPr>
          <p:cNvPr id="1026" name="Picture 2" descr="Hitachi Metals"/>
          <p:cNvPicPr>
            <a:picLocks noChangeAspect="1" noChangeArrowheads="1"/>
          </p:cNvPicPr>
          <p:nvPr/>
        </p:nvPicPr>
        <p:blipFill rotWithShape="1">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rcRect l="10852" t="-623" b="-2"/>
          <a:stretch/>
        </p:blipFill>
        <p:spPr bwMode="auto">
          <a:xfrm>
            <a:off x="5828742" y="3632310"/>
            <a:ext cx="1882651" cy="237258"/>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29359" y="5031405"/>
            <a:ext cx="1100838" cy="481912"/>
          </a:xfrm>
          <a:prstGeom prst="rect">
            <a:avLst/>
          </a:prstGeom>
        </p:spPr>
      </p:pic>
      <p:pic>
        <p:nvPicPr>
          <p:cNvPr id="56" name="図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6858" y="3132310"/>
            <a:ext cx="1568335" cy="507231"/>
          </a:xfrm>
          <a:prstGeom prst="rect">
            <a:avLst/>
          </a:prstGeom>
        </p:spPr>
      </p:pic>
      <p:pic>
        <p:nvPicPr>
          <p:cNvPr id="58" name="図 5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97304" y="5043189"/>
            <a:ext cx="1013031" cy="327635"/>
          </a:xfrm>
          <a:prstGeom prst="rect">
            <a:avLst/>
          </a:prstGeom>
        </p:spPr>
      </p:pic>
      <p:pic>
        <p:nvPicPr>
          <p:cNvPr id="57" name="図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0590" y="5855369"/>
            <a:ext cx="429893" cy="600383"/>
          </a:xfrm>
          <a:prstGeom prst="rect">
            <a:avLst/>
          </a:prstGeom>
        </p:spPr>
      </p:pic>
      <p:pic>
        <p:nvPicPr>
          <p:cNvPr id="59" name="図 5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35337" y="5940676"/>
            <a:ext cx="875092" cy="531306"/>
          </a:xfrm>
          <a:prstGeom prst="rect">
            <a:avLst/>
          </a:prstGeom>
        </p:spPr>
      </p:pic>
      <p:pic>
        <p:nvPicPr>
          <p:cNvPr id="60" name="図 5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86938" y="6183733"/>
            <a:ext cx="501173" cy="289017"/>
          </a:xfrm>
          <a:prstGeom prst="rect">
            <a:avLst/>
          </a:prstGeom>
        </p:spPr>
      </p:pic>
      <p:pic>
        <p:nvPicPr>
          <p:cNvPr id="37" name="図 3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432387" y="1740906"/>
            <a:ext cx="386256" cy="382586"/>
          </a:xfrm>
          <a:prstGeom prst="rect">
            <a:avLst/>
          </a:prstGeom>
        </p:spPr>
      </p:pic>
      <p:sp>
        <p:nvSpPr>
          <p:cNvPr id="46" name="テキスト ボックス 45"/>
          <p:cNvSpPr txBox="1"/>
          <p:nvPr/>
        </p:nvSpPr>
        <p:spPr>
          <a:xfrm>
            <a:off x="2664680" y="2340165"/>
            <a:ext cx="1645900" cy="338554"/>
          </a:xfrm>
          <a:prstGeom prst="rect">
            <a:avLst/>
          </a:prstGeom>
          <a:noFill/>
        </p:spPr>
        <p:txBody>
          <a:bodyPr wrap="none" rtlCol="0">
            <a:spAutoFit/>
          </a:bodyPr>
          <a:lstStyle/>
          <a:p>
            <a:pPr eaLnBrk="1" fontAlgn="auto" hangingPunct="1">
              <a:spcBef>
                <a:spcPts val="0"/>
              </a:spcBef>
              <a:spcAft>
                <a:spcPts val="0"/>
              </a:spcAft>
            </a:pPr>
            <a:r>
              <a:rPr lang="en-US" altLang="ja-JP" sz="1600" dirty="0" smtClean="0">
                <a:solidFill>
                  <a:prstClr val="black"/>
                </a:solidFill>
                <a:latin typeface="Calibri" panose="020F0502020204030204"/>
                <a:ea typeface="ＭＳ Ｐゴシック"/>
                <a:cs typeface="Arial" panose="020B0604020202020204" pitchFamily="34" charset="0"/>
              </a:rPr>
              <a:t>Utsunomiya Univ.</a:t>
            </a:r>
            <a:endParaRPr lang="ja-JP" altLang="en-US" sz="1600" dirty="0">
              <a:solidFill>
                <a:prstClr val="black"/>
              </a:solidFill>
              <a:latin typeface="Calibri" panose="020F0502020204030204"/>
              <a:ea typeface="ＭＳ Ｐゴシック"/>
              <a:cs typeface="Arial" panose="020B0604020202020204" pitchFamily="34" charset="0"/>
            </a:endParaRPr>
          </a:p>
        </p:txBody>
      </p:sp>
      <p:sp>
        <p:nvSpPr>
          <p:cNvPr id="27" name="テキスト ボックス 26"/>
          <p:cNvSpPr txBox="1"/>
          <p:nvPr/>
        </p:nvSpPr>
        <p:spPr>
          <a:xfrm>
            <a:off x="2750177" y="2578699"/>
            <a:ext cx="1332224" cy="323165"/>
          </a:xfrm>
          <a:prstGeom prst="rect">
            <a:avLst/>
          </a:prstGeom>
          <a:noFill/>
        </p:spPr>
        <p:txBody>
          <a:bodyPr wrap="none" rtlCol="0">
            <a:spAutoFit/>
          </a:bodyPr>
          <a:lstStyle/>
          <a:p>
            <a:pPr eaLnBrk="1" fontAlgn="auto" hangingPunct="1">
              <a:spcBef>
                <a:spcPts val="0"/>
              </a:spcBef>
              <a:spcAft>
                <a:spcPts val="0"/>
              </a:spcAft>
            </a:pPr>
            <a:r>
              <a:rPr lang="en-US" altLang="ja-JP" sz="1500" dirty="0" smtClean="0">
                <a:solidFill>
                  <a:prstClr val="black"/>
                </a:solidFill>
                <a:latin typeface="Calibri" panose="020F0502020204030204"/>
                <a:ea typeface="ＭＳ Ｐゴシック"/>
                <a:cs typeface="Arial" panose="020B0604020202020204" pitchFamily="34" charset="0"/>
              </a:rPr>
              <a:t>T. </a:t>
            </a:r>
            <a:r>
              <a:rPr lang="en-US" altLang="ja-JP" sz="1500" dirty="0" err="1" smtClean="0">
                <a:solidFill>
                  <a:prstClr val="black"/>
                </a:solidFill>
                <a:latin typeface="Calibri" panose="020F0502020204030204"/>
                <a:ea typeface="ＭＳ Ｐゴシック"/>
                <a:cs typeface="Arial" panose="020B0604020202020204" pitchFamily="34" charset="0"/>
              </a:rPr>
              <a:t>Higashiguchi</a:t>
            </a:r>
            <a:endParaRPr lang="ja-JP" altLang="en-US" sz="1500" dirty="0">
              <a:solidFill>
                <a:prstClr val="black"/>
              </a:solidFill>
              <a:latin typeface="Calibri" panose="020F0502020204030204"/>
              <a:ea typeface="ＭＳ Ｐゴシック"/>
              <a:cs typeface="Arial" panose="020B0604020202020204" pitchFamily="34" charset="0"/>
            </a:endParaRPr>
          </a:p>
        </p:txBody>
      </p:sp>
      <p:pic>
        <p:nvPicPr>
          <p:cNvPr id="9" name="図 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0476" y="1780788"/>
            <a:ext cx="2480102" cy="415470"/>
          </a:xfrm>
          <a:prstGeom prst="rect">
            <a:avLst/>
          </a:prstGeom>
        </p:spPr>
      </p:pic>
      <p:pic>
        <p:nvPicPr>
          <p:cNvPr id="10" name="図 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57487" y="2297557"/>
            <a:ext cx="364190" cy="364190"/>
          </a:xfrm>
          <a:prstGeom prst="rect">
            <a:avLst/>
          </a:prstGeom>
        </p:spPr>
      </p:pic>
      <p:pic>
        <p:nvPicPr>
          <p:cNvPr id="11" name="図 1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32298" y="1566329"/>
            <a:ext cx="634791" cy="834853"/>
          </a:xfrm>
          <a:prstGeom prst="rect">
            <a:avLst/>
          </a:prstGeom>
        </p:spPr>
      </p:pic>
      <p:sp>
        <p:nvSpPr>
          <p:cNvPr id="48" name="正方形/長方形 47"/>
          <p:cNvSpPr/>
          <p:nvPr/>
        </p:nvSpPr>
        <p:spPr>
          <a:xfrm>
            <a:off x="3637661" y="6410844"/>
            <a:ext cx="429926" cy="276999"/>
          </a:xfrm>
          <a:prstGeom prst="rect">
            <a:avLst/>
          </a:prstGeom>
        </p:spPr>
        <p:txBody>
          <a:bodyPr wrap="none">
            <a:spAutoFit/>
          </a:bodyPr>
          <a:lstStyle/>
          <a:p>
            <a:pPr algn="ctr" eaLnBrk="1" fontAlgn="auto" hangingPunct="1">
              <a:spcBef>
                <a:spcPts val="0"/>
              </a:spcBef>
              <a:spcAft>
                <a:spcPts val="0"/>
              </a:spcAft>
            </a:pPr>
            <a:r>
              <a:rPr lang="en-US" altLang="ja-JP" sz="1200" b="1" dirty="0" smtClean="0">
                <a:solidFill>
                  <a:prstClr val="black">
                    <a:lumMod val="75000"/>
                    <a:lumOff val="25000"/>
                  </a:prstClr>
                </a:solidFill>
                <a:latin typeface="Calibri" panose="020F0502020204030204"/>
                <a:cs typeface="Arial" panose="020B0604020202020204" pitchFamily="34" charset="0"/>
              </a:rPr>
              <a:t>KEK</a:t>
            </a:r>
            <a:endParaRPr lang="ja-JP" altLang="en-US" sz="1200" b="1" dirty="0">
              <a:solidFill>
                <a:prstClr val="black">
                  <a:lumMod val="75000"/>
                  <a:lumOff val="25000"/>
                </a:prstClr>
              </a:solidFill>
              <a:latin typeface="Calibri" panose="020F0502020204030204"/>
              <a:cs typeface="Arial" panose="020B0604020202020204" pitchFamily="34" charset="0"/>
            </a:endParaRPr>
          </a:p>
        </p:txBody>
      </p:sp>
      <p:pic>
        <p:nvPicPr>
          <p:cNvPr id="52" name="図 5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67089" y="5621414"/>
            <a:ext cx="1656890" cy="433634"/>
          </a:xfrm>
          <a:prstGeom prst="rect">
            <a:avLst/>
          </a:prstGeom>
        </p:spPr>
      </p:pic>
    </p:spTree>
    <p:extLst>
      <p:ext uri="{BB962C8B-B14F-4D97-AF65-F5344CB8AC3E}">
        <p14:creationId xmlns:p14="http://schemas.microsoft.com/office/powerpoint/2010/main" val="2378119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5778" y="837153"/>
            <a:ext cx="5067167" cy="1938972"/>
          </a:xfrm>
          <a:prstGeom prst="rect">
            <a:avLst/>
          </a:prstGeom>
          <a:noFill/>
        </p:spPr>
        <p:txBody>
          <a:bodyPr wrap="square" lIns="91418" tIns="45710" rIns="91418" bIns="45710" rtlCol="0">
            <a:spAutoFit/>
          </a:bodyPr>
          <a:lstStyle/>
          <a:p>
            <a:pPr defTabSz="457200" eaLnBrk="1" fontAlgn="auto" hangingPunct="1">
              <a:spcBef>
                <a:spcPts val="0"/>
              </a:spcBef>
              <a:spcAft>
                <a:spcPts val="0"/>
              </a:spcAft>
            </a:pPr>
            <a:r>
              <a:rPr lang="en-US" altLang="ja-JP" sz="2400" dirty="0" smtClean="0">
                <a:solidFill>
                  <a:prstClr val="black"/>
                </a:solidFill>
                <a:latin typeface="Arial"/>
                <a:ea typeface="ＭＳ Ｐゴシック"/>
                <a:cs typeface="Arial"/>
              </a:rPr>
              <a:t>Date</a:t>
            </a:r>
            <a:r>
              <a:rPr lang="en-US" altLang="ja-JP" sz="2400" dirty="0">
                <a:solidFill>
                  <a:prstClr val="black"/>
                </a:solidFill>
                <a:latin typeface="Arial"/>
                <a:ea typeface="ＭＳ Ｐゴシック"/>
                <a:cs typeface="Arial"/>
              </a:rPr>
              <a:t>: </a:t>
            </a:r>
            <a:r>
              <a:rPr lang="en-US" altLang="ja-JP" sz="2400" dirty="0" smtClean="0">
                <a:solidFill>
                  <a:prstClr val="black"/>
                </a:solidFill>
                <a:latin typeface="Arial"/>
                <a:ea typeface="ＭＳ Ｐゴシック"/>
                <a:cs typeface="Arial"/>
              </a:rPr>
              <a:t>12/ </a:t>
            </a:r>
            <a:r>
              <a:rPr lang="en-US" altLang="ja-JP" sz="2400" dirty="0">
                <a:solidFill>
                  <a:prstClr val="black"/>
                </a:solidFill>
                <a:latin typeface="Arial"/>
                <a:ea typeface="ＭＳ Ｐゴシック"/>
                <a:cs typeface="Arial"/>
              </a:rPr>
              <a:t>Dec. /</a:t>
            </a:r>
            <a:r>
              <a:rPr lang="en-US" altLang="ja-JP" sz="2400" dirty="0" smtClean="0">
                <a:solidFill>
                  <a:prstClr val="black"/>
                </a:solidFill>
                <a:latin typeface="Arial"/>
                <a:ea typeface="ＭＳ Ｐゴシック"/>
                <a:cs typeface="Arial"/>
              </a:rPr>
              <a:t>2017  </a:t>
            </a:r>
            <a:r>
              <a:rPr lang="en-US" altLang="ja-JP" sz="2400" dirty="0">
                <a:solidFill>
                  <a:prstClr val="black"/>
                </a:solidFill>
                <a:latin typeface="Arial"/>
                <a:ea typeface="ＭＳ Ｐゴシック"/>
                <a:cs typeface="Arial"/>
              </a:rPr>
              <a:t>10:00-17:00</a:t>
            </a:r>
          </a:p>
          <a:p>
            <a:pPr defTabSz="457200" eaLnBrk="1" fontAlgn="auto" hangingPunct="1">
              <a:spcBef>
                <a:spcPts val="0"/>
              </a:spcBef>
              <a:spcAft>
                <a:spcPts val="0"/>
              </a:spcAft>
            </a:pPr>
            <a:r>
              <a:rPr lang="en-US" altLang="ja-JP" sz="2400" dirty="0">
                <a:solidFill>
                  <a:prstClr val="black"/>
                </a:solidFill>
                <a:latin typeface="Arial"/>
                <a:ea typeface="ＭＳ Ｐゴシック"/>
                <a:cs typeface="Arial"/>
              </a:rPr>
              <a:t>Site: </a:t>
            </a:r>
            <a:r>
              <a:rPr lang="en-US" altLang="ja-JP" sz="2400" dirty="0" err="1" smtClean="0">
                <a:solidFill>
                  <a:prstClr val="black"/>
                </a:solidFill>
                <a:latin typeface="Arial"/>
                <a:ea typeface="ＭＳ Ｐゴシック"/>
                <a:cs typeface="Arial"/>
              </a:rPr>
              <a:t>Surugadai-kinenkan</a:t>
            </a:r>
            <a:r>
              <a:rPr lang="en-US" altLang="ja-JP" sz="2400" dirty="0" smtClean="0">
                <a:solidFill>
                  <a:prstClr val="black"/>
                </a:solidFill>
                <a:latin typeface="Arial"/>
                <a:ea typeface="ＭＳ Ｐゴシック"/>
                <a:cs typeface="Arial"/>
              </a:rPr>
              <a:t>, Tokyo</a:t>
            </a:r>
            <a:endParaRPr lang="en-US" altLang="ja-JP" sz="2400" dirty="0">
              <a:solidFill>
                <a:prstClr val="black"/>
              </a:solidFill>
              <a:latin typeface="Arial"/>
              <a:ea typeface="ＭＳ Ｐゴシック"/>
              <a:cs typeface="Arial"/>
            </a:endParaRPr>
          </a:p>
          <a:p>
            <a:pPr defTabSz="457200" eaLnBrk="1" fontAlgn="auto" hangingPunct="1">
              <a:spcBef>
                <a:spcPts val="0"/>
              </a:spcBef>
              <a:spcAft>
                <a:spcPts val="0"/>
              </a:spcAft>
            </a:pPr>
            <a:r>
              <a:rPr lang="en-US" altLang="ja-JP" dirty="0" smtClean="0">
                <a:solidFill>
                  <a:prstClr val="black"/>
                </a:solidFill>
                <a:latin typeface="Arial"/>
                <a:ea typeface="ＭＳ Ｐゴシック"/>
                <a:cs typeface="Arial"/>
              </a:rPr>
              <a:t>Participants :  103</a:t>
            </a:r>
            <a:r>
              <a:rPr lang="en-US" altLang="ja-JP" dirty="0">
                <a:solidFill>
                  <a:prstClr val="black"/>
                </a:solidFill>
                <a:latin typeface="Arial"/>
                <a:ea typeface="ＭＳ Ｐゴシック"/>
                <a:cs typeface="Arial"/>
              </a:rPr>
              <a:t> </a:t>
            </a:r>
            <a:r>
              <a:rPr lang="en-US" altLang="ja-JP" dirty="0" smtClean="0">
                <a:solidFill>
                  <a:prstClr val="black"/>
                </a:solidFill>
                <a:latin typeface="Arial"/>
                <a:ea typeface="ＭＳ Ｐゴシック"/>
                <a:cs typeface="Arial"/>
              </a:rPr>
              <a:t> (Source group, tool &amp; material venders, end users etc.)   </a:t>
            </a:r>
            <a:endParaRPr lang="en-US" altLang="ja-JP" dirty="0">
              <a:solidFill>
                <a:prstClr val="black"/>
              </a:solidFill>
              <a:latin typeface="Arial"/>
              <a:ea typeface="ＭＳ Ｐゴシック"/>
              <a:cs typeface="Arial"/>
            </a:endParaRPr>
          </a:p>
          <a:p>
            <a:pPr eaLnBrk="1" fontAlgn="auto" hangingPunct="1">
              <a:spcBef>
                <a:spcPts val="0"/>
              </a:spcBef>
              <a:spcAft>
                <a:spcPts val="0"/>
              </a:spcAft>
            </a:pPr>
            <a:r>
              <a:rPr lang="en-US" altLang="ja-JP" dirty="0">
                <a:solidFill>
                  <a:prstClr val="black"/>
                </a:solidFill>
                <a:latin typeface="Arial"/>
                <a:ea typeface="ＭＳ Ｐゴシック"/>
                <a:cs typeface="Arial"/>
                <a:hlinkClick r:id="rId3"/>
              </a:rPr>
              <a:t>http://</a:t>
            </a:r>
            <a:r>
              <a:rPr lang="en-US" altLang="ja-JP" dirty="0" smtClean="0">
                <a:solidFill>
                  <a:prstClr val="black"/>
                </a:solidFill>
                <a:latin typeface="Arial"/>
                <a:ea typeface="ＭＳ Ｐゴシック"/>
                <a:cs typeface="Arial"/>
                <a:hlinkClick r:id="rId3"/>
              </a:rPr>
              <a:t>pfwww.kek.jp/PEARL/EUV-FEL_Workshop2/program_eng.html</a:t>
            </a:r>
            <a:r>
              <a:rPr lang="en-US" altLang="ja-JP" dirty="0" smtClean="0">
                <a:solidFill>
                  <a:prstClr val="black"/>
                </a:solidFill>
                <a:latin typeface="Arial"/>
                <a:ea typeface="ＭＳ Ｐゴシック"/>
                <a:cs typeface="Arial"/>
              </a:rPr>
              <a:t> </a:t>
            </a:r>
            <a:endParaRPr lang="en-US" altLang="ja-JP" dirty="0">
              <a:solidFill>
                <a:prstClr val="black"/>
              </a:solidFill>
              <a:latin typeface="Arial"/>
              <a:ea typeface="ＭＳ Ｐゴシック"/>
              <a:cs typeface="Arial"/>
            </a:endParaRPr>
          </a:p>
        </p:txBody>
      </p:sp>
      <p:sp>
        <p:nvSpPr>
          <p:cNvPr id="5" name="タイトル 4"/>
          <p:cNvSpPr>
            <a:spLocks noGrp="1"/>
          </p:cNvSpPr>
          <p:nvPr>
            <p:ph type="title"/>
          </p:nvPr>
        </p:nvSpPr>
        <p:spPr>
          <a:xfrm>
            <a:off x="456406" y="-99392"/>
            <a:ext cx="8229600" cy="888439"/>
          </a:xfrm>
        </p:spPr>
        <p:txBody>
          <a:bodyPr/>
          <a:lstStyle/>
          <a:p>
            <a:r>
              <a:rPr kumimoji="1" lang="en-US" altLang="ja-JP" dirty="0" smtClean="0">
                <a:latin typeface="Arial"/>
                <a:cs typeface="Arial"/>
              </a:rPr>
              <a:t>2</a:t>
            </a:r>
            <a:r>
              <a:rPr kumimoji="1" lang="en-US" altLang="ja-JP" baseline="30000" dirty="0" smtClean="0">
                <a:latin typeface="Arial"/>
                <a:cs typeface="Arial"/>
              </a:rPr>
              <a:t>nd</a:t>
            </a:r>
            <a:r>
              <a:rPr kumimoji="1" lang="en-US" altLang="ja-JP" dirty="0" smtClean="0">
                <a:latin typeface="Arial"/>
                <a:cs typeface="Arial"/>
              </a:rPr>
              <a:t> EUV-FEL Workshop</a:t>
            </a:r>
            <a:endParaRPr kumimoji="1" lang="ja-JP" altLang="en-US" dirty="0">
              <a:latin typeface="Arial"/>
              <a:cs typeface="Aria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052736"/>
            <a:ext cx="1800200" cy="255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2132120"/>
            <a:ext cx="181927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645" y="4509120"/>
            <a:ext cx="17621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86848" y="2893581"/>
            <a:ext cx="6645392" cy="3631763"/>
          </a:xfrm>
          <a:prstGeom prst="rect">
            <a:avLst/>
          </a:prstGeom>
          <a:noFill/>
        </p:spPr>
        <p:txBody>
          <a:bodyPr wrap="square" rtlCol="0">
            <a:spAutoFit/>
          </a:bodyPr>
          <a:lstStyle/>
          <a:p>
            <a:pPr defTabSz="914180" eaLnBrk="1" fontAlgn="auto" hangingPunct="1">
              <a:spcBef>
                <a:spcPts val="0"/>
              </a:spcBef>
              <a:spcAft>
                <a:spcPts val="0"/>
              </a:spcAft>
            </a:pPr>
            <a:r>
              <a:rPr lang="en-US" altLang="ja-JP" sz="2800" b="1" u="sng" dirty="0" smtClean="0">
                <a:solidFill>
                  <a:prstClr val="black"/>
                </a:solidFill>
                <a:latin typeface="Calibri"/>
                <a:ea typeface="ＭＳ Ｐゴシック"/>
              </a:rPr>
              <a:t>Invited Speakers</a:t>
            </a:r>
          </a:p>
          <a:p>
            <a:pPr defTabSz="914180" eaLnBrk="1" fontAlgn="auto" hangingPunct="1">
              <a:spcBef>
                <a:spcPts val="0"/>
              </a:spcBef>
              <a:spcAft>
                <a:spcPts val="0"/>
              </a:spcAft>
            </a:pPr>
            <a:endParaRPr lang="en-US" altLang="ja-JP" sz="1100" b="1"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b="1" dirty="0" smtClean="0">
                <a:solidFill>
                  <a:prstClr val="black"/>
                </a:solidFill>
                <a:latin typeface="Calibri"/>
                <a:ea typeface="ＭＳ Ｐゴシック"/>
              </a:rPr>
              <a:t>Michael </a:t>
            </a:r>
            <a:r>
              <a:rPr lang="en-US" altLang="ja-JP" sz="2400" b="1" dirty="0" err="1">
                <a:solidFill>
                  <a:prstClr val="black"/>
                </a:solidFill>
                <a:latin typeface="Calibri"/>
                <a:ea typeface="ＭＳ Ｐゴシック"/>
              </a:rPr>
              <a:t>Lercel</a:t>
            </a:r>
            <a:r>
              <a:rPr lang="en-US" altLang="ja-JP" sz="2400" b="1" dirty="0">
                <a:solidFill>
                  <a:prstClr val="black"/>
                </a:solidFill>
                <a:latin typeface="Calibri"/>
                <a:ea typeface="ＭＳ Ｐゴシック"/>
              </a:rPr>
              <a:t> (ASML)  </a:t>
            </a:r>
            <a:endParaRPr lang="en-US" altLang="ja-JP" sz="2400" b="1"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 "</a:t>
            </a:r>
            <a:r>
              <a:rPr lang="en-US" altLang="ja-JP" sz="2400" dirty="0">
                <a:solidFill>
                  <a:prstClr val="black"/>
                </a:solidFill>
                <a:latin typeface="Calibri"/>
                <a:ea typeface="ＭＳ Ｐゴシック"/>
              </a:rPr>
              <a:t>EUV industrialization for HVM and future outlook"</a:t>
            </a:r>
            <a:endParaRPr lang="en-US" altLang="ja-JP" sz="2400" dirty="0" smtClean="0">
              <a:solidFill>
                <a:prstClr val="black"/>
              </a:solidFill>
              <a:latin typeface="Calibri"/>
              <a:ea typeface="ＭＳ Ｐゴシック"/>
            </a:endParaRPr>
          </a:p>
          <a:p>
            <a:pPr defTabSz="914180" eaLnBrk="1" fontAlgn="auto" hangingPunct="1">
              <a:spcBef>
                <a:spcPts val="0"/>
              </a:spcBef>
              <a:spcAft>
                <a:spcPts val="0"/>
              </a:spcAft>
            </a:pPr>
            <a:r>
              <a:rPr lang="sv-SE" altLang="ja-JP" sz="2400" b="1" dirty="0">
                <a:solidFill>
                  <a:prstClr val="black"/>
                </a:solidFill>
                <a:latin typeface="Calibri"/>
                <a:ea typeface="ＭＳ Ｐゴシック"/>
              </a:rPr>
              <a:t>Tetsuya Ishikawa (RIKEN SPring-8 Center</a:t>
            </a:r>
            <a:r>
              <a:rPr lang="sv-SE" altLang="ja-JP" sz="2400" b="1" dirty="0" smtClean="0">
                <a:solidFill>
                  <a:prstClr val="black"/>
                </a:solidFill>
                <a:latin typeface="Calibri"/>
                <a:ea typeface="ＭＳ Ｐゴシック"/>
              </a:rPr>
              <a:t>)</a:t>
            </a:r>
            <a:r>
              <a:rPr lang="en-US" altLang="ja-JP" sz="2400" dirty="0">
                <a:solidFill>
                  <a:prstClr val="black"/>
                </a:solidFill>
                <a:latin typeface="Calibri"/>
                <a:ea typeface="ＭＳ Ｐゴシック"/>
              </a:rPr>
              <a:t> </a:t>
            </a:r>
            <a:r>
              <a:rPr lang="en-US" altLang="ja-JP" sz="2400" dirty="0" smtClean="0">
                <a:solidFill>
                  <a:prstClr val="black"/>
                </a:solidFill>
                <a:latin typeface="Calibri"/>
                <a:ea typeface="ＭＳ Ｐゴシック"/>
              </a:rPr>
              <a:t> </a:t>
            </a:r>
          </a:p>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 “</a:t>
            </a:r>
            <a:r>
              <a:rPr lang="en-US" altLang="ja-JP" sz="2400" dirty="0">
                <a:solidFill>
                  <a:prstClr val="black"/>
                </a:solidFill>
                <a:latin typeface="Calibri"/>
                <a:ea typeface="ＭＳ Ｐゴシック"/>
              </a:rPr>
              <a:t>Laser plasma amplification of SACLA XFEL </a:t>
            </a:r>
            <a:endParaRPr lang="en-US" altLang="ja-JP" sz="2400"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beam </a:t>
            </a:r>
            <a:r>
              <a:rPr lang="en-US" altLang="ja-JP" sz="2400" dirty="0">
                <a:solidFill>
                  <a:prstClr val="black"/>
                </a:solidFill>
                <a:latin typeface="Calibri"/>
                <a:ea typeface="ＭＳ Ｐゴシック"/>
              </a:rPr>
              <a:t>and its extension to EUV-FEL applications” </a:t>
            </a:r>
            <a:endParaRPr lang="sv-SE" altLang="ja-JP" sz="2400"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b="1" dirty="0" err="1">
                <a:solidFill>
                  <a:prstClr val="black"/>
                </a:solidFill>
                <a:latin typeface="Calibri"/>
                <a:ea typeface="ＭＳ Ｐゴシック"/>
              </a:rPr>
              <a:t>Masaharu</a:t>
            </a:r>
            <a:r>
              <a:rPr lang="en-US" altLang="ja-JP" sz="2400" b="1" dirty="0">
                <a:solidFill>
                  <a:prstClr val="black"/>
                </a:solidFill>
                <a:latin typeface="Calibri"/>
                <a:ea typeface="ＭＳ Ｐゴシック"/>
              </a:rPr>
              <a:t> </a:t>
            </a:r>
            <a:r>
              <a:rPr lang="en-US" altLang="ja-JP" sz="2400" b="1" dirty="0" err="1">
                <a:solidFill>
                  <a:prstClr val="black"/>
                </a:solidFill>
                <a:latin typeface="Calibri"/>
                <a:ea typeface="ＭＳ Ｐゴシック"/>
              </a:rPr>
              <a:t>Nishikino</a:t>
            </a:r>
            <a:r>
              <a:rPr lang="en-US" altLang="ja-JP" sz="2400" b="1" dirty="0">
                <a:solidFill>
                  <a:prstClr val="black"/>
                </a:solidFill>
                <a:latin typeface="Calibri"/>
                <a:ea typeface="ＭＳ Ｐゴシック"/>
              </a:rPr>
              <a:t> (QST) </a:t>
            </a:r>
            <a:endParaRPr lang="en-US" altLang="ja-JP" sz="2400" b="1"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a:t>
            </a:r>
            <a:r>
              <a:rPr lang="en-US" altLang="ja-JP" sz="2400" dirty="0">
                <a:solidFill>
                  <a:prstClr val="black"/>
                </a:solidFill>
                <a:latin typeface="Calibri"/>
                <a:ea typeface="ＭＳ Ｐゴシック"/>
              </a:rPr>
              <a:t>Research on the interaction of a SXFEL with </a:t>
            </a:r>
            <a:endParaRPr lang="en-US" altLang="ja-JP" sz="2400" dirty="0" smtClean="0">
              <a:solidFill>
                <a:prstClr val="black"/>
              </a:solidFill>
              <a:latin typeface="Calibri"/>
              <a:ea typeface="ＭＳ Ｐゴシック"/>
            </a:endParaRPr>
          </a:p>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matter </a:t>
            </a:r>
            <a:r>
              <a:rPr lang="en-US" altLang="ja-JP" sz="2400" dirty="0">
                <a:solidFill>
                  <a:prstClr val="black"/>
                </a:solidFill>
                <a:latin typeface="Calibri"/>
                <a:ea typeface="ＭＳ Ｐゴシック"/>
              </a:rPr>
              <a:t>for EUV ultra-precision </a:t>
            </a:r>
            <a:r>
              <a:rPr lang="en-US" altLang="ja-JP" sz="2400" dirty="0" err="1">
                <a:solidFill>
                  <a:prstClr val="black"/>
                </a:solidFill>
                <a:latin typeface="Calibri"/>
                <a:ea typeface="ＭＳ Ｐゴシック"/>
              </a:rPr>
              <a:t>nano</a:t>
            </a:r>
            <a:r>
              <a:rPr lang="en-US" altLang="ja-JP" sz="2400" dirty="0">
                <a:solidFill>
                  <a:prstClr val="black"/>
                </a:solidFill>
                <a:latin typeface="Calibri"/>
                <a:ea typeface="ＭＳ Ｐゴシック"/>
              </a:rPr>
              <a:t>-fabrication”</a:t>
            </a:r>
            <a:endParaRPr lang="ja-JP" altLang="en-US" sz="2400" dirty="0">
              <a:solidFill>
                <a:prstClr val="black"/>
              </a:solidFill>
              <a:latin typeface="Calibri"/>
              <a:ea typeface="ＭＳ Ｐゴシック"/>
            </a:endParaRPr>
          </a:p>
        </p:txBody>
      </p:sp>
    </p:spTree>
    <p:extLst>
      <p:ext uri="{BB962C8B-B14F-4D97-AF65-F5344CB8AC3E}">
        <p14:creationId xmlns:p14="http://schemas.microsoft.com/office/powerpoint/2010/main" val="1601896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404664"/>
            <a:ext cx="5915000" cy="827881"/>
          </a:xfrm>
        </p:spPr>
        <p:txBody>
          <a:bodyPr>
            <a:normAutofit/>
          </a:bodyPr>
          <a:lstStyle/>
          <a:p>
            <a:r>
              <a:rPr lang="en-US" altLang="ja-JP" sz="3600" u="sng" dirty="0" smtClean="0">
                <a:solidFill>
                  <a:prstClr val="black"/>
                </a:solidFill>
                <a:latin typeface="Arial"/>
                <a:cs typeface="Arial"/>
              </a:rPr>
              <a:t>Reduction of Source Size</a:t>
            </a:r>
            <a:endParaRPr kumimoji="1" lang="ja-JP" altLang="en-US" sz="3600" u="sng" dirty="0">
              <a:latin typeface="Arial"/>
              <a:cs typeface="Arial"/>
            </a:endParaRPr>
          </a:p>
        </p:txBody>
      </p:sp>
      <p:sp>
        <p:nvSpPr>
          <p:cNvPr id="2" name="コンテンツ プレースホルダー 1"/>
          <p:cNvSpPr>
            <a:spLocks noGrp="1"/>
          </p:cNvSpPr>
          <p:nvPr>
            <p:ph idx="1"/>
          </p:nvPr>
        </p:nvSpPr>
        <p:spPr>
          <a:xfrm>
            <a:off x="441493" y="1916832"/>
            <a:ext cx="8595003" cy="4932581"/>
          </a:xfrm>
        </p:spPr>
        <p:txBody>
          <a:bodyPr>
            <a:noAutofit/>
          </a:bodyPr>
          <a:lstStyle/>
          <a:p>
            <a:pPr>
              <a:spcBef>
                <a:spcPts val="800"/>
              </a:spcBef>
            </a:pPr>
            <a:r>
              <a:rPr lang="en-US" altLang="ja-JP" sz="2800" dirty="0">
                <a:latin typeface="Arial"/>
                <a:cs typeface="Arial"/>
              </a:rPr>
              <a:t>Higher field gradient of Main SC cavities </a:t>
            </a:r>
          </a:p>
          <a:p>
            <a:pPr lvl="1">
              <a:spcBef>
                <a:spcPts val="800"/>
              </a:spcBef>
            </a:pPr>
            <a:r>
              <a:rPr lang="en-US" altLang="ja-JP" sz="2400" dirty="0">
                <a:solidFill>
                  <a:schemeClr val="tx2"/>
                </a:solidFill>
                <a:latin typeface="Arial"/>
                <a:cs typeface="Arial"/>
              </a:rPr>
              <a:t>Increase of power consumption ∝ E</a:t>
            </a:r>
            <a:r>
              <a:rPr lang="en-US" altLang="ja-JP" sz="2400" baseline="-25000" dirty="0">
                <a:solidFill>
                  <a:schemeClr val="tx2"/>
                </a:solidFill>
                <a:latin typeface="Arial"/>
                <a:cs typeface="Arial"/>
              </a:rPr>
              <a:t>acc</a:t>
            </a:r>
            <a:r>
              <a:rPr lang="en-US" altLang="ja-JP" sz="2400" baseline="30000" dirty="0">
                <a:solidFill>
                  <a:schemeClr val="tx2"/>
                </a:solidFill>
                <a:latin typeface="Arial"/>
                <a:cs typeface="Arial"/>
              </a:rPr>
              <a:t>2</a:t>
            </a:r>
            <a:r>
              <a:rPr lang="en-US" altLang="ja-JP" sz="2400" dirty="0">
                <a:solidFill>
                  <a:schemeClr val="tx2"/>
                </a:solidFill>
                <a:latin typeface="Arial"/>
                <a:cs typeface="Arial"/>
              </a:rPr>
              <a:t>/Q</a:t>
            </a:r>
          </a:p>
          <a:p>
            <a:pPr lvl="1">
              <a:spcBef>
                <a:spcPts val="800"/>
              </a:spcBef>
            </a:pPr>
            <a:r>
              <a:rPr lang="en-US" altLang="ja-JP" sz="2400" dirty="0" smtClean="0">
                <a:solidFill>
                  <a:schemeClr val="tx2"/>
                </a:solidFill>
                <a:latin typeface="Arial"/>
                <a:cs typeface="Arial"/>
              </a:rPr>
              <a:t>Development of High-Q </a:t>
            </a:r>
            <a:r>
              <a:rPr lang="en-US" altLang="ja-JP" sz="2400" dirty="0">
                <a:solidFill>
                  <a:schemeClr val="tx2"/>
                </a:solidFill>
                <a:latin typeface="Arial"/>
                <a:cs typeface="Arial"/>
              </a:rPr>
              <a:t>SC </a:t>
            </a:r>
            <a:r>
              <a:rPr lang="en-US" altLang="ja-JP" sz="2400" dirty="0" smtClean="0">
                <a:solidFill>
                  <a:schemeClr val="tx2"/>
                </a:solidFill>
                <a:latin typeface="Arial"/>
                <a:cs typeface="Arial"/>
              </a:rPr>
              <a:t>cavity is essential.</a:t>
            </a:r>
            <a:endParaRPr lang="en-US" altLang="ja-JP" sz="2400" dirty="0">
              <a:solidFill>
                <a:schemeClr val="tx2"/>
              </a:solidFill>
              <a:latin typeface="Arial"/>
              <a:cs typeface="Arial"/>
            </a:endParaRPr>
          </a:p>
          <a:p>
            <a:pPr>
              <a:spcBef>
                <a:spcPts val="800"/>
              </a:spcBef>
            </a:pPr>
            <a:r>
              <a:rPr lang="en-US" altLang="ja-JP" sz="2800" dirty="0" smtClean="0">
                <a:latin typeface="Arial"/>
                <a:cs typeface="Arial"/>
              </a:rPr>
              <a:t>Lower Beam Energy</a:t>
            </a:r>
            <a:endParaRPr kumimoji="1" lang="en-US" altLang="ja-JP" sz="2800" dirty="0" smtClean="0">
              <a:latin typeface="Arial"/>
              <a:cs typeface="Arial"/>
            </a:endParaRPr>
          </a:p>
          <a:p>
            <a:pPr lvl="1">
              <a:spcBef>
                <a:spcPts val="800"/>
              </a:spcBef>
            </a:pPr>
            <a:r>
              <a:rPr lang="en-US" altLang="ja-JP" sz="2400" dirty="0">
                <a:solidFill>
                  <a:schemeClr val="tx2"/>
                </a:solidFill>
                <a:latin typeface="Arial"/>
                <a:cs typeface="Arial"/>
              </a:rPr>
              <a:t>S</a:t>
            </a:r>
            <a:r>
              <a:rPr lang="en-US" altLang="ja-JP" sz="2400" dirty="0" smtClean="0">
                <a:solidFill>
                  <a:schemeClr val="tx2"/>
                </a:solidFill>
                <a:latin typeface="Arial"/>
                <a:cs typeface="Arial"/>
              </a:rPr>
              <a:t>horter </a:t>
            </a:r>
            <a:r>
              <a:rPr lang="en-US" altLang="ja-JP" sz="2400" dirty="0" err="1">
                <a:solidFill>
                  <a:schemeClr val="tx2"/>
                </a:solidFill>
                <a:latin typeface="Arial"/>
                <a:cs typeface="Arial"/>
              </a:rPr>
              <a:t>undulator</a:t>
            </a:r>
            <a:r>
              <a:rPr lang="en-US" altLang="ja-JP" sz="2400" dirty="0">
                <a:solidFill>
                  <a:schemeClr val="tx2"/>
                </a:solidFill>
                <a:latin typeface="Arial"/>
                <a:cs typeface="Arial"/>
              </a:rPr>
              <a:t> </a:t>
            </a:r>
            <a:r>
              <a:rPr lang="en-US" altLang="ja-JP" sz="2400" dirty="0" smtClean="0">
                <a:solidFill>
                  <a:schemeClr val="tx2"/>
                </a:solidFill>
                <a:latin typeface="Arial"/>
                <a:cs typeface="Arial"/>
              </a:rPr>
              <a:t>period and stronger magnetic field</a:t>
            </a:r>
          </a:p>
          <a:p>
            <a:pPr lvl="1">
              <a:spcBef>
                <a:spcPts val="800"/>
              </a:spcBef>
            </a:pPr>
            <a:r>
              <a:rPr lang="en-US" altLang="ja-JP" sz="2400" dirty="0" smtClean="0">
                <a:solidFill>
                  <a:schemeClr val="tx2"/>
                </a:solidFill>
                <a:latin typeface="Arial"/>
                <a:cs typeface="Arial"/>
              </a:rPr>
              <a:t>Increase of current or energy conversion efficiency for the same FEL power</a:t>
            </a:r>
            <a:endParaRPr lang="en-US" altLang="ja-JP" sz="2400" dirty="0">
              <a:solidFill>
                <a:schemeClr val="tx2"/>
              </a:solidFill>
              <a:latin typeface="Arial"/>
              <a:cs typeface="Arial"/>
            </a:endParaRPr>
          </a:p>
          <a:p>
            <a:pPr>
              <a:spcBef>
                <a:spcPts val="800"/>
              </a:spcBef>
            </a:pPr>
            <a:r>
              <a:rPr lang="en-US" altLang="ja-JP" sz="2800" dirty="0" smtClean="0">
                <a:latin typeface="Arial"/>
                <a:cs typeface="Arial"/>
              </a:rPr>
              <a:t>2</a:t>
            </a:r>
            <a:r>
              <a:rPr kumimoji="1" lang="en-US" altLang="ja-JP" sz="2800" dirty="0" smtClean="0">
                <a:latin typeface="Arial"/>
                <a:cs typeface="Arial"/>
              </a:rPr>
              <a:t>-loop</a:t>
            </a:r>
            <a:r>
              <a:rPr lang="en-US" altLang="ja-JP" sz="2800" dirty="0" smtClean="0">
                <a:latin typeface="Arial"/>
                <a:cs typeface="Arial"/>
              </a:rPr>
              <a:t>/2</a:t>
            </a:r>
            <a:r>
              <a:rPr kumimoji="1" lang="en-US" altLang="ja-JP" sz="2800" dirty="0" smtClean="0">
                <a:latin typeface="Arial"/>
                <a:cs typeface="Arial"/>
              </a:rPr>
              <a:t>-turn ERL</a:t>
            </a:r>
          </a:p>
          <a:p>
            <a:pPr lvl="1">
              <a:spcBef>
                <a:spcPts val="800"/>
              </a:spcBef>
            </a:pPr>
            <a:r>
              <a:rPr lang="en-US" altLang="ja-JP" sz="2400" dirty="0" smtClean="0">
                <a:solidFill>
                  <a:schemeClr val="tx2"/>
                </a:solidFill>
                <a:latin typeface="Arial"/>
                <a:cs typeface="Arial"/>
                <a:sym typeface="Wingdings"/>
              </a:rPr>
              <a:t>Optics design for </a:t>
            </a:r>
            <a:r>
              <a:rPr lang="en-US" altLang="ja-JP" sz="2400" dirty="0" smtClean="0">
                <a:solidFill>
                  <a:schemeClr val="tx2"/>
                </a:solidFill>
                <a:latin typeface="Arial"/>
                <a:cs typeface="Arial"/>
              </a:rPr>
              <a:t>CSR effect suppression</a:t>
            </a:r>
            <a:r>
              <a:rPr lang="en-US" altLang="ja-JP" sz="2400" dirty="0">
                <a:solidFill>
                  <a:schemeClr val="tx2"/>
                </a:solidFill>
                <a:latin typeface="Arial"/>
                <a:cs typeface="Arial"/>
              </a:rPr>
              <a:t> </a:t>
            </a:r>
            <a:endParaRPr lang="en-US" altLang="ja-JP" sz="2400" dirty="0" smtClean="0">
              <a:solidFill>
                <a:schemeClr val="tx2"/>
              </a:solidFill>
              <a:latin typeface="Arial"/>
              <a:cs typeface="Arial"/>
            </a:endParaRPr>
          </a:p>
          <a:p>
            <a:pPr lvl="1">
              <a:spcBef>
                <a:spcPts val="800"/>
              </a:spcBef>
            </a:pPr>
            <a:r>
              <a:rPr lang="en-US" altLang="ja-JP" sz="2400" dirty="0">
                <a:solidFill>
                  <a:schemeClr val="tx2"/>
                </a:solidFill>
                <a:latin typeface="Arial"/>
                <a:cs typeface="Arial"/>
              </a:rPr>
              <a:t>Increase of </a:t>
            </a:r>
            <a:r>
              <a:rPr lang="en-US" altLang="ja-JP" sz="2400" dirty="0" smtClean="0">
                <a:solidFill>
                  <a:schemeClr val="tx2"/>
                </a:solidFill>
                <a:latin typeface="Arial"/>
                <a:cs typeface="Arial"/>
              </a:rPr>
              <a:t>current </a:t>
            </a:r>
            <a:r>
              <a:rPr lang="en-US" altLang="ja-JP" sz="2400" dirty="0">
                <a:solidFill>
                  <a:schemeClr val="tx2"/>
                </a:solidFill>
                <a:latin typeface="Arial"/>
                <a:cs typeface="Arial"/>
              </a:rPr>
              <a:t>for the same FEL </a:t>
            </a:r>
            <a:r>
              <a:rPr lang="en-US" altLang="ja-JP" sz="2400" dirty="0" smtClean="0">
                <a:solidFill>
                  <a:schemeClr val="tx2"/>
                </a:solidFill>
                <a:latin typeface="Arial"/>
                <a:cs typeface="Arial"/>
              </a:rPr>
              <a:t>power</a:t>
            </a:r>
            <a:endParaRPr lang="en-US" altLang="ja-JP" sz="2400" dirty="0">
              <a:solidFill>
                <a:schemeClr val="tx2"/>
              </a:solidFill>
              <a:latin typeface="Arial"/>
              <a:cs typeface="Aria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360" y="66645"/>
            <a:ext cx="3022640" cy="185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6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06090"/>
          </a:xfrm>
        </p:spPr>
        <p:txBody>
          <a:bodyPr>
            <a:normAutofit fontScale="90000"/>
          </a:bodyPr>
          <a:lstStyle/>
          <a:p>
            <a:r>
              <a:rPr lang="en-US" altLang="ja-JP" dirty="0" smtClean="0"/>
              <a:t>SRF Challenges for Higher-Gradient</a:t>
            </a:r>
            <a:endParaRPr kumimoji="1" lang="ja-JP" altLang="en-US" dirty="0"/>
          </a:p>
        </p:txBody>
      </p:sp>
      <p:sp>
        <p:nvSpPr>
          <p:cNvPr id="4" name="スライド番号プレースホルダー 3"/>
          <p:cNvSpPr>
            <a:spLocks noGrp="1"/>
          </p:cNvSpPr>
          <p:nvPr>
            <p:ph type="sldNum" sz="quarter" idx="12"/>
          </p:nvPr>
        </p:nvSpPr>
        <p:spPr/>
        <p:txBody>
          <a:bodyPr/>
          <a:lstStyle/>
          <a:p>
            <a:fld id="{8DC6FA46-5E86-49EF-B3C5-C8C59D5EC88F}" type="slidenum">
              <a:rPr lang="ja-JP" altLang="en-US" smtClean="0">
                <a:solidFill>
                  <a:prstClr val="black">
                    <a:tint val="75000"/>
                  </a:prstClr>
                </a:solidFill>
              </a:rPr>
              <a:pPr/>
              <a:t>18</a:t>
            </a:fld>
            <a:endParaRPr lang="ja-JP" altLang="en-US">
              <a:solidFill>
                <a:prstClr val="black">
                  <a:tint val="75000"/>
                </a:prstClr>
              </a:solidFill>
            </a:endParaRPr>
          </a:p>
        </p:txBody>
      </p:sp>
      <p:pic>
        <p:nvPicPr>
          <p:cNvPr id="2050" name="図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84984"/>
            <a:ext cx="443249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図 6"/>
          <p:cNvPicPr>
            <a:picLocks noChangeAspect="1" noChangeArrowheads="1"/>
          </p:cNvPicPr>
          <p:nvPr/>
        </p:nvPicPr>
        <p:blipFill>
          <a:blip r:embed="rId3">
            <a:extLst>
              <a:ext uri="{28A0092B-C50C-407E-A947-70E740481C1C}">
                <a14:useLocalDpi xmlns:a14="http://schemas.microsoft.com/office/drawing/2010/main" val="0"/>
              </a:ext>
            </a:extLst>
          </a:blip>
          <a:srcRect l="3822" r="15907"/>
          <a:stretch>
            <a:fillRect/>
          </a:stretch>
        </p:blipFill>
        <p:spPr bwMode="auto">
          <a:xfrm>
            <a:off x="5076056" y="3284984"/>
            <a:ext cx="35193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07504" y="856006"/>
            <a:ext cx="8856984" cy="830997"/>
          </a:xfrm>
          <a:prstGeom prst="rect">
            <a:avLst/>
          </a:prstGeom>
          <a:noFill/>
        </p:spPr>
        <p:txBody>
          <a:bodyPr wrap="square" rtlCol="0">
            <a:spAutoFit/>
          </a:bodyPr>
          <a:lstStyle/>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Key issue </a:t>
            </a:r>
            <a:r>
              <a:rPr lang="en-US" altLang="ja-JP" sz="2400" dirty="0">
                <a:solidFill>
                  <a:prstClr val="black"/>
                </a:solidFill>
                <a:latin typeface="Calibri"/>
                <a:ea typeface="ＭＳ Ｐゴシック"/>
              </a:rPr>
              <a:t>to achieve higher gradient in SRF cavities of CW operation is to </a:t>
            </a:r>
            <a:r>
              <a:rPr lang="en-US" altLang="ja-JP" sz="2400" dirty="0">
                <a:solidFill>
                  <a:srgbClr val="FF0000"/>
                </a:solidFill>
                <a:latin typeface="Calibri"/>
                <a:ea typeface="ＭＳ Ｐゴシック"/>
              </a:rPr>
              <a:t>suppress field emission </a:t>
            </a:r>
            <a:r>
              <a:rPr lang="en-US" altLang="ja-JP" sz="2400" dirty="0">
                <a:solidFill>
                  <a:prstClr val="black"/>
                </a:solidFill>
                <a:latin typeface="Calibri"/>
                <a:ea typeface="ＭＳ Ｐゴシック"/>
              </a:rPr>
              <a:t>caused by dust particles </a:t>
            </a:r>
            <a:r>
              <a:rPr lang="en-US" altLang="ja-JP" sz="2400" dirty="0" smtClean="0">
                <a:solidFill>
                  <a:prstClr val="black"/>
                </a:solidFill>
                <a:latin typeface="Calibri"/>
                <a:ea typeface="ＭＳ Ｐゴシック"/>
              </a:rPr>
              <a:t>and so on. </a:t>
            </a:r>
            <a:endParaRPr lang="ja-JP" altLang="en-US" sz="2400" dirty="0">
              <a:solidFill>
                <a:prstClr val="black"/>
              </a:solidFill>
              <a:latin typeface="Calibri"/>
              <a:ea typeface="ＭＳ Ｐゴシック"/>
            </a:endParaRPr>
          </a:p>
        </p:txBody>
      </p:sp>
      <p:sp>
        <p:nvSpPr>
          <p:cNvPr id="6" name="テキスト ボックス 5"/>
          <p:cNvSpPr txBox="1"/>
          <p:nvPr/>
        </p:nvSpPr>
        <p:spPr>
          <a:xfrm>
            <a:off x="127496" y="1852136"/>
            <a:ext cx="4774276" cy="1446550"/>
          </a:xfrm>
          <a:prstGeom prst="rect">
            <a:avLst/>
          </a:prstGeom>
          <a:noFill/>
        </p:spPr>
        <p:txBody>
          <a:bodyPr wrap="square" rtlCol="0">
            <a:spAutoFit/>
          </a:bodyPr>
          <a:lstStyle/>
          <a:p>
            <a:pPr algn="ctr" defTabSz="914180" eaLnBrk="1" fontAlgn="auto" hangingPunct="1">
              <a:spcBef>
                <a:spcPts val="0"/>
              </a:spcBef>
              <a:spcAft>
                <a:spcPts val="0"/>
              </a:spcAft>
            </a:pPr>
            <a:r>
              <a:rPr lang="en-US" altLang="ja-JP" sz="2400" u="sng" dirty="0">
                <a:solidFill>
                  <a:srgbClr val="1F497D"/>
                </a:solidFill>
                <a:latin typeface="Calibri"/>
                <a:ea typeface="ＭＳ Ｐゴシック"/>
              </a:rPr>
              <a:t>Improvement for clean environments with dust free </a:t>
            </a:r>
          </a:p>
          <a:p>
            <a:pPr algn="ctr" defTabSz="914180" eaLnBrk="1" fontAlgn="auto" hangingPunct="1">
              <a:spcBef>
                <a:spcPts val="0"/>
              </a:spcBef>
              <a:spcAft>
                <a:spcPts val="0"/>
              </a:spcAft>
            </a:pPr>
            <a:r>
              <a:rPr lang="en-US" altLang="ja-JP" sz="2000" dirty="0" smtClean="0">
                <a:solidFill>
                  <a:prstClr val="black"/>
                </a:solidFill>
                <a:latin typeface="Calibri"/>
                <a:ea typeface="ＭＳ Ｐゴシック"/>
              </a:rPr>
              <a:t>Set-up </a:t>
            </a:r>
            <a:r>
              <a:rPr lang="en-US" altLang="ja-JP" sz="2000" dirty="0">
                <a:solidFill>
                  <a:prstClr val="black"/>
                </a:solidFill>
                <a:latin typeface="Calibri"/>
                <a:ea typeface="ＭＳ Ｐゴシック"/>
              </a:rPr>
              <a:t>of particle measurements in vacuum by using a vacuum particle counter </a:t>
            </a:r>
            <a:endParaRPr lang="ja-JP" altLang="en-US" sz="2000" dirty="0">
              <a:solidFill>
                <a:prstClr val="black"/>
              </a:solidFill>
              <a:latin typeface="Calibri"/>
              <a:ea typeface="ＭＳ Ｐゴシック"/>
            </a:endParaRPr>
          </a:p>
        </p:txBody>
      </p:sp>
      <p:sp>
        <p:nvSpPr>
          <p:cNvPr id="7" name="角丸四角形 6"/>
          <p:cNvSpPr/>
          <p:nvPr/>
        </p:nvSpPr>
        <p:spPr>
          <a:xfrm>
            <a:off x="107504" y="856006"/>
            <a:ext cx="8856984" cy="83099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8" name="テキスト ボックス 7"/>
          <p:cNvSpPr txBox="1"/>
          <p:nvPr/>
        </p:nvSpPr>
        <p:spPr>
          <a:xfrm>
            <a:off x="4900036" y="1861373"/>
            <a:ext cx="4243964" cy="1446550"/>
          </a:xfrm>
          <a:prstGeom prst="rect">
            <a:avLst/>
          </a:prstGeom>
          <a:noFill/>
        </p:spPr>
        <p:txBody>
          <a:bodyPr wrap="square" rtlCol="0">
            <a:spAutoFit/>
          </a:bodyPr>
          <a:lstStyle/>
          <a:p>
            <a:pPr defTabSz="914180" eaLnBrk="1" fontAlgn="auto" hangingPunct="1">
              <a:spcBef>
                <a:spcPts val="0"/>
              </a:spcBef>
              <a:spcAft>
                <a:spcPts val="0"/>
              </a:spcAft>
            </a:pPr>
            <a:r>
              <a:rPr lang="en-US" altLang="ja-JP" sz="2400" u="sng" dirty="0" smtClean="0">
                <a:solidFill>
                  <a:srgbClr val="1F497D"/>
                </a:solidFill>
                <a:latin typeface="Calibri"/>
                <a:ea typeface="ＭＳ Ｐゴシック"/>
              </a:rPr>
              <a:t>Test bench to confirm </a:t>
            </a:r>
            <a:r>
              <a:rPr lang="en-US" altLang="ja-JP" sz="2400" u="sng" dirty="0">
                <a:solidFill>
                  <a:srgbClr val="1F497D"/>
                </a:solidFill>
                <a:latin typeface="Calibri"/>
                <a:ea typeface="ＭＳ Ｐゴシック"/>
              </a:rPr>
              <a:t>the higher gradient </a:t>
            </a:r>
            <a:r>
              <a:rPr lang="en-US" altLang="ja-JP" sz="2400" u="sng" dirty="0" smtClean="0">
                <a:solidFill>
                  <a:srgbClr val="1F497D"/>
                </a:solidFill>
                <a:latin typeface="Calibri"/>
                <a:ea typeface="ＭＳ Ｐゴシック"/>
              </a:rPr>
              <a:t>performance of SRF </a:t>
            </a:r>
          </a:p>
          <a:p>
            <a:pPr defTabSz="914180" eaLnBrk="1" fontAlgn="auto" hangingPunct="1">
              <a:spcBef>
                <a:spcPts val="0"/>
              </a:spcBef>
              <a:spcAft>
                <a:spcPts val="0"/>
              </a:spcAft>
            </a:pPr>
            <a:r>
              <a:rPr lang="en-US" altLang="ja-JP" sz="2000" dirty="0" smtClean="0">
                <a:solidFill>
                  <a:prstClr val="black"/>
                </a:solidFill>
                <a:latin typeface="Calibri"/>
                <a:ea typeface="ＭＳ Ｐゴシック"/>
              </a:rPr>
              <a:t>Horizontal </a:t>
            </a:r>
            <a:r>
              <a:rPr lang="en-US" altLang="ja-JP" sz="2000" dirty="0">
                <a:solidFill>
                  <a:prstClr val="black"/>
                </a:solidFill>
                <a:latin typeface="Calibri"/>
                <a:ea typeface="ＭＳ Ｐゴシック"/>
              </a:rPr>
              <a:t>cryostat </a:t>
            </a:r>
            <a:r>
              <a:rPr lang="en-US" altLang="ja-JP" sz="2000" dirty="0" smtClean="0">
                <a:solidFill>
                  <a:prstClr val="black"/>
                </a:solidFill>
                <a:latin typeface="Calibri"/>
                <a:ea typeface="ＭＳ Ｐゴシック"/>
              </a:rPr>
              <a:t>to </a:t>
            </a:r>
            <a:r>
              <a:rPr lang="en-US" altLang="ja-JP" sz="2000" dirty="0">
                <a:solidFill>
                  <a:prstClr val="black"/>
                </a:solidFill>
                <a:latin typeface="Calibri"/>
                <a:ea typeface="ＭＳ Ｐゴシック"/>
              </a:rPr>
              <a:t>improve particle contamination </a:t>
            </a:r>
            <a:r>
              <a:rPr lang="en-US" altLang="ja-JP" sz="2000" dirty="0" smtClean="0">
                <a:solidFill>
                  <a:prstClr val="black"/>
                </a:solidFill>
                <a:latin typeface="Calibri"/>
                <a:ea typeface="ＭＳ Ｐゴシック"/>
              </a:rPr>
              <a:t>during </a:t>
            </a:r>
            <a:r>
              <a:rPr lang="en-US" altLang="ja-JP" sz="2000" dirty="0">
                <a:solidFill>
                  <a:prstClr val="black"/>
                </a:solidFill>
                <a:latin typeface="Calibri"/>
                <a:ea typeface="ＭＳ Ｐゴシック"/>
              </a:rPr>
              <a:t>assembly work</a:t>
            </a:r>
            <a:endParaRPr lang="ja-JP" altLang="en-US" sz="2000" dirty="0">
              <a:solidFill>
                <a:prstClr val="black"/>
              </a:solidFill>
              <a:latin typeface="Calibri"/>
              <a:ea typeface="ＭＳ Ｐゴシック"/>
            </a:endParaRPr>
          </a:p>
        </p:txBody>
      </p:sp>
    </p:spTree>
    <p:extLst>
      <p:ext uri="{BB962C8B-B14F-4D97-AF65-F5344CB8AC3E}">
        <p14:creationId xmlns:p14="http://schemas.microsoft.com/office/powerpoint/2010/main" val="3884130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5974"/>
            <a:ext cx="8229600" cy="852686"/>
          </a:xfrm>
        </p:spPr>
        <p:txBody>
          <a:bodyPr>
            <a:normAutofit/>
          </a:bodyPr>
          <a:lstStyle/>
          <a:p>
            <a:r>
              <a:rPr lang="en-US" altLang="ja-JP" sz="4000" dirty="0" smtClean="0"/>
              <a:t>SRF  for Higher-Q</a:t>
            </a:r>
            <a:endParaRPr kumimoji="1" lang="ja-JP" altLang="en-US" sz="4000" dirty="0"/>
          </a:p>
        </p:txBody>
      </p:sp>
      <p:sp>
        <p:nvSpPr>
          <p:cNvPr id="4" name="スライド番号プレースホルダー 3"/>
          <p:cNvSpPr>
            <a:spLocks noGrp="1"/>
          </p:cNvSpPr>
          <p:nvPr>
            <p:ph type="sldNum" sz="quarter" idx="12"/>
          </p:nvPr>
        </p:nvSpPr>
        <p:spPr>
          <a:xfrm>
            <a:off x="6475518" y="6356352"/>
            <a:ext cx="2133600" cy="365125"/>
          </a:xfrm>
        </p:spPr>
        <p:txBody>
          <a:bodyPr/>
          <a:lstStyle/>
          <a:p>
            <a:fld id="{8DC6FA46-5E86-49EF-B3C5-C8C59D5EC88F}" type="slidenum">
              <a:rPr lang="ja-JP" altLang="en-US" smtClean="0">
                <a:solidFill>
                  <a:prstClr val="black">
                    <a:tint val="75000"/>
                  </a:prstClr>
                </a:solidFill>
              </a:rPr>
              <a:pPr/>
              <a:t>19</a:t>
            </a:fld>
            <a:endParaRPr lang="ja-JP" altLang="en-US">
              <a:solidFill>
                <a:prstClr val="black">
                  <a:tint val="75000"/>
                </a:prstClr>
              </a:solidFill>
            </a:endParaRPr>
          </a:p>
        </p:txBody>
      </p:sp>
      <p:sp>
        <p:nvSpPr>
          <p:cNvPr id="5" name="テキスト ボックス 4"/>
          <p:cNvSpPr txBox="1"/>
          <p:nvPr/>
        </p:nvSpPr>
        <p:spPr>
          <a:xfrm>
            <a:off x="1547664" y="836712"/>
            <a:ext cx="5508688" cy="584775"/>
          </a:xfrm>
          <a:prstGeom prst="rect">
            <a:avLst/>
          </a:prstGeom>
          <a:noFill/>
        </p:spPr>
        <p:txBody>
          <a:bodyPr wrap="none" rtlCol="0">
            <a:spAutoFit/>
          </a:bodyPr>
          <a:lstStyle/>
          <a:p>
            <a:pPr defTabSz="914180" eaLnBrk="1" fontAlgn="auto" hangingPunct="1">
              <a:spcBef>
                <a:spcPts val="0"/>
              </a:spcBef>
              <a:spcAft>
                <a:spcPts val="0"/>
              </a:spcAft>
            </a:pPr>
            <a:r>
              <a:rPr lang="en-US" altLang="ja-JP" sz="3200" dirty="0">
                <a:solidFill>
                  <a:srgbClr val="FF0000"/>
                </a:solidFill>
                <a:latin typeface="Calibri"/>
                <a:ea typeface="ＭＳ Ｐゴシック"/>
              </a:rPr>
              <a:t>power consumption ∝ Eacc</a:t>
            </a:r>
            <a:r>
              <a:rPr lang="en-US" altLang="ja-JP" sz="3200" baseline="30000" dirty="0">
                <a:solidFill>
                  <a:srgbClr val="FF0000"/>
                </a:solidFill>
                <a:latin typeface="Calibri"/>
                <a:ea typeface="ＭＳ Ｐゴシック"/>
              </a:rPr>
              <a:t>2</a:t>
            </a:r>
            <a:r>
              <a:rPr lang="en-US" altLang="ja-JP" sz="3200" dirty="0">
                <a:solidFill>
                  <a:srgbClr val="FF0000"/>
                </a:solidFill>
                <a:latin typeface="Calibri"/>
                <a:ea typeface="ＭＳ Ｐゴシック"/>
              </a:rPr>
              <a:t>/Q</a:t>
            </a:r>
          </a:p>
        </p:txBody>
      </p:sp>
      <p:sp>
        <p:nvSpPr>
          <p:cNvPr id="6" name="角丸四角形 5"/>
          <p:cNvSpPr/>
          <p:nvPr/>
        </p:nvSpPr>
        <p:spPr>
          <a:xfrm>
            <a:off x="1403648" y="836712"/>
            <a:ext cx="5904656"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7" name="テキスト ボックス 6"/>
          <p:cNvSpPr txBox="1"/>
          <p:nvPr/>
        </p:nvSpPr>
        <p:spPr>
          <a:xfrm>
            <a:off x="113179" y="1663084"/>
            <a:ext cx="8707293" cy="830997"/>
          </a:xfrm>
          <a:prstGeom prst="rect">
            <a:avLst/>
          </a:prstGeom>
          <a:noFill/>
        </p:spPr>
        <p:txBody>
          <a:bodyPr wrap="square" rtlCol="0">
            <a:spAutoFit/>
          </a:bodyPr>
          <a:lstStyle/>
          <a:p>
            <a:pPr defTabSz="914180" eaLnBrk="1" fontAlgn="auto" hangingPunct="1">
              <a:spcBef>
                <a:spcPts val="0"/>
              </a:spcBef>
              <a:spcAft>
                <a:spcPts val="0"/>
              </a:spcAft>
            </a:pPr>
            <a:r>
              <a:rPr lang="en-US" altLang="ja-JP" sz="2400" dirty="0">
                <a:solidFill>
                  <a:srgbClr val="1F497D"/>
                </a:solidFill>
                <a:latin typeface="Calibri"/>
                <a:ea typeface="ＭＳ Ｐゴシック"/>
              </a:rPr>
              <a:t>One of essential factors to achieve higher Q values is to reduce a residual magnetic field around a cavity. </a:t>
            </a:r>
            <a:endParaRPr lang="ja-JP" altLang="en-US" sz="2400" dirty="0">
              <a:solidFill>
                <a:srgbClr val="1F497D"/>
              </a:solidFill>
              <a:latin typeface="Calibri"/>
              <a:ea typeface="ＭＳ Ｐゴシック"/>
            </a:endParaRPr>
          </a:p>
        </p:txBody>
      </p:sp>
      <p:pic>
        <p:nvPicPr>
          <p:cNvPr id="3074" name="コンテンツ プレースホルダー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3737852"/>
            <a:ext cx="4546016"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下矢印 7"/>
          <p:cNvSpPr/>
          <p:nvPr/>
        </p:nvSpPr>
        <p:spPr>
          <a:xfrm>
            <a:off x="1686006" y="2483229"/>
            <a:ext cx="305913" cy="5137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9" name="テキスト ボックス 8"/>
          <p:cNvSpPr txBox="1"/>
          <p:nvPr/>
        </p:nvSpPr>
        <p:spPr>
          <a:xfrm>
            <a:off x="245847" y="3029966"/>
            <a:ext cx="3744416" cy="707886"/>
          </a:xfrm>
          <a:prstGeom prst="rect">
            <a:avLst/>
          </a:prstGeom>
          <a:noFill/>
        </p:spPr>
        <p:txBody>
          <a:bodyPr wrap="square" rtlCol="0">
            <a:spAutoFit/>
          </a:bodyPr>
          <a:lstStyle/>
          <a:p>
            <a:pPr defTabSz="914180" eaLnBrk="1" fontAlgn="auto" hangingPunct="1">
              <a:spcBef>
                <a:spcPts val="0"/>
              </a:spcBef>
              <a:spcAft>
                <a:spcPts val="0"/>
              </a:spcAft>
            </a:pPr>
            <a:r>
              <a:rPr lang="en-US" altLang="ja-JP" sz="2000" dirty="0">
                <a:solidFill>
                  <a:prstClr val="black"/>
                </a:solidFill>
                <a:latin typeface="Calibri"/>
                <a:ea typeface="ＭＳ Ｐゴシック"/>
              </a:rPr>
              <a:t> A solenoid coil for cancelling the residual magnetic field </a:t>
            </a:r>
            <a:endParaRPr lang="ja-JP" altLang="en-US" sz="2000" dirty="0">
              <a:solidFill>
                <a:prstClr val="black"/>
              </a:solidFill>
              <a:latin typeface="Calibri"/>
              <a:ea typeface="ＭＳ Ｐゴシック"/>
            </a:endParaRPr>
          </a:p>
        </p:txBody>
      </p:sp>
      <p:sp>
        <p:nvSpPr>
          <p:cNvPr id="10" name="角丸四角形 9"/>
          <p:cNvSpPr/>
          <p:nvPr/>
        </p:nvSpPr>
        <p:spPr>
          <a:xfrm>
            <a:off x="35496" y="2996952"/>
            <a:ext cx="4353647" cy="3693228"/>
          </a:xfrm>
          <a:prstGeom prst="roundRect">
            <a:avLst>
              <a:gd name="adj" fmla="val 66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11" name="テキスト ボックス 10"/>
          <p:cNvSpPr txBox="1"/>
          <p:nvPr/>
        </p:nvSpPr>
        <p:spPr>
          <a:xfrm>
            <a:off x="790568" y="5186010"/>
            <a:ext cx="3313728" cy="461665"/>
          </a:xfrm>
          <a:prstGeom prst="rect">
            <a:avLst/>
          </a:prstGeom>
          <a:noFill/>
        </p:spPr>
        <p:txBody>
          <a:bodyPr wrap="none" rtlCol="0">
            <a:spAutoFit/>
          </a:bodyPr>
          <a:lstStyle/>
          <a:p>
            <a:pPr defTabSz="914180" eaLnBrk="1" fontAlgn="auto" hangingPunct="1">
              <a:spcBef>
                <a:spcPts val="0"/>
              </a:spcBef>
              <a:spcAft>
                <a:spcPts val="0"/>
              </a:spcAft>
            </a:pPr>
            <a:r>
              <a:rPr lang="en-US" altLang="ja-JP" sz="2400" dirty="0" smtClean="0">
                <a:solidFill>
                  <a:srgbClr val="FF0000"/>
                </a:solidFill>
                <a:latin typeface="Calibri"/>
                <a:ea typeface="ＭＳ Ｐゴシック"/>
              </a:rPr>
              <a:t>1x 10</a:t>
            </a:r>
            <a:r>
              <a:rPr lang="en-US" altLang="ja-JP" sz="2400" baseline="30000" dirty="0" smtClean="0">
                <a:solidFill>
                  <a:srgbClr val="FF0000"/>
                </a:solidFill>
                <a:latin typeface="Calibri"/>
                <a:ea typeface="ＭＳ Ｐゴシック"/>
              </a:rPr>
              <a:t>10</a:t>
            </a:r>
            <a:r>
              <a:rPr lang="en-US" altLang="ja-JP" sz="2400" dirty="0" smtClean="0">
                <a:solidFill>
                  <a:srgbClr val="FF0000"/>
                </a:solidFill>
                <a:latin typeface="Calibri"/>
                <a:ea typeface="ＭＳ Ｐゴシック"/>
              </a:rPr>
              <a:t>      2.5x 10</a:t>
            </a:r>
            <a:r>
              <a:rPr lang="en-US" altLang="ja-JP" sz="2400" baseline="30000" dirty="0" smtClean="0">
                <a:solidFill>
                  <a:srgbClr val="FF0000"/>
                </a:solidFill>
                <a:latin typeface="Calibri"/>
                <a:ea typeface="ＭＳ Ｐゴシック"/>
              </a:rPr>
              <a:t>10</a:t>
            </a:r>
            <a:r>
              <a:rPr lang="en-US" altLang="ja-JP" sz="2400" dirty="0" smtClean="0">
                <a:solidFill>
                  <a:srgbClr val="FF0000"/>
                </a:solidFill>
                <a:latin typeface="Calibri"/>
                <a:ea typeface="ＭＳ Ｐゴシック"/>
              </a:rPr>
              <a:t> @ 2K</a:t>
            </a:r>
            <a:endParaRPr lang="ja-JP" altLang="en-US" sz="2400" dirty="0">
              <a:solidFill>
                <a:srgbClr val="FF0000"/>
              </a:solidFill>
              <a:latin typeface="Calibri"/>
              <a:ea typeface="ＭＳ Ｐゴシック"/>
            </a:endParaRPr>
          </a:p>
        </p:txBody>
      </p:sp>
      <p:pic>
        <p:nvPicPr>
          <p:cNvPr id="3075" name="図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339" y="3792265"/>
            <a:ext cx="4465979" cy="29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角丸四角形 13"/>
          <p:cNvSpPr/>
          <p:nvPr/>
        </p:nvSpPr>
        <p:spPr>
          <a:xfrm>
            <a:off x="4677175" y="2996952"/>
            <a:ext cx="4353647" cy="3693228"/>
          </a:xfrm>
          <a:prstGeom prst="roundRect">
            <a:avLst>
              <a:gd name="adj" fmla="val 66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12" name="テキスト ボックス 11"/>
          <p:cNvSpPr txBox="1"/>
          <p:nvPr/>
        </p:nvSpPr>
        <p:spPr>
          <a:xfrm>
            <a:off x="4677176" y="3040953"/>
            <a:ext cx="4389142" cy="707886"/>
          </a:xfrm>
          <a:prstGeom prst="rect">
            <a:avLst/>
          </a:prstGeom>
          <a:noFill/>
        </p:spPr>
        <p:txBody>
          <a:bodyPr wrap="square" rtlCol="0">
            <a:spAutoFit/>
          </a:bodyPr>
          <a:lstStyle/>
          <a:p>
            <a:pPr defTabSz="914180" eaLnBrk="1" fontAlgn="auto" hangingPunct="1">
              <a:spcBef>
                <a:spcPts val="0"/>
              </a:spcBef>
              <a:spcAft>
                <a:spcPts val="0"/>
              </a:spcAft>
            </a:pPr>
            <a:r>
              <a:rPr lang="en-US" altLang="ja-JP" sz="2000" dirty="0" smtClean="0">
                <a:solidFill>
                  <a:prstClr val="black"/>
                </a:solidFill>
                <a:latin typeface="Calibri"/>
                <a:ea typeface="ＭＳ Ｐゴシック"/>
              </a:rPr>
              <a:t>Improvement of Q </a:t>
            </a:r>
            <a:r>
              <a:rPr lang="en-US" altLang="ja-JP" sz="2000" dirty="0">
                <a:solidFill>
                  <a:prstClr val="black"/>
                </a:solidFill>
                <a:latin typeface="Calibri"/>
                <a:ea typeface="ＭＳ Ｐゴシック"/>
              </a:rPr>
              <a:t>values </a:t>
            </a:r>
            <a:r>
              <a:rPr lang="en-US" altLang="ja-JP" sz="2000" dirty="0" smtClean="0">
                <a:solidFill>
                  <a:prstClr val="black"/>
                </a:solidFill>
                <a:latin typeface="Calibri"/>
                <a:ea typeface="ＭＳ Ｐゴシック"/>
              </a:rPr>
              <a:t>from </a:t>
            </a:r>
            <a:r>
              <a:rPr lang="en-US" altLang="ja-JP" sz="2000" dirty="0">
                <a:solidFill>
                  <a:prstClr val="black"/>
                </a:solidFill>
                <a:latin typeface="Calibri"/>
                <a:ea typeface="ＭＳ Ｐゴシック"/>
              </a:rPr>
              <a:t>normal processing </a:t>
            </a:r>
            <a:r>
              <a:rPr lang="en-US" altLang="ja-JP" sz="2000" dirty="0" smtClean="0">
                <a:solidFill>
                  <a:prstClr val="black"/>
                </a:solidFill>
                <a:latin typeface="Calibri"/>
                <a:ea typeface="ＭＳ Ｐゴシック"/>
              </a:rPr>
              <a:t>to </a:t>
            </a:r>
            <a:r>
              <a:rPr lang="en-US" altLang="ja-JP" sz="2000" dirty="0">
                <a:solidFill>
                  <a:prstClr val="black"/>
                </a:solidFill>
                <a:latin typeface="Calibri"/>
                <a:ea typeface="ＭＳ Ｐゴシック"/>
              </a:rPr>
              <a:t>nitrogen doping </a:t>
            </a:r>
            <a:r>
              <a:rPr lang="en-US" altLang="ja-JP" sz="2000" dirty="0" smtClean="0">
                <a:solidFill>
                  <a:prstClr val="black"/>
                </a:solidFill>
                <a:latin typeface="Calibri"/>
                <a:ea typeface="ＭＳ Ｐゴシック"/>
              </a:rPr>
              <a:t>treatment</a:t>
            </a:r>
            <a:endParaRPr lang="ja-JP" altLang="en-US" sz="2000" dirty="0">
              <a:solidFill>
                <a:prstClr val="black"/>
              </a:solidFill>
              <a:latin typeface="Calibri"/>
              <a:ea typeface="ＭＳ Ｐゴシック"/>
            </a:endParaRPr>
          </a:p>
        </p:txBody>
      </p:sp>
      <p:sp>
        <p:nvSpPr>
          <p:cNvPr id="13" name="右矢印 12"/>
          <p:cNvSpPr/>
          <p:nvPr/>
        </p:nvSpPr>
        <p:spPr>
          <a:xfrm>
            <a:off x="4302501" y="3933056"/>
            <a:ext cx="55802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cxnSp>
        <p:nvCxnSpPr>
          <p:cNvPr id="16" name="直線矢印コネクタ 15"/>
          <p:cNvCxnSpPr/>
          <p:nvPr/>
        </p:nvCxnSpPr>
        <p:spPr>
          <a:xfrm>
            <a:off x="1838962" y="5416843"/>
            <a:ext cx="27909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157824" y="5619221"/>
            <a:ext cx="3313728" cy="461665"/>
          </a:xfrm>
          <a:prstGeom prst="rect">
            <a:avLst/>
          </a:prstGeom>
          <a:solidFill>
            <a:schemeClr val="bg1"/>
          </a:solidFill>
        </p:spPr>
        <p:txBody>
          <a:bodyPr wrap="none" rtlCol="0">
            <a:spAutoFit/>
          </a:bodyPr>
          <a:lstStyle/>
          <a:p>
            <a:pPr defTabSz="914180" eaLnBrk="1" fontAlgn="auto" hangingPunct="1">
              <a:spcBef>
                <a:spcPts val="0"/>
              </a:spcBef>
              <a:spcAft>
                <a:spcPts val="0"/>
              </a:spcAft>
            </a:pPr>
            <a:r>
              <a:rPr lang="en-US" altLang="ja-JP" sz="2400" dirty="0" smtClean="0">
                <a:solidFill>
                  <a:srgbClr val="FF0000"/>
                </a:solidFill>
                <a:latin typeface="Calibri"/>
                <a:ea typeface="ＭＳ Ｐゴシック"/>
              </a:rPr>
              <a:t>2.5x 10</a:t>
            </a:r>
            <a:r>
              <a:rPr lang="en-US" altLang="ja-JP" sz="2400" baseline="30000" dirty="0" smtClean="0">
                <a:solidFill>
                  <a:srgbClr val="FF0000"/>
                </a:solidFill>
                <a:latin typeface="Calibri"/>
                <a:ea typeface="ＭＳ Ｐゴシック"/>
              </a:rPr>
              <a:t>10</a:t>
            </a:r>
            <a:r>
              <a:rPr lang="en-US" altLang="ja-JP" sz="2400" dirty="0" smtClean="0">
                <a:solidFill>
                  <a:srgbClr val="FF0000"/>
                </a:solidFill>
                <a:latin typeface="Calibri"/>
                <a:ea typeface="ＭＳ Ｐゴシック"/>
              </a:rPr>
              <a:t>      4x 10</a:t>
            </a:r>
            <a:r>
              <a:rPr lang="en-US" altLang="ja-JP" sz="2400" baseline="30000" dirty="0" smtClean="0">
                <a:solidFill>
                  <a:srgbClr val="FF0000"/>
                </a:solidFill>
                <a:latin typeface="Calibri"/>
                <a:ea typeface="ＭＳ Ｐゴシック"/>
              </a:rPr>
              <a:t>10</a:t>
            </a:r>
            <a:r>
              <a:rPr lang="en-US" altLang="ja-JP" sz="2400" dirty="0" smtClean="0">
                <a:solidFill>
                  <a:srgbClr val="FF0000"/>
                </a:solidFill>
                <a:latin typeface="Calibri"/>
                <a:ea typeface="ＭＳ Ｐゴシック"/>
              </a:rPr>
              <a:t> @ 2K</a:t>
            </a:r>
            <a:endParaRPr lang="ja-JP" altLang="en-US" sz="2400" dirty="0">
              <a:solidFill>
                <a:srgbClr val="FF0000"/>
              </a:solidFill>
              <a:latin typeface="Calibri"/>
              <a:ea typeface="ＭＳ Ｐゴシック"/>
            </a:endParaRPr>
          </a:p>
        </p:txBody>
      </p:sp>
      <p:cxnSp>
        <p:nvCxnSpPr>
          <p:cNvPr id="25" name="直線矢印コネクタ 24"/>
          <p:cNvCxnSpPr/>
          <p:nvPr/>
        </p:nvCxnSpPr>
        <p:spPr>
          <a:xfrm>
            <a:off x="6422258" y="5850053"/>
            <a:ext cx="27909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268838" y="2504034"/>
            <a:ext cx="3340851" cy="461665"/>
          </a:xfrm>
          <a:prstGeom prst="rect">
            <a:avLst/>
          </a:prstGeom>
          <a:noFill/>
        </p:spPr>
        <p:txBody>
          <a:bodyPr wrap="none" rtlCol="0">
            <a:spAutoFit/>
          </a:bodyPr>
          <a:lstStyle/>
          <a:p>
            <a:r>
              <a:rPr kumimoji="1" lang="en-US" altLang="ja-JP" sz="2400" dirty="0" smtClean="0">
                <a:solidFill>
                  <a:srgbClr val="FF0000"/>
                </a:solidFill>
              </a:rPr>
              <a:t>Preliminary DATA 2017</a:t>
            </a:r>
            <a:endParaRPr kumimoji="1" lang="ja-JP" altLang="en-US" sz="2400" dirty="0">
              <a:solidFill>
                <a:srgbClr val="FF0000"/>
              </a:solidFill>
            </a:endParaRPr>
          </a:p>
        </p:txBody>
      </p:sp>
    </p:spTree>
    <p:extLst>
      <p:ext uri="{BB962C8B-B14F-4D97-AF65-F5344CB8AC3E}">
        <p14:creationId xmlns:p14="http://schemas.microsoft.com/office/powerpoint/2010/main" val="891820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a:xfrm>
            <a:off x="251520" y="836712"/>
            <a:ext cx="8640960" cy="5832648"/>
          </a:xfrm>
        </p:spPr>
        <p:txBody>
          <a:bodyPr/>
          <a:lstStyle/>
          <a:p>
            <a:r>
              <a:rPr kumimoji="1" lang="en-US" altLang="ja-JP" dirty="0" smtClean="0"/>
              <a:t>History of ERL Project in KEK: (CW super conductive accelerator)</a:t>
            </a:r>
          </a:p>
          <a:p>
            <a:r>
              <a:rPr lang="en-US" altLang="ja-JP" dirty="0"/>
              <a:t>KEK Project Implementation Plan </a:t>
            </a:r>
            <a:r>
              <a:rPr lang="en-US" altLang="ja-JP" dirty="0" smtClean="0"/>
              <a:t>(KEK-PIP)</a:t>
            </a:r>
          </a:p>
          <a:p>
            <a:pPr lvl="0"/>
            <a:r>
              <a:rPr lang="en-US" altLang="ja-JP" dirty="0"/>
              <a:t>industrial applications </a:t>
            </a:r>
            <a:endParaRPr lang="en-US" altLang="ja-JP" dirty="0" smtClean="0"/>
          </a:p>
          <a:p>
            <a:pPr lvl="1"/>
            <a:r>
              <a:rPr lang="en-US" altLang="ja-JP" dirty="0" smtClean="0">
                <a:solidFill>
                  <a:prstClr val="black"/>
                </a:solidFill>
              </a:rPr>
              <a:t>EUV-FEL </a:t>
            </a:r>
            <a:r>
              <a:rPr lang="en-US" altLang="ja-JP" dirty="0">
                <a:solidFill>
                  <a:prstClr val="black"/>
                </a:solidFill>
              </a:rPr>
              <a:t>for Future </a:t>
            </a:r>
            <a:r>
              <a:rPr lang="en-US" altLang="ja-JP" dirty="0" smtClean="0">
                <a:solidFill>
                  <a:prstClr val="black"/>
                </a:solidFill>
              </a:rPr>
              <a:t>Lithography</a:t>
            </a:r>
          </a:p>
          <a:p>
            <a:pPr lvl="1"/>
            <a:r>
              <a:rPr lang="en-US" altLang="ja-JP" dirty="0">
                <a:solidFill>
                  <a:prstClr val="black"/>
                </a:solidFill>
              </a:rPr>
              <a:t>RI manufacturing facility for nuclear medical </a:t>
            </a:r>
            <a:r>
              <a:rPr lang="en-US" altLang="ja-JP" dirty="0" smtClean="0">
                <a:solidFill>
                  <a:prstClr val="black"/>
                </a:solidFill>
              </a:rPr>
              <a:t>examination</a:t>
            </a:r>
            <a:endParaRPr lang="en-US" altLang="ja-JP" dirty="0">
              <a:solidFill>
                <a:prstClr val="black"/>
              </a:solidFill>
            </a:endParaRPr>
          </a:p>
          <a:p>
            <a:pPr lvl="1"/>
            <a:r>
              <a:rPr lang="en-US" altLang="ja-JP" dirty="0">
                <a:solidFill>
                  <a:prstClr val="black"/>
                </a:solidFill>
              </a:rPr>
              <a:t>High resolution X-ray imaging device for medical use</a:t>
            </a:r>
          </a:p>
          <a:p>
            <a:pPr lvl="1"/>
            <a:r>
              <a:rPr lang="en-US" altLang="ja-JP" dirty="0">
                <a:solidFill>
                  <a:prstClr val="black"/>
                </a:solidFill>
              </a:rPr>
              <a:t>Nuclear security system</a:t>
            </a:r>
          </a:p>
          <a:p>
            <a:r>
              <a:rPr lang="en-US" altLang="ja-JP" dirty="0" smtClean="0">
                <a:solidFill>
                  <a:prstClr val="black"/>
                </a:solidFill>
              </a:rPr>
              <a:t>Summary</a:t>
            </a:r>
            <a:endParaRPr lang="en-US" altLang="ja-JP" dirty="0">
              <a:solidFill>
                <a:prstClr val="black"/>
              </a:solidFill>
            </a:endParaRPr>
          </a:p>
          <a:p>
            <a:pPr marL="0" lvl="0" indent="0">
              <a:buNone/>
            </a:pPr>
            <a:endParaRPr lang="ja-JP" altLang="en-US" dirty="0">
              <a:solidFill>
                <a:prstClr val="black"/>
              </a:solidFill>
            </a:endParaRPr>
          </a:p>
        </p:txBody>
      </p:sp>
    </p:spTree>
    <p:extLst>
      <p:ext uri="{BB962C8B-B14F-4D97-AF65-F5344CB8AC3E}">
        <p14:creationId xmlns:p14="http://schemas.microsoft.com/office/powerpoint/2010/main" val="153726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324528" cy="792088"/>
          </a:xfrm>
        </p:spPr>
        <p:txBody>
          <a:bodyPr>
            <a:noAutofit/>
          </a:bodyPr>
          <a:lstStyle/>
          <a:p>
            <a:r>
              <a:rPr lang="en-US" altLang="ja-JP" sz="3000" dirty="0" smtClean="0"/>
              <a:t>Performance by Introducing Shorter Period </a:t>
            </a:r>
            <a:r>
              <a:rPr lang="en-US" altLang="ja-JP" sz="3000" dirty="0" err="1" smtClean="0"/>
              <a:t>Undulators</a:t>
            </a:r>
            <a:r>
              <a:rPr lang="en-US" altLang="ja-JP" sz="3000" dirty="0" smtClean="0"/>
              <a:t> (1)</a:t>
            </a:r>
            <a:endParaRPr kumimoji="1" lang="ja-JP" altLang="en-US" sz="3000" dirty="0"/>
          </a:p>
        </p:txBody>
      </p:sp>
      <p:sp>
        <p:nvSpPr>
          <p:cNvPr id="4" name="スライド番号プレースホルダー 3"/>
          <p:cNvSpPr>
            <a:spLocks noGrp="1"/>
          </p:cNvSpPr>
          <p:nvPr>
            <p:ph type="sldNum" sz="quarter" idx="12"/>
          </p:nvPr>
        </p:nvSpPr>
        <p:spPr>
          <a:xfrm>
            <a:off x="6660232" y="6405188"/>
            <a:ext cx="2133600" cy="365125"/>
          </a:xfrm>
        </p:spPr>
        <p:txBody>
          <a:bodyPr/>
          <a:lstStyle/>
          <a:p>
            <a:fld id="{8DC6FA46-5E86-49EF-B3C5-C8C59D5EC88F}" type="slidenum">
              <a:rPr lang="ja-JP" altLang="en-US" smtClean="0">
                <a:solidFill>
                  <a:prstClr val="black">
                    <a:tint val="75000"/>
                  </a:prstClr>
                </a:solidFill>
              </a:rPr>
              <a:pPr/>
              <a:t>20</a:t>
            </a:fld>
            <a:endParaRPr lang="ja-JP" altLang="en-US">
              <a:solidFill>
                <a:prstClr val="black">
                  <a:tint val="75000"/>
                </a:prstClr>
              </a:solidFill>
            </a:endParaRPr>
          </a:p>
        </p:txBody>
      </p:sp>
      <p:pic>
        <p:nvPicPr>
          <p:cNvPr id="1026" name="Picture 2" descr="Energy_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924" y="2348881"/>
            <a:ext cx="4320480" cy="405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07504" y="836712"/>
            <a:ext cx="9036496" cy="830997"/>
          </a:xfrm>
          <a:prstGeom prst="rect">
            <a:avLst/>
          </a:prstGeom>
          <a:noFill/>
        </p:spPr>
        <p:txBody>
          <a:bodyPr wrap="square" rtlCol="0">
            <a:spAutoFit/>
          </a:bodyPr>
          <a:lstStyle/>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The performance by </a:t>
            </a:r>
            <a:r>
              <a:rPr lang="en-US" altLang="ja-JP" sz="2400" dirty="0">
                <a:solidFill>
                  <a:prstClr val="black"/>
                </a:solidFill>
                <a:latin typeface="Calibri"/>
                <a:ea typeface="ＭＳ Ｐゴシック"/>
              </a:rPr>
              <a:t>introducing shorter period </a:t>
            </a:r>
            <a:r>
              <a:rPr lang="en-US" altLang="ja-JP" sz="2400" dirty="0" err="1" smtClean="0">
                <a:solidFill>
                  <a:prstClr val="black"/>
                </a:solidFill>
                <a:latin typeface="Calibri"/>
                <a:ea typeface="ＭＳ Ｐゴシック"/>
              </a:rPr>
              <a:t>undulators</a:t>
            </a:r>
            <a:r>
              <a:rPr lang="en-US" altLang="ja-JP" sz="2400" dirty="0" smtClean="0">
                <a:solidFill>
                  <a:prstClr val="black"/>
                </a:solidFill>
                <a:latin typeface="Calibri"/>
                <a:ea typeface="ＭＳ Ｐゴシック"/>
              </a:rPr>
              <a:t>; In-Vacuum </a:t>
            </a:r>
            <a:r>
              <a:rPr lang="en-US" altLang="ja-JP" sz="2400" dirty="0" err="1">
                <a:solidFill>
                  <a:prstClr val="black"/>
                </a:solidFill>
                <a:latin typeface="Calibri"/>
                <a:ea typeface="ＭＳ Ｐゴシック"/>
              </a:rPr>
              <a:t>Undulators</a:t>
            </a:r>
            <a:r>
              <a:rPr lang="en-US" altLang="ja-JP" sz="2400" dirty="0">
                <a:solidFill>
                  <a:prstClr val="black"/>
                </a:solidFill>
                <a:latin typeface="Calibri"/>
                <a:ea typeface="ＭＳ Ｐゴシック"/>
              </a:rPr>
              <a:t> (IVUs</a:t>
            </a:r>
            <a:r>
              <a:rPr lang="en-US" altLang="ja-JP" sz="2400" dirty="0" smtClean="0">
                <a:solidFill>
                  <a:prstClr val="black"/>
                </a:solidFill>
                <a:latin typeface="Calibri"/>
                <a:ea typeface="ＭＳ Ｐゴシック"/>
              </a:rPr>
              <a:t>), Cryogenic </a:t>
            </a:r>
            <a:r>
              <a:rPr lang="en-US" altLang="ja-JP" sz="2400" dirty="0">
                <a:solidFill>
                  <a:prstClr val="black"/>
                </a:solidFill>
                <a:latin typeface="Calibri"/>
                <a:ea typeface="ＭＳ Ｐゴシック"/>
              </a:rPr>
              <a:t>Permanent Magnet </a:t>
            </a:r>
            <a:r>
              <a:rPr lang="en-US" altLang="ja-JP" sz="2400" dirty="0" err="1">
                <a:solidFill>
                  <a:prstClr val="black"/>
                </a:solidFill>
                <a:latin typeface="Calibri"/>
                <a:ea typeface="ＭＳ Ｐゴシック"/>
              </a:rPr>
              <a:t>Undulators</a:t>
            </a:r>
            <a:r>
              <a:rPr lang="en-US" altLang="ja-JP" sz="2400" dirty="0">
                <a:solidFill>
                  <a:prstClr val="black"/>
                </a:solidFill>
                <a:latin typeface="Calibri"/>
                <a:ea typeface="ＭＳ Ｐゴシック"/>
              </a:rPr>
              <a:t> (CPMUs</a:t>
            </a:r>
            <a:r>
              <a:rPr lang="en-US" altLang="ja-JP" sz="2400" dirty="0" smtClean="0">
                <a:solidFill>
                  <a:prstClr val="black"/>
                </a:solidFill>
                <a:latin typeface="Calibri"/>
                <a:ea typeface="ＭＳ Ｐゴシック"/>
              </a:rPr>
              <a:t>)</a:t>
            </a:r>
            <a:endParaRPr lang="ja-JP" altLang="en-US" sz="2400" dirty="0">
              <a:solidFill>
                <a:prstClr val="black"/>
              </a:solidFill>
              <a:latin typeface="Calibri"/>
              <a:ea typeface="ＭＳ Ｐゴシック"/>
            </a:endParaRPr>
          </a:p>
        </p:txBody>
      </p:sp>
      <p:graphicFrame>
        <p:nvGraphicFramePr>
          <p:cNvPr id="6" name="表 5"/>
          <p:cNvGraphicFramePr>
            <a:graphicFrameLocks noGrp="1"/>
          </p:cNvGraphicFramePr>
          <p:nvPr>
            <p:extLst>
              <p:ext uri="{D42A27DB-BD31-4B8C-83A1-F6EECF244321}">
                <p14:modId xmlns:p14="http://schemas.microsoft.com/office/powerpoint/2010/main" val="2087455858"/>
              </p:ext>
            </p:extLst>
          </p:nvPr>
        </p:nvGraphicFramePr>
        <p:xfrm>
          <a:off x="264630" y="1844825"/>
          <a:ext cx="2926107" cy="3804560"/>
        </p:xfrm>
        <a:graphic>
          <a:graphicData uri="http://schemas.openxmlformats.org/drawingml/2006/table">
            <a:tbl>
              <a:tblPr>
                <a:tableStyleId>{69C7853C-536D-4A76-A0AE-DD22124D55A5}</a:tableStyleId>
              </a:tblPr>
              <a:tblGrid>
                <a:gridCol w="1584176"/>
                <a:gridCol w="1341931"/>
              </a:tblGrid>
              <a:tr h="512720">
                <a:tc>
                  <a:txBody>
                    <a:bodyPr/>
                    <a:lstStyle/>
                    <a:p>
                      <a:pPr marL="0" indent="0">
                        <a:spcAft>
                          <a:spcPts val="0"/>
                        </a:spcAft>
                      </a:pPr>
                      <a:r>
                        <a:rPr lang="en-US" sz="1800" dirty="0">
                          <a:effectLst/>
                        </a:rPr>
                        <a:t>Energy spread</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0.1 %</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Charge</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60 pC/bunch</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Bunch length</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100 fs</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Peak current</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600 A</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Average current</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9.75 mA</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Normalized </a:t>
                      </a:r>
                      <a:r>
                        <a:rPr lang="en-US" sz="1800" dirty="0" smtClean="0">
                          <a:effectLst/>
                        </a:rPr>
                        <a:t>emittance</a:t>
                      </a:r>
                    </a:p>
                    <a:p>
                      <a:pPr marL="0" indent="0">
                        <a:spcAft>
                          <a:spcPts val="0"/>
                        </a:spcAft>
                      </a:pPr>
                      <a:r>
                        <a:rPr lang="en-US" sz="1800" dirty="0" smtClean="0">
                          <a:effectLst/>
                        </a:rPr>
                        <a:t> </a:t>
                      </a:r>
                      <a:r>
                        <a:rPr lang="en-US" sz="1800" dirty="0">
                          <a:effectLst/>
                        </a:rPr>
                        <a:t>(</a:t>
                      </a:r>
                      <a:r>
                        <a:rPr lang="en-US" sz="1800" dirty="0">
                          <a:effectLst/>
                          <a:latin typeface="Symbol" panose="05050102010706020507" pitchFamily="18" charset="2"/>
                        </a:rPr>
                        <a:t>e</a:t>
                      </a:r>
                      <a:r>
                        <a:rPr lang="en-US" sz="1800" dirty="0">
                          <a:effectLst/>
                        </a:rPr>
                        <a:t>x = </a:t>
                      </a:r>
                      <a:r>
                        <a:rPr lang="en-US" sz="1800" dirty="0" err="1">
                          <a:effectLst/>
                          <a:latin typeface="Symbol" panose="05050102010706020507" pitchFamily="18" charset="2"/>
                        </a:rPr>
                        <a:t>e</a:t>
                      </a:r>
                      <a:r>
                        <a:rPr lang="en-US" sz="1800" dirty="0" err="1">
                          <a:effectLst/>
                        </a:rPr>
                        <a:t>y</a:t>
                      </a:r>
                      <a:r>
                        <a:rPr lang="en-US" sz="1800" dirty="0">
                          <a:effectLst/>
                        </a:rPr>
                        <a:t>)</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1.0 </a:t>
                      </a:r>
                      <a:r>
                        <a:rPr lang="en-US" sz="1800" dirty="0">
                          <a:effectLst/>
                          <a:sym typeface="Symbol"/>
                        </a:rPr>
                        <a:t></a:t>
                      </a:r>
                      <a:r>
                        <a:rPr lang="en-US" sz="1800" dirty="0">
                          <a:effectLst/>
                        </a:rPr>
                        <a:t> </a:t>
                      </a:r>
                      <a:endParaRPr lang="en-US" sz="1800" dirty="0" smtClean="0">
                        <a:effectLst/>
                      </a:endParaRPr>
                    </a:p>
                    <a:p>
                      <a:pPr indent="57150">
                        <a:spcAft>
                          <a:spcPts val="0"/>
                        </a:spcAft>
                      </a:pPr>
                      <a:r>
                        <a:rPr lang="en-US" sz="1800" dirty="0" smtClean="0">
                          <a:effectLst/>
                        </a:rPr>
                        <a:t>mm </a:t>
                      </a:r>
                      <a:r>
                        <a:rPr lang="en-US" sz="1800" dirty="0" err="1">
                          <a:effectLst/>
                        </a:rPr>
                        <a:t>mrad</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Beta </a:t>
                      </a:r>
                      <a:r>
                        <a:rPr lang="en-US" sz="1800" dirty="0" err="1" smtClean="0">
                          <a:effectLst/>
                        </a:rPr>
                        <a:t>func</a:t>
                      </a:r>
                      <a:r>
                        <a:rPr lang="en-US" sz="1800" dirty="0" smtClean="0">
                          <a:effectLst/>
                        </a:rPr>
                        <a:t>. </a:t>
                      </a:r>
                    </a:p>
                    <a:p>
                      <a:pPr marL="0" indent="0">
                        <a:spcAft>
                          <a:spcPts val="0"/>
                        </a:spcAft>
                      </a:pPr>
                      <a:r>
                        <a:rPr lang="en-US" sz="1800" dirty="0" smtClean="0">
                          <a:effectLst/>
                        </a:rPr>
                        <a:t>(</a:t>
                      </a:r>
                      <a:r>
                        <a:rPr lang="en-US" sz="1800" dirty="0" err="1">
                          <a:effectLst/>
                          <a:latin typeface="Symbol" panose="05050102010706020507" pitchFamily="18" charset="2"/>
                        </a:rPr>
                        <a:t>b</a:t>
                      </a:r>
                      <a:r>
                        <a:rPr lang="en-US" sz="1800" dirty="0" err="1">
                          <a:effectLst/>
                        </a:rPr>
                        <a:t>x</a:t>
                      </a:r>
                      <a:r>
                        <a:rPr lang="en-US" sz="1800" dirty="0">
                          <a:effectLst/>
                        </a:rPr>
                        <a:t> = </a:t>
                      </a:r>
                      <a:r>
                        <a:rPr lang="en-US" sz="1800" dirty="0">
                          <a:effectLst/>
                          <a:latin typeface="Symbol" panose="05050102010706020507" pitchFamily="18" charset="2"/>
                        </a:rPr>
                        <a:t>b</a:t>
                      </a:r>
                      <a:r>
                        <a:rPr lang="en-US" sz="1800" dirty="0">
                          <a:effectLst/>
                        </a:rPr>
                        <a:t>y)</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5 m</a:t>
                      </a:r>
                      <a:endParaRPr lang="ja-JP" sz="1800" dirty="0">
                        <a:effectLst/>
                        <a:latin typeface="Times New Roman"/>
                        <a:ea typeface="ＭＳ 明朝"/>
                      </a:endParaRPr>
                    </a:p>
                  </a:txBody>
                  <a:tcPr marL="62865" marR="62865" marT="0" marB="0"/>
                </a:tc>
              </a:tr>
              <a:tr h="0">
                <a:tc>
                  <a:txBody>
                    <a:bodyPr/>
                    <a:lstStyle/>
                    <a:p>
                      <a:pPr marL="0" indent="0">
                        <a:spcAft>
                          <a:spcPts val="0"/>
                        </a:spcAft>
                      </a:pPr>
                      <a:r>
                        <a:rPr lang="en-US" sz="1800" dirty="0">
                          <a:effectLst/>
                        </a:rPr>
                        <a:t>Repetition</a:t>
                      </a:r>
                      <a:endParaRPr lang="ja-JP" sz="1800" dirty="0">
                        <a:effectLst/>
                        <a:latin typeface="Times New Roman"/>
                        <a:ea typeface="ＭＳ 明朝"/>
                      </a:endParaRPr>
                    </a:p>
                  </a:txBody>
                  <a:tcPr marL="62865" marR="62865" marT="0" marB="0"/>
                </a:tc>
                <a:tc>
                  <a:txBody>
                    <a:bodyPr/>
                    <a:lstStyle/>
                    <a:p>
                      <a:pPr indent="57150">
                        <a:spcAft>
                          <a:spcPts val="0"/>
                        </a:spcAft>
                      </a:pPr>
                      <a:r>
                        <a:rPr lang="en-US" sz="1800" dirty="0">
                          <a:effectLst/>
                        </a:rPr>
                        <a:t>162.5 MHz</a:t>
                      </a:r>
                      <a:endParaRPr lang="ja-JP" sz="1800" dirty="0">
                        <a:effectLst/>
                        <a:latin typeface="Times New Roman"/>
                        <a:ea typeface="ＭＳ 明朝"/>
                      </a:endParaRPr>
                    </a:p>
                  </a:txBody>
                  <a:tcPr marL="62865" marR="62865" marT="0" marB="0"/>
                </a:tc>
              </a:tr>
            </a:tbl>
          </a:graphicData>
        </a:graphic>
      </p:graphicFrame>
      <p:sp>
        <p:nvSpPr>
          <p:cNvPr id="7" name="テキスト ボックス 6"/>
          <p:cNvSpPr txBox="1"/>
          <p:nvPr/>
        </p:nvSpPr>
        <p:spPr>
          <a:xfrm>
            <a:off x="107504" y="5781170"/>
            <a:ext cx="3240360" cy="707886"/>
          </a:xfrm>
          <a:prstGeom prst="rect">
            <a:avLst/>
          </a:prstGeom>
          <a:noFill/>
        </p:spPr>
        <p:txBody>
          <a:bodyPr wrap="square" rtlCol="0">
            <a:spAutoFit/>
          </a:bodyPr>
          <a:lstStyle/>
          <a:p>
            <a:pPr algn="ctr" defTabSz="914180" eaLnBrk="1" fontAlgn="auto" hangingPunct="1">
              <a:spcBef>
                <a:spcPts val="0"/>
              </a:spcBef>
              <a:spcAft>
                <a:spcPts val="0"/>
              </a:spcAft>
            </a:pPr>
            <a:r>
              <a:rPr lang="en-US" altLang="ja-JP" sz="2000" dirty="0">
                <a:solidFill>
                  <a:prstClr val="black"/>
                </a:solidFill>
                <a:latin typeface="Calibri"/>
                <a:ea typeface="ＭＳ Ｐゴシック"/>
              </a:rPr>
              <a:t>Beam parameters assumed in the calculation</a:t>
            </a:r>
            <a:endParaRPr lang="ja-JP" altLang="en-US" sz="2000" dirty="0">
              <a:solidFill>
                <a:prstClr val="black"/>
              </a:solidFill>
              <a:latin typeface="Calibri"/>
              <a:ea typeface="ＭＳ Ｐゴシック"/>
            </a:endParaRPr>
          </a:p>
        </p:txBody>
      </p:sp>
      <p:sp>
        <p:nvSpPr>
          <p:cNvPr id="8" name="テキスト ボックス 7"/>
          <p:cNvSpPr txBox="1"/>
          <p:nvPr/>
        </p:nvSpPr>
        <p:spPr>
          <a:xfrm>
            <a:off x="4932040" y="2636913"/>
            <a:ext cx="2880320" cy="523220"/>
          </a:xfrm>
          <a:prstGeom prst="rect">
            <a:avLst/>
          </a:prstGeom>
          <a:noFill/>
        </p:spPr>
        <p:txBody>
          <a:bodyPr wrap="square" rtlCol="0">
            <a:spAutoFit/>
          </a:bodyPr>
          <a:lstStyle/>
          <a:p>
            <a:pPr defTabSz="914180" eaLnBrk="1" fontAlgn="auto" hangingPunct="1">
              <a:spcBef>
                <a:spcPts val="0"/>
              </a:spcBef>
              <a:spcAft>
                <a:spcPts val="0"/>
              </a:spcAft>
            </a:pPr>
            <a:r>
              <a:rPr lang="en-GB" altLang="ja-JP" sz="2800" i="1" dirty="0">
                <a:solidFill>
                  <a:prstClr val="black"/>
                </a:solidFill>
                <a:latin typeface="Times New Roman"/>
                <a:ea typeface="ＭＳ 明朝"/>
                <a:cs typeface="Times New Roman"/>
                <a:sym typeface="Symbol"/>
              </a:rPr>
              <a:t></a:t>
            </a:r>
            <a:r>
              <a:rPr lang="en-GB" altLang="ja-JP" sz="2800" dirty="0">
                <a:solidFill>
                  <a:prstClr val="black"/>
                </a:solidFill>
                <a:latin typeface="Times New Roman"/>
                <a:ea typeface="ＭＳ 明朝"/>
              </a:rPr>
              <a:t>=</a:t>
            </a:r>
            <a:r>
              <a:rPr lang="en-GB" altLang="ja-JP" sz="2800" i="1" dirty="0">
                <a:solidFill>
                  <a:prstClr val="black"/>
                </a:solidFill>
                <a:latin typeface="Times New Roman"/>
                <a:ea typeface="ＭＳ 明朝"/>
                <a:cs typeface="Times New Roman"/>
                <a:sym typeface="Symbol"/>
              </a:rPr>
              <a:t></a:t>
            </a:r>
            <a:r>
              <a:rPr lang="en-GB" altLang="ja-JP" sz="2800" baseline="-25000" dirty="0">
                <a:solidFill>
                  <a:prstClr val="black"/>
                </a:solidFill>
                <a:latin typeface="Times New Roman"/>
                <a:ea typeface="ＭＳ 明朝"/>
              </a:rPr>
              <a:t>u </a:t>
            </a:r>
            <a:r>
              <a:rPr lang="en-GB" altLang="ja-JP" sz="2800" dirty="0">
                <a:solidFill>
                  <a:prstClr val="black"/>
                </a:solidFill>
                <a:latin typeface="Times New Roman"/>
                <a:ea typeface="ＭＳ 明朝"/>
              </a:rPr>
              <a:t>(1+K</a:t>
            </a:r>
            <a:r>
              <a:rPr lang="en-GB" altLang="ja-JP" sz="2800" baseline="30000" dirty="0">
                <a:solidFill>
                  <a:prstClr val="black"/>
                </a:solidFill>
                <a:latin typeface="Times New Roman"/>
                <a:ea typeface="ＭＳ 明朝"/>
              </a:rPr>
              <a:t>2</a:t>
            </a:r>
            <a:r>
              <a:rPr lang="en-GB" altLang="ja-JP" sz="2800" dirty="0">
                <a:solidFill>
                  <a:prstClr val="black"/>
                </a:solidFill>
                <a:latin typeface="Times New Roman"/>
                <a:ea typeface="ＭＳ 明朝"/>
              </a:rPr>
              <a:t>/2)/2</a:t>
            </a:r>
            <a:r>
              <a:rPr lang="en-GB" altLang="ja-JP" sz="2800" i="1" dirty="0" smtClean="0">
                <a:solidFill>
                  <a:prstClr val="black"/>
                </a:solidFill>
                <a:latin typeface="Times New Roman"/>
                <a:ea typeface="ＭＳ 明朝"/>
                <a:cs typeface="Times New Roman"/>
                <a:sym typeface="Symbol"/>
              </a:rPr>
              <a:t> </a:t>
            </a:r>
            <a:r>
              <a:rPr lang="en-GB" altLang="ja-JP" sz="2800" baseline="30000" dirty="0" smtClean="0">
                <a:solidFill>
                  <a:prstClr val="black"/>
                </a:solidFill>
                <a:latin typeface="Times New Roman"/>
                <a:ea typeface="ＭＳ 明朝"/>
              </a:rPr>
              <a:t>2</a:t>
            </a:r>
            <a:endParaRPr lang="ja-JP" altLang="en-US" sz="2800" dirty="0">
              <a:solidFill>
                <a:prstClr val="black"/>
              </a:solidFill>
              <a:latin typeface="Calibri"/>
              <a:ea typeface="ＭＳ Ｐゴシック"/>
            </a:endParaRPr>
          </a:p>
        </p:txBody>
      </p:sp>
      <p:sp>
        <p:nvSpPr>
          <p:cNvPr id="9" name="テキスト ボックス 8"/>
          <p:cNvSpPr txBox="1"/>
          <p:nvPr/>
        </p:nvSpPr>
        <p:spPr>
          <a:xfrm>
            <a:off x="3583310" y="1918434"/>
            <a:ext cx="5401030" cy="523220"/>
          </a:xfrm>
          <a:prstGeom prst="rect">
            <a:avLst/>
          </a:prstGeom>
          <a:noFill/>
        </p:spPr>
        <p:txBody>
          <a:bodyPr wrap="none" rtlCol="0">
            <a:spAutoFit/>
          </a:bodyPr>
          <a:lstStyle/>
          <a:p>
            <a:pPr defTabSz="914180" eaLnBrk="1" fontAlgn="auto" hangingPunct="1">
              <a:spcBef>
                <a:spcPts val="0"/>
              </a:spcBef>
              <a:spcAft>
                <a:spcPts val="0"/>
              </a:spcAft>
            </a:pPr>
            <a:r>
              <a:rPr lang="en-US" altLang="ja-JP" sz="2800" dirty="0" smtClean="0">
                <a:solidFill>
                  <a:prstClr val="black"/>
                </a:solidFill>
                <a:latin typeface="Calibri"/>
                <a:ea typeface="ＭＳ Ｐゴシック"/>
              </a:rPr>
              <a:t>Reduction of the accelerator energy</a:t>
            </a:r>
            <a:endParaRPr lang="ja-JP" altLang="en-US" sz="2800" dirty="0">
              <a:solidFill>
                <a:prstClr val="black"/>
              </a:solidFill>
              <a:latin typeface="Calibri"/>
              <a:ea typeface="ＭＳ Ｐゴシック"/>
            </a:endParaRPr>
          </a:p>
        </p:txBody>
      </p:sp>
      <p:sp>
        <p:nvSpPr>
          <p:cNvPr id="10" name="角丸四角形 9"/>
          <p:cNvSpPr/>
          <p:nvPr/>
        </p:nvSpPr>
        <p:spPr>
          <a:xfrm>
            <a:off x="107504" y="836712"/>
            <a:ext cx="8964488"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11" name="角丸四角形 10"/>
          <p:cNvSpPr/>
          <p:nvPr/>
        </p:nvSpPr>
        <p:spPr>
          <a:xfrm>
            <a:off x="3583310" y="1918434"/>
            <a:ext cx="5488682" cy="4486754"/>
          </a:xfrm>
          <a:prstGeom prst="roundRect">
            <a:avLst>
              <a:gd name="adj" fmla="val 488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Tree>
    <p:extLst>
      <p:ext uri="{BB962C8B-B14F-4D97-AF65-F5344CB8AC3E}">
        <p14:creationId xmlns:p14="http://schemas.microsoft.com/office/powerpoint/2010/main" val="42603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3496" y="6381328"/>
            <a:ext cx="2133600" cy="365125"/>
          </a:xfrm>
        </p:spPr>
        <p:txBody>
          <a:bodyPr/>
          <a:lstStyle/>
          <a:p>
            <a:fld id="{8DC6FA46-5E86-49EF-B3C5-C8C59D5EC88F}" type="slidenum">
              <a:rPr lang="ja-JP" altLang="en-US" smtClean="0">
                <a:solidFill>
                  <a:prstClr val="black">
                    <a:tint val="75000"/>
                  </a:prstClr>
                </a:solidFill>
              </a:rPr>
              <a:pPr/>
              <a:t>21</a:t>
            </a:fld>
            <a:endParaRPr lang="ja-JP" altLang="en-US" dirty="0">
              <a:solidFill>
                <a:prstClr val="black">
                  <a:tint val="75000"/>
                </a:prstClr>
              </a:solidFill>
            </a:endParaRPr>
          </a:p>
        </p:txBody>
      </p:sp>
      <p:pic>
        <p:nvPicPr>
          <p:cNvPr id="1027" name="Picture 3" descr="FELpower3D_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29" y="764704"/>
            <a:ext cx="4367196" cy="410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1311990" y="764704"/>
            <a:ext cx="3184911" cy="584775"/>
          </a:xfrm>
          <a:prstGeom prst="rect">
            <a:avLst/>
          </a:prstGeom>
          <a:noFill/>
        </p:spPr>
        <p:txBody>
          <a:bodyPr wrap="none" rtlCol="0">
            <a:spAutoFit/>
          </a:bodyPr>
          <a:lstStyle/>
          <a:p>
            <a:pPr defTabSz="914180" eaLnBrk="1" fontAlgn="auto" hangingPunct="1">
              <a:spcBef>
                <a:spcPts val="0"/>
              </a:spcBef>
              <a:spcAft>
                <a:spcPts val="0"/>
              </a:spcAft>
            </a:pPr>
            <a:r>
              <a:rPr lang="en-US" altLang="ja-JP" sz="3200" u="sng" dirty="0" smtClean="0">
                <a:solidFill>
                  <a:prstClr val="black"/>
                </a:solidFill>
                <a:latin typeface="Calibri"/>
                <a:ea typeface="ＭＳ Ｐゴシック"/>
              </a:rPr>
              <a:t>FEL Output Power</a:t>
            </a:r>
            <a:endParaRPr lang="ja-JP" altLang="en-US" sz="3200" u="sng" dirty="0">
              <a:solidFill>
                <a:prstClr val="black"/>
              </a:solidFill>
              <a:latin typeface="Calibri"/>
              <a:ea typeface="ＭＳ Ｐゴシック"/>
            </a:endParaRPr>
          </a:p>
        </p:txBody>
      </p:sp>
      <p:sp>
        <p:nvSpPr>
          <p:cNvPr id="11" name="角丸四角形 10"/>
          <p:cNvSpPr/>
          <p:nvPr/>
        </p:nvSpPr>
        <p:spPr>
          <a:xfrm>
            <a:off x="152400" y="764704"/>
            <a:ext cx="8919592" cy="4100169"/>
          </a:xfrm>
          <a:prstGeom prst="roundRect">
            <a:avLst>
              <a:gd name="adj" fmla="val 488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14" name="タイトル 1"/>
          <p:cNvSpPr>
            <a:spLocks noGrp="1"/>
          </p:cNvSpPr>
          <p:nvPr>
            <p:ph type="title"/>
          </p:nvPr>
        </p:nvSpPr>
        <p:spPr>
          <a:xfrm>
            <a:off x="0" y="0"/>
            <a:ext cx="9324528" cy="792088"/>
          </a:xfrm>
        </p:spPr>
        <p:txBody>
          <a:bodyPr>
            <a:noAutofit/>
          </a:bodyPr>
          <a:lstStyle/>
          <a:p>
            <a:r>
              <a:rPr lang="en-US" altLang="ja-JP" sz="3000" dirty="0" smtClean="0"/>
              <a:t>Performance by Introducing Shorter Period </a:t>
            </a:r>
            <a:r>
              <a:rPr lang="en-US" altLang="ja-JP" sz="3000" dirty="0" err="1" smtClean="0"/>
              <a:t>Undulators</a:t>
            </a:r>
            <a:r>
              <a:rPr lang="en-US" altLang="ja-JP" sz="3000" dirty="0" smtClean="0"/>
              <a:t> (2)</a:t>
            </a:r>
            <a:endParaRPr kumimoji="1" lang="ja-JP" altLang="en-US" sz="3000" dirty="0"/>
          </a:p>
        </p:txBody>
      </p:sp>
      <p:sp>
        <p:nvSpPr>
          <p:cNvPr id="12" name="テキスト ボックス 11"/>
          <p:cNvSpPr txBox="1"/>
          <p:nvPr/>
        </p:nvSpPr>
        <p:spPr>
          <a:xfrm>
            <a:off x="1342568" y="1628800"/>
            <a:ext cx="2165978" cy="584775"/>
          </a:xfrm>
          <a:prstGeom prst="rect">
            <a:avLst/>
          </a:prstGeom>
          <a:noFill/>
        </p:spPr>
        <p:txBody>
          <a:bodyPr wrap="none" rtlCol="0">
            <a:spAutoFit/>
          </a:bodyPr>
          <a:lstStyle/>
          <a:p>
            <a:pPr defTabSz="914180" eaLnBrk="1" fontAlgn="auto" hangingPunct="1">
              <a:spcBef>
                <a:spcPts val="0"/>
              </a:spcBef>
              <a:spcAft>
                <a:spcPts val="0"/>
              </a:spcAft>
            </a:pPr>
            <a:r>
              <a:rPr lang="en-US" altLang="ja-JP" sz="3200" i="1" dirty="0">
                <a:solidFill>
                  <a:prstClr val="black"/>
                </a:solidFill>
                <a:latin typeface="Calibri"/>
                <a:ea typeface="ＭＳ Ｐゴシック"/>
              </a:rPr>
              <a:t>P</a:t>
            </a:r>
            <a:r>
              <a:rPr lang="en-US" altLang="ja-JP" sz="3200" i="1" baseline="-25000" dirty="0">
                <a:solidFill>
                  <a:prstClr val="black"/>
                </a:solidFill>
                <a:latin typeface="Calibri"/>
                <a:ea typeface="ＭＳ Ｐゴシック"/>
              </a:rPr>
              <a:t>FEL</a:t>
            </a:r>
            <a:r>
              <a:rPr lang="en-US" altLang="ja-JP" sz="3200" i="1" dirty="0">
                <a:solidFill>
                  <a:prstClr val="black"/>
                </a:solidFill>
                <a:latin typeface="Calibri"/>
                <a:ea typeface="ＭＳ Ｐゴシック"/>
              </a:rPr>
              <a:t>=</a:t>
            </a:r>
            <a:r>
              <a:rPr lang="en-US" altLang="ja-JP" sz="3200" i="1" dirty="0" smtClean="0">
                <a:solidFill>
                  <a:prstClr val="black"/>
                </a:solidFill>
                <a:latin typeface="Symbol" panose="05050102010706020507" pitchFamily="18" charset="2"/>
                <a:ea typeface="ＭＳ Ｐゴシック"/>
              </a:rPr>
              <a:t> </a:t>
            </a:r>
            <a:r>
              <a:rPr lang="en-US" altLang="ja-JP" sz="3200" i="1" dirty="0" err="1" smtClean="0">
                <a:solidFill>
                  <a:prstClr val="black"/>
                </a:solidFill>
                <a:latin typeface="Calibri"/>
                <a:ea typeface="ＭＳ Ｐゴシック"/>
              </a:rPr>
              <a:t>P</a:t>
            </a:r>
            <a:r>
              <a:rPr lang="en-US" altLang="ja-JP" sz="3200" i="1" baseline="-25000" dirty="0" err="1" smtClean="0">
                <a:solidFill>
                  <a:prstClr val="black"/>
                </a:solidFill>
                <a:latin typeface="Calibri"/>
                <a:ea typeface="ＭＳ Ｐゴシック"/>
              </a:rPr>
              <a:t>beam</a:t>
            </a:r>
            <a:endParaRPr lang="ja-JP" altLang="en-US" sz="3200" i="1" baseline="-25000" dirty="0">
              <a:solidFill>
                <a:prstClr val="black"/>
              </a:solidFill>
              <a:latin typeface="Calibri"/>
              <a:ea typeface="ＭＳ Ｐゴシック"/>
            </a:endParaRPr>
          </a:p>
        </p:txBody>
      </p:sp>
      <p:sp>
        <p:nvSpPr>
          <p:cNvPr id="13" name="テキスト ボックス 12"/>
          <p:cNvSpPr txBox="1"/>
          <p:nvPr/>
        </p:nvSpPr>
        <p:spPr>
          <a:xfrm>
            <a:off x="887584" y="2274336"/>
            <a:ext cx="2500858" cy="461665"/>
          </a:xfrm>
          <a:prstGeom prst="rect">
            <a:avLst/>
          </a:prstGeom>
          <a:noFill/>
        </p:spPr>
        <p:txBody>
          <a:bodyPr wrap="square" rtlCol="0">
            <a:spAutoFit/>
          </a:bodyPr>
          <a:lstStyle/>
          <a:p>
            <a:pPr defTabSz="914180" eaLnBrk="1" fontAlgn="auto" hangingPunct="1">
              <a:spcBef>
                <a:spcPts val="0"/>
              </a:spcBef>
              <a:spcAft>
                <a:spcPts val="0"/>
              </a:spcAft>
            </a:pPr>
            <a:r>
              <a:rPr lang="en-GB" altLang="ja-JP" sz="2400" i="1" dirty="0" smtClean="0">
                <a:solidFill>
                  <a:prstClr val="black"/>
                </a:solidFill>
                <a:latin typeface="Calibri"/>
                <a:ea typeface="ＭＳ 明朝"/>
                <a:cs typeface="Times New Roman"/>
                <a:sym typeface="Symbol"/>
              </a:rPr>
              <a:t></a:t>
            </a:r>
            <a:r>
              <a:rPr lang="en-GB" altLang="ja-JP" sz="2400" dirty="0">
                <a:solidFill>
                  <a:prstClr val="black"/>
                </a:solidFill>
                <a:latin typeface="Symbol"/>
                <a:ea typeface="ＭＳ 明朝"/>
                <a:cs typeface="Times New Roman"/>
              </a:rPr>
              <a:t>=1.6 </a:t>
            </a:r>
            <a:r>
              <a:rPr lang="en-GB" altLang="ja-JP" sz="2400" i="1" dirty="0">
                <a:solidFill>
                  <a:prstClr val="black"/>
                </a:solidFill>
                <a:latin typeface="Symbol"/>
                <a:ea typeface="ＭＳ 明朝"/>
                <a:cs typeface="Times New Roman"/>
              </a:rPr>
              <a:t>r </a:t>
            </a:r>
            <a:r>
              <a:rPr lang="en-GB" altLang="ja-JP" sz="2400" dirty="0">
                <a:solidFill>
                  <a:prstClr val="black"/>
                </a:solidFill>
                <a:latin typeface="Symbol"/>
                <a:ea typeface="ＭＳ 明朝"/>
                <a:cs typeface="Times New Roman"/>
              </a:rPr>
              <a:t>/(</a:t>
            </a:r>
            <a:r>
              <a:rPr lang="en-GB" altLang="ja-JP" sz="2400" dirty="0" smtClean="0">
                <a:solidFill>
                  <a:prstClr val="black"/>
                </a:solidFill>
                <a:latin typeface="Symbol"/>
                <a:ea typeface="ＭＳ 明朝"/>
                <a:cs typeface="Times New Roman"/>
              </a:rPr>
              <a:t>1+L)</a:t>
            </a:r>
            <a:r>
              <a:rPr lang="en-GB" altLang="ja-JP" sz="2400" baseline="30000" dirty="0" smtClean="0">
                <a:solidFill>
                  <a:prstClr val="black"/>
                </a:solidFill>
                <a:latin typeface="Symbol"/>
                <a:ea typeface="ＭＳ 明朝"/>
                <a:cs typeface="Times New Roman"/>
              </a:rPr>
              <a:t>2</a:t>
            </a:r>
            <a:r>
              <a:rPr lang="en-GB" altLang="ja-JP" sz="2400" dirty="0" smtClean="0">
                <a:solidFill>
                  <a:prstClr val="black"/>
                </a:solidFill>
                <a:latin typeface="Symbol"/>
                <a:ea typeface="ＭＳ 明朝"/>
                <a:cs typeface="Times New Roman"/>
              </a:rPr>
              <a:t> </a:t>
            </a:r>
          </a:p>
        </p:txBody>
      </p:sp>
      <p:sp>
        <p:nvSpPr>
          <p:cNvPr id="15" name="テキスト ボックス 14"/>
          <p:cNvSpPr txBox="1"/>
          <p:nvPr/>
        </p:nvSpPr>
        <p:spPr>
          <a:xfrm>
            <a:off x="336672" y="3645024"/>
            <a:ext cx="3932513" cy="830997"/>
          </a:xfrm>
          <a:prstGeom prst="rect">
            <a:avLst/>
          </a:prstGeom>
          <a:noFill/>
        </p:spPr>
        <p:txBody>
          <a:bodyPr wrap="square" rtlCol="0">
            <a:spAutoFit/>
          </a:bodyPr>
          <a:lstStyle/>
          <a:p>
            <a:pPr defTabSz="914180" eaLnBrk="1" fontAlgn="auto" hangingPunct="1">
              <a:spcBef>
                <a:spcPts val="0"/>
              </a:spcBef>
              <a:spcAft>
                <a:spcPts val="0"/>
              </a:spcAft>
            </a:pPr>
            <a:r>
              <a:rPr lang="en-GB" altLang="ja-JP" sz="1600" i="1" dirty="0" smtClean="0">
                <a:solidFill>
                  <a:prstClr val="black"/>
                </a:solidFill>
                <a:latin typeface="Times New Roman"/>
                <a:ea typeface="ＭＳ Ｐ明朝"/>
                <a:cs typeface="Times New Roman"/>
                <a:sym typeface="Symbol"/>
              </a:rPr>
              <a:t></a:t>
            </a:r>
            <a:r>
              <a:rPr lang="en-GB" altLang="ja-JP" sz="1600" dirty="0" smtClean="0">
                <a:solidFill>
                  <a:prstClr val="black"/>
                </a:solidFill>
                <a:latin typeface="Times New Roman"/>
                <a:ea typeface="ＭＳ Ｐ明朝"/>
              </a:rPr>
              <a:t> </a:t>
            </a:r>
            <a:r>
              <a:rPr lang="en-GB" altLang="ja-JP" sz="1600" dirty="0">
                <a:solidFill>
                  <a:prstClr val="black"/>
                </a:solidFill>
                <a:latin typeface="Times New Roman"/>
                <a:ea typeface="ＭＳ Ｐ明朝"/>
              </a:rPr>
              <a:t>: the one-dimensional FEL parameter, </a:t>
            </a:r>
          </a:p>
          <a:p>
            <a:pPr defTabSz="914180" eaLnBrk="1" fontAlgn="auto" hangingPunct="1">
              <a:spcBef>
                <a:spcPts val="0"/>
              </a:spcBef>
              <a:spcAft>
                <a:spcPts val="0"/>
              </a:spcAft>
            </a:pPr>
            <a:r>
              <a:rPr lang="en-GB" altLang="ja-JP" sz="1600" dirty="0">
                <a:solidFill>
                  <a:prstClr val="black"/>
                </a:solidFill>
                <a:latin typeface="Symbol"/>
                <a:ea typeface="ＭＳ 明朝"/>
                <a:cs typeface="Times New Roman"/>
              </a:rPr>
              <a:t>L</a:t>
            </a:r>
            <a:r>
              <a:rPr lang="en-GB" altLang="ja-JP" sz="1600" dirty="0">
                <a:solidFill>
                  <a:prstClr val="black"/>
                </a:solidFill>
                <a:latin typeface="Times New Roman"/>
                <a:ea typeface="ＭＳ Ｐ明朝"/>
              </a:rPr>
              <a:t> : the correction term due to the effect of an energy </a:t>
            </a:r>
            <a:r>
              <a:rPr lang="en-GB" altLang="ja-JP" sz="1600" dirty="0" smtClean="0">
                <a:solidFill>
                  <a:prstClr val="black"/>
                </a:solidFill>
                <a:latin typeface="Times New Roman"/>
                <a:ea typeface="ＭＳ Ｐ明朝"/>
              </a:rPr>
              <a:t>spread</a:t>
            </a:r>
            <a:endParaRPr lang="ja-JP" altLang="en-US" sz="1600" dirty="0">
              <a:solidFill>
                <a:prstClr val="black"/>
              </a:solidFill>
              <a:latin typeface="Calibri"/>
              <a:ea typeface="ＭＳ Ｐゴシック"/>
            </a:endParaRPr>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180" eaLnBrk="1" fontAlgn="auto" hangingPunct="1">
              <a:spcBef>
                <a:spcPts val="0"/>
              </a:spcBef>
              <a:spcAft>
                <a:spcPts val="0"/>
              </a:spcAft>
            </a:pPr>
            <a:endParaRPr lang="ja-JP" altLang="en-US">
              <a:solidFill>
                <a:prstClr val="black"/>
              </a:solidFill>
              <a:latin typeface="Calibri"/>
              <a:ea typeface="ＭＳ Ｐゴシック"/>
            </a:endParaRPr>
          </a:p>
        </p:txBody>
      </p:sp>
      <p:sp>
        <p:nvSpPr>
          <p:cNvPr id="20"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180" eaLnBrk="1" fontAlgn="auto" hangingPunct="1">
              <a:spcBef>
                <a:spcPts val="0"/>
              </a:spcBef>
              <a:spcAft>
                <a:spcPts val="0"/>
              </a:spcAft>
            </a:pPr>
            <a:endParaRPr lang="ja-JP" altLang="en-US">
              <a:solidFill>
                <a:prstClr val="black"/>
              </a:solidFill>
              <a:latin typeface="Calibri"/>
              <a:ea typeface="ＭＳ Ｐゴシック"/>
            </a:endParaRPr>
          </a:p>
        </p:txBody>
      </p:sp>
      <p:sp>
        <p:nvSpPr>
          <p:cNvPr id="23" name="Rectangle 6"/>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180" eaLnBrk="1" fontAlgn="auto" hangingPunct="1">
              <a:spcBef>
                <a:spcPts val="0"/>
              </a:spcBef>
              <a:spcAft>
                <a:spcPts val="0"/>
              </a:spcAft>
            </a:pPr>
            <a:endParaRPr lang="ja-JP" altLang="en-US">
              <a:solidFill>
                <a:prstClr val="black"/>
              </a:solidFill>
              <a:latin typeface="Calibri"/>
              <a:ea typeface="ＭＳ Ｐゴシック"/>
            </a:endParaRPr>
          </a:p>
        </p:txBody>
      </p:sp>
      <p:sp>
        <p:nvSpPr>
          <p:cNvPr id="25" name="Rectangle 8"/>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180" eaLnBrk="1" fontAlgn="auto" hangingPunct="1">
              <a:spcBef>
                <a:spcPts val="0"/>
              </a:spcBef>
              <a:spcAft>
                <a:spcPts val="0"/>
              </a:spcAft>
            </a:pPr>
            <a:endParaRPr lang="ja-JP" altLang="en-US">
              <a:solidFill>
                <a:prstClr val="black"/>
              </a:solidFill>
              <a:latin typeface="Calibri"/>
              <a:ea typeface="ＭＳ Ｐゴシック"/>
            </a:endParaRPr>
          </a:p>
        </p:txBody>
      </p:sp>
      <p:graphicFrame>
        <p:nvGraphicFramePr>
          <p:cNvPr id="26" name="オブジェクト 25"/>
          <p:cNvGraphicFramePr>
            <a:graphicFrameLocks noChangeAspect="1"/>
          </p:cNvGraphicFramePr>
          <p:nvPr>
            <p:extLst>
              <p:ext uri="{D42A27DB-BD31-4B8C-83A1-F6EECF244321}">
                <p14:modId xmlns:p14="http://schemas.microsoft.com/office/powerpoint/2010/main" val="2409928311"/>
              </p:ext>
            </p:extLst>
          </p:nvPr>
        </p:nvGraphicFramePr>
        <p:xfrm>
          <a:off x="827584" y="2736001"/>
          <a:ext cx="2620857" cy="765007"/>
        </p:xfrm>
        <a:graphic>
          <a:graphicData uri="http://schemas.openxmlformats.org/presentationml/2006/ole">
            <mc:AlternateContent xmlns:mc="http://schemas.openxmlformats.org/markup-compatibility/2006">
              <mc:Choice xmlns:v="urn:schemas-microsoft-com:vml" Requires="v">
                <p:oleObj spid="_x0000_s1049" name="数式" r:id="rId4" imgW="1765300" imgH="508000" progId="Equation.3">
                  <p:embed/>
                </p:oleObj>
              </mc:Choice>
              <mc:Fallback>
                <p:oleObj name="数式" r:id="rId4" imgW="17653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736001"/>
                        <a:ext cx="2620857" cy="765007"/>
                      </a:xfrm>
                      <a:prstGeom prst="rect">
                        <a:avLst/>
                      </a:prstGeom>
                      <a:noFill/>
                    </p:spPr>
                  </p:pic>
                </p:oleObj>
              </mc:Fallback>
            </mc:AlternateContent>
          </a:graphicData>
        </a:graphic>
      </p:graphicFrame>
      <p:sp>
        <p:nvSpPr>
          <p:cNvPr id="27" name="テキスト ボックス 26"/>
          <p:cNvSpPr txBox="1"/>
          <p:nvPr/>
        </p:nvSpPr>
        <p:spPr>
          <a:xfrm>
            <a:off x="210097" y="5157192"/>
            <a:ext cx="8619332" cy="1384995"/>
          </a:xfrm>
          <a:prstGeom prst="rect">
            <a:avLst/>
          </a:prstGeom>
          <a:noFill/>
        </p:spPr>
        <p:txBody>
          <a:bodyPr wrap="square" rtlCol="0">
            <a:spAutoFit/>
          </a:bodyPr>
          <a:lstStyle/>
          <a:p>
            <a:pPr algn="just" defTabSz="914180" eaLnBrk="1" fontAlgn="auto" hangingPunct="1">
              <a:spcBef>
                <a:spcPts val="0"/>
              </a:spcBef>
              <a:spcAft>
                <a:spcPts val="0"/>
              </a:spcAft>
            </a:pPr>
            <a:r>
              <a:rPr lang="en-US" altLang="ja-JP" sz="2800" dirty="0" smtClean="0">
                <a:solidFill>
                  <a:prstClr val="black"/>
                </a:solidFill>
                <a:latin typeface="Calibri"/>
                <a:ea typeface="ＭＳ Ｐゴシック"/>
              </a:rPr>
              <a:t>Consequently, the introduction of the shorter period </a:t>
            </a:r>
            <a:r>
              <a:rPr lang="en-US" altLang="ja-JP" sz="2800" dirty="0" err="1" smtClean="0">
                <a:solidFill>
                  <a:prstClr val="black"/>
                </a:solidFill>
                <a:latin typeface="Calibri"/>
                <a:ea typeface="ＭＳ Ｐゴシック"/>
              </a:rPr>
              <a:t>undulator</a:t>
            </a:r>
            <a:r>
              <a:rPr lang="en-US" altLang="ja-JP" sz="2800" dirty="0" smtClean="0">
                <a:solidFill>
                  <a:prstClr val="black"/>
                </a:solidFill>
                <a:latin typeface="Calibri"/>
                <a:ea typeface="ＭＳ Ｐゴシック"/>
              </a:rPr>
              <a:t> gives us the reduction of the accelerator energy, however, the FEL output power also  will be reduced.</a:t>
            </a:r>
            <a:endParaRPr lang="ja-JP" altLang="en-US" sz="2800" dirty="0">
              <a:solidFill>
                <a:prstClr val="black"/>
              </a:solidFill>
              <a:latin typeface="Calibri"/>
              <a:ea typeface="ＭＳ Ｐゴシック"/>
            </a:endParaRPr>
          </a:p>
        </p:txBody>
      </p:sp>
      <p:sp>
        <p:nvSpPr>
          <p:cNvPr id="28" name="角丸四角形 27"/>
          <p:cNvSpPr/>
          <p:nvPr/>
        </p:nvSpPr>
        <p:spPr>
          <a:xfrm>
            <a:off x="107504" y="5157192"/>
            <a:ext cx="8919592" cy="151216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Tree>
    <p:extLst>
      <p:ext uri="{BB962C8B-B14F-4D97-AF65-F5344CB8AC3E}">
        <p14:creationId xmlns:p14="http://schemas.microsoft.com/office/powerpoint/2010/main" val="1581136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06090"/>
          </a:xfrm>
        </p:spPr>
        <p:txBody>
          <a:bodyPr>
            <a:normAutofit fontScale="90000"/>
          </a:bodyPr>
          <a:lstStyle/>
          <a:p>
            <a:r>
              <a:rPr lang="en-US" altLang="ja-JP" dirty="0" smtClean="0"/>
              <a:t>Double-Loop </a:t>
            </a:r>
            <a:r>
              <a:rPr lang="en-US" altLang="ja-JP" dirty="0"/>
              <a:t>Configuration</a:t>
            </a:r>
            <a:endParaRPr kumimoji="1" lang="ja-JP" altLang="en-US" dirty="0"/>
          </a:p>
        </p:txBody>
      </p:sp>
      <p:sp>
        <p:nvSpPr>
          <p:cNvPr id="4" name="スライド番号プレースホルダー 3"/>
          <p:cNvSpPr>
            <a:spLocks noGrp="1"/>
          </p:cNvSpPr>
          <p:nvPr>
            <p:ph type="sldNum" sz="quarter" idx="12"/>
          </p:nvPr>
        </p:nvSpPr>
        <p:spPr/>
        <p:txBody>
          <a:bodyPr/>
          <a:lstStyle/>
          <a:p>
            <a:fld id="{8DC6FA46-5E86-49EF-B3C5-C8C59D5EC88F}" type="slidenum">
              <a:rPr lang="ja-JP" altLang="en-US" smtClean="0">
                <a:solidFill>
                  <a:prstClr val="black">
                    <a:tint val="75000"/>
                  </a:prstClr>
                </a:solidFill>
              </a:rPr>
              <a:pPr/>
              <a:t>22</a:t>
            </a:fld>
            <a:endParaRPr lang="ja-JP" altLang="en-US">
              <a:solidFill>
                <a:prstClr val="black">
                  <a:tint val="75000"/>
                </a:prst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672" y="692696"/>
            <a:ext cx="5310856" cy="2192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272" y="3095267"/>
            <a:ext cx="5301728" cy="218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61776" y="806740"/>
            <a:ext cx="3978176" cy="2246769"/>
          </a:xfrm>
          <a:prstGeom prst="rect">
            <a:avLst/>
          </a:prstGeom>
          <a:noFill/>
        </p:spPr>
        <p:txBody>
          <a:bodyPr wrap="square" rtlCol="0">
            <a:spAutoFit/>
          </a:bodyPr>
          <a:lstStyle/>
          <a:p>
            <a:pPr defTabSz="914180" eaLnBrk="1" fontAlgn="auto" hangingPunct="1">
              <a:spcBef>
                <a:spcPts val="0"/>
              </a:spcBef>
              <a:spcAft>
                <a:spcPts val="0"/>
              </a:spcAft>
            </a:pPr>
            <a:r>
              <a:rPr lang="en-US" altLang="ja-JP" sz="2000" b="1" dirty="0" smtClean="0">
                <a:solidFill>
                  <a:prstClr val="black"/>
                </a:solidFill>
                <a:latin typeface="Calibri"/>
                <a:ea typeface="ＭＳ Ｐゴシック"/>
              </a:rPr>
              <a:t>Type A:  </a:t>
            </a:r>
            <a:r>
              <a:rPr lang="en-US" altLang="ja-JP" sz="2000" dirty="0" smtClean="0">
                <a:solidFill>
                  <a:srgbClr val="FF0000"/>
                </a:solidFill>
                <a:latin typeface="Calibri"/>
                <a:ea typeface="ＭＳ Ｐゴシック"/>
              </a:rPr>
              <a:t>Electron </a:t>
            </a:r>
            <a:r>
              <a:rPr lang="en-US" altLang="ja-JP" sz="2000" dirty="0">
                <a:solidFill>
                  <a:srgbClr val="FF0000"/>
                </a:solidFill>
                <a:latin typeface="Calibri"/>
                <a:ea typeface="ＭＳ Ｐゴシック"/>
              </a:rPr>
              <a:t>beam is accelerated twice by the same </a:t>
            </a:r>
            <a:r>
              <a:rPr lang="en-US" altLang="ja-JP" sz="2000" dirty="0" smtClean="0">
                <a:solidFill>
                  <a:srgbClr val="FF0000"/>
                </a:solidFill>
                <a:latin typeface="Calibri"/>
                <a:ea typeface="ＭＳ Ｐゴシック"/>
              </a:rPr>
              <a:t>main-</a:t>
            </a:r>
            <a:r>
              <a:rPr lang="en-US" altLang="ja-JP" sz="2000" dirty="0" err="1" smtClean="0">
                <a:solidFill>
                  <a:srgbClr val="FF0000"/>
                </a:solidFill>
                <a:latin typeface="Calibri"/>
                <a:ea typeface="ＭＳ Ｐゴシック"/>
              </a:rPr>
              <a:t>inac</a:t>
            </a:r>
            <a:r>
              <a:rPr lang="en-US" altLang="ja-JP" sz="2000" dirty="0">
                <a:solidFill>
                  <a:srgbClr val="FF0000"/>
                </a:solidFill>
                <a:latin typeface="Calibri"/>
                <a:ea typeface="ＭＳ Ｐゴシック"/>
              </a:rPr>
              <a:t> </a:t>
            </a:r>
            <a:r>
              <a:rPr lang="en-US" altLang="ja-JP" sz="2000" dirty="0" smtClean="0">
                <a:solidFill>
                  <a:srgbClr val="FF0000"/>
                </a:solidFill>
                <a:latin typeface="Calibri"/>
                <a:ea typeface="ＭＳ Ｐゴシック"/>
              </a:rPr>
              <a:t>and the size can be reduced. </a:t>
            </a:r>
          </a:p>
          <a:p>
            <a:pPr defTabSz="914180" eaLnBrk="1" fontAlgn="auto" hangingPunct="1">
              <a:spcBef>
                <a:spcPts val="0"/>
              </a:spcBef>
              <a:spcAft>
                <a:spcPts val="0"/>
              </a:spcAft>
            </a:pPr>
            <a:r>
              <a:rPr lang="en-US" altLang="ja-JP" sz="2000" dirty="0" smtClean="0">
                <a:solidFill>
                  <a:srgbClr val="1F497D"/>
                </a:solidFill>
                <a:latin typeface="Calibri"/>
                <a:ea typeface="ＭＳ Ｐゴシック"/>
              </a:rPr>
              <a:t>The total </a:t>
            </a:r>
            <a:r>
              <a:rPr lang="en-US" altLang="ja-JP" sz="2000" dirty="0">
                <a:solidFill>
                  <a:srgbClr val="1F497D"/>
                </a:solidFill>
                <a:latin typeface="Calibri"/>
                <a:ea typeface="ＭＳ Ｐゴシック"/>
              </a:rPr>
              <a:t>beam current in the main </a:t>
            </a:r>
            <a:r>
              <a:rPr lang="en-US" altLang="ja-JP" sz="2000" dirty="0" err="1">
                <a:solidFill>
                  <a:srgbClr val="1F497D"/>
                </a:solidFill>
                <a:latin typeface="Calibri"/>
                <a:ea typeface="ＭＳ Ｐゴシック"/>
              </a:rPr>
              <a:t>linac</a:t>
            </a:r>
            <a:r>
              <a:rPr lang="en-US" altLang="ja-JP" sz="2000" dirty="0">
                <a:solidFill>
                  <a:srgbClr val="1F497D"/>
                </a:solidFill>
                <a:latin typeface="Calibri"/>
                <a:ea typeface="ＭＳ Ｐゴシック"/>
              </a:rPr>
              <a:t> is doubly increased and </a:t>
            </a:r>
            <a:r>
              <a:rPr lang="en-US" altLang="ja-JP" sz="2000" dirty="0" smtClean="0">
                <a:solidFill>
                  <a:srgbClr val="1F497D"/>
                </a:solidFill>
                <a:latin typeface="Calibri"/>
                <a:ea typeface="ＭＳ Ｐゴシック"/>
              </a:rPr>
              <a:t>it may make a problem caused by the  higher-order-modes(HOMs</a:t>
            </a:r>
            <a:r>
              <a:rPr lang="en-US" altLang="ja-JP" dirty="0" smtClean="0">
                <a:solidFill>
                  <a:srgbClr val="1F497D"/>
                </a:solidFill>
                <a:latin typeface="Calibri"/>
                <a:ea typeface="ＭＳ Ｐゴシック"/>
              </a:rPr>
              <a:t>). </a:t>
            </a:r>
            <a:endParaRPr lang="ja-JP" altLang="en-US" dirty="0">
              <a:solidFill>
                <a:srgbClr val="1F497D"/>
              </a:solidFill>
              <a:latin typeface="Calibri"/>
              <a:ea typeface="ＭＳ Ｐゴシック"/>
            </a:endParaRPr>
          </a:p>
        </p:txBody>
      </p:sp>
      <p:sp>
        <p:nvSpPr>
          <p:cNvPr id="7" name="テキスト ボックス 6"/>
          <p:cNvSpPr txBox="1"/>
          <p:nvPr/>
        </p:nvSpPr>
        <p:spPr>
          <a:xfrm>
            <a:off x="17760" y="3126447"/>
            <a:ext cx="4050184" cy="2246769"/>
          </a:xfrm>
          <a:prstGeom prst="rect">
            <a:avLst/>
          </a:prstGeom>
          <a:noFill/>
        </p:spPr>
        <p:txBody>
          <a:bodyPr wrap="square" rtlCol="0">
            <a:spAutoFit/>
          </a:bodyPr>
          <a:lstStyle/>
          <a:p>
            <a:pPr defTabSz="914180" eaLnBrk="1" fontAlgn="auto" hangingPunct="1">
              <a:spcBef>
                <a:spcPts val="0"/>
              </a:spcBef>
              <a:spcAft>
                <a:spcPts val="0"/>
              </a:spcAft>
            </a:pPr>
            <a:r>
              <a:rPr lang="en-US" altLang="ja-JP" sz="2000" b="1" dirty="0" smtClean="0">
                <a:solidFill>
                  <a:prstClr val="black"/>
                </a:solidFill>
                <a:latin typeface="Calibri"/>
                <a:ea typeface="ＭＳ Ｐゴシック"/>
              </a:rPr>
              <a:t>Type B:  </a:t>
            </a:r>
            <a:r>
              <a:rPr lang="en-US" altLang="ja-JP" sz="2000" dirty="0" smtClean="0">
                <a:solidFill>
                  <a:srgbClr val="FF0000"/>
                </a:solidFill>
                <a:latin typeface="Calibri"/>
                <a:ea typeface="ＭＳ Ｐゴシック"/>
              </a:rPr>
              <a:t>Main-</a:t>
            </a:r>
            <a:r>
              <a:rPr lang="en-US" altLang="ja-JP" sz="2000" dirty="0" err="1" smtClean="0">
                <a:solidFill>
                  <a:srgbClr val="FF0000"/>
                </a:solidFill>
                <a:latin typeface="Calibri"/>
                <a:ea typeface="ＭＳ Ｐゴシック"/>
              </a:rPr>
              <a:t>linac</a:t>
            </a:r>
            <a:r>
              <a:rPr lang="en-US" altLang="ja-JP" sz="2000" dirty="0" smtClean="0">
                <a:solidFill>
                  <a:srgbClr val="FF0000"/>
                </a:solidFill>
                <a:latin typeface="Calibri"/>
                <a:ea typeface="ＭＳ Ｐゴシック"/>
              </a:rPr>
              <a:t> </a:t>
            </a:r>
            <a:r>
              <a:rPr lang="en-US" altLang="ja-JP" sz="2000" dirty="0">
                <a:solidFill>
                  <a:srgbClr val="FF0000"/>
                </a:solidFill>
                <a:latin typeface="Calibri"/>
                <a:ea typeface="ＭＳ Ｐゴシック"/>
              </a:rPr>
              <a:t>cavities are placed on both loop sides and the </a:t>
            </a:r>
            <a:r>
              <a:rPr lang="en-US" altLang="ja-JP" sz="2000" dirty="0" smtClean="0">
                <a:solidFill>
                  <a:srgbClr val="FF0000"/>
                </a:solidFill>
                <a:latin typeface="Calibri"/>
                <a:ea typeface="ＭＳ Ｐゴシック"/>
              </a:rPr>
              <a:t>size can be reduced. </a:t>
            </a:r>
          </a:p>
          <a:p>
            <a:pPr defTabSz="914180" eaLnBrk="1" fontAlgn="auto" hangingPunct="1">
              <a:spcBef>
                <a:spcPts val="0"/>
              </a:spcBef>
              <a:spcAft>
                <a:spcPts val="0"/>
              </a:spcAft>
            </a:pPr>
            <a:r>
              <a:rPr lang="en-US" altLang="ja-JP" sz="2000" dirty="0" smtClean="0">
                <a:solidFill>
                  <a:srgbClr val="FF0000"/>
                </a:solidFill>
                <a:latin typeface="Calibri"/>
                <a:ea typeface="ＭＳ Ｐゴシック"/>
              </a:rPr>
              <a:t>There is no problem of the HOMs like Type A.</a:t>
            </a:r>
          </a:p>
          <a:p>
            <a:pPr defTabSz="914180" eaLnBrk="1" fontAlgn="auto" hangingPunct="1">
              <a:spcBef>
                <a:spcPts val="0"/>
              </a:spcBef>
              <a:spcAft>
                <a:spcPts val="0"/>
              </a:spcAft>
            </a:pPr>
            <a:r>
              <a:rPr lang="en-US" altLang="ja-JP" sz="2000" dirty="0" smtClean="0">
                <a:solidFill>
                  <a:srgbClr val="1F497D"/>
                </a:solidFill>
                <a:latin typeface="Calibri"/>
                <a:ea typeface="ＭＳ Ｐゴシック"/>
              </a:rPr>
              <a:t>Double </a:t>
            </a:r>
            <a:r>
              <a:rPr lang="en-US" altLang="ja-JP" sz="2000" dirty="0">
                <a:solidFill>
                  <a:srgbClr val="1F497D"/>
                </a:solidFill>
                <a:latin typeface="Calibri"/>
                <a:ea typeface="ＭＳ Ｐゴシック"/>
              </a:rPr>
              <a:t>number of main-</a:t>
            </a:r>
            <a:r>
              <a:rPr lang="en-US" altLang="ja-JP" sz="2000" dirty="0" err="1">
                <a:solidFill>
                  <a:srgbClr val="1F497D"/>
                </a:solidFill>
                <a:latin typeface="Calibri"/>
                <a:ea typeface="ＭＳ Ｐゴシック"/>
              </a:rPr>
              <a:t>linac</a:t>
            </a:r>
            <a:r>
              <a:rPr lang="en-US" altLang="ja-JP" sz="2000" dirty="0">
                <a:solidFill>
                  <a:srgbClr val="1F497D"/>
                </a:solidFill>
                <a:latin typeface="Calibri"/>
                <a:ea typeface="ＭＳ Ｐゴシック"/>
              </a:rPr>
              <a:t> cavities is required compared to the </a:t>
            </a:r>
            <a:r>
              <a:rPr lang="en-US" altLang="ja-JP" sz="2000" dirty="0" smtClean="0">
                <a:solidFill>
                  <a:srgbClr val="1F497D"/>
                </a:solidFill>
                <a:latin typeface="Calibri"/>
                <a:ea typeface="ＭＳ Ｐゴシック"/>
              </a:rPr>
              <a:t>Type-A.</a:t>
            </a:r>
            <a:endParaRPr lang="ja-JP" altLang="en-US" dirty="0">
              <a:solidFill>
                <a:srgbClr val="1F497D"/>
              </a:solidFill>
              <a:latin typeface="Calibri"/>
              <a:ea typeface="ＭＳ Ｐゴシック"/>
            </a:endParaRPr>
          </a:p>
        </p:txBody>
      </p:sp>
      <p:sp>
        <p:nvSpPr>
          <p:cNvPr id="6" name="角丸四角形 5"/>
          <p:cNvSpPr/>
          <p:nvPr/>
        </p:nvSpPr>
        <p:spPr>
          <a:xfrm>
            <a:off x="0" y="692696"/>
            <a:ext cx="9144000" cy="2360813"/>
          </a:xfrm>
          <a:prstGeom prst="roundRect">
            <a:avLst>
              <a:gd name="adj" fmla="val 84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10" name="角丸四角形 9"/>
          <p:cNvSpPr/>
          <p:nvPr/>
        </p:nvSpPr>
        <p:spPr>
          <a:xfrm>
            <a:off x="17760" y="3068960"/>
            <a:ext cx="9144000" cy="2360813"/>
          </a:xfrm>
          <a:prstGeom prst="roundRect">
            <a:avLst>
              <a:gd name="adj" fmla="val 84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eaLnBrk="1" fontAlgn="auto" hangingPunct="1">
              <a:spcBef>
                <a:spcPts val="0"/>
              </a:spcBef>
              <a:spcAft>
                <a:spcPts val="0"/>
              </a:spcAft>
            </a:pPr>
            <a:endParaRPr lang="ja-JP" altLang="en-US">
              <a:solidFill>
                <a:prstClr val="white"/>
              </a:solidFill>
            </a:endParaRPr>
          </a:p>
        </p:txBody>
      </p:sp>
      <p:sp>
        <p:nvSpPr>
          <p:cNvPr id="8" name="テキスト ボックス 7"/>
          <p:cNvSpPr txBox="1"/>
          <p:nvPr/>
        </p:nvSpPr>
        <p:spPr>
          <a:xfrm>
            <a:off x="6819" y="5373216"/>
            <a:ext cx="9144000" cy="1569660"/>
          </a:xfrm>
          <a:prstGeom prst="rect">
            <a:avLst/>
          </a:prstGeom>
          <a:noFill/>
        </p:spPr>
        <p:txBody>
          <a:bodyPr wrap="square" rtlCol="0">
            <a:spAutoFit/>
          </a:bodyPr>
          <a:lstStyle/>
          <a:p>
            <a:pPr defTabSz="914180" eaLnBrk="1" fontAlgn="auto" hangingPunct="1">
              <a:spcBef>
                <a:spcPts val="0"/>
              </a:spcBef>
              <a:spcAft>
                <a:spcPts val="0"/>
              </a:spcAft>
            </a:pPr>
            <a:r>
              <a:rPr lang="en-US" altLang="ja-JP" sz="2400" dirty="0" smtClean="0">
                <a:solidFill>
                  <a:prstClr val="black"/>
                </a:solidFill>
                <a:latin typeface="Calibri"/>
                <a:ea typeface="ＭＳ Ｐゴシック"/>
              </a:rPr>
              <a:t>At the both cases, we have to carefully design the joint sections (Joint 1 and Joint2) to reduce the effect of CSR, which makes a damage of the electron quality and also arc sections (Arc 3, and Arc4) should be designed to be able to make bunch compression and decompression.</a:t>
            </a:r>
          </a:p>
        </p:txBody>
      </p:sp>
    </p:spTree>
    <p:extLst>
      <p:ext uri="{BB962C8B-B14F-4D97-AF65-F5344CB8AC3E}">
        <p14:creationId xmlns:p14="http://schemas.microsoft.com/office/powerpoint/2010/main" val="155113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075" y="4673652"/>
            <a:ext cx="963463" cy="9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128" y="3356992"/>
            <a:ext cx="3493964" cy="21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6297594" y="4673652"/>
            <a:ext cx="1946815"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rPr>
              <a:t>EUV-FEL Prototype</a:t>
            </a:r>
            <a:endParaRPr lang="ja-JP" altLang="en-US" dirty="0">
              <a:solidFill>
                <a:prstClr val="black"/>
              </a:solidFill>
              <a:latin typeface="Calibri"/>
              <a:ea typeface="ＭＳ Ｐゴシック"/>
            </a:endParaRPr>
          </a:p>
        </p:txBody>
      </p:sp>
      <p:sp>
        <p:nvSpPr>
          <p:cNvPr id="9" name="テキスト ボックス 8"/>
          <p:cNvSpPr txBox="1"/>
          <p:nvPr/>
        </p:nvSpPr>
        <p:spPr>
          <a:xfrm>
            <a:off x="2155822" y="5531952"/>
            <a:ext cx="4251485"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prstClr val="black"/>
                </a:solidFill>
                <a:latin typeface="Calibri"/>
                <a:ea typeface="ＭＳ Ｐゴシック"/>
              </a:rPr>
              <a:t>Clean room with EUV exposure system </a:t>
            </a:r>
            <a:endParaRPr lang="ja-JP" altLang="en-US" sz="2000" dirty="0">
              <a:solidFill>
                <a:prstClr val="black"/>
              </a:solidFill>
              <a:latin typeface="Calibri"/>
              <a:ea typeface="ＭＳ Ｐゴシック"/>
            </a:endParaRPr>
          </a:p>
        </p:txBody>
      </p:sp>
      <p:sp>
        <p:nvSpPr>
          <p:cNvPr id="10" name="テキスト ボックス 9"/>
          <p:cNvSpPr txBox="1"/>
          <p:nvPr/>
        </p:nvSpPr>
        <p:spPr>
          <a:xfrm>
            <a:off x="366204" y="684762"/>
            <a:ext cx="3155008" cy="1015663"/>
          </a:xfrm>
          <a:prstGeom prst="rect">
            <a:avLst/>
          </a:prstGeom>
          <a:noFill/>
        </p:spPr>
        <p:txBody>
          <a:bodyPr wrap="square" rtlCol="0">
            <a:spAutoFit/>
          </a:bodyPr>
          <a:lstStyle/>
          <a:p>
            <a:pPr eaLnBrk="1" fontAlgn="auto" hangingPunct="1">
              <a:spcBef>
                <a:spcPts val="0"/>
              </a:spcBef>
              <a:spcAft>
                <a:spcPts val="0"/>
              </a:spcAft>
            </a:pPr>
            <a:r>
              <a:rPr lang="en-US" altLang="ja-JP" sz="2000" b="1" dirty="0" smtClean="0">
                <a:solidFill>
                  <a:prstClr val="black"/>
                </a:solidFill>
                <a:latin typeface="Calibri"/>
                <a:ea typeface="ＭＳ Ｐゴシック"/>
              </a:rPr>
              <a:t>1</a:t>
            </a:r>
            <a:r>
              <a:rPr lang="en-US" altLang="ja-JP" sz="2000" b="1" baseline="30000" dirty="0" smtClean="0">
                <a:solidFill>
                  <a:prstClr val="black"/>
                </a:solidFill>
                <a:latin typeface="Calibri"/>
                <a:ea typeface="ＭＳ Ｐゴシック"/>
              </a:rPr>
              <a:t>st</a:t>
            </a:r>
            <a:r>
              <a:rPr lang="en-US" altLang="ja-JP" sz="2000" b="1" dirty="0" smtClean="0">
                <a:solidFill>
                  <a:prstClr val="black"/>
                </a:solidFill>
                <a:latin typeface="Calibri"/>
                <a:ea typeface="ＭＳ Ｐゴシック"/>
              </a:rPr>
              <a:t> stage</a:t>
            </a:r>
            <a:r>
              <a:rPr lang="en-US" altLang="ja-JP" sz="2000" b="1" dirty="0">
                <a:solidFill>
                  <a:prstClr val="black"/>
                </a:solidFill>
                <a:latin typeface="Calibri"/>
                <a:ea typeface="ＭＳ Ｐゴシック"/>
              </a:rPr>
              <a:t>: </a:t>
            </a:r>
            <a:endParaRPr lang="en-US" altLang="ja-JP" sz="2000" b="1" dirty="0" smtClean="0">
              <a:solidFill>
                <a:prstClr val="black"/>
              </a:solidFill>
              <a:latin typeface="Calibri"/>
              <a:ea typeface="ＭＳ Ｐゴシック"/>
            </a:endParaRPr>
          </a:p>
          <a:p>
            <a:pPr eaLnBrk="1" fontAlgn="auto" hangingPunct="1">
              <a:spcBef>
                <a:spcPts val="0"/>
              </a:spcBef>
              <a:spcAft>
                <a:spcPts val="0"/>
              </a:spcAft>
            </a:pPr>
            <a:r>
              <a:rPr lang="en-US" altLang="ja-JP" sz="2000" b="1" dirty="0" smtClean="0">
                <a:solidFill>
                  <a:prstClr val="black"/>
                </a:solidFill>
                <a:latin typeface="Calibri"/>
                <a:ea typeface="ＭＳ Ｐゴシック"/>
              </a:rPr>
              <a:t>Development </a:t>
            </a:r>
            <a:r>
              <a:rPr lang="en-US" altLang="ja-JP" sz="2000" b="1" dirty="0">
                <a:solidFill>
                  <a:prstClr val="black"/>
                </a:solidFill>
                <a:latin typeface="Calibri"/>
                <a:ea typeface="ＭＳ Ｐゴシック"/>
              </a:rPr>
              <a:t>of the feasible technologies</a:t>
            </a:r>
          </a:p>
        </p:txBody>
      </p:sp>
      <p:sp>
        <p:nvSpPr>
          <p:cNvPr id="12" name="テキスト ボックス 11"/>
          <p:cNvSpPr txBox="1"/>
          <p:nvPr/>
        </p:nvSpPr>
        <p:spPr>
          <a:xfrm>
            <a:off x="323528" y="2060850"/>
            <a:ext cx="3423510" cy="1015663"/>
          </a:xfrm>
          <a:prstGeom prst="rect">
            <a:avLst/>
          </a:prstGeom>
          <a:noFill/>
        </p:spPr>
        <p:txBody>
          <a:bodyPr wrap="square" rtlCol="0">
            <a:spAutoFit/>
          </a:bodyPr>
          <a:lstStyle/>
          <a:p>
            <a:pPr eaLnBrk="1" fontAlgn="auto" hangingPunct="1">
              <a:spcBef>
                <a:spcPts val="0"/>
              </a:spcBef>
              <a:spcAft>
                <a:spcPts val="0"/>
              </a:spcAft>
            </a:pPr>
            <a:r>
              <a:rPr lang="en-US" altLang="ja-JP" sz="2000" b="1" dirty="0" smtClean="0">
                <a:solidFill>
                  <a:prstClr val="black"/>
                </a:solidFill>
                <a:latin typeface="Calibri"/>
                <a:ea typeface="ＭＳ Ｐゴシック"/>
              </a:rPr>
              <a:t>2</a:t>
            </a:r>
            <a:r>
              <a:rPr lang="en-US" altLang="ja-JP" sz="2000" b="1" baseline="30000" dirty="0" smtClean="0">
                <a:solidFill>
                  <a:prstClr val="black"/>
                </a:solidFill>
                <a:latin typeface="Calibri"/>
                <a:ea typeface="ＭＳ Ｐゴシック"/>
              </a:rPr>
              <a:t>nd</a:t>
            </a:r>
            <a:r>
              <a:rPr lang="en-US" altLang="ja-JP" sz="2000" b="1" dirty="0" smtClean="0">
                <a:solidFill>
                  <a:prstClr val="black"/>
                </a:solidFill>
                <a:latin typeface="Calibri"/>
                <a:ea typeface="ＭＳ Ｐゴシック"/>
              </a:rPr>
              <a:t>  stage Phase 1: </a:t>
            </a:r>
          </a:p>
          <a:p>
            <a:pPr eaLnBrk="1" fontAlgn="auto" hangingPunct="1">
              <a:spcBef>
                <a:spcPts val="0"/>
              </a:spcBef>
              <a:spcAft>
                <a:spcPts val="0"/>
              </a:spcAft>
            </a:pPr>
            <a:r>
              <a:rPr lang="en-US" altLang="ja-JP" sz="2000" b="1" dirty="0" smtClean="0">
                <a:solidFill>
                  <a:prstClr val="black"/>
                </a:solidFill>
                <a:latin typeface="Calibri"/>
                <a:ea typeface="ＭＳ Ｐゴシック"/>
              </a:rPr>
              <a:t>Establishment </a:t>
            </a:r>
            <a:r>
              <a:rPr lang="en-US" altLang="ja-JP" sz="2000" b="1" dirty="0">
                <a:solidFill>
                  <a:prstClr val="black"/>
                </a:solidFill>
                <a:latin typeface="Calibri"/>
                <a:ea typeface="ＭＳ Ｐゴシック"/>
              </a:rPr>
              <a:t>of the EUV-FEL Lithography system</a:t>
            </a:r>
          </a:p>
        </p:txBody>
      </p:sp>
      <p:sp>
        <p:nvSpPr>
          <p:cNvPr id="13" name="テキスト ボックス 12"/>
          <p:cNvSpPr txBox="1"/>
          <p:nvPr/>
        </p:nvSpPr>
        <p:spPr>
          <a:xfrm>
            <a:off x="323528" y="3837082"/>
            <a:ext cx="3240360" cy="1323439"/>
          </a:xfrm>
          <a:prstGeom prst="rect">
            <a:avLst/>
          </a:prstGeom>
          <a:noFill/>
        </p:spPr>
        <p:txBody>
          <a:bodyPr wrap="square" rtlCol="0">
            <a:spAutoFit/>
          </a:bodyPr>
          <a:lstStyle/>
          <a:p>
            <a:pPr eaLnBrk="1" fontAlgn="auto" hangingPunct="1">
              <a:spcBef>
                <a:spcPts val="0"/>
              </a:spcBef>
              <a:spcAft>
                <a:spcPts val="0"/>
              </a:spcAft>
            </a:pPr>
            <a:r>
              <a:rPr lang="en-US" altLang="ja-JP" sz="2000" b="1" dirty="0" smtClean="0">
                <a:solidFill>
                  <a:prstClr val="black"/>
                </a:solidFill>
                <a:latin typeface="Calibri"/>
                <a:ea typeface="ＭＳ Ｐゴシック"/>
              </a:rPr>
              <a:t>2</a:t>
            </a:r>
            <a:r>
              <a:rPr lang="en-US" altLang="ja-JP" sz="2000" b="1" baseline="30000" dirty="0" smtClean="0">
                <a:solidFill>
                  <a:prstClr val="black"/>
                </a:solidFill>
                <a:latin typeface="Calibri"/>
                <a:ea typeface="ＭＳ Ｐゴシック"/>
              </a:rPr>
              <a:t>nd</a:t>
            </a:r>
            <a:r>
              <a:rPr lang="en-US" altLang="ja-JP" sz="2000" b="1" dirty="0" smtClean="0">
                <a:solidFill>
                  <a:prstClr val="black"/>
                </a:solidFill>
                <a:latin typeface="Calibri"/>
                <a:ea typeface="ＭＳ Ｐゴシック"/>
              </a:rPr>
              <a:t> stage Phase 2: </a:t>
            </a:r>
          </a:p>
          <a:p>
            <a:pPr eaLnBrk="1" fontAlgn="auto" hangingPunct="1">
              <a:spcBef>
                <a:spcPts val="0"/>
              </a:spcBef>
              <a:spcAft>
                <a:spcPts val="0"/>
              </a:spcAft>
            </a:pPr>
            <a:r>
              <a:rPr lang="en-US" altLang="ja-JP" sz="2000" b="1" dirty="0" smtClean="0">
                <a:solidFill>
                  <a:prstClr val="black"/>
                </a:solidFill>
                <a:latin typeface="Calibri"/>
                <a:ea typeface="ＭＳ Ｐゴシック"/>
              </a:rPr>
              <a:t>International </a:t>
            </a:r>
            <a:r>
              <a:rPr lang="en-US" altLang="ja-JP" sz="2000" b="1" dirty="0">
                <a:solidFill>
                  <a:prstClr val="black"/>
                </a:solidFill>
                <a:latin typeface="Calibri"/>
                <a:ea typeface="ＭＳ Ｐゴシック"/>
              </a:rPr>
              <a:t>Development Center </a:t>
            </a:r>
            <a:r>
              <a:rPr lang="en-US" altLang="ja-JP" sz="2000" b="1" dirty="0" smtClean="0">
                <a:solidFill>
                  <a:prstClr val="black"/>
                </a:solidFill>
                <a:latin typeface="Calibri"/>
                <a:ea typeface="ＭＳ Ｐゴシック"/>
              </a:rPr>
              <a:t>on </a:t>
            </a:r>
            <a:r>
              <a:rPr lang="en-US" altLang="ja-JP" sz="2000" b="1" dirty="0">
                <a:solidFill>
                  <a:prstClr val="black"/>
                </a:solidFill>
                <a:latin typeface="Calibri"/>
                <a:ea typeface="ＭＳ Ｐゴシック"/>
              </a:rPr>
              <a:t>the processing of EUV-FEL lithography</a:t>
            </a:r>
          </a:p>
        </p:txBody>
      </p:sp>
      <p:sp>
        <p:nvSpPr>
          <p:cNvPr id="16" name="下矢印 15"/>
          <p:cNvSpPr/>
          <p:nvPr/>
        </p:nvSpPr>
        <p:spPr>
          <a:xfrm>
            <a:off x="4588726" y="3564694"/>
            <a:ext cx="582496" cy="8328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268760"/>
            <a:ext cx="3493964" cy="21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165619" y="823262"/>
            <a:ext cx="617477" cy="369332"/>
          </a:xfrm>
          <a:prstGeom prst="rect">
            <a:avLst/>
          </a:prstGeom>
          <a:noFill/>
        </p:spPr>
        <p:txBody>
          <a:bodyPr wrap="none" rtlCol="0">
            <a:spAutoFit/>
          </a:bodyPr>
          <a:lstStyle/>
          <a:p>
            <a:pPr eaLnBrk="1" fontAlgn="auto" hangingPunct="1">
              <a:spcBef>
                <a:spcPts val="0"/>
              </a:spcBef>
              <a:spcAft>
                <a:spcPts val="0"/>
              </a:spcAft>
            </a:pPr>
            <a:r>
              <a:rPr lang="en-US" altLang="ja-JP" dirty="0" err="1" smtClean="0">
                <a:solidFill>
                  <a:prstClr val="black"/>
                </a:solidFill>
                <a:latin typeface="Calibri"/>
                <a:ea typeface="ＭＳ Ｐゴシック"/>
              </a:rPr>
              <a:t>cERL</a:t>
            </a:r>
            <a:endParaRPr lang="ja-JP" altLang="en-US" dirty="0">
              <a:solidFill>
                <a:prstClr val="black"/>
              </a:solidFill>
              <a:latin typeface="Calibri"/>
              <a:ea typeface="ＭＳ Ｐゴシック"/>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291" y="770906"/>
            <a:ext cx="13589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rot="20427063">
            <a:off x="3876429" y="829942"/>
            <a:ext cx="1734129" cy="307777"/>
          </a:xfrm>
          <a:prstGeom prst="rect">
            <a:avLst/>
          </a:prstGeom>
          <a:noFill/>
        </p:spPr>
        <p:txBody>
          <a:bodyPr wrap="none" rtlCol="0">
            <a:spAutoFit/>
          </a:bodyPr>
          <a:lstStyle/>
          <a:p>
            <a:pPr eaLnBrk="1" fontAlgn="auto" hangingPunct="1">
              <a:spcBef>
                <a:spcPts val="0"/>
              </a:spcBef>
              <a:spcAft>
                <a:spcPts val="0"/>
              </a:spcAft>
            </a:pPr>
            <a:r>
              <a:rPr lang="en-US" altLang="ja-JP" sz="1400" dirty="0" smtClean="0">
                <a:solidFill>
                  <a:srgbClr val="FF0000"/>
                </a:solidFill>
                <a:latin typeface="Calibri"/>
                <a:ea typeface="ＭＳ Ｐゴシック"/>
              </a:rPr>
              <a:t>kW-class Infrared FEL</a:t>
            </a:r>
            <a:endParaRPr lang="ja-JP" altLang="en-US" sz="1400" dirty="0">
              <a:solidFill>
                <a:srgbClr val="FF0000"/>
              </a:solidFill>
              <a:latin typeface="Calibri"/>
              <a:ea typeface="ＭＳ Ｐゴシック"/>
            </a:endParaRPr>
          </a:p>
        </p:txBody>
      </p:sp>
      <p:sp>
        <p:nvSpPr>
          <p:cNvPr id="4" name="下矢印 3"/>
          <p:cNvSpPr/>
          <p:nvPr/>
        </p:nvSpPr>
        <p:spPr>
          <a:xfrm rot="4320000" flipH="1">
            <a:off x="4635543" y="1040398"/>
            <a:ext cx="166875" cy="557720"/>
          </a:xfrm>
          <a:prstGeom prst="downArrow">
            <a:avLst/>
          </a:prstGeom>
          <a:solidFill>
            <a:srgbClr val="FE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15" name="下矢印 14"/>
          <p:cNvSpPr/>
          <p:nvPr/>
        </p:nvSpPr>
        <p:spPr>
          <a:xfrm>
            <a:off x="4788024" y="1700193"/>
            <a:ext cx="193908" cy="542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8" name="テキスト ボックス 7"/>
          <p:cNvSpPr txBox="1"/>
          <p:nvPr/>
        </p:nvSpPr>
        <p:spPr>
          <a:xfrm>
            <a:off x="6300192" y="2522770"/>
            <a:ext cx="1946815"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rPr>
              <a:t>EUV-FEL Prototype</a:t>
            </a:r>
            <a:endParaRPr lang="ja-JP" altLang="en-US" dirty="0">
              <a:solidFill>
                <a:prstClr val="black"/>
              </a:solidFill>
              <a:latin typeface="Calibri"/>
              <a:ea typeface="ＭＳ Ｐゴシック"/>
            </a:endParaRPr>
          </a:p>
        </p:txBody>
      </p:sp>
      <p:sp>
        <p:nvSpPr>
          <p:cNvPr id="20" name="テキスト ボックス 19"/>
          <p:cNvSpPr txBox="1"/>
          <p:nvPr/>
        </p:nvSpPr>
        <p:spPr>
          <a:xfrm>
            <a:off x="144053" y="5903895"/>
            <a:ext cx="8712968" cy="954107"/>
          </a:xfrm>
          <a:prstGeom prst="rect">
            <a:avLst/>
          </a:prstGeom>
          <a:noFill/>
        </p:spPr>
        <p:txBody>
          <a:bodyPr wrap="square" rtlCol="0">
            <a:spAutoFit/>
          </a:bodyPr>
          <a:lstStyle/>
          <a:p>
            <a:pPr algn="ctr" eaLnBrk="1" fontAlgn="auto" hangingPunct="1">
              <a:spcBef>
                <a:spcPts val="0"/>
              </a:spcBef>
              <a:spcAft>
                <a:spcPts val="0"/>
              </a:spcAft>
            </a:pPr>
            <a:r>
              <a:rPr lang="en-US" altLang="ja-JP" sz="2800" dirty="0" smtClean="0">
                <a:solidFill>
                  <a:srgbClr val="1F497D"/>
                </a:solidFill>
                <a:latin typeface="Calibri"/>
                <a:ea typeface="ＭＳ Ｐゴシック"/>
              </a:rPr>
              <a:t>The above concept should be important to realize the EUV-FEL high power light source for EUV Lithography.</a:t>
            </a:r>
            <a:endParaRPr lang="ja-JP" altLang="en-US" sz="2800" dirty="0">
              <a:solidFill>
                <a:srgbClr val="1F497D"/>
              </a:solidFill>
              <a:latin typeface="Calibri"/>
              <a:ea typeface="ＭＳ Ｐゴシック"/>
            </a:endParaRPr>
          </a:p>
        </p:txBody>
      </p:sp>
      <p:sp>
        <p:nvSpPr>
          <p:cNvPr id="22" name="タイトル 1"/>
          <p:cNvSpPr>
            <a:spLocks noGrp="1"/>
          </p:cNvSpPr>
          <p:nvPr>
            <p:ph type="title"/>
          </p:nvPr>
        </p:nvSpPr>
        <p:spPr>
          <a:xfrm>
            <a:off x="107504" y="0"/>
            <a:ext cx="8892480" cy="720080"/>
          </a:xfrm>
        </p:spPr>
        <p:txBody>
          <a:bodyPr>
            <a:normAutofit fontScale="90000"/>
          </a:bodyPr>
          <a:lstStyle/>
          <a:p>
            <a:pPr>
              <a:tabLst>
                <a:tab pos="1254125" algn="l"/>
              </a:tabLst>
            </a:pPr>
            <a:r>
              <a:rPr kumimoji="1" lang="en-US" altLang="ja-JP" sz="3200" dirty="0" smtClean="0"/>
              <a:t>Staging to realize the EUV-FEL light source for Lithography</a:t>
            </a:r>
            <a:endParaRPr kumimoji="1" lang="ja-JP" altLang="en-US" sz="3200" dirty="0"/>
          </a:p>
        </p:txBody>
      </p:sp>
      <p:sp>
        <p:nvSpPr>
          <p:cNvPr id="2" name="角丸四角形 1"/>
          <p:cNvSpPr/>
          <p:nvPr/>
        </p:nvSpPr>
        <p:spPr>
          <a:xfrm>
            <a:off x="144053" y="620688"/>
            <a:ext cx="6639043" cy="10154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88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0945" y="1111690"/>
            <a:ext cx="6299207" cy="3170099"/>
          </a:xfrm>
          <a:prstGeom prst="rect">
            <a:avLst/>
          </a:prstGeom>
          <a:noFill/>
          <a:ln>
            <a:noFill/>
          </a:ln>
        </p:spPr>
        <p:txBody>
          <a:bodyPr wrap="square" rtlCol="0">
            <a:spAutoFit/>
          </a:bodyPr>
          <a:lstStyle/>
          <a:p>
            <a:pPr eaLnBrk="1" fontAlgn="auto" hangingPunct="1">
              <a:spcBef>
                <a:spcPts val="0"/>
              </a:spcBef>
              <a:spcAft>
                <a:spcPts val="0"/>
              </a:spcAft>
            </a:pPr>
            <a:r>
              <a:rPr lang="en-US" altLang="ja-JP" sz="2400" dirty="0">
                <a:solidFill>
                  <a:srgbClr val="1F497D"/>
                </a:solidFill>
                <a:latin typeface="Calibri"/>
                <a:ea typeface="ＭＳ Ｐゴシック"/>
              </a:rPr>
              <a:t>Concern about the stable supply of </a:t>
            </a:r>
            <a:r>
              <a:rPr lang="en-US" altLang="ja-JP" sz="2400" baseline="30000" dirty="0">
                <a:solidFill>
                  <a:srgbClr val="1F497D"/>
                </a:solidFill>
                <a:latin typeface="Calibri"/>
                <a:ea typeface="ＭＳ Ｐゴシック"/>
              </a:rPr>
              <a:t>99</a:t>
            </a:r>
            <a:r>
              <a:rPr lang="en-US" altLang="ja-JP" sz="2400" dirty="0">
                <a:solidFill>
                  <a:srgbClr val="1F497D"/>
                </a:solidFill>
                <a:latin typeface="Calibri"/>
                <a:ea typeface="ＭＳ Ｐゴシック"/>
              </a:rPr>
              <a:t>Mo / </a:t>
            </a:r>
            <a:r>
              <a:rPr lang="en-US" altLang="ja-JP" sz="2400" baseline="30000" dirty="0">
                <a:solidFill>
                  <a:srgbClr val="1F497D"/>
                </a:solidFill>
                <a:latin typeface="Calibri"/>
                <a:ea typeface="ＭＳ Ｐゴシック"/>
              </a:rPr>
              <a:t>99m</a:t>
            </a:r>
            <a:r>
              <a:rPr lang="en-US" altLang="ja-JP" sz="2400" dirty="0">
                <a:solidFill>
                  <a:srgbClr val="1F497D"/>
                </a:solidFill>
                <a:latin typeface="Calibri"/>
                <a:ea typeface="ＭＳ Ｐゴシック"/>
              </a:rPr>
              <a:t>Tc</a:t>
            </a:r>
          </a:p>
          <a:p>
            <a:pPr marL="342900" indent="-342900" eaLnBrk="1" fontAlgn="auto" hangingPunct="1">
              <a:spcBef>
                <a:spcPts val="0"/>
              </a:spcBef>
              <a:spcAft>
                <a:spcPts val="0"/>
              </a:spcAft>
              <a:buFont typeface="Arial" panose="020B0604020202020204" pitchFamily="34" charset="0"/>
              <a:buChar char="•"/>
            </a:pPr>
            <a:r>
              <a:rPr lang="en-US" altLang="ja-JP" sz="2200" baseline="30000" dirty="0">
                <a:solidFill>
                  <a:srgbClr val="FF0000"/>
                </a:solidFill>
                <a:latin typeface="Calibri"/>
                <a:ea typeface="ＭＳ Ｐゴシック"/>
              </a:rPr>
              <a:t>99</a:t>
            </a:r>
            <a:r>
              <a:rPr lang="en-US" altLang="ja-JP" sz="2200" dirty="0">
                <a:solidFill>
                  <a:srgbClr val="FF0000"/>
                </a:solidFill>
                <a:latin typeface="Calibri"/>
                <a:ea typeface="ＭＳ Ｐゴシック"/>
              </a:rPr>
              <a:t>Mo </a:t>
            </a:r>
            <a:r>
              <a:rPr lang="en-US" altLang="ja-JP" sz="2200" dirty="0" smtClean="0">
                <a:solidFill>
                  <a:srgbClr val="FF0000"/>
                </a:solidFill>
                <a:latin typeface="Calibri"/>
                <a:ea typeface="ＭＳ Ｐゴシック"/>
              </a:rPr>
              <a:t>is almost 100% imported, even though </a:t>
            </a:r>
            <a:r>
              <a:rPr lang="en-US" altLang="ja-JP" sz="2200" dirty="0">
                <a:solidFill>
                  <a:srgbClr val="FF0000"/>
                </a:solidFill>
                <a:latin typeface="Calibri"/>
                <a:ea typeface="ＭＳ Ｐゴシック"/>
              </a:rPr>
              <a:t>the largest number of applications in nuclear medicine diagnosis</a:t>
            </a:r>
          </a:p>
          <a:p>
            <a:pPr marL="342900" indent="-342900" eaLnBrk="1" fontAlgn="auto" hangingPunct="1">
              <a:spcBef>
                <a:spcPts val="0"/>
              </a:spcBef>
              <a:spcAft>
                <a:spcPts val="0"/>
              </a:spcAft>
              <a:buFont typeface="Arial" panose="020B0604020202020204" pitchFamily="34" charset="0"/>
              <a:buChar char="•"/>
            </a:pPr>
            <a:r>
              <a:rPr lang="en-US" altLang="ja-JP" sz="2200" dirty="0" smtClean="0">
                <a:solidFill>
                  <a:srgbClr val="FF0000"/>
                </a:solidFill>
                <a:latin typeface="Calibri"/>
                <a:ea typeface="ＭＳ Ｐゴシック"/>
              </a:rPr>
              <a:t>Problem of the stable </a:t>
            </a:r>
            <a:r>
              <a:rPr lang="en-US" altLang="ja-JP" sz="2200" dirty="0">
                <a:solidFill>
                  <a:srgbClr val="FF0000"/>
                </a:solidFill>
                <a:latin typeface="Calibri"/>
                <a:ea typeface="ＭＳ Ｐゴシック"/>
              </a:rPr>
              <a:t>air transportation</a:t>
            </a:r>
          </a:p>
          <a:p>
            <a:pPr eaLnBrk="1" fontAlgn="auto" hangingPunct="1">
              <a:spcBef>
                <a:spcPts val="0"/>
              </a:spcBef>
              <a:spcAft>
                <a:spcPts val="0"/>
              </a:spcAft>
            </a:pPr>
            <a:r>
              <a:rPr lang="en-US" altLang="ja-JP" sz="2200" dirty="0">
                <a:solidFill>
                  <a:srgbClr val="FF0000"/>
                </a:solidFill>
                <a:latin typeface="Calibri"/>
                <a:ea typeface="ＭＳ Ｐゴシック"/>
              </a:rPr>
              <a:t>(Problem caused by volcanic eruption in the past)</a:t>
            </a:r>
          </a:p>
          <a:p>
            <a:pPr marL="342900" indent="-342900" eaLnBrk="1" fontAlgn="auto" hangingPunct="1">
              <a:spcBef>
                <a:spcPts val="0"/>
              </a:spcBef>
              <a:spcAft>
                <a:spcPts val="0"/>
              </a:spcAft>
              <a:buFont typeface="Arial" panose="020B0604020202020204" pitchFamily="34" charset="0"/>
              <a:buChar char="•"/>
            </a:pPr>
            <a:r>
              <a:rPr lang="en-US" altLang="ja-JP" sz="2200" dirty="0">
                <a:solidFill>
                  <a:srgbClr val="FF0000"/>
                </a:solidFill>
                <a:latin typeface="Calibri"/>
                <a:ea typeface="ＭＳ Ｐゴシック"/>
              </a:rPr>
              <a:t>Most </a:t>
            </a:r>
            <a:r>
              <a:rPr lang="en-US" altLang="ja-JP" sz="2200" baseline="30000" dirty="0">
                <a:solidFill>
                  <a:srgbClr val="FF0000"/>
                </a:solidFill>
                <a:latin typeface="Calibri"/>
                <a:ea typeface="ＭＳ Ｐゴシック"/>
              </a:rPr>
              <a:t>99 </a:t>
            </a:r>
            <a:r>
              <a:rPr lang="en-US" altLang="ja-JP" sz="2200" dirty="0">
                <a:solidFill>
                  <a:srgbClr val="FF0000"/>
                </a:solidFill>
                <a:latin typeface="Calibri"/>
                <a:ea typeface="ＭＳ Ｐゴシック"/>
              </a:rPr>
              <a:t>Mo is </a:t>
            </a:r>
            <a:r>
              <a:rPr lang="en-US" altLang="ja-JP" sz="2200" dirty="0" smtClean="0">
                <a:solidFill>
                  <a:srgbClr val="FF0000"/>
                </a:solidFill>
                <a:latin typeface="Calibri"/>
                <a:ea typeface="ＭＳ Ｐゴシック"/>
              </a:rPr>
              <a:t>manufactured </a:t>
            </a:r>
            <a:r>
              <a:rPr lang="en-US" altLang="ja-JP" sz="2200" dirty="0">
                <a:solidFill>
                  <a:srgbClr val="FF0000"/>
                </a:solidFill>
                <a:latin typeface="Calibri"/>
                <a:ea typeface="ＭＳ Ｐゴシック"/>
              </a:rPr>
              <a:t>in nuclear reactor</a:t>
            </a:r>
          </a:p>
          <a:p>
            <a:pPr marL="342900" indent="-342900" eaLnBrk="1" fontAlgn="auto" hangingPunct="1">
              <a:spcBef>
                <a:spcPts val="0"/>
              </a:spcBef>
              <a:spcAft>
                <a:spcPts val="0"/>
              </a:spcAft>
              <a:buFont typeface="Arial" panose="020B0604020202020204" pitchFamily="34" charset="0"/>
              <a:buChar char="•"/>
            </a:pPr>
            <a:r>
              <a:rPr lang="en-US" altLang="ja-JP" sz="2200" dirty="0">
                <a:solidFill>
                  <a:srgbClr val="FF0000"/>
                </a:solidFill>
                <a:latin typeface="Calibri"/>
                <a:ea typeface="ＭＳ Ｐゴシック"/>
              </a:rPr>
              <a:t>Due to the aging of nuclear reactors, stable supply in the future is a big issue</a:t>
            </a:r>
            <a:endParaRPr lang="en-US" altLang="ja-JP" sz="2200" dirty="0" smtClean="0">
              <a:solidFill>
                <a:prstClr val="black"/>
              </a:solidFill>
              <a:latin typeface="Calibri"/>
              <a:ea typeface="ＭＳ Ｐゴシック"/>
            </a:endParaRPr>
          </a:p>
        </p:txBody>
      </p:sp>
      <p:sp>
        <p:nvSpPr>
          <p:cNvPr id="2" name="テキスト ボックス 1"/>
          <p:cNvSpPr txBox="1"/>
          <p:nvPr/>
        </p:nvSpPr>
        <p:spPr>
          <a:xfrm>
            <a:off x="946540" y="321297"/>
            <a:ext cx="184731" cy="584775"/>
          </a:xfrm>
          <a:prstGeom prst="rect">
            <a:avLst/>
          </a:prstGeom>
          <a:solidFill>
            <a:schemeClr val="bg1"/>
          </a:solidFill>
        </p:spPr>
        <p:txBody>
          <a:bodyPr wrap="none" rtlCol="0">
            <a:spAutoFit/>
          </a:bodyPr>
          <a:lstStyle/>
          <a:p>
            <a:pPr eaLnBrk="1" fontAlgn="auto" hangingPunct="1">
              <a:spcBef>
                <a:spcPts val="0"/>
              </a:spcBef>
              <a:spcAft>
                <a:spcPts val="0"/>
              </a:spcAft>
            </a:pPr>
            <a:endParaRPr lang="en-US" altLang="ja-JP" sz="3200" dirty="0" smtClean="0">
              <a:solidFill>
                <a:prstClr val="black"/>
              </a:solidFill>
              <a:latin typeface="Calibri"/>
              <a:ea typeface="ＭＳ Ｐゴシック"/>
            </a:endParaRPr>
          </a:p>
        </p:txBody>
      </p:sp>
      <p:sp>
        <p:nvSpPr>
          <p:cNvPr id="3" name="角丸四角形 2"/>
          <p:cNvSpPr/>
          <p:nvPr/>
        </p:nvSpPr>
        <p:spPr>
          <a:xfrm>
            <a:off x="87152" y="1156546"/>
            <a:ext cx="8964488" cy="5657055"/>
          </a:xfrm>
          <a:prstGeom prst="roundRect">
            <a:avLst>
              <a:gd name="adj" fmla="val 44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sp>
        <p:nvSpPr>
          <p:cNvPr id="25" name="スライド番号プレースホルダー 24"/>
          <p:cNvSpPr>
            <a:spLocks noGrp="1"/>
          </p:cNvSpPr>
          <p:nvPr>
            <p:ph type="sldNum" sz="quarter" idx="12"/>
          </p:nvPr>
        </p:nvSpPr>
        <p:spPr>
          <a:xfrm>
            <a:off x="7010400" y="7888411"/>
            <a:ext cx="2133600" cy="365125"/>
          </a:xfrm>
        </p:spPr>
        <p:txBody>
          <a:bodyPr/>
          <a:lstStyle/>
          <a:p>
            <a:fld id="{B103BDD0-6027-4C0D-BA32-79CA8F03637F}" type="slidenum">
              <a:rPr lang="ja-JP" altLang="en-US" smtClean="0">
                <a:solidFill>
                  <a:prstClr val="black">
                    <a:tint val="75000"/>
                  </a:prstClr>
                </a:solidFill>
              </a:rPr>
              <a:pPr/>
              <a:t>24</a:t>
            </a:fld>
            <a:endParaRPr lang="ja-JP" altLang="en-US" dirty="0">
              <a:solidFill>
                <a:prstClr val="black">
                  <a:tint val="75000"/>
                </a:prstClr>
              </a:solidFill>
            </a:endParaRPr>
          </a:p>
        </p:txBody>
      </p:sp>
      <p:pic>
        <p:nvPicPr>
          <p:cNvPr id="26" name="図 25"/>
          <p:cNvPicPr>
            <a:picLocks noChangeAspect="1"/>
          </p:cNvPicPr>
          <p:nvPr/>
        </p:nvPicPr>
        <p:blipFill rotWithShape="1">
          <a:blip r:embed="rId3">
            <a:extLst>
              <a:ext uri="{28A0092B-C50C-407E-A947-70E740481C1C}">
                <a14:useLocalDpi xmlns:a14="http://schemas.microsoft.com/office/drawing/2010/main" val="0"/>
              </a:ext>
            </a:extLst>
          </a:blip>
          <a:srcRect l="50585" r="1288"/>
          <a:stretch/>
        </p:blipFill>
        <p:spPr>
          <a:xfrm>
            <a:off x="6495034" y="1412776"/>
            <a:ext cx="2109414" cy="2380198"/>
          </a:xfrm>
          <a:prstGeom prst="rect">
            <a:avLst/>
          </a:prstGeom>
        </p:spPr>
      </p:pic>
      <p:sp>
        <p:nvSpPr>
          <p:cNvPr id="28" name="テキスト ボックス 27"/>
          <p:cNvSpPr txBox="1"/>
          <p:nvPr/>
        </p:nvSpPr>
        <p:spPr>
          <a:xfrm>
            <a:off x="6323843" y="3906893"/>
            <a:ext cx="2699792" cy="830997"/>
          </a:xfrm>
          <a:prstGeom prst="rect">
            <a:avLst/>
          </a:prstGeom>
          <a:noFill/>
        </p:spPr>
        <p:txBody>
          <a:bodyPr wrap="square" rtlCol="0">
            <a:spAutoFit/>
          </a:bodyPr>
          <a:lstStyle/>
          <a:p>
            <a:pPr eaLnBrk="1" fontAlgn="auto" hangingPunct="1">
              <a:spcBef>
                <a:spcPts val="0"/>
              </a:spcBef>
              <a:spcAft>
                <a:spcPts val="0"/>
              </a:spcAft>
            </a:pPr>
            <a:r>
              <a:rPr lang="en-US" altLang="ja-JP" sz="1600" dirty="0">
                <a:solidFill>
                  <a:prstClr val="black"/>
                </a:solidFill>
                <a:latin typeface="Calibri"/>
                <a:ea typeface="ＭＳ Ｐゴシック"/>
              </a:rPr>
              <a:t>A state of brain blood flow revealed by nuclear medicine diagnosis by 99 </a:t>
            </a:r>
            <a:r>
              <a:rPr lang="en-US" altLang="ja-JP" sz="1600" baseline="30000" dirty="0" err="1">
                <a:solidFill>
                  <a:prstClr val="black"/>
                </a:solidFill>
                <a:latin typeface="Calibri"/>
                <a:ea typeface="ＭＳ Ｐゴシック"/>
              </a:rPr>
              <a:t>m</a:t>
            </a:r>
            <a:r>
              <a:rPr lang="en-US" altLang="ja-JP" sz="1600" dirty="0" err="1">
                <a:solidFill>
                  <a:prstClr val="black"/>
                </a:solidFill>
                <a:latin typeface="Calibri"/>
                <a:ea typeface="ＭＳ Ｐゴシック"/>
              </a:rPr>
              <a:t>Tc</a:t>
            </a:r>
            <a:endParaRPr lang="ja-JP" altLang="en-US" sz="1600" dirty="0">
              <a:solidFill>
                <a:prstClr val="black"/>
              </a:solidFill>
              <a:latin typeface="Calibri"/>
              <a:ea typeface="ＭＳ Ｐゴシック"/>
            </a:endParaRPr>
          </a:p>
        </p:txBody>
      </p:sp>
      <p:sp>
        <p:nvSpPr>
          <p:cNvPr id="29" name="テキスト ボックス 28"/>
          <p:cNvSpPr txBox="1"/>
          <p:nvPr/>
        </p:nvSpPr>
        <p:spPr>
          <a:xfrm>
            <a:off x="283499" y="4150231"/>
            <a:ext cx="5939167" cy="830997"/>
          </a:xfrm>
          <a:prstGeom prst="rect">
            <a:avLst/>
          </a:prstGeom>
          <a:noFill/>
        </p:spPr>
        <p:txBody>
          <a:bodyPr wrap="square" rtlCol="0">
            <a:spAutoFit/>
          </a:bodyPr>
          <a:lstStyle/>
          <a:p>
            <a:pPr eaLnBrk="1" fontAlgn="auto" hangingPunct="1">
              <a:spcBef>
                <a:spcPts val="0"/>
              </a:spcBef>
              <a:spcAft>
                <a:spcPts val="0"/>
              </a:spcAft>
            </a:pPr>
            <a:r>
              <a:rPr lang="en-US" altLang="ja-JP" sz="2400" dirty="0">
                <a:solidFill>
                  <a:srgbClr val="1F497D"/>
                </a:solidFill>
                <a:latin typeface="Calibri"/>
                <a:ea typeface="ＭＳ Ｐゴシック"/>
              </a:rPr>
              <a:t>Development of RI manufacturing (</a:t>
            </a:r>
            <a:r>
              <a:rPr lang="en-US" altLang="ja-JP" sz="2400" baseline="30000" dirty="0">
                <a:solidFill>
                  <a:srgbClr val="1F497D"/>
                </a:solidFill>
                <a:latin typeface="Calibri"/>
                <a:ea typeface="ＭＳ Ｐゴシック"/>
              </a:rPr>
              <a:t>99</a:t>
            </a:r>
            <a:r>
              <a:rPr lang="en-US" altLang="ja-JP" sz="2400" dirty="0">
                <a:solidFill>
                  <a:srgbClr val="1F497D"/>
                </a:solidFill>
                <a:latin typeface="Calibri"/>
                <a:ea typeface="ＭＳ Ｐゴシック"/>
              </a:rPr>
              <a:t> Mo / </a:t>
            </a:r>
            <a:r>
              <a:rPr lang="en-US" altLang="ja-JP" sz="2400" baseline="30000" dirty="0">
                <a:solidFill>
                  <a:srgbClr val="1F497D"/>
                </a:solidFill>
                <a:latin typeface="Calibri"/>
                <a:ea typeface="ＭＳ Ｐゴシック"/>
              </a:rPr>
              <a:t>99 </a:t>
            </a:r>
            <a:r>
              <a:rPr lang="en-US" altLang="ja-JP" sz="2400" baseline="30000" dirty="0" err="1">
                <a:solidFill>
                  <a:srgbClr val="1F497D"/>
                </a:solidFill>
                <a:latin typeface="Calibri"/>
                <a:ea typeface="ＭＳ Ｐゴシック"/>
              </a:rPr>
              <a:t>m</a:t>
            </a:r>
            <a:r>
              <a:rPr lang="en-US" altLang="ja-JP" sz="2400" dirty="0" err="1">
                <a:solidFill>
                  <a:srgbClr val="1F497D"/>
                </a:solidFill>
                <a:latin typeface="Calibri"/>
                <a:ea typeface="ＭＳ Ｐゴシック"/>
              </a:rPr>
              <a:t>Tc</a:t>
            </a:r>
            <a:r>
              <a:rPr lang="en-US" altLang="ja-JP" sz="2400" dirty="0">
                <a:solidFill>
                  <a:srgbClr val="1F497D"/>
                </a:solidFill>
                <a:latin typeface="Calibri"/>
                <a:ea typeface="ＭＳ Ｐゴシック"/>
              </a:rPr>
              <a:t>) by </a:t>
            </a:r>
            <a:r>
              <a:rPr lang="en-US" altLang="ja-JP" sz="2400" dirty="0" smtClean="0">
                <a:solidFill>
                  <a:srgbClr val="1F497D"/>
                </a:solidFill>
                <a:latin typeface="Calibri"/>
                <a:ea typeface="ＭＳ Ｐゴシック"/>
              </a:rPr>
              <a:t>using accelerator </a:t>
            </a:r>
            <a:r>
              <a:rPr lang="en-US" altLang="ja-JP" sz="2400" dirty="0">
                <a:solidFill>
                  <a:srgbClr val="1F497D"/>
                </a:solidFill>
                <a:latin typeface="Calibri"/>
                <a:ea typeface="ＭＳ Ｐゴシック"/>
              </a:rPr>
              <a:t>for stable supply</a:t>
            </a:r>
            <a:endParaRPr lang="ja-JP" altLang="en-US" sz="2400" dirty="0">
              <a:solidFill>
                <a:srgbClr val="1F497D"/>
              </a:solidFill>
              <a:latin typeface="Calibri"/>
              <a:ea typeface="ＭＳ Ｐゴシック"/>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18" y="4979661"/>
            <a:ext cx="3908630" cy="183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 30"/>
          <p:cNvSpPr/>
          <p:nvPr/>
        </p:nvSpPr>
        <p:spPr>
          <a:xfrm>
            <a:off x="194937" y="4941168"/>
            <a:ext cx="4228501" cy="18339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sp>
        <p:nvSpPr>
          <p:cNvPr id="32" name="テキスト ボックス 31"/>
          <p:cNvSpPr txBox="1"/>
          <p:nvPr/>
        </p:nvSpPr>
        <p:spPr>
          <a:xfrm>
            <a:off x="4788022" y="5156319"/>
            <a:ext cx="4104457" cy="1446550"/>
          </a:xfrm>
          <a:prstGeom prst="rect">
            <a:avLst/>
          </a:prstGeom>
          <a:noFill/>
        </p:spPr>
        <p:txBody>
          <a:bodyPr wrap="square" rtlCol="0">
            <a:spAutoFit/>
          </a:bodyPr>
          <a:lstStyle/>
          <a:p>
            <a:pPr algn="ctr" eaLnBrk="1" fontAlgn="auto" hangingPunct="1">
              <a:spcBef>
                <a:spcPts val="0"/>
              </a:spcBef>
              <a:spcAft>
                <a:spcPts val="0"/>
              </a:spcAft>
            </a:pPr>
            <a:r>
              <a:rPr lang="en-US" altLang="ja-JP" sz="2400" dirty="0" smtClean="0">
                <a:solidFill>
                  <a:srgbClr val="1F497D"/>
                </a:solidFill>
                <a:latin typeface="Calibri"/>
                <a:ea typeface="ＭＳ Ｐゴシック"/>
              </a:rPr>
              <a:t>Required Specification </a:t>
            </a:r>
          </a:p>
          <a:p>
            <a:pPr algn="ctr" eaLnBrk="1" fontAlgn="auto" hangingPunct="1">
              <a:spcBef>
                <a:spcPts val="0"/>
              </a:spcBef>
              <a:spcAft>
                <a:spcPts val="0"/>
              </a:spcAft>
            </a:pPr>
            <a:r>
              <a:rPr lang="en-US" altLang="ja-JP" sz="2400" dirty="0" smtClean="0">
                <a:solidFill>
                  <a:srgbClr val="1F497D"/>
                </a:solidFill>
                <a:latin typeface="Calibri"/>
                <a:ea typeface="ＭＳ Ｐゴシック"/>
              </a:rPr>
              <a:t>for </a:t>
            </a:r>
            <a:r>
              <a:rPr lang="en-US" altLang="ja-JP" sz="2400" dirty="0">
                <a:solidFill>
                  <a:srgbClr val="1F497D"/>
                </a:solidFill>
                <a:latin typeface="Calibri"/>
                <a:ea typeface="ＭＳ Ｐゴシック"/>
              </a:rPr>
              <a:t>accelerator</a:t>
            </a:r>
          </a:p>
          <a:p>
            <a:pPr marL="342900" indent="-342900" eaLnBrk="1" fontAlgn="auto" hangingPunct="1">
              <a:spcBef>
                <a:spcPts val="0"/>
              </a:spcBef>
              <a:spcAft>
                <a:spcPts val="0"/>
              </a:spcAft>
              <a:buFont typeface="Arial" panose="020B0604020202020204" pitchFamily="34" charset="0"/>
              <a:buChar char="•"/>
            </a:pPr>
            <a:r>
              <a:rPr lang="en-US" altLang="ja-JP" sz="2000" dirty="0" smtClean="0">
                <a:solidFill>
                  <a:srgbClr val="FF0000"/>
                </a:solidFill>
                <a:latin typeface="Calibri"/>
                <a:ea typeface="ＭＳ Ｐゴシック"/>
              </a:rPr>
              <a:t>20 </a:t>
            </a:r>
            <a:r>
              <a:rPr lang="en-US" altLang="ja-JP" sz="2000" dirty="0">
                <a:solidFill>
                  <a:srgbClr val="FF0000"/>
                </a:solidFill>
                <a:latin typeface="Calibri"/>
                <a:ea typeface="ＭＳ Ｐゴシック"/>
              </a:rPr>
              <a:t>~ 50 MeV electron beam</a:t>
            </a:r>
          </a:p>
          <a:p>
            <a:pPr marL="342900" indent="-342900" eaLnBrk="1" fontAlgn="auto" hangingPunct="1">
              <a:spcBef>
                <a:spcPts val="0"/>
              </a:spcBef>
              <a:spcAft>
                <a:spcPts val="0"/>
              </a:spcAft>
              <a:buFont typeface="Arial" panose="020B0604020202020204" pitchFamily="34" charset="0"/>
              <a:buChar char="•"/>
            </a:pPr>
            <a:r>
              <a:rPr lang="en-US" altLang="ja-JP" sz="2000" dirty="0">
                <a:solidFill>
                  <a:srgbClr val="FF0000"/>
                </a:solidFill>
                <a:latin typeface="Calibri"/>
                <a:ea typeface="ＭＳ Ｐゴシック"/>
              </a:rPr>
              <a:t>Several mA to 10 mA</a:t>
            </a:r>
            <a:endParaRPr lang="en-US" altLang="ja-JP" dirty="0" smtClean="0">
              <a:solidFill>
                <a:prstClr val="black"/>
              </a:solidFill>
              <a:latin typeface="Calibri"/>
              <a:ea typeface="ＭＳ Ｐゴシック"/>
            </a:endParaRPr>
          </a:p>
        </p:txBody>
      </p:sp>
      <p:sp>
        <p:nvSpPr>
          <p:cNvPr id="8" name="テキスト ボックス 7"/>
          <p:cNvSpPr txBox="1"/>
          <p:nvPr/>
        </p:nvSpPr>
        <p:spPr>
          <a:xfrm>
            <a:off x="845208" y="75075"/>
            <a:ext cx="7165551" cy="1077218"/>
          </a:xfrm>
          <a:prstGeom prst="rect">
            <a:avLst/>
          </a:prstGeom>
          <a:noFill/>
        </p:spPr>
        <p:txBody>
          <a:bodyPr wrap="none" rtlCol="0">
            <a:spAutoFit/>
          </a:bodyPr>
          <a:lstStyle/>
          <a:p>
            <a:pPr algn="ctr" eaLnBrk="1" fontAlgn="auto" hangingPunct="1">
              <a:spcBef>
                <a:spcPts val="0"/>
              </a:spcBef>
              <a:spcAft>
                <a:spcPts val="0"/>
              </a:spcAft>
            </a:pPr>
            <a:r>
              <a:rPr lang="en-US" altLang="ja-JP" sz="3200" dirty="0" smtClean="0">
                <a:solidFill>
                  <a:prstClr val="black"/>
                </a:solidFill>
                <a:latin typeface="Calibri"/>
                <a:ea typeface="ＭＳ Ｐゴシック"/>
              </a:rPr>
              <a:t>2. </a:t>
            </a:r>
            <a:r>
              <a:rPr lang="en-US" altLang="ja-JP" sz="3200" dirty="0">
                <a:solidFill>
                  <a:prstClr val="black"/>
                </a:solidFill>
                <a:latin typeface="Calibri"/>
                <a:ea typeface="ＭＳ Ｐゴシック"/>
              </a:rPr>
              <a:t>RI manufacturing facility for </a:t>
            </a:r>
            <a:endParaRPr lang="en-US" altLang="ja-JP" sz="3200" dirty="0" smtClean="0">
              <a:solidFill>
                <a:prstClr val="black"/>
              </a:solidFill>
              <a:latin typeface="Calibri"/>
              <a:ea typeface="ＭＳ Ｐゴシック"/>
            </a:endParaRPr>
          </a:p>
          <a:p>
            <a:pPr algn="ctr" eaLnBrk="1" fontAlgn="auto" hangingPunct="1">
              <a:spcBef>
                <a:spcPts val="0"/>
              </a:spcBef>
              <a:spcAft>
                <a:spcPts val="0"/>
              </a:spcAft>
            </a:pPr>
            <a:r>
              <a:rPr lang="en-US" altLang="ja-JP" sz="3200" dirty="0" smtClean="0">
                <a:solidFill>
                  <a:prstClr val="black"/>
                </a:solidFill>
                <a:latin typeface="Calibri"/>
                <a:ea typeface="ＭＳ Ｐゴシック"/>
              </a:rPr>
              <a:t>nuclear </a:t>
            </a:r>
            <a:r>
              <a:rPr lang="en-US" altLang="ja-JP" sz="3200" dirty="0">
                <a:solidFill>
                  <a:prstClr val="black"/>
                </a:solidFill>
                <a:latin typeface="Calibri"/>
                <a:ea typeface="ＭＳ Ｐゴシック"/>
              </a:rPr>
              <a:t>medical </a:t>
            </a:r>
            <a:r>
              <a:rPr lang="en-US" altLang="ja-JP" sz="3200" dirty="0" smtClean="0">
                <a:solidFill>
                  <a:prstClr val="black"/>
                </a:solidFill>
                <a:latin typeface="Calibri"/>
                <a:ea typeface="ＭＳ Ｐゴシック"/>
              </a:rPr>
              <a:t>examination </a:t>
            </a:r>
            <a:r>
              <a:rPr lang="en-US" altLang="zh-CN" sz="3200" dirty="0" smtClean="0">
                <a:solidFill>
                  <a:prstClr val="black"/>
                </a:solidFill>
                <a:latin typeface="Calibri"/>
                <a:ea typeface="宋体"/>
              </a:rPr>
              <a:t>(</a:t>
            </a:r>
            <a:r>
              <a:rPr lang="en-US" altLang="zh-CN" sz="3200" baseline="30000" dirty="0" smtClean="0">
                <a:solidFill>
                  <a:prstClr val="black"/>
                </a:solidFill>
                <a:latin typeface="Calibri"/>
                <a:ea typeface="宋体"/>
              </a:rPr>
              <a:t>99</a:t>
            </a:r>
            <a:r>
              <a:rPr lang="en-US" altLang="zh-CN" sz="3200" dirty="0" smtClean="0">
                <a:solidFill>
                  <a:prstClr val="black"/>
                </a:solidFill>
                <a:latin typeface="Calibri"/>
                <a:ea typeface="宋体"/>
              </a:rPr>
              <a:t>Mo/</a:t>
            </a:r>
            <a:r>
              <a:rPr lang="en-US" altLang="zh-CN" sz="3200" baseline="30000" dirty="0" smtClean="0">
                <a:solidFill>
                  <a:prstClr val="black"/>
                </a:solidFill>
                <a:latin typeface="Calibri"/>
                <a:ea typeface="宋体"/>
              </a:rPr>
              <a:t>99m</a:t>
            </a:r>
            <a:r>
              <a:rPr lang="en-US" altLang="zh-CN" sz="3200" dirty="0" smtClean="0">
                <a:solidFill>
                  <a:prstClr val="black"/>
                </a:solidFill>
                <a:latin typeface="Calibri"/>
                <a:ea typeface="宋体"/>
              </a:rPr>
              <a:t>Tc)</a:t>
            </a:r>
            <a:endParaRPr lang="en-US" altLang="zh-CN" sz="3200" dirty="0">
              <a:solidFill>
                <a:prstClr val="black"/>
              </a:solidFill>
              <a:latin typeface="Calibri"/>
              <a:ea typeface="宋体"/>
            </a:endParaRPr>
          </a:p>
        </p:txBody>
      </p:sp>
      <p:sp>
        <p:nvSpPr>
          <p:cNvPr id="5" name="テキスト ボックス 4"/>
          <p:cNvSpPr txBox="1"/>
          <p:nvPr/>
        </p:nvSpPr>
        <p:spPr>
          <a:xfrm>
            <a:off x="428810" y="6103045"/>
            <a:ext cx="1552875" cy="584775"/>
          </a:xfrm>
          <a:prstGeom prst="rect">
            <a:avLst/>
          </a:prstGeom>
          <a:solidFill>
            <a:schemeClr val="bg1"/>
          </a:solidFill>
        </p:spPr>
        <p:txBody>
          <a:bodyPr wrap="square" rtlCol="0">
            <a:spAutoFit/>
          </a:bodyPr>
          <a:lstStyle/>
          <a:p>
            <a:r>
              <a:rPr lang="en-US" altLang="ja-JP" sz="1600" dirty="0" smtClean="0">
                <a:solidFill>
                  <a:srgbClr val="FF0000"/>
                </a:solidFill>
              </a:rPr>
              <a:t>A few 10MeV Electron Beam</a:t>
            </a:r>
            <a:endParaRPr lang="ja-JP" altLang="en-US" sz="1600" dirty="0">
              <a:solidFill>
                <a:srgbClr val="FF0000"/>
              </a:solidFill>
            </a:endParaRPr>
          </a:p>
        </p:txBody>
      </p:sp>
      <p:sp>
        <p:nvSpPr>
          <p:cNvPr id="7" name="テキスト ボックス 6"/>
          <p:cNvSpPr txBox="1"/>
          <p:nvPr/>
        </p:nvSpPr>
        <p:spPr>
          <a:xfrm>
            <a:off x="1935681" y="6317074"/>
            <a:ext cx="1800493" cy="369332"/>
          </a:xfrm>
          <a:prstGeom prst="rect">
            <a:avLst/>
          </a:prstGeom>
          <a:solidFill>
            <a:schemeClr val="bg1"/>
          </a:solidFill>
        </p:spPr>
        <p:txBody>
          <a:bodyPr wrap="none" rtlCol="0">
            <a:spAutoFit/>
          </a:bodyPr>
          <a:lstStyle/>
          <a:p>
            <a:r>
              <a:rPr lang="en-US" altLang="ja-JP" dirty="0">
                <a:solidFill>
                  <a:srgbClr val="1F497D"/>
                </a:solidFill>
              </a:rPr>
              <a:t>Bremsstrahlung</a:t>
            </a:r>
            <a:endParaRPr lang="ja-JP" altLang="en-US" dirty="0">
              <a:solidFill>
                <a:srgbClr val="1F497D"/>
              </a:solidFill>
            </a:endParaRPr>
          </a:p>
        </p:txBody>
      </p:sp>
      <p:sp>
        <p:nvSpPr>
          <p:cNvPr id="11" name="雲形吹き出し 10"/>
          <p:cNvSpPr/>
          <p:nvPr/>
        </p:nvSpPr>
        <p:spPr>
          <a:xfrm>
            <a:off x="3225552" y="5373216"/>
            <a:ext cx="1202432" cy="1012757"/>
          </a:xfrm>
          <a:prstGeom prst="cloudCallout">
            <a:avLst>
              <a:gd name="adj1" fmla="val -16547"/>
              <a:gd name="adj2" fmla="val 47575"/>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prstClr val="white"/>
              </a:solidFill>
            </a:endParaRPr>
          </a:p>
        </p:txBody>
      </p:sp>
      <p:sp>
        <p:nvSpPr>
          <p:cNvPr id="12" name="テキスト ボックス 11"/>
          <p:cNvSpPr txBox="1"/>
          <p:nvPr/>
        </p:nvSpPr>
        <p:spPr>
          <a:xfrm>
            <a:off x="3413032" y="5600401"/>
            <a:ext cx="827471" cy="461665"/>
          </a:xfrm>
          <a:prstGeom prst="rect">
            <a:avLst/>
          </a:prstGeom>
          <a:noFill/>
        </p:spPr>
        <p:txBody>
          <a:bodyPr wrap="none" rtlCol="0">
            <a:spAutoFit/>
          </a:bodyPr>
          <a:lstStyle/>
          <a:p>
            <a:r>
              <a:rPr lang="en-US" altLang="ja-JP" sz="2400" b="1" baseline="30000" dirty="0" smtClean="0">
                <a:solidFill>
                  <a:prstClr val="white"/>
                </a:solidFill>
                <a:latin typeface="Calibri"/>
              </a:rPr>
              <a:t>99</a:t>
            </a:r>
            <a:r>
              <a:rPr lang="en-US" altLang="ja-JP" sz="2400" b="1" dirty="0" smtClean="0">
                <a:solidFill>
                  <a:prstClr val="white"/>
                </a:solidFill>
                <a:latin typeface="Calibri"/>
              </a:rPr>
              <a:t>Mo</a:t>
            </a:r>
            <a:endParaRPr lang="ja-JP" altLang="en-US" sz="2400" b="1" dirty="0">
              <a:solidFill>
                <a:prstClr val="white"/>
              </a:solidFill>
              <a:latin typeface="Calibri"/>
            </a:endParaRPr>
          </a:p>
        </p:txBody>
      </p:sp>
      <p:sp>
        <p:nvSpPr>
          <p:cNvPr id="4" name="角丸四角形 3"/>
          <p:cNvSpPr/>
          <p:nvPr/>
        </p:nvSpPr>
        <p:spPr>
          <a:xfrm>
            <a:off x="4644008" y="5156319"/>
            <a:ext cx="4379627" cy="1530087"/>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テキスト ボックス 17"/>
          <p:cNvSpPr txBox="1"/>
          <p:nvPr/>
        </p:nvSpPr>
        <p:spPr>
          <a:xfrm>
            <a:off x="7048555" y="303498"/>
            <a:ext cx="2095445" cy="307777"/>
          </a:xfrm>
          <a:prstGeom prst="rect">
            <a:avLst/>
          </a:prstGeom>
          <a:noFill/>
        </p:spPr>
        <p:txBody>
          <a:bodyPr wrap="none" rtlCol="0">
            <a:spAutoFit/>
          </a:bodyPr>
          <a:lstStyle/>
          <a:p>
            <a:pPr defTabSz="457200" eaLnBrk="1" fontAlgn="auto" hangingPunct="1">
              <a:spcBef>
                <a:spcPts val="0"/>
              </a:spcBef>
              <a:spcAft>
                <a:spcPts val="0"/>
              </a:spcAft>
              <a:defRPr/>
            </a:pPr>
            <a:r>
              <a:rPr kumimoji="0" lang="en-US" altLang="ja-JP" sz="1400" kern="0" dirty="0" smtClean="0">
                <a:solidFill>
                  <a:srgbClr val="0000FF"/>
                </a:solidFill>
              </a:rPr>
              <a:t>Courtesy of K. </a:t>
            </a:r>
            <a:r>
              <a:rPr kumimoji="0" lang="en-US" altLang="ja-JP" sz="1400" kern="0" dirty="0" err="1" smtClean="0">
                <a:solidFill>
                  <a:srgbClr val="0000FF"/>
                </a:solidFill>
              </a:rPr>
              <a:t>Umemori</a:t>
            </a:r>
            <a:endParaRPr kumimoji="0" lang="ja-JP" altLang="en-US" sz="1400" kern="0" dirty="0" smtClean="0">
              <a:solidFill>
                <a:srgbClr val="0000FF"/>
              </a:solidFill>
            </a:endParaRPr>
          </a:p>
        </p:txBody>
      </p:sp>
    </p:spTree>
    <p:extLst>
      <p:ext uri="{BB962C8B-B14F-4D97-AF65-F5344CB8AC3E}">
        <p14:creationId xmlns:p14="http://schemas.microsoft.com/office/powerpoint/2010/main" val="7112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25</a:t>
            </a:fld>
            <a:endParaRPr lang="ja-JP" altLang="en-US" dirty="0">
              <a:solidFill>
                <a:prstClr val="black">
                  <a:tint val="75000"/>
                </a:prstClr>
              </a:solidFill>
            </a:endParaRPr>
          </a:p>
        </p:txBody>
      </p:sp>
      <p:sp>
        <p:nvSpPr>
          <p:cNvPr id="3" name="テキスト ボックス 2"/>
          <p:cNvSpPr txBox="1"/>
          <p:nvPr/>
        </p:nvSpPr>
        <p:spPr>
          <a:xfrm>
            <a:off x="7545" y="123240"/>
            <a:ext cx="8754063" cy="523220"/>
          </a:xfrm>
          <a:prstGeom prst="rect">
            <a:avLst/>
          </a:prstGeom>
          <a:noFill/>
        </p:spPr>
        <p:txBody>
          <a:bodyPr wrap="none" rtlCol="0">
            <a:spAutoFit/>
          </a:bodyPr>
          <a:lstStyle/>
          <a:p>
            <a:r>
              <a:rPr kumimoji="1" lang="en-US" altLang="ja-JP" sz="2800" dirty="0" smtClean="0"/>
              <a:t>Test Experiment to produce </a:t>
            </a:r>
            <a:r>
              <a:rPr kumimoji="1" lang="en-US" altLang="ja-JP" sz="2800" baseline="30000" dirty="0" smtClean="0"/>
              <a:t>99</a:t>
            </a:r>
            <a:r>
              <a:rPr kumimoji="1" lang="en-US" altLang="ja-JP" sz="2800" dirty="0" smtClean="0"/>
              <a:t>Mo in </a:t>
            </a:r>
            <a:r>
              <a:rPr kumimoji="1" lang="en-US" altLang="ja-JP" sz="2800" dirty="0" err="1" smtClean="0"/>
              <a:t>cERL</a:t>
            </a:r>
            <a:r>
              <a:rPr kumimoji="1" lang="en-US" altLang="ja-JP" sz="2800" dirty="0" smtClean="0"/>
              <a:t> is preparing</a:t>
            </a:r>
            <a:endParaRPr kumimoji="1" lang="ja-JP" altLang="en-US" sz="2800" dirty="0"/>
          </a:p>
        </p:txBody>
      </p:sp>
      <p:sp>
        <p:nvSpPr>
          <p:cNvPr id="4" name="テキスト ボックス 3"/>
          <p:cNvSpPr txBox="1"/>
          <p:nvPr/>
        </p:nvSpPr>
        <p:spPr>
          <a:xfrm>
            <a:off x="269304" y="646460"/>
            <a:ext cx="8695183" cy="3416320"/>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smtClean="0"/>
              <a:t>The test irradiation of electron beams to </a:t>
            </a:r>
            <a:r>
              <a:rPr lang="en-US" altLang="ja-JP" sz="2400" dirty="0"/>
              <a:t>a multiple molybdenum target </a:t>
            </a:r>
            <a:r>
              <a:rPr lang="en-US" altLang="ja-JP" sz="2400" dirty="0" smtClean="0"/>
              <a:t>will be done at this fiscal year to </a:t>
            </a:r>
            <a:r>
              <a:rPr lang="en-US" altLang="ja-JP" sz="2400" dirty="0"/>
              <a:t>produce </a:t>
            </a:r>
            <a:r>
              <a:rPr lang="en-US" altLang="ja-JP" sz="2400" baseline="30000" dirty="0" smtClean="0"/>
              <a:t>99</a:t>
            </a:r>
            <a:r>
              <a:rPr lang="en-US" altLang="ja-JP" sz="2400" dirty="0" smtClean="0"/>
              <a:t>Mo and check the yield of the production </a:t>
            </a:r>
            <a:r>
              <a:rPr lang="en-US" altLang="ja-JP" sz="2400" dirty="0"/>
              <a:t>in order to realize a real machine with </a:t>
            </a:r>
            <a:r>
              <a:rPr lang="en-US" altLang="ja-JP" sz="2400" dirty="0" smtClean="0"/>
              <a:t>large electron beam power.</a:t>
            </a:r>
            <a:endParaRPr lang="en-US" altLang="ja-JP" sz="2400" dirty="0"/>
          </a:p>
          <a:p>
            <a:pPr marL="285750" indent="-285750">
              <a:buFont typeface="Arial" panose="020B0604020202020204" pitchFamily="34" charset="0"/>
              <a:buChar char="•"/>
            </a:pPr>
            <a:r>
              <a:rPr lang="en-US" altLang="ja-JP" sz="2400" dirty="0"/>
              <a:t>It is necessary to </a:t>
            </a:r>
            <a:r>
              <a:rPr lang="en-US" altLang="ja-JP" sz="2400" dirty="0" smtClean="0"/>
              <a:t>get several knowledge to design </a:t>
            </a:r>
            <a:r>
              <a:rPr lang="en-US" altLang="ja-JP" sz="2400" dirty="0"/>
              <a:t>a target system for large </a:t>
            </a:r>
            <a:r>
              <a:rPr lang="en-US" altLang="ja-JP" sz="2400" dirty="0" smtClean="0"/>
              <a:t>irradiation power such as a </a:t>
            </a:r>
            <a:r>
              <a:rPr lang="en-US" altLang="ja-JP" sz="2400" dirty="0"/>
              <a:t>practical technique for </a:t>
            </a:r>
            <a:r>
              <a:rPr lang="en-US" altLang="ja-JP" sz="2400" baseline="30000" dirty="0" smtClean="0"/>
              <a:t>99</a:t>
            </a:r>
            <a:r>
              <a:rPr lang="en-US" altLang="ja-JP" sz="2400" dirty="0" smtClean="0"/>
              <a:t>Mo production, </a:t>
            </a:r>
            <a:r>
              <a:rPr lang="en-US" altLang="ja-JP" sz="2400" dirty="0"/>
              <a:t>target thermal design, shielding radiation design and legal procedures, etc. It is the final objective of this project.</a:t>
            </a:r>
            <a:endParaRPr kumimoji="1" lang="ja-JP" alt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60" y="4062780"/>
            <a:ext cx="7510463"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944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2C3E7F-681A-42CE-A026-5B02414C02C0}"/>
              </a:ext>
            </a:extLst>
          </p:cNvPr>
          <p:cNvSpPr>
            <a:spLocks noGrp="1"/>
          </p:cNvSpPr>
          <p:nvPr>
            <p:ph type="title"/>
          </p:nvPr>
        </p:nvSpPr>
        <p:spPr>
          <a:xfrm>
            <a:off x="628650" y="0"/>
            <a:ext cx="7886700" cy="1325563"/>
          </a:xfrm>
        </p:spPr>
        <p:txBody>
          <a:bodyPr>
            <a:normAutofit/>
          </a:bodyPr>
          <a:lstStyle/>
          <a:p>
            <a:pPr algn="ctr"/>
            <a:r>
              <a:rPr kumimoji="1" lang="en-US" altLang="ja-JP" sz="3600" dirty="0"/>
              <a:t>Mo99 Beamline</a:t>
            </a:r>
            <a:r>
              <a:rPr lang="ja-JP" altLang="en-US" sz="3600" dirty="0"/>
              <a:t> </a:t>
            </a:r>
            <a:r>
              <a:rPr lang="en-US" altLang="ja-JP" sz="3600" dirty="0"/>
              <a:t>Configuration</a:t>
            </a:r>
            <a:br>
              <a:rPr lang="en-US" altLang="ja-JP" sz="3600" dirty="0"/>
            </a:br>
            <a:r>
              <a:rPr lang="ja-JP" altLang="en-US" sz="3600" dirty="0" smtClean="0"/>
              <a:t> </a:t>
            </a:r>
            <a:r>
              <a:rPr lang="en-US" altLang="ja-JP" sz="3600" dirty="0"/>
              <a:t>(Under designing)</a:t>
            </a:r>
            <a:endParaRPr kumimoji="1" lang="ja-JP" altLang="en-US" sz="3600" dirty="0"/>
          </a:p>
        </p:txBody>
      </p:sp>
      <p:pic>
        <p:nvPicPr>
          <p:cNvPr id="6" name="図 5">
            <a:extLst>
              <a:ext uri="{FF2B5EF4-FFF2-40B4-BE49-F238E27FC236}">
                <a16:creationId xmlns:a16="http://schemas.microsoft.com/office/drawing/2014/main" xmlns="" id="{0171D053-9DEC-4F51-AFAA-2EE5FF35EBD8}"/>
              </a:ext>
            </a:extLst>
          </p:cNvPr>
          <p:cNvPicPr>
            <a:picLocks noChangeAspect="1"/>
          </p:cNvPicPr>
          <p:nvPr/>
        </p:nvPicPr>
        <p:blipFill>
          <a:blip r:embed="rId2"/>
          <a:stretch>
            <a:fillRect/>
          </a:stretch>
        </p:blipFill>
        <p:spPr>
          <a:xfrm>
            <a:off x="251520" y="1469014"/>
            <a:ext cx="8604448" cy="4575322"/>
          </a:xfrm>
          <a:prstGeom prst="rect">
            <a:avLst/>
          </a:prstGeom>
        </p:spPr>
      </p:pic>
      <p:sp>
        <p:nvSpPr>
          <p:cNvPr id="7" name="コンテンツ プレースホルダー 4">
            <a:extLst>
              <a:ext uri="{FF2B5EF4-FFF2-40B4-BE49-F238E27FC236}">
                <a16:creationId xmlns:a16="http://schemas.microsoft.com/office/drawing/2014/main" xmlns="" id="{5E1C9ADE-8186-4279-9220-26F5DD52FB92}"/>
              </a:ext>
            </a:extLst>
          </p:cNvPr>
          <p:cNvSpPr>
            <a:spLocks noGrp="1"/>
          </p:cNvSpPr>
          <p:nvPr>
            <p:ph idx="1"/>
          </p:nvPr>
        </p:nvSpPr>
        <p:spPr>
          <a:xfrm>
            <a:off x="628650" y="5070757"/>
            <a:ext cx="2982291" cy="599146"/>
          </a:xfrm>
        </p:spPr>
        <p:txBody>
          <a:bodyPr>
            <a:normAutofit/>
          </a:bodyPr>
          <a:lstStyle/>
          <a:p>
            <a:pPr marL="0" indent="0">
              <a:buNone/>
            </a:pPr>
            <a:r>
              <a:rPr kumimoji="1" lang="en-US" altLang="ja-JP" sz="1800" dirty="0"/>
              <a:t>Mo  20MeV 10</a:t>
            </a:r>
            <a:r>
              <a:rPr kumimoji="1" lang="en-US" altLang="ja-JP" sz="1800" dirty="0">
                <a:latin typeface="Symbol" panose="05050102010706020507" pitchFamily="18" charset="2"/>
              </a:rPr>
              <a:t>m</a:t>
            </a:r>
            <a:r>
              <a:rPr kumimoji="1" lang="en-US" altLang="ja-JP" sz="1800" dirty="0"/>
              <a:t>A(maximum)</a:t>
            </a:r>
          </a:p>
        </p:txBody>
      </p:sp>
      <p:cxnSp>
        <p:nvCxnSpPr>
          <p:cNvPr id="8" name="直線矢印コネクタ 7">
            <a:extLst>
              <a:ext uri="{FF2B5EF4-FFF2-40B4-BE49-F238E27FC236}">
                <a16:creationId xmlns:a16="http://schemas.microsoft.com/office/drawing/2014/main" xmlns="" id="{17E3A5A4-B8B9-454F-BD55-5BBD08148713}"/>
              </a:ext>
            </a:extLst>
          </p:cNvPr>
          <p:cNvCxnSpPr>
            <a:cxnSpLocks/>
          </p:cNvCxnSpPr>
          <p:nvPr/>
        </p:nvCxnSpPr>
        <p:spPr>
          <a:xfrm flipV="1">
            <a:off x="2197024" y="3932182"/>
            <a:ext cx="1226479" cy="11385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4">
            <a:extLst>
              <a:ext uri="{FF2B5EF4-FFF2-40B4-BE49-F238E27FC236}">
                <a16:creationId xmlns:a16="http://schemas.microsoft.com/office/drawing/2014/main" xmlns="" id="{C6C96348-5A7F-46D2-9B12-AE0F6D3E45F4}"/>
              </a:ext>
            </a:extLst>
          </p:cNvPr>
          <p:cNvSpPr txBox="1">
            <a:spLocks/>
          </p:cNvSpPr>
          <p:nvPr/>
        </p:nvSpPr>
        <p:spPr>
          <a:xfrm>
            <a:off x="5960226" y="2494010"/>
            <a:ext cx="2110754" cy="967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800" dirty="0">
                <a:solidFill>
                  <a:prstClr val="black"/>
                </a:solidFill>
              </a:rPr>
              <a:t>Asphalt BL</a:t>
            </a:r>
          </a:p>
          <a:p>
            <a:pPr marL="0" indent="0" fontAlgn="auto">
              <a:spcAft>
                <a:spcPts val="0"/>
              </a:spcAft>
              <a:buFont typeface="Arial" panose="020B0604020202020204" pitchFamily="34" charset="0"/>
              <a:buNone/>
            </a:pPr>
            <a:r>
              <a:rPr lang="en-US" altLang="ja-JP" sz="1800" dirty="0">
                <a:solidFill>
                  <a:prstClr val="black"/>
                </a:solidFill>
              </a:rPr>
              <a:t>10MeV 10</a:t>
            </a:r>
            <a:r>
              <a:rPr lang="en-US" altLang="ja-JP" sz="1800" dirty="0">
                <a:solidFill>
                  <a:prstClr val="black"/>
                </a:solidFill>
                <a:latin typeface="Symbol" panose="05050102010706020507" pitchFamily="18" charset="2"/>
              </a:rPr>
              <a:t>m</a:t>
            </a:r>
            <a:r>
              <a:rPr lang="en-US" altLang="ja-JP" sz="1800" dirty="0">
                <a:solidFill>
                  <a:prstClr val="black"/>
                </a:solidFill>
              </a:rPr>
              <a:t>A</a:t>
            </a:r>
          </a:p>
        </p:txBody>
      </p:sp>
      <p:cxnSp>
        <p:nvCxnSpPr>
          <p:cNvPr id="10" name="直線矢印コネクタ 9">
            <a:extLst>
              <a:ext uri="{FF2B5EF4-FFF2-40B4-BE49-F238E27FC236}">
                <a16:creationId xmlns:a16="http://schemas.microsoft.com/office/drawing/2014/main" xmlns="" id="{8B237D31-251D-4461-A811-26E9363819AF}"/>
              </a:ext>
            </a:extLst>
          </p:cNvPr>
          <p:cNvCxnSpPr>
            <a:cxnSpLocks/>
          </p:cNvCxnSpPr>
          <p:nvPr/>
        </p:nvCxnSpPr>
        <p:spPr>
          <a:xfrm flipH="1">
            <a:off x="4295625" y="2864399"/>
            <a:ext cx="1664601" cy="892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319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536" y="-26126"/>
            <a:ext cx="9707416" cy="1037154"/>
          </a:xfrm>
        </p:spPr>
        <p:txBody>
          <a:bodyPr>
            <a:normAutofit fontScale="90000"/>
          </a:bodyPr>
          <a:lstStyle/>
          <a:p>
            <a:r>
              <a:rPr lang="en-US" altLang="ja-JP" sz="3600" dirty="0" smtClean="0"/>
              <a:t>3. </a:t>
            </a:r>
            <a:r>
              <a:rPr lang="en-US" altLang="ja-JP" sz="3600" dirty="0"/>
              <a:t>H</a:t>
            </a:r>
            <a:r>
              <a:rPr lang="en-US" altLang="ja-JP" sz="3600" dirty="0" smtClean="0"/>
              <a:t>igh resolution </a:t>
            </a:r>
            <a:r>
              <a:rPr lang="en-US" altLang="ja-JP" sz="3600" dirty="0"/>
              <a:t>X-ray imaging device for medical use</a:t>
            </a:r>
            <a:r>
              <a:rPr lang="en-US" altLang="ja-JP" sz="4000" dirty="0" smtClean="0"/>
              <a:t/>
            </a:r>
            <a:br>
              <a:rPr lang="en-US" altLang="ja-JP" sz="4000" dirty="0" smtClean="0"/>
            </a:br>
            <a:r>
              <a:rPr lang="en-US" altLang="ja-JP" sz="3100" dirty="0">
                <a:solidFill>
                  <a:schemeClr val="tx2"/>
                </a:solidFill>
              </a:rPr>
              <a:t>From the </a:t>
            </a:r>
            <a:r>
              <a:rPr lang="en-US" altLang="ja-JP" sz="3100" dirty="0" smtClean="0">
                <a:solidFill>
                  <a:schemeClr val="tx2"/>
                </a:solidFill>
              </a:rPr>
              <a:t>view point of </a:t>
            </a:r>
            <a:r>
              <a:rPr lang="en-US" altLang="ja-JP" sz="3100" dirty="0">
                <a:solidFill>
                  <a:schemeClr val="tx2"/>
                </a:solidFill>
              </a:rPr>
              <a:t>neurosurgery</a:t>
            </a:r>
            <a:endParaRPr lang="ja-JP" altLang="en-US" sz="3100" dirty="0">
              <a:solidFill>
                <a:schemeClr val="tx2"/>
              </a:solidFill>
            </a:endParaRPr>
          </a:p>
        </p:txBody>
      </p:sp>
      <p:pic>
        <p:nvPicPr>
          <p:cNvPr id="7" name="Picture 2" descr="http://www.kek.jp/ja/NewsRoom/Release/2015/04/27/image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0758" y="4437112"/>
            <a:ext cx="3066260" cy="219654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907433" y="1053069"/>
            <a:ext cx="4203843" cy="369332"/>
          </a:xfrm>
          <a:prstGeom prst="rect">
            <a:avLst/>
          </a:prstGeom>
          <a:noFill/>
        </p:spPr>
        <p:txBody>
          <a:bodyPr wrap="none" rtlCol="0">
            <a:spAutoFit/>
          </a:bodyPr>
          <a:lstStyle/>
          <a:p>
            <a:pPr eaLnBrk="1" fontAlgn="auto" hangingPunct="1">
              <a:spcBef>
                <a:spcPts val="0"/>
              </a:spcBef>
              <a:spcAft>
                <a:spcPts val="0"/>
              </a:spcAft>
            </a:pPr>
            <a:r>
              <a:rPr lang="en-US" altLang="ja-JP" b="1" u="sng" dirty="0">
                <a:solidFill>
                  <a:prstClr val="black"/>
                </a:solidFill>
                <a:latin typeface="Calibri"/>
                <a:ea typeface="ＭＳ Ｐゴシック"/>
              </a:rPr>
              <a:t>Using a large synchrotron radiation facil</a:t>
            </a:r>
            <a:r>
              <a:rPr lang="en-US" altLang="ja-JP" u="sng" dirty="0">
                <a:solidFill>
                  <a:prstClr val="black"/>
                </a:solidFill>
                <a:latin typeface="Calibri"/>
                <a:ea typeface="ＭＳ Ｐゴシック"/>
              </a:rPr>
              <a:t>ity</a:t>
            </a:r>
            <a:endParaRPr lang="ja-JP" altLang="en-US" u="sng" dirty="0">
              <a:solidFill>
                <a:prstClr val="black"/>
              </a:solidFill>
              <a:latin typeface="Calibri"/>
              <a:ea typeface="ＭＳ Ｐゴシック"/>
            </a:endParaRPr>
          </a:p>
        </p:txBody>
      </p:sp>
      <p:sp>
        <p:nvSpPr>
          <p:cNvPr id="9" name="右矢印 8"/>
          <p:cNvSpPr/>
          <p:nvPr/>
        </p:nvSpPr>
        <p:spPr>
          <a:xfrm flipV="1">
            <a:off x="4613986" y="1890612"/>
            <a:ext cx="1617943" cy="504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10" name="角丸四角形 9"/>
          <p:cNvSpPr/>
          <p:nvPr/>
        </p:nvSpPr>
        <p:spPr>
          <a:xfrm>
            <a:off x="107504" y="980728"/>
            <a:ext cx="8951480" cy="3019425"/>
          </a:xfrm>
          <a:prstGeom prst="roundRect">
            <a:avLst>
              <a:gd name="adj" fmla="val 50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11" name="テキスト ボックス 10"/>
          <p:cNvSpPr txBox="1"/>
          <p:nvPr/>
        </p:nvSpPr>
        <p:spPr>
          <a:xfrm>
            <a:off x="261941" y="4091069"/>
            <a:ext cx="8665770" cy="461665"/>
          </a:xfrm>
          <a:prstGeom prst="rect">
            <a:avLst/>
          </a:prstGeom>
          <a:noFill/>
        </p:spPr>
        <p:txBody>
          <a:bodyPr wrap="none" rtlCol="0">
            <a:spAutoFit/>
          </a:bodyPr>
          <a:lstStyle/>
          <a:p>
            <a:pPr eaLnBrk="1" fontAlgn="auto" hangingPunct="1">
              <a:spcBef>
                <a:spcPts val="0"/>
              </a:spcBef>
              <a:spcAft>
                <a:spcPts val="0"/>
              </a:spcAft>
            </a:pPr>
            <a:r>
              <a:rPr lang="en-US" altLang="ja-JP" sz="2400" i="1" u="sng" dirty="0">
                <a:solidFill>
                  <a:srgbClr val="1F497D"/>
                </a:solidFill>
                <a:latin typeface="Calibri"/>
                <a:ea typeface="ＭＳ Ｐゴシック"/>
              </a:rPr>
              <a:t>If </a:t>
            </a:r>
            <a:r>
              <a:rPr lang="en-US" altLang="ja-JP" sz="2400" i="1" u="sng" dirty="0" smtClean="0">
                <a:solidFill>
                  <a:srgbClr val="1F497D"/>
                </a:solidFill>
                <a:latin typeface="Calibri"/>
                <a:ea typeface="ＭＳ Ｐゴシック"/>
              </a:rPr>
              <a:t>we </a:t>
            </a:r>
            <a:r>
              <a:rPr lang="en-US" altLang="ja-JP" sz="2400" i="1" u="sng" dirty="0">
                <a:solidFill>
                  <a:srgbClr val="1F497D"/>
                </a:solidFill>
                <a:latin typeface="Calibri"/>
                <a:ea typeface="ＭＳ Ｐゴシック"/>
              </a:rPr>
              <a:t>can make a compact </a:t>
            </a:r>
            <a:r>
              <a:rPr lang="en-US" altLang="ja-JP" sz="2400" i="1" u="sng" dirty="0" smtClean="0">
                <a:solidFill>
                  <a:srgbClr val="1F497D"/>
                </a:solidFill>
                <a:latin typeface="Calibri"/>
                <a:ea typeface="ＭＳ Ｐゴシック"/>
              </a:rPr>
              <a:t>high-resolution </a:t>
            </a:r>
            <a:r>
              <a:rPr lang="en-US" altLang="ja-JP" sz="2400" i="1" u="sng" dirty="0">
                <a:solidFill>
                  <a:srgbClr val="1F497D"/>
                </a:solidFill>
                <a:latin typeface="Calibri"/>
                <a:ea typeface="ＭＳ Ｐゴシック"/>
              </a:rPr>
              <a:t>X-ray source </a:t>
            </a:r>
            <a:r>
              <a:rPr lang="en-US" altLang="ja-JP" sz="2400" i="1" u="sng" dirty="0" smtClean="0">
                <a:solidFill>
                  <a:srgbClr val="1F497D"/>
                </a:solidFill>
                <a:latin typeface="Calibri"/>
                <a:ea typeface="ＭＳ Ｐゴシック"/>
              </a:rPr>
              <a:t>in </a:t>
            </a:r>
            <a:r>
              <a:rPr lang="en-US" altLang="ja-JP" sz="2400" i="1" u="sng" dirty="0">
                <a:solidFill>
                  <a:srgbClr val="1F497D"/>
                </a:solidFill>
                <a:latin typeface="Calibri"/>
                <a:ea typeface="ＭＳ Ｐゴシック"/>
              </a:rPr>
              <a:t>a hospital!</a:t>
            </a:r>
            <a:endParaRPr lang="ja-JP" altLang="en-US" sz="2400" i="1" u="sng" dirty="0">
              <a:solidFill>
                <a:srgbClr val="1F497D"/>
              </a:solidFill>
              <a:latin typeface="Calibri"/>
              <a:ea typeface="ＭＳ Ｐゴシック"/>
            </a:endParaRPr>
          </a:p>
        </p:txBody>
      </p:sp>
      <p:sp>
        <p:nvSpPr>
          <p:cNvPr id="12" name="テキスト ボックス 11"/>
          <p:cNvSpPr txBox="1"/>
          <p:nvPr/>
        </p:nvSpPr>
        <p:spPr>
          <a:xfrm>
            <a:off x="210987" y="5892617"/>
            <a:ext cx="3784949" cy="923330"/>
          </a:xfrm>
          <a:prstGeom prst="rect">
            <a:avLst/>
          </a:prstGeom>
          <a:noFill/>
        </p:spPr>
        <p:txBody>
          <a:bodyPr wrap="square" rtlCol="0">
            <a:spAutoFit/>
          </a:bodyPr>
          <a:lstStyle/>
          <a:p>
            <a:pPr algn="ctr" eaLnBrk="1" fontAlgn="auto" hangingPunct="1">
              <a:spcBef>
                <a:spcPts val="0"/>
              </a:spcBef>
              <a:spcAft>
                <a:spcPts val="0"/>
              </a:spcAft>
            </a:pPr>
            <a:r>
              <a:rPr lang="en-US" altLang="ja-JP" dirty="0">
                <a:solidFill>
                  <a:prstClr val="black"/>
                </a:solidFill>
                <a:latin typeface="Calibri"/>
                <a:ea typeface="ＭＳ Ｐゴシック"/>
              </a:rPr>
              <a:t>Potential of quasi-monochromatic X-rays for </a:t>
            </a:r>
            <a:r>
              <a:rPr lang="en-US" altLang="ja-JP" dirty="0" smtClean="0">
                <a:solidFill>
                  <a:prstClr val="black"/>
                </a:solidFill>
                <a:latin typeface="Calibri"/>
                <a:ea typeface="ＭＳ Ｐゴシック"/>
              </a:rPr>
              <a:t>high resolution X-ray imaging by </a:t>
            </a:r>
            <a:r>
              <a:rPr lang="en-US" altLang="ja-JP" dirty="0">
                <a:solidFill>
                  <a:prstClr val="black"/>
                </a:solidFill>
                <a:latin typeface="Calibri"/>
                <a:ea typeface="ＭＳ Ｐゴシック"/>
              </a:rPr>
              <a:t>laser Compton scattering (LCS</a:t>
            </a:r>
            <a:r>
              <a:rPr lang="en-US" altLang="ja-JP" dirty="0" smtClean="0">
                <a:solidFill>
                  <a:prstClr val="black"/>
                </a:solidFill>
                <a:latin typeface="Calibri"/>
                <a:ea typeface="ＭＳ Ｐゴシック"/>
              </a:rPr>
              <a:t>)</a:t>
            </a:r>
            <a:endParaRPr lang="ja-JP" altLang="en-US" dirty="0">
              <a:solidFill>
                <a:prstClr val="black"/>
              </a:solidFill>
              <a:latin typeface="Calibri"/>
              <a:ea typeface="ＭＳ Ｐゴシック"/>
            </a:endParaRPr>
          </a:p>
        </p:txBody>
      </p:sp>
      <p:cxnSp>
        <p:nvCxnSpPr>
          <p:cNvPr id="14" name="直線矢印コネクタ 13"/>
          <p:cNvCxnSpPr>
            <a:stCxn id="18" idx="0"/>
          </p:cNvCxnSpPr>
          <p:nvPr/>
        </p:nvCxnSpPr>
        <p:spPr>
          <a:xfrm flipV="1">
            <a:off x="6460610" y="5925991"/>
            <a:ext cx="91245" cy="46226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995936" y="4439047"/>
            <a:ext cx="2938436" cy="707886"/>
          </a:xfrm>
          <a:prstGeom prst="rect">
            <a:avLst/>
          </a:prstGeom>
          <a:noFill/>
        </p:spPr>
        <p:txBody>
          <a:bodyPr wrap="square" rtlCol="0">
            <a:spAutoFit/>
          </a:bodyPr>
          <a:lstStyle/>
          <a:p>
            <a:pPr eaLnBrk="1" fontAlgn="auto" hangingPunct="1">
              <a:spcBef>
                <a:spcPts val="0"/>
              </a:spcBef>
              <a:spcAft>
                <a:spcPts val="0"/>
              </a:spcAft>
            </a:pPr>
            <a:r>
              <a:rPr lang="en-US" altLang="ja-JP" sz="2000" b="1" dirty="0">
                <a:solidFill>
                  <a:prstClr val="black"/>
                </a:solidFill>
                <a:latin typeface="Calibri"/>
                <a:ea typeface="ＭＳ Ｐゴシック"/>
              </a:rPr>
              <a:t>L</a:t>
            </a:r>
            <a:r>
              <a:rPr lang="en-US" altLang="ja-JP" sz="2000" b="1" dirty="0" smtClean="0">
                <a:solidFill>
                  <a:prstClr val="black"/>
                </a:solidFill>
                <a:latin typeface="Calibri"/>
                <a:ea typeface="ＭＳ Ｐゴシック"/>
              </a:rPr>
              <a:t>aser </a:t>
            </a:r>
            <a:r>
              <a:rPr lang="en-US" altLang="ja-JP" sz="2000" b="1" dirty="0">
                <a:solidFill>
                  <a:prstClr val="black"/>
                </a:solidFill>
                <a:latin typeface="Calibri"/>
                <a:ea typeface="ＭＳ Ｐゴシック"/>
              </a:rPr>
              <a:t>Compton scattered X-ray source at ERL</a:t>
            </a:r>
            <a:endParaRPr lang="ja-JP" altLang="en-US" sz="2000" b="1" dirty="0">
              <a:solidFill>
                <a:prstClr val="black"/>
              </a:solidFill>
              <a:latin typeface="Calibri"/>
              <a:ea typeface="ＭＳ Ｐゴシック"/>
            </a:endParaRPr>
          </a:p>
        </p:txBody>
      </p:sp>
      <p:sp>
        <p:nvSpPr>
          <p:cNvPr id="18" name="テキスト ボックス 17"/>
          <p:cNvSpPr txBox="1"/>
          <p:nvPr/>
        </p:nvSpPr>
        <p:spPr>
          <a:xfrm>
            <a:off x="5876379" y="6388258"/>
            <a:ext cx="1168461"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srgbClr val="1F497D"/>
                </a:solidFill>
                <a:latin typeface="Calibri"/>
                <a:ea typeface="ＭＳ Ｐゴシック"/>
              </a:rPr>
              <a:t>LCS device</a:t>
            </a:r>
            <a:endParaRPr lang="ja-JP" altLang="en-US" dirty="0">
              <a:solidFill>
                <a:srgbClr val="1F497D"/>
              </a:solidFill>
              <a:latin typeface="Calibri"/>
              <a:ea typeface="ＭＳ Ｐゴシック"/>
            </a:endParaRPr>
          </a:p>
        </p:txBody>
      </p:sp>
      <p:cxnSp>
        <p:nvCxnSpPr>
          <p:cNvPr id="21" name="直線矢印コネクタ 20"/>
          <p:cNvCxnSpPr/>
          <p:nvPr/>
        </p:nvCxnSpPr>
        <p:spPr>
          <a:xfrm flipV="1">
            <a:off x="7084970" y="4971497"/>
            <a:ext cx="805382" cy="5638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603327" y="5788400"/>
            <a:ext cx="2512787" cy="923330"/>
          </a:xfrm>
          <a:prstGeom prst="rect">
            <a:avLst/>
          </a:prstGeom>
          <a:noFill/>
        </p:spPr>
        <p:txBody>
          <a:bodyPr wrap="square" rtlCol="0">
            <a:spAutoFit/>
          </a:bodyPr>
          <a:lstStyle/>
          <a:p>
            <a:pPr algn="ctr" eaLnBrk="1" fontAlgn="auto" hangingPunct="1">
              <a:spcBef>
                <a:spcPts val="0"/>
              </a:spcBef>
              <a:spcAft>
                <a:spcPts val="0"/>
              </a:spcAft>
            </a:pPr>
            <a:r>
              <a:rPr lang="en-US" altLang="ja-JP" dirty="0" smtClean="0">
                <a:solidFill>
                  <a:srgbClr val="FF0000"/>
                </a:solidFill>
                <a:latin typeface="Calibri"/>
                <a:ea typeface="ＭＳ Ｐゴシック"/>
              </a:rPr>
              <a:t>Quasi-monochromatic </a:t>
            </a:r>
          </a:p>
          <a:p>
            <a:pPr algn="ctr" eaLnBrk="1" fontAlgn="auto" hangingPunct="1">
              <a:spcBef>
                <a:spcPts val="0"/>
              </a:spcBef>
              <a:spcAft>
                <a:spcPts val="0"/>
              </a:spcAft>
            </a:pPr>
            <a:r>
              <a:rPr lang="en-US" altLang="ja-JP" dirty="0" smtClean="0">
                <a:solidFill>
                  <a:srgbClr val="FF0000"/>
                </a:solidFill>
                <a:latin typeface="Calibri"/>
                <a:ea typeface="ＭＳ Ｐゴシック"/>
              </a:rPr>
              <a:t>X-rays </a:t>
            </a:r>
            <a:r>
              <a:rPr lang="en-US" altLang="ja-JP" dirty="0">
                <a:solidFill>
                  <a:srgbClr val="FF0000"/>
                </a:solidFill>
                <a:latin typeface="Calibri"/>
                <a:ea typeface="ＭＳ Ｐゴシック"/>
              </a:rPr>
              <a:t>for high resolution X-ray imaging </a:t>
            </a:r>
            <a:endParaRPr lang="ja-JP" altLang="en-US" dirty="0">
              <a:solidFill>
                <a:srgbClr val="FF0000"/>
              </a:solidFill>
              <a:latin typeface="Calibri"/>
              <a:ea typeface="ＭＳ Ｐゴシック"/>
            </a:endParaRPr>
          </a:p>
        </p:txBody>
      </p:sp>
      <p:cxnSp>
        <p:nvCxnSpPr>
          <p:cNvPr id="24" name="直線矢印コネクタ 23"/>
          <p:cNvCxnSpPr/>
          <p:nvPr/>
        </p:nvCxnSpPr>
        <p:spPr>
          <a:xfrm>
            <a:off x="4718253" y="6086750"/>
            <a:ext cx="617988" cy="6575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425800" y="6374981"/>
            <a:ext cx="601447"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rPr>
              <a:t>~6m</a:t>
            </a:r>
            <a:endParaRPr lang="ja-JP" altLang="en-US" dirty="0">
              <a:solidFill>
                <a:prstClr val="black"/>
              </a:solidFill>
              <a:latin typeface="Calibri"/>
              <a:ea typeface="ＭＳ Ｐゴシック"/>
            </a:endParaRPr>
          </a:p>
        </p:txBody>
      </p:sp>
      <p:cxnSp>
        <p:nvCxnSpPr>
          <p:cNvPr id="27" name="直線矢印コネクタ 26"/>
          <p:cNvCxnSpPr/>
          <p:nvPr/>
        </p:nvCxnSpPr>
        <p:spPr>
          <a:xfrm flipV="1">
            <a:off x="4955239" y="5001128"/>
            <a:ext cx="2057723" cy="133852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856659" y="5628003"/>
            <a:ext cx="603050"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rPr>
              <a:t>10m</a:t>
            </a:r>
            <a:endParaRPr lang="ja-JP" altLang="en-US" dirty="0">
              <a:solidFill>
                <a:prstClr val="black"/>
              </a:solidFill>
              <a:latin typeface="Calibri"/>
              <a:ea typeface="ＭＳ Ｐゴシック"/>
            </a:endParaRPr>
          </a:p>
        </p:txBody>
      </p:sp>
      <p:sp>
        <p:nvSpPr>
          <p:cNvPr id="31" name="角丸四角形 30"/>
          <p:cNvSpPr/>
          <p:nvPr/>
        </p:nvSpPr>
        <p:spPr>
          <a:xfrm>
            <a:off x="131424" y="4077072"/>
            <a:ext cx="8927560" cy="2766930"/>
          </a:xfrm>
          <a:prstGeom prst="roundRect">
            <a:avLst>
              <a:gd name="adj" fmla="val 51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3" name="テキスト ボックス 2"/>
          <p:cNvSpPr txBox="1"/>
          <p:nvPr/>
        </p:nvSpPr>
        <p:spPr>
          <a:xfrm>
            <a:off x="5636652" y="3429000"/>
            <a:ext cx="3183820" cy="584775"/>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prstClr val="black"/>
                </a:solidFill>
                <a:latin typeface="Calibri"/>
                <a:ea typeface="ＭＳ Ｐゴシック"/>
              </a:rPr>
              <a:t>Provided by the Department of </a:t>
            </a:r>
            <a:endParaRPr lang="en-US" altLang="ja-JP" sz="1600" dirty="0" smtClean="0">
              <a:solidFill>
                <a:prstClr val="black"/>
              </a:solidFill>
              <a:latin typeface="Calibri"/>
              <a:ea typeface="ＭＳ Ｐゴシック"/>
            </a:endParaRPr>
          </a:p>
          <a:p>
            <a:pPr eaLnBrk="1" fontAlgn="auto" hangingPunct="1">
              <a:spcBef>
                <a:spcPts val="0"/>
              </a:spcBef>
              <a:spcAft>
                <a:spcPts val="0"/>
              </a:spcAft>
            </a:pPr>
            <a:r>
              <a:rPr lang="en-US" altLang="ja-JP" sz="1600" dirty="0" smtClean="0">
                <a:solidFill>
                  <a:prstClr val="black"/>
                </a:solidFill>
                <a:latin typeface="Calibri"/>
                <a:ea typeface="ＭＳ Ｐゴシック"/>
              </a:rPr>
              <a:t>Neurosurgery</a:t>
            </a:r>
            <a:r>
              <a:rPr lang="en-US" altLang="ja-JP" sz="1600" dirty="0">
                <a:solidFill>
                  <a:prstClr val="black"/>
                </a:solidFill>
                <a:latin typeface="Calibri"/>
                <a:ea typeface="ＭＳ Ｐゴシック"/>
              </a:rPr>
              <a:t>, University of Tsukuba</a:t>
            </a:r>
            <a:endParaRPr lang="ja-JP" altLang="en-US" sz="1600" dirty="0">
              <a:solidFill>
                <a:prstClr val="black"/>
              </a:solidFill>
              <a:latin typeface="Calibri"/>
              <a:ea typeface="ＭＳ Ｐゴシック"/>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10" y="2189988"/>
            <a:ext cx="1984748" cy="174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641684" y="1419365"/>
            <a:ext cx="2285691" cy="144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92019" y="908720"/>
            <a:ext cx="2479781" cy="646331"/>
          </a:xfrm>
          <a:prstGeom prst="rect">
            <a:avLst/>
          </a:prstGeom>
          <a:noFill/>
        </p:spPr>
        <p:txBody>
          <a:bodyPr wrap="none" rtlCol="0">
            <a:spAutoFit/>
          </a:bodyPr>
          <a:lstStyle/>
          <a:p>
            <a:pPr algn="ctr" eaLnBrk="1" fontAlgn="auto" hangingPunct="1">
              <a:spcBef>
                <a:spcPts val="0"/>
              </a:spcBef>
              <a:spcAft>
                <a:spcPts val="0"/>
              </a:spcAft>
            </a:pPr>
            <a:r>
              <a:rPr lang="en-US" altLang="ja-JP" b="1" u="sng" dirty="0">
                <a:solidFill>
                  <a:prstClr val="black"/>
                </a:solidFill>
                <a:latin typeface="Calibri"/>
                <a:ea typeface="ＭＳ Ｐゴシック"/>
              </a:rPr>
              <a:t>Intravascular surgery of </a:t>
            </a:r>
            <a:endParaRPr lang="en-US" altLang="ja-JP" b="1" u="sng" dirty="0" smtClean="0">
              <a:solidFill>
                <a:prstClr val="black"/>
              </a:solidFill>
              <a:latin typeface="Calibri"/>
              <a:ea typeface="ＭＳ Ｐゴシック"/>
            </a:endParaRPr>
          </a:p>
          <a:p>
            <a:pPr algn="ctr" eaLnBrk="1" fontAlgn="auto" hangingPunct="1">
              <a:spcBef>
                <a:spcPts val="0"/>
              </a:spcBef>
              <a:spcAft>
                <a:spcPts val="0"/>
              </a:spcAft>
            </a:pPr>
            <a:r>
              <a:rPr lang="en-US" altLang="ja-JP" b="1" u="sng" dirty="0" smtClean="0">
                <a:solidFill>
                  <a:prstClr val="black"/>
                </a:solidFill>
                <a:latin typeface="Calibri"/>
                <a:ea typeface="ＭＳ Ｐゴシック"/>
              </a:rPr>
              <a:t>neurosurgery</a:t>
            </a:r>
            <a:endParaRPr lang="ja-JP" altLang="en-US" b="1" u="sng" dirty="0">
              <a:solidFill>
                <a:prstClr val="black"/>
              </a:solidFill>
              <a:latin typeface="Calibri"/>
              <a:ea typeface="ＭＳ Ｐゴシック"/>
            </a:endParaRPr>
          </a:p>
        </p:txBody>
      </p:sp>
      <p:sp>
        <p:nvSpPr>
          <p:cNvPr id="6" name="テキスト ボックス 5"/>
          <p:cNvSpPr txBox="1"/>
          <p:nvPr/>
        </p:nvSpPr>
        <p:spPr>
          <a:xfrm>
            <a:off x="131424" y="1487686"/>
            <a:ext cx="1513924" cy="830997"/>
          </a:xfrm>
          <a:prstGeom prst="rect">
            <a:avLst/>
          </a:prstGeom>
          <a:noFill/>
        </p:spPr>
        <p:txBody>
          <a:bodyPr wrap="square" rtlCol="0">
            <a:spAutoFit/>
          </a:bodyPr>
          <a:lstStyle/>
          <a:p>
            <a:pPr algn="ctr" eaLnBrk="1" fontAlgn="auto" hangingPunct="1">
              <a:spcBef>
                <a:spcPts val="0"/>
              </a:spcBef>
              <a:spcAft>
                <a:spcPts val="0"/>
              </a:spcAft>
            </a:pPr>
            <a:r>
              <a:rPr lang="en-US" altLang="ja-JP" sz="1600" b="1" u="sng" dirty="0">
                <a:solidFill>
                  <a:prstClr val="black"/>
                </a:solidFill>
                <a:latin typeface="Calibri"/>
                <a:ea typeface="ＭＳ Ｐゴシック"/>
              </a:rPr>
              <a:t>coil</a:t>
            </a:r>
            <a:r>
              <a:rPr lang="en-US" altLang="ja-JP" sz="1600" b="1" u="sng" dirty="0" smtClean="0">
                <a:solidFill>
                  <a:prstClr val="black"/>
                </a:solidFill>
                <a:latin typeface="Calibri"/>
                <a:ea typeface="ＭＳ Ｐゴシック"/>
              </a:rPr>
              <a:t>: </a:t>
            </a:r>
            <a:r>
              <a:rPr lang="en-US" altLang="ja-JP" sz="1600" dirty="0" smtClean="0">
                <a:solidFill>
                  <a:prstClr val="black"/>
                </a:solidFill>
                <a:latin typeface="Calibri"/>
                <a:ea typeface="ＭＳ Ｐゴシック"/>
              </a:rPr>
              <a:t>Stuffed </a:t>
            </a:r>
            <a:r>
              <a:rPr lang="en-US" altLang="ja-JP" sz="1600" dirty="0">
                <a:solidFill>
                  <a:prstClr val="black"/>
                </a:solidFill>
                <a:latin typeface="Calibri"/>
                <a:ea typeface="ＭＳ Ｐゴシック"/>
              </a:rPr>
              <a:t>aneurysm and stop bleeding</a:t>
            </a:r>
            <a:endParaRPr lang="ja-JP" altLang="en-US" sz="1600" dirty="0">
              <a:solidFill>
                <a:prstClr val="black"/>
              </a:solidFill>
              <a:latin typeface="Calibri"/>
              <a:ea typeface="ＭＳ Ｐゴシック"/>
            </a:endParaRPr>
          </a:p>
        </p:txBody>
      </p:sp>
      <p:sp>
        <p:nvSpPr>
          <p:cNvPr id="13" name="角丸四角形 12"/>
          <p:cNvSpPr/>
          <p:nvPr/>
        </p:nvSpPr>
        <p:spPr>
          <a:xfrm>
            <a:off x="131424" y="1558254"/>
            <a:ext cx="1628990" cy="731462"/>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15" name="テキスト ボックス 14"/>
          <p:cNvSpPr txBox="1"/>
          <p:nvPr/>
        </p:nvSpPr>
        <p:spPr>
          <a:xfrm>
            <a:off x="1691679" y="1558254"/>
            <a:ext cx="1440161" cy="584775"/>
          </a:xfrm>
          <a:prstGeom prst="rect">
            <a:avLst/>
          </a:prstGeom>
          <a:noFill/>
        </p:spPr>
        <p:txBody>
          <a:bodyPr wrap="square" rtlCol="0">
            <a:spAutoFit/>
          </a:bodyPr>
          <a:lstStyle/>
          <a:p>
            <a:pPr eaLnBrk="1" fontAlgn="auto" hangingPunct="1">
              <a:spcBef>
                <a:spcPts val="0"/>
              </a:spcBef>
              <a:spcAft>
                <a:spcPts val="0"/>
              </a:spcAft>
            </a:pPr>
            <a:r>
              <a:rPr lang="en-US" altLang="ja-JP" sz="1600" u="sng" dirty="0" smtClean="0">
                <a:solidFill>
                  <a:prstClr val="black"/>
                </a:solidFill>
                <a:latin typeface="Calibri"/>
                <a:ea typeface="ＭＳ Ｐゴシック"/>
              </a:rPr>
              <a:t>Stent: </a:t>
            </a:r>
            <a:r>
              <a:rPr lang="en-US" altLang="ja-JP" sz="1600" dirty="0" smtClean="0">
                <a:solidFill>
                  <a:prstClr val="black"/>
                </a:solidFill>
                <a:latin typeface="Calibri"/>
                <a:ea typeface="ＭＳ Ｐゴシック"/>
              </a:rPr>
              <a:t>Support </a:t>
            </a:r>
            <a:r>
              <a:rPr lang="en-US" altLang="ja-JP" sz="1600" dirty="0">
                <a:solidFill>
                  <a:prstClr val="black"/>
                </a:solidFill>
                <a:latin typeface="Calibri"/>
                <a:ea typeface="ＭＳ Ｐゴシック"/>
              </a:rPr>
              <a:t>stabilizing coil</a:t>
            </a:r>
            <a:endParaRPr lang="ja-JP" altLang="en-US" sz="1600" dirty="0">
              <a:solidFill>
                <a:prstClr val="black"/>
              </a:solidFill>
              <a:latin typeface="Calibri"/>
              <a:ea typeface="ＭＳ Ｐゴシック"/>
            </a:endParaRPr>
          </a:p>
        </p:txBody>
      </p:sp>
      <p:sp>
        <p:nvSpPr>
          <p:cNvPr id="32" name="角丸四角形 31"/>
          <p:cNvSpPr/>
          <p:nvPr/>
        </p:nvSpPr>
        <p:spPr>
          <a:xfrm>
            <a:off x="1760414" y="1558254"/>
            <a:ext cx="1319548" cy="641367"/>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16" name="テキスト ボックス 15"/>
          <p:cNvSpPr txBox="1"/>
          <p:nvPr/>
        </p:nvSpPr>
        <p:spPr>
          <a:xfrm>
            <a:off x="2376481" y="3284984"/>
            <a:ext cx="2959370" cy="677108"/>
          </a:xfrm>
          <a:prstGeom prst="rect">
            <a:avLst/>
          </a:prstGeom>
          <a:noFill/>
          <a:ln>
            <a:noFill/>
          </a:ln>
        </p:spPr>
        <p:txBody>
          <a:bodyPr wrap="square" rtlCol="0">
            <a:spAutoFit/>
          </a:bodyPr>
          <a:lstStyle/>
          <a:p>
            <a:pPr eaLnBrk="1" fontAlgn="auto" hangingPunct="1">
              <a:spcBef>
                <a:spcPts val="0"/>
              </a:spcBef>
              <a:spcAft>
                <a:spcPts val="0"/>
              </a:spcAft>
            </a:pPr>
            <a:r>
              <a:rPr lang="en-US" altLang="ja-JP" sz="2000" b="1" dirty="0">
                <a:solidFill>
                  <a:prstClr val="black"/>
                </a:solidFill>
                <a:latin typeface="Calibri"/>
                <a:ea typeface="ＭＳ Ｐゴシック"/>
              </a:rPr>
              <a:t>Image under </a:t>
            </a:r>
            <a:r>
              <a:rPr lang="en-US" altLang="ja-JP" sz="2000" b="1" dirty="0" smtClean="0">
                <a:solidFill>
                  <a:prstClr val="black"/>
                </a:solidFill>
                <a:latin typeface="Calibri"/>
                <a:ea typeface="ＭＳ Ｐゴシック"/>
              </a:rPr>
              <a:t>surgery</a:t>
            </a:r>
          </a:p>
          <a:p>
            <a:pPr eaLnBrk="1" fontAlgn="auto" hangingPunct="1">
              <a:spcBef>
                <a:spcPts val="0"/>
              </a:spcBef>
              <a:spcAft>
                <a:spcPts val="0"/>
              </a:spcAft>
            </a:pPr>
            <a:r>
              <a:rPr lang="en-US" altLang="ja-JP" u="sng" dirty="0">
                <a:solidFill>
                  <a:srgbClr val="FF0000"/>
                </a:solidFill>
                <a:latin typeface="Calibri"/>
                <a:ea typeface="ＭＳ Ｐゴシック"/>
              </a:rPr>
              <a:t>The stent </a:t>
            </a:r>
            <a:r>
              <a:rPr lang="en-US" altLang="ja-JP" u="sng" dirty="0" smtClean="0">
                <a:solidFill>
                  <a:srgbClr val="FF0000"/>
                </a:solidFill>
                <a:latin typeface="Calibri"/>
                <a:ea typeface="ＭＳ Ｐゴシック"/>
              </a:rPr>
              <a:t>can </a:t>
            </a:r>
            <a:r>
              <a:rPr lang="en-US" altLang="ja-JP" u="sng" dirty="0">
                <a:solidFill>
                  <a:srgbClr val="FF0000"/>
                </a:solidFill>
                <a:latin typeface="Calibri"/>
                <a:ea typeface="ＭＳ Ｐゴシック"/>
              </a:rPr>
              <a:t>not be seen</a:t>
            </a:r>
            <a:endParaRPr lang="ja-JP" altLang="en-US" u="sng" dirty="0">
              <a:solidFill>
                <a:srgbClr val="FF0000"/>
              </a:solidFill>
              <a:latin typeface="Calibri"/>
              <a:ea typeface="ＭＳ Ｐゴシック"/>
            </a:endParaRPr>
          </a:p>
        </p:txBody>
      </p:sp>
      <p:sp>
        <p:nvSpPr>
          <p:cNvPr id="19" name="角丸四角形 18"/>
          <p:cNvSpPr/>
          <p:nvPr/>
        </p:nvSpPr>
        <p:spPr>
          <a:xfrm>
            <a:off x="2380259" y="3284984"/>
            <a:ext cx="2581865" cy="66206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507" y="1412314"/>
            <a:ext cx="2562204" cy="167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4613986" y="2500658"/>
            <a:ext cx="1617943" cy="369332"/>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rPr>
              <a:t>High resolution</a:t>
            </a:r>
            <a:endParaRPr lang="ja-JP" altLang="en-US" dirty="0">
              <a:solidFill>
                <a:prstClr val="black"/>
              </a:solidFill>
              <a:latin typeface="Calibri"/>
              <a:ea typeface="ＭＳ Ｐゴシック"/>
            </a:endParaRPr>
          </a:p>
        </p:txBody>
      </p:sp>
      <p:sp>
        <p:nvSpPr>
          <p:cNvPr id="23" name="角丸四角形 22"/>
          <p:cNvSpPr/>
          <p:nvPr/>
        </p:nvSpPr>
        <p:spPr>
          <a:xfrm>
            <a:off x="4613986" y="2485874"/>
            <a:ext cx="1724628" cy="3727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sp>
        <p:nvSpPr>
          <p:cNvPr id="26" name="テキスト ボックス 25"/>
          <p:cNvSpPr txBox="1"/>
          <p:nvPr/>
        </p:nvSpPr>
        <p:spPr>
          <a:xfrm>
            <a:off x="5912562" y="3100318"/>
            <a:ext cx="3066352" cy="369332"/>
          </a:xfrm>
          <a:prstGeom prst="rect">
            <a:avLst/>
          </a:prstGeom>
          <a:noFill/>
        </p:spPr>
        <p:txBody>
          <a:bodyPr wrap="none" rtlCol="0">
            <a:spAutoFit/>
          </a:bodyPr>
          <a:lstStyle/>
          <a:p>
            <a:pPr eaLnBrk="1" fontAlgn="auto" hangingPunct="1">
              <a:spcBef>
                <a:spcPts val="0"/>
              </a:spcBef>
              <a:spcAft>
                <a:spcPts val="0"/>
              </a:spcAft>
            </a:pPr>
            <a:r>
              <a:rPr lang="en-US" altLang="ja-JP" u="sng" dirty="0">
                <a:solidFill>
                  <a:srgbClr val="FF0000"/>
                </a:solidFill>
                <a:latin typeface="Calibri"/>
                <a:ea typeface="ＭＳ Ｐゴシック"/>
              </a:rPr>
              <a:t>Stents can be clearly visualized</a:t>
            </a:r>
            <a:endParaRPr lang="ja-JP" altLang="en-US" u="sng" dirty="0">
              <a:solidFill>
                <a:srgbClr val="FF0000"/>
              </a:solidFill>
              <a:latin typeface="Calibri"/>
              <a:ea typeface="ＭＳ Ｐゴシック"/>
            </a:endParaRPr>
          </a:p>
        </p:txBody>
      </p:sp>
      <p:sp>
        <p:nvSpPr>
          <p:cNvPr id="28" name="角丸四角形 27"/>
          <p:cNvSpPr/>
          <p:nvPr/>
        </p:nvSpPr>
        <p:spPr>
          <a:xfrm>
            <a:off x="5940357" y="3091000"/>
            <a:ext cx="3010761"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85" y="4559117"/>
            <a:ext cx="34099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テキスト ボックス 34"/>
          <p:cNvSpPr txBox="1"/>
          <p:nvPr/>
        </p:nvSpPr>
        <p:spPr>
          <a:xfrm>
            <a:off x="7228562" y="600943"/>
            <a:ext cx="1887055" cy="307777"/>
          </a:xfrm>
          <a:prstGeom prst="rect">
            <a:avLst/>
          </a:prstGeom>
          <a:noFill/>
        </p:spPr>
        <p:txBody>
          <a:bodyPr wrap="none" rtlCol="0">
            <a:spAutoFit/>
          </a:bodyPr>
          <a:lstStyle/>
          <a:p>
            <a:pPr defTabSz="457200" eaLnBrk="1" fontAlgn="auto" hangingPunct="1">
              <a:spcBef>
                <a:spcPts val="0"/>
              </a:spcBef>
              <a:spcAft>
                <a:spcPts val="0"/>
              </a:spcAft>
              <a:defRPr/>
            </a:pPr>
            <a:r>
              <a:rPr kumimoji="0" lang="en-US" altLang="ja-JP" sz="1400" kern="0" dirty="0" smtClean="0">
                <a:solidFill>
                  <a:srgbClr val="0000FF"/>
                </a:solidFill>
              </a:rPr>
              <a:t>Courtesy of K. </a:t>
            </a:r>
            <a:r>
              <a:rPr kumimoji="0" lang="en-US" altLang="ja-JP" sz="1400" kern="0" dirty="0" err="1" smtClean="0">
                <a:solidFill>
                  <a:srgbClr val="0000FF"/>
                </a:solidFill>
              </a:rPr>
              <a:t>Hyodo</a:t>
            </a:r>
            <a:endParaRPr kumimoji="0" lang="ja-JP" altLang="en-US" sz="1400" kern="0" dirty="0" smtClean="0">
              <a:solidFill>
                <a:srgbClr val="0000FF"/>
              </a:solidFill>
            </a:endParaRPr>
          </a:p>
        </p:txBody>
      </p:sp>
    </p:spTree>
    <p:extLst>
      <p:ext uri="{BB962C8B-B14F-4D97-AF65-F5344CB8AC3E}">
        <p14:creationId xmlns:p14="http://schemas.microsoft.com/office/powerpoint/2010/main" val="2338519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0"/>
            <a:ext cx="9252520" cy="803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200" dirty="0" smtClean="0">
                <a:solidFill>
                  <a:prstClr val="black"/>
                </a:solidFill>
              </a:rPr>
              <a:t>3. High </a:t>
            </a:r>
            <a:r>
              <a:rPr lang="en-US" altLang="ja-JP" sz="3200" dirty="0">
                <a:solidFill>
                  <a:prstClr val="black"/>
                </a:solidFill>
              </a:rPr>
              <a:t>resolution X-ray imaging device for medical </a:t>
            </a:r>
            <a:r>
              <a:rPr lang="en-US" altLang="ja-JP" sz="3200" dirty="0" smtClean="0">
                <a:solidFill>
                  <a:prstClr val="black"/>
                </a:solidFill>
              </a:rPr>
              <a:t>use </a:t>
            </a:r>
            <a:r>
              <a:rPr lang="en-US" altLang="ja-JP" sz="2400" dirty="0" smtClean="0">
                <a:solidFill>
                  <a:prstClr val="black"/>
                </a:solidFill>
              </a:rPr>
              <a:t>Feasibility from the experimental result on </a:t>
            </a:r>
            <a:r>
              <a:rPr lang="en-US" altLang="ja-JP" sz="2400" dirty="0" err="1" smtClean="0">
                <a:solidFill>
                  <a:prstClr val="black"/>
                </a:solidFill>
              </a:rPr>
              <a:t>cERL</a:t>
            </a:r>
            <a:endParaRPr lang="en-US" altLang="ja-JP" sz="2400" dirty="0">
              <a:solidFill>
                <a:prstClr val="black"/>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065" y="2313150"/>
            <a:ext cx="5760640" cy="43090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テキスト ボックス 1"/>
          <p:cNvSpPr txBox="1"/>
          <p:nvPr/>
        </p:nvSpPr>
        <p:spPr>
          <a:xfrm>
            <a:off x="-16958" y="991248"/>
            <a:ext cx="9396537" cy="1077218"/>
          </a:xfrm>
          <a:prstGeom prst="rect">
            <a:avLst/>
          </a:prstGeom>
          <a:noFill/>
        </p:spPr>
        <p:txBody>
          <a:bodyPr wrap="square" rtlCol="0">
            <a:spAutoFit/>
          </a:bodyPr>
          <a:lstStyle/>
          <a:p>
            <a:pPr marL="457200" indent="-457200" eaLnBrk="1" fontAlgn="auto" hangingPunct="1">
              <a:spcBef>
                <a:spcPts val="0"/>
              </a:spcBef>
              <a:spcAft>
                <a:spcPts val="0"/>
              </a:spcAft>
              <a:buFont typeface="Arial" panose="020B0604020202020204" pitchFamily="34" charset="0"/>
              <a:buChar char="•"/>
            </a:pPr>
            <a:r>
              <a:rPr lang="en-US" altLang="ja-JP" sz="2400" dirty="0" smtClean="0">
                <a:solidFill>
                  <a:prstClr val="black"/>
                </a:solidFill>
                <a:latin typeface="Calibri"/>
                <a:ea typeface="ＭＳ Ｐゴシック"/>
              </a:rPr>
              <a:t>Success of LCS at </a:t>
            </a:r>
            <a:r>
              <a:rPr lang="en-US" altLang="ja-JP" sz="2400" dirty="0" err="1" smtClean="0">
                <a:solidFill>
                  <a:prstClr val="black"/>
                </a:solidFill>
                <a:latin typeface="Calibri"/>
                <a:ea typeface="ＭＳ Ｐゴシック"/>
              </a:rPr>
              <a:t>cERL</a:t>
            </a:r>
            <a:r>
              <a:rPr lang="en-US" altLang="ja-JP" sz="2400" dirty="0" smtClean="0">
                <a:solidFill>
                  <a:prstClr val="black"/>
                </a:solidFill>
                <a:latin typeface="Calibri"/>
                <a:ea typeface="ＭＳ Ｐゴシック"/>
              </a:rPr>
              <a:t> (March/2014) (high resolution X-ray imaging)</a:t>
            </a:r>
          </a:p>
          <a:p>
            <a:pPr algn="ctr" eaLnBrk="1" fontAlgn="auto" hangingPunct="1">
              <a:spcBef>
                <a:spcPts val="0"/>
              </a:spcBef>
              <a:spcAft>
                <a:spcPts val="0"/>
              </a:spcAft>
            </a:pPr>
            <a:r>
              <a:rPr lang="en-US" altLang="ja-JP" sz="2400" dirty="0" smtClean="0">
                <a:solidFill>
                  <a:prstClr val="black"/>
                </a:solidFill>
                <a:latin typeface="Calibri"/>
                <a:ea typeface="ＭＳ Ｐゴシック"/>
              </a:rPr>
              <a:t>(20MeV, 0.1 mA, 10kW laser Cavity)  </a:t>
            </a:r>
          </a:p>
          <a:p>
            <a:pPr eaLnBrk="1" fontAlgn="auto" hangingPunct="1">
              <a:spcBef>
                <a:spcPts val="0"/>
              </a:spcBef>
              <a:spcAft>
                <a:spcPts val="0"/>
              </a:spcAft>
            </a:pPr>
            <a:r>
              <a:rPr lang="en-US" altLang="ja-JP" sz="1600" dirty="0">
                <a:solidFill>
                  <a:prstClr val="black"/>
                </a:solidFill>
                <a:latin typeface="Calibri"/>
                <a:ea typeface="ＭＳ Ｐゴシック"/>
                <a:hlinkClick r:id="rId4"/>
              </a:rPr>
              <a:t> </a:t>
            </a:r>
            <a:r>
              <a:rPr lang="en-US" altLang="ja-JP" sz="1600" dirty="0" smtClean="0">
                <a:solidFill>
                  <a:prstClr val="black"/>
                </a:solidFill>
                <a:latin typeface="Calibri"/>
                <a:ea typeface="ＭＳ Ｐゴシック"/>
                <a:hlinkClick r:id="rId4"/>
              </a:rPr>
              <a:t>         http</a:t>
            </a:r>
            <a:r>
              <a:rPr lang="en-US" altLang="ja-JP" sz="1600" dirty="0">
                <a:solidFill>
                  <a:prstClr val="black"/>
                </a:solidFill>
                <a:latin typeface="Calibri"/>
                <a:ea typeface="ＭＳ Ｐゴシック"/>
                <a:hlinkClick r:id="rId4"/>
              </a:rPr>
              <a:t>://www.kek.jp/ja/NewsRoom/Release/20150427150000</a:t>
            </a:r>
            <a:r>
              <a:rPr lang="en-US" altLang="ja-JP" sz="1600" dirty="0" smtClean="0">
                <a:solidFill>
                  <a:prstClr val="black"/>
                </a:solidFill>
                <a:latin typeface="Calibri"/>
                <a:ea typeface="ＭＳ Ｐゴシック"/>
                <a:hlinkClick r:id="rId4"/>
              </a:rPr>
              <a:t>/</a:t>
            </a:r>
            <a:endParaRPr lang="en-US" altLang="ja-JP" sz="1600" dirty="0" smtClean="0">
              <a:solidFill>
                <a:prstClr val="black"/>
              </a:solidFill>
              <a:latin typeface="Calibri"/>
              <a:ea typeface="ＭＳ Ｐゴシック"/>
            </a:endParaRPr>
          </a:p>
        </p:txBody>
      </p:sp>
      <p:sp>
        <p:nvSpPr>
          <p:cNvPr id="7" name="テキスト ボックス 6"/>
          <p:cNvSpPr txBox="1"/>
          <p:nvPr/>
        </p:nvSpPr>
        <p:spPr>
          <a:xfrm>
            <a:off x="6007561" y="3011638"/>
            <a:ext cx="3040140" cy="1323439"/>
          </a:xfrm>
          <a:prstGeom prst="rect">
            <a:avLst/>
          </a:prstGeom>
          <a:noFill/>
        </p:spPr>
        <p:txBody>
          <a:bodyPr wrap="square" rtlCol="0">
            <a:spAutoFit/>
          </a:bodyPr>
          <a:lstStyle/>
          <a:p>
            <a:pPr algn="ctr" eaLnBrk="1" fontAlgn="auto" hangingPunct="1">
              <a:spcBef>
                <a:spcPts val="0"/>
              </a:spcBef>
              <a:spcAft>
                <a:spcPts val="0"/>
              </a:spcAft>
            </a:pPr>
            <a:r>
              <a:rPr lang="en-US" altLang="ja-JP" sz="2000" b="1" u="sng" dirty="0">
                <a:solidFill>
                  <a:prstClr val="black"/>
                </a:solidFill>
                <a:latin typeface="Calibri"/>
                <a:ea typeface="ＭＳ Ｐゴシック"/>
              </a:rPr>
              <a:t>Main issues for medical application</a:t>
            </a:r>
          </a:p>
          <a:p>
            <a:pPr eaLnBrk="1" fontAlgn="auto" hangingPunct="1">
              <a:spcBef>
                <a:spcPts val="0"/>
              </a:spcBef>
              <a:spcAft>
                <a:spcPts val="0"/>
              </a:spcAft>
            </a:pPr>
            <a:r>
              <a:rPr lang="en-US" altLang="ja-JP" sz="2000" dirty="0">
                <a:solidFill>
                  <a:prstClr val="black"/>
                </a:solidFill>
                <a:latin typeface="Calibri"/>
                <a:ea typeface="ＭＳ Ｐゴシック"/>
              </a:rPr>
              <a:t>   1) </a:t>
            </a:r>
            <a:r>
              <a:rPr lang="en-US" altLang="ja-JP" sz="2000" dirty="0" smtClean="0">
                <a:solidFill>
                  <a:prstClr val="black"/>
                </a:solidFill>
                <a:latin typeface="Calibri"/>
                <a:ea typeface="ＭＳ Ｐゴシック"/>
              </a:rPr>
              <a:t>Too long exposure time</a:t>
            </a:r>
            <a:endParaRPr lang="en-US" altLang="ja-JP" sz="2000" dirty="0">
              <a:solidFill>
                <a:prstClr val="black"/>
              </a:solidFill>
              <a:latin typeface="Calibri"/>
              <a:ea typeface="ＭＳ Ｐゴシック"/>
            </a:endParaRPr>
          </a:p>
          <a:p>
            <a:pPr eaLnBrk="1" fontAlgn="auto" hangingPunct="1">
              <a:spcBef>
                <a:spcPts val="0"/>
              </a:spcBef>
              <a:spcAft>
                <a:spcPts val="0"/>
              </a:spcAft>
            </a:pPr>
            <a:r>
              <a:rPr lang="en-US" altLang="ja-JP" sz="2000" dirty="0">
                <a:solidFill>
                  <a:prstClr val="black"/>
                </a:solidFill>
                <a:latin typeface="Calibri"/>
                <a:ea typeface="ＭＳ Ｐゴシック"/>
              </a:rPr>
              <a:t>   2) </a:t>
            </a:r>
            <a:r>
              <a:rPr lang="en-US" altLang="ja-JP" sz="2000" dirty="0" smtClean="0">
                <a:solidFill>
                  <a:prstClr val="black"/>
                </a:solidFill>
                <a:latin typeface="Calibri"/>
                <a:ea typeface="ＭＳ Ｐゴシック"/>
              </a:rPr>
              <a:t>Too low Energy</a:t>
            </a:r>
            <a:endParaRPr lang="ja-JP" altLang="en-US" dirty="0">
              <a:solidFill>
                <a:srgbClr val="FF0000"/>
              </a:solidFill>
              <a:latin typeface="Calibri"/>
              <a:ea typeface="ＭＳ Ｐゴシック"/>
            </a:endParaRPr>
          </a:p>
        </p:txBody>
      </p:sp>
      <p:sp>
        <p:nvSpPr>
          <p:cNvPr id="9" name="下矢印 8"/>
          <p:cNvSpPr/>
          <p:nvPr/>
        </p:nvSpPr>
        <p:spPr>
          <a:xfrm>
            <a:off x="7246663" y="4941168"/>
            <a:ext cx="484632" cy="4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grpSp>
        <p:nvGrpSpPr>
          <p:cNvPr id="5" name="グループ化 4"/>
          <p:cNvGrpSpPr/>
          <p:nvPr/>
        </p:nvGrpSpPr>
        <p:grpSpPr>
          <a:xfrm>
            <a:off x="6012161" y="2172926"/>
            <a:ext cx="3131841" cy="838712"/>
            <a:chOff x="6461097" y="1994736"/>
            <a:chExt cx="2732729" cy="1003534"/>
          </a:xfrm>
        </p:grpSpPr>
        <p:sp>
          <p:nvSpPr>
            <p:cNvPr id="6" name="正方形/長方形 5"/>
            <p:cNvSpPr/>
            <p:nvPr/>
          </p:nvSpPr>
          <p:spPr>
            <a:xfrm>
              <a:off x="6461097" y="2003968"/>
              <a:ext cx="2732729" cy="994302"/>
            </a:xfrm>
            <a:prstGeom prst="rect">
              <a:avLst/>
            </a:prstGeom>
          </p:spPr>
          <p:txBody>
            <a:bodyPr wrap="square">
              <a:spAutoFit/>
            </a:bodyPr>
            <a:lstStyle/>
            <a:p>
              <a:pPr eaLnBrk="1" hangingPunct="1">
                <a:defRPr/>
              </a:pPr>
              <a:r>
                <a:rPr lang="en-US" altLang="ja-JP" b="1" kern="0" dirty="0">
                  <a:solidFill>
                    <a:prstClr val="black"/>
                  </a:solidFill>
                  <a:latin typeface="Calibri"/>
                  <a:ea typeface="ＭＳ Ｐゴシック"/>
                  <a:cs typeface="Arial" panose="020B0604020202020204" pitchFamily="34" charset="0"/>
                </a:rPr>
                <a:t> </a:t>
              </a:r>
              <a:r>
                <a:rPr lang="en-US" altLang="ja-JP" sz="2400" kern="0" dirty="0" smtClean="0">
                  <a:solidFill>
                    <a:srgbClr val="1F497D"/>
                  </a:solidFill>
                  <a:latin typeface="Calibri"/>
                  <a:ea typeface="ＭＳ Ｐゴシック"/>
                  <a:cs typeface="Arial" panose="020B0604020202020204" pitchFamily="34" charset="0"/>
                </a:rPr>
                <a:t>X-ray Energy  7keV</a:t>
              </a:r>
            </a:p>
            <a:p>
              <a:pPr eaLnBrk="1" hangingPunct="1">
                <a:defRPr/>
              </a:pPr>
              <a:r>
                <a:rPr lang="en-US" altLang="ja-JP" sz="2400" kern="0" dirty="0" smtClean="0">
                  <a:solidFill>
                    <a:srgbClr val="1F497D"/>
                  </a:solidFill>
                  <a:latin typeface="Calibri"/>
                  <a:ea typeface="ＭＳ Ｐゴシック"/>
                  <a:cs typeface="Arial" panose="020B0604020202020204" pitchFamily="34" charset="0"/>
                </a:rPr>
                <a:t>Exposure time</a:t>
              </a:r>
              <a:r>
                <a:rPr lang="ja-JP" altLang="en-US" sz="2400" kern="0" dirty="0">
                  <a:solidFill>
                    <a:srgbClr val="1F497D"/>
                  </a:solidFill>
                  <a:latin typeface="Calibri"/>
                  <a:ea typeface="ＭＳ Ｐゴシック"/>
                  <a:cs typeface="Arial" panose="020B0604020202020204" pitchFamily="34" charset="0"/>
                </a:rPr>
                <a:t>　</a:t>
              </a:r>
              <a:r>
                <a:rPr lang="en-US" altLang="ja-JP" sz="2400" kern="0" dirty="0" smtClean="0">
                  <a:solidFill>
                    <a:srgbClr val="1F497D"/>
                  </a:solidFill>
                  <a:latin typeface="Calibri"/>
                  <a:ea typeface="ＭＳ Ｐゴシック"/>
                  <a:cs typeface="Arial" panose="020B0604020202020204" pitchFamily="34" charset="0"/>
                </a:rPr>
                <a:t>600sec</a:t>
              </a:r>
              <a:endParaRPr lang="en-US" altLang="ja-JP" sz="2400" kern="0" dirty="0">
                <a:solidFill>
                  <a:srgbClr val="1F497D"/>
                </a:solidFill>
                <a:latin typeface="Calibri"/>
                <a:ea typeface="ＭＳ Ｐゴシック"/>
                <a:cs typeface="Arial" panose="020B0604020202020204" pitchFamily="34" charset="0"/>
              </a:endParaRPr>
            </a:p>
          </p:txBody>
        </p:sp>
        <p:sp>
          <p:nvSpPr>
            <p:cNvPr id="10" name="角丸四角形 9"/>
            <p:cNvSpPr/>
            <p:nvPr/>
          </p:nvSpPr>
          <p:spPr>
            <a:xfrm>
              <a:off x="6461097" y="1994736"/>
              <a:ext cx="2654005" cy="9723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grpSp>
      <p:grpSp>
        <p:nvGrpSpPr>
          <p:cNvPr id="3" name="グループ化 2"/>
          <p:cNvGrpSpPr/>
          <p:nvPr/>
        </p:nvGrpSpPr>
        <p:grpSpPr>
          <a:xfrm>
            <a:off x="6012161" y="5301208"/>
            <a:ext cx="3100530" cy="830998"/>
            <a:chOff x="6133443" y="5445864"/>
            <a:chExt cx="2489303" cy="1012715"/>
          </a:xfrm>
        </p:grpSpPr>
        <p:sp>
          <p:nvSpPr>
            <p:cNvPr id="8" name="正方形/長方形 7"/>
            <p:cNvSpPr/>
            <p:nvPr/>
          </p:nvSpPr>
          <p:spPr>
            <a:xfrm>
              <a:off x="6133443" y="5445865"/>
              <a:ext cx="2489303" cy="1012714"/>
            </a:xfrm>
            <a:prstGeom prst="rect">
              <a:avLst/>
            </a:prstGeom>
          </p:spPr>
          <p:txBody>
            <a:bodyPr wrap="none">
              <a:spAutoFit/>
            </a:bodyPr>
            <a:lstStyle/>
            <a:p>
              <a:pPr eaLnBrk="1" hangingPunct="1">
                <a:defRPr/>
              </a:pPr>
              <a:r>
                <a:rPr lang="en-US" altLang="ja-JP" b="1" kern="0" dirty="0" smtClean="0">
                  <a:solidFill>
                    <a:prstClr val="black"/>
                  </a:solidFill>
                  <a:ea typeface="ＭＳ Ｐゴシック"/>
                  <a:cs typeface="Arial" panose="020B0604020202020204" pitchFamily="34" charset="0"/>
                </a:rPr>
                <a:t> </a:t>
              </a:r>
              <a:r>
                <a:rPr lang="en-US" altLang="ja-JP" sz="2400" kern="0" dirty="0" smtClean="0">
                  <a:solidFill>
                    <a:srgbClr val="FF0000"/>
                  </a:solidFill>
                  <a:latin typeface="Calibri"/>
                  <a:ea typeface="ＭＳ Ｐゴシック"/>
                  <a:cs typeface="Arial" panose="020B0604020202020204" pitchFamily="34" charset="0"/>
                </a:rPr>
                <a:t>X-ray Energy ~40 </a:t>
              </a:r>
              <a:r>
                <a:rPr lang="en-US" altLang="ja-JP" sz="2400" kern="0" dirty="0" err="1" smtClean="0">
                  <a:solidFill>
                    <a:srgbClr val="FF0000"/>
                  </a:solidFill>
                  <a:latin typeface="Calibri"/>
                  <a:ea typeface="ＭＳ Ｐゴシック"/>
                  <a:cs typeface="Arial" panose="020B0604020202020204" pitchFamily="34" charset="0"/>
                </a:rPr>
                <a:t>keV</a:t>
              </a:r>
              <a:r>
                <a:rPr lang="ja-JP" altLang="en-US" sz="2400" kern="0" dirty="0">
                  <a:solidFill>
                    <a:srgbClr val="FF0000"/>
                  </a:solidFill>
                  <a:latin typeface="Calibri"/>
                  <a:ea typeface="ＭＳ Ｐゴシック"/>
                  <a:cs typeface="Arial" panose="020B0604020202020204" pitchFamily="34" charset="0"/>
                </a:rPr>
                <a:t>　</a:t>
              </a:r>
              <a:endParaRPr lang="en-US" altLang="ja-JP" sz="2400" kern="0" dirty="0" smtClean="0">
                <a:solidFill>
                  <a:srgbClr val="FF0000"/>
                </a:solidFill>
                <a:latin typeface="Calibri"/>
                <a:ea typeface="ＭＳ Ｐゴシック"/>
                <a:cs typeface="Arial" panose="020B0604020202020204" pitchFamily="34" charset="0"/>
              </a:endParaRPr>
            </a:p>
            <a:p>
              <a:pPr eaLnBrk="1" hangingPunct="1">
                <a:defRPr/>
              </a:pPr>
              <a:r>
                <a:rPr lang="en-US" altLang="ja-JP" sz="2400" kern="0" dirty="0" smtClean="0">
                  <a:solidFill>
                    <a:srgbClr val="FF0000"/>
                  </a:solidFill>
                  <a:latin typeface="Calibri"/>
                  <a:ea typeface="ＭＳ Ｐゴシック"/>
                </a:rPr>
                <a:t>Exposure time &lt;0.1 sec</a:t>
              </a:r>
              <a:endParaRPr lang="en-US" altLang="ja-JP" sz="2400" kern="0" dirty="0">
                <a:solidFill>
                  <a:srgbClr val="FF0000"/>
                </a:solidFill>
                <a:latin typeface="Calibri"/>
                <a:ea typeface="ＭＳ Ｐゴシック"/>
              </a:endParaRPr>
            </a:p>
          </p:txBody>
        </p:sp>
        <p:sp>
          <p:nvSpPr>
            <p:cNvPr id="12" name="角丸四角形 11"/>
            <p:cNvSpPr/>
            <p:nvPr/>
          </p:nvSpPr>
          <p:spPr>
            <a:xfrm>
              <a:off x="6133443" y="5445864"/>
              <a:ext cx="2433432" cy="1012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grpSp>
      <p:sp>
        <p:nvSpPr>
          <p:cNvPr id="13" name="テキスト ボックス 12"/>
          <p:cNvSpPr txBox="1"/>
          <p:nvPr/>
        </p:nvSpPr>
        <p:spPr>
          <a:xfrm>
            <a:off x="6264252" y="1772816"/>
            <a:ext cx="2449453"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prstClr val="black"/>
                </a:solidFill>
                <a:latin typeface="Calibri"/>
                <a:ea typeface="ＭＳ Ｐゴシック"/>
              </a:rPr>
              <a:t>Result of March/2014</a:t>
            </a:r>
            <a:endParaRPr lang="ja-JP" altLang="en-US" sz="2000" dirty="0">
              <a:solidFill>
                <a:prstClr val="black"/>
              </a:solidFill>
              <a:latin typeface="Calibri"/>
              <a:ea typeface="ＭＳ Ｐゴシック"/>
            </a:endParaRPr>
          </a:p>
        </p:txBody>
      </p:sp>
      <p:sp>
        <p:nvSpPr>
          <p:cNvPr id="14" name="テキスト ボックス 13"/>
          <p:cNvSpPr txBox="1"/>
          <p:nvPr/>
        </p:nvSpPr>
        <p:spPr>
          <a:xfrm>
            <a:off x="6118000" y="6182850"/>
            <a:ext cx="2879410" cy="707886"/>
          </a:xfrm>
          <a:prstGeom prst="rect">
            <a:avLst/>
          </a:prstGeom>
          <a:noFill/>
        </p:spPr>
        <p:txBody>
          <a:bodyPr wrap="square" rtlCol="0">
            <a:spAutoFit/>
          </a:bodyPr>
          <a:lstStyle/>
          <a:p>
            <a:pPr algn="ctr" eaLnBrk="1" fontAlgn="auto" hangingPunct="1">
              <a:spcBef>
                <a:spcPts val="0"/>
              </a:spcBef>
              <a:spcAft>
                <a:spcPts val="0"/>
              </a:spcAft>
            </a:pPr>
            <a:r>
              <a:rPr lang="en-US" altLang="ja-JP" sz="2000" dirty="0" smtClean="0">
                <a:solidFill>
                  <a:srgbClr val="FF0000"/>
                </a:solidFill>
                <a:latin typeface="Calibri"/>
                <a:ea typeface="ＭＳ Ｐゴシック"/>
              </a:rPr>
              <a:t>Starting point of medical application</a:t>
            </a:r>
            <a:endParaRPr lang="ja-JP" altLang="en-US" sz="2000" dirty="0">
              <a:solidFill>
                <a:srgbClr val="FF0000"/>
              </a:solidFill>
              <a:latin typeface="Calibri"/>
              <a:ea typeface="ＭＳ Ｐゴシック"/>
            </a:endParaRPr>
          </a:p>
        </p:txBody>
      </p:sp>
      <p:sp>
        <p:nvSpPr>
          <p:cNvPr id="15" name="スライド番号プレースホルダー 14"/>
          <p:cNvSpPr>
            <a:spLocks noGrp="1"/>
          </p:cNvSpPr>
          <p:nvPr>
            <p:ph type="sldNum" sz="quarter" idx="12"/>
          </p:nvPr>
        </p:nvSpPr>
        <p:spPr>
          <a:xfrm>
            <a:off x="6758879" y="6204496"/>
            <a:ext cx="2133600" cy="365125"/>
          </a:xfrm>
        </p:spPr>
        <p:txBody>
          <a:bodyPr/>
          <a:lstStyle/>
          <a:p>
            <a:fld id="{B103BDD0-6027-4C0D-BA32-79CA8F03637F}" type="slidenum">
              <a:rPr lang="ja-JP" altLang="en-US" smtClean="0">
                <a:solidFill>
                  <a:prstClr val="black">
                    <a:tint val="75000"/>
                  </a:prstClr>
                </a:solidFill>
              </a:rPr>
              <a:pPr/>
              <a:t>28</a:t>
            </a:fld>
            <a:endParaRPr lang="ja-JP" altLang="en-US" dirty="0">
              <a:solidFill>
                <a:prstClr val="black">
                  <a:tint val="75000"/>
                </a:prstClr>
              </a:solidFill>
            </a:endParaRPr>
          </a:p>
        </p:txBody>
      </p:sp>
      <p:sp>
        <p:nvSpPr>
          <p:cNvPr id="16" name="テキスト ボックス 15"/>
          <p:cNvSpPr txBox="1"/>
          <p:nvPr/>
        </p:nvSpPr>
        <p:spPr>
          <a:xfrm>
            <a:off x="6012161" y="4294837"/>
            <a:ext cx="3030940" cy="646331"/>
          </a:xfrm>
          <a:prstGeom prst="rect">
            <a:avLst/>
          </a:prstGeom>
          <a:noFill/>
        </p:spPr>
        <p:txBody>
          <a:bodyPr wrap="square" rtlCol="0">
            <a:spAutoFit/>
          </a:bodyPr>
          <a:lstStyle/>
          <a:p>
            <a:pPr algn="ctr"/>
            <a:r>
              <a:rPr lang="pl-PL" altLang="ja-JP" dirty="0" smtClean="0">
                <a:solidFill>
                  <a:srgbClr val="FF0000"/>
                </a:solidFill>
              </a:rPr>
              <a:t>(</a:t>
            </a:r>
            <a:r>
              <a:rPr lang="en-US" altLang="ja-JP" dirty="0" smtClean="0">
                <a:solidFill>
                  <a:srgbClr val="FF0000"/>
                </a:solidFill>
              </a:rPr>
              <a:t>50</a:t>
            </a:r>
            <a:r>
              <a:rPr lang="pl-PL" altLang="ja-JP" dirty="0" smtClean="0">
                <a:solidFill>
                  <a:srgbClr val="FF0000"/>
                </a:solidFill>
              </a:rPr>
              <a:t>MeV</a:t>
            </a:r>
            <a:r>
              <a:rPr lang="pl-PL" altLang="ja-JP" dirty="0">
                <a:solidFill>
                  <a:srgbClr val="FF0000"/>
                </a:solidFill>
              </a:rPr>
              <a:t>, </a:t>
            </a:r>
            <a:r>
              <a:rPr lang="en-US" altLang="ja-JP" dirty="0" smtClean="0">
                <a:solidFill>
                  <a:srgbClr val="FF0000"/>
                </a:solidFill>
              </a:rPr>
              <a:t>10</a:t>
            </a:r>
            <a:r>
              <a:rPr lang="pl-PL" altLang="ja-JP" dirty="0" smtClean="0">
                <a:solidFill>
                  <a:srgbClr val="FF0000"/>
                </a:solidFill>
              </a:rPr>
              <a:t> </a:t>
            </a:r>
            <a:r>
              <a:rPr lang="pl-PL" altLang="ja-JP" dirty="0">
                <a:solidFill>
                  <a:srgbClr val="FF0000"/>
                </a:solidFill>
              </a:rPr>
              <a:t>mA, </a:t>
            </a:r>
            <a:endParaRPr lang="en-US" altLang="ja-JP" dirty="0" smtClean="0">
              <a:solidFill>
                <a:srgbClr val="FF0000"/>
              </a:solidFill>
            </a:endParaRPr>
          </a:p>
          <a:p>
            <a:pPr algn="ctr"/>
            <a:r>
              <a:rPr lang="en-US" altLang="ja-JP" dirty="0" smtClean="0">
                <a:solidFill>
                  <a:srgbClr val="FF0000"/>
                </a:solidFill>
              </a:rPr>
              <a:t>&gt;100</a:t>
            </a:r>
            <a:r>
              <a:rPr lang="pl-PL" altLang="ja-JP" dirty="0" smtClean="0">
                <a:solidFill>
                  <a:srgbClr val="FF0000"/>
                </a:solidFill>
              </a:rPr>
              <a:t>kW </a:t>
            </a:r>
            <a:r>
              <a:rPr lang="pl-PL" altLang="ja-JP" dirty="0">
                <a:solidFill>
                  <a:srgbClr val="FF0000"/>
                </a:solidFill>
              </a:rPr>
              <a:t>laser Cavity)</a:t>
            </a:r>
            <a:endParaRPr lang="ja-JP" altLang="en-US" dirty="0">
              <a:solidFill>
                <a:srgbClr val="FF0000"/>
              </a:solidFill>
            </a:endParaRPr>
          </a:p>
        </p:txBody>
      </p:sp>
      <p:sp>
        <p:nvSpPr>
          <p:cNvPr id="17" name="角丸四角形 16"/>
          <p:cNvSpPr/>
          <p:nvPr/>
        </p:nvSpPr>
        <p:spPr>
          <a:xfrm>
            <a:off x="5929706" y="3068960"/>
            <a:ext cx="3113396" cy="11898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736715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0121" y="69868"/>
            <a:ext cx="9144000" cy="1446550"/>
          </a:xfrm>
          <a:prstGeom prst="rect">
            <a:avLst/>
          </a:prstGeom>
          <a:noFill/>
        </p:spPr>
        <p:txBody>
          <a:bodyPr wrap="square" rtlCol="0">
            <a:spAutoFit/>
          </a:bodyPr>
          <a:lstStyle/>
          <a:p>
            <a:pPr algn="ctr" eaLnBrk="1" fontAlgn="auto" hangingPunct="1">
              <a:spcBef>
                <a:spcPts val="0"/>
              </a:spcBef>
              <a:spcAft>
                <a:spcPts val="0"/>
              </a:spcAft>
            </a:pPr>
            <a:r>
              <a:rPr lang="en-US" altLang="ja-JP" sz="3200" dirty="0" smtClean="0">
                <a:solidFill>
                  <a:prstClr val="black"/>
                </a:solidFill>
                <a:latin typeface="Calibri"/>
                <a:ea typeface="ＭＳ Ｐゴシック"/>
              </a:rPr>
              <a:t>4. </a:t>
            </a:r>
            <a:r>
              <a:rPr lang="en-US" altLang="ja-JP" sz="3200" dirty="0">
                <a:solidFill>
                  <a:prstClr val="black"/>
                </a:solidFill>
                <a:latin typeface="Calibri"/>
                <a:ea typeface="ＭＳ Ｐゴシック"/>
              </a:rPr>
              <a:t>Nuclear security </a:t>
            </a:r>
            <a:r>
              <a:rPr lang="en-US" altLang="ja-JP" sz="3200" dirty="0" smtClean="0">
                <a:solidFill>
                  <a:prstClr val="black"/>
                </a:solidFill>
                <a:latin typeface="Calibri"/>
                <a:ea typeface="ＭＳ Ｐゴシック"/>
              </a:rPr>
              <a:t>system</a:t>
            </a:r>
          </a:p>
          <a:p>
            <a:pPr algn="ctr" eaLnBrk="1" fontAlgn="auto" hangingPunct="1">
              <a:spcBef>
                <a:spcPts val="0"/>
              </a:spcBef>
              <a:spcAft>
                <a:spcPts val="0"/>
              </a:spcAft>
            </a:pPr>
            <a:r>
              <a:rPr lang="en-US" altLang="ja-JP" sz="2800" dirty="0">
                <a:solidFill>
                  <a:srgbClr val="1F497D"/>
                </a:solidFill>
                <a:latin typeface="Calibri"/>
                <a:ea typeface="ＭＳ Ｐゴシック"/>
              </a:rPr>
              <a:t>(Non-destructive Detection and Measurement of </a:t>
            </a:r>
            <a:r>
              <a:rPr lang="en-US" altLang="ja-JP" sz="2800" dirty="0" smtClean="0">
                <a:solidFill>
                  <a:srgbClr val="1F497D"/>
                </a:solidFill>
                <a:latin typeface="Calibri"/>
                <a:ea typeface="ＭＳ Ｐゴシック"/>
              </a:rPr>
              <a:t>Nuclear Material </a:t>
            </a:r>
            <a:r>
              <a:rPr lang="en-US" altLang="ja-JP" sz="2800" dirty="0">
                <a:solidFill>
                  <a:srgbClr val="1F497D"/>
                </a:solidFill>
                <a:latin typeface="Calibri"/>
                <a:ea typeface="ＭＳ Ｐゴシック"/>
              </a:rPr>
              <a:t>by Laser Compton Scattering Gamma Ray)</a:t>
            </a:r>
            <a:endParaRPr lang="ja-JP" altLang="en-US" sz="2800" dirty="0">
              <a:solidFill>
                <a:srgbClr val="1F497D"/>
              </a:solidFill>
              <a:latin typeface="Calibri"/>
              <a:ea typeface="ＭＳ Ｐゴシック"/>
            </a:endParaRPr>
          </a:p>
        </p:txBody>
      </p:sp>
      <p:sp>
        <p:nvSpPr>
          <p:cNvPr id="6" name="テキスト ボックス 5"/>
          <p:cNvSpPr txBox="1"/>
          <p:nvPr/>
        </p:nvSpPr>
        <p:spPr>
          <a:xfrm>
            <a:off x="227440" y="2204864"/>
            <a:ext cx="4159463" cy="830997"/>
          </a:xfrm>
          <a:prstGeom prst="rect">
            <a:avLst/>
          </a:prstGeom>
          <a:noFill/>
        </p:spPr>
        <p:txBody>
          <a:bodyPr wrap="square" rtlCol="0">
            <a:spAutoFit/>
          </a:bodyPr>
          <a:lstStyle/>
          <a:p>
            <a:pPr eaLnBrk="1" fontAlgn="auto" hangingPunct="1">
              <a:spcBef>
                <a:spcPts val="0"/>
              </a:spcBef>
              <a:spcAft>
                <a:spcPts val="0"/>
              </a:spcAft>
            </a:pPr>
            <a:r>
              <a:rPr lang="en-US" altLang="ja-JP" sz="2400" dirty="0">
                <a:solidFill>
                  <a:prstClr val="black"/>
                </a:solidFill>
                <a:latin typeface="Calibri"/>
                <a:ea typeface="ＭＳ Ｐゴシック"/>
              </a:rPr>
              <a:t>1) Deterrence of terrorism using nuclear material</a:t>
            </a:r>
            <a:endParaRPr lang="en-US" altLang="ja-JP" sz="2400" dirty="0" smtClean="0">
              <a:solidFill>
                <a:prstClr val="black"/>
              </a:solidFill>
              <a:latin typeface="Calibri"/>
              <a:ea typeface="ＭＳ Ｐゴシック"/>
            </a:endParaRPr>
          </a:p>
        </p:txBody>
      </p:sp>
      <p:sp>
        <p:nvSpPr>
          <p:cNvPr id="7" name="テキスト ボックス 6"/>
          <p:cNvSpPr txBox="1"/>
          <p:nvPr/>
        </p:nvSpPr>
        <p:spPr>
          <a:xfrm>
            <a:off x="4726458" y="2250772"/>
            <a:ext cx="4266456" cy="461665"/>
          </a:xfrm>
          <a:prstGeom prst="rect">
            <a:avLst/>
          </a:prstGeom>
          <a:noFill/>
        </p:spPr>
        <p:txBody>
          <a:bodyPr wrap="square" rtlCol="0">
            <a:spAutoFit/>
          </a:bodyPr>
          <a:lstStyle/>
          <a:p>
            <a:pPr eaLnBrk="1" fontAlgn="auto" hangingPunct="1">
              <a:spcBef>
                <a:spcPts val="0"/>
              </a:spcBef>
              <a:spcAft>
                <a:spcPts val="0"/>
              </a:spcAft>
            </a:pPr>
            <a:r>
              <a:rPr lang="en-US" altLang="ja-JP" sz="2400" dirty="0" smtClean="0">
                <a:solidFill>
                  <a:prstClr val="black"/>
                </a:solidFill>
                <a:latin typeface="Calibri"/>
                <a:ea typeface="ＭＳ Ｐゴシック"/>
              </a:rPr>
              <a:t>2) Nuclear </a:t>
            </a:r>
            <a:r>
              <a:rPr lang="en-US" altLang="ja-JP" sz="2400" dirty="0">
                <a:solidFill>
                  <a:prstClr val="black"/>
                </a:solidFill>
                <a:latin typeface="Calibri"/>
                <a:ea typeface="ＭＳ Ｐゴシック"/>
              </a:rPr>
              <a:t>nonproliferation</a:t>
            </a:r>
            <a:endParaRPr lang="ja-JP" altLang="en-US" sz="2400" dirty="0">
              <a:solidFill>
                <a:prstClr val="black"/>
              </a:solidFill>
              <a:latin typeface="Calibri"/>
              <a:ea typeface="ＭＳ Ｐゴシック"/>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894326"/>
            <a:ext cx="2880320" cy="177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166726" y="2975601"/>
            <a:ext cx="4246505" cy="1938992"/>
          </a:xfrm>
          <a:prstGeom prst="rect">
            <a:avLst/>
          </a:prstGeom>
          <a:noFill/>
        </p:spPr>
        <p:txBody>
          <a:bodyPr wrap="square" rtlCol="0">
            <a:spAutoFit/>
          </a:bodyPr>
          <a:lstStyle/>
          <a:p>
            <a:pPr eaLnBrk="1" fontAlgn="auto" hangingPunct="1">
              <a:spcBef>
                <a:spcPts val="0"/>
              </a:spcBef>
              <a:spcAft>
                <a:spcPts val="0"/>
              </a:spcAft>
            </a:pPr>
            <a:r>
              <a:rPr lang="en-US" altLang="ja-JP" sz="2000" dirty="0">
                <a:solidFill>
                  <a:prstClr val="black"/>
                </a:solidFill>
                <a:latin typeface="Calibri"/>
                <a:ea typeface="ＭＳ Ｐゴシック"/>
              </a:rPr>
              <a:t>· Confront terrorism with an international framework </a:t>
            </a:r>
            <a:endParaRPr lang="en-US" altLang="ja-JP" sz="2000" dirty="0" smtClean="0">
              <a:solidFill>
                <a:prstClr val="black"/>
              </a:solidFill>
              <a:latin typeface="Calibri"/>
              <a:ea typeface="ＭＳ Ｐゴシック"/>
            </a:endParaRPr>
          </a:p>
          <a:p>
            <a:pPr eaLnBrk="1" fontAlgn="auto" hangingPunct="1">
              <a:spcBef>
                <a:spcPts val="0"/>
              </a:spcBef>
              <a:spcAft>
                <a:spcPts val="0"/>
              </a:spcAft>
            </a:pPr>
            <a:r>
              <a:rPr lang="en-US" altLang="ja-JP" sz="2000" dirty="0" smtClean="0">
                <a:solidFill>
                  <a:prstClr val="black"/>
                </a:solidFill>
                <a:latin typeface="Calibri"/>
                <a:ea typeface="ＭＳ Ｐゴシック"/>
              </a:rPr>
              <a:t>(</a:t>
            </a:r>
            <a:r>
              <a:rPr lang="en-US" altLang="ja-JP" sz="2000" dirty="0">
                <a:solidFill>
                  <a:prstClr val="black"/>
                </a:solidFill>
                <a:latin typeface="Calibri"/>
                <a:ea typeface="ＭＳ Ｐゴシック"/>
              </a:rPr>
              <a:t>nuclear security summit)</a:t>
            </a:r>
          </a:p>
          <a:p>
            <a:pPr eaLnBrk="1" fontAlgn="auto" hangingPunct="1">
              <a:spcBef>
                <a:spcPts val="0"/>
              </a:spcBef>
              <a:spcAft>
                <a:spcPts val="0"/>
              </a:spcAft>
            </a:pPr>
            <a:r>
              <a:rPr lang="en-US" altLang="ja-JP" sz="2000" dirty="0">
                <a:solidFill>
                  <a:prstClr val="black"/>
                </a:solidFill>
                <a:latin typeface="Calibri"/>
                <a:ea typeface="ＭＳ Ｐゴシック"/>
              </a:rPr>
              <a:t>· Border </a:t>
            </a:r>
            <a:r>
              <a:rPr lang="en-US" altLang="ja-JP" sz="2000" dirty="0" smtClean="0">
                <a:solidFill>
                  <a:prstClr val="black"/>
                </a:solidFill>
                <a:latin typeface="Calibri"/>
                <a:ea typeface="ＭＳ Ｐゴシック"/>
              </a:rPr>
              <a:t>strategy to investigate the nuclear material is </a:t>
            </a:r>
            <a:r>
              <a:rPr lang="en-US" altLang="ja-JP" sz="2000" dirty="0">
                <a:solidFill>
                  <a:prstClr val="black"/>
                </a:solidFill>
                <a:latin typeface="Calibri"/>
                <a:ea typeface="ＭＳ Ｐゴシック"/>
              </a:rPr>
              <a:t>essential against nuclear </a:t>
            </a:r>
            <a:r>
              <a:rPr lang="en-US" altLang="ja-JP" sz="2000" dirty="0" smtClean="0">
                <a:solidFill>
                  <a:prstClr val="black"/>
                </a:solidFill>
                <a:latin typeface="Calibri"/>
                <a:ea typeface="ＭＳ Ｐゴシック"/>
              </a:rPr>
              <a:t>terrorism. </a:t>
            </a:r>
          </a:p>
        </p:txBody>
      </p:sp>
      <p:sp>
        <p:nvSpPr>
          <p:cNvPr id="14" name="テキスト ボックス 13"/>
          <p:cNvSpPr txBox="1"/>
          <p:nvPr/>
        </p:nvSpPr>
        <p:spPr>
          <a:xfrm>
            <a:off x="720296" y="1556792"/>
            <a:ext cx="7583166" cy="830997"/>
          </a:xfrm>
          <a:prstGeom prst="rect">
            <a:avLst/>
          </a:prstGeom>
          <a:noFill/>
        </p:spPr>
        <p:txBody>
          <a:bodyPr wrap="none" rtlCol="0">
            <a:spAutoFit/>
          </a:bodyPr>
          <a:lstStyle/>
          <a:p>
            <a:pPr eaLnBrk="1" fontAlgn="auto" hangingPunct="1">
              <a:spcBef>
                <a:spcPts val="0"/>
              </a:spcBef>
              <a:spcAft>
                <a:spcPts val="0"/>
              </a:spcAft>
            </a:pPr>
            <a:r>
              <a:rPr lang="en-US" altLang="ja-JP" sz="2400" b="1" dirty="0">
                <a:solidFill>
                  <a:srgbClr val="FF0000"/>
                </a:solidFill>
                <a:latin typeface="Calibri"/>
                <a:ea typeface="ＭＳ Ｐゴシック"/>
              </a:rPr>
              <a:t>Necessity of non-destructive detection and measurement </a:t>
            </a:r>
            <a:endParaRPr lang="en-US" altLang="ja-JP" sz="2400" b="1" dirty="0" smtClean="0">
              <a:solidFill>
                <a:srgbClr val="FF0000"/>
              </a:solidFill>
              <a:latin typeface="Calibri"/>
              <a:ea typeface="ＭＳ Ｐゴシック"/>
            </a:endParaRPr>
          </a:p>
          <a:p>
            <a:pPr algn="ctr" eaLnBrk="1" fontAlgn="auto" hangingPunct="1">
              <a:spcBef>
                <a:spcPts val="0"/>
              </a:spcBef>
              <a:spcAft>
                <a:spcPts val="0"/>
              </a:spcAft>
            </a:pPr>
            <a:r>
              <a:rPr lang="en-US" altLang="ja-JP" sz="2400" b="1" dirty="0" smtClean="0">
                <a:solidFill>
                  <a:srgbClr val="FF0000"/>
                </a:solidFill>
                <a:latin typeface="Calibri"/>
                <a:ea typeface="ＭＳ Ｐゴシック"/>
              </a:rPr>
              <a:t>of </a:t>
            </a:r>
            <a:r>
              <a:rPr lang="en-US" altLang="ja-JP" sz="2400" b="1" dirty="0">
                <a:solidFill>
                  <a:srgbClr val="FF0000"/>
                </a:solidFill>
                <a:latin typeface="Calibri"/>
                <a:ea typeface="ＭＳ Ｐゴシック"/>
              </a:rPr>
              <a:t>nuclear material</a:t>
            </a:r>
            <a:endParaRPr lang="ja-JP" altLang="en-US" sz="2400" b="1" dirty="0">
              <a:solidFill>
                <a:srgbClr val="FF0000"/>
              </a:solidFill>
              <a:latin typeface="Calibri"/>
              <a:ea typeface="ＭＳ Ｐゴシック"/>
            </a:endParaRPr>
          </a:p>
        </p:txBody>
      </p:sp>
      <p:sp>
        <p:nvSpPr>
          <p:cNvPr id="15" name="テキスト ボックス 14"/>
          <p:cNvSpPr txBox="1"/>
          <p:nvPr/>
        </p:nvSpPr>
        <p:spPr>
          <a:xfrm>
            <a:off x="4413231" y="2975601"/>
            <a:ext cx="4657583" cy="1323439"/>
          </a:xfrm>
          <a:prstGeom prst="rect">
            <a:avLst/>
          </a:prstGeom>
          <a:noFill/>
        </p:spPr>
        <p:txBody>
          <a:bodyPr wrap="square" rtlCol="0">
            <a:spAutoFit/>
          </a:bodyPr>
          <a:lstStyle/>
          <a:p>
            <a:pPr eaLnBrk="1" fontAlgn="auto" hangingPunct="1">
              <a:spcBef>
                <a:spcPts val="0"/>
              </a:spcBef>
              <a:spcAft>
                <a:spcPts val="0"/>
              </a:spcAft>
            </a:pPr>
            <a:r>
              <a:rPr lang="en-US" altLang="ja-JP" sz="2000" dirty="0">
                <a:solidFill>
                  <a:prstClr val="black"/>
                </a:solidFill>
                <a:latin typeface="Calibri"/>
                <a:ea typeface="ＭＳ Ｐゴシック"/>
              </a:rPr>
              <a:t>· </a:t>
            </a:r>
            <a:r>
              <a:rPr lang="en-US" altLang="ja-JP" sz="2000" dirty="0" smtClean="0">
                <a:solidFill>
                  <a:prstClr val="black"/>
                </a:solidFill>
                <a:latin typeface="Calibri"/>
                <a:ea typeface="ＭＳ Ｐゴシック"/>
              </a:rPr>
              <a:t>Melted </a:t>
            </a:r>
            <a:r>
              <a:rPr lang="en-US" altLang="ja-JP" sz="2000" dirty="0">
                <a:solidFill>
                  <a:prstClr val="black"/>
                </a:solidFill>
                <a:latin typeface="Calibri"/>
                <a:ea typeface="ＭＳ Ｐゴシック"/>
              </a:rPr>
              <a:t>fuel will be taken from Fukushima Nuclear Power plant from 2021</a:t>
            </a:r>
          </a:p>
          <a:p>
            <a:pPr eaLnBrk="1" fontAlgn="auto" hangingPunct="1">
              <a:spcBef>
                <a:spcPts val="0"/>
              </a:spcBef>
              <a:spcAft>
                <a:spcPts val="0"/>
              </a:spcAft>
            </a:pPr>
            <a:r>
              <a:rPr lang="en-US" altLang="ja-JP" sz="2000" dirty="0">
                <a:solidFill>
                  <a:prstClr val="black"/>
                </a:solidFill>
                <a:latin typeface="Calibri"/>
                <a:ea typeface="ＭＳ Ｐゴシック"/>
              </a:rPr>
              <a:t>· Nuclear material measurement of </a:t>
            </a:r>
            <a:r>
              <a:rPr lang="en-US" altLang="ja-JP" sz="2000" dirty="0" smtClean="0">
                <a:solidFill>
                  <a:prstClr val="black"/>
                </a:solidFill>
                <a:latin typeface="Calibri"/>
                <a:ea typeface="ＭＳ Ｐゴシック"/>
              </a:rPr>
              <a:t>melted </a:t>
            </a:r>
            <a:r>
              <a:rPr lang="en-US" altLang="ja-JP" sz="2000" dirty="0">
                <a:solidFill>
                  <a:prstClr val="black"/>
                </a:solidFill>
                <a:latin typeface="Calibri"/>
                <a:ea typeface="ＭＳ Ｐゴシック"/>
              </a:rPr>
              <a:t>fuel is essential</a:t>
            </a:r>
            <a:endParaRPr lang="ja-JP" altLang="en-US" sz="2000" dirty="0">
              <a:solidFill>
                <a:prstClr val="black"/>
              </a:solidFill>
              <a:latin typeface="Calibri"/>
              <a:ea typeface="ＭＳ Ｐゴシック"/>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353506"/>
            <a:ext cx="3155398" cy="237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角丸四角形 35"/>
          <p:cNvSpPr/>
          <p:nvPr/>
        </p:nvSpPr>
        <p:spPr>
          <a:xfrm>
            <a:off x="107503" y="1556792"/>
            <a:ext cx="8963311" cy="5230450"/>
          </a:xfrm>
          <a:prstGeom prst="roundRect">
            <a:avLst>
              <a:gd name="adj" fmla="val 64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sp>
        <p:nvSpPr>
          <p:cNvPr id="11" name="テキスト ボックス 10"/>
          <p:cNvSpPr txBox="1"/>
          <p:nvPr/>
        </p:nvSpPr>
        <p:spPr>
          <a:xfrm>
            <a:off x="7113324" y="280155"/>
            <a:ext cx="1936749" cy="307777"/>
          </a:xfrm>
          <a:prstGeom prst="rect">
            <a:avLst/>
          </a:prstGeom>
          <a:noFill/>
        </p:spPr>
        <p:txBody>
          <a:bodyPr wrap="none" rtlCol="0">
            <a:spAutoFit/>
          </a:bodyPr>
          <a:lstStyle/>
          <a:p>
            <a:pPr defTabSz="457200" eaLnBrk="1" fontAlgn="auto" hangingPunct="1">
              <a:spcBef>
                <a:spcPts val="0"/>
              </a:spcBef>
              <a:spcAft>
                <a:spcPts val="0"/>
              </a:spcAft>
              <a:defRPr/>
            </a:pPr>
            <a:r>
              <a:rPr kumimoji="0" lang="en-US" altLang="ja-JP" sz="1400" kern="0" dirty="0" smtClean="0">
                <a:solidFill>
                  <a:srgbClr val="0000FF"/>
                </a:solidFill>
              </a:rPr>
              <a:t>Courtesy of R. </a:t>
            </a:r>
            <a:r>
              <a:rPr kumimoji="0" lang="en-US" altLang="ja-JP" sz="1400" kern="0" dirty="0" err="1" smtClean="0">
                <a:solidFill>
                  <a:srgbClr val="0000FF"/>
                </a:solidFill>
              </a:rPr>
              <a:t>Hajima</a:t>
            </a:r>
            <a:endParaRPr kumimoji="0" lang="ja-JP" altLang="en-US" sz="1400" kern="0" dirty="0" smtClean="0">
              <a:solidFill>
                <a:srgbClr val="0000FF"/>
              </a:solidFill>
            </a:endParaRPr>
          </a:p>
        </p:txBody>
      </p:sp>
    </p:spTree>
    <p:extLst>
      <p:ext uri="{BB962C8B-B14F-4D97-AF65-F5344CB8AC3E}">
        <p14:creationId xmlns:p14="http://schemas.microsoft.com/office/powerpoint/2010/main" val="1252408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7992888" cy="792088"/>
          </a:xfrm>
        </p:spPr>
        <p:txBody>
          <a:bodyPr>
            <a:normAutofit/>
          </a:bodyPr>
          <a:lstStyle/>
          <a:p>
            <a:r>
              <a:rPr kumimoji="1" lang="en-US" altLang="ja-JP" dirty="0" smtClean="0"/>
              <a:t>History of ERL project in KEK</a:t>
            </a:r>
            <a:endParaRPr kumimoji="1" lang="ja-JP" altLang="en-US" dirty="0"/>
          </a:p>
        </p:txBody>
      </p:sp>
      <p:sp>
        <p:nvSpPr>
          <p:cNvPr id="3" name="コンテンツ プレースホルダー 2"/>
          <p:cNvSpPr>
            <a:spLocks noGrp="1"/>
          </p:cNvSpPr>
          <p:nvPr>
            <p:ph idx="1"/>
          </p:nvPr>
        </p:nvSpPr>
        <p:spPr>
          <a:xfrm>
            <a:off x="107504" y="692696"/>
            <a:ext cx="9036496" cy="6165304"/>
          </a:xfrm>
        </p:spPr>
        <p:txBody>
          <a:bodyPr>
            <a:noAutofit/>
          </a:bodyPr>
          <a:lstStyle/>
          <a:p>
            <a:pPr marL="0" indent="0">
              <a:buNone/>
            </a:pPr>
            <a:r>
              <a:rPr kumimoji="1" lang="en-US" altLang="ja-JP" sz="2400" dirty="0" smtClean="0">
                <a:solidFill>
                  <a:schemeClr val="tx2"/>
                </a:solidFill>
              </a:rPr>
              <a:t>Fiscal Year</a:t>
            </a:r>
          </a:p>
          <a:p>
            <a:pPr marL="0" indent="0">
              <a:buNone/>
            </a:pPr>
            <a:r>
              <a:rPr kumimoji="1" lang="en-US" altLang="ja-JP" sz="2400" dirty="0" smtClean="0">
                <a:solidFill>
                  <a:schemeClr val="tx2"/>
                </a:solidFill>
              </a:rPr>
              <a:t>2005</a:t>
            </a:r>
            <a:r>
              <a:rPr kumimoji="1" lang="ja-JP" altLang="en-US" sz="2400" dirty="0" smtClean="0"/>
              <a:t> </a:t>
            </a:r>
            <a:r>
              <a:rPr kumimoji="1" lang="en-US" altLang="ja-JP" sz="2400" dirty="0" smtClean="0"/>
              <a:t>	Institute of Materials Structure Science in KEK decided to start the R&amp;D of 5GeV ERL light source as a future light.</a:t>
            </a:r>
            <a:r>
              <a:rPr kumimoji="1" lang="ja-JP" altLang="en-US" sz="2400" dirty="0" smtClean="0"/>
              <a:t> </a:t>
            </a:r>
            <a:endParaRPr lang="en-US" altLang="ja-JP" sz="2400" dirty="0" smtClean="0"/>
          </a:p>
          <a:p>
            <a:pPr marL="0" indent="0">
              <a:buNone/>
            </a:pPr>
            <a:r>
              <a:rPr lang="en-US" altLang="ja-JP" sz="2400" dirty="0" smtClean="0">
                <a:solidFill>
                  <a:schemeClr val="tx2"/>
                </a:solidFill>
              </a:rPr>
              <a:t>2006</a:t>
            </a:r>
            <a:r>
              <a:rPr lang="en-US" altLang="ja-JP" sz="2400" dirty="0" smtClean="0"/>
              <a:t>	Establishment of ERL Project Office in KEK</a:t>
            </a:r>
          </a:p>
          <a:p>
            <a:pPr marL="0" indent="0">
              <a:buNone/>
            </a:pPr>
            <a:r>
              <a:rPr lang="en-US" altLang="ja-JP" sz="2400" dirty="0" smtClean="0">
                <a:solidFill>
                  <a:schemeClr val="tx2"/>
                </a:solidFill>
              </a:rPr>
              <a:t>2007</a:t>
            </a:r>
            <a:r>
              <a:rPr lang="en-US" altLang="ja-JP" sz="2400" dirty="0" smtClean="0"/>
              <a:t>	The CDR on Compact ERL (cERL) was published</a:t>
            </a:r>
          </a:p>
          <a:p>
            <a:pPr marL="0" indent="0">
              <a:buNone/>
            </a:pPr>
            <a:r>
              <a:rPr lang="en-US" altLang="ja-JP" sz="2400" dirty="0" smtClean="0">
                <a:solidFill>
                  <a:schemeClr val="tx2"/>
                </a:solidFill>
              </a:rPr>
              <a:t>2008</a:t>
            </a:r>
            <a:r>
              <a:rPr lang="en-US" altLang="ja-JP" sz="2400" dirty="0" smtClean="0"/>
              <a:t>	The construction of the infra structure started.</a:t>
            </a:r>
          </a:p>
          <a:p>
            <a:pPr marL="0" indent="0">
              <a:buNone/>
            </a:pPr>
            <a:r>
              <a:rPr lang="en-US" altLang="ja-JP" sz="2400" dirty="0">
                <a:solidFill>
                  <a:schemeClr val="tx2"/>
                </a:solidFill>
              </a:rPr>
              <a:t>2013	</a:t>
            </a:r>
            <a:r>
              <a:rPr lang="en-US" altLang="ja-JP" sz="2400" dirty="0"/>
              <a:t>The </a:t>
            </a:r>
            <a:r>
              <a:rPr lang="en-US" altLang="ja-JP" sz="2400" dirty="0" smtClean="0"/>
              <a:t>construction </a:t>
            </a:r>
            <a:r>
              <a:rPr lang="en-US" altLang="ja-JP" sz="2400" smtClean="0"/>
              <a:t>of the cERL</a:t>
            </a:r>
            <a:r>
              <a:rPr lang="en-US" altLang="ja-JP" sz="2400" dirty="0" smtClean="0"/>
              <a:t> was completed and the commissioning </a:t>
            </a:r>
            <a:r>
              <a:rPr lang="en-US" altLang="ja-JP" sz="2400" dirty="0"/>
              <a:t>of the ERL operation </a:t>
            </a:r>
            <a:r>
              <a:rPr lang="en-US" altLang="ja-JP" sz="2400" dirty="0" smtClean="0"/>
              <a:t>started</a:t>
            </a:r>
            <a:r>
              <a:rPr lang="en-US" altLang="ja-JP" sz="2400" dirty="0"/>
              <a:t>. (0.01 mA)</a:t>
            </a:r>
          </a:p>
          <a:p>
            <a:pPr marL="0" indent="0">
              <a:buNone/>
            </a:pPr>
            <a:r>
              <a:rPr lang="en-US" altLang="ja-JP" sz="2400" dirty="0" smtClean="0">
                <a:solidFill>
                  <a:schemeClr val="tx2"/>
                </a:solidFill>
              </a:rPr>
              <a:t>2015	</a:t>
            </a:r>
            <a:r>
              <a:rPr lang="en-US" altLang="ja-JP" sz="2400" dirty="0" smtClean="0"/>
              <a:t>The commissioning </a:t>
            </a:r>
            <a:r>
              <a:rPr lang="en-US" altLang="ja-JP" sz="2400" dirty="0"/>
              <a:t>of the </a:t>
            </a:r>
            <a:r>
              <a:rPr lang="en-US" altLang="ja-JP" sz="2400" dirty="0" err="1"/>
              <a:t>cERL</a:t>
            </a:r>
            <a:r>
              <a:rPr lang="en-US" altLang="ja-JP" sz="2400" dirty="0"/>
              <a:t> (1mA), bunch compression and high bunch charge operation (7.7pC/ bunch</a:t>
            </a:r>
            <a:r>
              <a:rPr lang="en-US" altLang="ja-JP" sz="2400" dirty="0" smtClean="0"/>
              <a:t>).</a:t>
            </a:r>
          </a:p>
          <a:p>
            <a:pPr marL="0" lvl="0" indent="0">
              <a:buNone/>
            </a:pPr>
            <a:r>
              <a:rPr lang="en-US" altLang="ja-JP" sz="2400" dirty="0" smtClean="0">
                <a:solidFill>
                  <a:srgbClr val="1F497D"/>
                </a:solidFill>
              </a:rPr>
              <a:t>2016	</a:t>
            </a:r>
            <a:r>
              <a:rPr lang="en-US" altLang="ja-JP" sz="2400" dirty="0" smtClean="0">
                <a:solidFill>
                  <a:prstClr val="black"/>
                </a:solidFill>
              </a:rPr>
              <a:t>The </a:t>
            </a:r>
            <a:r>
              <a:rPr lang="en-US" altLang="ja-JP" sz="2400" dirty="0">
                <a:solidFill>
                  <a:prstClr val="black"/>
                </a:solidFill>
              </a:rPr>
              <a:t>future light source was shifted to the </a:t>
            </a:r>
            <a:r>
              <a:rPr lang="en-US" altLang="ja-JP" sz="2400" dirty="0" smtClean="0">
                <a:solidFill>
                  <a:prstClr val="black"/>
                </a:solidFill>
              </a:rPr>
              <a:t>ring-based accelerator</a:t>
            </a:r>
            <a:r>
              <a:rPr lang="en-US" altLang="ja-JP" sz="2400" dirty="0">
                <a:solidFill>
                  <a:prstClr val="black"/>
                </a:solidFill>
              </a:rPr>
              <a:t>, so that there is no back ground to continue the ERL R&amp;D. </a:t>
            </a:r>
            <a:endParaRPr lang="en-US" altLang="ja-JP" sz="2400" dirty="0" smtClean="0">
              <a:solidFill>
                <a:prstClr val="black"/>
              </a:solidFill>
            </a:endParaRPr>
          </a:p>
          <a:p>
            <a:pPr marL="0" lvl="0" indent="0">
              <a:buNone/>
            </a:pPr>
            <a:r>
              <a:rPr lang="en-US" altLang="ja-JP" sz="2400" dirty="0" smtClean="0">
                <a:solidFill>
                  <a:srgbClr val="1F497D"/>
                </a:solidFill>
              </a:rPr>
              <a:t>2017</a:t>
            </a:r>
            <a:r>
              <a:rPr lang="en-US" altLang="ja-JP" sz="2400" dirty="0">
                <a:solidFill>
                  <a:prstClr val="black"/>
                </a:solidFill>
              </a:rPr>
              <a:t>	</a:t>
            </a:r>
            <a:r>
              <a:rPr lang="en-US" altLang="ja-JP" sz="2400" u="sng" dirty="0">
                <a:solidFill>
                  <a:prstClr val="black"/>
                </a:solidFill>
              </a:rPr>
              <a:t>ERL project Office was closed in KEK </a:t>
            </a:r>
            <a:r>
              <a:rPr lang="en-US" altLang="ja-JP" sz="2400" dirty="0">
                <a:solidFill>
                  <a:prstClr val="black"/>
                </a:solidFill>
              </a:rPr>
              <a:t>and “</a:t>
            </a:r>
            <a:r>
              <a:rPr lang="en-US" altLang="ja-JP" sz="2400" u="sng" dirty="0">
                <a:solidFill>
                  <a:prstClr val="black"/>
                </a:solidFill>
              </a:rPr>
              <a:t>Utilization Promotion Team based on Superconductive Accelerator” </a:t>
            </a:r>
            <a:r>
              <a:rPr lang="en-US" altLang="ja-JP" sz="2400" dirty="0">
                <a:solidFill>
                  <a:prstClr val="black"/>
                </a:solidFill>
              </a:rPr>
              <a:t>was </a:t>
            </a:r>
            <a:r>
              <a:rPr lang="en-US" altLang="ja-JP" sz="2400" dirty="0" smtClean="0">
                <a:solidFill>
                  <a:prstClr val="black"/>
                </a:solidFill>
              </a:rPr>
              <a:t>in KEK in order to find industrial applications based on superconductive accelerator.</a:t>
            </a:r>
            <a:endParaRPr lang="en-US" altLang="ja-JP" sz="2400" dirty="0">
              <a:solidFill>
                <a:prstClr val="black"/>
              </a:solidFill>
            </a:endParaRPr>
          </a:p>
          <a:p>
            <a:pPr marL="0" indent="0">
              <a:buNone/>
            </a:pPr>
            <a:endParaRPr lang="en-US" altLang="ja-JP" sz="2400" dirty="0" smtClean="0"/>
          </a:p>
        </p:txBody>
      </p:sp>
    </p:spTree>
    <p:extLst>
      <p:ext uri="{BB962C8B-B14F-4D97-AF65-F5344CB8AC3E}">
        <p14:creationId xmlns:p14="http://schemas.microsoft.com/office/powerpoint/2010/main" val="1925213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30</a:t>
            </a:fld>
            <a:endParaRPr lang="ja-JP" alt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2008"/>
            <a:ext cx="8497790" cy="6381328"/>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テキスト ボックス 4"/>
          <p:cNvSpPr txBox="1"/>
          <p:nvPr/>
        </p:nvSpPr>
        <p:spPr>
          <a:xfrm>
            <a:off x="6372200" y="6303674"/>
            <a:ext cx="2031325" cy="369332"/>
          </a:xfrm>
          <a:prstGeom prst="rect">
            <a:avLst/>
          </a:prstGeom>
          <a:solidFill>
            <a:schemeClr val="bg1"/>
          </a:solidFill>
        </p:spPr>
        <p:txBody>
          <a:bodyPr wrap="none" rtlCol="0">
            <a:spAutoFit/>
          </a:bodyPr>
          <a:lstStyle/>
          <a:p>
            <a:r>
              <a:rPr lang="en-US" altLang="ja-JP" dirty="0" smtClean="0">
                <a:solidFill>
                  <a:prstClr val="black"/>
                </a:solidFill>
              </a:rPr>
              <a:t>R. </a:t>
            </a:r>
            <a:r>
              <a:rPr lang="en-US" altLang="ja-JP" dirty="0" err="1" smtClean="0">
                <a:solidFill>
                  <a:prstClr val="black"/>
                </a:solidFill>
              </a:rPr>
              <a:t>Hajima</a:t>
            </a:r>
            <a:r>
              <a:rPr lang="en-US" altLang="ja-JP" dirty="0" smtClean="0">
                <a:solidFill>
                  <a:prstClr val="black"/>
                </a:solidFill>
              </a:rPr>
              <a:t>: ERL15</a:t>
            </a:r>
            <a:endParaRPr lang="ja-JP" altLang="en-US" dirty="0">
              <a:solidFill>
                <a:prstClr val="black"/>
              </a:solidFill>
            </a:endParaRPr>
          </a:p>
        </p:txBody>
      </p:sp>
    </p:spTree>
    <p:extLst>
      <p:ext uri="{BB962C8B-B14F-4D97-AF65-F5344CB8AC3E}">
        <p14:creationId xmlns:p14="http://schemas.microsoft.com/office/powerpoint/2010/main" val="1532892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103BDD0-6027-4C0D-BA32-79CA8F03637F}" type="slidenum">
              <a:rPr lang="ja-JP" altLang="en-US" smtClean="0">
                <a:solidFill>
                  <a:prstClr val="black">
                    <a:tint val="75000"/>
                  </a:prstClr>
                </a:solidFill>
              </a:rPr>
              <a:pPr/>
              <a:t>31</a:t>
            </a:fld>
            <a:endParaRPr lang="ja-JP" altLang="en-US" dirty="0">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4951"/>
            <a:ext cx="8568952" cy="643476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テキスト ボックス 4"/>
          <p:cNvSpPr txBox="1"/>
          <p:nvPr/>
        </p:nvSpPr>
        <p:spPr>
          <a:xfrm>
            <a:off x="5076056" y="6462214"/>
            <a:ext cx="2031325" cy="369332"/>
          </a:xfrm>
          <a:prstGeom prst="rect">
            <a:avLst/>
          </a:prstGeom>
          <a:solidFill>
            <a:schemeClr val="bg1"/>
          </a:solidFill>
        </p:spPr>
        <p:txBody>
          <a:bodyPr wrap="none" rtlCol="0">
            <a:spAutoFit/>
          </a:bodyPr>
          <a:lstStyle/>
          <a:p>
            <a:r>
              <a:rPr lang="en-US" altLang="ja-JP" dirty="0" smtClean="0">
                <a:solidFill>
                  <a:prstClr val="black"/>
                </a:solidFill>
              </a:rPr>
              <a:t>R. </a:t>
            </a:r>
            <a:r>
              <a:rPr lang="en-US" altLang="ja-JP" dirty="0" err="1" smtClean="0">
                <a:solidFill>
                  <a:prstClr val="black"/>
                </a:solidFill>
              </a:rPr>
              <a:t>Hajima</a:t>
            </a:r>
            <a:r>
              <a:rPr lang="en-US" altLang="ja-JP" dirty="0" smtClean="0">
                <a:solidFill>
                  <a:prstClr val="black"/>
                </a:solidFill>
              </a:rPr>
              <a:t>: ERL15</a:t>
            </a:r>
            <a:endParaRPr lang="ja-JP" altLang="en-US" dirty="0">
              <a:solidFill>
                <a:prstClr val="black"/>
              </a:solidFill>
            </a:endParaRPr>
          </a:p>
        </p:txBody>
      </p:sp>
    </p:spTree>
    <p:extLst>
      <p:ext uri="{BB962C8B-B14F-4D97-AF65-F5344CB8AC3E}">
        <p14:creationId xmlns:p14="http://schemas.microsoft.com/office/powerpoint/2010/main" val="581310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648072"/>
          </a:xfrm>
        </p:spPr>
        <p:txBody>
          <a:bodyPr/>
          <a:lstStyle/>
          <a:p>
            <a:pPr defTabSz="927100">
              <a:tabLst>
                <a:tab pos="6545263" algn="l"/>
              </a:tabLst>
            </a:pPr>
            <a:r>
              <a:rPr kumimoji="1" lang="en-US" altLang="ja-JP" sz="3600" dirty="0" smtClean="0"/>
              <a:t>Summary</a:t>
            </a:r>
            <a:endParaRPr kumimoji="1" lang="ja-JP" altLang="en-US" sz="3600" dirty="0"/>
          </a:p>
        </p:txBody>
      </p:sp>
      <p:sp>
        <p:nvSpPr>
          <p:cNvPr id="3" name="コンテンツ プレースホルダー 2"/>
          <p:cNvSpPr>
            <a:spLocks noGrp="1"/>
          </p:cNvSpPr>
          <p:nvPr>
            <p:ph idx="1"/>
          </p:nvPr>
        </p:nvSpPr>
        <p:spPr>
          <a:xfrm>
            <a:off x="-36512" y="836712"/>
            <a:ext cx="9324528" cy="6192688"/>
          </a:xfrm>
        </p:spPr>
        <p:txBody>
          <a:bodyPr/>
          <a:lstStyle/>
          <a:p>
            <a:r>
              <a:rPr lang="en-US" altLang="ja-JP" sz="2800" dirty="0" smtClean="0">
                <a:solidFill>
                  <a:schemeClr val="tx2"/>
                </a:solidFill>
              </a:rPr>
              <a:t>Super conducting accelerator </a:t>
            </a:r>
            <a:r>
              <a:rPr lang="en-US" altLang="ja-JP" sz="2800" dirty="0">
                <a:solidFill>
                  <a:schemeClr val="tx2"/>
                </a:solidFill>
              </a:rPr>
              <a:t>gives us high current </a:t>
            </a:r>
            <a:r>
              <a:rPr lang="en-US" altLang="ja-JP" sz="2800" dirty="0" err="1">
                <a:solidFill>
                  <a:schemeClr val="tx2"/>
                </a:solidFill>
              </a:rPr>
              <a:t>linac</a:t>
            </a:r>
            <a:r>
              <a:rPr lang="en-US" altLang="ja-JP" sz="2800" dirty="0">
                <a:solidFill>
                  <a:schemeClr val="tx2"/>
                </a:solidFill>
              </a:rPr>
              <a:t>-based electron beam (~10mA) with high quality of the electron beam such as small emittance, Short pulses</a:t>
            </a:r>
            <a:r>
              <a:rPr lang="en-US" altLang="ja-JP" sz="2800" dirty="0" smtClean="0">
                <a:solidFill>
                  <a:schemeClr val="tx2"/>
                </a:solidFill>
              </a:rPr>
              <a:t>.</a:t>
            </a:r>
            <a:endParaRPr lang="en-US" altLang="ja-JP" sz="2800" dirty="0">
              <a:solidFill>
                <a:schemeClr val="tx2"/>
              </a:solidFill>
            </a:endParaRPr>
          </a:p>
          <a:p>
            <a:r>
              <a:rPr lang="en-US" altLang="ja-JP" sz="2800" dirty="0" smtClean="0">
                <a:solidFill>
                  <a:schemeClr val="tx2"/>
                </a:solidFill>
              </a:rPr>
              <a:t>following </a:t>
            </a:r>
            <a:r>
              <a:rPr lang="en-US" altLang="ja-JP" sz="2800" dirty="0">
                <a:solidFill>
                  <a:schemeClr val="tx2"/>
                </a:solidFill>
              </a:rPr>
              <a:t>important industrial </a:t>
            </a:r>
            <a:r>
              <a:rPr lang="en-US" altLang="ja-JP" sz="2800" dirty="0" smtClean="0">
                <a:solidFill>
                  <a:schemeClr val="tx2"/>
                </a:solidFill>
              </a:rPr>
              <a:t>applications are presented.</a:t>
            </a:r>
            <a:endParaRPr lang="en-US" altLang="ja-JP" sz="2800" dirty="0">
              <a:solidFill>
                <a:schemeClr val="tx2"/>
              </a:solidFill>
            </a:endParaRPr>
          </a:p>
          <a:p>
            <a:pPr lvl="1"/>
            <a:r>
              <a:rPr lang="en-US" altLang="ja-JP" sz="2400" dirty="0" smtClean="0"/>
              <a:t>EUV-FEL for Future Lithography</a:t>
            </a:r>
          </a:p>
          <a:p>
            <a:pPr lvl="1"/>
            <a:r>
              <a:rPr lang="en-US" altLang="ja-JP" sz="2400" dirty="0"/>
              <a:t>RI manufacturing facility for nuclear medical </a:t>
            </a:r>
            <a:r>
              <a:rPr lang="en-US" altLang="ja-JP" sz="2400" dirty="0" smtClean="0"/>
              <a:t>examination</a:t>
            </a:r>
          </a:p>
          <a:p>
            <a:pPr lvl="1"/>
            <a:r>
              <a:rPr lang="en-US" altLang="ja-JP" sz="2400" dirty="0"/>
              <a:t>High resolution X-ray imaging device for medical </a:t>
            </a:r>
            <a:r>
              <a:rPr lang="en-US" altLang="ja-JP" sz="2400" dirty="0" smtClean="0"/>
              <a:t>use</a:t>
            </a:r>
          </a:p>
          <a:p>
            <a:pPr lvl="1"/>
            <a:r>
              <a:rPr lang="en-US" altLang="ja-JP" sz="2400" dirty="0"/>
              <a:t>Nuclear security </a:t>
            </a:r>
            <a:r>
              <a:rPr lang="en-US" altLang="ja-JP" sz="2400" dirty="0" smtClean="0"/>
              <a:t>system</a:t>
            </a:r>
          </a:p>
          <a:p>
            <a:r>
              <a:rPr lang="en-US" altLang="ja-JP" sz="2800" dirty="0" smtClean="0">
                <a:solidFill>
                  <a:schemeClr val="tx2"/>
                </a:solidFill>
              </a:rPr>
              <a:t>The cost and size reductions at the accelerator system are also very important for industrial applications, so that the R&amp;Ds for High Q and high temperature system of SRF </a:t>
            </a:r>
            <a:r>
              <a:rPr lang="en-US" altLang="ja-JP" sz="2800" smtClean="0">
                <a:solidFill>
                  <a:schemeClr val="tx2"/>
                </a:solidFill>
              </a:rPr>
              <a:t>are essential</a:t>
            </a:r>
            <a:r>
              <a:rPr lang="en-US" altLang="ja-JP" sz="2800" dirty="0" smtClean="0">
                <a:solidFill>
                  <a:schemeClr val="tx2"/>
                </a:solidFill>
              </a:rPr>
              <a:t>.</a:t>
            </a:r>
            <a:endParaRPr lang="en-US" altLang="ja-JP" dirty="0"/>
          </a:p>
          <a:p>
            <a:pPr marL="0" indent="0">
              <a:buNone/>
            </a:pPr>
            <a:endParaRPr kumimoji="1" lang="ja-JP" altLang="en-US" dirty="0"/>
          </a:p>
        </p:txBody>
      </p:sp>
    </p:spTree>
    <p:extLst>
      <p:ext uri="{BB962C8B-B14F-4D97-AF65-F5344CB8AC3E}">
        <p14:creationId xmlns:p14="http://schemas.microsoft.com/office/powerpoint/2010/main" val="1651100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21" y="0"/>
            <a:ext cx="9036374" cy="922114"/>
          </a:xfrm>
        </p:spPr>
        <p:txBody>
          <a:bodyPr>
            <a:normAutofit fontScale="90000"/>
          </a:bodyPr>
          <a:lstStyle/>
          <a:p>
            <a:r>
              <a:rPr lang="en-US" altLang="ja-JP" dirty="0"/>
              <a:t>KEK Project Implementation Plan (KEK-PIP) </a:t>
            </a:r>
            <a:endParaRPr kumimoji="1" lang="ja-JP" altLang="en-US" dirty="0"/>
          </a:p>
        </p:txBody>
      </p:sp>
      <p:sp>
        <p:nvSpPr>
          <p:cNvPr id="4" name="テキスト ボックス 3"/>
          <p:cNvSpPr txBox="1"/>
          <p:nvPr/>
        </p:nvSpPr>
        <p:spPr>
          <a:xfrm>
            <a:off x="251397" y="1196752"/>
            <a:ext cx="8784977" cy="4062651"/>
          </a:xfrm>
          <a:prstGeom prst="rect">
            <a:avLst/>
          </a:prstGeom>
          <a:noFill/>
        </p:spPr>
        <p:txBody>
          <a:bodyPr wrap="square" rtlCol="0">
            <a:spAutoFit/>
          </a:bodyPr>
          <a:lstStyle/>
          <a:p>
            <a:r>
              <a:rPr lang="en-US" altLang="ja-JP" dirty="0" smtClean="0">
                <a:solidFill>
                  <a:prstClr val="black"/>
                </a:solidFill>
                <a:hlinkClick r:id="rId2"/>
              </a:rPr>
              <a:t>http</a:t>
            </a:r>
            <a:r>
              <a:rPr lang="en-US" altLang="ja-JP" dirty="0">
                <a:solidFill>
                  <a:prstClr val="black"/>
                </a:solidFill>
                <a:hlinkClick r:id="rId2"/>
              </a:rPr>
              <a:t>://www.kek.jp/ja/NewsRoom/Release/20160802141100</a:t>
            </a:r>
            <a:r>
              <a:rPr lang="en-US" altLang="ja-JP" dirty="0" smtClean="0">
                <a:solidFill>
                  <a:prstClr val="black"/>
                </a:solidFill>
                <a:hlinkClick r:id="rId2"/>
              </a:rPr>
              <a:t>/</a:t>
            </a:r>
            <a:endParaRPr lang="en-US" altLang="ja-JP" dirty="0" smtClean="0">
              <a:solidFill>
                <a:prstClr val="black"/>
              </a:solidFill>
            </a:endParaRPr>
          </a:p>
          <a:p>
            <a:r>
              <a:rPr lang="ja-JP" altLang="en-US" dirty="0">
                <a:solidFill>
                  <a:prstClr val="black"/>
                </a:solidFill>
              </a:rPr>
              <a:t>　</a:t>
            </a:r>
            <a:r>
              <a:rPr lang="en-US" altLang="ja-JP" sz="2400" dirty="0" smtClean="0">
                <a:solidFill>
                  <a:prstClr val="black"/>
                </a:solidFill>
              </a:rPr>
              <a:t>3-2</a:t>
            </a:r>
            <a:r>
              <a:rPr lang="en-US" altLang="ja-JP" sz="2400" dirty="0">
                <a:solidFill>
                  <a:prstClr val="black"/>
                </a:solidFill>
              </a:rPr>
              <a:t>. Other research projects carried out using general funds of KEK</a:t>
            </a:r>
          </a:p>
          <a:p>
            <a:r>
              <a:rPr lang="en-US" altLang="ja-JP" sz="2400" dirty="0">
                <a:solidFill>
                  <a:prstClr val="black"/>
                </a:solidFill>
              </a:rPr>
              <a:t>The following projects have up to now been conducted mainly using general funds of KEK. They will be continued on the condition that greater efforts are made to obtain external funding.</a:t>
            </a:r>
          </a:p>
          <a:p>
            <a:r>
              <a:rPr lang="en-US" altLang="ja-JP" sz="2400" dirty="0">
                <a:solidFill>
                  <a:prstClr val="black"/>
                </a:solidFill>
              </a:rPr>
              <a:t>▪ Simulation studies with the existing supercomputer (only up to summer of 2017)</a:t>
            </a:r>
          </a:p>
          <a:p>
            <a:r>
              <a:rPr lang="en-US" altLang="ja-JP" sz="2400" dirty="0">
                <a:solidFill>
                  <a:prstClr val="black"/>
                </a:solidFill>
              </a:rPr>
              <a:t>▪ </a:t>
            </a:r>
            <a:r>
              <a:rPr lang="en-US" altLang="ja-JP" sz="2400" dirty="0">
                <a:solidFill>
                  <a:srgbClr val="1F497D"/>
                </a:solidFill>
              </a:rPr>
              <a:t>Industrial application of ERL technology</a:t>
            </a:r>
          </a:p>
          <a:p>
            <a:r>
              <a:rPr lang="en-US" altLang="ja-JP" sz="2400" dirty="0">
                <a:solidFill>
                  <a:prstClr val="black"/>
                </a:solidFill>
              </a:rPr>
              <a:t>▪ </a:t>
            </a:r>
            <a:endParaRPr lang="en-US" altLang="ja-JP" sz="2400" dirty="0" smtClean="0">
              <a:solidFill>
                <a:prstClr val="black"/>
              </a:solidFill>
            </a:endParaRPr>
          </a:p>
        </p:txBody>
      </p:sp>
    </p:spTree>
    <p:extLst>
      <p:ext uri="{BB962C8B-B14F-4D97-AF65-F5344CB8AC3E}">
        <p14:creationId xmlns:p14="http://schemas.microsoft.com/office/powerpoint/2010/main" val="1493425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ERL\発表\2015_05_05 IPAC15（坂中）\図\cERL-BirdView_16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947" y="1580803"/>
            <a:ext cx="7930836" cy="508437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4"/>
          <p:cNvSpPr>
            <a:spLocks noChangeArrowheads="1"/>
          </p:cNvSpPr>
          <p:nvPr/>
        </p:nvSpPr>
        <p:spPr bwMode="auto">
          <a:xfrm>
            <a:off x="512256" y="115888"/>
            <a:ext cx="8304529"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dirty="0" smtClean="0">
                <a:solidFill>
                  <a:srgbClr val="000000"/>
                </a:solidFill>
                <a:latin typeface="Calibri"/>
              </a:rPr>
              <a:t>The Compact ERL (cERL)</a:t>
            </a:r>
            <a:endParaRPr lang="en-US" altLang="ja-JP" dirty="0">
              <a:solidFill>
                <a:srgbClr val="000000"/>
              </a:solidFill>
              <a:latin typeface="Calibri"/>
            </a:endParaRPr>
          </a:p>
        </p:txBody>
      </p:sp>
      <p:sp>
        <p:nvSpPr>
          <p:cNvPr id="47" name="テキスト ボックス 46"/>
          <p:cNvSpPr txBox="1"/>
          <p:nvPr/>
        </p:nvSpPr>
        <p:spPr>
          <a:xfrm>
            <a:off x="2042774" y="6260394"/>
            <a:ext cx="4473441" cy="461665"/>
          </a:xfrm>
          <a:prstGeom prst="rect">
            <a:avLst/>
          </a:prstGeom>
          <a:noFill/>
        </p:spPr>
        <p:txBody>
          <a:bodyPr wrap="square" rtlCol="0">
            <a:spAutoFit/>
          </a:bodyPr>
          <a:lstStyle/>
          <a:p>
            <a:pPr algn="ctr" eaLnBrk="1" hangingPunct="1"/>
            <a:r>
              <a:rPr lang="en-US" altLang="ja-JP" sz="2400" dirty="0" smtClean="0">
                <a:solidFill>
                  <a:srgbClr val="0099FF"/>
                </a:solidFill>
                <a:latin typeface="Calibri"/>
              </a:rPr>
              <a:t>Photocathode DC gun (JAEA)</a:t>
            </a:r>
            <a:endParaRPr lang="ja-JP" altLang="en-US" sz="2400" dirty="0">
              <a:solidFill>
                <a:srgbClr val="0099FF"/>
              </a:solidFill>
              <a:latin typeface="Calibri"/>
            </a:endParaRPr>
          </a:p>
        </p:txBody>
      </p:sp>
      <p:sp>
        <p:nvSpPr>
          <p:cNvPr id="3" name="テキスト ボックス 2"/>
          <p:cNvSpPr txBox="1"/>
          <p:nvPr/>
        </p:nvSpPr>
        <p:spPr>
          <a:xfrm>
            <a:off x="198368" y="735354"/>
            <a:ext cx="5804794" cy="461665"/>
          </a:xfrm>
          <a:prstGeom prst="rect">
            <a:avLst/>
          </a:prstGeom>
          <a:noFill/>
        </p:spPr>
        <p:txBody>
          <a:bodyPr wrap="none" rtlCol="0">
            <a:spAutoFit/>
          </a:bodyPr>
          <a:lstStyle/>
          <a:p>
            <a:pPr eaLnBrk="1" hangingPunct="1"/>
            <a:r>
              <a:rPr lang="en-US" altLang="ja-JP" sz="2400" dirty="0" smtClean="0">
                <a:solidFill>
                  <a:srgbClr val="3333FF"/>
                </a:solidFill>
                <a:latin typeface="Calibri"/>
              </a:rPr>
              <a:t>The cERL contains all important technologies.</a:t>
            </a:r>
            <a:endParaRPr lang="ja-JP" altLang="en-US" sz="2400" dirty="0">
              <a:solidFill>
                <a:srgbClr val="3333FF"/>
              </a:solidFill>
              <a:latin typeface="Calibri"/>
            </a:endParaRPr>
          </a:p>
        </p:txBody>
      </p:sp>
      <p:cxnSp>
        <p:nvCxnSpPr>
          <p:cNvPr id="18" name="直線コネクタ 17"/>
          <p:cNvCxnSpPr/>
          <p:nvPr/>
        </p:nvCxnSpPr>
        <p:spPr>
          <a:xfrm>
            <a:off x="3415202" y="4602541"/>
            <a:ext cx="403094" cy="905346"/>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134712" y="5509066"/>
            <a:ext cx="2710678" cy="461665"/>
          </a:xfrm>
          <a:prstGeom prst="rect">
            <a:avLst/>
          </a:prstGeom>
          <a:noFill/>
        </p:spPr>
        <p:txBody>
          <a:bodyPr wrap="none" rtlCol="0">
            <a:spAutoFit/>
          </a:bodyPr>
          <a:lstStyle/>
          <a:p>
            <a:pPr eaLnBrk="1" hangingPunct="1"/>
            <a:r>
              <a:rPr lang="en-US" altLang="ja-JP" sz="2400" dirty="0" smtClean="0">
                <a:solidFill>
                  <a:srgbClr val="0099FF"/>
                </a:solidFill>
                <a:latin typeface="Calibri"/>
              </a:rPr>
              <a:t>Injector cryomodule</a:t>
            </a:r>
            <a:endParaRPr lang="ja-JP" altLang="en-US" sz="2400" dirty="0">
              <a:solidFill>
                <a:srgbClr val="0099FF"/>
              </a:solidFill>
              <a:latin typeface="Calibri"/>
            </a:endParaRPr>
          </a:p>
        </p:txBody>
      </p:sp>
      <p:cxnSp>
        <p:nvCxnSpPr>
          <p:cNvPr id="22" name="直線コネクタ 21"/>
          <p:cNvCxnSpPr/>
          <p:nvPr/>
        </p:nvCxnSpPr>
        <p:spPr>
          <a:xfrm>
            <a:off x="5720727" y="2962355"/>
            <a:ext cx="866420" cy="617144"/>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931866" y="3606329"/>
            <a:ext cx="3063146" cy="461665"/>
          </a:xfrm>
          <a:prstGeom prst="rect">
            <a:avLst/>
          </a:prstGeom>
          <a:noFill/>
        </p:spPr>
        <p:txBody>
          <a:bodyPr wrap="none" rtlCol="0">
            <a:spAutoFit/>
          </a:bodyPr>
          <a:lstStyle/>
          <a:p>
            <a:pPr eaLnBrk="1" hangingPunct="1"/>
            <a:r>
              <a:rPr lang="en-US" altLang="ja-JP" sz="2400" dirty="0" smtClean="0">
                <a:solidFill>
                  <a:srgbClr val="0099FF"/>
                </a:solidFill>
                <a:latin typeface="Calibri"/>
              </a:rPr>
              <a:t>Main-linac cryomodule</a:t>
            </a:r>
            <a:endParaRPr lang="ja-JP" altLang="en-US" sz="2400" dirty="0">
              <a:solidFill>
                <a:srgbClr val="0099FF"/>
              </a:solidFill>
              <a:latin typeface="Calibri"/>
            </a:endParaRPr>
          </a:p>
        </p:txBody>
      </p:sp>
      <p:cxnSp>
        <p:nvCxnSpPr>
          <p:cNvPr id="25" name="直線コネクタ 24"/>
          <p:cNvCxnSpPr/>
          <p:nvPr/>
        </p:nvCxnSpPr>
        <p:spPr>
          <a:xfrm>
            <a:off x="7220737" y="2497611"/>
            <a:ext cx="617421" cy="547734"/>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458875" y="3045345"/>
            <a:ext cx="1697901" cy="461665"/>
          </a:xfrm>
          <a:prstGeom prst="rect">
            <a:avLst/>
          </a:prstGeom>
          <a:noFill/>
        </p:spPr>
        <p:txBody>
          <a:bodyPr wrap="none" rtlCol="0">
            <a:spAutoFit/>
          </a:bodyPr>
          <a:lstStyle/>
          <a:p>
            <a:pPr eaLnBrk="1" hangingPunct="1"/>
            <a:r>
              <a:rPr lang="en-US" altLang="ja-JP" sz="2400" dirty="0" smtClean="0">
                <a:solidFill>
                  <a:srgbClr val="0099FF"/>
                </a:solidFill>
                <a:latin typeface="Calibri"/>
              </a:rPr>
              <a:t>Beam dump</a:t>
            </a:r>
            <a:endParaRPr lang="ja-JP" altLang="en-US" sz="2400" dirty="0">
              <a:solidFill>
                <a:srgbClr val="0099FF"/>
              </a:solidFill>
              <a:latin typeface="Calibri"/>
            </a:endParaRPr>
          </a:p>
        </p:txBody>
      </p:sp>
      <p:cxnSp>
        <p:nvCxnSpPr>
          <p:cNvPr id="28" name="直線コネクタ 27"/>
          <p:cNvCxnSpPr/>
          <p:nvPr/>
        </p:nvCxnSpPr>
        <p:spPr>
          <a:xfrm>
            <a:off x="2635095" y="5055214"/>
            <a:ext cx="499617" cy="1204111"/>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419024" y="2367761"/>
            <a:ext cx="2432141" cy="461665"/>
          </a:xfrm>
          <a:prstGeom prst="rect">
            <a:avLst/>
          </a:prstGeom>
          <a:noFill/>
        </p:spPr>
        <p:txBody>
          <a:bodyPr wrap="none" rtlCol="0">
            <a:spAutoFit/>
          </a:bodyPr>
          <a:lstStyle/>
          <a:p>
            <a:pPr eaLnBrk="1" hangingPunct="1"/>
            <a:r>
              <a:rPr lang="en-US" altLang="ja-JP" sz="2400" dirty="0" smtClean="0">
                <a:solidFill>
                  <a:srgbClr val="0099FF"/>
                </a:solidFill>
                <a:latin typeface="Calibri"/>
              </a:rPr>
              <a:t>Recirculation loop</a:t>
            </a:r>
            <a:endParaRPr lang="ja-JP" altLang="en-US" sz="2400" dirty="0">
              <a:solidFill>
                <a:srgbClr val="0099FF"/>
              </a:solidFill>
              <a:latin typeface="Calibri"/>
            </a:endParaRPr>
          </a:p>
        </p:txBody>
      </p:sp>
      <p:cxnSp>
        <p:nvCxnSpPr>
          <p:cNvPr id="31" name="直線コネクタ 30"/>
          <p:cNvCxnSpPr/>
          <p:nvPr/>
        </p:nvCxnSpPr>
        <p:spPr>
          <a:xfrm flipH="1" flipV="1">
            <a:off x="2421597" y="2771478"/>
            <a:ext cx="463306" cy="446166"/>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586054" y="1792464"/>
            <a:ext cx="3720827" cy="461665"/>
          </a:xfrm>
          <a:prstGeom prst="rect">
            <a:avLst/>
          </a:prstGeom>
          <a:noFill/>
        </p:spPr>
        <p:txBody>
          <a:bodyPr wrap="none" rtlCol="0">
            <a:spAutoFit/>
          </a:bodyPr>
          <a:lstStyle/>
          <a:p>
            <a:pPr eaLnBrk="1" hangingPunct="1"/>
            <a:r>
              <a:rPr lang="en-US" altLang="ja-JP" sz="2400" dirty="0" smtClean="0">
                <a:solidFill>
                  <a:srgbClr val="0099FF"/>
                </a:solidFill>
                <a:latin typeface="Calibri"/>
              </a:rPr>
              <a:t>Injector diagnostic beamline</a:t>
            </a:r>
            <a:endParaRPr lang="ja-JP" altLang="en-US" sz="2400" dirty="0">
              <a:solidFill>
                <a:srgbClr val="0099FF"/>
              </a:solidFill>
              <a:latin typeface="Calibri"/>
            </a:endParaRPr>
          </a:p>
        </p:txBody>
      </p:sp>
      <p:cxnSp>
        <p:nvCxnSpPr>
          <p:cNvPr id="34" name="直線コネクタ 33"/>
          <p:cNvCxnSpPr/>
          <p:nvPr/>
        </p:nvCxnSpPr>
        <p:spPr>
          <a:xfrm flipH="1" flipV="1">
            <a:off x="3534529" y="2357798"/>
            <a:ext cx="999955" cy="827360"/>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4114689" y="3865488"/>
            <a:ext cx="543197" cy="254534"/>
          </a:xfrm>
          <a:prstGeom prst="line">
            <a:avLst/>
          </a:prstGeom>
          <a:ln w="19050">
            <a:solidFill>
              <a:srgbClr val="33CC3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602576" y="4015530"/>
            <a:ext cx="1107611" cy="461665"/>
          </a:xfrm>
          <a:prstGeom prst="rect">
            <a:avLst/>
          </a:prstGeom>
          <a:noFill/>
        </p:spPr>
        <p:txBody>
          <a:bodyPr wrap="none" rtlCol="0">
            <a:spAutoFit/>
          </a:bodyPr>
          <a:lstStyle/>
          <a:p>
            <a:pPr eaLnBrk="1" hangingPunct="1"/>
            <a:r>
              <a:rPr lang="en-US" altLang="ja-JP" sz="2400" dirty="0" smtClean="0">
                <a:solidFill>
                  <a:srgbClr val="33CC33"/>
                </a:solidFill>
                <a:latin typeface="Calibri"/>
              </a:rPr>
              <a:t>Merger</a:t>
            </a:r>
            <a:endParaRPr lang="ja-JP" altLang="en-US" sz="2400" dirty="0">
              <a:solidFill>
                <a:srgbClr val="33CC33"/>
              </a:solidFill>
              <a:latin typeface="Calibri"/>
            </a:endParaRPr>
          </a:p>
        </p:txBody>
      </p:sp>
      <p:cxnSp>
        <p:nvCxnSpPr>
          <p:cNvPr id="40" name="直線コネクタ 39"/>
          <p:cNvCxnSpPr/>
          <p:nvPr/>
        </p:nvCxnSpPr>
        <p:spPr>
          <a:xfrm>
            <a:off x="6315548" y="2598594"/>
            <a:ext cx="635247" cy="703906"/>
          </a:xfrm>
          <a:prstGeom prst="line">
            <a:avLst/>
          </a:prstGeom>
          <a:ln w="19050">
            <a:solidFill>
              <a:srgbClr val="33CC3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819305" y="3265556"/>
            <a:ext cx="1964640" cy="461665"/>
          </a:xfrm>
          <a:prstGeom prst="rect">
            <a:avLst/>
          </a:prstGeom>
          <a:noFill/>
        </p:spPr>
        <p:txBody>
          <a:bodyPr wrap="none" rtlCol="0">
            <a:spAutoFit/>
          </a:bodyPr>
          <a:lstStyle/>
          <a:p>
            <a:pPr eaLnBrk="1" hangingPunct="1"/>
            <a:r>
              <a:rPr lang="en-US" altLang="ja-JP" sz="2400" dirty="0" smtClean="0">
                <a:solidFill>
                  <a:srgbClr val="33CC33"/>
                </a:solidFill>
                <a:latin typeface="Calibri"/>
              </a:rPr>
              <a:t>Dump chicane</a:t>
            </a:r>
            <a:endParaRPr lang="ja-JP" altLang="en-US" sz="2400" dirty="0">
              <a:solidFill>
                <a:srgbClr val="33CC33"/>
              </a:solidFill>
              <a:latin typeface="Calibri"/>
            </a:endParaRPr>
          </a:p>
        </p:txBody>
      </p:sp>
      <p:sp>
        <p:nvSpPr>
          <p:cNvPr id="51" name="テキスト ボックス 50"/>
          <p:cNvSpPr txBox="1"/>
          <p:nvPr/>
        </p:nvSpPr>
        <p:spPr>
          <a:xfrm>
            <a:off x="6950795" y="1180693"/>
            <a:ext cx="1655838" cy="461665"/>
          </a:xfrm>
          <a:prstGeom prst="rect">
            <a:avLst/>
          </a:prstGeom>
          <a:noFill/>
        </p:spPr>
        <p:txBody>
          <a:bodyPr wrap="none" rtlCol="0">
            <a:spAutoFit/>
          </a:bodyPr>
          <a:lstStyle/>
          <a:p>
            <a:pPr eaLnBrk="1" hangingPunct="1"/>
            <a:r>
              <a:rPr lang="en-US" altLang="ja-JP" sz="2400" dirty="0" smtClean="0">
                <a:solidFill>
                  <a:srgbClr val="33CC33"/>
                </a:solidFill>
                <a:latin typeface="Calibri"/>
              </a:rPr>
              <a:t>The first arc</a:t>
            </a:r>
            <a:endParaRPr lang="ja-JP" altLang="en-US" sz="2400" dirty="0">
              <a:solidFill>
                <a:srgbClr val="33CC33"/>
              </a:solidFill>
              <a:latin typeface="Calibri"/>
            </a:endParaRPr>
          </a:p>
        </p:txBody>
      </p:sp>
      <p:sp>
        <p:nvSpPr>
          <p:cNvPr id="52" name="テキスト ボックス 51"/>
          <p:cNvSpPr txBox="1"/>
          <p:nvPr/>
        </p:nvSpPr>
        <p:spPr>
          <a:xfrm>
            <a:off x="33947" y="5317377"/>
            <a:ext cx="2056332" cy="461665"/>
          </a:xfrm>
          <a:prstGeom prst="rect">
            <a:avLst/>
          </a:prstGeom>
          <a:noFill/>
        </p:spPr>
        <p:txBody>
          <a:bodyPr wrap="none" rtlCol="0">
            <a:spAutoFit/>
          </a:bodyPr>
          <a:lstStyle/>
          <a:p>
            <a:pPr eaLnBrk="1" hangingPunct="1"/>
            <a:r>
              <a:rPr lang="en-US" altLang="ja-JP" sz="2400" dirty="0" smtClean="0">
                <a:solidFill>
                  <a:srgbClr val="33CC33"/>
                </a:solidFill>
                <a:latin typeface="Calibri"/>
              </a:rPr>
              <a:t>The second arc</a:t>
            </a:r>
            <a:endParaRPr lang="ja-JP" altLang="en-US" sz="2400" dirty="0">
              <a:solidFill>
                <a:srgbClr val="33CC33"/>
              </a:solidFill>
              <a:latin typeface="Calibri"/>
            </a:endParaRPr>
          </a:p>
        </p:txBody>
      </p:sp>
      <p:sp>
        <p:nvSpPr>
          <p:cNvPr id="17" name="テキスト ボックス 16"/>
          <p:cNvSpPr txBox="1"/>
          <p:nvPr/>
        </p:nvSpPr>
        <p:spPr>
          <a:xfrm>
            <a:off x="5952921" y="4855159"/>
            <a:ext cx="2999154" cy="461665"/>
          </a:xfrm>
          <a:prstGeom prst="rect">
            <a:avLst/>
          </a:prstGeom>
          <a:noFill/>
        </p:spPr>
        <p:txBody>
          <a:bodyPr wrap="none" rtlCol="0">
            <a:spAutoFit/>
          </a:bodyPr>
          <a:lstStyle/>
          <a:p>
            <a:pPr eaLnBrk="1" hangingPunct="1"/>
            <a:r>
              <a:rPr lang="en-US" altLang="ja-JP" sz="2400" dirty="0" smtClean="0">
                <a:solidFill>
                  <a:srgbClr val="000000"/>
                </a:solidFill>
                <a:latin typeface="Calibri"/>
              </a:rPr>
              <a:t>Circumference: ~ 90 m</a:t>
            </a:r>
            <a:endParaRPr lang="ja-JP" altLang="en-US" sz="2400" dirty="0">
              <a:solidFill>
                <a:srgbClr val="000000"/>
              </a:solidFill>
              <a:latin typeface="Calibri"/>
            </a:endParaRPr>
          </a:p>
        </p:txBody>
      </p:sp>
      <p:sp>
        <p:nvSpPr>
          <p:cNvPr id="4" name="正方形/長方形 3"/>
          <p:cNvSpPr/>
          <p:nvPr/>
        </p:nvSpPr>
        <p:spPr>
          <a:xfrm>
            <a:off x="-7008" y="6388153"/>
            <a:ext cx="2072683" cy="461665"/>
          </a:xfrm>
          <a:prstGeom prst="rect">
            <a:avLst/>
          </a:prstGeom>
        </p:spPr>
        <p:txBody>
          <a:bodyPr wrap="none">
            <a:spAutoFit/>
          </a:bodyPr>
          <a:lstStyle/>
          <a:p>
            <a:pPr eaLnBrk="1" hangingPunct="1"/>
            <a:r>
              <a:rPr lang="en-US" altLang="ja-JP" sz="2400" dirty="0">
                <a:solidFill>
                  <a:srgbClr val="808080"/>
                </a:solidFill>
                <a:latin typeface="Calibri"/>
              </a:rPr>
              <a:t>©Rey.Hori/KEK</a:t>
            </a:r>
            <a:endParaRPr lang="ja-JP" altLang="en-US" sz="2400" dirty="0">
              <a:solidFill>
                <a:srgbClr val="808080"/>
              </a:solidFill>
              <a:latin typeface="Calibri"/>
            </a:endParaRPr>
          </a:p>
        </p:txBody>
      </p:sp>
    </p:spTree>
    <p:extLst>
      <p:ext uri="{BB962C8B-B14F-4D97-AF65-F5344CB8AC3E}">
        <p14:creationId xmlns:p14="http://schemas.microsoft.com/office/powerpoint/2010/main" val="3900234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txBox="1">
            <a:spLocks noGrp="1"/>
          </p:cNvSpPr>
          <p:nvPr/>
        </p:nvSpPr>
        <p:spPr bwMode="auto">
          <a:xfrm>
            <a:off x="6534864"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fontAlgn="auto" hangingPunct="1">
              <a:spcBef>
                <a:spcPct val="0"/>
              </a:spcBef>
              <a:spcAft>
                <a:spcPts val="0"/>
              </a:spcAft>
              <a:buFontTx/>
              <a:buNone/>
            </a:pPr>
            <a:fld id="{E6FCC007-7F15-48BF-97DC-0A596EFA41D1}" type="slidenum">
              <a:rPr lang="en-US" altLang="ja-JP" sz="2000">
                <a:solidFill>
                  <a:prstClr val="black"/>
                </a:solidFill>
              </a:rPr>
              <a:pPr algn="r" eaLnBrk="1" fontAlgn="auto" hangingPunct="1">
                <a:spcBef>
                  <a:spcPct val="0"/>
                </a:spcBef>
                <a:spcAft>
                  <a:spcPts val="0"/>
                </a:spcAft>
                <a:buFontTx/>
                <a:buNone/>
              </a:pPr>
              <a:t>6</a:t>
            </a:fld>
            <a:endParaRPr lang="en-US" altLang="ja-JP" sz="2000" dirty="0">
              <a:solidFill>
                <a:prstClr val="black"/>
              </a:solidFill>
            </a:endParaRPr>
          </a:p>
        </p:txBody>
      </p:sp>
      <p:sp>
        <p:nvSpPr>
          <p:cNvPr id="32" name="Rectangle 4"/>
          <p:cNvSpPr>
            <a:spLocks noChangeArrowheads="1"/>
          </p:cNvSpPr>
          <p:nvPr/>
        </p:nvSpPr>
        <p:spPr bwMode="auto">
          <a:xfrm>
            <a:off x="640272" y="115888"/>
            <a:ext cx="8304529"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fontAlgn="auto" hangingPunct="1">
              <a:spcBef>
                <a:spcPct val="0"/>
              </a:spcBef>
              <a:spcAft>
                <a:spcPts val="0"/>
              </a:spcAft>
              <a:buFontTx/>
              <a:buNone/>
            </a:pPr>
            <a:r>
              <a:rPr lang="en-US" altLang="ja-JP" dirty="0" smtClean="0">
                <a:solidFill>
                  <a:srgbClr val="1F497D"/>
                </a:solidFill>
              </a:rPr>
              <a:t>Picture of the </a:t>
            </a:r>
            <a:r>
              <a:rPr lang="en-US" altLang="ja-JP" dirty="0" smtClean="0">
                <a:solidFill>
                  <a:srgbClr val="1F497D"/>
                </a:solidFill>
                <a:latin typeface="Calibri"/>
              </a:rPr>
              <a:t>cERL</a:t>
            </a:r>
            <a:endParaRPr lang="en-US" altLang="ja-JP" dirty="0">
              <a:solidFill>
                <a:srgbClr val="1F497D"/>
              </a:solidFill>
              <a:latin typeface="Calibri"/>
            </a:endParaRPr>
          </a:p>
        </p:txBody>
      </p:sp>
      <p:pic>
        <p:nvPicPr>
          <p:cNvPr id="41" name="Picture 4" descr="D:\My Pictures\2014\ERL開発棟\2014_04_14_cERL写真(帯名)\DSC028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91503"/>
            <a:ext cx="9144001" cy="6066497"/>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72932" y="1279654"/>
            <a:ext cx="2450736"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srgbClr val="FFFF66"/>
                </a:solidFill>
                <a:latin typeface="Calibri"/>
                <a:ea typeface="ＭＳ Ｐゴシック"/>
              </a:rPr>
              <a:t>Photocathode DC gun</a:t>
            </a:r>
            <a:endParaRPr lang="ja-JP" altLang="en-US" sz="2000" dirty="0">
              <a:solidFill>
                <a:srgbClr val="FFFF66"/>
              </a:solidFill>
              <a:latin typeface="Calibri"/>
              <a:ea typeface="ＭＳ Ｐゴシック"/>
            </a:endParaRPr>
          </a:p>
        </p:txBody>
      </p:sp>
      <p:sp>
        <p:nvSpPr>
          <p:cNvPr id="43" name="テキスト ボックス 42"/>
          <p:cNvSpPr txBox="1"/>
          <p:nvPr/>
        </p:nvSpPr>
        <p:spPr>
          <a:xfrm>
            <a:off x="5606711" y="6219326"/>
            <a:ext cx="2291589"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srgbClr val="FFFF66"/>
                </a:solidFill>
                <a:latin typeface="Calibri"/>
                <a:ea typeface="ＭＳ Ｐゴシック"/>
              </a:rPr>
              <a:t>Injector cryomodule</a:t>
            </a:r>
            <a:endParaRPr lang="ja-JP" altLang="en-US" sz="2000" dirty="0">
              <a:solidFill>
                <a:srgbClr val="FFFF66"/>
              </a:solidFill>
              <a:latin typeface="Calibri"/>
              <a:ea typeface="ＭＳ Ｐゴシック"/>
            </a:endParaRPr>
          </a:p>
        </p:txBody>
      </p:sp>
      <p:sp>
        <p:nvSpPr>
          <p:cNvPr id="44" name="テキスト ボックス 43"/>
          <p:cNvSpPr txBox="1"/>
          <p:nvPr/>
        </p:nvSpPr>
        <p:spPr>
          <a:xfrm>
            <a:off x="4941972" y="2412126"/>
            <a:ext cx="2587440"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srgbClr val="FFFF66"/>
                </a:solidFill>
                <a:latin typeface="Calibri"/>
                <a:ea typeface="ＭＳ Ｐゴシック"/>
              </a:rPr>
              <a:t>Main-linac cryomodule</a:t>
            </a:r>
            <a:endParaRPr lang="ja-JP" altLang="en-US" sz="2000" dirty="0">
              <a:solidFill>
                <a:srgbClr val="FFFF66"/>
              </a:solidFill>
              <a:latin typeface="Calibri"/>
              <a:ea typeface="ＭＳ Ｐゴシック"/>
            </a:endParaRPr>
          </a:p>
        </p:txBody>
      </p:sp>
      <p:cxnSp>
        <p:nvCxnSpPr>
          <p:cNvPr id="45" name="直線コネクタ 44"/>
          <p:cNvCxnSpPr/>
          <p:nvPr/>
        </p:nvCxnSpPr>
        <p:spPr>
          <a:xfrm flipV="1">
            <a:off x="4870535" y="2697933"/>
            <a:ext cx="318017" cy="968721"/>
          </a:xfrm>
          <a:prstGeom prst="line">
            <a:avLst/>
          </a:prstGeom>
          <a:ln w="15875">
            <a:solidFill>
              <a:srgbClr val="FFFF66"/>
            </a:solidFill>
            <a:headEnd type="ova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6029924" y="4137434"/>
            <a:ext cx="79427" cy="1998961"/>
          </a:xfrm>
          <a:prstGeom prst="line">
            <a:avLst/>
          </a:prstGeom>
          <a:ln w="15875">
            <a:solidFill>
              <a:srgbClr val="FFFF66"/>
            </a:solidFill>
            <a:headEnd type="oval"/>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1562684" y="5775480"/>
            <a:ext cx="2062359"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srgbClr val="FFFF66"/>
                </a:solidFill>
                <a:latin typeface="Calibri"/>
                <a:ea typeface="ＭＳ Ｐゴシック"/>
              </a:rPr>
              <a:t>Recirculation loop</a:t>
            </a:r>
            <a:endParaRPr lang="ja-JP" altLang="en-US" sz="2000" dirty="0">
              <a:solidFill>
                <a:srgbClr val="FFFF66"/>
              </a:solidFill>
              <a:latin typeface="Calibri"/>
              <a:ea typeface="ＭＳ Ｐゴシック"/>
            </a:endParaRPr>
          </a:p>
        </p:txBody>
      </p:sp>
      <p:cxnSp>
        <p:nvCxnSpPr>
          <p:cNvPr id="48" name="直線コネクタ 47"/>
          <p:cNvCxnSpPr/>
          <p:nvPr/>
        </p:nvCxnSpPr>
        <p:spPr>
          <a:xfrm flipV="1">
            <a:off x="4457859" y="2225644"/>
            <a:ext cx="523094" cy="1593409"/>
          </a:xfrm>
          <a:prstGeom prst="line">
            <a:avLst/>
          </a:prstGeom>
          <a:ln w="15875">
            <a:solidFill>
              <a:srgbClr val="FFFF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4041421" y="1919032"/>
            <a:ext cx="3138423" cy="400110"/>
          </a:xfrm>
          <a:prstGeom prst="rect">
            <a:avLst/>
          </a:prstGeom>
          <a:noFill/>
        </p:spPr>
        <p:txBody>
          <a:bodyPr wrap="none" rtlCol="0">
            <a:spAutoFit/>
          </a:bodyPr>
          <a:lstStyle/>
          <a:p>
            <a:pPr eaLnBrk="1" fontAlgn="auto" hangingPunct="1">
              <a:spcBef>
                <a:spcPts val="0"/>
              </a:spcBef>
              <a:spcAft>
                <a:spcPts val="0"/>
              </a:spcAft>
            </a:pPr>
            <a:r>
              <a:rPr lang="en-US" altLang="ja-JP" sz="2000" dirty="0" smtClean="0">
                <a:solidFill>
                  <a:srgbClr val="FFFF66"/>
                </a:solidFill>
                <a:latin typeface="Calibri"/>
                <a:ea typeface="ＭＳ Ｐゴシック"/>
              </a:rPr>
              <a:t>Injector diagnostic beamline</a:t>
            </a:r>
            <a:endParaRPr lang="ja-JP" altLang="en-US" sz="2000" dirty="0">
              <a:solidFill>
                <a:srgbClr val="FFFF66"/>
              </a:solidFill>
              <a:latin typeface="Calibri"/>
              <a:ea typeface="ＭＳ Ｐゴシック"/>
            </a:endParaRPr>
          </a:p>
        </p:txBody>
      </p:sp>
    </p:spTree>
    <p:extLst>
      <p:ext uri="{BB962C8B-B14F-4D97-AF65-F5344CB8AC3E}">
        <p14:creationId xmlns:p14="http://schemas.microsoft.com/office/powerpoint/2010/main" val="1814920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txBox="1">
            <a:spLocks noGrp="1"/>
          </p:cNvSpPr>
          <p:nvPr/>
        </p:nvSpPr>
        <p:spPr bwMode="auto">
          <a:xfrm>
            <a:off x="6476114"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fontAlgn="auto" hangingPunct="1">
              <a:spcBef>
                <a:spcPct val="0"/>
              </a:spcBef>
              <a:spcAft>
                <a:spcPts val="0"/>
              </a:spcAft>
              <a:buFontTx/>
              <a:buNone/>
            </a:pPr>
            <a:fld id="{E6FCC007-7F15-48BF-97DC-0A596EFA41D1}" type="slidenum">
              <a:rPr lang="en-US" altLang="ja-JP" sz="1400">
                <a:solidFill>
                  <a:prstClr val="black"/>
                </a:solidFill>
              </a:rPr>
              <a:pPr algn="r" eaLnBrk="1" fontAlgn="auto" hangingPunct="1">
                <a:spcBef>
                  <a:spcPct val="0"/>
                </a:spcBef>
                <a:spcAft>
                  <a:spcPts val="0"/>
                </a:spcAft>
                <a:buFontTx/>
                <a:buNone/>
              </a:pPr>
              <a:t>7</a:t>
            </a:fld>
            <a:endParaRPr lang="en-US" altLang="ja-JP" sz="1400" dirty="0">
              <a:solidFill>
                <a:prstClr val="black"/>
              </a:solidFill>
            </a:endParaRPr>
          </a:p>
        </p:txBody>
      </p:sp>
      <p:sp>
        <p:nvSpPr>
          <p:cNvPr id="32" name="Rectangle 4"/>
          <p:cNvSpPr>
            <a:spLocks noChangeArrowheads="1"/>
          </p:cNvSpPr>
          <p:nvPr/>
        </p:nvSpPr>
        <p:spPr bwMode="auto">
          <a:xfrm>
            <a:off x="289422" y="127273"/>
            <a:ext cx="8304529"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fontAlgn="auto" hangingPunct="1">
              <a:spcBef>
                <a:spcPct val="0"/>
              </a:spcBef>
              <a:spcAft>
                <a:spcPts val="0"/>
              </a:spcAft>
              <a:buFontTx/>
              <a:buNone/>
            </a:pPr>
            <a:r>
              <a:rPr lang="en-US" altLang="ja-JP" sz="2800" dirty="0" smtClean="0">
                <a:solidFill>
                  <a:srgbClr val="1F497D"/>
                </a:solidFill>
              </a:rPr>
              <a:t>Construction and Commissioning of cERL</a:t>
            </a:r>
            <a:endParaRPr lang="en-US" altLang="ja-JP" sz="2800" dirty="0">
              <a:solidFill>
                <a:srgbClr val="1F497D"/>
              </a:solidFill>
            </a:endParaRPr>
          </a:p>
        </p:txBody>
      </p:sp>
      <p:graphicFrame>
        <p:nvGraphicFramePr>
          <p:cNvPr id="5" name="Group 228"/>
          <p:cNvGraphicFramePr>
            <a:graphicFrameLocks/>
          </p:cNvGraphicFramePr>
          <p:nvPr>
            <p:extLst>
              <p:ext uri="{D42A27DB-BD31-4B8C-83A1-F6EECF244321}">
                <p14:modId xmlns:p14="http://schemas.microsoft.com/office/powerpoint/2010/main" val="4018553691"/>
              </p:ext>
            </p:extLst>
          </p:nvPr>
        </p:nvGraphicFramePr>
        <p:xfrm>
          <a:off x="109570" y="983884"/>
          <a:ext cx="8748450" cy="5502960"/>
        </p:xfrm>
        <a:graphic>
          <a:graphicData uri="http://schemas.openxmlformats.org/drawingml/2006/table">
            <a:tbl>
              <a:tblPr/>
              <a:tblGrid>
                <a:gridCol w="862594"/>
                <a:gridCol w="862594"/>
                <a:gridCol w="966641"/>
                <a:gridCol w="924688"/>
                <a:gridCol w="894479"/>
                <a:gridCol w="840778"/>
                <a:gridCol w="849169"/>
                <a:gridCol w="849169"/>
                <a:gridCol w="849169"/>
                <a:gridCol w="849169"/>
              </a:tblGrid>
              <a:tr h="3472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2008</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2009</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2010</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2011</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2012</a:t>
                      </a: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2013</a:t>
                      </a:r>
                      <a:endParaRPr kumimoji="1" lang="ja-JP" altLang="ja-JP" sz="14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2014</a:t>
                      </a:r>
                      <a:endParaRPr kumimoji="1" lang="ja-JP" altLang="ja-JP" sz="14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2015</a:t>
                      </a:r>
                      <a:endParaRPr kumimoji="1" lang="ja-JP" altLang="ja-JP" sz="14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2016</a:t>
                      </a:r>
                      <a:endParaRPr kumimoji="1" lang="ja-JP" altLang="ja-JP" sz="14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2017</a:t>
                      </a:r>
                      <a:endParaRPr kumimoji="1" lang="ja-JP" altLang="ja-JP" sz="14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5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FF0000"/>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FF0000"/>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charset="-128"/>
                        </a:defRPr>
                      </a:lvl1pPr>
                      <a:lvl2pPr marL="742950" indent="-285750">
                        <a:spcBef>
                          <a:spcPct val="20000"/>
                        </a:spcBef>
                        <a:defRPr kumimoji="1" sz="2400">
                          <a:solidFill>
                            <a:schemeClr val="tx1"/>
                          </a:solidFill>
                          <a:latin typeface="Arial" charset="0"/>
                          <a:ea typeface="ＭＳ Ｐゴシック" charset="-128"/>
                        </a:defRPr>
                      </a:lvl2pPr>
                      <a:lvl3pPr marL="1143000" indent="-228600">
                        <a:spcBef>
                          <a:spcPct val="20000"/>
                        </a:spcBef>
                        <a:defRPr kumimoji="1" sz="2000">
                          <a:solidFill>
                            <a:schemeClr val="tx1"/>
                          </a:solidFill>
                          <a:latin typeface="Arial" charset="0"/>
                          <a:ea typeface="ＭＳ Ｐゴシック" charset="-128"/>
                        </a:defRPr>
                      </a:lvl3pPr>
                      <a:lvl4pPr marL="1600200" indent="-228600">
                        <a:spcBef>
                          <a:spcPct val="20000"/>
                        </a:spcBef>
                        <a:defRPr kumimoji="1">
                          <a:solidFill>
                            <a:schemeClr val="tx1"/>
                          </a:solidFill>
                          <a:latin typeface="Arial" charset="0"/>
                          <a:ea typeface="ＭＳ Ｐゴシック" charset="-128"/>
                        </a:defRPr>
                      </a:lvl4pPr>
                      <a:lvl5pPr marL="2057400" indent="-228600">
                        <a:spcBef>
                          <a:spcPct val="20000"/>
                        </a:spcBef>
                        <a:defRPr kumimoji="1">
                          <a:solidFill>
                            <a:schemeClr val="tx1"/>
                          </a:solidFill>
                          <a:latin typeface="Arial" charset="0"/>
                          <a:ea typeface="ＭＳ Ｐゴシック" charset="-128"/>
                        </a:defRPr>
                      </a:lvl5pPr>
                      <a:lvl6pPr marL="2514600" indent="-228600" fontAlgn="base">
                        <a:spcBef>
                          <a:spcPct val="20000"/>
                        </a:spcBef>
                        <a:spcAft>
                          <a:spcPct val="0"/>
                        </a:spcAft>
                        <a:defRPr kumimoji="1">
                          <a:solidFill>
                            <a:schemeClr val="tx1"/>
                          </a:solidFill>
                          <a:latin typeface="Arial" charset="0"/>
                          <a:ea typeface="ＭＳ Ｐゴシック" charset="-128"/>
                        </a:defRPr>
                      </a:lvl6pPr>
                      <a:lvl7pPr marL="2971800" indent="-228600" fontAlgn="base">
                        <a:spcBef>
                          <a:spcPct val="20000"/>
                        </a:spcBef>
                        <a:spcAft>
                          <a:spcPct val="0"/>
                        </a:spcAft>
                        <a:defRPr kumimoji="1">
                          <a:solidFill>
                            <a:schemeClr val="tx1"/>
                          </a:solidFill>
                          <a:latin typeface="Arial" charset="0"/>
                          <a:ea typeface="ＭＳ Ｐゴシック" charset="-128"/>
                        </a:defRPr>
                      </a:lvl7pPr>
                      <a:lvl8pPr marL="3429000" indent="-228600" fontAlgn="base">
                        <a:spcBef>
                          <a:spcPct val="20000"/>
                        </a:spcBef>
                        <a:spcAft>
                          <a:spcPct val="0"/>
                        </a:spcAft>
                        <a:defRPr kumimoji="1">
                          <a:solidFill>
                            <a:schemeClr val="tx1"/>
                          </a:solidFill>
                          <a:latin typeface="Arial" charset="0"/>
                          <a:ea typeface="ＭＳ Ｐゴシック" charset="-128"/>
                        </a:defRPr>
                      </a:lvl8pPr>
                      <a:lvl9pPr marL="3886200" indent="-228600" fontAlgn="base">
                        <a:spcBef>
                          <a:spcPct val="20000"/>
                        </a:spcBef>
                        <a:spcAft>
                          <a:spcPct val="0"/>
                        </a:spcAft>
                        <a:defRPr kumimoji="1">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ja-JP" altLang="ja-JP" sz="1400" b="1" i="0" u="none" strike="noStrike" cap="none" normalizeH="0" baseline="0" dirty="0" smtClean="0">
                        <a:ln>
                          <a:noFill/>
                        </a:ln>
                        <a:solidFill>
                          <a:srgbClr val="000099"/>
                        </a:solidFill>
                        <a:effectLst/>
                        <a:latin typeface="Arial" charset="0"/>
                        <a:ea typeface="ＭＳ Ｐゴシック" charset="-128"/>
                        <a:cs typeface="Times New Roman" pitchFamily="18" charset="0"/>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正方形/長方形 5"/>
          <p:cNvSpPr/>
          <p:nvPr/>
        </p:nvSpPr>
        <p:spPr>
          <a:xfrm>
            <a:off x="1299670" y="6078964"/>
            <a:ext cx="1003185" cy="227091"/>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7" name="正方形/長方形 6"/>
          <p:cNvSpPr/>
          <p:nvPr/>
        </p:nvSpPr>
        <p:spPr>
          <a:xfrm>
            <a:off x="2302856" y="6060010"/>
            <a:ext cx="989742" cy="24089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8" name="正方形/長方形 7"/>
          <p:cNvSpPr/>
          <p:nvPr/>
        </p:nvSpPr>
        <p:spPr>
          <a:xfrm>
            <a:off x="4057421" y="6077838"/>
            <a:ext cx="541694" cy="229345"/>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9" name="テキスト ボックス 8"/>
          <p:cNvSpPr txBox="1"/>
          <p:nvPr/>
        </p:nvSpPr>
        <p:spPr>
          <a:xfrm>
            <a:off x="1355060" y="5589241"/>
            <a:ext cx="1181734" cy="461665"/>
          </a:xfrm>
          <a:prstGeom prst="rect">
            <a:avLst/>
          </a:prstGeom>
          <a:noFill/>
        </p:spPr>
        <p:txBody>
          <a:bodyPr wrap="non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Refurbishment</a:t>
            </a:r>
          </a:p>
          <a:p>
            <a:pPr eaLnBrk="1" fontAlgn="auto" hangingPunct="1">
              <a:spcBef>
                <a:spcPts val="0"/>
              </a:spcBef>
              <a:spcAft>
                <a:spcPts val="0"/>
              </a:spcAft>
            </a:pPr>
            <a:r>
              <a:rPr lang="en-US" altLang="ja-JP" sz="1200" dirty="0" smtClean="0">
                <a:solidFill>
                  <a:srgbClr val="3333FF"/>
                </a:solidFill>
                <a:latin typeface="Calibri"/>
                <a:ea typeface="ＭＳ Ｐゴシック"/>
              </a:rPr>
              <a:t>of building</a:t>
            </a:r>
            <a:endParaRPr lang="ja-JP" altLang="en-US" sz="1200" dirty="0">
              <a:solidFill>
                <a:srgbClr val="3333FF"/>
              </a:solidFill>
              <a:latin typeface="Calibri"/>
              <a:ea typeface="ＭＳ Ｐゴシック"/>
            </a:endParaRPr>
          </a:p>
        </p:txBody>
      </p:sp>
      <p:sp>
        <p:nvSpPr>
          <p:cNvPr id="10" name="テキスト ボックス 9"/>
          <p:cNvSpPr txBox="1"/>
          <p:nvPr/>
        </p:nvSpPr>
        <p:spPr>
          <a:xfrm>
            <a:off x="2453258" y="5603381"/>
            <a:ext cx="1537600" cy="461665"/>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1200" dirty="0" smtClean="0">
                <a:solidFill>
                  <a:prstClr val="black"/>
                </a:solidFill>
                <a:latin typeface="Calibri"/>
                <a:ea typeface="ＭＳ Ｐゴシック"/>
              </a:rPr>
              <a:t>Clearing radioactive</a:t>
            </a:r>
          </a:p>
          <a:p>
            <a:pPr eaLnBrk="1" fontAlgn="auto" hangingPunct="1">
              <a:spcBef>
                <a:spcPts val="0"/>
              </a:spcBef>
              <a:spcAft>
                <a:spcPts val="0"/>
              </a:spcAft>
            </a:pPr>
            <a:r>
              <a:rPr lang="en-US" altLang="ja-JP" sz="1200" dirty="0" smtClean="0">
                <a:solidFill>
                  <a:prstClr val="black"/>
                </a:solidFill>
                <a:latin typeface="Calibri"/>
                <a:ea typeface="ＭＳ Ｐゴシック"/>
              </a:rPr>
              <a:t>materials</a:t>
            </a:r>
            <a:endParaRPr lang="ja-JP" altLang="en-US" sz="1200" dirty="0">
              <a:solidFill>
                <a:prstClr val="black"/>
              </a:solidFill>
              <a:latin typeface="Calibri"/>
              <a:ea typeface="ＭＳ Ｐゴシック"/>
            </a:endParaRPr>
          </a:p>
        </p:txBody>
      </p:sp>
      <p:sp>
        <p:nvSpPr>
          <p:cNvPr id="11" name="テキスト ボックス 10"/>
          <p:cNvSpPr txBox="1"/>
          <p:nvPr/>
        </p:nvSpPr>
        <p:spPr>
          <a:xfrm>
            <a:off x="4229666" y="5589240"/>
            <a:ext cx="1417376" cy="461665"/>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Construction of</a:t>
            </a:r>
          </a:p>
          <a:p>
            <a:pPr eaLnBrk="1" fontAlgn="auto" hangingPunct="1">
              <a:spcBef>
                <a:spcPts val="0"/>
              </a:spcBef>
              <a:spcAft>
                <a:spcPts val="0"/>
              </a:spcAft>
            </a:pPr>
            <a:r>
              <a:rPr lang="en-US" altLang="ja-JP" sz="1200" dirty="0" smtClean="0">
                <a:solidFill>
                  <a:srgbClr val="3333FF"/>
                </a:solidFill>
                <a:latin typeface="Calibri"/>
                <a:ea typeface="ＭＳ Ｐゴシック"/>
              </a:rPr>
              <a:t>radiation shielding</a:t>
            </a:r>
            <a:endParaRPr lang="ja-JP" altLang="en-US" sz="1200" dirty="0">
              <a:solidFill>
                <a:srgbClr val="3333FF"/>
              </a:solidFill>
              <a:latin typeface="Calibri"/>
              <a:ea typeface="ＭＳ Ｐゴシック"/>
            </a:endParaRPr>
          </a:p>
        </p:txBody>
      </p:sp>
      <p:sp>
        <p:nvSpPr>
          <p:cNvPr id="12" name="正方形/長方形 11"/>
          <p:cNvSpPr/>
          <p:nvPr/>
        </p:nvSpPr>
        <p:spPr>
          <a:xfrm>
            <a:off x="3990858" y="5218133"/>
            <a:ext cx="832919" cy="227091"/>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14" name="正方形/長方形 13"/>
          <p:cNvSpPr/>
          <p:nvPr/>
        </p:nvSpPr>
        <p:spPr>
          <a:xfrm>
            <a:off x="4767870" y="4843601"/>
            <a:ext cx="244444" cy="22709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15" name="テキスト ボックス 14"/>
          <p:cNvSpPr txBox="1"/>
          <p:nvPr/>
        </p:nvSpPr>
        <p:spPr>
          <a:xfrm>
            <a:off x="5012314" y="4818648"/>
            <a:ext cx="1930258"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Commissioning</a:t>
            </a:r>
            <a:r>
              <a:rPr lang="ja-JP" altLang="en-US" sz="1200" dirty="0" smtClean="0">
                <a:solidFill>
                  <a:srgbClr val="FF0000"/>
                </a:solidFill>
                <a:latin typeface="Calibri"/>
                <a:ea typeface="ＭＳ Ｐゴシック"/>
              </a:rPr>
              <a:t> </a:t>
            </a:r>
            <a:r>
              <a:rPr lang="en-US" altLang="ja-JP" sz="1200" dirty="0" smtClean="0">
                <a:solidFill>
                  <a:srgbClr val="FF0000"/>
                </a:solidFill>
                <a:latin typeface="Calibri"/>
                <a:ea typeface="ＭＳ Ｐゴシック"/>
              </a:rPr>
              <a:t>of injector</a:t>
            </a:r>
            <a:endParaRPr lang="ja-JP" altLang="en-US" sz="1200" dirty="0">
              <a:solidFill>
                <a:srgbClr val="FF0000"/>
              </a:solidFill>
              <a:latin typeface="Calibri"/>
              <a:ea typeface="ＭＳ Ｐゴシック"/>
            </a:endParaRPr>
          </a:p>
        </p:txBody>
      </p:sp>
      <p:sp>
        <p:nvSpPr>
          <p:cNvPr id="16" name="正方形/長方形 15"/>
          <p:cNvSpPr/>
          <p:nvPr/>
        </p:nvSpPr>
        <p:spPr>
          <a:xfrm>
            <a:off x="5012314" y="4402170"/>
            <a:ext cx="293782" cy="298359"/>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18" name="正方形/長方形 17"/>
          <p:cNvSpPr/>
          <p:nvPr/>
        </p:nvSpPr>
        <p:spPr>
          <a:xfrm>
            <a:off x="5262310" y="3929616"/>
            <a:ext cx="613150" cy="227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19" name="テキスト ボックス 18"/>
          <p:cNvSpPr txBox="1"/>
          <p:nvPr/>
        </p:nvSpPr>
        <p:spPr>
          <a:xfrm>
            <a:off x="5647042" y="4125171"/>
            <a:ext cx="2417772"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Commissioning of cERL (with loop)</a:t>
            </a:r>
            <a:endParaRPr lang="ja-JP" altLang="en-US" sz="1200" dirty="0">
              <a:solidFill>
                <a:srgbClr val="FF0000"/>
              </a:solidFill>
              <a:latin typeface="Calibri"/>
              <a:ea typeface="ＭＳ Ｐゴシック"/>
            </a:endParaRPr>
          </a:p>
        </p:txBody>
      </p:sp>
      <p:sp>
        <p:nvSpPr>
          <p:cNvPr id="20" name="正方形/長方形 19"/>
          <p:cNvSpPr/>
          <p:nvPr/>
        </p:nvSpPr>
        <p:spPr>
          <a:xfrm>
            <a:off x="5821062" y="3406988"/>
            <a:ext cx="498222" cy="304265"/>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22" name="正方形/長方形 21"/>
          <p:cNvSpPr/>
          <p:nvPr/>
        </p:nvSpPr>
        <p:spPr>
          <a:xfrm>
            <a:off x="6340312" y="2874959"/>
            <a:ext cx="271604" cy="227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pic>
        <p:nvPicPr>
          <p:cNvPr id="34" name="Picture 2" descr="C:\Users\sakanaka\Pictures\2009\2009_10_30 東カウンター貫通孔等現場確認\P100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43" y="4169483"/>
            <a:ext cx="1775999" cy="1332000"/>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直線コネクタ 53"/>
          <p:cNvCxnSpPr/>
          <p:nvPr/>
        </p:nvCxnSpPr>
        <p:spPr>
          <a:xfrm>
            <a:off x="4823777" y="5331678"/>
            <a:ext cx="793533" cy="316870"/>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endCxn id="20" idx="1"/>
          </p:cNvCxnSpPr>
          <p:nvPr/>
        </p:nvCxnSpPr>
        <p:spPr>
          <a:xfrm>
            <a:off x="4825833" y="3102050"/>
            <a:ext cx="995229" cy="457071"/>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4179997" y="4504145"/>
            <a:ext cx="797003" cy="69025"/>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63" name="グループ化 62"/>
          <p:cNvGrpSpPr/>
          <p:nvPr/>
        </p:nvGrpSpPr>
        <p:grpSpPr>
          <a:xfrm>
            <a:off x="318450" y="1530898"/>
            <a:ext cx="2638783" cy="889990"/>
            <a:chOff x="320722" y="5355236"/>
            <a:chExt cx="2638783" cy="889990"/>
          </a:xfrm>
        </p:grpSpPr>
        <p:sp>
          <p:nvSpPr>
            <p:cNvPr id="27" name="角丸四角形 26"/>
            <p:cNvSpPr/>
            <p:nvPr/>
          </p:nvSpPr>
          <p:spPr>
            <a:xfrm>
              <a:off x="320722" y="5355236"/>
              <a:ext cx="2638783" cy="889990"/>
            </a:xfrm>
            <a:prstGeom prst="roundRect">
              <a:avLst/>
            </a:prstGeom>
            <a:solidFill>
              <a:schemeClr val="bg1"/>
            </a:solidFill>
            <a:ln w="158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dirty="0">
                <a:solidFill>
                  <a:prstClr val="white"/>
                </a:solidFill>
              </a:endParaRPr>
            </a:p>
          </p:txBody>
        </p:sp>
        <p:sp>
          <p:nvSpPr>
            <p:cNvPr id="28" name="正方形/長方形 27"/>
            <p:cNvSpPr/>
            <p:nvPr/>
          </p:nvSpPr>
          <p:spPr>
            <a:xfrm>
              <a:off x="501892" y="5500821"/>
              <a:ext cx="374365" cy="227091"/>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31" name="テキスト ボックス 30"/>
            <p:cNvSpPr txBox="1"/>
            <p:nvPr/>
          </p:nvSpPr>
          <p:spPr>
            <a:xfrm>
              <a:off x="1002483" y="5848534"/>
              <a:ext cx="1947969" cy="276999"/>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Commissioning/Operation</a:t>
              </a:r>
              <a:endParaRPr lang="ja-JP" altLang="en-US" sz="1200" dirty="0">
                <a:solidFill>
                  <a:srgbClr val="FF0000"/>
                </a:solidFill>
                <a:latin typeface="Calibri"/>
                <a:ea typeface="ＭＳ Ｐゴシック"/>
              </a:endParaRPr>
            </a:p>
          </p:txBody>
        </p:sp>
        <p:sp>
          <p:nvSpPr>
            <p:cNvPr id="30" name="テキスト ボックス 29"/>
            <p:cNvSpPr txBox="1"/>
            <p:nvPr/>
          </p:nvSpPr>
          <p:spPr>
            <a:xfrm>
              <a:off x="981876" y="5474103"/>
              <a:ext cx="1045479" cy="276999"/>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Construction</a:t>
              </a:r>
              <a:endParaRPr lang="ja-JP" altLang="en-US" sz="1200" dirty="0">
                <a:solidFill>
                  <a:srgbClr val="3333FF"/>
                </a:solidFill>
                <a:latin typeface="Calibri"/>
                <a:ea typeface="ＭＳ Ｐゴシック"/>
              </a:endParaRPr>
            </a:p>
          </p:txBody>
        </p:sp>
        <p:sp>
          <p:nvSpPr>
            <p:cNvPr id="64" name="正方形/長方形 63"/>
            <p:cNvSpPr/>
            <p:nvPr/>
          </p:nvSpPr>
          <p:spPr>
            <a:xfrm>
              <a:off x="510945" y="5879815"/>
              <a:ext cx="374365" cy="227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grpSp>
      <p:sp>
        <p:nvSpPr>
          <p:cNvPr id="17" name="テキスト ボックス 16"/>
          <p:cNvSpPr txBox="1"/>
          <p:nvPr/>
        </p:nvSpPr>
        <p:spPr>
          <a:xfrm>
            <a:off x="5354197" y="4365645"/>
            <a:ext cx="2417650" cy="276999"/>
          </a:xfrm>
          <a:prstGeom prst="rect">
            <a:avLst/>
          </a:prstGeom>
          <a:solidFill>
            <a:schemeClr val="bg1"/>
          </a:solidFill>
        </p:spPr>
        <p:txBody>
          <a:bodyPr wrap="non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Construction of recirculation loop</a:t>
            </a:r>
            <a:endParaRPr lang="ja-JP" altLang="en-US" sz="1200" dirty="0">
              <a:solidFill>
                <a:srgbClr val="3333FF"/>
              </a:solidFill>
              <a:latin typeface="Calibri"/>
              <a:ea typeface="ＭＳ Ｐゴシック"/>
            </a:endParaRPr>
          </a:p>
        </p:txBody>
      </p:sp>
      <p:pic>
        <p:nvPicPr>
          <p:cNvPr id="1026" name="Picture 2" descr="D:\ERL\発表\2015_06_08 ERL2015（坂中）\元図\遮蔽体工事写真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42" y="2703720"/>
            <a:ext cx="1774800" cy="13312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RL\発表\2015_06_08 ERL2015（坂中）\元図\入射部建設写真１.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310" y="5153300"/>
            <a:ext cx="1774800" cy="1333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RL\発表\2015_06_08 ERL2015（坂中）\元図\フォトン実験室建設写真１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6438" y="2565398"/>
            <a:ext cx="1774800" cy="13309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Save\周回部建設写真１.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5197" y="4034980"/>
            <a:ext cx="1774800" cy="1331100"/>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7152058" y="2282568"/>
            <a:ext cx="300262" cy="2931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cxnSp>
        <p:nvCxnSpPr>
          <p:cNvPr id="48" name="直線コネクタ 47"/>
          <p:cNvCxnSpPr>
            <a:stCxn id="45" idx="2"/>
            <a:endCxn id="2050" idx="0"/>
          </p:cNvCxnSpPr>
          <p:nvPr/>
        </p:nvCxnSpPr>
        <p:spPr>
          <a:xfrm>
            <a:off x="7302189" y="2575750"/>
            <a:ext cx="240725" cy="426947"/>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274" y="1711263"/>
            <a:ext cx="2069043" cy="68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46"/>
          <p:cNvSpPr txBox="1"/>
          <p:nvPr/>
        </p:nvSpPr>
        <p:spPr>
          <a:xfrm>
            <a:off x="5782079" y="1987608"/>
            <a:ext cx="1977293"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Increasing the beam  current</a:t>
            </a:r>
            <a:endParaRPr lang="ja-JP" altLang="en-US" sz="1200" dirty="0">
              <a:solidFill>
                <a:srgbClr val="FF0000"/>
              </a:solidFill>
              <a:latin typeface="Calibri"/>
              <a:ea typeface="ＭＳ Ｐゴシック"/>
            </a:endParaRPr>
          </a:p>
        </p:txBody>
      </p:sp>
      <p:cxnSp>
        <p:nvCxnSpPr>
          <p:cNvPr id="53" name="直線コネクタ 52"/>
          <p:cNvCxnSpPr/>
          <p:nvPr/>
        </p:nvCxnSpPr>
        <p:spPr>
          <a:xfrm flipH="1" flipV="1">
            <a:off x="5159205" y="2399690"/>
            <a:ext cx="1181107" cy="537108"/>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084108" y="2595802"/>
            <a:ext cx="2172874"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Commissioning of LCS system</a:t>
            </a:r>
            <a:endParaRPr lang="ja-JP" altLang="en-US" sz="1200" dirty="0">
              <a:solidFill>
                <a:srgbClr val="FF0000"/>
              </a:solidFill>
              <a:latin typeface="Calibri"/>
              <a:ea typeface="ＭＳ Ｐゴシック"/>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2718" y="3002697"/>
            <a:ext cx="1740392" cy="99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 name="直線コネクタ 45"/>
          <p:cNvCxnSpPr>
            <a:endCxn id="34" idx="2"/>
          </p:cNvCxnSpPr>
          <p:nvPr/>
        </p:nvCxnSpPr>
        <p:spPr>
          <a:xfrm flipH="1" flipV="1">
            <a:off x="1137143" y="5501483"/>
            <a:ext cx="386408" cy="549423"/>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8" idx="1"/>
          </p:cNvCxnSpPr>
          <p:nvPr/>
        </p:nvCxnSpPr>
        <p:spPr>
          <a:xfrm flipH="1" flipV="1">
            <a:off x="1405061" y="3998784"/>
            <a:ext cx="2652360" cy="2193727"/>
          </a:xfrm>
          <a:prstGeom prst="line">
            <a:avLst/>
          </a:prstGeom>
          <a:ln w="19050">
            <a:solidFill>
              <a:srgbClr val="0099F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861844" y="5218133"/>
            <a:ext cx="1228539" cy="461665"/>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Construction of</a:t>
            </a:r>
          </a:p>
          <a:p>
            <a:pPr eaLnBrk="1" fontAlgn="auto" hangingPunct="1">
              <a:spcBef>
                <a:spcPts val="0"/>
              </a:spcBef>
              <a:spcAft>
                <a:spcPts val="0"/>
              </a:spcAft>
            </a:pPr>
            <a:r>
              <a:rPr lang="en-US" altLang="ja-JP" sz="1200" dirty="0" smtClean="0">
                <a:solidFill>
                  <a:srgbClr val="3333FF"/>
                </a:solidFill>
                <a:latin typeface="Calibri"/>
                <a:ea typeface="ＭＳ Ｐゴシック"/>
              </a:rPr>
              <a:t>injector</a:t>
            </a:r>
            <a:endParaRPr lang="ja-JP" altLang="en-US" sz="1200" dirty="0">
              <a:solidFill>
                <a:srgbClr val="3333FF"/>
              </a:solidFill>
              <a:latin typeface="Calibri"/>
              <a:ea typeface="ＭＳ Ｐゴシック"/>
            </a:endParaRPr>
          </a:p>
        </p:txBody>
      </p:sp>
      <p:sp>
        <p:nvSpPr>
          <p:cNvPr id="21" name="テキスト ボックス 20"/>
          <p:cNvSpPr txBox="1"/>
          <p:nvPr/>
        </p:nvSpPr>
        <p:spPr>
          <a:xfrm>
            <a:off x="4938354" y="3230850"/>
            <a:ext cx="2086015"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3333FF"/>
                </a:solidFill>
                <a:latin typeface="Calibri"/>
                <a:ea typeface="ＭＳ Ｐゴシック"/>
              </a:rPr>
              <a:t>Construction of LCS system</a:t>
            </a:r>
            <a:endParaRPr lang="ja-JP" altLang="en-US" sz="1200" dirty="0">
              <a:solidFill>
                <a:srgbClr val="3333FF"/>
              </a:solidFill>
              <a:latin typeface="Calibri"/>
              <a:ea typeface="ＭＳ Ｐゴシック"/>
            </a:endParaRPr>
          </a:p>
        </p:txBody>
      </p:sp>
      <p:sp>
        <p:nvSpPr>
          <p:cNvPr id="57" name="正方形/長方形 56"/>
          <p:cNvSpPr/>
          <p:nvPr/>
        </p:nvSpPr>
        <p:spPr>
          <a:xfrm>
            <a:off x="8100392" y="2034614"/>
            <a:ext cx="94891" cy="2422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sz="1400" dirty="0">
              <a:solidFill>
                <a:prstClr val="black"/>
              </a:solidFill>
            </a:endParaRPr>
          </a:p>
        </p:txBody>
      </p:sp>
      <p:sp>
        <p:nvSpPr>
          <p:cNvPr id="58" name="テキスト ボックス 57"/>
          <p:cNvSpPr txBox="1"/>
          <p:nvPr/>
        </p:nvSpPr>
        <p:spPr>
          <a:xfrm>
            <a:off x="7328365" y="1747197"/>
            <a:ext cx="1544054" cy="276999"/>
          </a:xfrm>
          <a:prstGeom prst="rect">
            <a:avLst/>
          </a:prstGeom>
          <a:solidFill>
            <a:schemeClr val="bg1"/>
          </a:solidFill>
        </p:spPr>
        <p:txBody>
          <a:bodyPr wrap="square" rtlCol="0">
            <a:spAutoFit/>
          </a:bodyPr>
          <a:lstStyle/>
          <a:p>
            <a:pPr eaLnBrk="1" fontAlgn="auto" hangingPunct="1">
              <a:spcBef>
                <a:spcPts val="0"/>
              </a:spcBef>
              <a:spcAft>
                <a:spcPts val="0"/>
              </a:spcAft>
            </a:pPr>
            <a:r>
              <a:rPr lang="en-US" altLang="ja-JP" sz="1200" dirty="0" smtClean="0">
                <a:solidFill>
                  <a:srgbClr val="FF0000"/>
                </a:solidFill>
                <a:latin typeface="Calibri"/>
                <a:ea typeface="ＭＳ Ｐゴシック"/>
              </a:rPr>
              <a:t>High bunch charge</a:t>
            </a:r>
            <a:endParaRPr lang="ja-JP" altLang="en-US" sz="1200" dirty="0">
              <a:solidFill>
                <a:srgbClr val="FF0000"/>
              </a:solidFill>
              <a:latin typeface="Calibri"/>
              <a:ea typeface="ＭＳ Ｐゴシック"/>
            </a:endParaRPr>
          </a:p>
        </p:txBody>
      </p:sp>
      <p:cxnSp>
        <p:nvCxnSpPr>
          <p:cNvPr id="36" name="直線矢印コネクタ 35"/>
          <p:cNvCxnSpPr/>
          <p:nvPr/>
        </p:nvCxnSpPr>
        <p:spPr>
          <a:xfrm flipV="1">
            <a:off x="8195283" y="1052736"/>
            <a:ext cx="749518" cy="65852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7759372" y="115888"/>
            <a:ext cx="1354870" cy="923330"/>
          </a:xfrm>
          <a:prstGeom prst="rect">
            <a:avLst/>
          </a:prstGeom>
          <a:noFill/>
        </p:spPr>
        <p:txBody>
          <a:bodyPr wrap="square" rtlCol="0">
            <a:spAutoFit/>
          </a:bodyPr>
          <a:lstStyle/>
          <a:p>
            <a:r>
              <a:rPr lang="en-US" altLang="ja-JP" dirty="0" smtClean="0">
                <a:solidFill>
                  <a:srgbClr val="FF0000"/>
                </a:solidFill>
              </a:rPr>
              <a:t>R&amp;D for Industrial application</a:t>
            </a:r>
            <a:endParaRPr lang="ja-JP" altLang="en-US" dirty="0">
              <a:solidFill>
                <a:srgbClr val="FF0000"/>
              </a:solidFill>
            </a:endParaRPr>
          </a:p>
        </p:txBody>
      </p:sp>
    </p:spTree>
    <p:extLst>
      <p:ext uri="{BB962C8B-B14F-4D97-AF65-F5344CB8AC3E}">
        <p14:creationId xmlns:p14="http://schemas.microsoft.com/office/powerpoint/2010/main" val="5435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792088"/>
          </a:xfrm>
        </p:spPr>
        <p:txBody>
          <a:bodyPr/>
          <a:lstStyle/>
          <a:p>
            <a:pPr defTabSz="927100">
              <a:tabLst>
                <a:tab pos="6545263" algn="l"/>
              </a:tabLst>
            </a:pPr>
            <a:r>
              <a:rPr kumimoji="1" lang="en-US" altLang="ja-JP" dirty="0" smtClean="0"/>
              <a:t>Back Ground</a:t>
            </a:r>
            <a:endParaRPr kumimoji="1" lang="ja-JP" altLang="en-US" dirty="0"/>
          </a:p>
        </p:txBody>
      </p:sp>
      <p:sp>
        <p:nvSpPr>
          <p:cNvPr id="3" name="コンテンツ プレースホルダー 2"/>
          <p:cNvSpPr>
            <a:spLocks noGrp="1"/>
          </p:cNvSpPr>
          <p:nvPr>
            <p:ph idx="1"/>
          </p:nvPr>
        </p:nvSpPr>
        <p:spPr>
          <a:xfrm>
            <a:off x="-36512" y="836712"/>
            <a:ext cx="9324528" cy="6192688"/>
          </a:xfrm>
        </p:spPr>
        <p:txBody>
          <a:bodyPr/>
          <a:lstStyle/>
          <a:p>
            <a:r>
              <a:rPr lang="en-US" altLang="ja-JP" dirty="0" smtClean="0">
                <a:solidFill>
                  <a:schemeClr val="tx2"/>
                </a:solidFill>
              </a:rPr>
              <a:t>Super conducting accelerator </a:t>
            </a:r>
            <a:r>
              <a:rPr lang="en-US" altLang="ja-JP" dirty="0">
                <a:solidFill>
                  <a:schemeClr val="tx2"/>
                </a:solidFill>
              </a:rPr>
              <a:t>gives us high current </a:t>
            </a:r>
            <a:r>
              <a:rPr lang="en-US" altLang="ja-JP" dirty="0" err="1">
                <a:solidFill>
                  <a:schemeClr val="tx2"/>
                </a:solidFill>
              </a:rPr>
              <a:t>linac</a:t>
            </a:r>
            <a:r>
              <a:rPr lang="en-US" altLang="ja-JP" dirty="0">
                <a:solidFill>
                  <a:schemeClr val="tx2"/>
                </a:solidFill>
              </a:rPr>
              <a:t>-based electron beam (~10mA) with high quality of the electron beam such as small emittance, Short pulses</a:t>
            </a:r>
            <a:r>
              <a:rPr lang="en-US" altLang="ja-JP" dirty="0" smtClean="0">
                <a:solidFill>
                  <a:schemeClr val="tx2"/>
                </a:solidFill>
              </a:rPr>
              <a:t>.</a:t>
            </a:r>
          </a:p>
          <a:p>
            <a:pPr marL="0" indent="0">
              <a:buNone/>
            </a:pPr>
            <a:endParaRPr lang="en-US" altLang="ja-JP" dirty="0">
              <a:solidFill>
                <a:schemeClr val="tx2"/>
              </a:solidFill>
            </a:endParaRPr>
          </a:p>
          <a:p>
            <a:r>
              <a:rPr lang="en-US" altLang="ja-JP" dirty="0">
                <a:solidFill>
                  <a:schemeClr val="tx2"/>
                </a:solidFill>
              </a:rPr>
              <a:t>The unique performance gives us several important industrial </a:t>
            </a:r>
            <a:r>
              <a:rPr lang="en-US" altLang="ja-JP" dirty="0" smtClean="0">
                <a:solidFill>
                  <a:schemeClr val="tx2"/>
                </a:solidFill>
              </a:rPr>
              <a:t>applications as follows.</a:t>
            </a:r>
            <a:endParaRPr lang="en-US" altLang="ja-JP" dirty="0">
              <a:solidFill>
                <a:schemeClr val="tx2"/>
              </a:solidFill>
            </a:endParaRPr>
          </a:p>
          <a:p>
            <a:pPr lvl="1"/>
            <a:r>
              <a:rPr lang="en-US" altLang="ja-JP" dirty="0" smtClean="0"/>
              <a:t>EUV-FEL for Future Lithography</a:t>
            </a:r>
          </a:p>
          <a:p>
            <a:pPr lvl="1"/>
            <a:r>
              <a:rPr lang="en-US" altLang="ja-JP" dirty="0"/>
              <a:t>RI manufacturing facility for nuclear medical </a:t>
            </a:r>
            <a:r>
              <a:rPr lang="en-US" altLang="ja-JP" dirty="0" smtClean="0"/>
              <a:t>examination</a:t>
            </a:r>
          </a:p>
          <a:p>
            <a:pPr lvl="1"/>
            <a:r>
              <a:rPr lang="en-US" altLang="ja-JP" dirty="0"/>
              <a:t>High resolution X-ray imaging device for medical </a:t>
            </a:r>
            <a:r>
              <a:rPr lang="en-US" altLang="ja-JP" dirty="0" smtClean="0"/>
              <a:t>use</a:t>
            </a:r>
          </a:p>
          <a:p>
            <a:pPr lvl="1"/>
            <a:r>
              <a:rPr lang="en-US" altLang="ja-JP" dirty="0"/>
              <a:t>Nuclear security </a:t>
            </a:r>
            <a:r>
              <a:rPr lang="en-US" altLang="ja-JP" dirty="0" smtClean="0"/>
              <a:t>system</a:t>
            </a:r>
          </a:p>
        </p:txBody>
      </p:sp>
      <p:sp>
        <p:nvSpPr>
          <p:cNvPr id="4" name="下矢印 3"/>
          <p:cNvSpPr/>
          <p:nvPr/>
        </p:nvSpPr>
        <p:spPr>
          <a:xfrm>
            <a:off x="4067944" y="2492896"/>
            <a:ext cx="432048"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491319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2536" y="-99392"/>
            <a:ext cx="10153128" cy="1052736"/>
          </a:xfrm>
        </p:spPr>
        <p:txBody>
          <a:bodyPr>
            <a:normAutofit/>
          </a:bodyPr>
          <a:lstStyle/>
          <a:p>
            <a:r>
              <a:rPr lang="en-US" altLang="ja-JP" sz="3600" dirty="0" smtClean="0"/>
              <a:t>1. EUV-FEL </a:t>
            </a:r>
            <a:r>
              <a:rPr lang="en-US" altLang="ja-JP" sz="3600" dirty="0"/>
              <a:t>for </a:t>
            </a:r>
            <a:r>
              <a:rPr lang="en-US" altLang="ja-JP" sz="3600" dirty="0" smtClean="0"/>
              <a:t>Lithography</a:t>
            </a:r>
            <a:br>
              <a:rPr lang="en-US" altLang="ja-JP" sz="3600" dirty="0" smtClean="0"/>
            </a:br>
            <a:r>
              <a:rPr lang="en-US" altLang="ja-JP" sz="2700" dirty="0" smtClean="0"/>
              <a:t>(Back ground)</a:t>
            </a:r>
            <a:endParaRPr lang="en-US" altLang="ja-JP" sz="27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11120"/>
            <a:ext cx="8676456" cy="53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30424" y="6205530"/>
            <a:ext cx="8056436" cy="400110"/>
          </a:xfrm>
          <a:prstGeom prst="rect">
            <a:avLst/>
          </a:prstGeom>
          <a:noFill/>
        </p:spPr>
        <p:txBody>
          <a:bodyPr wrap="none" rtlCol="0">
            <a:spAutoFit/>
          </a:bodyPr>
          <a:lstStyle/>
          <a:p>
            <a:r>
              <a:rPr lang="en-US" altLang="ja-JP" sz="2000" dirty="0">
                <a:solidFill>
                  <a:prstClr val="black"/>
                </a:solidFill>
                <a:latin typeface="Calibri"/>
              </a:rPr>
              <a:t>Technology node trend of Logic LSI </a:t>
            </a:r>
            <a:r>
              <a:rPr lang="en-US" altLang="ja-JP" sz="2000" dirty="0" smtClean="0">
                <a:solidFill>
                  <a:prstClr val="black"/>
                </a:solidFill>
                <a:latin typeface="Calibri"/>
              </a:rPr>
              <a:t>and </a:t>
            </a:r>
            <a:r>
              <a:rPr lang="en-US" altLang="ja-JP" sz="2000" dirty="0">
                <a:solidFill>
                  <a:prstClr val="black"/>
                </a:solidFill>
                <a:latin typeface="Calibri"/>
              </a:rPr>
              <a:t>expected power on EUV light source</a:t>
            </a:r>
            <a:endParaRPr lang="ja-JP" altLang="en-US" sz="2000" dirty="0">
              <a:solidFill>
                <a:prstClr val="black"/>
              </a:solidFill>
              <a:latin typeface="Calibri"/>
            </a:endParaRPr>
          </a:p>
        </p:txBody>
      </p:sp>
    </p:spTree>
    <p:extLst>
      <p:ext uri="{BB962C8B-B14F-4D97-AF65-F5344CB8AC3E}">
        <p14:creationId xmlns:p14="http://schemas.microsoft.com/office/powerpoint/2010/main" val="296354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放射光特別委員会_村上">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放射光特別委員会_村上">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既定の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18438</TotalTime>
  <Words>2082</Words>
  <Application>Microsoft Office PowerPoint</Application>
  <PresentationFormat>画面に合わせる (4:3)</PresentationFormat>
  <Paragraphs>424</Paragraphs>
  <Slides>32</Slides>
  <Notes>10</Notes>
  <HiddenSlides>0</HiddenSlides>
  <MMClips>0</MMClips>
  <ScaleCrop>false</ScaleCrop>
  <HeadingPairs>
    <vt:vector size="6" baseType="variant">
      <vt:variant>
        <vt:lpstr>テーマ</vt:lpstr>
      </vt:variant>
      <vt:variant>
        <vt:i4>12</vt:i4>
      </vt:variant>
      <vt:variant>
        <vt:lpstr>埋め込まれた OLE サーバー</vt:lpstr>
      </vt:variant>
      <vt:variant>
        <vt:i4>1</vt:i4>
      </vt:variant>
      <vt:variant>
        <vt:lpstr>スライド タイトル</vt:lpstr>
      </vt:variant>
      <vt:variant>
        <vt:i4>32</vt:i4>
      </vt:variant>
    </vt:vector>
  </HeadingPairs>
  <TitlesOfParts>
    <vt:vector size="45" baseType="lpstr">
      <vt:lpstr>Office テーマ</vt:lpstr>
      <vt:lpstr>Office ​​テーマ</vt:lpstr>
      <vt:lpstr>放射光特別委員会_村上</vt:lpstr>
      <vt:lpstr>4_放射光特別委員会_村上</vt:lpstr>
      <vt:lpstr>1_Office ​​テーマ</vt:lpstr>
      <vt:lpstr>1_既定のテーマ</vt:lpstr>
      <vt:lpstr>3_Office ​​テーマ</vt:lpstr>
      <vt:lpstr>4_Office テーマ</vt:lpstr>
      <vt:lpstr>2_Office テーマ</vt:lpstr>
      <vt:lpstr>3_Office テーマ</vt:lpstr>
      <vt:lpstr>1_Office テーマ</vt:lpstr>
      <vt:lpstr>5_Office テーマ</vt:lpstr>
      <vt:lpstr>数式</vt:lpstr>
      <vt:lpstr>Industrial Applications in compact-ERL at KEK - EUV light source for semiconductor lithography, 99Mo production for medical application, and Non-destructive inspection for nuclear security system-</vt:lpstr>
      <vt:lpstr>Contents</vt:lpstr>
      <vt:lpstr>History of ERL project in KEK</vt:lpstr>
      <vt:lpstr>KEK Project Implementation Plan (KEK-PIP) </vt:lpstr>
      <vt:lpstr>PowerPoint プレゼンテーション</vt:lpstr>
      <vt:lpstr>PowerPoint プレゼンテーション</vt:lpstr>
      <vt:lpstr>PowerPoint プレゼンテーション</vt:lpstr>
      <vt:lpstr>Back Ground</vt:lpstr>
      <vt:lpstr>1. EUV-FEL for Lithography (Back ground)</vt:lpstr>
      <vt:lpstr>Present Status and Future Development  on EUV Lithography</vt:lpstr>
      <vt:lpstr>Prototype design of the EUV-FEL</vt:lpstr>
      <vt:lpstr>FEL Performance</vt:lpstr>
      <vt:lpstr>Rough estimation of the FEL radiation power</vt:lpstr>
      <vt:lpstr>Expected LSI Fab based EUV-FEL</vt:lpstr>
      <vt:lpstr>EUV-FEL Light Source Study Group for Industrialization</vt:lpstr>
      <vt:lpstr>2nd EUV-FEL Workshop</vt:lpstr>
      <vt:lpstr>Reduction of Source Size</vt:lpstr>
      <vt:lpstr>SRF Challenges for Higher-Gradient</vt:lpstr>
      <vt:lpstr>SRF  for Higher-Q</vt:lpstr>
      <vt:lpstr>Performance by Introducing Shorter Period Undulators (1)</vt:lpstr>
      <vt:lpstr>Performance by Introducing Shorter Period Undulators (2)</vt:lpstr>
      <vt:lpstr>Double-Loop Configuration</vt:lpstr>
      <vt:lpstr>Staging to realize the EUV-FEL light source for Lithography</vt:lpstr>
      <vt:lpstr>PowerPoint プレゼンテーション</vt:lpstr>
      <vt:lpstr>PowerPoint プレゼンテーション</vt:lpstr>
      <vt:lpstr>Mo99 Beamline Configuration  (Under designing)</vt:lpstr>
      <vt:lpstr>3. High resolution X-ray imaging device for medical use From the view point of neurosurgery</vt:lpstr>
      <vt:lpstr>PowerPoint プレゼンテーション</vt:lpstr>
      <vt:lpstr>PowerPoint プレゼンテーション</vt:lpstr>
      <vt:lpstr>PowerPoint プレゼンテーション</vt:lpstr>
      <vt:lpstr>PowerPoint プレゼンテーション</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2013.11.25 主空洞</dc:title>
  <dc:creator>sakai</dc:creator>
  <cp:lastModifiedBy>kawata</cp:lastModifiedBy>
  <cp:revision>669</cp:revision>
  <cp:lastPrinted>2015-06-06T17:19:48Z</cp:lastPrinted>
  <dcterms:created xsi:type="dcterms:W3CDTF">2013-11-26T01:49:05Z</dcterms:created>
  <dcterms:modified xsi:type="dcterms:W3CDTF">2018-06-29T00:34:55Z</dcterms:modified>
</cp:coreProperties>
</file>