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372" r:id="rId6"/>
    <p:sldId id="323" r:id="rId7"/>
    <p:sldId id="261" r:id="rId8"/>
    <p:sldId id="291" r:id="rId9"/>
    <p:sldId id="292" r:id="rId10"/>
    <p:sldId id="276" r:id="rId11"/>
    <p:sldId id="373" r:id="rId12"/>
    <p:sldId id="296" r:id="rId13"/>
    <p:sldId id="369" r:id="rId14"/>
    <p:sldId id="286" r:id="rId15"/>
    <p:sldId id="287" r:id="rId16"/>
    <p:sldId id="272" r:id="rId17"/>
    <p:sldId id="269" r:id="rId18"/>
    <p:sldId id="268" r:id="rId19"/>
    <p:sldId id="305" r:id="rId20"/>
    <p:sldId id="351" r:id="rId21"/>
    <p:sldId id="363" r:id="rId22"/>
    <p:sldId id="322" r:id="rId23"/>
  </p:sldIdLst>
  <p:sldSz cx="9144000" cy="6858000" type="screen4x3"/>
  <p:notesSz cx="7010400" cy="93964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66FF"/>
    <a:srgbClr val="01B904"/>
    <a:srgbClr val="00E002"/>
    <a:srgbClr val="00FF00"/>
    <a:srgbClr val="1D4F9F"/>
    <a:srgbClr val="25408B"/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7" autoAdjust="0"/>
    <p:restoredTop sz="99340" autoAdjust="0"/>
  </p:normalViewPr>
  <p:slideViewPr>
    <p:cSldViewPr snapToGrid="0">
      <p:cViewPr>
        <p:scale>
          <a:sx n="93" d="100"/>
          <a:sy n="93" d="100"/>
        </p:scale>
        <p:origin x="125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53200" y="9002713"/>
            <a:ext cx="4159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184" tIns="62448" rIns="128184" bIns="62448" anchor="ctr">
            <a:spAutoFit/>
          </a:bodyPr>
          <a:lstStyle/>
          <a:p>
            <a:pPr algn="r" defTabSz="1298575">
              <a:defRPr/>
            </a:pPr>
            <a:fld id="{F752B1B1-5586-4E15-8AED-7BA5A6AD5113}" type="slidenum">
              <a:rPr lang="en-US" sz="1000" b="0">
                <a:cs typeface="+mn-cs"/>
              </a:rPr>
              <a:pPr algn="r" defTabSz="1298575">
                <a:defRPr/>
              </a:pPr>
              <a:t>‹#›</a:t>
            </a:fld>
            <a:endParaRPr lang="en-US" sz="10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62463"/>
            <a:ext cx="5135563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184" tIns="62448" rIns="128184" bIns="62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711200"/>
            <a:ext cx="4681537" cy="351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10325" y="8924925"/>
            <a:ext cx="5588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184" tIns="62448" rIns="128184" bIns="62448" anchor="ctr">
            <a:spAutoFit/>
          </a:bodyPr>
          <a:lstStyle/>
          <a:p>
            <a:pPr algn="r" defTabSz="1298575">
              <a:defRPr/>
            </a:pPr>
            <a:fld id="{AE436D56-BC2B-430C-A5AE-24920E72B34B}" type="slidenum">
              <a:rPr lang="en-US" sz="1900" b="0">
                <a:cs typeface="+mn-cs"/>
              </a:rPr>
              <a:pPr algn="r" defTabSz="1298575">
                <a:defRPr/>
              </a:pPr>
              <a:t>‹#›</a:t>
            </a:fld>
            <a:endParaRPr lang="en-US" sz="19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81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92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1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/>
              <a:t>Click to add location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>
                <a:latin typeface="Times New Roman" pitchFamily="18" charset="0"/>
                <a:cs typeface="+mn-cs"/>
              </a:rPr>
              <a:t>Page </a:t>
            </a:r>
            <a:fld id="{1B5B5EA7-2DCA-4A86-8031-B157A36EB5B6}" type="slidenum">
              <a:rPr lang="en-US" sz="800" b="0" i="1" smtClean="0">
                <a:latin typeface="Times New Roman" pitchFamily="18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4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6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0161"/>
            <a:ext cx="7772400" cy="1685782"/>
          </a:xfrm>
        </p:spPr>
        <p:txBody>
          <a:bodyPr/>
          <a:lstStyle/>
          <a:p>
            <a:r>
              <a:rPr lang="en-US" dirty="0"/>
              <a:t>HOM Damping Couplers for the LHC-</a:t>
            </a:r>
            <a:r>
              <a:rPr lang="en-US" dirty="0" err="1"/>
              <a:t>HiLumi</a:t>
            </a:r>
            <a:r>
              <a:rPr lang="en-US" dirty="0"/>
              <a:t> RF Dipole Crab Cavity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1151" y="3278944"/>
            <a:ext cx="73857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Zenghai Li (SLAC)</a:t>
            </a:r>
          </a:p>
          <a:p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Jean </a:t>
            </a:r>
            <a:r>
              <a:rPr lang="en-US" sz="2000" b="0" dirty="0" err="1">
                <a:solidFill>
                  <a:schemeClr val="bg2">
                    <a:lumMod val="25000"/>
                  </a:schemeClr>
                </a:solidFill>
              </a:rPr>
              <a:t>Delayen</a:t>
            </a:r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 (ODU)</a:t>
            </a:r>
          </a:p>
          <a:p>
            <a:endParaRPr lang="en-US" sz="2000" b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For the LARP and AUP RFD Cavity Team</a:t>
            </a:r>
          </a:p>
          <a:p>
            <a:endParaRPr lang="en-US" sz="2000" b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b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b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800" b="0" dirty="0"/>
              <a:t>TTC 2018, RIKEN </a:t>
            </a:r>
            <a:r>
              <a:rPr lang="en-US" sz="1800" b="0" dirty="0" err="1"/>
              <a:t>Nishina</a:t>
            </a:r>
            <a:r>
              <a:rPr lang="en-US" sz="1800" b="0" dirty="0"/>
              <a:t> Center, 26-29 June 2018</a:t>
            </a:r>
          </a:p>
          <a:p>
            <a:endParaRPr lang="en-US" sz="2000" b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0" y="98566"/>
            <a:ext cx="9001820" cy="702335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Eliminate </a:t>
            </a:r>
            <a:r>
              <a:rPr lang="en-US" sz="2800" dirty="0" err="1"/>
              <a:t>Multipacting</a:t>
            </a:r>
            <a:r>
              <a:rPr lang="en-US" sz="2800" dirty="0"/>
              <a:t> in H-HOM Hi-pass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46" y="968045"/>
            <a:ext cx="8749107" cy="1142876"/>
          </a:xfrm>
        </p:spPr>
        <p:txBody>
          <a:bodyPr>
            <a:normAutofit/>
          </a:bodyPr>
          <a:lstStyle/>
          <a:p>
            <a:r>
              <a:rPr lang="en-US" sz="2400" dirty="0"/>
              <a:t>MP resonances existed in the filter gap if surfaces are flat</a:t>
            </a:r>
          </a:p>
          <a:p>
            <a:r>
              <a:rPr lang="en-US" sz="2400" dirty="0"/>
              <a:t>MP eliminated with </a:t>
            </a:r>
            <a:r>
              <a:rPr lang="en-US" sz="2400" dirty="0">
                <a:solidFill>
                  <a:srgbClr val="0000FF"/>
                </a:solidFill>
              </a:rPr>
              <a:t>fully rounded tips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19578" y="2603952"/>
            <a:ext cx="2084886" cy="24897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357033" y="3848841"/>
            <a:ext cx="614078" cy="1739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6449" y="5009279"/>
            <a:ext cx="201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 resonances in the gap eliminated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58" y="2457369"/>
            <a:ext cx="900323" cy="2551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47" y="2110921"/>
            <a:ext cx="4711911" cy="333546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20" idx="6"/>
          </p:cNvCxnSpPr>
          <p:nvPr/>
        </p:nvCxnSpPr>
        <p:spPr>
          <a:xfrm flipH="1">
            <a:off x="1704728" y="3087695"/>
            <a:ext cx="3677488" cy="506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2471" y="3792500"/>
            <a:ext cx="8513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97628" y="2655024"/>
            <a:ext cx="607100" cy="187769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58251" y="3854460"/>
            <a:ext cx="1005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nominal deflecting voltage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3373174" y="4540421"/>
            <a:ext cx="176027" cy="377245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E82CA-CFD5-4787-A648-94A6613F9FEF}"/>
              </a:ext>
            </a:extLst>
          </p:cNvPr>
          <p:cNvSpPr txBox="1"/>
          <p:nvPr/>
        </p:nvSpPr>
        <p:spPr>
          <a:xfrm>
            <a:off x="7817613" y="2165182"/>
            <a:ext cx="124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LARP/AUP design</a:t>
            </a:r>
          </a:p>
        </p:txBody>
      </p:sp>
    </p:spTree>
    <p:extLst>
      <p:ext uri="{BB962C8B-B14F-4D97-AF65-F5344CB8AC3E}">
        <p14:creationId xmlns:p14="http://schemas.microsoft.com/office/powerpoint/2010/main" val="412637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F779-C873-C941-9E36-195F1DDE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V-HOM Coupler </a:t>
            </a:r>
            <a:br>
              <a:rPr lang="en-US" sz="2800" dirty="0"/>
            </a:br>
            <a:r>
              <a:rPr lang="en-US" sz="2800" dirty="0"/>
              <a:t>Cutoff waveguide stub + hook pickup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FFBF-E2CE-BC42-8C09-ABFE8B13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9" y="4110732"/>
            <a:ext cx="8542784" cy="1416935"/>
          </a:xfrm>
        </p:spPr>
        <p:txBody>
          <a:bodyPr>
            <a:noAutofit/>
          </a:bodyPr>
          <a:lstStyle/>
          <a:p>
            <a:pPr marL="230188" indent="-230188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Waveguide stub rejects operating mode by symmetry, no filter needed </a:t>
            </a:r>
          </a:p>
          <a:p>
            <a:pPr marL="230188" indent="-230188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Hook probe provides both electric and magnetic coupling, improving damping of HOMs at higher frequencies</a:t>
            </a:r>
          </a:p>
          <a:p>
            <a:pPr marL="230188" indent="-230188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Hook angle optimized for damping at higher frequency</a:t>
            </a:r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601E2-E510-4B3E-B82C-8CBE6AE5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44" y="1205012"/>
            <a:ext cx="2263449" cy="236507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E3EC460-AD7A-45F8-94B3-004EBE2EA9F9}"/>
              </a:ext>
            </a:extLst>
          </p:cNvPr>
          <p:cNvGrpSpPr/>
          <p:nvPr/>
        </p:nvGrpSpPr>
        <p:grpSpPr>
          <a:xfrm>
            <a:off x="4489821" y="1189482"/>
            <a:ext cx="3774752" cy="2518962"/>
            <a:chOff x="4489821" y="1189482"/>
            <a:chExt cx="3774752" cy="25189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725E78-517D-284C-977A-B8DA80071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9821" y="1189482"/>
              <a:ext cx="2434887" cy="20986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82779A-0634-C84F-B345-1D8D70A0E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7119" y="1330333"/>
              <a:ext cx="427454" cy="18498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BB9C7-3308-4431-8C0E-5BE1FB49E798}"/>
                </a:ext>
              </a:extLst>
            </p:cNvPr>
            <p:cNvSpPr txBox="1"/>
            <p:nvPr/>
          </p:nvSpPr>
          <p:spPr>
            <a:xfrm>
              <a:off x="5766296" y="3400667"/>
              <a:ext cx="1928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AUP design (hook)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922316-98E0-4C6F-83B2-5A18E9D12675}"/>
              </a:ext>
            </a:extLst>
          </p:cNvPr>
          <p:cNvSpPr txBox="1"/>
          <p:nvPr/>
        </p:nvSpPr>
        <p:spPr>
          <a:xfrm>
            <a:off x="924281" y="3491592"/>
            <a:ext cx="226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LARP design (probe)</a:t>
            </a:r>
          </a:p>
        </p:txBody>
      </p:sp>
    </p:spTree>
    <p:extLst>
      <p:ext uri="{BB962C8B-B14F-4D97-AF65-F5344CB8AC3E}">
        <p14:creationId xmlns:p14="http://schemas.microsoft.com/office/powerpoint/2010/main" val="312631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217F-CF8D-3244-93EA-5C999ED8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Impedance of the New Design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139886-0307-9547-B2B2-89C35491E02D}"/>
              </a:ext>
            </a:extLst>
          </p:cNvPr>
          <p:cNvSpPr txBox="1">
            <a:spLocks/>
          </p:cNvSpPr>
          <p:nvPr/>
        </p:nvSpPr>
        <p:spPr>
          <a:xfrm>
            <a:off x="1519189" y="4886309"/>
            <a:ext cx="6509456" cy="7517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026C2"/>
            </a:solidFill>
          </a:ln>
        </p:spPr>
        <p:txBody>
          <a:bodyPr vert="horz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</a:rPr>
              <a:t>HOM impedance below 1 M</a:t>
            </a:r>
            <a:r>
              <a:rPr lang="el-GR" b="0" dirty="0">
                <a:solidFill>
                  <a:srgbClr val="0000FF"/>
                </a:solidFill>
              </a:rPr>
              <a:t>Ω/</a:t>
            </a:r>
            <a:r>
              <a:rPr lang="en-US" b="0" dirty="0">
                <a:solidFill>
                  <a:srgbClr val="0000FF"/>
                </a:solidFill>
              </a:rPr>
              <a:t>m up to 2 GHz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</a:rPr>
              <a:t>Longitudinal shunt impedance &lt; 200 k</a:t>
            </a:r>
            <a:r>
              <a:rPr lang="el-GR" b="0" dirty="0">
                <a:solidFill>
                  <a:srgbClr val="0000FF"/>
                </a:solidFill>
              </a:rPr>
              <a:t> Ω</a:t>
            </a:r>
            <a:endParaRPr lang="en-US" b="0" dirty="0">
              <a:solidFill>
                <a:srgbClr val="0000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B247A2-56EE-CF4E-9C6A-72FB54AFAE05}"/>
              </a:ext>
            </a:extLst>
          </p:cNvPr>
          <p:cNvGrpSpPr/>
          <p:nvPr/>
        </p:nvGrpSpPr>
        <p:grpSpPr>
          <a:xfrm>
            <a:off x="1768510" y="1092937"/>
            <a:ext cx="6260135" cy="3628942"/>
            <a:chOff x="1835696" y="1340768"/>
            <a:chExt cx="6260135" cy="3628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5BEC4E-A1D7-4E48-803C-AF4D5CE87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696" y="1340768"/>
              <a:ext cx="5176708" cy="362894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018E83-E077-2044-81DF-BB286F7FD512}"/>
                </a:ext>
              </a:extLst>
            </p:cNvPr>
            <p:cNvCxnSpPr>
              <a:cxnSpLocks/>
            </p:cNvCxnSpPr>
            <p:nvPr/>
          </p:nvCxnSpPr>
          <p:spPr>
            <a:xfrm>
              <a:off x="2419628" y="2335628"/>
              <a:ext cx="474466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98665E-92AF-C742-86C3-92CA5595EFFE}"/>
                </a:ext>
              </a:extLst>
            </p:cNvPr>
            <p:cNvSpPr/>
            <p:nvPr/>
          </p:nvSpPr>
          <p:spPr>
            <a:xfrm>
              <a:off x="7096840" y="2150962"/>
              <a:ext cx="998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 M</a:t>
              </a:r>
              <a:r>
                <a:rPr lang="el-GR" dirty="0">
                  <a:solidFill>
                    <a:srgbClr val="FF0000"/>
                  </a:solidFill>
                </a:rPr>
                <a:t>Ω/</a:t>
              </a:r>
              <a:r>
                <a:rPr lang="en-US" dirty="0">
                  <a:solidFill>
                    <a:srgbClr val="FF0000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61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6" y="0"/>
            <a:ext cx="8724714" cy="826936"/>
          </a:xfrm>
        </p:spPr>
        <p:txBody>
          <a:bodyPr/>
          <a:lstStyle/>
          <a:p>
            <a:pPr algn="l"/>
            <a:r>
              <a:rPr lang="en-US" dirty="0"/>
              <a:t>Beam HOM Power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89" y="5176451"/>
            <a:ext cx="8496944" cy="655154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000" dirty="0">
                <a:solidFill>
                  <a:schemeClr val="tx1"/>
                </a:solidFill>
              </a:rPr>
              <a:t>Cavity shape </a:t>
            </a:r>
            <a:r>
              <a:rPr lang="en-US" sz="2000" dirty="0"/>
              <a:t>modification</a:t>
            </a:r>
            <a:r>
              <a:rPr lang="en-US" sz="2000" dirty="0">
                <a:solidFill>
                  <a:schemeClr val="tx1"/>
                </a:solidFill>
              </a:rPr>
              <a:t> (from LARP design</a:t>
            </a:r>
            <a:r>
              <a:rPr lang="en-US" sz="2000" dirty="0"/>
              <a:t>) necessary to </a:t>
            </a:r>
            <a:r>
              <a:rPr lang="en-US" sz="2000" dirty="0">
                <a:solidFill>
                  <a:schemeClr val="tx1"/>
                </a:solidFill>
              </a:rPr>
              <a:t>minimize HOM beam power at 760MHz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29E990-A7F2-924C-B320-B4336BD8C872}"/>
              </a:ext>
            </a:extLst>
          </p:cNvPr>
          <p:cNvSpPr txBox="1">
            <a:spLocks/>
          </p:cNvSpPr>
          <p:nvPr/>
        </p:nvSpPr>
        <p:spPr>
          <a:xfrm>
            <a:off x="343932" y="918283"/>
            <a:ext cx="8367401" cy="1211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buFont typeface="Arial"/>
              <a:buChar char="•"/>
            </a:pPr>
            <a:r>
              <a:rPr lang="en-GB" sz="1800" b="0" dirty="0">
                <a:solidFill>
                  <a:srgbClr val="000000"/>
                </a:solidFill>
              </a:rPr>
              <a:t>Acc. HOM mode at 760.94 MHz too close to beam resonance at 761.50 MHz</a:t>
            </a:r>
          </a:p>
          <a:p>
            <a:pPr marL="225425" indent="-225425">
              <a:buFont typeface="Arial"/>
              <a:buChar char="•"/>
            </a:pPr>
            <a:r>
              <a:rPr lang="en-GB" sz="1800" b="0" dirty="0">
                <a:solidFill>
                  <a:srgbClr val="FF0000"/>
                </a:solidFill>
              </a:rPr>
              <a:t>Resulting in beam HOM power &gt;10kW</a:t>
            </a:r>
          </a:p>
          <a:p>
            <a:pPr marL="225425" indent="-225425">
              <a:buFont typeface="Arial"/>
              <a:buChar char="•"/>
            </a:pPr>
            <a:r>
              <a:rPr lang="en-GB" sz="1800" b="0" dirty="0">
                <a:solidFill>
                  <a:srgbClr val="FF0000"/>
                </a:solidFill>
              </a:rPr>
              <a:t>Design spec for beam power: &lt; 1kW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74A677-5600-9948-A270-28CB7EB46A97}"/>
              </a:ext>
            </a:extLst>
          </p:cNvPr>
          <p:cNvGrpSpPr/>
          <p:nvPr/>
        </p:nvGrpSpPr>
        <p:grpSpPr>
          <a:xfrm>
            <a:off x="1425140" y="2060696"/>
            <a:ext cx="4172772" cy="2894906"/>
            <a:chOff x="4860032" y="674302"/>
            <a:chExt cx="3155367" cy="23762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3A6D36-E859-194B-97BF-34A6A11A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674302"/>
              <a:ext cx="3155367" cy="2376264"/>
            </a:xfrm>
            <a:prstGeom prst="rect">
              <a:avLst/>
            </a:prstGeom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FC9A0A1-B2DA-EB4A-975B-F9CB4A5ED66D}"/>
                </a:ext>
              </a:extLst>
            </p:cNvPr>
            <p:cNvSpPr/>
            <p:nvPr/>
          </p:nvSpPr>
          <p:spPr>
            <a:xfrm rot="8163159">
              <a:off x="5897150" y="951934"/>
              <a:ext cx="377469" cy="1556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46DF31-ACAF-9E45-AB66-74983C3BC2AD}"/>
              </a:ext>
            </a:extLst>
          </p:cNvPr>
          <p:cNvSpPr/>
          <p:nvPr/>
        </p:nvSpPr>
        <p:spPr>
          <a:xfrm>
            <a:off x="5878574" y="2621879"/>
            <a:ext cx="2552096" cy="83099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200" b="0" dirty="0">
                <a:solidFill>
                  <a:srgbClr val="0028F7"/>
                </a:solidFill>
              </a:rPr>
              <a:t>International Review of the Crab Cavity Performance for </a:t>
            </a:r>
            <a:r>
              <a:rPr lang="en-US" sz="1200" b="0" dirty="0" err="1">
                <a:solidFill>
                  <a:srgbClr val="0028F7"/>
                </a:solidFill>
              </a:rPr>
              <a:t>HiLumi</a:t>
            </a:r>
            <a:endParaRPr lang="en-US" sz="1200" b="0" dirty="0">
              <a:solidFill>
                <a:srgbClr val="0028F7"/>
              </a:solidFill>
            </a:endParaRPr>
          </a:p>
          <a:p>
            <a:pPr algn="l"/>
            <a:endParaRPr lang="en-US" sz="1200" b="0" dirty="0">
              <a:solidFill>
                <a:srgbClr val="0028F7"/>
              </a:solidFill>
            </a:endParaRPr>
          </a:p>
          <a:p>
            <a:pPr algn="l"/>
            <a:r>
              <a:rPr lang="en-US" sz="1200" b="0" dirty="0">
                <a:solidFill>
                  <a:srgbClr val="0028F7"/>
                </a:solidFill>
              </a:rPr>
              <a:t>April 3-5, 2017 CERN</a:t>
            </a:r>
          </a:p>
        </p:txBody>
      </p:sp>
    </p:spTree>
    <p:extLst>
      <p:ext uri="{BB962C8B-B14F-4D97-AF65-F5344CB8AC3E}">
        <p14:creationId xmlns:p14="http://schemas.microsoft.com/office/powerpoint/2010/main" val="297172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661C-AC7E-5545-A8AD-6CFDC8C5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/>
              <a:t>Minimizing 760 MHz Mode beam power, by detuning HOM frequency farther off beam resonance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6761-7059-2D4F-BEEE-AC6A9125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0" y="3048826"/>
            <a:ext cx="5343259" cy="2250234"/>
          </a:xfrm>
        </p:spPr>
        <p:txBody>
          <a:bodyPr>
            <a:noAutofit/>
          </a:bodyPr>
          <a:lstStyle/>
          <a:p>
            <a:pPr marL="234950" indent="-23495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Various options explored to detune the 760 mode</a:t>
            </a:r>
          </a:p>
          <a:p>
            <a:pPr marL="234950" indent="-23495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Approach adopted: reducing gap volume around beam pipe region </a:t>
            </a:r>
          </a:p>
          <a:p>
            <a:pPr marL="46355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400 MHz dipole and 760 MHz monopole modes opposite in </a:t>
            </a:r>
            <a:r>
              <a:rPr lang="en-US" sz="1600" dirty="0" err="1">
                <a:solidFill>
                  <a:schemeClr val="tx1"/>
                </a:solidFill>
              </a:rPr>
              <a:t>dF</a:t>
            </a:r>
            <a:r>
              <a:rPr lang="en-US" sz="1600" dirty="0">
                <a:solidFill>
                  <a:schemeClr val="tx1"/>
                </a:solidFill>
              </a:rPr>
              <a:t> sensitivity</a:t>
            </a:r>
          </a:p>
          <a:p>
            <a:pPr marL="46355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lowers frequency of 760 mode (target: |</a:t>
            </a:r>
            <a:r>
              <a:rPr lang="en-US" sz="1600" dirty="0" err="1">
                <a:solidFill>
                  <a:schemeClr val="tx1"/>
                </a:solidFill>
              </a:rPr>
              <a:t>dF</a:t>
            </a:r>
            <a:r>
              <a:rPr lang="en-US" sz="1600" dirty="0">
                <a:solidFill>
                  <a:schemeClr val="tx1"/>
                </a:solidFill>
              </a:rPr>
              <a:t>| &gt; 6MHz)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E8EDC4-4B02-7840-A050-0F85C8CACE42}"/>
              </a:ext>
            </a:extLst>
          </p:cNvPr>
          <p:cNvSpPr txBox="1">
            <a:spLocks/>
          </p:cNvSpPr>
          <p:nvPr/>
        </p:nvSpPr>
        <p:spPr>
          <a:xfrm>
            <a:off x="5528111" y="3072336"/>
            <a:ext cx="3366102" cy="1379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20000"/>
              </a:lnSpc>
            </a:pPr>
            <a:r>
              <a:rPr lang="en-US" sz="1600" b="0" dirty="0">
                <a:solidFill>
                  <a:schemeClr val="tx1"/>
                </a:solidFill>
              </a:rPr>
              <a:t>Operating mode frequency </a:t>
            </a:r>
          </a:p>
          <a:p>
            <a:pPr marL="176213" indent="-176213">
              <a:lnSpc>
                <a:spcPct val="120000"/>
              </a:lnSpc>
            </a:pPr>
            <a:r>
              <a:rPr lang="en-US" sz="1600" b="0" dirty="0">
                <a:solidFill>
                  <a:schemeClr val="tx1"/>
                </a:solidFill>
              </a:rPr>
              <a:t>tuned to 400.79 MHz by adjusting rounding “R” by -1.76mm</a:t>
            </a:r>
          </a:p>
          <a:p>
            <a:pPr>
              <a:lnSpc>
                <a:spcPct val="120000"/>
              </a:lnSpc>
            </a:pP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643B5-6908-CA45-8C37-A08E97AFB608}"/>
              </a:ext>
            </a:extLst>
          </p:cNvPr>
          <p:cNvSpPr txBox="1"/>
          <p:nvPr/>
        </p:nvSpPr>
        <p:spPr>
          <a:xfrm>
            <a:off x="330892" y="5118793"/>
            <a:ext cx="820891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&amp;quot"/>
                <a:cs typeface="Arial"/>
              </a:rPr>
              <a:t>Achieved </a:t>
            </a:r>
            <a:r>
              <a:rPr lang="en-US" sz="1600" dirty="0">
                <a:solidFill>
                  <a:srgbClr val="000000"/>
                </a:solidFill>
                <a:latin typeface="&amp;quot"/>
                <a:cs typeface="Arial"/>
              </a:rPr>
              <a:t>-9 MHz </a:t>
            </a:r>
            <a:r>
              <a:rPr lang="en-US" sz="1600" dirty="0">
                <a:latin typeface="&amp;quot"/>
                <a:cs typeface="Arial"/>
              </a:rPr>
              <a:t>detuning of the 760 MHz mode from beam resonance of 761.5MHz</a:t>
            </a:r>
          </a:p>
          <a:p>
            <a:pPr algn="l"/>
            <a:r>
              <a:rPr lang="en-US" sz="1600" dirty="0">
                <a:latin typeface="&amp;quot"/>
                <a:cs typeface="Arial"/>
              </a:rPr>
              <a:t>New frequency of this longitudinal HOM : 752.2 MHz</a:t>
            </a:r>
            <a:endParaRPr lang="en-US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0883CA-95D7-5444-BB2B-1EC3B84C5393}"/>
              </a:ext>
            </a:extLst>
          </p:cNvPr>
          <p:cNvGrpSpPr/>
          <p:nvPr/>
        </p:nvGrpSpPr>
        <p:grpSpPr>
          <a:xfrm>
            <a:off x="490322" y="1442746"/>
            <a:ext cx="3945027" cy="1502114"/>
            <a:chOff x="420795" y="1607999"/>
            <a:chExt cx="3945027" cy="15021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45138C-D51F-8B41-B0B4-3C9987DC06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0795" y="1607999"/>
              <a:ext cx="3945027" cy="1502114"/>
              <a:chOff x="4518500" y="1114848"/>
              <a:chExt cx="4569369" cy="173984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9925FAE-5C21-094E-8705-CAE5C99D1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18500" y="1114848"/>
                <a:ext cx="4569369" cy="1739840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CFA49BD-7A27-2540-8B0D-93BEB3E98228}"/>
                  </a:ext>
                </a:extLst>
              </p:cNvPr>
              <p:cNvCxnSpPr/>
              <p:nvPr/>
            </p:nvCxnSpPr>
            <p:spPr>
              <a:xfrm flipV="1">
                <a:off x="5414629" y="1703169"/>
                <a:ext cx="112261" cy="7017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851C4C-2FEC-894E-92CD-9DB14EB9BE26}"/>
                </a:ext>
              </a:extLst>
            </p:cNvPr>
            <p:cNvSpPr/>
            <p:nvPr/>
          </p:nvSpPr>
          <p:spPr>
            <a:xfrm>
              <a:off x="840974" y="1831129"/>
              <a:ext cx="707011" cy="622169"/>
            </a:xfrm>
            <a:prstGeom prst="ellipse">
              <a:avLst/>
            </a:prstGeom>
            <a:noFill/>
            <a:ln w="28575">
              <a:solidFill>
                <a:srgbClr val="2026C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68ACE5-5471-CF4A-8C66-77804008F03C}"/>
              </a:ext>
            </a:extLst>
          </p:cNvPr>
          <p:cNvGrpSpPr/>
          <p:nvPr/>
        </p:nvGrpSpPr>
        <p:grpSpPr>
          <a:xfrm>
            <a:off x="5566264" y="1316948"/>
            <a:ext cx="3120536" cy="1659303"/>
            <a:chOff x="5899868" y="1502013"/>
            <a:chExt cx="3120536" cy="16593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FF4C04-3836-5B47-857E-33417351A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9868" y="1502013"/>
              <a:ext cx="1747297" cy="1659303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3692C3-FC3B-1041-8642-20ED98BD2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2563" y="1631884"/>
              <a:ext cx="273704" cy="3718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E1FEB3-D13C-9E43-93F7-8237C6BF8E55}"/>
                </a:ext>
              </a:extLst>
            </p:cNvPr>
            <p:cNvSpPr/>
            <p:nvPr/>
          </p:nvSpPr>
          <p:spPr>
            <a:xfrm>
              <a:off x="7584050" y="1517566"/>
              <a:ext cx="1436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R=~102</a:t>
              </a:r>
            </a:p>
            <a:p>
              <a:r>
                <a:rPr lang="en-US" sz="1600" dirty="0" err="1"/>
                <a:t>dR</a:t>
              </a:r>
              <a:r>
                <a:rPr lang="en-US" sz="1600" dirty="0"/>
                <a:t>=-1.76mm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B3F57A-344E-0B40-A85D-439D13EF17BC}"/>
              </a:ext>
            </a:extLst>
          </p:cNvPr>
          <p:cNvSpPr/>
          <p:nvPr/>
        </p:nvSpPr>
        <p:spPr>
          <a:xfrm>
            <a:off x="256598" y="981402"/>
            <a:ext cx="8357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Beam line spacing: 40.079 MHz, 19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harmonic at 761.5 MHz</a:t>
            </a:r>
          </a:p>
        </p:txBody>
      </p:sp>
    </p:spTree>
    <p:extLst>
      <p:ext uri="{BB962C8B-B14F-4D97-AF65-F5344CB8AC3E}">
        <p14:creationId xmlns:p14="http://schemas.microsoft.com/office/powerpoint/2010/main" val="2309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0410-D8CB-1C47-BDBC-4BB36FD9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80" y="50645"/>
            <a:ext cx="8188542" cy="720000"/>
          </a:xfrm>
        </p:spPr>
        <p:txBody>
          <a:bodyPr/>
          <a:lstStyle/>
          <a:p>
            <a:pPr algn="l"/>
            <a:r>
              <a:rPr lang="en-US" sz="2800" dirty="0"/>
              <a:t>Beam HOM Power </a:t>
            </a:r>
            <a:br>
              <a:rPr lang="en-US" sz="2800" dirty="0"/>
            </a:br>
            <a:r>
              <a:rPr lang="en-US" sz="2800" dirty="0"/>
              <a:t>Reduced from ~10kW to ~ 500W via detuning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47C-A1B2-F948-A560-616E530D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47" y="4632041"/>
            <a:ext cx="7920000" cy="648072"/>
          </a:xfrm>
        </p:spPr>
        <p:txBody>
          <a:bodyPr>
            <a:normAutofit fontScale="62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tabLst>
                <a:tab pos="744538" algn="l"/>
              </a:tabLst>
            </a:pPr>
            <a:r>
              <a:rPr lang="en-US" dirty="0">
                <a:solidFill>
                  <a:srgbClr val="0000FF"/>
                </a:solidFill>
              </a:rPr>
              <a:t>HOM power calculated for 1-AM beam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tabLst>
                <a:tab pos="744538" algn="l"/>
              </a:tabLst>
            </a:pPr>
            <a:r>
              <a:rPr lang="en-US" i="1" dirty="0" err="1">
                <a:solidFill>
                  <a:srgbClr val="0000FF"/>
                </a:solidFill>
              </a:rPr>
              <a:t>σ</a:t>
            </a:r>
            <a:r>
              <a:rPr lang="en-US" i="1" baseline="-25000" dirty="0" err="1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=76mm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6B3E3-DF01-8B4D-AD7E-8F34E6A3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20244"/>
            <a:ext cx="4034911" cy="2882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30CF8-5760-E64D-BB55-3DB85A59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43" y="1420244"/>
            <a:ext cx="3935257" cy="28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46" y="101421"/>
            <a:ext cx="8229600" cy="671492"/>
          </a:xfrm>
        </p:spPr>
        <p:txBody>
          <a:bodyPr/>
          <a:lstStyle/>
          <a:p>
            <a:r>
              <a:rPr lang="en-US" dirty="0"/>
              <a:t>RF Heating on FPC and HOM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38" y="863683"/>
            <a:ext cx="8229600" cy="1201588"/>
          </a:xfrm>
        </p:spPr>
        <p:txBody>
          <a:bodyPr/>
          <a:lstStyle/>
          <a:p>
            <a:r>
              <a:rPr lang="en-US" sz="1800" dirty="0">
                <a:solidFill>
                  <a:srgbClr val="0000FF"/>
                </a:solidFill>
              </a:rPr>
              <a:t>Deflecting mode</a:t>
            </a:r>
            <a:r>
              <a:rPr lang="en-US" sz="1800" dirty="0"/>
              <a:t>: 3.4MV</a:t>
            </a:r>
          </a:p>
          <a:p>
            <a:r>
              <a:rPr lang="en-US" sz="1800" dirty="0"/>
              <a:t>Copper gasket at 2K  (R=1mohm)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83036"/>
              </p:ext>
            </p:extLst>
          </p:nvPr>
        </p:nvGraphicFramePr>
        <p:xfrm>
          <a:off x="4211139" y="2303178"/>
          <a:ext cx="4541739" cy="200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Coupler part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Heating (W)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-hook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6.75E+01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HHOM Cu gasket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1.07E-01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2K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H-hook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5.99E-04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2K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1.44E-06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2K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probe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4.90E-02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2K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V-probe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4.66E-01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391122" y="1632013"/>
            <a:ext cx="3498768" cy="3461864"/>
            <a:chOff x="65345" y="2539940"/>
            <a:chExt cx="3901036" cy="38598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568" y="2539940"/>
              <a:ext cx="2021813" cy="38598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59813" y="3698402"/>
              <a:ext cx="1106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Cu Gasket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6377" y="4280544"/>
              <a:ext cx="915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H-hook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52597" y="2883790"/>
              <a:ext cx="6374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H-T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8245" y="2641587"/>
              <a:ext cx="915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H-probe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55985" y="3423453"/>
              <a:ext cx="934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V-probe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345" y="3910929"/>
              <a:ext cx="6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FPC hook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625832" y="3854300"/>
              <a:ext cx="233982" cy="1211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1"/>
            </p:cNvCxnSpPr>
            <p:nvPr/>
          </p:nvCxnSpPr>
          <p:spPr>
            <a:xfrm flipH="1" flipV="1">
              <a:off x="2409401" y="4387745"/>
              <a:ext cx="336976" cy="312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409400" y="2918586"/>
              <a:ext cx="450414" cy="22473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9" idx="2"/>
            </p:cNvCxnSpPr>
            <p:nvPr/>
          </p:nvCxnSpPr>
          <p:spPr>
            <a:xfrm>
              <a:off x="1771341" y="3160789"/>
              <a:ext cx="446699" cy="13493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345697" y="3698402"/>
              <a:ext cx="304438" cy="44336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21863" y="4445802"/>
              <a:ext cx="304438" cy="22168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1122" y="5402275"/>
            <a:ext cx="816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Thermal analysis show no thermal issues in HOM couplers  (HyeKyoung)</a:t>
            </a:r>
          </a:p>
        </p:txBody>
      </p:sp>
    </p:spTree>
    <p:extLst>
      <p:ext uri="{BB962C8B-B14F-4D97-AF65-F5344CB8AC3E}">
        <p14:creationId xmlns:p14="http://schemas.microsoft.com/office/powerpoint/2010/main" val="205603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1" y="0"/>
            <a:ext cx="8653415" cy="82305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HOM Coupler Sensitivity to Dimension Errors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DD409B-2930-44CE-84D0-D4C4496C3D62}"/>
              </a:ext>
            </a:extLst>
          </p:cNvPr>
          <p:cNvGrpSpPr>
            <a:grpSpLocks noChangeAspect="1"/>
          </p:cNvGrpSpPr>
          <p:nvPr/>
        </p:nvGrpSpPr>
        <p:grpSpPr>
          <a:xfrm>
            <a:off x="2305286" y="952448"/>
            <a:ext cx="3452066" cy="3749751"/>
            <a:chOff x="81844" y="811388"/>
            <a:chExt cx="5566586" cy="604661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A673E6D-7679-4766-98E1-053864E6B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44" y="811389"/>
              <a:ext cx="3198933" cy="604661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E8DB4E-0060-4CB8-9D58-592D1E99B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2200" y="811388"/>
              <a:ext cx="1642757" cy="6046611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27F7A3C-C56A-4AD3-8D3D-EDFF060E7084}"/>
                </a:ext>
              </a:extLst>
            </p:cNvPr>
            <p:cNvCxnSpPr/>
            <p:nvPr/>
          </p:nvCxnSpPr>
          <p:spPr>
            <a:xfrm flipV="1">
              <a:off x="2533594" y="1743921"/>
              <a:ext cx="259046" cy="631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DA7567F-3BAA-4B9B-A37B-2B0173AD51E5}"/>
                </a:ext>
              </a:extLst>
            </p:cNvPr>
            <p:cNvCxnSpPr/>
            <p:nvPr/>
          </p:nvCxnSpPr>
          <p:spPr>
            <a:xfrm flipH="1">
              <a:off x="2822218" y="1750994"/>
              <a:ext cx="1951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06E277-46F4-4362-9972-93845A147625}"/>
                </a:ext>
              </a:extLst>
            </p:cNvPr>
            <p:cNvSpPr txBox="1"/>
            <p:nvPr/>
          </p:nvSpPr>
          <p:spPr>
            <a:xfrm>
              <a:off x="2848916" y="1490202"/>
              <a:ext cx="1039648" cy="39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gap_bar</a:t>
              </a:r>
              <a:endParaRPr lang="en-US" sz="1000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9E7DDFB-58ED-454F-81F2-F7EF2E9CDF9F}"/>
                </a:ext>
              </a:extLst>
            </p:cNvPr>
            <p:cNvCxnSpPr/>
            <p:nvPr/>
          </p:nvCxnSpPr>
          <p:spPr>
            <a:xfrm flipV="1">
              <a:off x="2711266" y="1377444"/>
              <a:ext cx="0" cy="16428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C4FAEA-D2C9-416F-A4DF-4B3C997807A2}"/>
                </a:ext>
              </a:extLst>
            </p:cNvPr>
            <p:cNvSpPr txBox="1"/>
            <p:nvPr/>
          </p:nvSpPr>
          <p:spPr>
            <a:xfrm>
              <a:off x="1886456" y="1075557"/>
              <a:ext cx="1016384" cy="39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gap_top</a:t>
              </a:r>
              <a:endParaRPr lang="en-US" sz="1000" dirty="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B4C719-DBBF-4152-823B-FD5D8D51FEE1}"/>
                </a:ext>
              </a:extLst>
            </p:cNvPr>
            <p:cNvCxnSpPr/>
            <p:nvPr/>
          </p:nvCxnSpPr>
          <p:spPr>
            <a:xfrm>
              <a:off x="3017318" y="1863307"/>
              <a:ext cx="0" cy="14119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E6504E9-5801-495A-B4F0-7E7A8054B864}"/>
                </a:ext>
              </a:extLst>
            </p:cNvPr>
            <p:cNvCxnSpPr/>
            <p:nvPr/>
          </p:nvCxnSpPr>
          <p:spPr>
            <a:xfrm flipV="1">
              <a:off x="3018086" y="2068433"/>
              <a:ext cx="0" cy="11778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797484-ECCA-459F-B8C6-02598C50F6F3}"/>
                </a:ext>
              </a:extLst>
            </p:cNvPr>
            <p:cNvSpPr txBox="1"/>
            <p:nvPr/>
          </p:nvSpPr>
          <p:spPr>
            <a:xfrm>
              <a:off x="2956532" y="1869912"/>
              <a:ext cx="1246441" cy="39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gap_probe</a:t>
              </a:r>
              <a:endParaRPr lang="en-US" sz="1000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F82ABA9-7862-4E02-96BE-72F9DCDAB3F5}"/>
                </a:ext>
              </a:extLst>
            </p:cNvPr>
            <p:cNvCxnSpPr/>
            <p:nvPr/>
          </p:nvCxnSpPr>
          <p:spPr>
            <a:xfrm>
              <a:off x="2881094" y="3330669"/>
              <a:ext cx="8921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215EB56-AC13-484E-9683-5316A623C006}"/>
                </a:ext>
              </a:extLst>
            </p:cNvPr>
            <p:cNvSpPr txBox="1"/>
            <p:nvPr/>
          </p:nvSpPr>
          <p:spPr>
            <a:xfrm>
              <a:off x="2866266" y="3271831"/>
              <a:ext cx="1202497" cy="39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bar_radius</a:t>
              </a:r>
              <a:endParaRPr lang="en-US" sz="1000" dirty="0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394AAD9-2FA0-4042-8B4B-AB382543F2FD}"/>
                </a:ext>
              </a:extLst>
            </p:cNvPr>
            <p:cNvCxnSpPr/>
            <p:nvPr/>
          </p:nvCxnSpPr>
          <p:spPr>
            <a:xfrm>
              <a:off x="2822218" y="5320977"/>
              <a:ext cx="38186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AD83FA-1A97-41BB-8AD4-B4048D0F0B26}"/>
                </a:ext>
              </a:extLst>
            </p:cNvPr>
            <p:cNvSpPr txBox="1"/>
            <p:nvPr/>
          </p:nvSpPr>
          <p:spPr>
            <a:xfrm>
              <a:off x="2575695" y="5406543"/>
              <a:ext cx="1256781" cy="39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tank_radius</a:t>
              </a:r>
              <a:endParaRPr lang="en-US" sz="1000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175598D-A938-4385-9721-0E78F26FA67F}"/>
                </a:ext>
              </a:extLst>
            </p:cNvPr>
            <p:cNvCxnSpPr/>
            <p:nvPr/>
          </p:nvCxnSpPr>
          <p:spPr>
            <a:xfrm flipH="1">
              <a:off x="2486831" y="2186215"/>
              <a:ext cx="483724" cy="25779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2EE79C-E340-4379-8460-ACA62BD43CF8}"/>
                </a:ext>
              </a:extLst>
            </p:cNvPr>
            <p:cNvSpPr txBox="1"/>
            <p:nvPr/>
          </p:nvSpPr>
          <p:spPr>
            <a:xfrm>
              <a:off x="1617172" y="2813407"/>
              <a:ext cx="1303309" cy="64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/>
                <a:t>rot_about_z</a:t>
              </a:r>
              <a:endParaRPr lang="en-US" sz="1000" dirty="0"/>
            </a:p>
            <a:p>
              <a:pPr algn="ctr"/>
              <a:r>
                <a:rPr lang="en-US" sz="1000" dirty="0"/>
                <a:t>(+)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53EC993-CA26-43ED-B427-C26082689BB6}"/>
                </a:ext>
              </a:extLst>
            </p:cNvPr>
            <p:cNvCxnSpPr/>
            <p:nvPr/>
          </p:nvCxnSpPr>
          <p:spPr>
            <a:xfrm>
              <a:off x="4252142" y="2149316"/>
              <a:ext cx="435955" cy="261486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EE15C2-C3C3-4438-8CC7-419068AD4C34}"/>
                </a:ext>
              </a:extLst>
            </p:cNvPr>
            <p:cNvSpPr txBox="1"/>
            <p:nvPr/>
          </p:nvSpPr>
          <p:spPr>
            <a:xfrm>
              <a:off x="4332196" y="2582781"/>
              <a:ext cx="1316234" cy="64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/>
                <a:t>rot_about_x</a:t>
              </a:r>
              <a:endParaRPr lang="en-US" sz="1000" dirty="0"/>
            </a:p>
            <a:p>
              <a:pPr algn="ctr"/>
              <a:r>
                <a:rPr lang="en-US" sz="1000" dirty="0"/>
                <a:t>(+)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6A6242-43F0-485D-861E-37F37B7183EA}"/>
                </a:ext>
              </a:extLst>
            </p:cNvPr>
            <p:cNvCxnSpPr/>
            <p:nvPr/>
          </p:nvCxnSpPr>
          <p:spPr>
            <a:xfrm flipV="1">
              <a:off x="4336079" y="4855670"/>
              <a:ext cx="0" cy="38241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B77F16A-A372-4CB5-B9CB-F031C6D392CB}"/>
                </a:ext>
              </a:extLst>
            </p:cNvPr>
            <p:cNvCxnSpPr/>
            <p:nvPr/>
          </p:nvCxnSpPr>
          <p:spPr>
            <a:xfrm>
              <a:off x="3946545" y="5263357"/>
              <a:ext cx="836325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BB5F76-C170-4CB1-9A7F-B37633A7AD14}"/>
                </a:ext>
              </a:extLst>
            </p:cNvPr>
            <p:cNvSpPr txBox="1"/>
            <p:nvPr/>
          </p:nvSpPr>
          <p:spPr>
            <a:xfrm>
              <a:off x="4263263" y="4905477"/>
              <a:ext cx="618310" cy="39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/>
                <a:t>ytip</a:t>
              </a:r>
              <a:endParaRPr lang="en-US" sz="1000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239AC2B-F3EF-4890-A8D3-D6987EB99BB1}"/>
              </a:ext>
            </a:extLst>
          </p:cNvPr>
          <p:cNvSpPr txBox="1"/>
          <p:nvPr/>
        </p:nvSpPr>
        <p:spPr>
          <a:xfrm>
            <a:off x="548554" y="4985608"/>
            <a:ext cx="5917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/>
              <a:t>Potential effects of coupler dimension errors 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1600" b="0" dirty="0"/>
              <a:t>HOM damping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1600" b="0" dirty="0"/>
              <a:t>Filter performance - rejection of 400.79 MHz operating mode</a:t>
            </a:r>
          </a:p>
        </p:txBody>
      </p:sp>
    </p:spTree>
    <p:extLst>
      <p:ext uri="{BB962C8B-B14F-4D97-AF65-F5344CB8AC3E}">
        <p14:creationId xmlns:p14="http://schemas.microsoft.com/office/powerpoint/2010/main" val="9708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6" y="92818"/>
            <a:ext cx="8229600" cy="665338"/>
          </a:xfrm>
        </p:spPr>
        <p:txBody>
          <a:bodyPr>
            <a:normAutofit fontScale="90000"/>
          </a:bodyPr>
          <a:lstStyle/>
          <a:p>
            <a:r>
              <a:rPr lang="en-US" dirty="0"/>
              <a:t>S21 vs High-pass Filter Dimension Deviations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12" y="5232151"/>
            <a:ext cx="7946205" cy="798429"/>
          </a:xfrm>
        </p:spPr>
        <p:txBody>
          <a:bodyPr>
            <a:noAutofit/>
          </a:bodyPr>
          <a:lstStyle/>
          <a:p>
            <a:pPr marL="225425" indent="-225425"/>
            <a:r>
              <a:rPr lang="en-US" sz="1600" dirty="0">
                <a:solidFill>
                  <a:srgbClr val="000090"/>
                </a:solidFill>
              </a:rPr>
              <a:t>Transmission above 0.65 GHz insensitive to dimension errors</a:t>
            </a:r>
          </a:p>
          <a:p>
            <a:pPr marL="225425" indent="-225425"/>
            <a:r>
              <a:rPr lang="en-US" sz="1600" dirty="0">
                <a:solidFill>
                  <a:srgbClr val="000090"/>
                </a:solidFill>
              </a:rPr>
              <a:t>Degradation of operating mode rejection will set tolerance on coupler dimensions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098"/>
            <a:ext cx="5469639" cy="3963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321" y="1056959"/>
            <a:ext cx="3535876" cy="405695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806008">
            <a:off x="5873111" y="3070714"/>
            <a:ext cx="1007177" cy="19050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6376699" y="4924380"/>
            <a:ext cx="66437" cy="633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B02530-F259-4A40-A855-C54A494E5E34}"/>
              </a:ext>
            </a:extLst>
          </p:cNvPr>
          <p:cNvCxnSpPr>
            <a:cxnSpLocks/>
          </p:cNvCxnSpPr>
          <p:nvPr/>
        </p:nvCxnSpPr>
        <p:spPr>
          <a:xfrm flipH="1" flipV="1">
            <a:off x="2115462" y="4656660"/>
            <a:ext cx="47875" cy="602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26" y="1756869"/>
            <a:ext cx="4903485" cy="2921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BBEE8-0D17-C64F-9B5B-D253942E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403"/>
          </a:xfrm>
        </p:spPr>
        <p:txBody>
          <a:bodyPr/>
          <a:lstStyle/>
          <a:p>
            <a:pPr algn="l"/>
            <a:r>
              <a:rPr lang="en-US" sz="2800" dirty="0"/>
              <a:t>Fundamental Power Leakage Due to HHOM Filter Dimension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C63E-CA69-C144-AE24-4A93150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9" y="998725"/>
            <a:ext cx="8338099" cy="369333"/>
          </a:xfrm>
        </p:spPr>
        <p:txBody>
          <a:bodyPr>
            <a:normAutofit fontScale="55000" lnSpcReduction="20000"/>
          </a:bodyPr>
          <a:lstStyle/>
          <a:p>
            <a:pPr marL="169863" indent="-169863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Filter dimension errors may weaken rejection of operating mode, lead to RF power leakage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F6A21-7D79-314E-9A98-BA5944CFC9A0}"/>
              </a:ext>
            </a:extLst>
          </p:cNvPr>
          <p:cNvGrpSpPr/>
          <p:nvPr/>
        </p:nvGrpSpPr>
        <p:grpSpPr>
          <a:xfrm>
            <a:off x="675759" y="1756870"/>
            <a:ext cx="1498696" cy="2921988"/>
            <a:chOff x="561450" y="1467932"/>
            <a:chExt cx="1498696" cy="29219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CCDE7-3E64-0346-9118-74D1183B0A56}"/>
                </a:ext>
              </a:extLst>
            </p:cNvPr>
            <p:cNvGrpSpPr/>
            <p:nvPr/>
          </p:nvGrpSpPr>
          <p:grpSpPr>
            <a:xfrm>
              <a:off x="683594" y="1467932"/>
              <a:ext cx="1376552" cy="2921988"/>
              <a:chOff x="128789" y="1523917"/>
              <a:chExt cx="1376552" cy="292198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1BDC323-E110-AF47-A177-DF6DFA086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89" y="1523917"/>
                <a:ext cx="1125515" cy="2921988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16B3C56-4B33-3949-8B16-71E7E41CF0B9}"/>
                  </a:ext>
                </a:extLst>
              </p:cNvPr>
              <p:cNvCxnSpPr/>
              <p:nvPr/>
            </p:nvCxnSpPr>
            <p:spPr>
              <a:xfrm flipV="1">
                <a:off x="842910" y="2031407"/>
                <a:ext cx="4335" cy="1460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9BD6672-D402-BE4C-86CE-55860188D94D}"/>
                  </a:ext>
                </a:extLst>
              </p:cNvPr>
              <p:cNvCxnSpPr/>
              <p:nvPr/>
            </p:nvCxnSpPr>
            <p:spPr>
              <a:xfrm flipH="1">
                <a:off x="837537" y="1741870"/>
                <a:ext cx="5374" cy="1861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19E96-63A5-D64E-9030-27AE67FCE0BC}"/>
                  </a:ext>
                </a:extLst>
              </p:cNvPr>
              <p:cNvSpPr txBox="1"/>
              <p:nvPr/>
            </p:nvSpPr>
            <p:spPr>
              <a:xfrm>
                <a:off x="837537" y="1846776"/>
                <a:ext cx="6678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top-gap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E891722-C85B-0642-9C49-DF73E7013A89}"/>
                  </a:ext>
                </a:extLst>
              </p:cNvPr>
              <p:cNvCxnSpPr/>
              <p:nvPr/>
            </p:nvCxnSpPr>
            <p:spPr>
              <a:xfrm>
                <a:off x="727115" y="3517206"/>
                <a:ext cx="510665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7001A7-7AFC-3640-A91A-888C3F491075}"/>
                  </a:ext>
                </a:extLst>
              </p:cNvPr>
              <p:cNvSpPr txBox="1"/>
              <p:nvPr/>
            </p:nvSpPr>
            <p:spPr>
              <a:xfrm>
                <a:off x="723149" y="3470973"/>
                <a:ext cx="57093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/>
                  <a:t>tank radius</a:t>
                </a:r>
                <a:endParaRPr lang="en-US" b="0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AAFD77D-0E80-6341-98A9-8BCB526BE83C}"/>
                  </a:ext>
                </a:extLst>
              </p:cNvPr>
              <p:cNvCxnSpPr/>
              <p:nvPr/>
            </p:nvCxnSpPr>
            <p:spPr>
              <a:xfrm flipH="1">
                <a:off x="537891" y="4039059"/>
                <a:ext cx="88133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7DBA5A-B55B-E340-9AA1-5E6CB7EEB13C}"/>
                  </a:ext>
                </a:extLst>
              </p:cNvPr>
              <p:cNvSpPr txBox="1"/>
              <p:nvPr/>
            </p:nvSpPr>
            <p:spPr>
              <a:xfrm>
                <a:off x="200478" y="3865990"/>
                <a:ext cx="57093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bar radius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310B08-2C47-4945-984F-8B062F36B267}"/>
                </a:ext>
              </a:extLst>
            </p:cNvPr>
            <p:cNvCxnSpPr/>
            <p:nvPr/>
          </p:nvCxnSpPr>
          <p:spPr>
            <a:xfrm flipV="1">
              <a:off x="1178662" y="2679164"/>
              <a:ext cx="4335" cy="146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985425-2ADF-5741-82F3-BF627AE0BCE4}"/>
                </a:ext>
              </a:extLst>
            </p:cNvPr>
            <p:cNvCxnSpPr/>
            <p:nvPr/>
          </p:nvCxnSpPr>
          <p:spPr>
            <a:xfrm flipH="1">
              <a:off x="1173289" y="2389627"/>
              <a:ext cx="5374" cy="186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B33C00-5F7B-5141-99DA-D648D58BC214}"/>
                </a:ext>
              </a:extLst>
            </p:cNvPr>
            <p:cNvSpPr txBox="1"/>
            <p:nvPr/>
          </p:nvSpPr>
          <p:spPr>
            <a:xfrm>
              <a:off x="561450" y="2466487"/>
              <a:ext cx="6678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/>
                <a:t>tip-Gap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1CA4E26-A093-114B-8FF4-1D17F99BDB21}"/>
                </a:ext>
              </a:extLst>
            </p:cNvPr>
            <p:cNvCxnSpPr/>
            <p:nvPr/>
          </p:nvCxnSpPr>
          <p:spPr>
            <a:xfrm flipV="1">
              <a:off x="1052700" y="3037925"/>
              <a:ext cx="208969" cy="5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CE0DB9-DDB4-EA45-8977-AA17386174DA}"/>
                </a:ext>
              </a:extLst>
            </p:cNvPr>
            <p:cNvCxnSpPr/>
            <p:nvPr/>
          </p:nvCxnSpPr>
          <p:spPr>
            <a:xfrm flipH="1">
              <a:off x="1311031" y="3037923"/>
              <a:ext cx="199412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653D79-FA1B-0E4E-A5C8-B35220A76BD8}"/>
                </a:ext>
              </a:extLst>
            </p:cNvPr>
            <p:cNvSpPr txBox="1"/>
            <p:nvPr/>
          </p:nvSpPr>
          <p:spPr>
            <a:xfrm>
              <a:off x="1180829" y="3050487"/>
              <a:ext cx="763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/>
                <a:t>Bar-Gap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C1E9E0-E018-4C46-A093-77EB1465EA28}"/>
              </a:ext>
            </a:extLst>
          </p:cNvPr>
          <p:cNvSpPr txBox="1"/>
          <p:nvPr/>
        </p:nvSpPr>
        <p:spPr>
          <a:xfrm>
            <a:off x="1624752" y="5010497"/>
            <a:ext cx="50133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With achievable filter dimension tolerances, RF power leakage will be contained within 1.5 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962D8-EBF0-4240-9A98-AE0CBD5D15B8}"/>
              </a:ext>
            </a:extLst>
          </p:cNvPr>
          <p:cNvCxnSpPr>
            <a:cxnSpLocks/>
          </p:cNvCxnSpPr>
          <p:nvPr/>
        </p:nvCxnSpPr>
        <p:spPr>
          <a:xfrm>
            <a:off x="3263915" y="3188557"/>
            <a:ext cx="429791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49877BC-EFEC-1F44-BE5C-A4D8FED76E3A}"/>
              </a:ext>
            </a:extLst>
          </p:cNvPr>
          <p:cNvSpPr txBox="1"/>
          <p:nvPr/>
        </p:nvSpPr>
        <p:spPr>
          <a:xfrm>
            <a:off x="7549746" y="298652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1.5 W total</a:t>
            </a:r>
          </a:p>
        </p:txBody>
      </p:sp>
    </p:spTree>
    <p:extLst>
      <p:ext uri="{BB962C8B-B14F-4D97-AF65-F5344CB8AC3E}">
        <p14:creationId xmlns:p14="http://schemas.microsoft.com/office/powerpoint/2010/main" val="363288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37" y="1284620"/>
            <a:ext cx="7551282" cy="4509552"/>
          </a:xfrm>
        </p:spPr>
        <p:txBody>
          <a:bodyPr/>
          <a:lstStyle/>
          <a:p>
            <a:r>
              <a:rPr lang="en-US" dirty="0"/>
              <a:t>RFD Cavity</a:t>
            </a:r>
          </a:p>
          <a:p>
            <a:r>
              <a:rPr lang="en-US" dirty="0"/>
              <a:t>HOM impedance requirements</a:t>
            </a:r>
          </a:p>
          <a:p>
            <a:r>
              <a:rPr lang="en-US" dirty="0"/>
              <a:t>HOM coupler design</a:t>
            </a:r>
          </a:p>
          <a:p>
            <a:r>
              <a:rPr lang="en-US" dirty="0"/>
              <a:t>Beam HOM power minimization</a:t>
            </a:r>
          </a:p>
          <a:p>
            <a:r>
              <a:rPr lang="en-US" dirty="0"/>
              <a:t>HOM coupler tolerance analysis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1339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235496"/>
            <a:ext cx="8988552" cy="457200"/>
          </a:xfr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</a:rPr>
              <a:t>Fabrication of LARP Prototype Cavity HOM Couplers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260" y="1310314"/>
            <a:ext cx="8755131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</a:rPr>
              <a:t>A pre-prototype HHOM coupler was fabricated first to determine the fabrication process 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</a:rPr>
              <a:t>Two sets of HHOM and VHOM couplers are being fabricated at Jefferson Lab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solidFill>
                  <a:srgbClr val="009900"/>
                </a:solidFill>
                <a:latin typeface="Calibri" panose="020F0502020204030204" pitchFamily="34" charset="0"/>
              </a:rPr>
              <a:t>HHOM coupler without Helium jacket was used in cold tests at Jefferson Lab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solidFill>
                  <a:srgbClr val="009900"/>
                </a:solidFill>
                <a:latin typeface="Calibri" panose="020F0502020204030204" pitchFamily="34" charset="0"/>
              </a:rPr>
              <a:t>Second set of couplers are shipped to </a:t>
            </a:r>
            <a:r>
              <a:rPr lang="en-US" dirty="0" err="1">
                <a:solidFill>
                  <a:srgbClr val="009900"/>
                </a:solidFill>
                <a:latin typeface="Calibri" panose="020F0502020204030204" pitchFamily="34" charset="0"/>
              </a:rPr>
              <a:t>Fermilab</a:t>
            </a:r>
            <a:r>
              <a:rPr lang="en-US" dirty="0">
                <a:solidFill>
                  <a:srgbClr val="009900"/>
                </a:solidFill>
                <a:latin typeface="Calibri" panose="020F0502020204030204" pitchFamily="34" charset="0"/>
              </a:rPr>
              <a:t> for tests with RFD-CAV-001</a:t>
            </a:r>
          </a:p>
        </p:txBody>
      </p:sp>
      <p:pic>
        <p:nvPicPr>
          <p:cNvPr id="13" name="Picture 2" descr="\\cernhomet.cern.ch\t\tcapelli\Public\CRAB\ODU\Images\HOM\RFD - H-HOM(13)b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/>
          <a:stretch/>
        </p:blipFill>
        <p:spPr bwMode="auto">
          <a:xfrm>
            <a:off x="50787" y="2771753"/>
            <a:ext cx="1283277" cy="29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t="9835" r="23497" b="18034"/>
          <a:stretch/>
        </p:blipFill>
        <p:spPr>
          <a:xfrm>
            <a:off x="3876090" y="3933174"/>
            <a:ext cx="1541528" cy="25121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703" y="3377061"/>
            <a:ext cx="2513110" cy="18848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3485" r="5715" b="8809"/>
          <a:stretch/>
        </p:blipFill>
        <p:spPr>
          <a:xfrm>
            <a:off x="1506107" y="4360774"/>
            <a:ext cx="2197941" cy="19101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04565" y="2804272"/>
            <a:ext cx="191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</a:rPr>
              <a:t>HHOM coupler with He jacket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ea typeface=""/>
              </a:rPr>
              <a:t>(without the probe)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5209" y="3789040"/>
            <a:ext cx="16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</a:rPr>
              <a:t>Parts of the HHOM prototype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ea typeface="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8770" y="2643416"/>
            <a:ext cx="3582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</a:rPr>
              <a:t>Completed prototype HHOM coupler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ea typeface=""/>
            </a:endParaRPr>
          </a:p>
        </p:txBody>
      </p:sp>
      <p:pic>
        <p:nvPicPr>
          <p:cNvPr id="14" name="Picture 13" descr="C:\My Data\400 MHz LHC Crab Cavity\0 Photos\HOM Measurements\IMG_5538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9938" r="15827" b="6054"/>
          <a:stretch/>
        </p:blipFill>
        <p:spPr bwMode="auto">
          <a:xfrm>
            <a:off x="7492661" y="4128567"/>
            <a:ext cx="1481201" cy="21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92660" y="3318083"/>
            <a:ext cx="14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</a:rPr>
              <a:t>Completed prototype VHOM coupler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ea typeface="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920" y="2989518"/>
            <a:ext cx="1558472" cy="848731"/>
            <a:chOff x="3817841" y="2989518"/>
            <a:chExt cx="1558472" cy="848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t="23400" r="14301" b="22001"/>
            <a:stretch/>
          </p:blipFill>
          <p:spPr>
            <a:xfrm>
              <a:off x="3831181" y="2989518"/>
              <a:ext cx="1545132" cy="8487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17841" y="2992093"/>
              <a:ext cx="754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</a:rPr>
                <a:t>Probe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41761A6-0DBE-45E5-A2F9-E5E090424B4B}"/>
              </a:ext>
            </a:extLst>
          </p:cNvPr>
          <p:cNvSpPr txBox="1"/>
          <p:nvPr/>
        </p:nvSpPr>
        <p:spPr>
          <a:xfrm>
            <a:off x="50787" y="849833"/>
            <a:ext cx="3346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HOM Damper Design and Fabrication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Calibri" panose="020F0502020204030204" pitchFamily="34" charset="0"/>
              </a:rPr>
              <a:t>HyeKyoung</a:t>
            </a:r>
            <a:r>
              <a:rPr 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 Park, </a:t>
            </a:r>
            <a:r>
              <a:rPr lang="en-US" sz="1500" dirty="0" err="1">
                <a:solidFill>
                  <a:srgbClr val="FF0000"/>
                </a:solidFill>
                <a:latin typeface="Calibri" panose="020F0502020204030204" pitchFamily="34" charset="0"/>
              </a:rPr>
              <a:t>Naeem</a:t>
            </a:r>
            <a:r>
              <a:rPr 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Calibri" panose="020F0502020204030204" pitchFamily="34" charset="0"/>
              </a:rPr>
              <a:t>Huque</a:t>
            </a:r>
            <a:r>
              <a:rPr 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 (</a:t>
            </a:r>
            <a:r>
              <a:rPr lang="en-US" sz="1500" dirty="0" err="1">
                <a:solidFill>
                  <a:srgbClr val="FF0000"/>
                </a:solidFill>
                <a:latin typeface="Calibri" panose="020F0502020204030204" pitchFamily="34" charset="0"/>
              </a:rPr>
              <a:t>JLab</a:t>
            </a:r>
            <a:r>
              <a:rPr 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sz="1500" dirty="0">
              <a:solidFill>
                <a:schemeClr val="accent3"/>
              </a:solidFill>
              <a:latin typeface="Calibri" panose="020F0502020204030204" pitchFamily="34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7870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51269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</a:rPr>
              <a:t>Test Results of Cavity with HOM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7" y="950980"/>
            <a:ext cx="3044393" cy="4998300"/>
          </a:xfrm>
        </p:spPr>
        <p:txBody>
          <a:bodyPr>
            <a:normAutofit fontScale="92500"/>
          </a:bodyPr>
          <a:lstStyle/>
          <a:p>
            <a:pPr marL="571500" lvl="1"/>
            <a:r>
              <a:rPr lang="en-US" sz="1800" dirty="0">
                <a:solidFill>
                  <a:srgbClr val="009900"/>
                </a:solidFill>
              </a:rPr>
              <a:t>Second test (May 31, 2018) with HHOM and VHOM couplers</a:t>
            </a:r>
          </a:p>
          <a:p>
            <a:pPr marL="571500" lvl="1"/>
            <a:endParaRPr lang="en-US" sz="1800" dirty="0"/>
          </a:p>
          <a:p>
            <a:pPr marL="571500" lvl="1"/>
            <a:r>
              <a:rPr lang="en-US" sz="1800" dirty="0"/>
              <a:t>Cavity was kept under vacuum and retested without any further processing</a:t>
            </a:r>
          </a:p>
          <a:p>
            <a:pPr marL="971550" lvl="2"/>
            <a:r>
              <a:rPr lang="en-US" sz="1400" dirty="0"/>
              <a:t>Input cable was repaired</a:t>
            </a:r>
          </a:p>
          <a:p>
            <a:pPr marL="971550" lvl="2"/>
            <a:r>
              <a:rPr lang="en-US" sz="1400" dirty="0"/>
              <a:t>A high power cable was added for VHOM coupler</a:t>
            </a:r>
          </a:p>
          <a:p>
            <a:pPr marL="971550" lvl="2"/>
            <a:r>
              <a:rPr lang="en-US" sz="1400" dirty="0"/>
              <a:t>Pick up was found shorted and HHOM port was used as pick up</a:t>
            </a:r>
          </a:p>
          <a:p>
            <a:pPr marL="571500" lvl="1"/>
            <a:endParaRPr lang="en-US" sz="1800" i="1" dirty="0"/>
          </a:p>
          <a:p>
            <a:pPr marL="571500" lvl="1"/>
            <a:r>
              <a:rPr lang="en-US" sz="1800" i="1" dirty="0"/>
              <a:t>Q</a:t>
            </a:r>
            <a:r>
              <a:rPr lang="en-US" sz="1800" baseline="-25000" dirty="0"/>
              <a:t>0</a:t>
            </a:r>
            <a:r>
              <a:rPr lang="en-US" sz="1800" dirty="0"/>
              <a:t> measurement at high power</a:t>
            </a:r>
          </a:p>
          <a:p>
            <a:pPr marL="971550" lvl="2"/>
            <a:r>
              <a:rPr lang="en-US" sz="1600" dirty="0"/>
              <a:t>With both HHOM and VHOM terminated</a:t>
            </a:r>
            <a:endParaRPr lang="en-US" dirty="0">
              <a:solidFill>
                <a:srgbClr val="FF0000"/>
              </a:solidFill>
            </a:endParaRPr>
          </a:p>
          <a:p>
            <a:pPr marL="571500" lvl="1"/>
            <a:endParaRPr lang="en-US" sz="1800" dirty="0"/>
          </a:p>
          <a:p>
            <a:pPr marL="571500" lvl="1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20924" y="4355960"/>
            <a:ext cx="6045876" cy="1775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/>
            <a:r>
              <a:rPr lang="en-US" sz="1600" dirty="0">
                <a:solidFill>
                  <a:srgbClr val="0070C0"/>
                </a:solidFill>
              </a:rPr>
              <a:t>No new multipacting levels</a:t>
            </a:r>
          </a:p>
          <a:p>
            <a:pPr marL="571500" lvl="1"/>
            <a:r>
              <a:rPr lang="en-US" sz="1600" dirty="0">
                <a:solidFill>
                  <a:srgbClr val="0070C0"/>
                </a:solidFill>
              </a:rPr>
              <a:t>Cavity achieved a transverse voltage of 5.0 MV</a:t>
            </a:r>
          </a:p>
          <a:p>
            <a:pPr marL="571500" lvl="1"/>
            <a:r>
              <a:rPr lang="en-US" sz="1600" dirty="0">
                <a:solidFill>
                  <a:srgbClr val="0070C0"/>
                </a:solidFill>
              </a:rPr>
              <a:t>No quench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 Measurements were power limited</a:t>
            </a:r>
          </a:p>
          <a:p>
            <a:pPr marL="571500" lvl="1"/>
            <a:r>
              <a:rPr lang="en-US" sz="1600" dirty="0">
                <a:sym typeface="Wingdings" panose="05000000000000000000" pitchFamily="2" charset="2"/>
              </a:rPr>
              <a:t>Cavity had a lower </a:t>
            </a:r>
            <a:r>
              <a:rPr lang="en-US" sz="1600" i="1" dirty="0">
                <a:sym typeface="Wingdings" panose="05000000000000000000" pitchFamily="2" charset="2"/>
              </a:rPr>
              <a:t>Q</a:t>
            </a:r>
            <a:r>
              <a:rPr lang="en-US" sz="1600" baseline="-25000" dirty="0">
                <a:sym typeface="Wingdings" panose="05000000000000000000" pitchFamily="2" charset="2"/>
              </a:rPr>
              <a:t>0</a:t>
            </a:r>
            <a:r>
              <a:rPr lang="en-US" sz="1600" dirty="0">
                <a:sym typeface="Wingdings" panose="05000000000000000000" pitchFamily="2" charset="2"/>
              </a:rPr>
              <a:t> compared to the bare cavity test</a:t>
            </a:r>
            <a:endParaRPr lang="en-US" sz="1600" dirty="0"/>
          </a:p>
          <a:p>
            <a:pPr marL="571500" lvl="1"/>
            <a:r>
              <a:rPr lang="en-US" sz="1600" dirty="0"/>
              <a:t>Strong coupling of fundamental mode through VHOM coupler (</a:t>
            </a:r>
            <a:r>
              <a:rPr lang="en-US" sz="1600" i="1" dirty="0" err="1"/>
              <a:t>Q</a:t>
            </a:r>
            <a:r>
              <a:rPr lang="en-US" sz="1600" baseline="-25000" dirty="0" err="1"/>
              <a:t>ext</a:t>
            </a:r>
            <a:r>
              <a:rPr lang="en-US" sz="1600" dirty="0"/>
              <a:t> ~2×10</a:t>
            </a:r>
            <a:r>
              <a:rPr lang="en-US" sz="1600" baseline="30000" dirty="0"/>
              <a:t>9</a:t>
            </a:r>
            <a:r>
              <a:rPr lang="en-US" sz="1600" dirty="0"/>
              <a:t>)</a:t>
            </a:r>
          </a:p>
          <a:p>
            <a:pPr marL="571500" lvl="1"/>
            <a:endParaRPr lang="en-US" sz="1800" dirty="0">
              <a:solidFill>
                <a:srgbClr val="FF0000"/>
              </a:solidFill>
            </a:endParaRPr>
          </a:p>
          <a:p>
            <a:pPr marL="571500" lvl="1"/>
            <a:endParaRPr lang="en-US" sz="1800" dirty="0"/>
          </a:p>
          <a:p>
            <a:pPr marL="571500" lvl="1">
              <a:buFont typeface="Wingdings" charset="2"/>
              <a:buNone/>
            </a:pP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82" t="1025" r="2797" b="2714"/>
          <a:stretch/>
        </p:blipFill>
        <p:spPr>
          <a:xfrm>
            <a:off x="3143097" y="876350"/>
            <a:ext cx="5814560" cy="3488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8316416" y="89239"/>
            <a:ext cx="7304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DF-2</a:t>
            </a:r>
          </a:p>
        </p:txBody>
      </p:sp>
    </p:spTree>
    <p:extLst>
      <p:ext uri="{BB962C8B-B14F-4D97-AF65-F5344CB8AC3E}">
        <p14:creationId xmlns:p14="http://schemas.microsoft.com/office/powerpoint/2010/main" val="246878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8" y="990661"/>
            <a:ext cx="8585475" cy="4313168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000" dirty="0"/>
              <a:t>RFD cavity was optimized through LARP and AUP programs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/>
              <a:t>HOM damping achieved using a high-pass filter horizontal HOM coupler and a selective vertical HOM coupler</a:t>
            </a:r>
          </a:p>
          <a:p>
            <a:pPr marL="228600" indent="-288925">
              <a:buFont typeface="Wingdings" charset="2"/>
              <a:buChar char="q"/>
            </a:pPr>
            <a:r>
              <a:rPr lang="en-US" sz="2000" dirty="0"/>
              <a:t>HOM design meet all requirements</a:t>
            </a:r>
          </a:p>
          <a:p>
            <a:pPr marL="628650" lvl="1" indent="-288925">
              <a:buFont typeface="Wingdings" charset="2"/>
              <a:buChar char="q"/>
            </a:pPr>
            <a:r>
              <a:rPr lang="en-US" sz="2000" dirty="0"/>
              <a:t>Accelerating mode shunt impedance: &lt; 200 k</a:t>
            </a:r>
            <a:r>
              <a:rPr lang="el-GR" sz="2000" dirty="0"/>
              <a:t> Ω</a:t>
            </a:r>
            <a:endParaRPr lang="en-US" sz="2000" dirty="0"/>
          </a:p>
          <a:p>
            <a:pPr marL="628650" lvl="1" indent="-288925">
              <a:buFont typeface="Wingdings" charset="2"/>
              <a:buChar char="q"/>
            </a:pPr>
            <a:r>
              <a:rPr lang="en-US" sz="2000" dirty="0"/>
              <a:t>Transverse impedance: &lt;1 M</a:t>
            </a:r>
            <a:r>
              <a:rPr lang="el-GR" sz="2000" dirty="0"/>
              <a:t>Ω/</a:t>
            </a:r>
            <a:r>
              <a:rPr lang="en-US" sz="2000" dirty="0"/>
              <a:t>m</a:t>
            </a:r>
          </a:p>
          <a:p>
            <a:pPr marL="628650" lvl="1" indent="-288925">
              <a:buFont typeface="Wingdings" charset="2"/>
              <a:buChar char="q"/>
            </a:pPr>
            <a:r>
              <a:rPr lang="en-US" sz="2000" dirty="0"/>
              <a:t>HOM filter power leakage : within 1.5 W limit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Minimized beam HOM power of the “760MHz” mode by detuning to below 500 W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/>
              <a:t>Engineering design of prototype cavity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104232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7042" y="0"/>
            <a:ext cx="6410512" cy="821215"/>
          </a:xfrm>
        </p:spPr>
        <p:txBody>
          <a:bodyPr/>
          <a:lstStyle/>
          <a:p>
            <a:r>
              <a:rPr lang="en-US" dirty="0"/>
              <a:t>RFD Cavity Parameters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9" y="1174195"/>
            <a:ext cx="1714401" cy="1045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09" y="1252493"/>
            <a:ext cx="1658574" cy="988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61" y="1260815"/>
            <a:ext cx="1625665" cy="95872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23347"/>
              </p:ext>
            </p:extLst>
          </p:nvPr>
        </p:nvGraphicFramePr>
        <p:xfrm>
          <a:off x="345851" y="2450255"/>
          <a:ext cx="4296447" cy="3481250"/>
        </p:xfrm>
        <a:graphic>
          <a:graphicData uri="http://schemas.openxmlformats.org/drawingml/2006/table">
            <a:tbl>
              <a:tblPr/>
              <a:tblGrid>
                <a:gridCol w="298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RFD</a:t>
                      </a:r>
                      <a:r>
                        <a:rPr lang="en-US" sz="1600" baseline="0" dirty="0">
                          <a:solidFill>
                            <a:srgbClr val="000090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 Crab Cavity</a:t>
                      </a:r>
                      <a:endParaRPr lang="en-US" sz="1600" dirty="0">
                        <a:solidFill>
                          <a:srgbClr val="000090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Frequency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 (MHz)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Operating Mode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TE11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Lowest dipole HOM (MHz)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633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Lowest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acc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 HOM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715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Iris aperture (diameter) (mm)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Transverse dimension (mm)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281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Vertical dimension (mm)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281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Longitudinal dimension (w/o couplers) (mm)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R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(ohm/cavity)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433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V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(MV/cavity)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3.34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Bs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mT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55.6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(MV/m)</a:t>
                      </a:r>
                      <a:endParaRPr lang="en-US" sz="16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33.4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5" name="Group 12"/>
          <p:cNvGrpSpPr>
            <a:grpSpLocks noChangeAspect="1"/>
          </p:cNvGrpSpPr>
          <p:nvPr/>
        </p:nvGrpSpPr>
        <p:grpSpPr>
          <a:xfrm>
            <a:off x="2861827" y="1147810"/>
            <a:ext cx="1482525" cy="1097090"/>
            <a:chOff x="5257800" y="9829800"/>
            <a:chExt cx="2758562" cy="20674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9829800"/>
              <a:ext cx="2108129" cy="2067477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 bwMode="auto">
            <a:xfrm>
              <a:off x="7406762" y="10550025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4935877" y="3069689"/>
            <a:ext cx="4061287" cy="24967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8925" indent="-288925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0090"/>
                </a:solidFill>
                <a:latin typeface="+mn-lt"/>
              </a:rPr>
              <a:t>Deflect mostly by E field</a:t>
            </a:r>
          </a:p>
          <a:p>
            <a:pPr marL="288925" indent="-288925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0090"/>
                </a:solidFill>
                <a:latin typeface="+mn-lt"/>
              </a:rPr>
              <a:t>No lower order mode</a:t>
            </a:r>
          </a:p>
          <a:p>
            <a:pPr marL="288925" indent="-288925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0090"/>
                </a:solidFill>
                <a:latin typeface="+mn-lt"/>
              </a:rPr>
              <a:t>Compact</a:t>
            </a:r>
          </a:p>
          <a:p>
            <a:pPr marL="288925" indent="-288925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0090"/>
                </a:solidFill>
                <a:latin typeface="+mn-lt"/>
              </a:rPr>
              <a:t>Pole face shaped to minimize higher </a:t>
            </a:r>
            <a:r>
              <a:rPr lang="en-US" sz="2000" b="0" dirty="0" err="1">
                <a:solidFill>
                  <a:srgbClr val="000090"/>
                </a:solidFill>
                <a:latin typeface="+mn-lt"/>
              </a:rPr>
              <a:t>multipole</a:t>
            </a:r>
            <a:r>
              <a:rPr lang="en-US" sz="2000" b="0" dirty="0">
                <a:solidFill>
                  <a:srgbClr val="000090"/>
                </a:solidFill>
                <a:latin typeface="+mn-lt"/>
              </a:rPr>
              <a:t> fields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26670" y="1009226"/>
            <a:ext cx="2379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1156CD"/>
                </a:solidFill>
              </a:rPr>
              <a:t>E                                       B</a:t>
            </a:r>
          </a:p>
        </p:txBody>
      </p:sp>
    </p:spTree>
    <p:extLst>
      <p:ext uri="{BB962C8B-B14F-4D97-AF65-F5344CB8AC3E}">
        <p14:creationId xmlns:p14="http://schemas.microsoft.com/office/powerpoint/2010/main" val="27474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RFD Impedance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79" y="4695231"/>
            <a:ext cx="8738084" cy="809821"/>
          </a:xfrm>
        </p:spPr>
        <p:txBody>
          <a:bodyPr/>
          <a:lstStyle/>
          <a:p>
            <a:r>
              <a:rPr lang="en-US" sz="2000" dirty="0"/>
              <a:t>Lowest HOM is at 630 MHz, 230 MHz above operating mode frequency</a:t>
            </a:r>
          </a:p>
          <a:p>
            <a:r>
              <a:rPr lang="en-US" sz="2000" dirty="0"/>
              <a:t>Can use high-pass filter HOM dampers to damp the HOMs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55" y="1151433"/>
            <a:ext cx="4790298" cy="3259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11" y="1107621"/>
            <a:ext cx="2175417" cy="1659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84E60-D5C9-4AC3-96F0-97F9ADF177F0}"/>
              </a:ext>
            </a:extLst>
          </p:cNvPr>
          <p:cNvSpPr txBox="1"/>
          <p:nvPr/>
        </p:nvSpPr>
        <p:spPr>
          <a:xfrm>
            <a:off x="3139777" y="155559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</a:t>
            </a:r>
            <a:r>
              <a:rPr lang="en-US" b="0" dirty="0" err="1"/>
              <a:t>R</a:t>
            </a:r>
            <a:r>
              <a:rPr lang="en-US" b="0" baseline="-25000" dirty="0" err="1"/>
              <a:t>shunt</a:t>
            </a:r>
            <a:r>
              <a:rPr lang="en-US" b="0" dirty="0"/>
              <a:t>/Q)</a:t>
            </a:r>
          </a:p>
        </p:txBody>
      </p:sp>
    </p:spTree>
    <p:extLst>
      <p:ext uri="{BB962C8B-B14F-4D97-AF65-F5344CB8AC3E}">
        <p14:creationId xmlns:p14="http://schemas.microsoft.com/office/powerpoint/2010/main" val="276550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3B7F-1512-9541-8D5C-63D61007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Design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2AE1B-AD5E-E64D-9A2D-564F707C45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275" y="951221"/>
                <a:ext cx="6918941" cy="1213062"/>
              </a:xfrm>
            </p:spPr>
            <p:txBody>
              <a:bodyPr>
                <a:normAutofit/>
              </a:bodyPr>
              <a:lstStyle/>
              <a:p>
                <a:pPr fontAlgn="ctr"/>
                <a:r>
                  <a:rPr lang="en-US" sz="2000" dirty="0">
                    <a:solidFill>
                      <a:srgbClr val="000000"/>
                    </a:solidFill>
                  </a:rPr>
                  <a:t>HOM Filters Output Power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≤1.5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400.79 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</a:rPr>
                  <a:t> </a:t>
                </a:r>
                <a:endParaRPr lang="en-GB" sz="20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Longitudinal HOM shunt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&lt;200 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Transverse impedance &lt; 1M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/m up to 2 GHz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2AE1B-AD5E-E64D-9A2D-564F707C4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275" y="951221"/>
                <a:ext cx="6918941" cy="1213062"/>
              </a:xfrm>
              <a:blipFill>
                <a:blip r:embed="rId2"/>
                <a:stretch>
                  <a:fillRect l="-793" t="-3015"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7808848-147D-9641-BF3E-658371DB797A}"/>
              </a:ext>
            </a:extLst>
          </p:cNvPr>
          <p:cNvSpPr txBox="1"/>
          <p:nvPr/>
        </p:nvSpPr>
        <p:spPr>
          <a:xfrm>
            <a:off x="1704986" y="2935769"/>
            <a:ext cx="2783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2017 update, </a:t>
            </a:r>
          </a:p>
          <a:p>
            <a:r>
              <a:rPr lang="en-US" dirty="0">
                <a:solidFill>
                  <a:srgbClr val="00B0F0"/>
                </a:solidFill>
              </a:rPr>
              <a:t>New for AUP RFD design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0B5C62-65D2-49E8-963C-17136F8698AC}"/>
              </a:ext>
            </a:extLst>
          </p:cNvPr>
          <p:cNvSpPr txBox="1">
            <a:spLocks/>
          </p:cNvSpPr>
          <p:nvPr/>
        </p:nvSpPr>
        <p:spPr>
          <a:xfrm>
            <a:off x="5061328" y="2686516"/>
            <a:ext cx="3842797" cy="782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/>
            <a:r>
              <a:rPr lang="en-US" sz="1600" b="0" dirty="0">
                <a:solidFill>
                  <a:schemeClr val="tx1"/>
                </a:solidFill>
              </a:rPr>
              <a:t>Most HOMs require negligible octupole current, even if they fall on the couple-bunch line</a:t>
            </a:r>
          </a:p>
          <a:p>
            <a:pPr>
              <a:lnSpc>
                <a:spcPct val="120000"/>
              </a:lnSpc>
            </a:pP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F7BA-477A-430D-8BD2-39995D09883B}"/>
              </a:ext>
            </a:extLst>
          </p:cNvPr>
          <p:cNvSpPr txBox="1"/>
          <p:nvPr/>
        </p:nvSpPr>
        <p:spPr>
          <a:xfrm>
            <a:off x="5181852" y="3616577"/>
            <a:ext cx="384175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&amp;quot"/>
              </a:rPr>
              <a:t>S.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Antipov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D.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Amorim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N.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Biancacci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X.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Buffat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L. Carver, F. Giordano,​ G.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Mazzacano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A.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Mereghetti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E.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Metral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S.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Redaelli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, B. </a:t>
            </a:r>
            <a:r>
              <a:rPr lang="en-US" sz="1200" dirty="0" err="1">
                <a:solidFill>
                  <a:srgbClr val="000000"/>
                </a:solidFill>
                <a:latin typeface="&amp;quot"/>
              </a:rPr>
              <a:t>Salvant</a:t>
            </a:r>
            <a:r>
              <a:rPr lang="en-US" sz="1200" dirty="0">
                <a:solidFill>
                  <a:srgbClr val="000000"/>
                </a:solidFill>
                <a:latin typeface="&amp;quot"/>
              </a:rPr>
              <a:t>​, 7th HL-LHC Collaboration meeting, CIEMAT, Madrid – 15.11.17​ (Nov. 2017)</a:t>
            </a:r>
            <a:endParaRPr lang="en-US" sz="1200" dirty="0">
              <a:solidFill>
                <a:srgbClr val="000000"/>
              </a:solidFill>
            </a:endParaRPr>
          </a:p>
          <a:p>
            <a:pPr algn="l"/>
            <a:endParaRPr lang="en-US" sz="1200" dirty="0">
              <a:solidFill>
                <a:srgbClr val="000000"/>
              </a:solidFill>
              <a:latin typeface="&amp;quo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6E2F9-FEDD-4821-B1CD-CA83CF728B21}"/>
              </a:ext>
            </a:extLst>
          </p:cNvPr>
          <p:cNvGrpSpPr/>
          <p:nvPr/>
        </p:nvGrpSpPr>
        <p:grpSpPr>
          <a:xfrm>
            <a:off x="704812" y="2288568"/>
            <a:ext cx="3870188" cy="2727335"/>
            <a:chOff x="5267891" y="1889115"/>
            <a:chExt cx="3870188" cy="272733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829987-8955-4838-BB4A-66415AE54E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7891" y="2197100"/>
              <a:ext cx="3790133" cy="2419350"/>
              <a:chOff x="85770" y="1838325"/>
              <a:chExt cx="4714184" cy="3009197"/>
            </a:xfrm>
          </p:grpSpPr>
          <p:pic>
            <p:nvPicPr>
              <p:cNvPr id="16" name="Content Placeholder 18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3E32B569-3E83-47F8-B8E7-A2A7FFEF4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70" y="1838325"/>
                <a:ext cx="4605431" cy="300919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6BF04CF-32F8-4855-986F-AB13192F1760}"/>
                  </a:ext>
                </a:extLst>
              </p:cNvPr>
              <p:cNvGrpSpPr/>
              <p:nvPr/>
            </p:nvGrpSpPr>
            <p:grpSpPr>
              <a:xfrm>
                <a:off x="2935244" y="3448048"/>
                <a:ext cx="1864710" cy="581261"/>
                <a:chOff x="6824133" y="4329493"/>
                <a:chExt cx="2486281" cy="775014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96930B9-0919-4C2F-A781-FCDDA6066F01}"/>
                    </a:ext>
                  </a:extLst>
                </p:cNvPr>
                <p:cNvGrpSpPr/>
                <p:nvPr/>
              </p:nvGrpSpPr>
              <p:grpSpPr>
                <a:xfrm>
                  <a:off x="7620000" y="4329493"/>
                  <a:ext cx="1690414" cy="775014"/>
                  <a:chOff x="6941054" y="3944138"/>
                  <a:chExt cx="1690414" cy="775014"/>
                </a:xfrm>
              </p:grpSpPr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F1475CC0-DAE3-4858-B077-1FF4492CB60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41054" y="4276725"/>
                    <a:ext cx="497971" cy="7078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19020AD-E23F-4115-B5C6-60C5C51AA2CC}"/>
                      </a:ext>
                    </a:extLst>
                  </p:cNvPr>
                  <p:cNvSpPr txBox="1"/>
                  <p:nvPr/>
                </p:nvSpPr>
                <p:spPr>
                  <a:xfrm>
                    <a:off x="7439024" y="3944138"/>
                    <a:ext cx="1192444" cy="775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766"/>
                    <a:r>
                      <a:rPr lang="en-US" sz="1400" dirty="0">
                        <a:solidFill>
                          <a:srgbClr val="FF0000"/>
                        </a:solidFill>
                      </a:rPr>
                      <a:t>Require</a:t>
                    </a:r>
                    <a:br>
                      <a:rPr lang="en-US" sz="1400" dirty="0">
                        <a:solidFill>
                          <a:srgbClr val="FF0000"/>
                        </a:solidFill>
                      </a:rPr>
                    </a:br>
                    <a:r>
                      <a:rPr lang="en-US" sz="1400" dirty="0">
                        <a:solidFill>
                          <a:srgbClr val="FF0000"/>
                        </a:solidFill>
                      </a:rPr>
                      <a:t>attention</a:t>
                    </a:r>
                  </a:p>
                </p:txBody>
              </p:sp>
            </p:grp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9082B6A-E611-42F8-96C3-60C702B50422}"/>
                    </a:ext>
                  </a:extLst>
                </p:cNvPr>
                <p:cNvCxnSpPr/>
                <p:nvPr/>
              </p:nvCxnSpPr>
              <p:spPr>
                <a:xfrm flipH="1" flipV="1">
                  <a:off x="7755471" y="4453466"/>
                  <a:ext cx="362500" cy="2248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86B98B7-28EA-45A3-A6BE-357A968E02CA}"/>
                    </a:ext>
                  </a:extLst>
                </p:cNvPr>
                <p:cNvCxnSpPr/>
                <p:nvPr/>
              </p:nvCxnSpPr>
              <p:spPr>
                <a:xfrm flipH="1">
                  <a:off x="6824133" y="4652659"/>
                  <a:ext cx="129383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04378CE-0F52-4814-8743-A37D2EFE8D8F}"/>
                  </a:ext>
                </a:extLst>
              </p:cNvPr>
              <p:cNvSpPr/>
              <p:nvPr/>
            </p:nvSpPr>
            <p:spPr>
              <a:xfrm>
                <a:off x="2639814" y="3552825"/>
                <a:ext cx="363703" cy="339869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E01247C-B537-4C2A-99FF-1E49CB28E7C8}"/>
                  </a:ext>
                </a:extLst>
              </p:cNvPr>
              <p:cNvSpPr/>
              <p:nvPr/>
            </p:nvSpPr>
            <p:spPr>
              <a:xfrm>
                <a:off x="3383156" y="3324225"/>
                <a:ext cx="363703" cy="339869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F4A91C-88BD-4549-8106-8CEE2FF4FB04}"/>
                </a:ext>
              </a:extLst>
            </p:cNvPr>
            <p:cNvSpPr txBox="1"/>
            <p:nvPr/>
          </p:nvSpPr>
          <p:spPr>
            <a:xfrm>
              <a:off x="5526146" y="1939119"/>
              <a:ext cx="2574372" cy="253914"/>
            </a:xfrm>
            <a:prstGeom prst="rect">
              <a:avLst/>
            </a:prstGeom>
            <a:noFill/>
          </p:spPr>
          <p:txBody>
            <a:bodyPr wrap="square" lIns="68577" tIns="34289" rIns="68577" bIns="34289" rtlCol="0">
              <a:spAutoFit/>
            </a:bodyPr>
            <a:lstStyle/>
            <a:p>
              <a:pPr defTabSz="685766"/>
              <a:r>
                <a:rPr lang="en-US" sz="1200" dirty="0">
                  <a:solidFill>
                    <a:prstClr val="black"/>
                  </a:solidFill>
                </a:rPr>
                <a:t>(no other sources of impedance)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1176A6-65A1-4855-BA20-3F35937DD454}"/>
                </a:ext>
              </a:extLst>
            </p:cNvPr>
            <p:cNvSpPr/>
            <p:nvPr/>
          </p:nvSpPr>
          <p:spPr>
            <a:xfrm>
              <a:off x="7948910" y="1889115"/>
              <a:ext cx="1140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&amp;quot"/>
                </a:rPr>
                <a:t>(Nov. 2017)</a:t>
              </a:r>
              <a:endParaRPr lang="en-US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8D6CF-64D6-4C1C-AB2C-5BDB2B1391C3}"/>
                </a:ext>
              </a:extLst>
            </p:cNvPr>
            <p:cNvSpPr txBox="1"/>
            <p:nvPr/>
          </p:nvSpPr>
          <p:spPr>
            <a:xfrm>
              <a:off x="8305800" y="2838450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8F7"/>
                  </a:solidFill>
                </a:rPr>
                <a:t>(LARP RFD)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3C5A30-5741-4373-8DD0-5BF8ED1FEA3C}"/>
                </a:ext>
              </a:extLst>
            </p:cNvPr>
            <p:cNvSpPr/>
            <p:nvPr/>
          </p:nvSpPr>
          <p:spPr>
            <a:xfrm>
              <a:off x="8362950" y="2730500"/>
              <a:ext cx="698500" cy="330200"/>
            </a:xfrm>
            <a:prstGeom prst="rect">
              <a:avLst/>
            </a:prstGeom>
            <a:noFill/>
            <a:ln w="12700">
              <a:solidFill>
                <a:srgbClr val="0028F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3CFA325-67D7-49E2-A5D3-96BB974B5EE8}"/>
                </a:ext>
              </a:extLst>
            </p:cNvPr>
            <p:cNvCxnSpPr/>
            <p:nvPr/>
          </p:nvCxnSpPr>
          <p:spPr>
            <a:xfrm flipH="1">
              <a:off x="8102600" y="3054350"/>
              <a:ext cx="311150" cy="44450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450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9227-FEA9-41C4-BAD4-8CE68B7F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Ridged Waveguide HOM Damper 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07B8FF-3BBD-4630-A538-FD464216036D}"/>
              </a:ext>
            </a:extLst>
          </p:cNvPr>
          <p:cNvSpPr txBox="1">
            <a:spLocks/>
          </p:cNvSpPr>
          <p:nvPr/>
        </p:nvSpPr>
        <p:spPr>
          <a:xfrm>
            <a:off x="143025" y="924035"/>
            <a:ext cx="4540487" cy="452668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15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96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96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96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defTabSz="4389438" rtl="0" fontAlgn="base">
              <a:spcBef>
                <a:spcPct val="20000"/>
              </a:spcBef>
              <a:spcAft>
                <a:spcPct val="0"/>
              </a:spcAft>
              <a:buNone/>
              <a:defRPr sz="9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sz="1600" b="0" dirty="0"/>
              <a:t>A cutoff waveguide could be an option for HOM damping</a:t>
            </a:r>
          </a:p>
          <a:p>
            <a:pPr marL="279400" indent="-279400" algn="l">
              <a:buFont typeface="Arial"/>
              <a:buChar char="•"/>
            </a:pPr>
            <a:r>
              <a:rPr lang="en-US" sz="1600" b="0" dirty="0"/>
              <a:t>Operating mode below cutoff – naturally reject operating mode </a:t>
            </a:r>
          </a:p>
          <a:p>
            <a:pPr marL="279400" indent="-279400" algn="l">
              <a:buFont typeface="Arial"/>
              <a:buChar char="•"/>
            </a:pPr>
            <a:r>
              <a:rPr lang="en-US" sz="1600" b="0" dirty="0"/>
              <a:t>Ridged waveguide minimize size, though still relatively large than coaxial type coupler</a:t>
            </a:r>
          </a:p>
          <a:p>
            <a:pPr marL="279400" indent="-279400" algn="l">
              <a:buFont typeface="Arial"/>
              <a:buChar char="•"/>
            </a:pPr>
            <a:r>
              <a:rPr lang="en-US" sz="1600" b="0" dirty="0"/>
              <a:t>Achieves effective damping</a:t>
            </a:r>
          </a:p>
          <a:p>
            <a:pPr marL="279400" indent="-279400" algn="l">
              <a:buFont typeface="Arial"/>
              <a:buChar char="•"/>
            </a:pPr>
            <a:endParaRPr lang="en-US" sz="1600" b="0" dirty="0"/>
          </a:p>
          <a:p>
            <a:pPr marL="279400" indent="-279400" algn="l">
              <a:buFont typeface="Arial"/>
              <a:buChar char="•"/>
            </a:pPr>
            <a:r>
              <a:rPr lang="en-US" sz="1600" b="0" dirty="0"/>
              <a:t>However </a:t>
            </a:r>
            <a:r>
              <a:rPr lang="en-US" sz="1600" b="0" dirty="0" err="1"/>
              <a:t>multipacting</a:t>
            </a:r>
            <a:r>
              <a:rPr lang="en-US" sz="1600" b="0" dirty="0"/>
              <a:t> could be an issue, need to add large curvature feather to suppress MP</a:t>
            </a:r>
          </a:p>
          <a:p>
            <a:pPr marL="279400" indent="-279400" algn="l">
              <a:buFont typeface="Arial"/>
              <a:buChar char="•"/>
            </a:pPr>
            <a:r>
              <a:rPr lang="en-US" sz="1600" b="0" dirty="0"/>
              <a:t>Thermal leak would be higher due to a large cross-section</a:t>
            </a:r>
          </a:p>
          <a:p>
            <a:pPr algn="l"/>
            <a:endParaRPr lang="en-US" sz="1600" b="0" dirty="0"/>
          </a:p>
          <a:p>
            <a:pPr marL="279400" indent="-279400" algn="l">
              <a:buFont typeface="Arial"/>
              <a:buChar char="•"/>
            </a:pPr>
            <a:r>
              <a:rPr lang="en-US" sz="1600" b="0" dirty="0">
                <a:solidFill>
                  <a:srgbClr val="0000FF"/>
                </a:solidFill>
              </a:rPr>
              <a:t>NOT adopted for RFD cavity</a:t>
            </a:r>
          </a:p>
          <a:p>
            <a:pPr marL="736600" lvl="1" indent="-279400" algn="l">
              <a:buFont typeface="Arial"/>
              <a:buChar char="•"/>
            </a:pPr>
            <a:endParaRPr lang="en-US" sz="1600" b="0" dirty="0"/>
          </a:p>
          <a:p>
            <a:pPr marL="279400" indent="-279400" algn="l">
              <a:buFont typeface="Arial"/>
              <a:buChar char="•"/>
            </a:pPr>
            <a:endParaRPr lang="en-US" sz="16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50B2C-9607-4ADA-AF83-2A27EEEA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06" y="3693284"/>
            <a:ext cx="1786575" cy="1975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9E7D2-1739-4D2C-98FA-0F12C0D9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05" y="1146667"/>
            <a:ext cx="1786574" cy="19841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221B06-CEAA-4405-8E22-3C8DF996481D}"/>
              </a:ext>
            </a:extLst>
          </p:cNvPr>
          <p:cNvGrpSpPr>
            <a:grpSpLocks noChangeAspect="1"/>
          </p:cNvGrpSpPr>
          <p:nvPr/>
        </p:nvGrpSpPr>
        <p:grpSpPr>
          <a:xfrm>
            <a:off x="6762079" y="1256180"/>
            <a:ext cx="2381921" cy="1885877"/>
            <a:chOff x="4516227" y="20116800"/>
            <a:chExt cx="4042204" cy="3200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C48401-B15D-4813-BF66-8EBBA929D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20193000"/>
              <a:ext cx="2157631" cy="3124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A2E283-EAF3-46AA-B579-39A3F9219541}"/>
                </a:ext>
              </a:extLst>
            </p:cNvPr>
            <p:cNvSpPr txBox="1"/>
            <p:nvPr/>
          </p:nvSpPr>
          <p:spPr>
            <a:xfrm>
              <a:off x="4584353" y="21716999"/>
              <a:ext cx="1664047" cy="62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MP region at a lower voltage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61189-DBC3-487D-878B-F0A8E957E6F4}"/>
                </a:ext>
              </a:extLst>
            </p:cNvPr>
            <p:cNvSpPr txBox="1"/>
            <p:nvPr/>
          </p:nvSpPr>
          <p:spPr>
            <a:xfrm>
              <a:off x="4516227" y="20116800"/>
              <a:ext cx="1960773" cy="86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MP region moves upward at high voltages</a:t>
              </a:r>
            </a:p>
          </p:txBody>
        </p:sp>
        <p:sp>
          <p:nvSpPr>
            <p:cNvPr id="11" name="Up Arrow 13">
              <a:extLst>
                <a:ext uri="{FF2B5EF4-FFF2-40B4-BE49-F238E27FC236}">
                  <a16:creationId xmlns:a16="http://schemas.microsoft.com/office/drawing/2014/main" id="{7ADA030C-0123-478D-B1A3-4828AC12F237}"/>
                </a:ext>
              </a:extLst>
            </p:cNvPr>
            <p:cNvSpPr/>
            <p:nvPr/>
          </p:nvSpPr>
          <p:spPr bwMode="auto">
            <a:xfrm>
              <a:off x="5612042" y="21081103"/>
              <a:ext cx="228601" cy="5334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7A39EEB-EB27-4216-AE35-E80F5E9CB580}"/>
                </a:ext>
              </a:extLst>
            </p:cNvPr>
            <p:cNvCxnSpPr/>
            <p:nvPr/>
          </p:nvCxnSpPr>
          <p:spPr bwMode="auto">
            <a:xfrm>
              <a:off x="6096000" y="20802600"/>
              <a:ext cx="7620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C07ECC-16B7-41A8-9FE8-2FF91F2328AE}"/>
                </a:ext>
              </a:extLst>
            </p:cNvPr>
            <p:cNvCxnSpPr/>
            <p:nvPr/>
          </p:nvCxnSpPr>
          <p:spPr bwMode="auto">
            <a:xfrm>
              <a:off x="6096000" y="22098000"/>
              <a:ext cx="762000" cy="76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5B9A2A-8AD7-45F4-B26F-143CB1E7EC07}"/>
              </a:ext>
            </a:extLst>
          </p:cNvPr>
          <p:cNvCxnSpPr>
            <a:cxnSpLocks/>
          </p:cNvCxnSpPr>
          <p:nvPr/>
        </p:nvCxnSpPr>
        <p:spPr bwMode="auto">
          <a:xfrm flipH="1">
            <a:off x="5868793" y="4009979"/>
            <a:ext cx="1272448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FF46ED-C74E-43D9-8E1D-A9EDFA30C717}"/>
              </a:ext>
            </a:extLst>
          </p:cNvPr>
          <p:cNvSpPr txBox="1"/>
          <p:nvPr/>
        </p:nvSpPr>
        <p:spPr>
          <a:xfrm>
            <a:off x="7030598" y="3616203"/>
            <a:ext cx="132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Large curvature feature needed to suppress MP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90C5884-1307-4743-A4B2-06C2A2102F1F}"/>
              </a:ext>
            </a:extLst>
          </p:cNvPr>
          <p:cNvSpPr/>
          <p:nvPr/>
        </p:nvSpPr>
        <p:spPr bwMode="auto">
          <a:xfrm>
            <a:off x="5722806" y="3037592"/>
            <a:ext cx="147196" cy="5786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9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FPC and HOM Couplers for RFD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0" y="4125955"/>
            <a:ext cx="8695908" cy="2071540"/>
          </a:xfrm>
        </p:spPr>
        <p:txBody>
          <a:bodyPr/>
          <a:lstStyle/>
          <a:p>
            <a:r>
              <a:rPr lang="en-US" sz="1600" dirty="0"/>
              <a:t>Couplers at low field regions </a:t>
            </a:r>
          </a:p>
          <a:p>
            <a:pPr lvl="1"/>
            <a:r>
              <a:rPr lang="en-US" sz="1600" dirty="0"/>
              <a:t>Minimized RF heating on the coupler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Minimized effects on the field asymmetry</a:t>
            </a:r>
          </a:p>
          <a:p>
            <a:r>
              <a:rPr lang="en-US" sz="1600" dirty="0"/>
              <a:t>High-pass filter H-HOM coupler</a:t>
            </a:r>
          </a:p>
          <a:p>
            <a:r>
              <a:rPr lang="en-US" sz="1600" dirty="0"/>
              <a:t>Selective coupling V-HOM coupler, no filter needed</a:t>
            </a:r>
          </a:p>
          <a:p>
            <a:r>
              <a:rPr lang="en-US" sz="1600" dirty="0"/>
              <a:t>Coupler ports oriented to keep clearance for the second beam pipe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4811" y="826936"/>
            <a:ext cx="3781933" cy="3264203"/>
            <a:chOff x="2471936" y="816516"/>
            <a:chExt cx="3781933" cy="3264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9074" y="1258181"/>
              <a:ext cx="2930459" cy="28225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93071" y="135035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FPC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5266" y="816516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H-HOM</a:t>
              </a:r>
            </a:p>
            <a:p>
              <a:pPr algn="l"/>
              <a:r>
                <a:rPr lang="en-US" sz="1200" dirty="0"/>
                <a:t>(Hi-pass filter)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1936" y="1141042"/>
              <a:ext cx="1419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V-HOM</a:t>
              </a:r>
            </a:p>
            <a:p>
              <a:pPr algn="l"/>
              <a:r>
                <a:rPr lang="en-US" sz="1200" dirty="0"/>
                <a:t>(selective coupling)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72" y="1093695"/>
            <a:ext cx="1502975" cy="285132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 bwMode="auto">
          <a:xfrm flipH="1" flipV="1">
            <a:off x="5649621" y="2192280"/>
            <a:ext cx="1389029" cy="821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06F1BDB-F62A-4473-947D-006456D7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83" y="1663362"/>
            <a:ext cx="1986262" cy="171199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2265928" y="2091565"/>
            <a:ext cx="798427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1976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C611-1FA3-B14C-8D73-FF512857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H-HOM Coupler </a:t>
            </a:r>
            <a:br>
              <a:rPr lang="en-US" sz="2800" dirty="0"/>
            </a:br>
            <a:r>
              <a:rPr lang="en-US" sz="2800" dirty="0"/>
              <a:t>Cutoff waveguide stub + high-pass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DC542-3224-9C4A-AB12-1FBCE8D70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506496"/>
            <a:ext cx="7920000" cy="10409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HHOM coupler and filter in low field region </a:t>
            </a:r>
            <a:r>
              <a:rPr lang="mr-IN" dirty="0"/>
              <a:t>–</a:t>
            </a:r>
            <a:r>
              <a:rPr lang="en-US" dirty="0"/>
              <a:t> minimizes RF heating</a:t>
            </a:r>
          </a:p>
          <a:p>
            <a:pPr>
              <a:lnSpc>
                <a:spcPct val="120000"/>
              </a:lnSpc>
            </a:pPr>
            <a:r>
              <a:rPr lang="en-US" dirty="0"/>
              <a:t>Waveguide stub add additional rejection of operating mode </a:t>
            </a:r>
            <a:r>
              <a:rPr lang="mr-IN" dirty="0"/>
              <a:t>–</a:t>
            </a:r>
            <a:r>
              <a:rPr lang="en-US" dirty="0"/>
              <a:t> loosening tolerance on filter dimensions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7F4BE-B871-5449-9DA4-E3FE47B9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46" y="1340146"/>
            <a:ext cx="2959198" cy="2327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734D90-DFA4-8B4A-97ED-50A33396829B}"/>
              </a:ext>
            </a:extLst>
          </p:cNvPr>
          <p:cNvGrpSpPr/>
          <p:nvPr/>
        </p:nvGrpSpPr>
        <p:grpSpPr>
          <a:xfrm>
            <a:off x="492508" y="1212958"/>
            <a:ext cx="4705888" cy="2945343"/>
            <a:chOff x="330414" y="1033368"/>
            <a:chExt cx="4705888" cy="29453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AE670-00A0-B04F-9006-9C103FCF4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764513" y="1907633"/>
              <a:ext cx="2403476" cy="7113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4E1903-D93F-EE47-BA01-1BAE27339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414" y="1138307"/>
              <a:ext cx="1313680" cy="249220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812049-B77E-C146-8DF8-7DDA0AE1B49E}"/>
                </a:ext>
              </a:extLst>
            </p:cNvPr>
            <p:cNvSpPr/>
            <p:nvPr/>
          </p:nvSpPr>
          <p:spPr>
            <a:xfrm>
              <a:off x="665073" y="1081875"/>
              <a:ext cx="607038" cy="13653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ADB4DF6-5410-1D4C-95E1-5DFDFEF7B3AB}"/>
                </a:ext>
              </a:extLst>
            </p:cNvPr>
            <p:cNvCxnSpPr/>
            <p:nvPr/>
          </p:nvCxnSpPr>
          <p:spPr>
            <a:xfrm flipH="1" flipV="1">
              <a:off x="1277409" y="1629298"/>
              <a:ext cx="1223195" cy="279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B487D7-D7C7-EC40-8869-B7FB26688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2920292" y="1936015"/>
              <a:ext cx="2459906" cy="6546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B70075-1C3B-D149-9BB9-0D9F3DE4A76D}"/>
                </a:ext>
              </a:extLst>
            </p:cNvPr>
            <p:cNvSpPr txBox="1"/>
            <p:nvPr/>
          </p:nvSpPr>
          <p:spPr>
            <a:xfrm>
              <a:off x="3359054" y="3455491"/>
              <a:ext cx="1677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</a:rPr>
                <a:t>rejection of operating mode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5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312A-2A39-824D-A45D-42619C05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75" y="-1826"/>
            <a:ext cx="7920000" cy="867750"/>
          </a:xfrm>
        </p:spPr>
        <p:txBody>
          <a:bodyPr/>
          <a:lstStyle/>
          <a:p>
            <a:pPr algn="l"/>
            <a:r>
              <a:rPr lang="en-US" sz="2800" dirty="0"/>
              <a:t>HHOM Coupler optimized for AUP design to Enhance Damping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CA4489-4C7B-EB46-A2E9-14346B643C3A}"/>
              </a:ext>
            </a:extLst>
          </p:cNvPr>
          <p:cNvGrpSpPr>
            <a:grpSpLocks noChangeAspect="1"/>
          </p:cNvGrpSpPr>
          <p:nvPr/>
        </p:nvGrpSpPr>
        <p:grpSpPr>
          <a:xfrm>
            <a:off x="6341069" y="2461146"/>
            <a:ext cx="1826219" cy="2310282"/>
            <a:chOff x="485276" y="1585716"/>
            <a:chExt cx="2552083" cy="32285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0C2D6D-D36A-DD41-AFF3-57264B44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85276" y="1585716"/>
              <a:ext cx="2429586" cy="322854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FD78A3-A6F8-EC49-8329-6D30E047924D}"/>
                </a:ext>
              </a:extLst>
            </p:cNvPr>
            <p:cNvCxnSpPr/>
            <p:nvPr/>
          </p:nvCxnSpPr>
          <p:spPr>
            <a:xfrm flipV="1">
              <a:off x="2069706" y="3186552"/>
              <a:ext cx="838436" cy="6836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0C778-EE16-5B4E-A0F6-18DAE39DC81F}"/>
                </a:ext>
              </a:extLst>
            </p:cNvPr>
            <p:cNvCxnSpPr/>
            <p:nvPr/>
          </p:nvCxnSpPr>
          <p:spPr>
            <a:xfrm flipV="1">
              <a:off x="2062985" y="3520829"/>
              <a:ext cx="974374" cy="2016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3CFC56-B29A-5240-B1D7-078FF9057A33}"/>
              </a:ext>
            </a:extLst>
          </p:cNvPr>
          <p:cNvSpPr txBox="1">
            <a:spLocks/>
          </p:cNvSpPr>
          <p:nvPr/>
        </p:nvSpPr>
        <p:spPr>
          <a:xfrm>
            <a:off x="7412657" y="4054213"/>
            <a:ext cx="1666526" cy="6427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en-US" sz="1400" dirty="0"/>
              <a:t>H-HOM hook </a:t>
            </a:r>
          </a:p>
          <a:p>
            <a:pPr marL="0" indent="0">
              <a:buFont typeface="Wingdings"/>
              <a:buNone/>
            </a:pPr>
            <a:r>
              <a:rPr lang="en-US" sz="1400" dirty="0"/>
              <a:t>35 degree angle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B3C4CB-0A2D-4049-8C1B-3313EB748A06}"/>
              </a:ext>
            </a:extLst>
          </p:cNvPr>
          <p:cNvGrpSpPr>
            <a:grpSpLocks noChangeAspect="1"/>
          </p:cNvGrpSpPr>
          <p:nvPr/>
        </p:nvGrpSpPr>
        <p:grpSpPr>
          <a:xfrm>
            <a:off x="3386046" y="1468661"/>
            <a:ext cx="1329267" cy="3368048"/>
            <a:chOff x="4784988" y="1048185"/>
            <a:chExt cx="1417409" cy="359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CD0869-72D1-DC48-A738-7A320BB2F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988" y="1048185"/>
              <a:ext cx="1391425" cy="3591379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B80D37-E6BD-6B48-A2FD-F19061E224AF}"/>
                </a:ext>
              </a:extLst>
            </p:cNvPr>
            <p:cNvCxnSpPr/>
            <p:nvPr/>
          </p:nvCxnSpPr>
          <p:spPr>
            <a:xfrm>
              <a:off x="5133945" y="3803032"/>
              <a:ext cx="477108" cy="671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9A8B80D-AB5B-BC42-8EA6-3BE6481AAB8A}"/>
                </a:ext>
              </a:extLst>
            </p:cNvPr>
            <p:cNvSpPr/>
            <p:nvPr/>
          </p:nvSpPr>
          <p:spPr>
            <a:xfrm>
              <a:off x="5637932" y="3104242"/>
              <a:ext cx="564465" cy="147821"/>
            </a:xfrm>
            <a:prstGeom prst="rightBrace">
              <a:avLst>
                <a:gd name="adj1" fmla="val 8333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4C368A1-F0BC-F345-9941-C851C7C60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819" y="1602640"/>
            <a:ext cx="1353933" cy="32051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53D320-6F98-9143-9438-71D7F4FEFD64}"/>
              </a:ext>
            </a:extLst>
          </p:cNvPr>
          <p:cNvSpPr txBox="1">
            <a:spLocks/>
          </p:cNvSpPr>
          <p:nvPr/>
        </p:nvSpPr>
        <p:spPr>
          <a:xfrm>
            <a:off x="4657044" y="2985793"/>
            <a:ext cx="1596368" cy="6304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en-US" sz="1600" dirty="0"/>
              <a:t>Transition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+10mm higher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11740-D8DE-7647-B1FC-A4AF57E965FB}"/>
              </a:ext>
            </a:extLst>
          </p:cNvPr>
          <p:cNvSpPr txBox="1">
            <a:spLocks/>
          </p:cNvSpPr>
          <p:nvPr/>
        </p:nvSpPr>
        <p:spPr>
          <a:xfrm>
            <a:off x="4177207" y="4012480"/>
            <a:ext cx="1585327" cy="6692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3363" indent="-233363">
              <a:buFont typeface="Wingdings"/>
              <a:buNone/>
            </a:pPr>
            <a:r>
              <a:rPr lang="en-US" sz="1600" dirty="0"/>
              <a:t>H-HOM width</a:t>
            </a:r>
          </a:p>
          <a:p>
            <a:pPr marL="233363" indent="-233363">
              <a:buFont typeface="Wingdings"/>
              <a:buNone/>
            </a:pPr>
            <a:r>
              <a:rPr lang="en-US" sz="1600" dirty="0"/>
              <a:t>+5mm wider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5EE288F-0D37-AF46-894D-FE1D7C745769}"/>
              </a:ext>
            </a:extLst>
          </p:cNvPr>
          <p:cNvSpPr txBox="1">
            <a:spLocks/>
          </p:cNvSpPr>
          <p:nvPr/>
        </p:nvSpPr>
        <p:spPr>
          <a:xfrm>
            <a:off x="64817" y="3185602"/>
            <a:ext cx="1622468" cy="11439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400" dirty="0"/>
              <a:t>Larger waveguide stub size (170x40)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7174359-5634-194F-864B-D5FDCBB60403}"/>
              </a:ext>
            </a:extLst>
          </p:cNvPr>
          <p:cNvSpPr txBox="1">
            <a:spLocks/>
          </p:cNvSpPr>
          <p:nvPr/>
        </p:nvSpPr>
        <p:spPr>
          <a:xfrm>
            <a:off x="290139" y="5544487"/>
            <a:ext cx="8733809" cy="3760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600" dirty="0"/>
              <a:t>Improved damping with minimal change to the LARP prototype HOM coupler design. 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1417B1-6386-44B6-BAC7-D7F9ADF34E55}"/>
              </a:ext>
            </a:extLst>
          </p:cNvPr>
          <p:cNvSpPr txBox="1">
            <a:spLocks/>
          </p:cNvSpPr>
          <p:nvPr/>
        </p:nvSpPr>
        <p:spPr>
          <a:xfrm>
            <a:off x="3373049" y="4970709"/>
            <a:ext cx="1815052" cy="3760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3363" indent="-233363">
              <a:buFont typeface="Wingdings"/>
              <a:buNone/>
            </a:pPr>
            <a:r>
              <a:rPr lang="en-US" sz="1600" dirty="0">
                <a:solidFill>
                  <a:srgbClr val="00B0F0"/>
                </a:solidFill>
              </a:rPr>
              <a:t>Hook dimension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212A144-23A7-4F77-B70B-C4F482ABE43E}"/>
              </a:ext>
            </a:extLst>
          </p:cNvPr>
          <p:cNvSpPr txBox="1">
            <a:spLocks/>
          </p:cNvSpPr>
          <p:nvPr/>
        </p:nvSpPr>
        <p:spPr>
          <a:xfrm>
            <a:off x="6839589" y="4971934"/>
            <a:ext cx="1815052" cy="3760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3363" indent="-233363">
              <a:buFont typeface="Wingdings"/>
              <a:buNone/>
            </a:pPr>
            <a:r>
              <a:rPr lang="en-US" sz="1600" dirty="0">
                <a:solidFill>
                  <a:srgbClr val="00B0F0"/>
                </a:solidFill>
              </a:rPr>
              <a:t>Hook angle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84D849-5805-438D-B6F7-74E366ABE10F}"/>
              </a:ext>
            </a:extLst>
          </p:cNvPr>
          <p:cNvSpPr txBox="1">
            <a:spLocks/>
          </p:cNvSpPr>
          <p:nvPr/>
        </p:nvSpPr>
        <p:spPr>
          <a:xfrm>
            <a:off x="1359819" y="4988119"/>
            <a:ext cx="1815052" cy="3760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3363" indent="-233363">
              <a:buFont typeface="Wingdings"/>
              <a:buNone/>
            </a:pPr>
            <a:r>
              <a:rPr lang="en-US" sz="1600" dirty="0">
                <a:solidFill>
                  <a:srgbClr val="00B0F0"/>
                </a:solidFill>
              </a:rPr>
              <a:t>Cutoff WG stub</a:t>
            </a:r>
          </a:p>
        </p:txBody>
      </p:sp>
    </p:spTree>
    <p:extLst>
      <p:ext uri="{BB962C8B-B14F-4D97-AF65-F5344CB8AC3E}">
        <p14:creationId xmlns:p14="http://schemas.microsoft.com/office/powerpoint/2010/main" val="2152423308"/>
      </p:ext>
    </p:extLst>
  </p:cSld>
  <p:clrMapOvr>
    <a:masterClrMapping/>
  </p:clrMapOvr>
</p:sld>
</file>

<file path=ppt/theme/theme1.xml><?xml version="1.0" encoding="utf-8"?>
<a:theme xmlns:a="http://schemas.openxmlformats.org/drawingml/2006/main" name="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ODU-SLAC-LARP-HiLumi</Template>
  <TotalTime>760</TotalTime>
  <Words>1347</Words>
  <Application>Microsoft Office PowerPoint</Application>
  <PresentationFormat>On-screen Show (4:3)</PresentationFormat>
  <Paragraphs>243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&amp;quot</vt:lpstr>
      <vt:lpstr>Arial</vt:lpstr>
      <vt:lpstr>Calibri</vt:lpstr>
      <vt:lpstr>Cambria Math</vt:lpstr>
      <vt:lpstr>Nimbus Roman No9 L</vt:lpstr>
      <vt:lpstr>Nimbus Sans L</vt:lpstr>
      <vt:lpstr>Tahoma</vt:lpstr>
      <vt:lpstr>Times New Roman</vt:lpstr>
      <vt:lpstr>Wingdings</vt:lpstr>
      <vt:lpstr>ODU-SLAC-LARP-HiLumi</vt:lpstr>
      <vt:lpstr>HOM Damping Couplers for the LHC-HiLumi RF Dipole Crab Cavity </vt:lpstr>
      <vt:lpstr>Outline</vt:lpstr>
      <vt:lpstr>RFD Cavity Parameters</vt:lpstr>
      <vt:lpstr>RFD Impedance Spectrum</vt:lpstr>
      <vt:lpstr>HOM Design Requirements</vt:lpstr>
      <vt:lpstr>Ridged Waveguide HOM Damper ?</vt:lpstr>
      <vt:lpstr>FPC and HOM Couplers for RFD</vt:lpstr>
      <vt:lpstr>H-HOM Coupler  Cutoff waveguide stub + high-pass filter</vt:lpstr>
      <vt:lpstr>HHOM Coupler optimized for AUP design to Enhance Damping</vt:lpstr>
      <vt:lpstr>Eliminate Multipacting in H-HOM Hi-pass Filter</vt:lpstr>
      <vt:lpstr>V-HOM Coupler  Cutoff waveguide stub + hook pickup</vt:lpstr>
      <vt:lpstr>HOM Impedance of the New Design</vt:lpstr>
      <vt:lpstr>Beam HOM Power Issue</vt:lpstr>
      <vt:lpstr>Minimizing 760 MHz Mode beam power, by detuning HOM frequency farther off beam resonance</vt:lpstr>
      <vt:lpstr>Beam HOM Power  Reduced from ~10kW to ~ 500W via detuning</vt:lpstr>
      <vt:lpstr>RF Heating on FPC and HOM Couplers</vt:lpstr>
      <vt:lpstr>HOM Coupler Sensitivity to Dimension Errors</vt:lpstr>
      <vt:lpstr>S21 vs High-pass Filter Dimension Deviations</vt:lpstr>
      <vt:lpstr>Fundamental Power Leakage Due to HHOM Filter Dimension Errors</vt:lpstr>
      <vt:lpstr>Fabrication of LARP Prototype Cavity HOM Couplers</vt:lpstr>
      <vt:lpstr>Test Results of Cavity with HOM Couplers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Dipole  HOM Electromagnetic Design</dc:title>
  <dc:creator>Jean Delayen</dc:creator>
  <cp:lastModifiedBy>Jean</cp:lastModifiedBy>
  <cp:revision>94</cp:revision>
  <cp:lastPrinted>2002-07-12T17:50:26Z</cp:lastPrinted>
  <dcterms:created xsi:type="dcterms:W3CDTF">2015-02-25T04:10:56Z</dcterms:created>
  <dcterms:modified xsi:type="dcterms:W3CDTF">2018-06-27T03:08:42Z</dcterms:modified>
</cp:coreProperties>
</file>