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21"/>
  </p:notesMasterIdLst>
  <p:handoutMasterIdLst>
    <p:handoutMasterId r:id="rId22"/>
  </p:handoutMasterIdLst>
  <p:sldIdLst>
    <p:sldId id="274" r:id="rId4"/>
    <p:sldId id="414" r:id="rId5"/>
    <p:sldId id="398" r:id="rId6"/>
    <p:sldId id="407" r:id="rId7"/>
    <p:sldId id="408" r:id="rId8"/>
    <p:sldId id="413" r:id="rId9"/>
    <p:sldId id="399" r:id="rId10"/>
    <p:sldId id="400" r:id="rId11"/>
    <p:sldId id="401" r:id="rId12"/>
    <p:sldId id="402" r:id="rId13"/>
    <p:sldId id="403" r:id="rId14"/>
    <p:sldId id="404" r:id="rId15"/>
    <p:sldId id="405" r:id="rId16"/>
    <p:sldId id="412" r:id="rId17"/>
    <p:sldId id="409" r:id="rId18"/>
    <p:sldId id="410" r:id="rId19"/>
    <p:sldId id="40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se" initials="H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showGuides="1">
      <p:cViewPr varScale="1">
        <p:scale>
          <a:sx n="92" d="100"/>
          <a:sy n="92" d="100"/>
        </p:scale>
        <p:origin x="-456" y="-90"/>
      </p:cViewPr>
      <p:guideLst>
        <p:guide orient="horz" pos="1275"/>
        <p:guide orient="horz" pos="3725"/>
        <p:guide pos="3727"/>
        <p:guide pos="3953"/>
        <p:guide pos="728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25.06.2018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25.06.2018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charset="0"/>
                <a:ea typeface="ＭＳ Ｐゴシック" pitchFamily="112" charset="-128"/>
              </a:defRPr>
            </a:lvl1pPr>
            <a:lvl2pPr marL="742797" indent="-285691" eaLnBrk="0" hangingPunct="0">
              <a:defRPr sz="900">
                <a:solidFill>
                  <a:schemeClr val="tx1"/>
                </a:solidFill>
                <a:latin typeface="Arial" charset="0"/>
                <a:ea typeface="ＭＳ Ｐゴシック" pitchFamily="112" charset="-128"/>
              </a:defRPr>
            </a:lvl2pPr>
            <a:lvl3pPr marL="1142765" indent="-228553" eaLnBrk="0" hangingPunct="0">
              <a:defRPr sz="900">
                <a:solidFill>
                  <a:schemeClr val="tx1"/>
                </a:solidFill>
                <a:latin typeface="Arial" charset="0"/>
                <a:ea typeface="ＭＳ Ｐゴシック" pitchFamily="112" charset="-128"/>
              </a:defRPr>
            </a:lvl3pPr>
            <a:lvl4pPr marL="1599870" indent="-228553" eaLnBrk="0" hangingPunct="0">
              <a:defRPr sz="900">
                <a:solidFill>
                  <a:schemeClr val="tx1"/>
                </a:solidFill>
                <a:latin typeface="Arial" charset="0"/>
                <a:ea typeface="ＭＳ Ｐゴシック" pitchFamily="112" charset="-128"/>
              </a:defRPr>
            </a:lvl4pPr>
            <a:lvl5pPr marL="2056976" indent="-228553" eaLnBrk="0" hangingPunct="0">
              <a:defRPr sz="900">
                <a:solidFill>
                  <a:schemeClr val="tx1"/>
                </a:solidFill>
                <a:latin typeface="Arial" charset="0"/>
                <a:ea typeface="ＭＳ Ｐゴシック" pitchFamily="112" charset="-128"/>
              </a:defRPr>
            </a:lvl5pPr>
            <a:lvl6pPr marL="2514081"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187"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8293"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5398"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947D76CA-6C81-4CD8-99E6-DB5050854A54}" type="slidenum">
              <a:rPr lang="de-DE" sz="1200">
                <a:solidFill>
                  <a:prstClr val="black"/>
                </a:solidFill>
              </a:rPr>
              <a:pPr/>
              <a:t>1</a:t>
            </a:fld>
            <a:endParaRPr lang="de-DE" sz="1200" dirty="0">
              <a:solidFill>
                <a:prstClr val="black"/>
              </a:solidFill>
            </a:endParaRPr>
          </a:p>
        </p:txBody>
      </p:sp>
      <p:sp>
        <p:nvSpPr>
          <p:cNvPr id="49155" name="Rectangle 2"/>
          <p:cNvSpPr>
            <a:spLocks noGrp="1" noRot="1" noChangeAspect="1" noChangeArrowheads="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9156" name="Rectangle 3"/>
          <p:cNvSpPr>
            <a:spLocks noGrp="1" noChangeArrowheads="1"/>
          </p:cNvSpPr>
          <p:nvPr>
            <p:ph type="body" idx="1"/>
          </p:nvPr>
        </p:nvSpPr>
        <p:spPr bwMode="auto">
          <a:xfrm>
            <a:off x="914402" y="4343401"/>
            <a:ext cx="5029200" cy="4114801"/>
          </a:xfrm>
          <a:prstGeom prst="rect">
            <a:avLst/>
          </a:prstGeom>
          <a:solidFill>
            <a:srgbClr val="FFFFFF"/>
          </a:solidFill>
          <a:ln>
            <a:solidFill>
              <a:srgbClr val="000000"/>
            </a:solidFill>
            <a:miter lim="800000"/>
            <a:headEnd/>
            <a:tailEnd/>
          </a:ln>
        </p:spPr>
        <p:txBody>
          <a:bodyPr lIns="88190" tIns="44095" rIns="88190" bIns="44095"/>
          <a:lstStyle/>
          <a:p>
            <a:pPr marL="228553" indent="-228553">
              <a:spcBef>
                <a:spcPct val="0"/>
              </a:spcBef>
              <a:spcAft>
                <a:spcPct val="20000"/>
              </a:spcAft>
            </a:pPr>
            <a:r>
              <a:rPr lang="en-GB" b="1" dirty="0"/>
              <a:t>How to edit the title slide</a:t>
            </a:r>
          </a:p>
          <a:p>
            <a:pPr marL="228553" indent="-228553">
              <a:spcBef>
                <a:spcPct val="0"/>
              </a:spcBef>
              <a:spcAft>
                <a:spcPct val="20000"/>
              </a:spcAft>
            </a:pPr>
            <a:endParaRPr lang="en-GB" dirty="0"/>
          </a:p>
          <a:p>
            <a:pPr marL="228553" indent="-228553">
              <a:spcBef>
                <a:spcPct val="0"/>
              </a:spcBef>
              <a:spcAft>
                <a:spcPct val="20000"/>
              </a:spcAft>
              <a:buFontTx/>
              <a:buAutoNum type="arabicPeriod"/>
            </a:pPr>
            <a:r>
              <a:rPr lang="en-GB" dirty="0"/>
              <a:t>  Upper area: </a:t>
            </a:r>
            <a:r>
              <a:rPr lang="en-GB" b="1" dirty="0"/>
              <a:t>Title</a:t>
            </a:r>
            <a:r>
              <a:rPr lang="en-GB" dirty="0"/>
              <a:t> of your talk, max. 2 rows of the defined size (55 </a:t>
            </a:r>
            <a:r>
              <a:rPr lang="en-GB" dirty="0" err="1"/>
              <a:t>pt</a:t>
            </a:r>
            <a:r>
              <a:rPr lang="en-GB" dirty="0"/>
              <a:t>)</a:t>
            </a:r>
          </a:p>
          <a:p>
            <a:pPr marL="228553" indent="-228553">
              <a:spcBef>
                <a:spcPct val="0"/>
              </a:spcBef>
              <a:spcAft>
                <a:spcPct val="20000"/>
              </a:spcAft>
              <a:buFontTx/>
              <a:buAutoNum type="arabicPeriod"/>
            </a:pPr>
            <a:r>
              <a:rPr lang="en-GB" dirty="0"/>
              <a:t>  Lower area </a:t>
            </a:r>
            <a:r>
              <a:rPr lang="en-GB" b="1" dirty="0"/>
              <a:t>(subtitle):</a:t>
            </a:r>
            <a:r>
              <a:rPr lang="en-GB" dirty="0"/>
              <a:t> Conference/meeting/workshop, location, date, </a:t>
            </a:r>
            <a:br>
              <a:rPr lang="en-GB" dirty="0"/>
            </a:br>
            <a:r>
              <a:rPr lang="en-GB" dirty="0"/>
              <a:t>  your name and affiliation, </a:t>
            </a:r>
            <a:br>
              <a:rPr lang="en-GB" dirty="0"/>
            </a:br>
            <a:r>
              <a:rPr lang="en-GB" dirty="0"/>
              <a:t>  max. 4 rows of the defined size (32 </a:t>
            </a:r>
            <a:r>
              <a:rPr lang="en-GB" dirty="0" err="1"/>
              <a:t>pt</a:t>
            </a:r>
            <a:r>
              <a:rPr lang="en-GB" dirty="0"/>
              <a:t>)</a:t>
            </a:r>
          </a:p>
          <a:p>
            <a:pPr marL="228553" indent="-228553">
              <a:spcBef>
                <a:spcPct val="0"/>
              </a:spcBef>
              <a:spcAft>
                <a:spcPct val="20000"/>
              </a:spcAft>
              <a:buFontTx/>
              <a:buAutoNum type="arabicPeriod"/>
            </a:pPr>
            <a:r>
              <a:rPr lang="en-GB" dirty="0"/>
              <a:t> Change the </a:t>
            </a:r>
            <a:r>
              <a:rPr lang="en-GB" b="1" dirty="0"/>
              <a:t>partner logos</a:t>
            </a:r>
            <a:r>
              <a:rPr lang="en-GB" dirty="0"/>
              <a:t> or add others in the last row.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8"/>
            <a:ext cx="8039624" cy="1050925"/>
          </a:xfrm>
        </p:spPr>
        <p:txBody>
          <a:bodyPr anchor="b"/>
          <a:lstStyle>
            <a:lvl1pPr algn="l">
              <a:defRPr sz="28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noChangeAspect="1"/>
          </p:cNvSpPr>
          <p:nvPr>
            <p:ph type="pic" sz="quarter" idx="12"/>
          </p:nvPr>
        </p:nvSpPr>
        <p:spPr>
          <a:xfrm>
            <a:off x="287999" y="1872000"/>
            <a:ext cx="8424000" cy="404444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Textplatzhalter 4"/>
          <p:cNvSpPr>
            <a:spLocks noGrp="1"/>
          </p:cNvSpPr>
          <p:nvPr>
            <p:ph type="body" sz="quarter" idx="14" hasCustomPrompt="1"/>
          </p:nvPr>
        </p:nvSpPr>
        <p:spPr>
          <a:xfrm>
            <a:off x="287999" y="5913440"/>
            <a:ext cx="8424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0" y="1871999"/>
            <a:ext cx="2916000" cy="4032000"/>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2" name="Rectangle 82"/>
          <p:cNvSpPr>
            <a:spLocks noChangeArrowheads="1"/>
          </p:cNvSpPr>
          <p:nvPr userDrawn="1"/>
        </p:nvSpPr>
        <p:spPr bwMode="auto">
          <a:xfrm>
            <a:off x="11264902" y="119064"/>
            <a:ext cx="759884" cy="903287"/>
          </a:xfrm>
          <a:prstGeom prst="rect">
            <a:avLst/>
          </a:prstGeom>
          <a:solidFill>
            <a:schemeClr val="hlink"/>
          </a:solidFill>
          <a:ln w="9525">
            <a:solidFill>
              <a:srgbClr val="261748"/>
            </a:solidFill>
            <a:miter lim="800000"/>
            <a:headEnd/>
            <a:tailEnd/>
          </a:ln>
        </p:spPr>
        <p:txBody>
          <a:bodyPr wrap="none" anchor="ct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6635" y="114303"/>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1257300" y="3411538"/>
            <a:ext cx="967740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smtClean="0"/>
              <a:t>Click to edit Master subtitle style</a:t>
            </a:r>
            <a:endParaRPr lang="en-GB" noProof="0" smtClean="0"/>
          </a:p>
        </p:txBody>
      </p:sp>
      <p:sp>
        <p:nvSpPr>
          <p:cNvPr id="10325" name="Line 85"/>
          <p:cNvSpPr>
            <a:spLocks noChangeShapeType="1"/>
          </p:cNvSpPr>
          <p:nvPr userDrawn="1"/>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6" name="Rectangle 86"/>
          <p:cNvSpPr>
            <a:spLocks noGrp="1" noChangeArrowheads="1"/>
          </p:cNvSpPr>
          <p:nvPr>
            <p:ph type="ctrTitle" sz="quarter"/>
          </p:nvPr>
        </p:nvSpPr>
        <p:spPr>
          <a:xfrm>
            <a:off x="1253068" y="1314450"/>
            <a:ext cx="9668933"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smtClean="0"/>
              <a:t>Click to edit Master title style</a:t>
            </a:r>
            <a:endParaRPr lang="en-GB" noProof="0" smtClean="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460502" y="114300"/>
            <a:ext cx="97091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59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184925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633"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59768"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229012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412508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6317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078501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6263995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6399705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188791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4023036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504878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246317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989627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1776839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2" name="Rectangle 82"/>
          <p:cNvSpPr>
            <a:spLocks noChangeArrowheads="1"/>
          </p:cNvSpPr>
          <p:nvPr userDrawn="1"/>
        </p:nvSpPr>
        <p:spPr bwMode="auto">
          <a:xfrm>
            <a:off x="11264901" y="119064"/>
            <a:ext cx="759884" cy="903287"/>
          </a:xfrm>
          <a:prstGeom prst="rect">
            <a:avLst/>
          </a:prstGeom>
          <a:solidFill>
            <a:schemeClr val="hlink"/>
          </a:solidFill>
          <a:ln w="9525">
            <a:solidFill>
              <a:srgbClr val="261748"/>
            </a:solidFill>
            <a:miter lim="800000"/>
            <a:headEnd/>
            <a:tailEnd/>
          </a:ln>
        </p:spPr>
        <p:txBody>
          <a:bodyPr wrap="none" anchor="ct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1257300" y="3411538"/>
            <a:ext cx="967740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smtClean="0"/>
              <a:t>Click to edit Master subtitle style</a:t>
            </a:r>
            <a:endParaRPr lang="en-GB" noProof="0" smtClean="0"/>
          </a:p>
        </p:txBody>
      </p:sp>
      <p:sp>
        <p:nvSpPr>
          <p:cNvPr id="10325" name="Line 85"/>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6" name="Rectangle 86"/>
          <p:cNvSpPr>
            <a:spLocks noGrp="1" noChangeArrowheads="1"/>
          </p:cNvSpPr>
          <p:nvPr>
            <p:ph type="ctrTitle" sz="quarter"/>
          </p:nvPr>
        </p:nvSpPr>
        <p:spPr>
          <a:xfrm>
            <a:off x="1253067" y="1314450"/>
            <a:ext cx="9668933"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smtClean="0"/>
              <a:t>Click to edit Master title style</a:t>
            </a:r>
            <a:endParaRPr lang="en-GB" noProof="0" smtClean="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460501" y="114300"/>
            <a:ext cx="97091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425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58092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633"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59767"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759971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375353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476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944765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23889"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4881513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3537174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5680192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925757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1092240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388377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4047611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511696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Picture Placeholder 5"/>
          <p:cNvSpPr>
            <a:spLocks noGrp="1"/>
          </p:cNvSpPr>
          <p:nvPr>
            <p:ph type="pic" sz="quarter" idx="12"/>
          </p:nvPr>
        </p:nvSpPr>
        <p:spPr>
          <a:xfrm>
            <a:off x="287999" y="2024065"/>
            <a:ext cx="11592000"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8000" y="828675"/>
            <a:ext cx="11592000" cy="50847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5" name="Textplatzhalter 4"/>
          <p:cNvSpPr>
            <a:spLocks noGrp="1"/>
          </p:cNvSpPr>
          <p:nvPr>
            <p:ph type="body" sz="quarter" idx="13" hasCustomPrompt="1"/>
          </p:nvPr>
        </p:nvSpPr>
        <p:spPr>
          <a:xfrm>
            <a:off x="289169" y="5913440"/>
            <a:ext cx="11598031"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7999" y="1196978"/>
            <a:ext cx="5688000" cy="4716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6192000" y="1196978"/>
            <a:ext cx="5688000"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287999" y="5913440"/>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191999" y="5913440"/>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287999" y="1883390"/>
            <a:ext cx="5688000" cy="3204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6192000" y="1883393"/>
            <a:ext cx="5688000" cy="3204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287999" y="5086353"/>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192000" y="5086353"/>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7.png"/><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https://www.helmholtz.de/fileadmin/user_upload/04_mediathek/Logos_2017/2017_H_Logo_RGB_untereinander_EN.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577225" y="6417508"/>
            <a:ext cx="966408" cy="292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8000" y="602824"/>
            <a:ext cx="11256826" cy="499153"/>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287999" y="1367694"/>
            <a:ext cx="11664000" cy="4545747"/>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5"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288000" y="339297"/>
            <a:ext cx="56880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192000" y="339297"/>
            <a:ext cx="536400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287843" y="381001"/>
            <a:ext cx="5292725" cy="216000"/>
          </a:xfrm>
          <a:prstGeom prst="rect">
            <a:avLst/>
          </a:prstGeom>
        </p:spPr>
        <p:txBody>
          <a:bodyPr vert="horz" lIns="0" tIns="0" rIns="0" bIns="0" rtlCol="0" anchor="t" anchorCtr="0">
            <a:noAutofit/>
          </a:bodyPr>
          <a:lstStyle/>
          <a:p>
            <a:pPr lvl="0"/>
            <a:r>
              <a:rPr lang="en-US" sz="900" dirty="0" smtClean="0"/>
              <a:t>TESLA Technology Collaboration</a:t>
            </a:r>
            <a:endParaRPr lang="en-US" sz="900" dirty="0"/>
          </a:p>
        </p:txBody>
      </p:sp>
      <p:sp>
        <p:nvSpPr>
          <p:cNvPr id="8" name="Rechteck 7"/>
          <p:cNvSpPr/>
          <p:nvPr/>
        </p:nvSpPr>
        <p:spPr>
          <a:xfrm>
            <a:off x="6192000" y="381001"/>
            <a:ext cx="5292724" cy="216000"/>
          </a:xfrm>
          <a:prstGeom prst="rect">
            <a:avLst/>
          </a:prstGeom>
        </p:spPr>
        <p:txBody>
          <a:bodyPr vert="horz" lIns="0" tIns="0" rIns="0" bIns="0" rtlCol="0" anchor="t" anchorCtr="0">
            <a:noAutofit/>
          </a:bodyPr>
          <a:lstStyle/>
          <a:p>
            <a:pPr lvl="0"/>
            <a:r>
              <a:rPr lang="en-US" sz="900" u="none" dirty="0" smtClean="0"/>
              <a:t>Hans Weise</a:t>
            </a:r>
            <a:r>
              <a:rPr lang="en-US" sz="900" dirty="0" smtClean="0"/>
              <a:t>,</a:t>
            </a:r>
            <a:r>
              <a:rPr lang="en-US" sz="900" baseline="0" dirty="0" smtClean="0"/>
              <a:t> </a:t>
            </a:r>
            <a:r>
              <a:rPr lang="en-US" sz="900" dirty="0" smtClean="0"/>
              <a:t> 06/2018</a:t>
            </a:r>
            <a:endParaRPr lang="en-US" sz="900" dirty="0"/>
          </a:p>
        </p:txBody>
      </p:sp>
      <p:pic>
        <p:nvPicPr>
          <p:cNvPr id="12"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490934" y="6355561"/>
            <a:ext cx="466604" cy="46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4"/>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5"/>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11262785" y="117475"/>
            <a:ext cx="770467"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11256435" y="114303"/>
            <a:ext cx="768351"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defTabSz="914400" fontAlgn="base">
              <a:spcAft>
                <a:spcPct val="0"/>
              </a:spcAft>
            </a:pPr>
            <a:fld id="{BA1EBF86-6A8F-4A06-BB51-46337A5CF2A5}" type="slidenum">
              <a:rPr lang="en-GB">
                <a:solidFill>
                  <a:srgbClr val="FFFFFF"/>
                </a:solidFill>
              </a:rPr>
              <a:pPr defTabSz="914400" fontAlgn="base">
                <a:spcAft>
                  <a:spcPct val="0"/>
                </a:spcAft>
              </a:pPr>
              <a:t>‹#›</a:t>
            </a:fld>
            <a:endParaRPr lang="en-GB">
              <a:solidFill>
                <a:srgbClr val="FFFFFF"/>
              </a:solidFill>
            </a:endParaRPr>
          </a:p>
        </p:txBody>
      </p:sp>
      <p:pic>
        <p:nvPicPr>
          <p:cNvPr id="1061" name="Picture 37" descr="Helmholtz_Logo"/>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11142135" y="6516691"/>
            <a:ext cx="778933"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145" name="Picture 121" descr="DESY-Logo-cyan-RGB_Hintergrund weiss"/>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0653184" y="6511928"/>
            <a:ext cx="336549"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458384" y="114300"/>
            <a:ext cx="9711267"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pPr>
            <a:endParaRPr lang="en-GB" sz="2400">
              <a:solidFill>
                <a:srgbClr val="261748"/>
              </a:solidFill>
            </a:endParaRPr>
          </a:p>
        </p:txBody>
      </p:sp>
      <p:sp>
        <p:nvSpPr>
          <p:cNvPr id="1147" name="Text Box 123"/>
          <p:cNvSpPr txBox="1">
            <a:spLocks noChangeArrowheads="1"/>
          </p:cNvSpPr>
          <p:nvPr/>
        </p:nvSpPr>
        <p:spPr bwMode="auto">
          <a:xfrm>
            <a:off x="1458384" y="114302"/>
            <a:ext cx="88392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lnSpc>
                <a:spcPct val="110000"/>
              </a:lnSpc>
              <a:spcBef>
                <a:spcPct val="50000"/>
              </a:spcBef>
              <a:spcAft>
                <a:spcPct val="0"/>
              </a:spcAft>
            </a:pPr>
            <a:r>
              <a:rPr lang="en-GB" sz="1000" dirty="0" smtClean="0">
                <a:solidFill>
                  <a:srgbClr val="FFFFFF"/>
                </a:solidFill>
              </a:rPr>
              <a:t>European XFEL Accelerator Status</a:t>
            </a:r>
            <a:endParaRPr lang="en-GB" sz="1000" dirty="0">
              <a:solidFill>
                <a:srgbClr val="FFFFFF"/>
              </a:solidFill>
            </a:endParaRPr>
          </a:p>
        </p:txBody>
      </p:sp>
      <p:pic>
        <p:nvPicPr>
          <p:cNvPr id="1151" name="Picture 127" descr="logo-XFEL_rgb"/>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56635" y="114303"/>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458384" y="541338"/>
            <a:ext cx="9711267"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156" name="Rectangle 132"/>
          <p:cNvSpPr>
            <a:spLocks noGrp="1" noChangeAspect="1" noChangeArrowheads="1"/>
          </p:cNvSpPr>
          <p:nvPr>
            <p:ph type="body" idx="1"/>
          </p:nvPr>
        </p:nvSpPr>
        <p:spPr bwMode="auto">
          <a:xfrm>
            <a:off x="156633" y="1347788"/>
            <a:ext cx="7603067"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Text Box 123"/>
          <p:cNvSpPr txBox="1">
            <a:spLocks noChangeArrowheads="1"/>
          </p:cNvSpPr>
          <p:nvPr/>
        </p:nvSpPr>
        <p:spPr bwMode="auto">
          <a:xfrm>
            <a:off x="153600" y="6508000"/>
            <a:ext cx="88392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spcAft>
                <a:spcPct val="0"/>
              </a:spcAft>
            </a:pPr>
            <a:r>
              <a:rPr lang="en-US" sz="900" dirty="0" smtClean="0">
                <a:solidFill>
                  <a:srgbClr val="261748"/>
                </a:solidFill>
              </a:rPr>
              <a:t>European XFEL Users’ Meeting – January 2017</a:t>
            </a:r>
          </a:p>
          <a:p>
            <a:pPr defTabSz="914400" eaLnBrk="0" fontAlgn="base" hangingPunct="0">
              <a:spcAft>
                <a:spcPct val="0"/>
              </a:spcAft>
            </a:pPr>
            <a:r>
              <a:rPr lang="en-US" sz="900" dirty="0" smtClean="0">
                <a:solidFill>
                  <a:srgbClr val="261748"/>
                </a:solidFill>
              </a:rPr>
              <a:t>Hans Weise, DESY </a:t>
            </a:r>
            <a:r>
              <a:rPr lang="en-GB" sz="1000" dirty="0" smtClean="0">
                <a:solidFill>
                  <a:srgbClr val="FFFFFF"/>
                </a:solidFill>
              </a:rPr>
              <a:t>title of your talk</a:t>
            </a:r>
            <a:endParaRPr lang="en-GB" sz="1000" dirty="0">
              <a:solidFill>
                <a:srgbClr val="FFFFFF"/>
              </a:solidFill>
            </a:endParaRPr>
          </a:p>
        </p:txBody>
      </p:sp>
    </p:spTree>
    <p:extLst>
      <p:ext uri="{BB962C8B-B14F-4D97-AF65-F5344CB8AC3E}">
        <p14:creationId xmlns:p14="http://schemas.microsoft.com/office/powerpoint/2010/main" val="40452011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11262784" y="117475"/>
            <a:ext cx="770467"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11256434" y="114301"/>
            <a:ext cx="768351"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defTabSz="914400" fontAlgn="base">
              <a:spcAft>
                <a:spcPct val="0"/>
              </a:spcAft>
            </a:pPr>
            <a:fld id="{BA1EBF86-6A8F-4A06-BB51-46337A5CF2A5}" type="slidenum">
              <a:rPr lang="en-GB">
                <a:solidFill>
                  <a:srgbClr val="FFFFFF"/>
                </a:solidFill>
              </a:rPr>
              <a:pPr defTabSz="914400" fontAlgn="base">
                <a:spcAft>
                  <a:spcPct val="0"/>
                </a:spcAft>
              </a:pPr>
              <a:t>‹#›</a:t>
            </a:fld>
            <a:endParaRPr lang="en-GB">
              <a:solidFill>
                <a:srgbClr val="FFFFFF"/>
              </a:solidFill>
            </a:endParaRPr>
          </a:p>
        </p:txBody>
      </p:sp>
      <p:pic>
        <p:nvPicPr>
          <p:cNvPr id="1061" name="Picture 37" descr="Helmholtz_Logo"/>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1142134" y="6516689"/>
            <a:ext cx="778933"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145" name="Picture 121" descr="DESY-Logo-cyan-RGB_Hintergrund weiss"/>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0653184" y="6511926"/>
            <a:ext cx="336549"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458384" y="114300"/>
            <a:ext cx="9711267"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pPr>
            <a:endParaRPr lang="en-GB" sz="2400">
              <a:solidFill>
                <a:srgbClr val="261748"/>
              </a:solidFill>
            </a:endParaRPr>
          </a:p>
        </p:txBody>
      </p:sp>
      <p:sp>
        <p:nvSpPr>
          <p:cNvPr id="1147" name="Text Box 123"/>
          <p:cNvSpPr txBox="1">
            <a:spLocks noChangeArrowheads="1"/>
          </p:cNvSpPr>
          <p:nvPr/>
        </p:nvSpPr>
        <p:spPr bwMode="auto">
          <a:xfrm>
            <a:off x="1458384" y="114301"/>
            <a:ext cx="88392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lnSpc>
                <a:spcPct val="110000"/>
              </a:lnSpc>
              <a:spcBef>
                <a:spcPct val="50000"/>
              </a:spcBef>
              <a:spcAft>
                <a:spcPct val="0"/>
              </a:spcAft>
            </a:pPr>
            <a:r>
              <a:rPr lang="en-GB" sz="1000" dirty="0" smtClean="0">
                <a:solidFill>
                  <a:srgbClr val="FFFFFF"/>
                </a:solidFill>
              </a:rPr>
              <a:t>European XFEL Accelerator Status</a:t>
            </a:r>
            <a:endParaRPr lang="en-GB" sz="1000" dirty="0">
              <a:solidFill>
                <a:srgbClr val="FFFFFF"/>
              </a:solidFill>
            </a:endParaRPr>
          </a:p>
        </p:txBody>
      </p:sp>
      <p:pic>
        <p:nvPicPr>
          <p:cNvPr id="1151" name="Picture 127" descr="logo-XFEL_rgb"/>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458384" y="541338"/>
            <a:ext cx="9711267"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156" name="Rectangle 132"/>
          <p:cNvSpPr>
            <a:spLocks noGrp="1" noChangeAspect="1" noChangeArrowheads="1"/>
          </p:cNvSpPr>
          <p:nvPr>
            <p:ph type="body" idx="1"/>
          </p:nvPr>
        </p:nvSpPr>
        <p:spPr bwMode="auto">
          <a:xfrm>
            <a:off x="156633" y="1347788"/>
            <a:ext cx="7603067"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Text Box 123"/>
          <p:cNvSpPr txBox="1">
            <a:spLocks noChangeArrowheads="1"/>
          </p:cNvSpPr>
          <p:nvPr/>
        </p:nvSpPr>
        <p:spPr bwMode="auto">
          <a:xfrm>
            <a:off x="153600" y="6508000"/>
            <a:ext cx="88392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spcAft>
                <a:spcPct val="0"/>
              </a:spcAft>
            </a:pPr>
            <a:r>
              <a:rPr lang="en-US" sz="900" dirty="0" smtClean="0">
                <a:solidFill>
                  <a:srgbClr val="261748"/>
                </a:solidFill>
              </a:rPr>
              <a:t>European XFEL Users’ Meeting – January 2017</a:t>
            </a:r>
          </a:p>
          <a:p>
            <a:pPr defTabSz="914400" eaLnBrk="0" fontAlgn="base" hangingPunct="0">
              <a:spcAft>
                <a:spcPct val="0"/>
              </a:spcAft>
            </a:pPr>
            <a:r>
              <a:rPr lang="en-US" sz="900" dirty="0" smtClean="0">
                <a:solidFill>
                  <a:srgbClr val="261748"/>
                </a:solidFill>
              </a:rPr>
              <a:t>Hans Weise, DESY </a:t>
            </a:r>
            <a:r>
              <a:rPr lang="en-GB" sz="1000" dirty="0" smtClean="0">
                <a:solidFill>
                  <a:srgbClr val="FFFFFF"/>
                </a:solidFill>
              </a:rPr>
              <a:t>title of your talk</a:t>
            </a:r>
            <a:endParaRPr lang="en-GB" sz="1000" dirty="0">
              <a:solidFill>
                <a:srgbClr val="FFFFFF"/>
              </a:solidFill>
            </a:endParaRPr>
          </a:p>
        </p:txBody>
      </p:sp>
    </p:spTree>
    <p:extLst>
      <p:ext uri="{BB962C8B-B14F-4D97-AF65-F5344CB8AC3E}">
        <p14:creationId xmlns:p14="http://schemas.microsoft.com/office/powerpoint/2010/main" val="14438182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sz="quarter" idx="1"/>
          </p:nvPr>
        </p:nvSpPr>
        <p:spPr>
          <a:xfrm>
            <a:off x="4228124" y="5784061"/>
            <a:ext cx="5775568" cy="784690"/>
          </a:xfrm>
          <a:ln w="9525"/>
        </p:spPr>
        <p:txBody>
          <a:bodyPr/>
          <a:lstStyle/>
          <a:p>
            <a:pPr algn="ctr" eaLnBrk="1" hangingPunct="1"/>
            <a:r>
              <a:rPr lang="en-US" sz="1800" b="1" dirty="0" smtClean="0"/>
              <a:t>Hans Weise, DESY</a:t>
            </a:r>
          </a:p>
          <a:p>
            <a:pPr algn="ctr" eaLnBrk="1" hangingPunct="1"/>
            <a:r>
              <a:rPr lang="en-US" sz="1800" b="1" dirty="0" smtClean="0"/>
              <a:t>June 26</a:t>
            </a:r>
            <a:r>
              <a:rPr lang="en-US" sz="1800" b="1" baseline="30000" dirty="0" smtClean="0"/>
              <a:t>th</a:t>
            </a:r>
            <a:r>
              <a:rPr lang="en-US" sz="1800" b="1" dirty="0" smtClean="0"/>
              <a:t>, 2018</a:t>
            </a:r>
            <a:endParaRPr lang="en-US" sz="1800" b="1" dirty="0"/>
          </a:p>
          <a:p>
            <a:pPr eaLnBrk="1" hangingPunct="1"/>
            <a:endParaRPr lang="en-US" sz="1050" b="1" dirty="0" smtClean="0"/>
          </a:p>
          <a:p>
            <a:pPr eaLnBrk="1" hangingPunct="1"/>
            <a:endParaRPr lang="en-US" sz="2000" b="1" dirty="0" smtClean="0"/>
          </a:p>
          <a:p>
            <a:pPr eaLnBrk="1" hangingPunct="1"/>
            <a:endParaRPr lang="en-US" sz="1600" b="1" dirty="0" smtClean="0"/>
          </a:p>
          <a:p>
            <a:pPr eaLnBrk="1" hangingPunct="1">
              <a:spcBef>
                <a:spcPts val="0"/>
              </a:spcBef>
            </a:pPr>
            <a:r>
              <a:rPr lang="en-US" sz="1400" b="1" dirty="0" smtClean="0"/>
              <a:t>				</a:t>
            </a:r>
          </a:p>
          <a:p>
            <a:pPr eaLnBrk="1" hangingPunct="1">
              <a:spcBef>
                <a:spcPts val="2400"/>
              </a:spcBef>
            </a:pPr>
            <a:r>
              <a:rPr lang="en-US" sz="2000" b="1" dirty="0" smtClean="0"/>
              <a:t>          </a:t>
            </a:r>
            <a:endParaRPr lang="en-GB" sz="2000" dirty="0" smtClean="0"/>
          </a:p>
        </p:txBody>
      </p:sp>
      <p:sp>
        <p:nvSpPr>
          <p:cNvPr id="3" name="Title 2"/>
          <p:cNvSpPr>
            <a:spLocks noGrp="1"/>
          </p:cNvSpPr>
          <p:nvPr>
            <p:ph type="ctrTitle" sz="quarter"/>
          </p:nvPr>
        </p:nvSpPr>
        <p:spPr>
          <a:xfrm>
            <a:off x="0" y="430030"/>
            <a:ext cx="12192000" cy="940346"/>
          </a:xfrm>
        </p:spPr>
        <p:txBody>
          <a:bodyPr/>
          <a:lstStyle/>
          <a:p>
            <a:pPr algn="ctr">
              <a:spcBef>
                <a:spcPts val="0"/>
              </a:spcBef>
              <a:spcAft>
                <a:spcPts val="0"/>
              </a:spcAft>
            </a:pPr>
            <a:r>
              <a:rPr lang="de-DE" sz="3600" dirty="0" smtClean="0"/>
              <a:t>Welcome &amp; </a:t>
            </a:r>
            <a:r>
              <a:rPr lang="de-DE" sz="3600" dirty="0" err="1" smtClean="0"/>
              <a:t>Introduction</a:t>
            </a:r>
            <a:r>
              <a:rPr lang="de-DE" sz="3600" dirty="0" smtClean="0"/>
              <a:t> </a:t>
            </a:r>
            <a:endParaRPr lang="en-US" sz="3600" dirty="0">
              <a:solidFill>
                <a:schemeClr val="accent1">
                  <a:lumMod val="75000"/>
                  <a:lumOff val="25000"/>
                </a:schemeClr>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7829" y="1696953"/>
            <a:ext cx="4155152" cy="427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65394" y="2493106"/>
            <a:ext cx="7134438" cy="268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06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WG-4; Special applications of SRF </a:t>
            </a:r>
            <a:r>
              <a:rPr lang="en-US" dirty="0" smtClean="0"/>
              <a:t>cavities</a:t>
            </a:r>
            <a:endParaRPr lang="de-DE" dirty="0"/>
          </a:p>
        </p:txBody>
      </p:sp>
      <p:sp>
        <p:nvSpPr>
          <p:cNvPr id="3" name="Content Placeholder 2"/>
          <p:cNvSpPr>
            <a:spLocks noGrp="1"/>
          </p:cNvSpPr>
          <p:nvPr>
            <p:ph idx="1"/>
          </p:nvPr>
        </p:nvSpPr>
        <p:spPr/>
        <p:txBody>
          <a:bodyPr/>
          <a:lstStyle/>
          <a:p>
            <a:pPr marL="0" indent="0">
              <a:buNone/>
            </a:pPr>
            <a:r>
              <a:rPr lang="en-US" dirty="0" smtClean="0"/>
              <a:t>Jacek </a:t>
            </a:r>
            <a:r>
              <a:rPr lang="en-US" dirty="0"/>
              <a:t>Sekutowicz (</a:t>
            </a:r>
            <a:r>
              <a:rPr lang="en-US" dirty="0" smtClean="0"/>
              <a:t>DESY), Ben </a:t>
            </a:r>
            <a:r>
              <a:rPr lang="en-US" dirty="0"/>
              <a:t>Hall (HZB</a:t>
            </a:r>
            <a:r>
              <a:rPr lang="en-US" dirty="0" smtClean="0"/>
              <a:t>), Rama </a:t>
            </a:r>
            <a:r>
              <a:rPr lang="en-US" dirty="0"/>
              <a:t>Calaga (CERN)</a:t>
            </a:r>
          </a:p>
          <a:p>
            <a:pPr marL="0" indent="0">
              <a:buNone/>
            </a:pPr>
            <a:r>
              <a:rPr lang="en-US" dirty="0"/>
              <a:t>Besides the accelerator cavities for the main </a:t>
            </a:r>
            <a:r>
              <a:rPr lang="en-US" dirty="0" err="1"/>
              <a:t>linacs</a:t>
            </a:r>
            <a:r>
              <a:rPr lang="en-US" dirty="0"/>
              <a:t>, special SRF cavities find application in </a:t>
            </a:r>
            <a:endParaRPr lang="en-US" dirty="0" smtClean="0"/>
          </a:p>
          <a:p>
            <a:pPr marL="0" indent="0">
              <a:spcBef>
                <a:spcPts val="600"/>
              </a:spcBef>
              <a:buNone/>
            </a:pPr>
            <a:r>
              <a:rPr lang="en-US" b="1" dirty="0" smtClean="0"/>
              <a:t>	SRF </a:t>
            </a:r>
            <a:r>
              <a:rPr lang="en-US" b="1" dirty="0"/>
              <a:t>electron guns</a:t>
            </a:r>
            <a:r>
              <a:rPr lang="en-US" dirty="0"/>
              <a:t>, </a:t>
            </a:r>
            <a:endParaRPr lang="en-US" dirty="0" smtClean="0"/>
          </a:p>
          <a:p>
            <a:pPr marL="0" indent="0">
              <a:spcBef>
                <a:spcPts val="600"/>
              </a:spcBef>
              <a:buNone/>
            </a:pPr>
            <a:r>
              <a:rPr lang="en-US" b="1" dirty="0" smtClean="0"/>
              <a:t>	harmonic </a:t>
            </a:r>
            <a:r>
              <a:rPr lang="en-US" b="1" dirty="0"/>
              <a:t>SRF cavities </a:t>
            </a:r>
            <a:r>
              <a:rPr lang="en-US" dirty="0"/>
              <a:t>for bunch lengthening and increased charge density and </a:t>
            </a:r>
            <a:endParaRPr lang="en-US" dirty="0" smtClean="0"/>
          </a:p>
          <a:p>
            <a:pPr marL="0" indent="0">
              <a:spcBef>
                <a:spcPts val="600"/>
              </a:spcBef>
              <a:buNone/>
            </a:pPr>
            <a:r>
              <a:rPr lang="en-US" b="1" dirty="0" smtClean="0"/>
              <a:t>	crab </a:t>
            </a:r>
            <a:r>
              <a:rPr lang="en-US" b="1" dirty="0"/>
              <a:t>and deflecting mode cavities </a:t>
            </a:r>
            <a:r>
              <a:rPr lang="en-US" dirty="0"/>
              <a:t>for bunch rotation (crabbing), RF separation or beam diagnosis.</a:t>
            </a:r>
          </a:p>
          <a:p>
            <a:pPr marL="0" indent="0">
              <a:buNone/>
            </a:pPr>
            <a:r>
              <a:rPr lang="en-US" dirty="0" smtClean="0"/>
              <a:t>In </a:t>
            </a:r>
            <a:r>
              <a:rPr lang="en-US" dirty="0"/>
              <a:t>WG-4 the applications and approaches for the different designs of the three types of cavities should be presented. </a:t>
            </a:r>
          </a:p>
          <a:p>
            <a:pPr>
              <a:spcBef>
                <a:spcPts val="600"/>
              </a:spcBef>
              <a:buFont typeface="Arial" panose="020B0604020202020204" pitchFamily="34" charset="0"/>
              <a:buChar char="•"/>
            </a:pPr>
            <a:r>
              <a:rPr lang="en-US" dirty="0" smtClean="0"/>
              <a:t>Aspects </a:t>
            </a:r>
            <a:r>
              <a:rPr lang="en-US" dirty="0"/>
              <a:t>of the cavity fabrication, treatment and operation should be discussed.</a:t>
            </a:r>
          </a:p>
          <a:p>
            <a:pPr>
              <a:spcBef>
                <a:spcPts val="600"/>
              </a:spcBef>
              <a:buFont typeface="Arial" panose="020B0604020202020204" pitchFamily="34" charset="0"/>
              <a:buChar char="•"/>
            </a:pPr>
            <a:r>
              <a:rPr lang="en-US" dirty="0" smtClean="0"/>
              <a:t>Existing </a:t>
            </a:r>
            <a:r>
              <a:rPr lang="en-US" dirty="0"/>
              <a:t>solutions and experience should be exchanged.</a:t>
            </a:r>
          </a:p>
          <a:p>
            <a:pPr>
              <a:spcBef>
                <a:spcPts val="600"/>
              </a:spcBef>
              <a:buFont typeface="Arial" panose="020B0604020202020204" pitchFamily="34" charset="0"/>
              <a:buChar char="•"/>
            </a:pPr>
            <a:r>
              <a:rPr lang="en-US" dirty="0" smtClean="0"/>
              <a:t>In </a:t>
            </a:r>
            <a:r>
              <a:rPr lang="en-US" dirty="0"/>
              <a:t>particular, WG-4 should discuss and identify needed future developments.</a:t>
            </a:r>
          </a:p>
          <a:p>
            <a:pPr marL="0" indent="0">
              <a:buNone/>
            </a:pPr>
            <a:r>
              <a:rPr lang="en-US" dirty="0" smtClean="0"/>
              <a:t>The </a:t>
            </a:r>
            <a:r>
              <a:rPr lang="en-US" dirty="0"/>
              <a:t>aim of this working group is to </a:t>
            </a:r>
            <a:r>
              <a:rPr lang="en-US" b="1" dirty="0"/>
              <a:t>address the ongoing issues and difficulties </a:t>
            </a:r>
            <a:r>
              <a:rPr lang="en-US" dirty="0"/>
              <a:t>for the three types of cavities.</a:t>
            </a:r>
          </a:p>
        </p:txBody>
      </p:sp>
    </p:spTree>
    <p:extLst>
      <p:ext uri="{BB962C8B-B14F-4D97-AF65-F5344CB8AC3E}">
        <p14:creationId xmlns:p14="http://schemas.microsoft.com/office/powerpoint/2010/main" val="3628997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a:t>
            </a:r>
            <a:r>
              <a:rPr lang="en-US" dirty="0" smtClean="0"/>
              <a:t>indico.desy.de/indico/event/20010/timetable</a:t>
            </a:r>
            <a:endParaRPr lang="de-DE"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6311" y="1195760"/>
            <a:ext cx="3188119" cy="513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61552" y="1125422"/>
            <a:ext cx="2941583" cy="522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20257" y="1125421"/>
            <a:ext cx="3041095" cy="569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378473" y="1125421"/>
            <a:ext cx="2676302" cy="442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7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 session: Warm vacuum sections between low beta </a:t>
            </a:r>
            <a:r>
              <a:rPr lang="en-US" dirty="0" err="1"/>
              <a:t>cryomodules</a:t>
            </a:r>
            <a:endParaRPr lang="de-DE" dirty="0"/>
          </a:p>
        </p:txBody>
      </p:sp>
      <p:sp>
        <p:nvSpPr>
          <p:cNvPr id="3" name="Content Placeholder 2"/>
          <p:cNvSpPr>
            <a:spLocks noGrp="1"/>
          </p:cNvSpPr>
          <p:nvPr>
            <p:ph idx="1"/>
          </p:nvPr>
        </p:nvSpPr>
        <p:spPr/>
        <p:txBody>
          <a:bodyPr/>
          <a:lstStyle/>
          <a:p>
            <a:pPr marL="0" indent="0">
              <a:buNone/>
            </a:pPr>
            <a:r>
              <a:rPr lang="pt-BR" dirty="0" smtClean="0"/>
              <a:t>Hiroyuki </a:t>
            </a:r>
            <a:r>
              <a:rPr lang="pt-BR" dirty="0"/>
              <a:t>Ao (FRIB</a:t>
            </a:r>
            <a:r>
              <a:rPr lang="pt-BR" dirty="0" smtClean="0"/>
              <a:t>), Marcelo </a:t>
            </a:r>
            <a:r>
              <a:rPr lang="pt-BR" dirty="0"/>
              <a:t>Juni Ferreira (ESS</a:t>
            </a:r>
            <a:r>
              <a:rPr lang="pt-BR" dirty="0" smtClean="0"/>
              <a:t>), Hiroshi </a:t>
            </a:r>
            <a:r>
              <a:rPr lang="pt-BR" dirty="0"/>
              <a:t>Imao (RIKEN)</a:t>
            </a:r>
          </a:p>
          <a:p>
            <a:pPr marL="0" indent="0">
              <a:buNone/>
            </a:pPr>
            <a:r>
              <a:rPr lang="en-US" dirty="0" smtClean="0"/>
              <a:t>Low </a:t>
            </a:r>
            <a:r>
              <a:rPr lang="en-US" dirty="0"/>
              <a:t>beta accelerators are designed with </a:t>
            </a:r>
            <a:r>
              <a:rPr lang="en-US" b="1" dirty="0"/>
              <a:t>normal conducting sections between the </a:t>
            </a:r>
            <a:r>
              <a:rPr lang="en-US" b="1" dirty="0" err="1"/>
              <a:t>cryomodules</a:t>
            </a:r>
            <a:r>
              <a:rPr lang="en-US" dirty="0"/>
              <a:t>, hosting focusing and beam diagnostic elements. </a:t>
            </a:r>
            <a:endParaRPr lang="en-US" dirty="0" smtClean="0"/>
          </a:p>
          <a:p>
            <a:pPr marL="0" indent="0">
              <a:buNone/>
            </a:pPr>
            <a:r>
              <a:rPr lang="en-US" dirty="0" smtClean="0"/>
              <a:t>This </a:t>
            </a:r>
            <a:r>
              <a:rPr lang="en-US" dirty="0"/>
              <a:t>session is dedicated to the discussion of </a:t>
            </a:r>
            <a:r>
              <a:rPr lang="en-US" b="1" dirty="0"/>
              <a:t>practical issues </a:t>
            </a:r>
            <a:r>
              <a:rPr lang="en-US" dirty="0"/>
              <a:t>for these machines, </a:t>
            </a:r>
            <a:r>
              <a:rPr lang="en-US" b="1" dirty="0"/>
              <a:t>reviewing design criteria </a:t>
            </a:r>
            <a:r>
              <a:rPr lang="en-US" dirty="0"/>
              <a:t>of warm sections. Participation of vacuum experts should be encouraged, in order to discuss the preparation procedures of these sections with those followed for the SRF components. The large variety of </a:t>
            </a:r>
            <a:r>
              <a:rPr lang="en-US" b="1" i="1" dirty="0"/>
              <a:t>beam diagnostics </a:t>
            </a:r>
            <a:r>
              <a:rPr lang="en-US" b="1" i="1" dirty="0" smtClean="0"/>
              <a:t>elements </a:t>
            </a:r>
            <a:r>
              <a:rPr lang="en-US" dirty="0"/>
              <a:t>required for low beta </a:t>
            </a:r>
            <a:r>
              <a:rPr lang="en-US" dirty="0" err="1"/>
              <a:t>linacs</a:t>
            </a:r>
            <a:r>
              <a:rPr lang="en-US" dirty="0"/>
              <a:t> are </a:t>
            </a:r>
            <a:r>
              <a:rPr lang="en-US" b="1" i="1" dirty="0"/>
              <a:t>not always fully compatible with the application of</a:t>
            </a:r>
            <a:r>
              <a:rPr lang="en-US" dirty="0"/>
              <a:t> the full </a:t>
            </a:r>
            <a:r>
              <a:rPr lang="en-US" b="1" i="1" dirty="0"/>
              <a:t>cleaning and high pressure rinsing</a:t>
            </a:r>
            <a:r>
              <a:rPr lang="en-US" dirty="0"/>
              <a:t> procedures used in the SRF community. </a:t>
            </a:r>
            <a:endParaRPr lang="en-US" dirty="0" smtClean="0"/>
          </a:p>
          <a:p>
            <a:pPr marL="0" indent="0">
              <a:buNone/>
            </a:pPr>
            <a:r>
              <a:rPr lang="en-US" dirty="0" smtClean="0"/>
              <a:t>Procedures </a:t>
            </a:r>
            <a:r>
              <a:rPr lang="en-US" dirty="0"/>
              <a:t>for </a:t>
            </a:r>
            <a:r>
              <a:rPr lang="en-US" b="1" i="1" dirty="0"/>
              <a:t>limiting particulate production near the </a:t>
            </a:r>
            <a:r>
              <a:rPr lang="en-US" b="1" i="1" dirty="0" err="1"/>
              <a:t>cryomodules</a:t>
            </a:r>
            <a:r>
              <a:rPr lang="en-US" b="1" i="1" dirty="0"/>
              <a:t> </a:t>
            </a:r>
            <a:r>
              <a:rPr lang="en-US" dirty="0"/>
              <a:t>should be reviewed and compared to the state of the art experience followed by electron accelerators like XFEL or LCLSII. New NEG pumps appeared lately on the market, promising high pumping speeds with a high degree of compatibility for particle-free applications, and some large infrastructures, as the ESS, will employ them as the main pumping method for the warm sections. Latest developments and measurements performed in different laboratories (JLAB, ESS, STFC, …) in this direction should be reported.</a:t>
            </a:r>
          </a:p>
        </p:txBody>
      </p:sp>
    </p:spTree>
    <p:extLst>
      <p:ext uri="{BB962C8B-B14F-4D97-AF65-F5344CB8AC3E}">
        <p14:creationId xmlns:p14="http://schemas.microsoft.com/office/powerpoint/2010/main" val="414668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 of TTC related Meetings</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72" t="14359" r="38162" b="619"/>
          <a:stretch/>
        </p:blipFill>
        <p:spPr bwMode="auto">
          <a:xfrm>
            <a:off x="101599" y="1180123"/>
            <a:ext cx="3921827" cy="549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03043" y="1180123"/>
            <a:ext cx="6438495" cy="524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50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65" y="624865"/>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0904" y="829752"/>
            <a:ext cx="9144000" cy="5047536"/>
          </a:xfrm>
          <a:prstGeom prst="rect">
            <a:avLst/>
          </a:prstGeom>
        </p:spPr>
        <p:txBody>
          <a:bodyPr wrap="square">
            <a:spAutoFit/>
          </a:bodyPr>
          <a:lstStyle/>
          <a:p>
            <a:pPr>
              <a:lnSpc>
                <a:spcPct val="115000"/>
              </a:lnSpc>
            </a:pP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Bring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together a diverse group of experts spanning the key disciplines (LLRF, Mechanical, and Cryogenic </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engineering)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critical to the design and operation of SRF cavities and </a:t>
            </a:r>
            <a:r>
              <a:rPr lang="en-US" sz="1600" b="1" dirty="0" err="1">
                <a:solidFill>
                  <a:srgbClr val="FFFF00"/>
                </a:solidFill>
                <a:latin typeface="Arial" panose="020B0604020202020204" pitchFamily="34" charset="0"/>
                <a:ea typeface="Calibri" panose="020F0502020204030204" pitchFamily="34" charset="0"/>
                <a:cs typeface="Arial" panose="020B0604020202020204" pitchFamily="34" charset="0"/>
              </a:rPr>
              <a:t>cryomodules</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 in particular those operated with high </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Q/narrow bandwidth and pulsed conditions.  </a:t>
            </a:r>
          </a:p>
          <a:p>
            <a:pPr>
              <a:lnSpc>
                <a:spcPct val="115000"/>
              </a:lnSpc>
            </a:pPr>
            <a:endParaRPr lang="en-US" sz="1600"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Identify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the key microphonic </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and detuning (Lorentz) issues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experienced in facilities currently operating, and lessons learned which can inform the design and installation of those under construction and being proposed.  </a:t>
            </a:r>
            <a:endPar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Present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the latest developments in each discipline </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with the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overall goal of producing quiet </a:t>
            </a:r>
            <a:r>
              <a:rPr lang="en-US" sz="1600" b="1" dirty="0" err="1">
                <a:solidFill>
                  <a:srgbClr val="FFFF00"/>
                </a:solidFill>
                <a:latin typeface="Arial" panose="020B0604020202020204" pitchFamily="34" charset="0"/>
                <a:ea typeface="Calibri" panose="020F0502020204030204" pitchFamily="34" charset="0"/>
                <a:cs typeface="Arial" panose="020B0604020202020204" pitchFamily="34" charset="0"/>
              </a:rPr>
              <a:t>cryomodules</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 and addressing noise via both simple passive methods, and advanced active compensation techniques</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endParaRPr lang="en-US" sz="16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October 25 and 26, 2018</a:t>
            </a:r>
          </a:p>
          <a:p>
            <a:pPr>
              <a:lnSpc>
                <a:spcPct val="115000"/>
              </a:lnSpc>
            </a:pP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Hotel/Conference </a:t>
            </a:r>
            <a:r>
              <a:rPr lang="en-US" dirty="0">
                <a:solidFill>
                  <a:srgbClr val="FFFF00"/>
                </a:solidFill>
                <a:latin typeface="Arial" panose="020B0604020202020204" pitchFamily="34" charset="0"/>
                <a:ea typeface="Calibri" panose="020F0502020204030204" pitchFamily="34" charset="0"/>
                <a:cs typeface="Arial" panose="020B0604020202020204" pitchFamily="34" charset="0"/>
              </a:rPr>
              <a:t>Center</a:t>
            </a: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 New </a:t>
            </a:r>
            <a:r>
              <a:rPr lang="en-US" dirty="0">
                <a:solidFill>
                  <a:srgbClr val="FFFF00"/>
                </a:solidFill>
                <a:latin typeface="Arial" panose="020B0604020202020204" pitchFamily="34" charset="0"/>
                <a:ea typeface="Calibri" panose="020F0502020204030204" pitchFamily="34" charset="0"/>
                <a:cs typeface="Arial" panose="020B0604020202020204" pitchFamily="34" charset="0"/>
              </a:rPr>
              <a:t>York Marriott at the Brooklyn Bridge, Brooklyn, </a:t>
            </a: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NY</a:t>
            </a:r>
          </a:p>
          <a:p>
            <a:pPr>
              <a:lnSpc>
                <a:spcPct val="115000"/>
              </a:lnSpc>
            </a:pP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Contact: </a:t>
            </a:r>
            <a:r>
              <a:rPr lang="en-US" dirty="0">
                <a:solidFill>
                  <a:srgbClr val="FFFF00"/>
                </a:solidFill>
                <a:latin typeface="Arial" panose="020B0604020202020204" pitchFamily="34" charset="0"/>
                <a:ea typeface="Calibri" panose="020F0502020204030204" pitchFamily="34" charset="0"/>
                <a:cs typeface="Arial" panose="020B0604020202020204" pitchFamily="34" charset="0"/>
              </a:rPr>
              <a:t>Kevin Smith </a:t>
            </a:r>
            <a:r>
              <a:rPr lang="en-US" dirty="0" smtClean="0">
                <a:solidFill>
                  <a:schemeClr val="bg1"/>
                </a:solidFill>
                <a:latin typeface="Arial" panose="020B0604020202020204" pitchFamily="34" charset="0"/>
                <a:ea typeface="Calibri" panose="020F0502020204030204" pitchFamily="34" charset="0"/>
                <a:cs typeface="Arial" panose="020B0604020202020204" pitchFamily="34" charset="0"/>
              </a:rPr>
              <a:t>ksmith@bnl.gov </a:t>
            </a:r>
            <a:r>
              <a:rPr lang="en-US" dirty="0" smtClean="0">
                <a:solidFill>
                  <a:srgbClr val="FFFF00"/>
                </a:solidFill>
                <a:latin typeface="Arial" panose="020B0604020202020204" pitchFamily="34" charset="0"/>
                <a:ea typeface="Calibri" panose="020F0502020204030204" pitchFamily="34" charset="0"/>
                <a:cs typeface="Arial" panose="020B0604020202020204" pitchFamily="34" charset="0"/>
              </a:rPr>
              <a:t>or Curt Hovater </a:t>
            </a:r>
            <a:r>
              <a:rPr lang="en-US" dirty="0" smtClean="0">
                <a:solidFill>
                  <a:schemeClr val="bg1"/>
                </a:solidFill>
                <a:latin typeface="Arial" panose="020B0604020202020204" pitchFamily="34" charset="0"/>
                <a:ea typeface="Calibri" panose="020F0502020204030204" pitchFamily="34" charset="0"/>
                <a:cs typeface="Arial" panose="020B0604020202020204" pitchFamily="34" charset="0"/>
              </a:rPr>
              <a:t>hovater@jlab.org</a:t>
            </a:r>
          </a:p>
          <a:p>
            <a:pPr>
              <a:lnSpc>
                <a:spcPct val="115000"/>
              </a:lnSpc>
            </a:pPr>
            <a:endParaRPr lang="en-US"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65" y="5574690"/>
            <a:ext cx="91567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945" y="5375152"/>
            <a:ext cx="17367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95665" y="1210171"/>
            <a:ext cx="2766646" cy="1754326"/>
          </a:xfrm>
          <a:prstGeom prst="rect">
            <a:avLst/>
          </a:prstGeom>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2</a:t>
            </a:r>
            <a:r>
              <a:rPr lang="en-US" b="1" baseline="30000" dirty="0">
                <a:solidFill>
                  <a:srgbClr val="FF0000"/>
                </a:solidFill>
                <a:latin typeface="Arial" panose="020B0604020202020204" pitchFamily="34" charset="0"/>
                <a:cs typeface="Arial" panose="020B0604020202020204" pitchFamily="34" charset="0"/>
              </a:rPr>
              <a:t>nd</a:t>
            </a:r>
            <a:r>
              <a:rPr lang="en-US" b="1" dirty="0">
                <a:solidFill>
                  <a:srgbClr val="FF0000"/>
                </a:solidFill>
                <a:latin typeface="Arial" panose="020B0604020202020204" pitchFamily="34" charset="0"/>
                <a:cs typeface="Arial" panose="020B0604020202020204" pitchFamily="34" charset="0"/>
              </a:rPr>
              <a:t> Workshop on Cryomodule </a:t>
            </a:r>
            <a:br>
              <a:rPr lang="en-US" b="1" dirty="0">
                <a:solidFill>
                  <a:srgbClr val="FF0000"/>
                </a:solidFill>
                <a:latin typeface="Arial" panose="020B0604020202020204" pitchFamily="34" charset="0"/>
                <a:cs typeface="Arial" panose="020B0604020202020204" pitchFamily="34" charset="0"/>
              </a:rPr>
            </a:br>
            <a:r>
              <a:rPr lang="en-US" b="1" dirty="0" err="1">
                <a:solidFill>
                  <a:srgbClr val="FF0000"/>
                </a:solidFill>
                <a:latin typeface="Arial" panose="020B0604020202020204" pitchFamily="34" charset="0"/>
                <a:cs typeface="Arial" panose="020B0604020202020204" pitchFamily="34" charset="0"/>
              </a:rPr>
              <a:t>Microphonics</a:t>
            </a:r>
            <a:r>
              <a:rPr lang="en-US" b="1" dirty="0">
                <a:solidFill>
                  <a:srgbClr val="FF0000"/>
                </a:solidFill>
                <a:latin typeface="Arial" panose="020B0604020202020204" pitchFamily="34" charset="0"/>
                <a:cs typeface="Arial" panose="020B0604020202020204" pitchFamily="34" charset="0"/>
              </a:rPr>
              <a:t> &amp; Resonance </a:t>
            </a:r>
            <a:r>
              <a:rPr lang="en-US" b="1" dirty="0" smtClean="0">
                <a:solidFill>
                  <a:srgbClr val="FF0000"/>
                </a:solidFill>
                <a:latin typeface="Arial" panose="020B0604020202020204" pitchFamily="34" charset="0"/>
                <a:cs typeface="Arial" panose="020B0604020202020204" pitchFamily="34" charset="0"/>
              </a:rPr>
              <a:t>Control</a:t>
            </a:r>
          </a:p>
          <a:p>
            <a:endParaRPr lang="en-US" b="1" dirty="0">
              <a:solidFill>
                <a:srgbClr val="FF0000"/>
              </a:solidFill>
              <a:latin typeface="Arial" panose="020B0604020202020204" pitchFamily="34" charset="0"/>
              <a:cs typeface="Arial" panose="020B0604020202020204" pitchFamily="34" charset="0"/>
            </a:endParaRPr>
          </a:p>
          <a:p>
            <a:r>
              <a:rPr lang="en-US" dirty="0">
                <a:solidFill>
                  <a:srgbClr val="FF0000"/>
                </a:solidFill>
              </a:rPr>
              <a:t>October 25 and 26, </a:t>
            </a:r>
            <a:r>
              <a:rPr lang="en-US" dirty="0" smtClean="0">
                <a:solidFill>
                  <a:srgbClr val="FF0000"/>
                </a:solidFill>
              </a:rPr>
              <a:t>2018</a:t>
            </a:r>
            <a:endParaRPr lang="en-US" dirty="0">
              <a:solidFill>
                <a:srgbClr val="FF0000"/>
              </a:solidFill>
            </a:endParaRPr>
          </a:p>
        </p:txBody>
      </p:sp>
    </p:spTree>
    <p:extLst>
      <p:ext uri="{BB962C8B-B14F-4D97-AF65-F5344CB8AC3E}">
        <p14:creationId xmlns:p14="http://schemas.microsoft.com/office/powerpoint/2010/main" val="125886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 of TTC related Meetings</a:t>
            </a:r>
            <a:endParaRPr lang="de-DE"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05169" y="1148267"/>
            <a:ext cx="8385908" cy="550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01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TTC related Meetings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7469521"/>
              </p:ext>
            </p:extLst>
          </p:nvPr>
        </p:nvGraphicFramePr>
        <p:xfrm>
          <a:off x="164124" y="1946682"/>
          <a:ext cx="11848122" cy="4119880"/>
        </p:xfrm>
        <a:graphic>
          <a:graphicData uri="http://schemas.openxmlformats.org/drawingml/2006/table">
            <a:tbl>
              <a:tblPr firstRow="1" bandRow="1">
                <a:tableStyleId>{5C22544A-7EE6-4342-B048-85BDC9FD1C3A}</a:tableStyleId>
              </a:tblPr>
              <a:tblGrid>
                <a:gridCol w="4316327"/>
                <a:gridCol w="3582421"/>
                <a:gridCol w="3949374"/>
              </a:tblGrid>
              <a:tr h="370840">
                <a:tc>
                  <a:txBody>
                    <a:bodyPr/>
                    <a:lstStyle/>
                    <a:p>
                      <a:endParaRPr lang="en-US" noProof="0" dirty="0"/>
                    </a:p>
                  </a:txBody>
                  <a:tcPr/>
                </a:tc>
                <a:tc>
                  <a:txBody>
                    <a:bodyPr/>
                    <a:lstStyle/>
                    <a:p>
                      <a:endParaRPr lang="en-US" noProof="0" dirty="0"/>
                    </a:p>
                  </a:txBody>
                  <a:tcPr/>
                </a:tc>
                <a:tc>
                  <a:txBody>
                    <a:bodyPr/>
                    <a:lstStyle/>
                    <a:p>
                      <a:endParaRPr lang="en-US" noProof="0" dirty="0"/>
                    </a:p>
                  </a:txBody>
                  <a:tcPr/>
                </a:tc>
              </a:tr>
              <a:tr h="370840">
                <a:tc>
                  <a:txBody>
                    <a:bodyPr/>
                    <a:lstStyle/>
                    <a:p>
                      <a:r>
                        <a:rPr lang="en-US" noProof="0" dirty="0" smtClean="0"/>
                        <a:t>8th Workshop on Thin Films</a:t>
                      </a:r>
                      <a:r>
                        <a:rPr lang="en-US" baseline="0" noProof="0" dirty="0" smtClean="0"/>
                        <a:t> and new ideas for pushing the limits of RF Superconductivity</a:t>
                      </a:r>
                      <a:endParaRPr lang="en-US" noProof="0" dirty="0"/>
                    </a:p>
                  </a:txBody>
                  <a:tcPr/>
                </a:tc>
                <a:tc>
                  <a:txBody>
                    <a:bodyPr/>
                    <a:lstStyle/>
                    <a:p>
                      <a:r>
                        <a:rPr lang="en-US" noProof="0" dirty="0" smtClean="0"/>
                        <a:t>INFN </a:t>
                      </a:r>
                      <a:r>
                        <a:rPr lang="en-US" noProof="0" dirty="0" err="1" smtClean="0"/>
                        <a:t>Legnaro</a:t>
                      </a:r>
                      <a:endParaRPr lang="en-US" noProof="0" dirty="0" smtClean="0"/>
                    </a:p>
                  </a:txBody>
                  <a:tcPr/>
                </a:tc>
                <a:tc>
                  <a:txBody>
                    <a:bodyPr/>
                    <a:lstStyle/>
                    <a:p>
                      <a:r>
                        <a:rPr lang="en-US" noProof="0" dirty="0" smtClean="0"/>
                        <a:t>October 8</a:t>
                      </a:r>
                      <a:r>
                        <a:rPr lang="en-US" baseline="0" noProof="0" dirty="0" smtClean="0"/>
                        <a:t> – 10,</a:t>
                      </a:r>
                      <a:r>
                        <a:rPr lang="en-US" noProof="0" dirty="0" smtClean="0"/>
                        <a:t> 2018</a:t>
                      </a:r>
                    </a:p>
                    <a:p>
                      <a:endParaRPr lang="en-US" noProof="0" dirty="0"/>
                    </a:p>
                  </a:txBody>
                  <a:tcPr/>
                </a:tc>
              </a:tr>
              <a:tr h="370840">
                <a:tc>
                  <a:txBody>
                    <a:bodyPr/>
                    <a:lstStyle/>
                    <a:p>
                      <a:r>
                        <a:rPr lang="en-US" noProof="0" dirty="0" smtClean="0"/>
                        <a:t>Cryomodule </a:t>
                      </a:r>
                      <a:r>
                        <a:rPr lang="en-US" noProof="0" dirty="0" err="1" smtClean="0"/>
                        <a:t>Microphonics</a:t>
                      </a:r>
                      <a:r>
                        <a:rPr lang="en-US" noProof="0" dirty="0" smtClean="0"/>
                        <a:t> and Resonance Control</a:t>
                      </a:r>
                      <a:endParaRPr lang="en-US" noProof="0" dirty="0"/>
                    </a:p>
                  </a:txBody>
                  <a:tcPr/>
                </a:tc>
                <a:tc>
                  <a:txBody>
                    <a:bodyPr/>
                    <a:lstStyle/>
                    <a:p>
                      <a:r>
                        <a:rPr lang="en-US" noProof="0" dirty="0" smtClean="0"/>
                        <a:t>Co-hosted by BNL and JLAB</a:t>
                      </a:r>
                      <a:r>
                        <a:rPr lang="en-US" baseline="0" noProof="0" dirty="0" smtClean="0"/>
                        <a:t>     </a:t>
                      </a:r>
                      <a:r>
                        <a:rPr lang="en-US" noProof="0" dirty="0" smtClean="0"/>
                        <a:t> in New York City </a:t>
                      </a:r>
                      <a:endParaRPr lang="en-US" noProof="0" dirty="0"/>
                    </a:p>
                  </a:txBody>
                  <a:tcPr/>
                </a:tc>
                <a:tc>
                  <a:txBody>
                    <a:bodyPr/>
                    <a:lstStyle/>
                    <a:p>
                      <a:r>
                        <a:rPr lang="en-US" noProof="0" dirty="0" smtClean="0"/>
                        <a:t>October 17 – 28, 2018 </a:t>
                      </a:r>
                    </a:p>
                    <a:p>
                      <a:endParaRPr lang="en-US" noProof="0" dirty="0"/>
                    </a:p>
                  </a:txBody>
                  <a:tcPr/>
                </a:tc>
              </a:tr>
              <a:tr h="370840">
                <a:tc>
                  <a:txBody>
                    <a:bodyPr/>
                    <a:lstStyle/>
                    <a:p>
                      <a:r>
                        <a:rPr lang="en-US" noProof="0" dirty="0" smtClean="0"/>
                        <a:t>Third Asian School</a:t>
                      </a:r>
                      <a:r>
                        <a:rPr lang="en-US" baseline="0" noProof="0" dirty="0" smtClean="0"/>
                        <a:t> on Superconductivity and Cryogenics for Accelerators (ASSCA2018)</a:t>
                      </a:r>
                      <a:endParaRPr lang="en-US" noProof="0" dirty="0"/>
                    </a:p>
                  </a:txBody>
                  <a:tcPr/>
                </a:tc>
                <a:tc>
                  <a:txBody>
                    <a:bodyPr/>
                    <a:lstStyle/>
                    <a:p>
                      <a:r>
                        <a:rPr lang="en-US" noProof="0" dirty="0" smtClean="0"/>
                        <a:t>IHEP Beijing</a:t>
                      </a:r>
                      <a:endParaRPr lang="en-US" noProof="0" dirty="0"/>
                    </a:p>
                  </a:txBody>
                  <a:tcPr/>
                </a:tc>
                <a:tc>
                  <a:txBody>
                    <a:bodyPr/>
                    <a:lstStyle/>
                    <a:p>
                      <a:r>
                        <a:rPr lang="en-US" noProof="0" dirty="0" smtClean="0"/>
                        <a:t>December 10 – 16, 2018</a:t>
                      </a:r>
                      <a:endParaRPr lang="en-US" noProof="0" dirty="0"/>
                    </a:p>
                  </a:txBody>
                  <a:tcPr/>
                </a:tc>
              </a:tr>
              <a:tr h="370840">
                <a:tc>
                  <a:txBody>
                    <a:bodyPr/>
                    <a:lstStyle/>
                    <a:p>
                      <a:r>
                        <a:rPr lang="en-US" noProof="0" dirty="0" smtClean="0">
                          <a:solidFill>
                            <a:srgbClr val="FF0000"/>
                          </a:solidFill>
                        </a:rPr>
                        <a:t>TESLA Technology</a:t>
                      </a:r>
                      <a:r>
                        <a:rPr lang="en-US" baseline="0" noProof="0" dirty="0" smtClean="0">
                          <a:solidFill>
                            <a:srgbClr val="FF0000"/>
                          </a:solidFill>
                        </a:rPr>
                        <a:t> Collaboration Meeting</a:t>
                      </a:r>
                      <a:endParaRPr lang="en-US" noProof="0" dirty="0">
                        <a:solidFill>
                          <a:srgbClr val="FF0000"/>
                        </a:solidFill>
                      </a:endParaRPr>
                    </a:p>
                  </a:txBody>
                  <a:tcPr/>
                </a:tc>
                <a:tc>
                  <a:txBody>
                    <a:bodyPr/>
                    <a:lstStyle/>
                    <a:p>
                      <a:r>
                        <a:rPr lang="en-US" i="1" noProof="0" dirty="0" smtClean="0">
                          <a:solidFill>
                            <a:srgbClr val="FF0000"/>
                          </a:solidFill>
                        </a:rPr>
                        <a:t>to</a:t>
                      </a:r>
                      <a:r>
                        <a:rPr lang="en-US" i="1" baseline="0" noProof="0" dirty="0" smtClean="0">
                          <a:solidFill>
                            <a:srgbClr val="FF0000"/>
                          </a:solidFill>
                        </a:rPr>
                        <a:t> be announced</a:t>
                      </a:r>
                      <a:endParaRPr lang="en-US" i="1" noProof="0" dirty="0">
                        <a:solidFill>
                          <a:srgbClr val="FF0000"/>
                        </a:solidFill>
                      </a:endParaRPr>
                    </a:p>
                  </a:txBody>
                  <a:tcPr/>
                </a:tc>
                <a:tc>
                  <a:txBody>
                    <a:bodyPr/>
                    <a:lstStyle/>
                    <a:p>
                      <a:r>
                        <a:rPr lang="en-US" i="1" noProof="0" dirty="0" smtClean="0">
                          <a:solidFill>
                            <a:srgbClr val="FF0000"/>
                          </a:solidFill>
                        </a:rPr>
                        <a:t>Dec 2018 or</a:t>
                      </a:r>
                      <a:r>
                        <a:rPr lang="en-US" i="1" baseline="0" noProof="0" dirty="0" smtClean="0">
                          <a:solidFill>
                            <a:srgbClr val="FF0000"/>
                          </a:solidFill>
                        </a:rPr>
                        <a:t> Jan 2019</a:t>
                      </a:r>
                      <a:endParaRPr lang="en-US" i="1" noProof="0" dirty="0">
                        <a:solidFill>
                          <a:srgbClr val="FF0000"/>
                        </a:solidFill>
                      </a:endParaRPr>
                    </a:p>
                  </a:txBody>
                  <a:tcPr/>
                </a:tc>
              </a:tr>
              <a:tr h="370840">
                <a:tc>
                  <a:txBody>
                    <a:bodyPr/>
                    <a:lstStyle/>
                    <a:p>
                      <a:r>
                        <a:rPr lang="en-US" noProof="0" dirty="0" smtClean="0"/>
                        <a:t>19th International Conference on RF Superconductivity (SRF2019)</a:t>
                      </a:r>
                      <a:endParaRPr lang="en-US" noProof="0" dirty="0"/>
                    </a:p>
                  </a:txBody>
                  <a:tcPr/>
                </a:tc>
                <a:tc>
                  <a:txBody>
                    <a:bodyPr/>
                    <a:lstStyle/>
                    <a:p>
                      <a:r>
                        <a:rPr lang="en-US" noProof="0" dirty="0" smtClean="0"/>
                        <a:t>Helmholtz</a:t>
                      </a:r>
                      <a:r>
                        <a:rPr lang="en-US" baseline="0" noProof="0" dirty="0" smtClean="0"/>
                        <a:t> </a:t>
                      </a:r>
                      <a:r>
                        <a:rPr lang="en-US" baseline="0" noProof="0" dirty="0" err="1" smtClean="0"/>
                        <a:t>Zentrum</a:t>
                      </a:r>
                      <a:r>
                        <a:rPr lang="en-US" baseline="0" noProof="0" dirty="0" smtClean="0"/>
                        <a:t> </a:t>
                      </a:r>
                      <a:r>
                        <a:rPr lang="en-US" baseline="0" noProof="0" dirty="0" err="1" smtClean="0"/>
                        <a:t>Rossendorf</a:t>
                      </a:r>
                      <a:endParaRPr lang="en-US" baseline="0" noProof="0" dirty="0" smtClean="0"/>
                    </a:p>
                    <a:p>
                      <a:r>
                        <a:rPr lang="en-US" baseline="0" noProof="0" dirty="0" smtClean="0"/>
                        <a:t>Dresden</a:t>
                      </a:r>
                      <a:endParaRPr lang="en-US" noProof="0" dirty="0"/>
                    </a:p>
                  </a:txBody>
                  <a:tcPr/>
                </a:tc>
                <a:tc>
                  <a:txBody>
                    <a:bodyPr/>
                    <a:lstStyle/>
                    <a:p>
                      <a:r>
                        <a:rPr lang="en-US" noProof="0" dirty="0" smtClean="0"/>
                        <a:t>June 30 to July 5, 2019</a:t>
                      </a:r>
                      <a:endParaRPr lang="en-US" noProof="0" dirty="0"/>
                    </a:p>
                  </a:txBody>
                  <a:tcPr/>
                </a:tc>
              </a:tr>
            </a:tbl>
          </a:graphicData>
        </a:graphic>
      </p:graphicFrame>
    </p:spTree>
    <p:extLst>
      <p:ext uri="{BB962C8B-B14F-4D97-AF65-F5344CB8AC3E}">
        <p14:creationId xmlns:p14="http://schemas.microsoft.com/office/powerpoint/2010/main" val="339936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actual TTC Meeting was prepared in an enthusiastic way and with great care… </a:t>
            </a:r>
            <a:endParaRPr lang="en-US" dirty="0"/>
          </a:p>
        </p:txBody>
      </p:sp>
      <p:sp>
        <p:nvSpPr>
          <p:cNvPr id="3" name="Content Placeholder 2"/>
          <p:cNvSpPr>
            <a:spLocks noGrp="1"/>
          </p:cNvSpPr>
          <p:nvPr>
            <p:ph idx="1"/>
          </p:nvPr>
        </p:nvSpPr>
        <p:spPr/>
        <p:txBody>
          <a:bodyPr/>
          <a:lstStyle/>
          <a:p>
            <a:pPr marL="0" indent="0" algn="ctr">
              <a:buNone/>
            </a:pPr>
            <a:r>
              <a:rPr lang="de-DE" b="1" dirty="0"/>
              <a:t>Naruhiko </a:t>
            </a:r>
            <a:r>
              <a:rPr lang="de-DE" b="1" dirty="0" smtClean="0"/>
              <a:t>Sakamoto </a:t>
            </a:r>
            <a:r>
              <a:rPr lang="de-DE" b="1" dirty="0"/>
              <a:t>(RIKEN), </a:t>
            </a:r>
            <a:r>
              <a:rPr lang="de-DE" b="1" dirty="0" smtClean="0"/>
              <a:t>LOC-</a:t>
            </a:r>
            <a:r>
              <a:rPr lang="de-DE" b="1" dirty="0" err="1" smtClean="0"/>
              <a:t>chair</a:t>
            </a:r>
            <a:r>
              <a:rPr lang="de-DE" b="1" dirty="0" smtClean="0"/>
              <a:t>,  </a:t>
            </a:r>
            <a:r>
              <a:rPr lang="de-DE" b="1" dirty="0" err="1" smtClean="0"/>
              <a:t>and</a:t>
            </a:r>
            <a:r>
              <a:rPr lang="de-DE" b="1" dirty="0" smtClean="0"/>
              <a:t> </a:t>
            </a:r>
            <a:r>
              <a:rPr lang="de-DE" b="1" dirty="0" err="1" smtClean="0"/>
              <a:t>his</a:t>
            </a:r>
            <a:r>
              <a:rPr lang="de-DE" b="1" dirty="0" smtClean="0"/>
              <a:t> </a:t>
            </a:r>
            <a:r>
              <a:rPr lang="de-DE" b="1" dirty="0" err="1" smtClean="0"/>
              <a:t>team</a:t>
            </a:r>
            <a:endParaRPr lang="de-DE" b="1" dirty="0" smtClean="0"/>
          </a:p>
          <a:p>
            <a:pPr marL="0" indent="0" algn="ctr">
              <a:buNone/>
            </a:pPr>
            <a:r>
              <a:rPr lang="de-DE" dirty="0" err="1" smtClean="0"/>
              <a:t>and</a:t>
            </a:r>
            <a:r>
              <a:rPr lang="de-DE" dirty="0" smtClean="0"/>
              <a:t> </a:t>
            </a:r>
            <a:r>
              <a:rPr lang="de-DE" dirty="0" err="1" smtClean="0"/>
              <a:t>the</a:t>
            </a:r>
            <a:r>
              <a:rPr lang="de-DE" dirty="0" smtClean="0"/>
              <a:t> </a:t>
            </a:r>
            <a:endParaRPr lang="de-DE" dirty="0"/>
          </a:p>
          <a:p>
            <a:pPr marL="0" indent="0" algn="ctr">
              <a:buNone/>
            </a:pPr>
            <a:r>
              <a:rPr lang="de-DE" b="1" dirty="0" smtClean="0"/>
              <a:t>TTC Meeting </a:t>
            </a:r>
            <a:r>
              <a:rPr lang="de-DE" b="1" dirty="0"/>
              <a:t>Scientific </a:t>
            </a:r>
            <a:r>
              <a:rPr lang="de-DE" b="1" dirty="0" err="1"/>
              <a:t>Program</a:t>
            </a:r>
            <a:r>
              <a:rPr lang="de-DE" b="1" dirty="0"/>
              <a:t> </a:t>
            </a:r>
            <a:r>
              <a:rPr lang="de-DE" b="1" dirty="0" err="1" smtClean="0"/>
              <a:t>Committee</a:t>
            </a:r>
            <a:r>
              <a:rPr lang="de-DE" b="1" dirty="0" smtClean="0"/>
              <a:t> </a:t>
            </a:r>
            <a:r>
              <a:rPr lang="de-DE" b="1" dirty="0" err="1" smtClean="0"/>
              <a:t>chaired</a:t>
            </a:r>
            <a:r>
              <a:rPr lang="de-DE" b="1" dirty="0" smtClean="0"/>
              <a:t> </a:t>
            </a:r>
            <a:r>
              <a:rPr lang="de-DE" b="1" dirty="0" err="1" smtClean="0"/>
              <a:t>by</a:t>
            </a:r>
            <a:r>
              <a:rPr lang="de-DE" b="1" dirty="0"/>
              <a:t> Eiji Kako (KEK</a:t>
            </a:r>
            <a:r>
              <a:rPr lang="de-DE" b="1" dirty="0" smtClean="0"/>
              <a:t>) </a:t>
            </a:r>
            <a:r>
              <a:rPr lang="de-DE" b="1" dirty="0"/>
              <a:t>&amp; Wolf-Dietrich Moeller (DESY</a:t>
            </a:r>
            <a:r>
              <a:rPr lang="de-DE" b="1" dirty="0" smtClean="0"/>
              <a:t>)</a:t>
            </a:r>
            <a:endParaRPr lang="de-DE" b="1" dirty="0"/>
          </a:p>
        </p:txBody>
      </p:sp>
      <p:graphicFrame>
        <p:nvGraphicFramePr>
          <p:cNvPr id="4" name="Table 3"/>
          <p:cNvGraphicFramePr>
            <a:graphicFrameLocks noGrp="1"/>
          </p:cNvGraphicFramePr>
          <p:nvPr>
            <p:extLst>
              <p:ext uri="{D42A27DB-BD31-4B8C-83A1-F6EECF244321}">
                <p14:modId xmlns:p14="http://schemas.microsoft.com/office/powerpoint/2010/main" val="1921288707"/>
              </p:ext>
            </p:extLst>
          </p:nvPr>
        </p:nvGraphicFramePr>
        <p:xfrm>
          <a:off x="539261" y="3173112"/>
          <a:ext cx="10777417" cy="2961965"/>
        </p:xfrm>
        <a:graphic>
          <a:graphicData uri="http://schemas.openxmlformats.org/drawingml/2006/table">
            <a:tbl>
              <a:tblPr firstRow="1" bandRow="1">
                <a:tableStyleId>{5C22544A-7EE6-4342-B048-85BDC9FD1C3A}</a:tableStyleId>
              </a:tblPr>
              <a:tblGrid>
                <a:gridCol w="3196493"/>
                <a:gridCol w="3509107"/>
                <a:gridCol w="4071817"/>
              </a:tblGrid>
              <a:tr h="387348">
                <a:tc>
                  <a:txBody>
                    <a:bodyPr/>
                    <a:lstStyle/>
                    <a:p>
                      <a:r>
                        <a:rPr lang="de-DE" sz="1600" dirty="0" smtClean="0"/>
                        <a:t>SPC</a:t>
                      </a:r>
                      <a:endParaRPr lang="de-DE" sz="1600" dirty="0"/>
                    </a:p>
                  </a:txBody>
                  <a:tcPr/>
                </a:tc>
                <a:tc gridSpan="2">
                  <a:txBody>
                    <a:bodyPr/>
                    <a:lstStyle/>
                    <a:p>
                      <a:r>
                        <a:rPr lang="de-DE" sz="1600" dirty="0" smtClean="0"/>
                        <a:t>WP </a:t>
                      </a:r>
                      <a:r>
                        <a:rPr lang="de-DE" sz="1600" dirty="0" err="1" smtClean="0"/>
                        <a:t>Leaders</a:t>
                      </a:r>
                      <a:endParaRPr lang="de-DE" sz="1600" dirty="0"/>
                    </a:p>
                  </a:txBody>
                  <a:tcPr/>
                </a:tc>
                <a:tc hMerge="1">
                  <a:txBody>
                    <a:bodyPr/>
                    <a:lstStyle/>
                    <a:p>
                      <a:endParaRPr lang="de-DE"/>
                    </a:p>
                  </a:txBody>
                  <a:tcPr/>
                </a:tc>
              </a:tr>
              <a:tr h="2574617">
                <a:tc>
                  <a:txBody>
                    <a:bodyPr/>
                    <a:lstStyle/>
                    <a:p>
                      <a:r>
                        <a:rPr lang="de-DE" sz="1600" dirty="0" smtClean="0"/>
                        <a:t>Hans Weise (DESY), TTC-</a:t>
                      </a:r>
                      <a:r>
                        <a:rPr lang="de-DE" sz="1600" dirty="0" err="1" smtClean="0"/>
                        <a:t>chair</a:t>
                      </a:r>
                      <a:endParaRPr lang="de-DE" sz="1600" dirty="0" smtClean="0"/>
                    </a:p>
                    <a:p>
                      <a:r>
                        <a:rPr lang="de-DE" sz="1600" dirty="0" smtClean="0"/>
                        <a:t>Bob Laxdal (TRIUMF)</a:t>
                      </a:r>
                    </a:p>
                    <a:p>
                      <a:r>
                        <a:rPr lang="de-DE" sz="1600" dirty="0" smtClean="0"/>
                        <a:t>Eiji Kako (KEK)</a:t>
                      </a:r>
                    </a:p>
                    <a:p>
                      <a:r>
                        <a:rPr lang="de-DE" sz="1600" dirty="0" smtClean="0"/>
                        <a:t>Wolf-Dietrich Moeller (DESY)</a:t>
                      </a:r>
                    </a:p>
                    <a:p>
                      <a:r>
                        <a:rPr lang="de-DE" sz="1600" dirty="0" smtClean="0"/>
                        <a:t>Naruhiko Sakamoto (RIKEN)</a:t>
                      </a:r>
                    </a:p>
                    <a:p>
                      <a:r>
                        <a:rPr lang="de-DE" sz="1600" dirty="0" smtClean="0"/>
                        <a:t>Sergey Belomestnykh (FNAL)</a:t>
                      </a:r>
                    </a:p>
                    <a:p>
                      <a:r>
                        <a:rPr lang="de-DE" sz="1600" dirty="0" smtClean="0"/>
                        <a:t>Akira Yamamoto (KEK/CERN)</a:t>
                      </a:r>
                    </a:p>
                    <a:p>
                      <a:r>
                        <a:rPr lang="de-DE" sz="1600" dirty="0" smtClean="0"/>
                        <a:t>Paolo Pierini (ESS)</a:t>
                      </a:r>
                      <a:endParaRPr lang="de-DE" sz="1600" dirty="0"/>
                    </a:p>
                  </a:txBody>
                  <a:tcPr/>
                </a:tc>
                <a:tc>
                  <a:txBody>
                    <a:bodyPr/>
                    <a:lstStyle/>
                    <a:p>
                      <a:r>
                        <a:rPr lang="de-DE" sz="1600" dirty="0" smtClean="0"/>
                        <a:t>Bob Laxdal (TRIUMF)</a:t>
                      </a:r>
                    </a:p>
                    <a:p>
                      <a:r>
                        <a:rPr lang="de-DE" sz="1600" dirty="0" smtClean="0"/>
                        <a:t>Han Li (Uppsala University)</a:t>
                      </a:r>
                    </a:p>
                    <a:p>
                      <a:pPr>
                        <a:spcAft>
                          <a:spcPts val="600"/>
                        </a:spcAft>
                      </a:pPr>
                      <a:r>
                        <a:rPr lang="de-DE" sz="1600" dirty="0" smtClean="0"/>
                        <a:t>Kazutaka Ozeki (RIKEN)</a:t>
                      </a:r>
                    </a:p>
                    <a:p>
                      <a:r>
                        <a:rPr lang="de-DE" sz="1600" dirty="0" smtClean="0"/>
                        <a:t>Sam Posen (FNAL)</a:t>
                      </a:r>
                    </a:p>
                    <a:p>
                      <a:r>
                        <a:rPr lang="de-DE" sz="1600" dirty="0" smtClean="0"/>
                        <a:t>Claire Antoine (CEA)</a:t>
                      </a:r>
                    </a:p>
                    <a:p>
                      <a:pPr>
                        <a:spcAft>
                          <a:spcPts val="600"/>
                        </a:spcAft>
                      </a:pPr>
                      <a:r>
                        <a:rPr lang="de-DE" sz="1600" dirty="0" smtClean="0"/>
                        <a:t>Akira Yamamoto (CERN/KEK)</a:t>
                      </a:r>
                    </a:p>
                    <a:p>
                      <a:r>
                        <a:rPr lang="de-DE" sz="1600" dirty="0" smtClean="0"/>
                        <a:t>Alex Romanenko (FNAL)</a:t>
                      </a:r>
                    </a:p>
                    <a:p>
                      <a:r>
                        <a:rPr lang="de-DE" sz="1600" dirty="0" smtClean="0"/>
                        <a:t>Marc Wenskat (DESY)</a:t>
                      </a:r>
                    </a:p>
                    <a:p>
                      <a:pPr>
                        <a:spcAft>
                          <a:spcPts val="600"/>
                        </a:spcAft>
                      </a:pPr>
                      <a:r>
                        <a:rPr lang="de-DE" sz="1600" dirty="0" smtClean="0"/>
                        <a:t>Kensei Umemori (KEK)</a:t>
                      </a:r>
                    </a:p>
                  </a:txBody>
                  <a:tcPr/>
                </a:tc>
                <a:tc>
                  <a:txBody>
                    <a:bodyPr/>
                    <a:lstStyle/>
                    <a:p>
                      <a:r>
                        <a:rPr lang="pt-BR" sz="1600" dirty="0" smtClean="0"/>
                        <a:t>Jacek Sekutowicz (DESY)</a:t>
                      </a:r>
                    </a:p>
                    <a:p>
                      <a:r>
                        <a:rPr lang="pt-BR" sz="1600" dirty="0" smtClean="0"/>
                        <a:t>Ben Hall (HZB)</a:t>
                      </a:r>
                    </a:p>
                    <a:p>
                      <a:pPr>
                        <a:spcAft>
                          <a:spcPts val="600"/>
                        </a:spcAft>
                      </a:pPr>
                      <a:r>
                        <a:rPr lang="pt-BR" sz="1600" dirty="0" smtClean="0"/>
                        <a:t>Rama Calaga (CERN)</a:t>
                      </a:r>
                    </a:p>
                    <a:p>
                      <a:r>
                        <a:rPr lang="pt-BR" sz="1600" dirty="0" smtClean="0"/>
                        <a:t>Hiroyuki Ao (FRIB)</a:t>
                      </a:r>
                    </a:p>
                    <a:p>
                      <a:r>
                        <a:rPr lang="pt-BR" sz="1600" dirty="0" smtClean="0"/>
                        <a:t>Marcelo Juni Ferreira (ESS)</a:t>
                      </a:r>
                    </a:p>
                    <a:p>
                      <a:r>
                        <a:rPr lang="pt-BR" sz="1600" dirty="0" smtClean="0"/>
                        <a:t>Hiroshi Imao (RIKEN)</a:t>
                      </a:r>
                    </a:p>
                    <a:p>
                      <a:endParaRPr lang="pt-BR" sz="1600" dirty="0" smtClean="0"/>
                    </a:p>
                  </a:txBody>
                  <a:tcPr/>
                </a:tc>
              </a:tr>
            </a:tbl>
          </a:graphicData>
        </a:graphic>
      </p:graphicFrame>
      <p:sp>
        <p:nvSpPr>
          <p:cNvPr id="5" name="Rectangle 4"/>
          <p:cNvSpPr/>
          <p:nvPr/>
        </p:nvSpPr>
        <p:spPr>
          <a:xfrm rot="20101098">
            <a:off x="7270823" y="4882111"/>
            <a:ext cx="498117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8694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078" y="574432"/>
            <a:ext cx="4203844" cy="596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of the TESLA Technology Collaboration </a:t>
            </a:r>
            <a:endParaRPr lang="de-DE" dirty="0"/>
          </a:p>
        </p:txBody>
      </p:sp>
      <p:sp>
        <p:nvSpPr>
          <p:cNvPr id="3" name="Content Placeholder 2"/>
          <p:cNvSpPr>
            <a:spLocks noGrp="1"/>
          </p:cNvSpPr>
          <p:nvPr>
            <p:ph idx="1"/>
          </p:nvPr>
        </p:nvSpPr>
        <p:spPr/>
        <p:txBody>
          <a:bodyPr/>
          <a:lstStyle/>
          <a:p>
            <a:pPr marL="0" indent="0">
              <a:buNone/>
            </a:pPr>
            <a:r>
              <a:rPr lang="en-US" dirty="0"/>
              <a:t>The mission of the TESLA Technology Collaboration is </a:t>
            </a:r>
            <a:endParaRPr lang="en-US" dirty="0" smtClean="0"/>
          </a:p>
          <a:p>
            <a:pPr>
              <a:buFont typeface="Arial" panose="020B0604020202020204" pitchFamily="34" charset="0"/>
              <a:buChar char="•"/>
            </a:pPr>
            <a:r>
              <a:rPr lang="en-US" dirty="0" smtClean="0"/>
              <a:t>to </a:t>
            </a:r>
            <a:r>
              <a:rPr lang="en-US" b="1" dirty="0"/>
              <a:t>advance SRF technology R&amp;D and related accelerator studies </a:t>
            </a:r>
            <a:r>
              <a:rPr lang="en-US" dirty="0"/>
              <a:t>across the </a:t>
            </a:r>
            <a:r>
              <a:rPr lang="en-US" u="sng" dirty="0"/>
              <a:t>broad diversity of scientific applications</a:t>
            </a:r>
            <a:r>
              <a:rPr lang="en-US" dirty="0"/>
              <a:t>, and </a:t>
            </a:r>
            <a:endParaRPr lang="en-US" dirty="0" smtClean="0"/>
          </a:p>
          <a:p>
            <a:pPr>
              <a:buFont typeface="Arial" panose="020B0604020202020204" pitchFamily="34" charset="0"/>
              <a:buChar char="•"/>
            </a:pPr>
            <a:r>
              <a:rPr lang="en-US" dirty="0" smtClean="0"/>
              <a:t>to </a:t>
            </a:r>
            <a:r>
              <a:rPr lang="en-US" u="sng" dirty="0"/>
              <a:t>keep open and provide</a:t>
            </a:r>
            <a:r>
              <a:rPr lang="en-US" dirty="0"/>
              <a:t> a </a:t>
            </a:r>
            <a:r>
              <a:rPr lang="en-US" b="1" dirty="0"/>
              <a:t>bridge for communication and sharing of ideas, developments, and testing </a:t>
            </a:r>
            <a:r>
              <a:rPr lang="en-US" dirty="0"/>
              <a:t>across associated projects. </a:t>
            </a:r>
            <a:endParaRPr lang="en-US" dirty="0" smtClean="0"/>
          </a:p>
          <a:p>
            <a:pPr marL="0" indent="0">
              <a:buNone/>
            </a:pPr>
            <a:r>
              <a:rPr lang="en-US" dirty="0" smtClean="0"/>
              <a:t>To </a:t>
            </a:r>
            <a:r>
              <a:rPr lang="en-US" dirty="0"/>
              <a:t>this end the Collaboration </a:t>
            </a:r>
            <a:r>
              <a:rPr lang="en-US" u="sng" dirty="0"/>
              <a:t>supports and encourages</a:t>
            </a:r>
            <a:r>
              <a:rPr lang="en-US" dirty="0"/>
              <a:t> </a:t>
            </a:r>
            <a:r>
              <a:rPr lang="en-US" b="1" dirty="0"/>
              <a:t>free and open exchange of scientific and technical knowledge, expertise, engineering designs, and equipment. </a:t>
            </a:r>
            <a:endParaRPr lang="en-US" b="1" dirty="0" smtClean="0"/>
          </a:p>
          <a:p>
            <a:pPr marL="0" indent="0">
              <a:buNone/>
            </a:pPr>
            <a:r>
              <a:rPr lang="en-US" dirty="0" smtClean="0"/>
              <a:t>The </a:t>
            </a:r>
            <a:r>
              <a:rPr lang="en-US" dirty="0"/>
              <a:t>TTC organizes regular collaboration meetings where new developments are reported, recent findings are discussed and technical issues are concluded. This time, TTC meeting is hosted by RIKEN </a:t>
            </a:r>
            <a:r>
              <a:rPr lang="en-US" dirty="0" err="1"/>
              <a:t>Nishina</a:t>
            </a:r>
            <a:r>
              <a:rPr lang="en-US" dirty="0"/>
              <a:t> Center on 26-29 June 2018.</a:t>
            </a:r>
            <a:endParaRPr lang="de-DE" dirty="0"/>
          </a:p>
        </p:txBody>
      </p:sp>
    </p:spTree>
    <p:extLst>
      <p:ext uri="{BB962C8B-B14F-4D97-AF65-F5344CB8AC3E}">
        <p14:creationId xmlns:p14="http://schemas.microsoft.com/office/powerpoint/2010/main" val="165274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 y="602824"/>
            <a:ext cx="11256826" cy="5319994"/>
          </a:xfrm>
        </p:spPr>
        <p:txBody>
          <a:bodyPr/>
          <a:lstStyle/>
          <a:p>
            <a:pPr>
              <a:lnSpc>
                <a:spcPct val="150000"/>
              </a:lnSpc>
              <a:spcAft>
                <a:spcPts val="1200"/>
              </a:spcAft>
            </a:pPr>
            <a:r>
              <a:rPr lang="en-US" dirty="0"/>
              <a:t>WG-1; What are the performance limits for low beta resonators</a:t>
            </a:r>
            <a:r>
              <a:rPr lang="en-US" dirty="0" smtClean="0"/>
              <a:t>?</a:t>
            </a:r>
            <a:r>
              <a:rPr lang="en-US" dirty="0"/>
              <a:t/>
            </a:r>
            <a:br>
              <a:rPr lang="en-US" dirty="0"/>
            </a:br>
            <a:r>
              <a:rPr lang="en-US" dirty="0"/>
              <a:t>WG-2; How to improve the present specification for bulk Niobium? </a:t>
            </a:r>
            <a:r>
              <a:rPr lang="en-US" dirty="0" smtClean="0"/>
              <a:t/>
            </a:r>
            <a:br>
              <a:rPr lang="en-US" dirty="0" smtClean="0"/>
            </a:br>
            <a:r>
              <a:rPr lang="en-US" dirty="0"/>
              <a:t>WG-3; High Q and high gradient </a:t>
            </a:r>
            <a:r>
              <a:rPr lang="en-US" dirty="0" smtClean="0"/>
              <a:t>performance?</a:t>
            </a:r>
            <a:br>
              <a:rPr lang="en-US" dirty="0" smtClean="0"/>
            </a:br>
            <a:r>
              <a:rPr lang="en-US" dirty="0"/>
              <a:t>WG-4; Special applications of SRF </a:t>
            </a:r>
            <a:r>
              <a:rPr lang="en-US" dirty="0" smtClean="0"/>
              <a:t>cavities?</a:t>
            </a:r>
            <a:br>
              <a:rPr lang="en-US" dirty="0" smtClean="0"/>
            </a:br>
            <a:r>
              <a:rPr lang="en-US" dirty="0" smtClean="0"/>
              <a:t/>
            </a:r>
            <a:br>
              <a:rPr lang="en-US" dirty="0" smtClean="0"/>
            </a:br>
            <a:r>
              <a:rPr lang="en-US" dirty="0" smtClean="0"/>
              <a:t>Hot </a:t>
            </a:r>
            <a:r>
              <a:rPr lang="en-US" dirty="0"/>
              <a:t>topic session: Warm vacuum sections between low beta </a:t>
            </a:r>
            <a:r>
              <a:rPr lang="en-US" dirty="0" err="1"/>
              <a:t>cryomodules</a:t>
            </a:r>
            <a:r>
              <a:rPr lang="en-US" dirty="0" smtClean="0"/>
              <a:t/>
            </a:r>
            <a:br>
              <a:rPr lang="en-US" dirty="0" smtClean="0"/>
            </a:br>
            <a:r>
              <a:rPr lang="en-US" dirty="0" smtClean="0"/>
              <a:t/>
            </a:r>
            <a:br>
              <a:rPr lang="en-US" dirty="0" smtClean="0"/>
            </a:br>
            <a:endParaRPr lang="de-DE" dirty="0"/>
          </a:p>
        </p:txBody>
      </p:sp>
    </p:spTree>
    <p:extLst>
      <p:ext uri="{BB962C8B-B14F-4D97-AF65-F5344CB8AC3E}">
        <p14:creationId xmlns:p14="http://schemas.microsoft.com/office/powerpoint/2010/main" val="738423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80" y="4047791"/>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Number of TTC Meeting Participants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703" y="1189865"/>
            <a:ext cx="458458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63280" y="1192480"/>
            <a:ext cx="4584700" cy="2750400"/>
          </a:xfrm>
          <a:prstGeom prst="rect">
            <a:avLst/>
          </a:prstGeom>
          <a:noFill/>
          <a:ln w="28575">
            <a:solidFill>
              <a:schemeClr val="accent1"/>
            </a:solidFill>
          </a:ln>
        </p:spPr>
        <p:txBody>
          <a:bodyPr rtlCol="0" anchor="ctr">
            <a:noAutofit/>
          </a:bodyPr>
          <a:lstStyle/>
          <a:p>
            <a:pPr algn="ctr">
              <a:lnSpc>
                <a:spcPct val="113000"/>
              </a:lnSpc>
            </a:pPr>
            <a:endParaRPr lang="de-DE" sz="1400" dirty="0" err="1" smtClean="0"/>
          </a:p>
        </p:txBody>
      </p:sp>
      <p:sp>
        <p:nvSpPr>
          <p:cNvPr id="12" name="Rectangle 11"/>
          <p:cNvSpPr/>
          <p:nvPr/>
        </p:nvSpPr>
        <p:spPr>
          <a:xfrm>
            <a:off x="263280" y="4047791"/>
            <a:ext cx="4584700" cy="2750400"/>
          </a:xfrm>
          <a:prstGeom prst="rect">
            <a:avLst/>
          </a:prstGeom>
          <a:noFill/>
          <a:ln w="28575">
            <a:solidFill>
              <a:schemeClr val="accent1"/>
            </a:solidFill>
          </a:ln>
        </p:spPr>
        <p:txBody>
          <a:bodyPr rtlCol="0" anchor="ctr">
            <a:noAutofit/>
          </a:bodyPr>
          <a:lstStyle/>
          <a:p>
            <a:pPr algn="ctr">
              <a:lnSpc>
                <a:spcPct val="113000"/>
              </a:lnSpc>
            </a:pPr>
            <a:endParaRPr lang="de-DE" sz="1400" dirty="0" err="1" smtClean="0"/>
          </a:p>
        </p:txBody>
      </p:sp>
      <p:sp>
        <p:nvSpPr>
          <p:cNvPr id="7" name="TextBox 6"/>
          <p:cNvSpPr txBox="1"/>
          <p:nvPr/>
        </p:nvSpPr>
        <p:spPr>
          <a:xfrm>
            <a:off x="3352800" y="1336431"/>
            <a:ext cx="1305169" cy="453292"/>
          </a:xfrm>
          <a:prstGeom prst="rect">
            <a:avLst/>
          </a:prstGeom>
          <a:noFill/>
        </p:spPr>
        <p:txBody>
          <a:bodyPr wrap="square" rtlCol="0">
            <a:noAutofit/>
          </a:bodyPr>
          <a:lstStyle/>
          <a:p>
            <a:pPr algn="r">
              <a:lnSpc>
                <a:spcPct val="112000"/>
              </a:lnSpc>
            </a:pPr>
            <a:r>
              <a:rPr lang="de-DE" sz="1400" b="1" dirty="0" smtClean="0"/>
              <a:t>RIKEN</a:t>
            </a:r>
          </a:p>
        </p:txBody>
      </p:sp>
      <p:grpSp>
        <p:nvGrpSpPr>
          <p:cNvPr id="9" name="Group 8"/>
          <p:cNvGrpSpPr/>
          <p:nvPr/>
        </p:nvGrpSpPr>
        <p:grpSpPr>
          <a:xfrm>
            <a:off x="5913805" y="1184723"/>
            <a:ext cx="4584700" cy="2755900"/>
            <a:chOff x="5913805" y="1184723"/>
            <a:chExt cx="4584700" cy="27559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805" y="1184723"/>
              <a:ext cx="4584700" cy="27559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5787971" flipH="1">
              <a:off x="6451601" y="1277043"/>
              <a:ext cx="2602523" cy="257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13805" y="1184723"/>
              <a:ext cx="4584700" cy="2750400"/>
            </a:xfrm>
            <a:prstGeom prst="rect">
              <a:avLst/>
            </a:prstGeom>
            <a:noFill/>
            <a:ln w="28575">
              <a:solidFill>
                <a:schemeClr val="accent1"/>
              </a:solidFill>
            </a:ln>
          </p:spPr>
          <p:txBody>
            <a:bodyPr rtlCol="0" anchor="ctr">
              <a:noAutofit/>
            </a:bodyPr>
            <a:lstStyle/>
            <a:p>
              <a:pPr algn="ctr">
                <a:lnSpc>
                  <a:spcPct val="113000"/>
                </a:lnSpc>
              </a:pPr>
              <a:endParaRPr lang="de-DE" sz="1400" dirty="0" err="1" smtClean="0"/>
            </a:p>
          </p:txBody>
        </p:sp>
        <p:sp>
          <p:nvSpPr>
            <p:cNvPr id="15" name="TextBox 14"/>
            <p:cNvSpPr txBox="1"/>
            <p:nvPr/>
          </p:nvSpPr>
          <p:spPr>
            <a:xfrm>
              <a:off x="9101015" y="1336431"/>
              <a:ext cx="1305169" cy="453292"/>
            </a:xfrm>
            <a:prstGeom prst="rect">
              <a:avLst/>
            </a:prstGeom>
            <a:noFill/>
          </p:spPr>
          <p:txBody>
            <a:bodyPr wrap="square" rtlCol="0">
              <a:noAutofit/>
            </a:bodyPr>
            <a:lstStyle/>
            <a:p>
              <a:pPr algn="r">
                <a:lnSpc>
                  <a:spcPct val="112000"/>
                </a:lnSpc>
              </a:pPr>
              <a:r>
                <a:rPr lang="de-DE" sz="1400" b="1" dirty="0" smtClean="0"/>
                <a:t>MILANO</a:t>
              </a:r>
            </a:p>
          </p:txBody>
        </p:sp>
      </p:grpSp>
      <p:sp>
        <p:nvSpPr>
          <p:cNvPr id="17" name="TextBox 16"/>
          <p:cNvSpPr txBox="1"/>
          <p:nvPr/>
        </p:nvSpPr>
        <p:spPr>
          <a:xfrm>
            <a:off x="2790092" y="3348801"/>
            <a:ext cx="1887423" cy="453292"/>
          </a:xfrm>
          <a:prstGeom prst="rect">
            <a:avLst/>
          </a:prstGeom>
          <a:noFill/>
        </p:spPr>
        <p:txBody>
          <a:bodyPr wrap="square" rtlCol="0">
            <a:noAutofit/>
          </a:bodyPr>
          <a:lstStyle/>
          <a:p>
            <a:pPr algn="r">
              <a:lnSpc>
                <a:spcPct val="112000"/>
              </a:lnSpc>
            </a:pPr>
            <a:r>
              <a:rPr lang="en-US" sz="1400" b="1" dirty="0" smtClean="0"/>
              <a:t>143 participants</a:t>
            </a:r>
          </a:p>
          <a:p>
            <a:pPr algn="r">
              <a:lnSpc>
                <a:spcPct val="112000"/>
              </a:lnSpc>
            </a:pPr>
            <a:r>
              <a:rPr lang="en-US" sz="1400" b="1" dirty="0" smtClean="0"/>
              <a:t>22% from industry</a:t>
            </a:r>
          </a:p>
        </p:txBody>
      </p:sp>
      <p:grpSp>
        <p:nvGrpSpPr>
          <p:cNvPr id="18" name="Group 17"/>
          <p:cNvGrpSpPr/>
          <p:nvPr/>
        </p:nvGrpSpPr>
        <p:grpSpPr>
          <a:xfrm>
            <a:off x="5909905" y="4005401"/>
            <a:ext cx="4588600" cy="2792790"/>
            <a:chOff x="5909905" y="4005401"/>
            <a:chExt cx="4588600" cy="2792790"/>
          </a:xfrm>
        </p:grpSpPr>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804" y="4005401"/>
              <a:ext cx="4584701" cy="279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909905" y="4033298"/>
              <a:ext cx="4584700" cy="2750400"/>
            </a:xfrm>
            <a:prstGeom prst="rect">
              <a:avLst/>
            </a:prstGeom>
            <a:noFill/>
            <a:ln w="28575">
              <a:solidFill>
                <a:schemeClr val="accent1"/>
              </a:solidFill>
            </a:ln>
          </p:spPr>
          <p:txBody>
            <a:bodyPr rtlCol="0" anchor="ctr">
              <a:noAutofit/>
            </a:bodyPr>
            <a:lstStyle/>
            <a:p>
              <a:pPr algn="ctr">
                <a:lnSpc>
                  <a:spcPct val="113000"/>
                </a:lnSpc>
              </a:pPr>
              <a:endParaRPr lang="de-DE" sz="1400" dirty="0" err="1" smtClean="0"/>
            </a:p>
          </p:txBody>
        </p:sp>
        <p:cxnSp>
          <p:nvCxnSpPr>
            <p:cNvPr id="14" name="Straight Connector 13"/>
            <p:cNvCxnSpPr/>
            <p:nvPr/>
          </p:nvCxnSpPr>
          <p:spPr>
            <a:xfrm>
              <a:off x="6181969" y="4868985"/>
              <a:ext cx="42242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4540744"/>
              <a:ext cx="797169" cy="218831"/>
            </a:xfrm>
            <a:prstGeom prst="rect">
              <a:avLst/>
            </a:prstGeom>
            <a:noFill/>
          </p:spPr>
          <p:txBody>
            <a:bodyPr wrap="square" rtlCol="0">
              <a:noAutofit/>
            </a:bodyPr>
            <a:lstStyle/>
            <a:p>
              <a:pPr>
                <a:lnSpc>
                  <a:spcPct val="112000"/>
                </a:lnSpc>
              </a:pPr>
              <a:r>
                <a:rPr lang="de-DE" sz="1400" b="1" dirty="0" err="1">
                  <a:solidFill>
                    <a:srgbClr val="FF0000"/>
                  </a:solidFill>
                </a:rPr>
                <a:t>a</a:t>
              </a:r>
              <a:r>
                <a:rPr lang="de-DE" sz="1400" b="1" dirty="0" err="1" smtClean="0">
                  <a:solidFill>
                    <a:srgbClr val="FF0000"/>
                  </a:solidFill>
                </a:rPr>
                <a:t>v</a:t>
              </a:r>
              <a:r>
                <a:rPr lang="de-DE" sz="1400" b="1" dirty="0" smtClean="0">
                  <a:solidFill>
                    <a:srgbClr val="FF0000"/>
                  </a:solidFill>
                </a:rPr>
                <a:t>. 136</a:t>
              </a:r>
            </a:p>
          </p:txBody>
        </p:sp>
      </p:grpSp>
    </p:spTree>
    <p:extLst>
      <p:ext uri="{BB962C8B-B14F-4D97-AF65-F5344CB8AC3E}">
        <p14:creationId xmlns:p14="http://schemas.microsoft.com/office/powerpoint/2010/main" val="722865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WG-1; What are the performance limits for low beta resonators</a:t>
            </a:r>
            <a:r>
              <a:rPr lang="en-US" dirty="0" smtClean="0"/>
              <a:t>?</a:t>
            </a:r>
            <a:endParaRPr lang="de-DE" dirty="0"/>
          </a:p>
        </p:txBody>
      </p:sp>
      <p:sp>
        <p:nvSpPr>
          <p:cNvPr id="3" name="Content Placeholder 2"/>
          <p:cNvSpPr>
            <a:spLocks noGrp="1"/>
          </p:cNvSpPr>
          <p:nvPr>
            <p:ph idx="1"/>
          </p:nvPr>
        </p:nvSpPr>
        <p:spPr/>
        <p:txBody>
          <a:bodyPr/>
          <a:lstStyle/>
          <a:p>
            <a:pPr marL="0" indent="0">
              <a:buNone/>
            </a:pPr>
            <a:r>
              <a:rPr lang="en-US" dirty="0" smtClean="0"/>
              <a:t>Bob </a:t>
            </a:r>
            <a:r>
              <a:rPr lang="en-US" dirty="0"/>
              <a:t>Laxdal (</a:t>
            </a:r>
            <a:r>
              <a:rPr lang="en-US" dirty="0" smtClean="0"/>
              <a:t>TRIUMF),  Han </a:t>
            </a:r>
            <a:r>
              <a:rPr lang="en-US" dirty="0"/>
              <a:t>Li (Uppsala University</a:t>
            </a:r>
            <a:r>
              <a:rPr lang="en-US" dirty="0" smtClean="0"/>
              <a:t>), Kazutaka </a:t>
            </a:r>
            <a:r>
              <a:rPr lang="en-US" dirty="0"/>
              <a:t>Ozeki (RIKEN)</a:t>
            </a:r>
          </a:p>
          <a:p>
            <a:pPr marL="0" indent="0">
              <a:buNone/>
            </a:pPr>
            <a:r>
              <a:rPr lang="en-US" dirty="0" smtClean="0"/>
              <a:t>There </a:t>
            </a:r>
            <a:r>
              <a:rPr lang="en-US" dirty="0"/>
              <a:t>are a variety of significant low to medium beta projects being pursued using non-elliptical TEM mode cavities (QWR, HWR, single and multiple spokes). Projects include FRIB, ESS, RISP, C-ADS and RIKEN. In principal, the performance limits for non-elliptical cavities should be similar to elliptical cavities but the cavities typically operate in a lower frequency range and with unique geometries. Comparing performance across the variants is not as evolved as with 1.3GHz elliptical cavities. The scope of this working group is to discuss the known limitations of TEM mode accelerating cavities. The range of discussion should include:</a:t>
            </a:r>
          </a:p>
          <a:p>
            <a:pPr>
              <a:spcBef>
                <a:spcPts val="600"/>
              </a:spcBef>
              <a:buFont typeface="Arial" panose="020B0604020202020204" pitchFamily="34" charset="0"/>
              <a:buChar char="•"/>
            </a:pPr>
            <a:r>
              <a:rPr lang="en-US" b="1" dirty="0" smtClean="0"/>
              <a:t>Performance </a:t>
            </a:r>
            <a:r>
              <a:rPr lang="en-US" b="1" dirty="0"/>
              <a:t>results Q, </a:t>
            </a:r>
            <a:r>
              <a:rPr lang="en-US" b="1" dirty="0" err="1"/>
              <a:t>Rs</a:t>
            </a:r>
            <a:r>
              <a:rPr lang="en-US" b="1" dirty="0"/>
              <a:t>(B) vs </a:t>
            </a:r>
            <a:r>
              <a:rPr lang="en-US" b="1" dirty="0" err="1"/>
              <a:t>Ea</a:t>
            </a:r>
            <a:r>
              <a:rPr lang="en-US" b="1" dirty="0"/>
              <a:t>, B from various labs</a:t>
            </a:r>
          </a:p>
          <a:p>
            <a:pPr>
              <a:spcBef>
                <a:spcPts val="600"/>
              </a:spcBef>
              <a:buFont typeface="Arial" panose="020B0604020202020204" pitchFamily="34" charset="0"/>
              <a:buChar char="•"/>
            </a:pPr>
            <a:r>
              <a:rPr lang="en-US" b="1" dirty="0" smtClean="0"/>
              <a:t>Experience </a:t>
            </a:r>
            <a:r>
              <a:rPr lang="en-US" b="1" dirty="0"/>
              <a:t>with heat treatments including doping</a:t>
            </a:r>
          </a:p>
          <a:p>
            <a:pPr>
              <a:spcBef>
                <a:spcPts val="600"/>
              </a:spcBef>
              <a:buFont typeface="Arial" panose="020B0604020202020204" pitchFamily="34" charset="0"/>
              <a:buChar char="•"/>
            </a:pPr>
            <a:r>
              <a:rPr lang="en-US" b="1" dirty="0" smtClean="0"/>
              <a:t>Role </a:t>
            </a:r>
            <a:r>
              <a:rPr lang="en-US" b="1" dirty="0"/>
              <a:t>of </a:t>
            </a:r>
            <a:r>
              <a:rPr lang="en-US" b="1" dirty="0" err="1"/>
              <a:t>rf</a:t>
            </a:r>
            <a:r>
              <a:rPr lang="en-US" b="1" dirty="0"/>
              <a:t> frequency</a:t>
            </a:r>
          </a:p>
          <a:p>
            <a:pPr>
              <a:spcBef>
                <a:spcPts val="600"/>
              </a:spcBef>
              <a:buFont typeface="Arial" panose="020B0604020202020204" pitchFamily="34" charset="0"/>
              <a:buChar char="•"/>
            </a:pPr>
            <a:r>
              <a:rPr lang="en-US" b="1" dirty="0" err="1" smtClean="0"/>
              <a:t>Multipacting</a:t>
            </a:r>
            <a:r>
              <a:rPr lang="en-US" b="1" dirty="0" smtClean="0"/>
              <a:t> </a:t>
            </a:r>
            <a:r>
              <a:rPr lang="en-US" b="1" dirty="0"/>
              <a:t>issues</a:t>
            </a:r>
          </a:p>
          <a:p>
            <a:pPr>
              <a:spcBef>
                <a:spcPts val="600"/>
              </a:spcBef>
              <a:buFont typeface="Arial" panose="020B0604020202020204" pitchFamily="34" charset="0"/>
              <a:buChar char="•"/>
            </a:pPr>
            <a:r>
              <a:rPr lang="en-US" b="1" dirty="0" smtClean="0"/>
              <a:t>4K </a:t>
            </a:r>
            <a:r>
              <a:rPr lang="en-US" b="1" dirty="0"/>
              <a:t>vs 2K operation</a:t>
            </a:r>
          </a:p>
          <a:p>
            <a:pPr marL="0" indent="0">
              <a:buNone/>
            </a:pP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043" y="4033261"/>
            <a:ext cx="2481262"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470" y="4045961"/>
            <a:ext cx="2109788"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3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WG-2; How to improve the present specification for bulk Niobium? </a:t>
            </a:r>
            <a:endParaRPr lang="de-DE" dirty="0"/>
          </a:p>
        </p:txBody>
      </p:sp>
      <p:sp>
        <p:nvSpPr>
          <p:cNvPr id="3" name="Content Placeholder 2"/>
          <p:cNvSpPr>
            <a:spLocks noGrp="1"/>
          </p:cNvSpPr>
          <p:nvPr>
            <p:ph idx="1"/>
          </p:nvPr>
        </p:nvSpPr>
        <p:spPr/>
        <p:txBody>
          <a:bodyPr/>
          <a:lstStyle/>
          <a:p>
            <a:pPr marL="0" indent="0">
              <a:buNone/>
            </a:pPr>
            <a:r>
              <a:rPr lang="en-US" dirty="0" smtClean="0"/>
              <a:t>Sam </a:t>
            </a:r>
            <a:r>
              <a:rPr lang="en-US" dirty="0"/>
              <a:t>Posen (FNAL</a:t>
            </a:r>
            <a:r>
              <a:rPr lang="en-US" dirty="0" smtClean="0"/>
              <a:t>), Claire </a:t>
            </a:r>
            <a:r>
              <a:rPr lang="en-US" dirty="0"/>
              <a:t>Antoine (CEA</a:t>
            </a:r>
            <a:r>
              <a:rPr lang="en-US" dirty="0" smtClean="0"/>
              <a:t>), Akira </a:t>
            </a:r>
            <a:r>
              <a:rPr lang="en-US" dirty="0"/>
              <a:t>Yamamoto (CERN/KEK)</a:t>
            </a:r>
          </a:p>
          <a:p>
            <a:pPr marL="0" indent="0">
              <a:buNone/>
            </a:pPr>
            <a:r>
              <a:rPr lang="en-US" dirty="0" smtClean="0"/>
              <a:t>Bulk </a:t>
            </a:r>
            <a:r>
              <a:rPr lang="en-US" dirty="0"/>
              <a:t>Niobium is at present the most common material for superconducting RF cavities in accelerator applications. Niobium specifications are well established and successfully used for different projects. But recent experience has compelled us to re-evaluate the Niobium material specification in view of advanced technologies like Nitrogen doping and infusion treatments where performance in terms of High Q and/or High Gradient is pushing the limits of the material. The scope of WG-2 is to review the existing Niobium specifications in terms of both High Q and High Gradient performance and discuss the different needs with respect to:</a:t>
            </a:r>
          </a:p>
          <a:p>
            <a:pPr>
              <a:spcBef>
                <a:spcPts val="600"/>
              </a:spcBef>
              <a:buFont typeface="Arial" panose="020B0604020202020204" pitchFamily="34" charset="0"/>
              <a:buChar char="•"/>
            </a:pPr>
            <a:r>
              <a:rPr lang="en-US" dirty="0" smtClean="0"/>
              <a:t>Optimized </a:t>
            </a:r>
            <a:r>
              <a:rPr lang="en-US" dirty="0"/>
              <a:t>specification for </a:t>
            </a:r>
            <a:r>
              <a:rPr lang="en-US" b="1" dirty="0"/>
              <a:t>low BCS </a:t>
            </a:r>
            <a:r>
              <a:rPr lang="en-US" b="1" dirty="0" smtClean="0"/>
              <a:t>resistance</a:t>
            </a:r>
            <a:r>
              <a:rPr lang="en-US" dirty="0" smtClean="0"/>
              <a:t>, </a:t>
            </a:r>
            <a:r>
              <a:rPr lang="en-US" b="1" dirty="0" smtClean="0"/>
              <a:t>low </a:t>
            </a:r>
            <a:r>
              <a:rPr lang="en-US" b="1" dirty="0"/>
              <a:t>residual resistance </a:t>
            </a:r>
            <a:r>
              <a:rPr lang="en-US" dirty="0"/>
              <a:t>including </a:t>
            </a:r>
            <a:r>
              <a:rPr lang="en-US" b="1" dirty="0"/>
              <a:t>low trapped flux </a:t>
            </a:r>
            <a:r>
              <a:rPr lang="en-US" b="1" dirty="0" smtClean="0"/>
              <a:t>sensitivity</a:t>
            </a:r>
            <a:r>
              <a:rPr lang="en-US" dirty="0" smtClean="0"/>
              <a:t>, and for </a:t>
            </a:r>
            <a:r>
              <a:rPr lang="en-US" b="1" dirty="0"/>
              <a:t>high peak </a:t>
            </a:r>
            <a:r>
              <a:rPr lang="en-US" b="1" dirty="0" smtClean="0"/>
              <a:t>field.</a:t>
            </a:r>
          </a:p>
          <a:p>
            <a:pPr>
              <a:spcBef>
                <a:spcPts val="600"/>
              </a:spcBef>
              <a:buFont typeface="Arial" panose="020B0604020202020204" pitchFamily="34" charset="0"/>
              <a:buChar char="•"/>
            </a:pPr>
            <a:r>
              <a:rPr lang="en-US" dirty="0" smtClean="0"/>
              <a:t>Other </a:t>
            </a:r>
            <a:r>
              <a:rPr lang="en-US" dirty="0"/>
              <a:t>specification considerations including thermal </a:t>
            </a:r>
            <a:r>
              <a:rPr lang="en-US" dirty="0" smtClean="0"/>
              <a:t>conductivity</a:t>
            </a:r>
          </a:p>
          <a:p>
            <a:pPr>
              <a:spcBef>
                <a:spcPts val="600"/>
              </a:spcBef>
              <a:buFont typeface="Arial" panose="020B0604020202020204" pitchFamily="34" charset="0"/>
              <a:buChar char="•"/>
            </a:pPr>
            <a:r>
              <a:rPr lang="en-US" b="1" dirty="0" smtClean="0"/>
              <a:t>Mechanical </a:t>
            </a:r>
            <a:r>
              <a:rPr lang="en-US" b="1" dirty="0"/>
              <a:t>fabrication methods </a:t>
            </a:r>
            <a:r>
              <a:rPr lang="en-US" dirty="0"/>
              <a:t>(deep drawing, hydroforming, extrusion) </a:t>
            </a:r>
            <a:r>
              <a:rPr lang="en-US" b="1" dirty="0"/>
              <a:t>and the needed mechanical </a:t>
            </a:r>
            <a:r>
              <a:rPr lang="en-US" b="1" dirty="0" smtClean="0"/>
              <a:t>properties.</a:t>
            </a:r>
          </a:p>
          <a:p>
            <a:pPr>
              <a:spcBef>
                <a:spcPts val="600"/>
              </a:spcBef>
              <a:buFont typeface="Arial" panose="020B0604020202020204" pitchFamily="34" charset="0"/>
              <a:buChar char="•"/>
            </a:pPr>
            <a:r>
              <a:rPr lang="en-US" b="1" dirty="0" smtClean="0"/>
              <a:t>Mechanical </a:t>
            </a:r>
            <a:r>
              <a:rPr lang="en-US" b="1" dirty="0"/>
              <a:t>stability during operation </a:t>
            </a:r>
            <a:r>
              <a:rPr lang="en-US" dirty="0"/>
              <a:t>with respect to </a:t>
            </a:r>
            <a:r>
              <a:rPr lang="en-US" b="1" i="1" dirty="0"/>
              <a:t>Lorentz force detuning, </a:t>
            </a:r>
            <a:r>
              <a:rPr lang="en-US" b="1" i="1" dirty="0" err="1"/>
              <a:t>microphonics</a:t>
            </a:r>
            <a:r>
              <a:rPr lang="en-US" b="1" i="1" dirty="0"/>
              <a:t> and pressure vessel code</a:t>
            </a:r>
            <a:r>
              <a:rPr lang="en-US" b="1" i="1" dirty="0" smtClean="0"/>
              <a:t>.</a:t>
            </a:r>
          </a:p>
          <a:p>
            <a:pPr>
              <a:spcBef>
                <a:spcPts val="600"/>
              </a:spcBef>
              <a:buFont typeface="Arial" panose="020B0604020202020204" pitchFamily="34" charset="0"/>
              <a:buChar char="•"/>
            </a:pPr>
            <a:r>
              <a:rPr lang="en-US" dirty="0" smtClean="0"/>
              <a:t>…</a:t>
            </a:r>
            <a:endParaRPr lang="en-US" dirty="0"/>
          </a:p>
        </p:txBody>
      </p:sp>
    </p:spTree>
    <p:extLst>
      <p:ext uri="{BB962C8B-B14F-4D97-AF65-F5344CB8AC3E}">
        <p14:creationId xmlns:p14="http://schemas.microsoft.com/office/powerpoint/2010/main" val="40164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WG-2; How to improve the present specification for bulk Niobium? </a:t>
            </a:r>
            <a:endParaRPr lang="de-DE" dirty="0"/>
          </a:p>
        </p:txBody>
      </p:sp>
      <p:sp>
        <p:nvSpPr>
          <p:cNvPr id="3" name="Content Placeholder 2"/>
          <p:cNvSpPr>
            <a:spLocks noGrp="1"/>
          </p:cNvSpPr>
          <p:nvPr>
            <p:ph idx="1"/>
          </p:nvPr>
        </p:nvSpPr>
        <p:spPr/>
        <p:txBody>
          <a:bodyPr/>
          <a:lstStyle/>
          <a:p>
            <a:pPr marL="0" indent="0">
              <a:buNone/>
            </a:pPr>
            <a:r>
              <a:rPr lang="en-US" dirty="0" smtClean="0"/>
              <a:t>Sam </a:t>
            </a:r>
            <a:r>
              <a:rPr lang="en-US" dirty="0"/>
              <a:t>Posen (FNAL</a:t>
            </a:r>
            <a:r>
              <a:rPr lang="en-US" dirty="0" smtClean="0"/>
              <a:t>), Claire </a:t>
            </a:r>
            <a:r>
              <a:rPr lang="en-US" dirty="0"/>
              <a:t>Antoine (CEA</a:t>
            </a:r>
            <a:r>
              <a:rPr lang="en-US" dirty="0" smtClean="0"/>
              <a:t>), Akira </a:t>
            </a:r>
            <a:r>
              <a:rPr lang="en-US" dirty="0"/>
              <a:t>Yamamoto (CERN/KEK)</a:t>
            </a:r>
          </a:p>
          <a:p>
            <a:pPr marL="0" indent="0">
              <a:buNone/>
            </a:pPr>
            <a:r>
              <a:rPr lang="en-US" dirty="0" smtClean="0"/>
              <a:t>Bulk </a:t>
            </a:r>
            <a:r>
              <a:rPr lang="en-US" dirty="0"/>
              <a:t>Niobium is at present the most common material for superconducting RF cavities in accelerator applications. Niobium specifications are well established and successfully used for different projects. But recent experience has compelled us to re-evaluate the Niobium material specification in view of advanced technologies like Nitrogen doping and infusion treatments where performance in terms of High Q and/or High Gradient is pushing the limits of the material. The scope of WG-2 is to review the existing Niobium specifications in terms of both High Q and High Gradient performance and discuss the different needs with respect to:</a:t>
            </a:r>
          </a:p>
          <a:p>
            <a:pPr>
              <a:spcBef>
                <a:spcPts val="600"/>
              </a:spcBef>
              <a:buFont typeface="Arial" panose="020B0604020202020204" pitchFamily="34" charset="0"/>
              <a:buChar char="•"/>
            </a:pPr>
            <a:r>
              <a:rPr lang="en-US" dirty="0" smtClean="0"/>
              <a:t>…</a:t>
            </a:r>
          </a:p>
          <a:p>
            <a:pPr>
              <a:spcBef>
                <a:spcPts val="600"/>
              </a:spcBef>
              <a:buFont typeface="Arial" panose="020B0604020202020204" pitchFamily="34" charset="0"/>
              <a:buChar char="•"/>
            </a:pPr>
            <a:r>
              <a:rPr lang="en-US" dirty="0" smtClean="0"/>
              <a:t>Optimized </a:t>
            </a:r>
            <a:r>
              <a:rPr lang="en-US" dirty="0"/>
              <a:t>specification in terms of </a:t>
            </a:r>
            <a:r>
              <a:rPr lang="en-US" b="1" dirty="0"/>
              <a:t>final surface finish </a:t>
            </a:r>
            <a:r>
              <a:rPr lang="en-US" dirty="0"/>
              <a:t>with electro polishing or buffered chemical polishing.</a:t>
            </a:r>
          </a:p>
          <a:p>
            <a:pPr>
              <a:spcBef>
                <a:spcPts val="600"/>
              </a:spcBef>
              <a:buFont typeface="Arial" panose="020B0604020202020204" pitchFamily="34" charset="0"/>
              <a:buChar char="•"/>
            </a:pPr>
            <a:r>
              <a:rPr lang="en-US" dirty="0" smtClean="0"/>
              <a:t>Considerations </a:t>
            </a:r>
            <a:r>
              <a:rPr lang="en-US" dirty="0"/>
              <a:t>of </a:t>
            </a:r>
            <a:r>
              <a:rPr lang="en-US" b="1" dirty="0"/>
              <a:t>Large grain </a:t>
            </a:r>
            <a:r>
              <a:rPr lang="en-US" dirty="0"/>
              <a:t>and </a:t>
            </a:r>
            <a:r>
              <a:rPr lang="en-US" b="1" dirty="0"/>
              <a:t>single crystal </a:t>
            </a:r>
            <a:r>
              <a:rPr lang="en-US" dirty="0"/>
              <a:t>applications.</a:t>
            </a:r>
          </a:p>
          <a:p>
            <a:pPr marL="0" indent="0">
              <a:buNone/>
            </a:pPr>
            <a:r>
              <a:rPr lang="en-US" dirty="0" smtClean="0"/>
              <a:t>The </a:t>
            </a:r>
            <a:r>
              <a:rPr lang="en-US" dirty="0"/>
              <a:t>discussion in the WG-2 should analyze the properties of Niobium and their influence on different applications. Specifically, there is an existing specification that can be used by the vendors that would result in material complying with a reduced pinning requirement. The aim is to give the community information that would help augment the specifications for future projects.</a:t>
            </a:r>
            <a:endParaRPr lang="de-DE" dirty="0"/>
          </a:p>
        </p:txBody>
      </p:sp>
    </p:spTree>
    <p:extLst>
      <p:ext uri="{BB962C8B-B14F-4D97-AF65-F5344CB8AC3E}">
        <p14:creationId xmlns:p14="http://schemas.microsoft.com/office/powerpoint/2010/main" val="948834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WG-3; High Q and high gradient </a:t>
            </a:r>
            <a:r>
              <a:rPr lang="en-US" dirty="0" smtClean="0"/>
              <a:t>performance</a:t>
            </a:r>
            <a:endParaRPr lang="de-DE" dirty="0"/>
          </a:p>
        </p:txBody>
      </p:sp>
      <p:sp>
        <p:nvSpPr>
          <p:cNvPr id="3" name="Content Placeholder 2"/>
          <p:cNvSpPr>
            <a:spLocks noGrp="1"/>
          </p:cNvSpPr>
          <p:nvPr>
            <p:ph idx="1"/>
          </p:nvPr>
        </p:nvSpPr>
        <p:spPr/>
        <p:txBody>
          <a:bodyPr/>
          <a:lstStyle/>
          <a:p>
            <a:pPr marL="0" indent="0">
              <a:buNone/>
            </a:pPr>
            <a:r>
              <a:rPr lang="en-US" dirty="0" smtClean="0"/>
              <a:t>Alex </a:t>
            </a:r>
            <a:r>
              <a:rPr lang="en-US" dirty="0"/>
              <a:t>Romanenko (FNAL</a:t>
            </a:r>
            <a:r>
              <a:rPr lang="en-US" dirty="0" smtClean="0"/>
              <a:t>), Marc </a:t>
            </a:r>
            <a:r>
              <a:rPr lang="en-US" dirty="0"/>
              <a:t>Wenskat (DESY</a:t>
            </a:r>
            <a:r>
              <a:rPr lang="en-US" dirty="0" smtClean="0"/>
              <a:t>), Kensei </a:t>
            </a:r>
            <a:r>
              <a:rPr lang="en-US" dirty="0"/>
              <a:t>Umemori (KEK)</a:t>
            </a:r>
          </a:p>
          <a:p>
            <a:pPr marL="0" indent="0">
              <a:buNone/>
            </a:pPr>
            <a:r>
              <a:rPr lang="en-US" dirty="0" smtClean="0"/>
              <a:t>Bulk </a:t>
            </a:r>
            <a:r>
              <a:rPr lang="en-US" dirty="0"/>
              <a:t>Niobium is at present the most common material for superconducting RF cavities in accelerator applications. Over the last several years new treatments including High Temperature doping and Low Temperature infusion have been used to reach unprecedented performance of Niobium cavities in terms of High Q and/or High Gradient. Most of the work has concentrated on cavities operating at 1.3GHz driven by CW applications like LCLS-II and future pulsed operation like the ILC. The scope of this working group is to discuss the most recent results with respect to pushing niobium towards Higher Q and Higher </a:t>
            </a:r>
            <a:r>
              <a:rPr lang="en-US" dirty="0" smtClean="0"/>
              <a:t>Gradient. Discussions </a:t>
            </a:r>
            <a:r>
              <a:rPr lang="en-US" dirty="0"/>
              <a:t>should include:</a:t>
            </a:r>
          </a:p>
          <a:p>
            <a:pPr>
              <a:buFont typeface="Arial" panose="020B0604020202020204" pitchFamily="34" charset="0"/>
              <a:buChar char="•"/>
            </a:pPr>
            <a:r>
              <a:rPr lang="en-US" b="1" dirty="0" smtClean="0"/>
              <a:t>High </a:t>
            </a:r>
            <a:r>
              <a:rPr lang="en-US" b="1" dirty="0"/>
              <a:t>temperature doping </a:t>
            </a:r>
            <a:r>
              <a:rPr lang="en-US" dirty="0"/>
              <a:t>results across the laboratories including both cavity results and sample analysis</a:t>
            </a:r>
          </a:p>
          <a:p>
            <a:pPr>
              <a:buFont typeface="Arial" panose="020B0604020202020204" pitchFamily="34" charset="0"/>
              <a:buChar char="•"/>
            </a:pPr>
            <a:r>
              <a:rPr lang="en-US" b="1" dirty="0" smtClean="0"/>
              <a:t>Low </a:t>
            </a:r>
            <a:r>
              <a:rPr lang="en-US" b="1" dirty="0"/>
              <a:t>temperature infusion </a:t>
            </a:r>
            <a:r>
              <a:rPr lang="en-US" dirty="0"/>
              <a:t>results across the laboratories including both cavity results and sample analysis.</a:t>
            </a:r>
          </a:p>
          <a:p>
            <a:pPr>
              <a:buFont typeface="Arial" panose="020B0604020202020204" pitchFamily="34" charset="0"/>
              <a:buChar char="•"/>
            </a:pPr>
            <a:r>
              <a:rPr lang="en-US" dirty="0" smtClean="0"/>
              <a:t>New </a:t>
            </a:r>
            <a:r>
              <a:rPr lang="en-US" dirty="0"/>
              <a:t>results at other cavity frequencies that could shed light on the </a:t>
            </a:r>
            <a:r>
              <a:rPr lang="en-US" b="1" dirty="0"/>
              <a:t>core understanding</a:t>
            </a:r>
          </a:p>
          <a:p>
            <a:pPr>
              <a:buFont typeface="Arial" panose="020B0604020202020204" pitchFamily="34" charset="0"/>
              <a:buChar char="•"/>
            </a:pPr>
            <a:r>
              <a:rPr lang="en-US" dirty="0" smtClean="0"/>
              <a:t>Recent </a:t>
            </a:r>
            <a:r>
              <a:rPr lang="en-US" dirty="0"/>
              <a:t>additions to our </a:t>
            </a:r>
            <a:r>
              <a:rPr lang="en-US" b="1" dirty="0"/>
              <a:t>theoretical or technical understanding of either phenomenon</a:t>
            </a:r>
            <a:r>
              <a:rPr lang="en-US" dirty="0"/>
              <a:t>.</a:t>
            </a:r>
          </a:p>
        </p:txBody>
      </p:sp>
    </p:spTree>
    <p:extLst>
      <p:ext uri="{BB962C8B-B14F-4D97-AF65-F5344CB8AC3E}">
        <p14:creationId xmlns:p14="http://schemas.microsoft.com/office/powerpoint/2010/main" val="2895124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XFEL_PowerPoint_16x9_v3_R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xmlns="" name="XFEL_PowerPoint_16x9.potx" id="{5D9E4C7F-CF90-47AA-9B5A-D1B8A1F64B49}" vid="{107EC11D-EED3-47DC-89A2-C8C245B9F565}"/>
    </a:ext>
  </a:extLst>
</a:theme>
</file>

<file path=ppt/theme/theme2.xml><?xml version="1.0" encoding="utf-8"?>
<a:theme xmlns:a="http://schemas.openxmlformats.org/drawingml/2006/main" name="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1639</Words>
  <Application>Microsoft Office PowerPoint</Application>
  <PresentationFormat>Custom</PresentationFormat>
  <Paragraphs>135</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XFEL_PowerPoint_16x9_v3_RW</vt:lpstr>
      <vt:lpstr>template-european-xfel-gmbh_presentation-with-partner-logos</vt:lpstr>
      <vt:lpstr>1_template-european-xfel-gmbh_presentation-with-partner-logos</vt:lpstr>
      <vt:lpstr>Welcome &amp; Introduction </vt:lpstr>
      <vt:lpstr>PowerPoint Presentation</vt:lpstr>
      <vt:lpstr>The mission of the TESLA Technology Collaboration </vt:lpstr>
      <vt:lpstr>WG-1; What are the performance limits for low beta resonators? WG-2; How to improve the present specification for bulk Niobium?  WG-3; High Q and high gradient performance? WG-4; Special applications of SRF cavities?  Hot topic session: Warm vacuum sections between low beta cryomodules  </vt:lpstr>
      <vt:lpstr>Number of TTC Meeting Participants</vt:lpstr>
      <vt:lpstr>WG-1; What are the performance limits for low beta resonators?</vt:lpstr>
      <vt:lpstr>WG-2; How to improve the present specification for bulk Niobium? </vt:lpstr>
      <vt:lpstr>WG-2; How to improve the present specification for bulk Niobium? </vt:lpstr>
      <vt:lpstr>WG-3; High Q and high gradient performance</vt:lpstr>
      <vt:lpstr>WG-4; Special applications of SRF cavities</vt:lpstr>
      <vt:lpstr>https://indico.desy.de/indico/event/20010/timetable</vt:lpstr>
      <vt:lpstr>Hot topic session: Warm vacuum sections between low beta cryomodules</vt:lpstr>
      <vt:lpstr>Announcement of TTC related Meetings</vt:lpstr>
      <vt:lpstr>PowerPoint Presentation</vt:lpstr>
      <vt:lpstr>Announcement of TTC related Meetings</vt:lpstr>
      <vt:lpstr>Overview TTC related Meetings</vt:lpstr>
      <vt:lpstr>The actual TTC Meeting was prepared in an enthusiastic way and with great care…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Riko Wichmann</dc:creator>
  <cp:lastModifiedBy>Weise</cp:lastModifiedBy>
  <cp:revision>175</cp:revision>
  <dcterms:created xsi:type="dcterms:W3CDTF">2017-04-13T07:40:56Z</dcterms:created>
  <dcterms:modified xsi:type="dcterms:W3CDTF">2018-06-25T23:31:48Z</dcterms:modified>
</cp:coreProperties>
</file>