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03" r:id="rId5"/>
    <p:sldId id="316" r:id="rId6"/>
    <p:sldId id="346" r:id="rId7"/>
    <p:sldId id="344" r:id="rId8"/>
    <p:sldId id="357" r:id="rId9"/>
    <p:sldId id="350" r:id="rId10"/>
    <p:sldId id="354" r:id="rId11"/>
    <p:sldId id="319" r:id="rId12"/>
    <p:sldId id="345" r:id="rId13"/>
    <p:sldId id="307" r:id="rId14"/>
    <p:sldId id="320" r:id="rId15"/>
    <p:sldId id="358" r:id="rId1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 showGuides="1">
      <p:cViewPr varScale="1">
        <p:scale>
          <a:sx n="65" d="100"/>
          <a:sy n="65" d="100"/>
        </p:scale>
        <p:origin x="1320" y="40"/>
      </p:cViewPr>
      <p:guideLst>
        <p:guide orient="horz" pos="408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72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26/06/2018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216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282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smtClean="0"/>
              <a:t>Presentation title - line 1 - Arial 30pt - bold HiLumi dark grey - line 2</a:t>
            </a:r>
            <a:br>
              <a:rPr lang="en-GB" noProof="0" smtClean="0"/>
            </a:br>
            <a:r>
              <a:rPr lang="en-GB" noProof="0" smtClean="0"/>
              <a:t>line 3</a:t>
            </a:r>
            <a:br>
              <a:rPr lang="en-GB" noProof="0" smtClean="0"/>
            </a:br>
            <a:r>
              <a:rPr lang="en-GB" noProof="0" smtClean="0"/>
              <a:t>line 4   </a:t>
            </a:r>
            <a:endParaRPr lang="en-GB" noProof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 smtClean="0"/>
              <a:t>Author(s</a:t>
            </a:r>
            <a:r>
              <a:rPr lang="en-GB" noProof="0" dirty="0" smtClean="0"/>
              <a:t>)  - Arial 20 pt – </a:t>
            </a:r>
            <a:r>
              <a:rPr lang="en-GB" noProof="0" dirty="0" err="1" smtClean="0"/>
              <a:t>HiLumi</a:t>
            </a:r>
            <a:r>
              <a:rPr lang="en-GB" noProof="0" dirty="0" smtClean="0"/>
              <a:t> dark grey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7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 smtClean="0"/>
              <a:t>Click to modify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8" name="Grouper 7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9" name="Rectangle 8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ZoneTexte 9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 to edit Master texts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4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0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9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smtClean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 smtClean="0"/>
              <a:t>Image title</a:t>
            </a:r>
            <a:endParaRPr lang="en-GB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3" name="Image 5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 smtClean="0"/>
              <a:t>Thank you message....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/>
          <a:p>
            <a:r>
              <a:rPr lang="en-GB" noProof="0" smtClean="0"/>
              <a:t>7th HL-LHC Collaboration Meeting, Madrid, 13–16 Nov 2017</a:t>
            </a:r>
            <a:endParaRPr lang="en-GB" noProof="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 smtClean="0"/>
              <a:t>Credits if needed: reference 1, reference 2 ...</a:t>
            </a:r>
            <a:endParaRPr lang="en-GB" noProof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  <p:pic>
        <p:nvPicPr>
          <p:cNvPr id="14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 smtClean="0"/>
              <a:t>Click to edit Master texts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GB" noProof="0" smtClean="0"/>
              <a:t>7th HL-LHC Collaboration Meeting, Madrid, 13–16 Nov 2017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55444" y="2819400"/>
            <a:ext cx="7200000" cy="1800000"/>
          </a:xfrm>
        </p:spPr>
        <p:txBody>
          <a:bodyPr/>
          <a:lstStyle/>
          <a:p>
            <a:r>
              <a:rPr lang="en-GB" dirty="0" smtClean="0"/>
              <a:t>HL-LHC</a:t>
            </a:r>
            <a:r>
              <a:rPr lang="en-GB" dirty="0"/>
              <a:t> </a:t>
            </a:r>
            <a:r>
              <a:rPr lang="en-GB" dirty="0" smtClean="0"/>
              <a:t>WP4</a:t>
            </a:r>
            <a:br>
              <a:rPr lang="en-GB" dirty="0" smtClean="0"/>
            </a:br>
            <a:r>
              <a:rPr lang="en-GB" dirty="0" smtClean="0"/>
              <a:t>Crab Cavities &amp; RF</a:t>
            </a: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R. </a:t>
            </a:r>
            <a:r>
              <a:rPr lang="en-GB" dirty="0" smtClean="0"/>
              <a:t>Calaga on </a:t>
            </a:r>
            <a:r>
              <a:rPr lang="en-GB" dirty="0" smtClean="0"/>
              <a:t>behalf of </a:t>
            </a:r>
            <a:r>
              <a:rPr lang="en-GB" dirty="0" smtClean="0"/>
              <a:t>HL-LHC WP4</a:t>
            </a:r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27 </a:t>
            </a:r>
            <a:r>
              <a:rPr lang="en-GB" dirty="0" smtClean="0"/>
              <a:t>June 2018 - CERN</a:t>
            </a:r>
            <a:endParaRPr lang="en-GB" dirty="0"/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" y="5946775"/>
            <a:ext cx="61341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m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1089425"/>
            <a:ext cx="2483556" cy="1728192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rgbClr val="3333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219" y="2621909"/>
            <a:ext cx="1088431" cy="21544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Compressor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04"/>
          <a:stretch/>
        </p:blipFill>
        <p:spPr>
          <a:xfrm>
            <a:off x="105156" y="3269504"/>
            <a:ext cx="2603876" cy="2019365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rgbClr val="333333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75566" y="4991413"/>
            <a:ext cx="934803" cy="21544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Cold-box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5156" y="4810090"/>
            <a:ext cx="934803" cy="430887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LN2 Phase separator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4709" y="4816533"/>
            <a:ext cx="554323" cy="21544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VB1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943" y="1052736"/>
            <a:ext cx="3136054" cy="2058188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rgbClr val="333333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 rot="19325765">
            <a:off x="7456695" y="2548893"/>
            <a:ext cx="1167173" cy="21544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Transfer-table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4771" y="2622793"/>
            <a:ext cx="1383369" cy="21544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Cryo</a:t>
            </a:r>
            <a:r>
              <a:rPr lang="en-GB" dirty="0"/>
              <a:t>-service-box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322" y="3269504"/>
            <a:ext cx="3057443" cy="2038296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012160" y="3501009"/>
            <a:ext cx="1512168" cy="646331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Articulated vacuum Y-chamber with carbon coating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84197" y="4883691"/>
            <a:ext cx="1512168" cy="430887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V-shaped coupling for RF waveguides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898047" y="4131326"/>
            <a:ext cx="0" cy="504056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567290" y="2563472"/>
            <a:ext cx="181172" cy="181815"/>
          </a:xfrm>
          <a:prstGeom prst="straightConnector1">
            <a:avLst/>
          </a:prstGeom>
          <a:ln w="31750"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20170320_140959.jp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089961"/>
            <a:ext cx="2664296" cy="1731322"/>
          </a:xfrm>
          <a:prstGeom prst="rect">
            <a:avLst/>
          </a:prstGeom>
          <a:ln>
            <a:noFill/>
          </a:ln>
          <a:effectLst>
            <a:outerShdw blurRad="292100" dist="139700" dir="2700000" sx="95000" sy="95000" algn="tl" rotWithShape="0">
              <a:srgbClr val="333333">
                <a:alpha val="50000"/>
              </a:srgbClr>
            </a:outerShdw>
          </a:effectLst>
        </p:spPr>
      </p:pic>
      <p:sp>
        <p:nvSpPr>
          <p:cNvPr id="29" name="TextBox 28"/>
          <p:cNvSpPr txBox="1"/>
          <p:nvPr/>
        </p:nvSpPr>
        <p:spPr>
          <a:xfrm>
            <a:off x="2971264" y="2596454"/>
            <a:ext cx="2594672" cy="21544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80m long </a:t>
            </a:r>
            <a:r>
              <a:rPr lang="en-GB" dirty="0" err="1"/>
              <a:t>cryo</a:t>
            </a:r>
            <a:r>
              <a:rPr lang="en-GB" dirty="0"/>
              <a:t> distribution line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24816" y="2792664"/>
            <a:ext cx="1167173" cy="338554"/>
          </a:xfrm>
          <a:prstGeom prst="rect">
            <a:avLst/>
          </a:prstGeom>
          <a:solidFill>
            <a:schemeClr val="tx1">
              <a:alpha val="25000"/>
            </a:schemeClr>
          </a:solidFill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100" dirty="0"/>
              <a:t>510 mm </a:t>
            </a:r>
          </a:p>
          <a:p>
            <a:r>
              <a:rPr lang="en-GB" sz="1100" dirty="0"/>
              <a:t>movement in/out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Tunnel Installation (</a:t>
            </a:r>
            <a:r>
              <a:rPr lang="en-GB" dirty="0" smtClean="0"/>
              <a:t>SPS-BA6)</a:t>
            </a:r>
            <a:endParaRPr lang="en-GB" dirty="0"/>
          </a:p>
        </p:txBody>
      </p:sp>
      <p:pic>
        <p:nvPicPr>
          <p:cNvPr id="26" name="Content Placeholder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051" y="3264576"/>
            <a:ext cx="3068493" cy="204779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504376" y="5031896"/>
            <a:ext cx="2135248" cy="246221"/>
          </a:xfrm>
          <a:prstGeom prst="rect">
            <a:avLst/>
          </a:prstGeom>
          <a:noFill/>
          <a:ln w="15875">
            <a:noFill/>
          </a:ln>
        </p:spPr>
        <p:txBody>
          <a:bodyPr wrap="square" lIns="0" tIns="0" rIns="0" bIns="0" rtlCol="0">
            <a:spAutoFit/>
          </a:bodyPr>
          <a:lstStyle>
            <a:defPPr>
              <a:defRPr lang="fr-FR"/>
            </a:defPPr>
            <a:lvl1pPr algn="ctr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600" dirty="0" smtClean="0"/>
              <a:t>SPS-DQW Cryomodule</a:t>
            </a:r>
            <a:endParaRPr lang="en-GB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1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Beam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50040"/>
            <a:ext cx="2799718" cy="1427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77320"/>
            <a:ext cx="2789556" cy="1427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80" y="4516701"/>
            <a:ext cx="2784474" cy="14481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3648" y="104656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27240" y="256330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60232" y="421949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287" y="4520052"/>
            <a:ext cx="46281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MV in cavity 1 (up to 2MV) – 4.5 K</a:t>
            </a:r>
          </a:p>
          <a:p>
            <a:r>
              <a:rPr lang="en-US" dirty="0" smtClean="0"/>
              <a:t>~50 kV in cavity 2, </a:t>
            </a:r>
            <a:r>
              <a:rPr lang="en-US" dirty="0" smtClean="0">
                <a:solidFill>
                  <a:srgbClr val="FF0000"/>
                </a:solidFill>
              </a:rPr>
              <a:t>limited</a:t>
            </a:r>
            <a:r>
              <a:rPr lang="en-US" dirty="0" smtClean="0"/>
              <a:t> by cavity vacuum</a:t>
            </a:r>
          </a:p>
          <a:p>
            <a:endParaRPr lang="en-US" dirty="0"/>
          </a:p>
          <a:p>
            <a:r>
              <a:rPr lang="en-US" dirty="0" smtClean="0"/>
              <a:t>Thermal cycle and down to 2K this week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127240" y="1164879"/>
            <a:ext cx="40410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crabbed beam: May 23, 2018</a:t>
            </a:r>
          </a:p>
          <a:p>
            <a:endParaRPr lang="en-US" dirty="0" smtClean="0"/>
          </a:p>
          <a:p>
            <a:r>
              <a:rPr lang="en-US" dirty="0" smtClean="0"/>
              <a:t>RF phase scan w.r.t the beam phase with cavity 1</a:t>
            </a:r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476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Conditioning, Vacuum Evolution, May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581"/>
            <a:ext cx="9144000" cy="386483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228184" y="4149080"/>
            <a:ext cx="2458616" cy="504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28184" y="4792231"/>
            <a:ext cx="2573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Upward trend, to be improved after thermal cycling &amp; pumping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9651" y="229697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Conditioning of C1 &amp; C2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8989" y="5361419"/>
            <a:ext cx="275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 static offset, timber plotting artifact</a:t>
            </a:r>
            <a:endParaRPr lang="en-US" sz="1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880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Cavities 2K Volume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89980" y="3426518"/>
            <a:ext cx="4205856" cy="2929832"/>
          </a:xfrm>
        </p:spPr>
        <p:txBody>
          <a:bodyPr>
            <a:normAutofit fontScale="55000" lnSpcReduction="20000"/>
          </a:bodyPr>
          <a:lstStyle/>
          <a:p>
            <a:r>
              <a:rPr lang="en-GB" dirty="0"/>
              <a:t>Main Mechanical interfaces: </a:t>
            </a:r>
          </a:p>
          <a:p>
            <a:pPr marL="0" indent="0">
              <a:buNone/>
            </a:pPr>
            <a:r>
              <a:rPr lang="en-GB" dirty="0" smtClean="0"/>
              <a:t>	He-vessel</a:t>
            </a:r>
            <a:r>
              <a:rPr lang="en-GB" dirty="0"/>
              <a:t>: </a:t>
            </a:r>
            <a:r>
              <a:rPr lang="en-GB" dirty="0" smtClean="0"/>
              <a:t>Bolted-welded </a:t>
            </a:r>
            <a:r>
              <a:rPr lang="en-GB" dirty="0"/>
              <a:t>concept</a:t>
            </a:r>
          </a:p>
          <a:p>
            <a:pPr marL="0" indent="0">
              <a:buNone/>
            </a:pPr>
            <a:r>
              <a:rPr lang="en-GB" dirty="0" smtClean="0"/>
              <a:t>	Tuner</a:t>
            </a:r>
            <a:r>
              <a:rPr lang="en-GB" dirty="0"/>
              <a:t>: Symmetric tuning </a:t>
            </a:r>
            <a:r>
              <a:rPr lang="en-GB" dirty="0" smtClean="0"/>
              <a:t>+ warm actuation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Three </a:t>
            </a:r>
            <a:r>
              <a:rPr lang="en-GB" dirty="0"/>
              <a:t>point support + alignment system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Main RF interfaces</a:t>
            </a:r>
          </a:p>
          <a:p>
            <a:pPr marL="0" indent="0">
              <a:buNone/>
            </a:pPr>
            <a:r>
              <a:rPr lang="en-GB" dirty="0" smtClean="0"/>
              <a:t>	1 </a:t>
            </a:r>
            <a:r>
              <a:rPr lang="en-GB" dirty="0"/>
              <a:t>FPC: Single ceramic coaxial line </a:t>
            </a:r>
          </a:p>
          <a:p>
            <a:pPr marL="0" indent="0">
              <a:buNone/>
            </a:pPr>
            <a:r>
              <a:rPr lang="en-GB" dirty="0" smtClean="0"/>
              <a:t>	3 </a:t>
            </a:r>
            <a:r>
              <a:rPr lang="en-GB" dirty="0"/>
              <a:t>HOMs: Two stage filter, coaxial</a:t>
            </a:r>
          </a:p>
          <a:p>
            <a:pPr marL="0" indent="0">
              <a:buNone/>
            </a:pPr>
            <a:r>
              <a:rPr lang="en-GB" dirty="0" smtClean="0"/>
              <a:t>	1 </a:t>
            </a:r>
            <a:r>
              <a:rPr lang="en-GB" dirty="0"/>
              <a:t>PU: Cu-</a:t>
            </a:r>
            <a:r>
              <a:rPr lang="en-GB" dirty="0" err="1"/>
              <a:t>Nb</a:t>
            </a:r>
            <a:r>
              <a:rPr lang="en-GB" dirty="0"/>
              <a:t> for field probe + HOM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3088922"/>
            <a:ext cx="2185533" cy="31748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301" y="1468802"/>
            <a:ext cx="1584960" cy="18531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76" y="1004532"/>
            <a:ext cx="2218804" cy="20047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2"/>
            <a:ext cx="2998656" cy="1515335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836" y="3337561"/>
            <a:ext cx="2070964" cy="273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4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DQW Surface Preparation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Top/bottom asymmetry in surface removal</a:t>
            </a:r>
          </a:p>
          <a:p>
            <a:r>
              <a:rPr lang="en-US" dirty="0" err="1" smtClean="0"/>
              <a:t>Approx</a:t>
            </a:r>
            <a:r>
              <a:rPr lang="en-US" dirty="0" smtClean="0"/>
              <a:t> 48 hours heat treatment with </a:t>
            </a:r>
            <a:r>
              <a:rPr lang="en-US" dirty="0" err="1" smtClean="0"/>
              <a:t>Nb</a:t>
            </a:r>
            <a:r>
              <a:rPr lang="en-US" dirty="0" smtClean="0"/>
              <a:t>-caps</a:t>
            </a:r>
          </a:p>
          <a:p>
            <a:r>
              <a:rPr lang="en-US" dirty="0" smtClean="0"/>
              <a:t>More than 60 </a:t>
            </a:r>
            <a:r>
              <a:rPr lang="en-US" dirty="0" err="1" smtClean="0"/>
              <a:t>hrs</a:t>
            </a:r>
            <a:r>
              <a:rPr lang="en-US" dirty="0" smtClean="0"/>
              <a:t> of </a:t>
            </a:r>
            <a:r>
              <a:rPr lang="en-US" dirty="0" smtClean="0"/>
              <a:t>HPR + 120 </a:t>
            </a:r>
            <a:r>
              <a:rPr lang="en-US" dirty="0" err="1" smtClean="0"/>
              <a:t>deg</a:t>
            </a:r>
            <a:r>
              <a:rPr lang="en-US" dirty="0" smtClean="0"/>
              <a:t> bake </a:t>
            </a:r>
            <a:endParaRPr lang="en-GB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48" y="3068960"/>
            <a:ext cx="4040188" cy="2639754"/>
          </a:xfrm>
          <a:prstGeom prst="rect">
            <a:avLst/>
          </a:prstGeom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673" y="3069877"/>
            <a:ext cx="4041775" cy="2637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5200" y="6475560"/>
            <a:ext cx="3296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RF-Dipole: See P. </a:t>
            </a:r>
            <a:r>
              <a:rPr lang="en-US" dirty="0" err="1" smtClean="0"/>
              <a:t>Berrutti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124904" y="2736347"/>
            <a:ext cx="16561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TE-VSC</a:t>
            </a:r>
            <a:endParaRPr lang="en-GB" sz="1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600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SPS Cavity Results (6 Cavities)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696355"/>
                  </p:ext>
                </p:extLst>
              </p:nvPr>
            </p:nvGraphicFramePr>
            <p:xfrm>
              <a:off x="61701" y="1597378"/>
              <a:ext cx="9046803" cy="29445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08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484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656792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#1</a:t>
                          </a:r>
                        </a:p>
                        <a:p>
                          <a:pPr marL="0" algn="ctr" defTabSz="457200" rtl="0" eaLnBrk="1" latinLnBrk="0" hangingPunct="1"/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(CERN)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#2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457200" rtl="0" eaLnBrk="1" latinLnBrk="0" hangingPunct="1"/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(CERN)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#1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#2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</a:p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RFD #1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</a:p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RFD #2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</a:p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Max Volt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600" i="0" kern="1200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MV</m:t>
                              </m:r>
                            </m:oMath>
                          </a14:m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4.8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5.3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4.4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5.75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5617">
                    <a:tc gridSpan="2"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GB" sz="1600" b="0" i="1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[MV/m, </a:t>
                          </a:r>
                          <a:r>
                            <a:rPr lang="en-GB" sz="1600" kern="1200" dirty="0" err="1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mT</a:t>
                          </a: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56, 109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54, 103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65,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59, 114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42, 73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56, 96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min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[n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600" b="0" i="0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Ω</m:t>
                              </m:r>
                              <m:r>
                                <a:rPr lang="en-GB" sz="1600" b="0" i="1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]</m:t>
                              </m:r>
                            </m:oMath>
                          </a14:m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9.5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7.6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GB" sz="16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𝑠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, 3.4MV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[n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600" b="0" i="0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Ω</m:t>
                              </m:r>
                              <m:r>
                                <a:rPr lang="en-GB" sz="1600" b="0" i="1" kern="120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]</m:t>
                              </m:r>
                            </m:oMath>
                          </a14:m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8.2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Max Volt with HOM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GB" sz="1600" i="0" kern="1200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MV</m:t>
                              </m:r>
                            </m:oMath>
                          </a14:m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]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3.3*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Not</a:t>
                          </a:r>
                          <a:r>
                            <a:rPr lang="en-US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tested in VTA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Not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tested in VTA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?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4.8 (?)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4696355"/>
                  </p:ext>
                </p:extLst>
              </p:nvPr>
            </p:nvGraphicFramePr>
            <p:xfrm>
              <a:off x="61701" y="1597378"/>
              <a:ext cx="9046803" cy="29445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3085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70484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20185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#1</a:t>
                          </a:r>
                        </a:p>
                        <a:p>
                          <a:pPr marL="0" algn="ctr" defTabSz="457200" rtl="0" eaLnBrk="1" latinLnBrk="0" hangingPunct="1"/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(CERN)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#2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457200" rtl="0" eaLnBrk="1" latinLnBrk="0" hangingPunct="1"/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(CERN)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#1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DQW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#2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</a:p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RFD #1</a:t>
                          </a:r>
                          <a:endParaRPr lang="en-GB" sz="1600" kern="1200" dirty="0" smtClean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</a:p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RFD #2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(USLARP)</a:t>
                          </a:r>
                        </a:p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Max Volt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2609" t="-215625" r="-1031304" b="-4640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5.04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4.8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5.8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5.3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4.4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5.75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85617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32" t="-320635" r="-394020" b="-371429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56, 109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54, 103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65,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59, 114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42, 73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56, 96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38" t="-420635" r="-699462" b="-2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2609" t="-420635" r="-1031304" b="-2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9.5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11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7.6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8561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38" t="-512500" r="-699462" b="-16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2609" t="-512500" r="-1031304" b="-1671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18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15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8.2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pPr marL="0" algn="l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Max Volt with HOM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62609" t="-412632" r="-1031304" b="-126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3.3*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Not</a:t>
                          </a:r>
                          <a:r>
                            <a:rPr lang="en-US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tested in VTA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Not</a:t>
                          </a:r>
                          <a:r>
                            <a:rPr lang="en-GB" sz="1600" kern="1200" baseline="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tested in VTA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US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4.7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?</a:t>
                          </a:r>
                          <a:endParaRPr lang="en-GB" sz="160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457200" rtl="0" eaLnBrk="1" latinLnBrk="0" hangingPunct="1"/>
                          <a:r>
                            <a:rPr lang="en-GB" sz="1600" b="1" kern="1200" dirty="0" smtClean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4.8 (?)</a:t>
                          </a:r>
                          <a:endParaRPr lang="en-GB" sz="1600" b="1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93496" y="983909"/>
                <a:ext cx="46505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Nominal Spec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𝐕</m:t>
                        </m:r>
                      </m:e>
                      <m:sub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𝐤𝐢𝐜𝐤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𝐌𝐕</m:t>
                    </m:r>
                  </m:oMath>
                </a14:m>
                <a:r>
                  <a:rPr lang="en-GB" b="1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en-GB" b="1" i="0" smtClean="0">
                            <a:latin typeface="Cambria Math" panose="02040503050406030204" pitchFamily="18" charset="0"/>
                          </a:rPr>
                          <m:t>𝐬</m:t>
                        </m:r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GB" b="1" i="0" smtClean="0"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endParaRPr lang="en-GB" b="1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496" y="983909"/>
                <a:ext cx="4650504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1048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307541" y="4591103"/>
            <a:ext cx="1978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USLARP DQW &amp; RFD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12010" y="4581128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CERN DQW</a:t>
            </a:r>
            <a:endParaRPr lang="en-GB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829" y="4847339"/>
            <a:ext cx="4651651" cy="1908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1970" y="5471514"/>
            <a:ext cx="36189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*Dressed cavity tests at CERN in VTA revealed feedthrough leaks during thermal cycling, a fix is being prepared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8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HOMs &amp; Pickups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19526" y="6597392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686800" y="6597392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5822FD-DB02-4355-8C4E-8D7F1D470F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7479"/>
            <a:ext cx="2976331" cy="2232248"/>
          </a:xfrm>
          <a:prstGeom prst="rect">
            <a:avLst/>
          </a:prstGeom>
          <a:ln w="349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27" y="4318114"/>
            <a:ext cx="2592681" cy="1944216"/>
          </a:xfrm>
          <a:prstGeom prst="rect">
            <a:avLst/>
          </a:prstGeom>
          <a:ln w="34925">
            <a:noFill/>
          </a:ln>
        </p:spPr>
      </p:pic>
      <p:pic>
        <p:nvPicPr>
          <p:cNvPr id="8" name="Picture 7" descr="E:\coupleur crab\Illustration\vue3 ens éclaté coupleur+HOMs+pickup.jpg"/>
          <p:cNvPicPr>
            <a:picLocks noGrp="1"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197" y="900000"/>
            <a:ext cx="1584176" cy="3455169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406" y="4326118"/>
            <a:ext cx="2561325" cy="1921636"/>
          </a:xfrm>
          <a:prstGeom prst="rect">
            <a:avLst/>
          </a:prstGeom>
        </p:spPr>
      </p:pic>
      <p:pic>
        <p:nvPicPr>
          <p:cNvPr id="10" name="Picture 2" descr="G:\Photos\20170519150705_IMG_23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31811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39283" y="1151896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Rinsing tool for </a:t>
            </a:r>
            <a:r>
              <a:rPr lang="en-US" dirty="0" err="1" smtClean="0"/>
              <a:t>HOMs+PU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142424" y="3573016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printed tool for mounting</a:t>
            </a:r>
          </a:p>
          <a:p>
            <a:r>
              <a:rPr lang="en-US" dirty="0" smtClean="0"/>
              <a:t>Not easy by hand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602186" y="905962"/>
            <a:ext cx="2304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  <a:r>
              <a:rPr lang="en-US" sz="1400" dirty="0" smtClean="0"/>
              <a:t>RF-SRF, RF-PM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5958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Power Coupler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3645024"/>
            <a:ext cx="1861746" cy="2484000"/>
          </a:xfrm>
          <a:prstGeom prst="rect">
            <a:avLst/>
          </a:prstGeom>
          <a:ln w="349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923" y="3649476"/>
            <a:ext cx="1856960" cy="2484311"/>
          </a:xfrm>
          <a:prstGeom prst="rect">
            <a:avLst/>
          </a:prstGeom>
          <a:ln w="34925"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4" y="3645024"/>
            <a:ext cx="1844927" cy="2467384"/>
          </a:xfrm>
          <a:prstGeom prst="rect">
            <a:avLst/>
          </a:prstGeom>
          <a:ln w="349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20825" y="4232385"/>
            <a:ext cx="27319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Mounting done without N2 gas </a:t>
            </a:r>
            <a:r>
              <a:rPr lang="en-GB" dirty="0" smtClean="0"/>
              <a:t>flushing</a:t>
            </a:r>
          </a:p>
          <a:p>
            <a:endParaRPr lang="en-US" dirty="0"/>
          </a:p>
          <a:p>
            <a:r>
              <a:rPr lang="en-US" dirty="0" smtClean="0"/>
              <a:t>3D printed tooling for mounting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825" y="1214938"/>
            <a:ext cx="2723175" cy="2042381"/>
          </a:xfrm>
          <a:prstGeom prst="rect">
            <a:avLst/>
          </a:prstGeom>
          <a:ln w="349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54410" y="1102903"/>
            <a:ext cx="25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FPC Double-Wall Tube</a:t>
            </a: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8" y="1472235"/>
            <a:ext cx="2034913" cy="1527789"/>
          </a:xfrm>
          <a:prstGeom prst="rect">
            <a:avLst/>
          </a:prstGeom>
          <a:ln w="3492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232041" y="1574134"/>
                <a:ext cx="467991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Cu Sputtering </a:t>
                </a:r>
                <a:r>
                  <a:rPr lang="en-GB" dirty="0"/>
                  <a:t>process </a:t>
                </a:r>
                <a:r>
                  <a:rPr lang="en-GB" dirty="0" smtClean="0"/>
                  <a:t>with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peel off</a:t>
                </a:r>
              </a:p>
              <a:p>
                <a:r>
                  <a:rPr lang="en-GB" dirty="0" smtClean="0"/>
                  <a:t>Replaced by Galvanic surface treatment</a:t>
                </a:r>
              </a:p>
              <a:p>
                <a:r>
                  <a:rPr lang="en-GB" dirty="0" smtClean="0"/>
                  <a:t>	Au buffer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 smtClean="0"/>
                  <a:t>) + Cu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 smtClean="0"/>
                  <a:t>)</a:t>
                </a:r>
              </a:p>
              <a:p>
                <a:r>
                  <a:rPr lang="en-GB" dirty="0" smtClean="0"/>
                  <a:t>	Passivation</a:t>
                </a:r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041" y="1574134"/>
                <a:ext cx="4679918" cy="1200329"/>
              </a:xfrm>
              <a:prstGeom prst="rect">
                <a:avLst/>
              </a:prstGeom>
              <a:blipFill>
                <a:blip r:embed="rId7"/>
                <a:stretch>
                  <a:fillRect l="-1042" t="-2538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659690" y="764704"/>
            <a:ext cx="2324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  <a:r>
              <a:rPr lang="en-US" sz="1400" dirty="0" smtClean="0"/>
              <a:t>RF-PM, RF-SRF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942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Assembly, ISO4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822FD-DB02-4355-8C4E-8D7F1D470F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3" y="4333306"/>
            <a:ext cx="2465769" cy="1849607"/>
          </a:xfrm>
          <a:prstGeom prst="rect">
            <a:avLst/>
          </a:prstGeom>
          <a:ln w="34925"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4427" y="4507206"/>
            <a:ext cx="2057400" cy="1542427"/>
          </a:xfrm>
          <a:prstGeom prst="rect">
            <a:avLst/>
          </a:prstGeom>
          <a:ln w="34925"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446955" y="3867219"/>
            <a:ext cx="441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Connection </a:t>
            </a:r>
            <a:r>
              <a:rPr lang="fr-CH" dirty="0" err="1"/>
              <a:t>done</a:t>
            </a:r>
            <a:r>
              <a:rPr lang="fr-CH" dirty="0"/>
              <a:t> </a:t>
            </a:r>
            <a:r>
              <a:rPr lang="fr-CH" dirty="0" err="1"/>
              <a:t>without</a:t>
            </a:r>
            <a:r>
              <a:rPr lang="fr-CH" dirty="0"/>
              <a:t> N2 </a:t>
            </a:r>
            <a:r>
              <a:rPr lang="fr-CH" dirty="0" err="1"/>
              <a:t>gas</a:t>
            </a:r>
            <a:r>
              <a:rPr lang="fr-CH" dirty="0"/>
              <a:t> </a:t>
            </a:r>
            <a:r>
              <a:rPr lang="fr-CH" dirty="0" err="1"/>
              <a:t>flushing</a:t>
            </a:r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2676858" y="5176622"/>
            <a:ext cx="578801" cy="2035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29" y="1121549"/>
            <a:ext cx="3038999" cy="2313248"/>
          </a:xfrm>
          <a:prstGeom prst="rect">
            <a:avLst/>
          </a:prstGeom>
          <a:ln w="34925">
            <a:noFill/>
          </a:ln>
        </p:spPr>
      </p:pic>
      <p:grpSp>
        <p:nvGrpSpPr>
          <p:cNvPr id="22" name="Group 21"/>
          <p:cNvGrpSpPr/>
          <p:nvPr/>
        </p:nvGrpSpPr>
        <p:grpSpPr>
          <a:xfrm>
            <a:off x="2669050" y="1974294"/>
            <a:ext cx="1000073" cy="994416"/>
            <a:chOff x="9448795" y="466291"/>
            <a:chExt cx="1333430" cy="1325887"/>
          </a:xfrm>
        </p:grpSpPr>
        <p:grpSp>
          <p:nvGrpSpPr>
            <p:cNvPr id="23" name="Group 22"/>
            <p:cNvGrpSpPr/>
            <p:nvPr/>
          </p:nvGrpSpPr>
          <p:grpSpPr>
            <a:xfrm>
              <a:off x="9717206" y="805218"/>
              <a:ext cx="655093" cy="668739"/>
              <a:chOff x="9717206" y="805218"/>
              <a:chExt cx="655093" cy="668739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10044752" y="1310184"/>
                <a:ext cx="327547" cy="163773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0044752" y="805218"/>
                <a:ext cx="0" cy="522210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>
                <a:off x="9717206" y="1310184"/>
                <a:ext cx="341195" cy="163773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0385947" y="1392069"/>
              <a:ext cx="39627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Y</a:t>
              </a:r>
              <a:endParaRPr lang="en-GB" sz="135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96900" y="466291"/>
              <a:ext cx="39627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Z</a:t>
              </a:r>
              <a:endParaRPr lang="en-GB" sz="135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48795" y="1314730"/>
              <a:ext cx="39627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</a:rPr>
                <a:t>X</a:t>
              </a:r>
              <a:endParaRPr lang="en-GB" sz="135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743542" y="1801169"/>
            <a:ext cx="3833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Alignment of components for the string </a:t>
            </a:r>
            <a:r>
              <a:rPr lang="en-US" dirty="0" smtClean="0"/>
              <a:t>connection in ISO4</a:t>
            </a:r>
            <a:endParaRPr lang="en-GB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338" y="1173457"/>
            <a:ext cx="882602" cy="2279595"/>
          </a:xfrm>
          <a:prstGeom prst="rect">
            <a:avLst/>
          </a:prstGeom>
          <a:ln w="349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4249719"/>
            <a:ext cx="3158256" cy="20586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68144" y="3890086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Leak check 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6602186" y="905962"/>
            <a:ext cx="2295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  <a:r>
              <a:rPr lang="en-US" sz="1400" dirty="0" smtClean="0"/>
              <a:t>RF-SRF, Survey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73851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" y="1306824"/>
            <a:ext cx="4334256" cy="2554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String &amp; CM Assembly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87624" y="96389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Cleanroom String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40152" y="963894"/>
            <a:ext cx="219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Top Plate Assembly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92989" y="3934935"/>
            <a:ext cx="24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Cryomodule Assembly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14" y="1306630"/>
            <a:ext cx="4547616" cy="2554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290476"/>
            <a:ext cx="4754880" cy="25542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83084" y="5405261"/>
            <a:ext cx="1728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Courtesy: </a:t>
            </a:r>
            <a:r>
              <a:rPr lang="en-US" sz="1400" dirty="0" smtClean="0"/>
              <a:t>EN-MME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47497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SM18 Horizontal Tests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5" y="1905841"/>
            <a:ext cx="4827120" cy="36203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9541" y="1719697"/>
            <a:ext cx="4912823" cy="3684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561" y="1074844"/>
            <a:ext cx="4716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smtClean="0"/>
              <a:t>Horizontal </a:t>
            </a:r>
            <a:r>
              <a:rPr lang="en-GB" sz="2400" dirty="0" smtClean="0"/>
              <a:t>tests before tunnel installation – very short</a:t>
            </a:r>
            <a:endParaRPr lang="en-GB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60329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49B01D9AEA045814FF7F2BA4722C2" ma:contentTypeVersion="0" ma:contentTypeDescription="Create a new document." ma:contentTypeScope="" ma:versionID="656b29beff1e80359c4cbbd1d7ce3c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B3DAAED-59EA-473F-8797-807F21F6E6D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A649C1-7B00-4ECC-98F2-E673362ECA3E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C64779F-5A5B-4D94-B645-5FB16AE304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38252</TotalTime>
  <Words>444</Words>
  <Application>Microsoft Office PowerPoint</Application>
  <PresentationFormat>On-screen Show (4:3)</PresentationFormat>
  <Paragraphs>146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Cambria Math</vt:lpstr>
      <vt:lpstr>Wingdings</vt:lpstr>
      <vt:lpstr>Thème Office</vt:lpstr>
      <vt:lpstr>HL-LHC WP4 Crab Cavities &amp; RF</vt:lpstr>
      <vt:lpstr>SPS Cavities 2K Volume</vt:lpstr>
      <vt:lpstr>DQW Surface Preparation</vt:lpstr>
      <vt:lpstr>SPS Cavity Results (6 Cavities)</vt:lpstr>
      <vt:lpstr>HOMs &amp; Pickups</vt:lpstr>
      <vt:lpstr>Fundamental Power Coupler</vt:lpstr>
      <vt:lpstr>String Assembly, ISO4</vt:lpstr>
      <vt:lpstr>String &amp; CM Assembly</vt:lpstr>
      <vt:lpstr>SM18 Horizontal Tests</vt:lpstr>
      <vt:lpstr>Tunnel Installation (SPS-BA6)</vt:lpstr>
      <vt:lpstr>Recent Beam Experiment</vt:lpstr>
      <vt:lpstr>RF Conditioning, Vacuum Evolution, May 2018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HiLumi-Pres-Template-4-3-2logo-v2</dc:title>
  <dc:creator>Rama Calaga</dc:creator>
  <cp:lastModifiedBy>Rama Calaga</cp:lastModifiedBy>
  <cp:revision>888</cp:revision>
  <dcterms:created xsi:type="dcterms:W3CDTF">2016-02-12T10:02:27Z</dcterms:created>
  <dcterms:modified xsi:type="dcterms:W3CDTF">2018-06-26T01:08:49Z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0x01010067F49B01D9AEA045814FF7F2BA4722C2</vt:lpwstr>
  </property>
</Properties>
</file>