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506" r:id="rId5"/>
    <p:sldId id="804" r:id="rId6"/>
    <p:sldId id="823" r:id="rId7"/>
    <p:sldId id="906" r:id="rId8"/>
    <p:sldId id="904" r:id="rId9"/>
    <p:sldId id="903" r:id="rId10"/>
    <p:sldId id="902" r:id="rId11"/>
    <p:sldId id="905" r:id="rId12"/>
    <p:sldId id="825" r:id="rId13"/>
  </p:sldIdLst>
  <p:sldSz cx="9144000" cy="6858000" type="screen4x3"/>
  <p:notesSz cx="7026275" cy="931227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4BA32A-3438-4ED4-982F-E27157B324FC}">
          <p14:sldIdLst>
            <p14:sldId id="506"/>
            <p14:sldId id="804"/>
            <p14:sldId id="823"/>
            <p14:sldId id="906"/>
            <p14:sldId id="904"/>
            <p14:sldId id="903"/>
            <p14:sldId id="902"/>
            <p14:sldId id="905"/>
            <p14:sldId id="825"/>
          </p14:sldIdLst>
        </p14:section>
        <p14:section name="Untitled Section" id="{608C7081-B180-4FDC-9387-3723E455DEA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3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J" initials="JB" lastIdx="3" clrIdx="0"/>
  <p:cmAuthor id="1" name="Leo Zini" initials="L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E8"/>
    <a:srgbClr val="FF9966"/>
    <a:srgbClr val="B3CFFF"/>
    <a:srgbClr val="009999"/>
    <a:srgbClr val="000099"/>
    <a:srgbClr val="0000B3"/>
    <a:srgbClr val="0000D8"/>
    <a:srgbClr val="0000E1"/>
    <a:srgbClr val="00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4581" autoAdjust="0"/>
  </p:normalViewPr>
  <p:slideViewPr>
    <p:cSldViewPr snapToObjects="1" showGuides="1">
      <p:cViewPr>
        <p:scale>
          <a:sx n="79" d="100"/>
          <a:sy n="79" d="100"/>
        </p:scale>
        <p:origin x="-1920" y="-43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 showGuides="1">
      <p:cViewPr varScale="1">
        <p:scale>
          <a:sx n="99" d="100"/>
          <a:sy n="99" d="100"/>
        </p:scale>
        <p:origin x="-3534" y="-108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Torr_Box\Box%20Sync\LCLS-II-HE\170716%20FEL_Performance_Estimator%20100%20uJ%20vs%20energy%20and%20em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Maximum Wavelength for</a:t>
            </a:r>
            <a:r>
              <a:rPr lang="en-US" baseline="0" dirty="0"/>
              <a:t> 100 </a:t>
            </a:r>
            <a:r>
              <a:rPr lang="en-US" baseline="0" dirty="0" err="1"/>
              <a:t>uJ</a:t>
            </a:r>
            <a:endParaRPr lang="en-US" dirty="0"/>
          </a:p>
        </c:rich>
      </c:tx>
      <c:layout>
        <c:manualLayout>
          <c:xMode val="edge"/>
          <c:yMode val="edge"/>
          <c:x val="0.22453557491152301"/>
          <c:y val="3.8678363310685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9287080454058195E-2"/>
          <c:y val="3.0585453677794399E-2"/>
          <c:w val="0.73131174461795401"/>
          <c:h val="0.90040172664367402"/>
        </c:manualLayout>
      </c:layout>
      <c:scatterChart>
        <c:scatterStyle val="lineMarker"/>
        <c:varyColors val="0"/>
        <c:ser>
          <c:idx val="7"/>
          <c:order val="0"/>
          <c:tx>
            <c:v>Nominal Emitt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'Charge Optimized peak energy'!$S$8:$AA$8</c:f>
              <c:numCache>
                <c:formatCode>0.00</c:formatCode>
                <c:ptCount val="9"/>
                <c:pt idx="0">
                  <c:v>7</c:v>
                </c:pt>
                <c:pt idx="1">
                  <c:v>7.25</c:v>
                </c:pt>
                <c:pt idx="2">
                  <c:v>7.5</c:v>
                </c:pt>
                <c:pt idx="3">
                  <c:v>7.75</c:v>
                </c:pt>
                <c:pt idx="4">
                  <c:v>8</c:v>
                </c:pt>
                <c:pt idx="5">
                  <c:v>8.25</c:v>
                </c:pt>
                <c:pt idx="6">
                  <c:v>8.5</c:v>
                </c:pt>
                <c:pt idx="7">
                  <c:v>8.75</c:v>
                </c:pt>
                <c:pt idx="8">
                  <c:v>9</c:v>
                </c:pt>
              </c:numCache>
            </c:numRef>
          </c:xVal>
          <c:yVal>
            <c:numRef>
              <c:f>'Charge Optimized peak energy'!$S$7:$AA$7</c:f>
              <c:numCache>
                <c:formatCode>0.000</c:formatCode>
                <c:ptCount val="9"/>
                <c:pt idx="0">
                  <c:v>10.92</c:v>
                </c:pt>
                <c:pt idx="1">
                  <c:v>11.34</c:v>
                </c:pt>
                <c:pt idx="2">
                  <c:v>11.76</c:v>
                </c:pt>
                <c:pt idx="3">
                  <c:v>12.18</c:v>
                </c:pt>
                <c:pt idx="4">
                  <c:v>12.6</c:v>
                </c:pt>
                <c:pt idx="5">
                  <c:v>13.02</c:v>
                </c:pt>
                <c:pt idx="6">
                  <c:v>13.44</c:v>
                </c:pt>
                <c:pt idx="7">
                  <c:v>13.807499999999999</c:v>
                </c:pt>
                <c:pt idx="8">
                  <c:v>14.175000000000001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67-42FF-965F-31F9F6C06D28}"/>
            </c:ext>
          </c:extLst>
        </c:ser>
        <c:ser>
          <c:idx val="0"/>
          <c:order val="1"/>
          <c:tx>
            <c:v>75% Nominal Emitt</c:v>
          </c:tx>
          <c:marker>
            <c:symbol val="none"/>
          </c:marker>
          <c:xVal>
            <c:numRef>
              <c:f>'Charge Optimized peak energy'!$AC$8:$AK$8</c:f>
              <c:numCache>
                <c:formatCode>0.00</c:formatCode>
                <c:ptCount val="9"/>
                <c:pt idx="0">
                  <c:v>7</c:v>
                </c:pt>
                <c:pt idx="1">
                  <c:v>7.25</c:v>
                </c:pt>
                <c:pt idx="2">
                  <c:v>7.5</c:v>
                </c:pt>
                <c:pt idx="3">
                  <c:v>7.75</c:v>
                </c:pt>
                <c:pt idx="4">
                  <c:v>8</c:v>
                </c:pt>
                <c:pt idx="5">
                  <c:v>8.25</c:v>
                </c:pt>
                <c:pt idx="6">
                  <c:v>8.5</c:v>
                </c:pt>
                <c:pt idx="7">
                  <c:v>8.75</c:v>
                </c:pt>
                <c:pt idx="8">
                  <c:v>9</c:v>
                </c:pt>
              </c:numCache>
            </c:numRef>
          </c:xVal>
          <c:yVal>
            <c:numRef>
              <c:f>'Charge Optimized peak energy'!$AC$7:$AK$7</c:f>
              <c:numCache>
                <c:formatCode>0.000</c:formatCode>
                <c:ptCount val="9"/>
                <c:pt idx="0">
                  <c:v>12.6</c:v>
                </c:pt>
                <c:pt idx="1">
                  <c:v>13.23</c:v>
                </c:pt>
                <c:pt idx="2">
                  <c:v>13.86</c:v>
                </c:pt>
                <c:pt idx="3">
                  <c:v>14.4375</c:v>
                </c:pt>
                <c:pt idx="4">
                  <c:v>15.015000000000001</c:v>
                </c:pt>
                <c:pt idx="5">
                  <c:v>15.592499999999999</c:v>
                </c:pt>
                <c:pt idx="6">
                  <c:v>16.170000000000009</c:v>
                </c:pt>
                <c:pt idx="7">
                  <c:v>16.747499999999999</c:v>
                </c:pt>
                <c:pt idx="8">
                  <c:v>17.272500000000001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767-42FF-965F-31F9F6C06D28}"/>
            </c:ext>
          </c:extLst>
        </c:ser>
        <c:ser>
          <c:idx val="1"/>
          <c:order val="2"/>
          <c:tx>
            <c:v>50% Nominal emitt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'Charge Optimized peak energy'!$AM$8:$AU$8</c:f>
              <c:numCache>
                <c:formatCode>0.00</c:formatCode>
                <c:ptCount val="9"/>
                <c:pt idx="0">
                  <c:v>7</c:v>
                </c:pt>
                <c:pt idx="1">
                  <c:v>7.25</c:v>
                </c:pt>
                <c:pt idx="2">
                  <c:v>7.5</c:v>
                </c:pt>
                <c:pt idx="3">
                  <c:v>7.75</c:v>
                </c:pt>
                <c:pt idx="4">
                  <c:v>8</c:v>
                </c:pt>
                <c:pt idx="5">
                  <c:v>8.25</c:v>
                </c:pt>
                <c:pt idx="6">
                  <c:v>8.5</c:v>
                </c:pt>
                <c:pt idx="7">
                  <c:v>8.75</c:v>
                </c:pt>
                <c:pt idx="8">
                  <c:v>9</c:v>
                </c:pt>
              </c:numCache>
            </c:numRef>
          </c:xVal>
          <c:yVal>
            <c:numRef>
              <c:f>'Charge Optimized peak energy'!$AM$7:$AU$7</c:f>
              <c:numCache>
                <c:formatCode>0.000</c:formatCode>
                <c:ptCount val="9"/>
                <c:pt idx="0">
                  <c:v>14.49</c:v>
                </c:pt>
                <c:pt idx="1">
                  <c:v>15.33</c:v>
                </c:pt>
                <c:pt idx="2">
                  <c:v>16.170000000000009</c:v>
                </c:pt>
                <c:pt idx="3">
                  <c:v>17.0625</c:v>
                </c:pt>
                <c:pt idx="4">
                  <c:v>17.9025</c:v>
                </c:pt>
                <c:pt idx="5">
                  <c:v>18.7425</c:v>
                </c:pt>
                <c:pt idx="6">
                  <c:v>19.5825</c:v>
                </c:pt>
                <c:pt idx="7">
                  <c:v>20.422499999999879</c:v>
                </c:pt>
                <c:pt idx="8">
                  <c:v>21.262499999999779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767-42FF-965F-31F9F6C06D28}"/>
            </c:ext>
          </c:extLst>
        </c:ser>
        <c:ser>
          <c:idx val="2"/>
          <c:order val="3"/>
          <c:tx>
            <c:v>125% Nominal Emit</c:v>
          </c:tx>
          <c:marker>
            <c:symbol val="none"/>
          </c:marker>
          <c:xVal>
            <c:numRef>
              <c:f>'Charge Optimized peak energy'!$AW$8:$BE$8</c:f>
              <c:numCache>
                <c:formatCode>0.00</c:formatCode>
                <c:ptCount val="9"/>
                <c:pt idx="0">
                  <c:v>7</c:v>
                </c:pt>
                <c:pt idx="1">
                  <c:v>7.25</c:v>
                </c:pt>
                <c:pt idx="2">
                  <c:v>7.5</c:v>
                </c:pt>
                <c:pt idx="3">
                  <c:v>7.75</c:v>
                </c:pt>
                <c:pt idx="4">
                  <c:v>8</c:v>
                </c:pt>
                <c:pt idx="5">
                  <c:v>8.25</c:v>
                </c:pt>
                <c:pt idx="6">
                  <c:v>8.5</c:v>
                </c:pt>
                <c:pt idx="7">
                  <c:v>8.75</c:v>
                </c:pt>
                <c:pt idx="8">
                  <c:v>9</c:v>
                </c:pt>
              </c:numCache>
            </c:numRef>
          </c:xVal>
          <c:yVal>
            <c:numRef>
              <c:f>'Charge Optimized peak energy'!$AW$7:$BE$7</c:f>
              <c:numCache>
                <c:formatCode>0.000</c:formatCode>
                <c:ptCount val="9"/>
                <c:pt idx="0">
                  <c:v>9.4500000000000028</c:v>
                </c:pt>
                <c:pt idx="1">
                  <c:v>9.7650000000000006</c:v>
                </c:pt>
                <c:pt idx="2">
                  <c:v>10.1325</c:v>
                </c:pt>
                <c:pt idx="3">
                  <c:v>10.4475</c:v>
                </c:pt>
                <c:pt idx="4">
                  <c:v>10.71</c:v>
                </c:pt>
                <c:pt idx="5">
                  <c:v>11.025</c:v>
                </c:pt>
                <c:pt idx="6">
                  <c:v>11.2875</c:v>
                </c:pt>
                <c:pt idx="7">
                  <c:v>11.55</c:v>
                </c:pt>
                <c:pt idx="8">
                  <c:v>11.8125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767-42FF-965F-31F9F6C06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252416"/>
        <c:axId val="114254208"/>
      </c:scatterChart>
      <c:valAx>
        <c:axId val="114252416"/>
        <c:scaling>
          <c:orientation val="minMax"/>
          <c:min val="6.5"/>
        </c:scaling>
        <c:delete val="0"/>
        <c:axPos val="b"/>
        <c:numFmt formatCode="0.00" sourceLinked="1"/>
        <c:majorTickMark val="out"/>
        <c:minorTickMark val="none"/>
        <c:tickLblPos val="nextTo"/>
        <c:crossAx val="114254208"/>
        <c:crosses val="autoZero"/>
        <c:crossBetween val="midCat"/>
      </c:valAx>
      <c:valAx>
        <c:axId val="114254208"/>
        <c:scaling>
          <c:orientation val="minMax"/>
          <c:max val="25"/>
          <c:min val="7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1142524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0.43492</cdr:x>
      <cdr:y>0.20937</cdr:y>
    </cdr:from>
    <cdr:to>
      <cdr:x>0.43492</cdr:x>
      <cdr:y>0.92011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xmlns="" id="{C0F0A91D-4348-6040-93BA-549F64CF06CC}"/>
            </a:ext>
          </a:extLst>
        </cdr:cNvPr>
        <cdr:cNvCxnSpPr/>
      </cdr:nvCxnSpPr>
      <cdr:spPr>
        <a:xfrm xmlns:a="http://schemas.openxmlformats.org/drawingml/2006/main" flipH="1" flipV="1">
          <a:off x="3479800" y="965200"/>
          <a:ext cx="0" cy="3276600"/>
        </a:xfrm>
        <a:prstGeom xmlns:a="http://schemas.openxmlformats.org/drawingml/2006/main" prst="line">
          <a:avLst/>
        </a:prstGeom>
        <a:ln xmlns:a="http://schemas.openxmlformats.org/drawingml/2006/main" w="1587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252" cy="464976"/>
          </a:xfrm>
          <a:prstGeom prst="rect">
            <a:avLst/>
          </a:prstGeom>
        </p:spPr>
        <p:txBody>
          <a:bodyPr vert="horz" lIns="91785" tIns="45891" rIns="91785" bIns="458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429" y="0"/>
            <a:ext cx="3045252" cy="464976"/>
          </a:xfrm>
          <a:prstGeom prst="rect">
            <a:avLst/>
          </a:prstGeom>
        </p:spPr>
        <p:txBody>
          <a:bodyPr vert="horz" lIns="91785" tIns="45891" rIns="91785" bIns="45891" rtlCol="0"/>
          <a:lstStyle>
            <a:lvl1pPr algn="r">
              <a:defRPr sz="1200"/>
            </a:lvl1pPr>
          </a:lstStyle>
          <a:p>
            <a:fld id="{C9CC9595-9D9E-4225-AA9C-4CA968911B78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709"/>
            <a:ext cx="3045252" cy="464976"/>
          </a:xfrm>
          <a:prstGeom prst="rect">
            <a:avLst/>
          </a:prstGeom>
        </p:spPr>
        <p:txBody>
          <a:bodyPr vert="horz" lIns="91785" tIns="45891" rIns="91785" bIns="458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429" y="8845709"/>
            <a:ext cx="3045252" cy="464976"/>
          </a:xfrm>
          <a:prstGeom prst="rect">
            <a:avLst/>
          </a:prstGeom>
        </p:spPr>
        <p:txBody>
          <a:bodyPr vert="horz" lIns="91785" tIns="45891" rIns="91785" bIns="45891" rtlCol="0" anchor="b"/>
          <a:lstStyle>
            <a:lvl1pPr algn="r">
              <a:defRPr sz="1200"/>
            </a:lvl1pPr>
          </a:lstStyle>
          <a:p>
            <a:fld id="{72024607-BFAE-4CD0-B571-CF6B017973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83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44719" cy="465614"/>
          </a:xfrm>
          <a:prstGeom prst="rect">
            <a:avLst/>
          </a:prstGeom>
        </p:spPr>
        <p:txBody>
          <a:bodyPr vert="horz" lIns="93309" tIns="46652" rIns="93309" bIns="466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3"/>
            <a:ext cx="3044719" cy="465614"/>
          </a:xfrm>
          <a:prstGeom prst="rect">
            <a:avLst/>
          </a:prstGeom>
        </p:spPr>
        <p:txBody>
          <a:bodyPr vert="horz" lIns="93309" tIns="46652" rIns="93309" bIns="46652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9" tIns="46652" rIns="93309" bIns="466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3"/>
            <a:ext cx="5621020" cy="4190524"/>
          </a:xfrm>
          <a:prstGeom prst="rect">
            <a:avLst/>
          </a:prstGeom>
        </p:spPr>
        <p:txBody>
          <a:bodyPr vert="horz" lIns="93309" tIns="46652" rIns="93309" bIns="466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7"/>
            <a:ext cx="3044719" cy="465614"/>
          </a:xfrm>
          <a:prstGeom prst="rect">
            <a:avLst/>
          </a:prstGeom>
        </p:spPr>
        <p:txBody>
          <a:bodyPr vert="horz" lIns="93309" tIns="46652" rIns="93309" bIns="466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5614"/>
          </a:xfrm>
          <a:prstGeom prst="rect">
            <a:avLst/>
          </a:prstGeom>
        </p:spPr>
        <p:txBody>
          <a:bodyPr vert="horz" lIns="93309" tIns="46652" rIns="93309" bIns="46652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saw this figure earlier</a:t>
            </a:r>
            <a:r>
              <a:rPr lang="en-US" baseline="0" dirty="0"/>
              <a:t> as part of the HE presentation, but it conveys the key point for this presentation</a:t>
            </a:r>
            <a:endParaRPr lang="en-US" dirty="0"/>
          </a:p>
          <a:p>
            <a:r>
              <a:rPr lang="en-US" dirty="0"/>
              <a:t>This plot shows the photon energy obtainable at</a:t>
            </a:r>
            <a:r>
              <a:rPr lang="en-US" baseline="0" dirty="0"/>
              <a:t> 8 GeV for various emittances.  </a:t>
            </a:r>
          </a:p>
          <a:p>
            <a:r>
              <a:rPr lang="en-US" baseline="0" dirty="0"/>
              <a:t>With the current LCLS-II injector, 12.8 keV at 8 GeV is predicted.</a:t>
            </a:r>
          </a:p>
          <a:p>
            <a:r>
              <a:rPr lang="en-US" baseline="0" dirty="0"/>
              <a:t>Lowering the beam emittance at the undulator provides harder x-rays</a:t>
            </a:r>
          </a:p>
          <a:p>
            <a:r>
              <a:rPr lang="en-US" baseline="0" dirty="0"/>
              <a:t>To reach 20 keV, need 0.1 um at the undulator, about 4X lower than we can do today</a:t>
            </a:r>
          </a:p>
          <a:p>
            <a:endParaRPr lang="en-US" baseline="0" dirty="0"/>
          </a:p>
          <a:p>
            <a:r>
              <a:rPr lang="en-US" baseline="0" dirty="0"/>
              <a:t>Developing a new injector to reach harder x-rays is much cheaper than doubling the linac energy or adding an SC undulator</a:t>
            </a:r>
          </a:p>
          <a:p>
            <a:endParaRPr lang="en-US" dirty="0"/>
          </a:p>
          <a:p>
            <a:r>
              <a:rPr lang="en-US" dirty="0"/>
              <a:t>Can imagine</a:t>
            </a:r>
            <a:r>
              <a:rPr lang="en-US" baseline="0" dirty="0"/>
              <a:t> a s</a:t>
            </a:r>
            <a:r>
              <a:rPr lang="en-US" dirty="0"/>
              <a:t>taged approach, culminating in a new injector.  Just changing the photocathode</a:t>
            </a:r>
            <a:r>
              <a:rPr lang="en-US" baseline="0" dirty="0"/>
              <a:t> and laser may get us to the middle of the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8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0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2657" y="6509657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HEP Budget Briefing FY2016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610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HEP Budget Briefing FY2016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HEP Budget Briefing FY2016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2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HEP Budget Briefing FY2016</a:t>
            </a:r>
          </a:p>
        </p:txBody>
      </p:sp>
    </p:spTree>
    <p:extLst>
      <p:ext uri="{BB962C8B-B14F-4D97-AF65-F5344CB8AC3E}">
        <p14:creationId xmlns:p14="http://schemas.microsoft.com/office/powerpoint/2010/main" val="363266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HEP Budget Briefing FY2016</a:t>
            </a:r>
          </a:p>
        </p:txBody>
      </p:sp>
    </p:spTree>
    <p:extLst>
      <p:ext uri="{BB962C8B-B14F-4D97-AF65-F5344CB8AC3E}">
        <p14:creationId xmlns:p14="http://schemas.microsoft.com/office/powerpoint/2010/main" val="421922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105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HEP Budget Briefing FY2016</a:t>
            </a:r>
          </a:p>
        </p:txBody>
      </p:sp>
    </p:spTree>
    <p:extLst>
      <p:ext uri="{BB962C8B-B14F-4D97-AF65-F5344CB8AC3E}">
        <p14:creationId xmlns:p14="http://schemas.microsoft.com/office/powerpoint/2010/main" val="168566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60498" y="3674191"/>
            <a:ext cx="7989887" cy="1408268"/>
          </a:xfrm>
        </p:spPr>
        <p:txBody>
          <a:bodyPr/>
          <a:lstStyle/>
          <a:p>
            <a:r>
              <a:rPr lang="en-CA" sz="2400" b="1" dirty="0"/>
              <a:t>Bruce Dunham and Nora Norvell</a:t>
            </a:r>
          </a:p>
          <a:p>
            <a:r>
              <a:rPr lang="en-CA" sz="2400" b="1" dirty="0"/>
              <a:t>With inputs from Theo Vecchione, and XJ Wang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60498" y="457200"/>
            <a:ext cx="6813661" cy="1787525"/>
          </a:xfrm>
        </p:spPr>
        <p:txBody>
          <a:bodyPr/>
          <a:lstStyle/>
          <a:p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/>
              <a:t>The </a:t>
            </a:r>
            <a:r>
              <a:rPr lang="en-US" sz="3200" dirty="0"/>
              <a:t>SRF Gun Project at SLAC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88794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0815" y="60116"/>
            <a:ext cx="8174367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Motivation: We need a 3-4X reduction in emittance for the LCLS-II-HE project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31985" y="1418580"/>
          <a:ext cx="7661031" cy="451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436925" y="3464501"/>
            <a:ext cx="210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 Energy (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1776" y="5920256"/>
            <a:ext cx="224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Electron Energy (</a:t>
            </a:r>
            <a:r>
              <a:rPr lang="en-US" dirty="0" err="1"/>
              <a:t>GeV</a:t>
            </a:r>
            <a:r>
              <a:rPr lang="en-US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1616" y="2901560"/>
            <a:ext cx="188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Emittance at </a:t>
            </a:r>
            <a:r>
              <a:rPr lang="en-US" sz="1400" u="sng" dirty="0" err="1"/>
              <a:t>Undulator</a:t>
            </a:r>
            <a:endParaRPr lang="en-US" sz="1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4386278"/>
            <a:ext cx="1828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emittance at the injector will need to be at least 4X lower than we can generate now to reach </a:t>
            </a:r>
            <a:r>
              <a:rPr lang="en-US" sz="1400"/>
              <a:t>20 keV (&lt; 0.1 um needed)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9743" y="3719941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LCLS-II Injector</a:t>
            </a:r>
          </a:p>
        </p:txBody>
      </p:sp>
      <p:sp>
        <p:nvSpPr>
          <p:cNvPr id="13" name="Oval 12"/>
          <p:cNvSpPr/>
          <p:nvPr/>
        </p:nvSpPr>
        <p:spPr>
          <a:xfrm>
            <a:off x="4072538" y="4146854"/>
            <a:ext cx="350016" cy="414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1"/>
          <p:cNvSpPr txBox="1">
            <a:spLocks/>
          </p:cNvSpPr>
          <p:nvPr/>
        </p:nvSpPr>
        <p:spPr>
          <a:xfrm>
            <a:off x="8566150" y="6543673"/>
            <a:ext cx="318932" cy="314327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5-Point Star 2"/>
          <p:cNvSpPr/>
          <p:nvPr/>
        </p:nvSpPr>
        <p:spPr>
          <a:xfrm>
            <a:off x="4191000" y="2596760"/>
            <a:ext cx="152400" cy="1464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422554" y="2743200"/>
            <a:ext cx="2892646" cy="175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81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Injector Requirements for future XFELs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4BAB91-E966-2542-8C4B-5292D75B2735}"/>
              </a:ext>
            </a:extLst>
          </p:cNvPr>
          <p:cNvSpPr txBox="1"/>
          <p:nvPr/>
        </p:nvSpPr>
        <p:spPr>
          <a:xfrm>
            <a:off x="252282" y="1561891"/>
            <a:ext cx="85026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The main goal for our injector R&amp;D program is to develop an electron injector for future XFELs that enables the generation of x-rays &gt; 20 keV at 8 GeV</a:t>
            </a:r>
          </a:p>
          <a:p>
            <a:endParaRPr lang="en-US" sz="2400" dirty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The main requirements for the full injector are:</a:t>
            </a:r>
          </a:p>
          <a:p>
            <a:endParaRPr lang="en-US" sz="2400" dirty="0">
              <a:latin typeface="Cambria Math" charset="0"/>
              <a:ea typeface="Cambria Math" charset="0"/>
              <a:cs typeface="Cambria Math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   100 MeV beam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    1 MHz repetition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    </a:t>
            </a:r>
            <a:r>
              <a:rPr lang="en-US" sz="2400" dirty="0" err="1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2400" baseline="-25000" dirty="0" err="1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sz="2400" baseline="-25000" dirty="0">
                <a:latin typeface="Cambria Math" charset="0"/>
                <a:ea typeface="Cambria Math" charset="0"/>
                <a:cs typeface="Cambria Math" charset="0"/>
              </a:rPr>
              <a:t>  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=0.1 </a:t>
            </a:r>
            <a:r>
              <a:rPr lang="en-US" sz="2400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m at 100 </a:t>
            </a:r>
            <a:r>
              <a:rPr lang="en-US" sz="2400" dirty="0" err="1">
                <a:latin typeface="Cambria Math" charset="0"/>
                <a:ea typeface="Cambria Math" charset="0"/>
                <a:cs typeface="Cambria Math" charset="0"/>
              </a:rPr>
              <a:t>pC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bunch charge (at the undulator)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    </a:t>
            </a:r>
            <a:r>
              <a:rPr lang="en-US" sz="2400" dirty="0" err="1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2400" baseline="-25000" dirty="0" err="1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sz="2400" baseline="-25000" dirty="0">
                <a:latin typeface="Cambria Math" charset="0"/>
                <a:ea typeface="Cambria Math" charset="0"/>
                <a:cs typeface="Cambria Math" charset="0"/>
              </a:rPr>
              <a:t>  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&lt;0.1 </a:t>
            </a:r>
            <a:r>
              <a:rPr lang="en-US" sz="2400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m at 100 </a:t>
            </a:r>
            <a:r>
              <a:rPr lang="en-US" sz="2400" dirty="0" err="1">
                <a:latin typeface="Cambria Math" charset="0"/>
                <a:ea typeface="Cambria Math" charset="0"/>
                <a:cs typeface="Cambria Math" charset="0"/>
              </a:rPr>
              <a:t>pC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bunch charge (at the injector end)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    ability to tailor the longitudinal phase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    photocathodes with a lifetime of at least 1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    visible/IR drive laser preferred for enhanced laser shaping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5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8A71D61-F730-403E-B88B-A6321961E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CBEF510-615C-443F-8014-15325272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Recommissioning the 200 MHz ¼ Wave </a:t>
            </a:r>
            <a:r>
              <a:rPr lang="en-US" dirty="0" err="1"/>
              <a:t>WiFEL</a:t>
            </a:r>
            <a:r>
              <a:rPr lang="en-US" dirty="0"/>
              <a:t> Gun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1F30FAA-9885-49A5-B76F-18629C0D2C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1660923"/>
          <a:ext cx="3829146" cy="1992512"/>
        </p:xfrm>
        <a:graphic>
          <a:graphicData uri="http://schemas.openxmlformats.org/drawingml/2006/table">
            <a:tbl>
              <a:tblPr/>
              <a:tblGrid>
                <a:gridCol w="3829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734">
                <a:tc>
                  <a:txBody>
                    <a:bodyPr/>
                    <a:lstStyle/>
                    <a:p>
                      <a:pPr marL="284163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01D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C00000"/>
                          </a:solidFill>
                        </a:rPr>
                        <a:t>Design parameters</a:t>
                      </a:r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58866826"/>
                  </a:ext>
                </a:extLst>
              </a:tr>
              <a:tr h="17819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45 MV/m gradient</a:t>
                      </a:r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6666908"/>
                  </a:ext>
                </a:extLst>
              </a:tr>
              <a:tr h="17819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4.0 MeV beam energy</a:t>
                      </a:r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7143365"/>
                  </a:ext>
                </a:extLst>
              </a:tr>
              <a:tr h="17819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1 um emittance @ 200 </a:t>
                      </a:r>
                      <a:r>
                        <a:rPr lang="en-US" sz="1600" dirty="0" err="1"/>
                        <a:t>pC</a:t>
                      </a:r>
                      <a:endParaRPr lang="en-US" sz="1600" dirty="0"/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10850358"/>
                  </a:ext>
                </a:extLst>
              </a:tr>
              <a:tr h="126066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endParaRPr lang="en-US" sz="800" dirty="0"/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75644780"/>
                  </a:ext>
                </a:extLst>
              </a:tr>
              <a:tr h="175734">
                <a:tc>
                  <a:txBody>
                    <a:bodyPr/>
                    <a:lstStyle/>
                    <a:p>
                      <a:pPr marL="284163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01D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C00000"/>
                          </a:solidFill>
                        </a:rPr>
                        <a:t>Recommissioning goals</a:t>
                      </a:r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67445451"/>
                  </a:ext>
                </a:extLst>
              </a:tr>
              <a:tr h="17573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Validate  hardware survived relocation</a:t>
                      </a:r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13230733"/>
                  </a:ext>
                </a:extLst>
              </a:tr>
              <a:tr h="17573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Replicate previous results</a:t>
                      </a:r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7600264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AE0500-2E30-4C8D-A610-621F80D848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480" y="1696209"/>
            <a:ext cx="3108960" cy="23317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D90C69-8AA8-4A0C-B59E-CC3E809736C8}"/>
              </a:ext>
            </a:extLst>
          </p:cNvPr>
          <p:cNvSpPr/>
          <p:nvPr/>
        </p:nvSpPr>
        <p:spPr>
          <a:xfrm>
            <a:off x="5457261" y="4027929"/>
            <a:ext cx="2719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WiFEL</a:t>
            </a:r>
            <a:r>
              <a:rPr lang="en-US" sz="1600" dirty="0">
                <a:solidFill>
                  <a:srgbClr val="000000"/>
                </a:solidFill>
              </a:rPr>
              <a:t> system at Wisconsin</a:t>
            </a:r>
            <a:endParaRPr lang="en-U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870FA97-4160-4AEC-96D4-12414D0072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53" y="3751541"/>
            <a:ext cx="3108960" cy="23317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CB1246C-3BB6-4711-9145-6A15C98AA3EF}"/>
              </a:ext>
            </a:extLst>
          </p:cNvPr>
          <p:cNvSpPr/>
          <p:nvPr/>
        </p:nvSpPr>
        <p:spPr>
          <a:xfrm>
            <a:off x="858464" y="6083261"/>
            <a:ext cx="3221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WiFEL</a:t>
            </a:r>
            <a:r>
              <a:rPr lang="en-US" sz="1600" dirty="0"/>
              <a:t> system relocated at SLAC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6F4528E3-03DB-48B1-B2E0-3100195B15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14757" y="4547561"/>
          <a:ext cx="4204406" cy="1920292"/>
        </p:xfrm>
        <a:graphic>
          <a:graphicData uri="http://schemas.openxmlformats.org/drawingml/2006/table">
            <a:tbl>
              <a:tblPr/>
              <a:tblGrid>
                <a:gridCol w="4204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5096">
                <a:tc>
                  <a:txBody>
                    <a:bodyPr/>
                    <a:lstStyle/>
                    <a:p>
                      <a:pPr marL="284163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01D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C00000"/>
                          </a:solidFill>
                        </a:rPr>
                        <a:t>Previously demonstrated performance</a:t>
                      </a:r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58866826"/>
                  </a:ext>
                </a:extLst>
              </a:tr>
              <a:tr h="265096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Q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latin typeface="Arial" charset="0"/>
                        </a:rPr>
                        <a:t>0</a:t>
                      </a:r>
                      <a:r>
                        <a:rPr lang="en-US" sz="1600" dirty="0"/>
                        <a:t> &gt; 3e9</a:t>
                      </a:r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6666908"/>
                  </a:ext>
                </a:extLst>
              </a:tr>
              <a:tr h="268812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26 MV/m gradient w/o photocathode</a:t>
                      </a:r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66507593"/>
                  </a:ext>
                </a:extLst>
              </a:tr>
              <a:tr h="268812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12 MV/m gradient w/ </a:t>
                      </a:r>
                      <a:r>
                        <a:rPr lang="en-US" sz="1600" dirty="0">
                          <a:latin typeface="+mn-lt"/>
                        </a:rPr>
                        <a:t>Cu </a:t>
                      </a:r>
                      <a:r>
                        <a:rPr lang="en-US" sz="1600" dirty="0"/>
                        <a:t>photocathode</a:t>
                      </a:r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78026621"/>
                  </a:ext>
                </a:extLst>
              </a:tr>
              <a:tr h="268812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1.1 MeV beam energy</a:t>
                      </a:r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21652952"/>
                  </a:ext>
                </a:extLst>
              </a:tr>
              <a:tr h="268812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l-GR" sz="1600" dirty="0"/>
                        <a:t>0.7 μ</a:t>
                      </a:r>
                      <a:r>
                        <a:rPr lang="en-US" sz="1600" dirty="0"/>
                        <a:t>m emittance for 12 </a:t>
                      </a:r>
                      <a:r>
                        <a:rPr lang="en-US" sz="1600" dirty="0" err="1"/>
                        <a:t>pC</a:t>
                      </a:r>
                      <a:r>
                        <a:rPr lang="en-US" sz="1600" dirty="0"/>
                        <a:t> @ 1.1 MeV</a:t>
                      </a:r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7143365"/>
                  </a:ext>
                </a:extLst>
              </a:tr>
              <a:tr h="268812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1.5 </a:t>
                      </a:r>
                      <a:r>
                        <a:rPr lang="en-US" sz="1600" dirty="0" err="1">
                          <a:latin typeface="+mn-lt"/>
                        </a:rPr>
                        <a:t>μm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  <a:r>
                        <a:rPr lang="en-US" sz="1600" dirty="0"/>
                        <a:t>emittance </a:t>
                      </a:r>
                      <a:r>
                        <a:rPr lang="en-US" sz="1600" dirty="0">
                          <a:latin typeface="+mn-lt"/>
                        </a:rPr>
                        <a:t>for 100 </a:t>
                      </a:r>
                      <a:r>
                        <a:rPr lang="en-US" sz="1600" dirty="0" err="1">
                          <a:latin typeface="+mn-lt"/>
                        </a:rPr>
                        <a:t>pC</a:t>
                      </a:r>
                      <a:r>
                        <a:rPr lang="en-US" sz="1600" dirty="0">
                          <a:latin typeface="+mn-lt"/>
                        </a:rPr>
                        <a:t> @ 1.1 MeV </a:t>
                      </a:r>
                      <a:endParaRPr lang="en-US" sz="1600" dirty="0"/>
                    </a:p>
                  </a:txBody>
                  <a:tcPr marL="9796" marR="9796" marT="9796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10850358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417FE38-F043-4D78-95C8-DE8C9D2E24C8}"/>
              </a:ext>
            </a:extLst>
          </p:cNvPr>
          <p:cNvSpPr/>
          <p:nvPr/>
        </p:nvSpPr>
        <p:spPr>
          <a:xfrm>
            <a:off x="609600" y="1257790"/>
            <a:ext cx="778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Opportunity to demonstrate SRF gun technology for both LCLS-II HE and UED/UEM</a:t>
            </a:r>
          </a:p>
        </p:txBody>
      </p:sp>
    </p:spTree>
    <p:extLst>
      <p:ext uri="{BB962C8B-B14F-4D97-AF65-F5344CB8AC3E}">
        <p14:creationId xmlns:p14="http://schemas.microsoft.com/office/powerpoint/2010/main" val="269746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E42FCEB-C73D-4EBB-A0A0-D5D08A885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BEF5583-E760-4AEE-9369-72FA6910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 SRF Gun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627671-CE91-4A88-BC95-6FE7E4B06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99" y="1337683"/>
            <a:ext cx="5486400" cy="5063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62F09F-2DC2-4622-BD55-C1416241AB5A}"/>
              </a:ext>
            </a:extLst>
          </p:cNvPr>
          <p:cNvSpPr txBox="1"/>
          <p:nvPr/>
        </p:nvSpPr>
        <p:spPr>
          <a:xfrm>
            <a:off x="6253762" y="1950418"/>
            <a:ext cx="1665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68686"/>
                </a:solidFill>
              </a:rPr>
              <a:t>Vacuum Vessel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7AE43A-CDA5-4D81-A429-EA8C66045D6A}"/>
              </a:ext>
            </a:extLst>
          </p:cNvPr>
          <p:cNvSpPr txBox="1"/>
          <p:nvPr/>
        </p:nvSpPr>
        <p:spPr>
          <a:xfrm>
            <a:off x="6253762" y="2342377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27D74"/>
                </a:solidFill>
              </a:rPr>
              <a:t>Magnetic Shield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9D34C5-5C3D-428C-B3CA-84AA9E67B248}"/>
              </a:ext>
            </a:extLst>
          </p:cNvPr>
          <p:cNvSpPr txBox="1"/>
          <p:nvPr/>
        </p:nvSpPr>
        <p:spPr>
          <a:xfrm>
            <a:off x="6253762" y="2734336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A4A121"/>
                </a:solidFill>
              </a:rPr>
              <a:t>LN Shield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82CE44-E742-4D7F-8AED-384BE9A9F532}"/>
              </a:ext>
            </a:extLst>
          </p:cNvPr>
          <p:cNvSpPr txBox="1"/>
          <p:nvPr/>
        </p:nvSpPr>
        <p:spPr>
          <a:xfrm>
            <a:off x="6253762" y="3126295"/>
            <a:ext cx="1266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1F9D9D"/>
                </a:solidFill>
              </a:rPr>
              <a:t>LHe</a:t>
            </a:r>
            <a:r>
              <a:rPr lang="en-US" sz="1600" b="1" dirty="0">
                <a:solidFill>
                  <a:srgbClr val="1F9D9D"/>
                </a:solidFill>
              </a:rPr>
              <a:t> Vessel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CC5940-FB51-4976-9407-88826E4ED1D1}"/>
              </a:ext>
            </a:extLst>
          </p:cNvPr>
          <p:cNvSpPr txBox="1"/>
          <p:nvPr/>
        </p:nvSpPr>
        <p:spPr>
          <a:xfrm>
            <a:off x="6253762" y="3518254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45FA2"/>
                </a:solidFill>
              </a:rPr>
              <a:t>RF Cavity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A4C5D7-2AE6-4EB6-9F72-2FA539735AE5}"/>
              </a:ext>
            </a:extLst>
          </p:cNvPr>
          <p:cNvSpPr txBox="1"/>
          <p:nvPr/>
        </p:nvSpPr>
        <p:spPr>
          <a:xfrm>
            <a:off x="6253762" y="4302172"/>
            <a:ext cx="2076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A981A"/>
                </a:solidFill>
              </a:rPr>
              <a:t>Vacuum/Beam Pipe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4C0B66-2A73-4511-91E0-E73E38489CD3}"/>
              </a:ext>
            </a:extLst>
          </p:cNvPr>
          <p:cNvSpPr txBox="1"/>
          <p:nvPr/>
        </p:nvSpPr>
        <p:spPr>
          <a:xfrm>
            <a:off x="6253762" y="5086090"/>
            <a:ext cx="1068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B81F1F"/>
                </a:solidFill>
              </a:rPr>
              <a:t>RF Tuner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7087D0-67C6-4929-BBD2-75A7F35C7C90}"/>
              </a:ext>
            </a:extLst>
          </p:cNvPr>
          <p:cNvSpPr txBox="1"/>
          <p:nvPr/>
        </p:nvSpPr>
        <p:spPr>
          <a:xfrm>
            <a:off x="6253762" y="4694131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AA1DAB"/>
                </a:solidFill>
              </a:rPr>
              <a:t>High TC Solenoid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8FD10F4-539D-402F-A683-74E5956C7C7C}"/>
              </a:ext>
            </a:extLst>
          </p:cNvPr>
          <p:cNvSpPr txBox="1"/>
          <p:nvPr/>
        </p:nvSpPr>
        <p:spPr>
          <a:xfrm>
            <a:off x="6253762" y="5478050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F941E"/>
                </a:solidFill>
              </a:rPr>
              <a:t>RF Coupler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1123AD-6A61-4A31-BFF5-B757E57F68DA}"/>
              </a:ext>
            </a:extLst>
          </p:cNvPr>
          <p:cNvSpPr txBox="1"/>
          <p:nvPr/>
        </p:nvSpPr>
        <p:spPr>
          <a:xfrm>
            <a:off x="6253762" y="3910213"/>
            <a:ext cx="209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937D55"/>
                </a:solidFill>
              </a:rPr>
              <a:t>Photocathode Stalk</a:t>
            </a:r>
          </a:p>
        </p:txBody>
      </p:sp>
    </p:spTree>
    <p:extLst>
      <p:ext uri="{BB962C8B-B14F-4D97-AF65-F5344CB8AC3E}">
        <p14:creationId xmlns:p14="http://schemas.microsoft.com/office/powerpoint/2010/main" val="401272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AA018E3-861D-4BE1-8CFA-43338712C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FF1FEB-2EE3-4CEF-A830-4DA62CDA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 SRF Gun Beamline Layout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9557D7-0822-405B-A798-E50A3066B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75" y="1383671"/>
            <a:ext cx="6465377" cy="514692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666C404-169D-4A1F-84D9-F3A262800BEB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5319316" y="4787418"/>
            <a:ext cx="954073" cy="97357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4F9376D-BCBB-4727-979E-D0ECD85931A5}"/>
              </a:ext>
            </a:extLst>
          </p:cNvPr>
          <p:cNvCxnSpPr>
            <a:cxnSpLocks/>
            <a:stCxn id="80" idx="2"/>
          </p:cNvCxnSpPr>
          <p:nvPr/>
        </p:nvCxnSpPr>
        <p:spPr>
          <a:xfrm flipH="1">
            <a:off x="5526911" y="3136991"/>
            <a:ext cx="319595" cy="31115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6C351D-3F37-4FDB-A0AD-785FEA7F3556}"/>
              </a:ext>
            </a:extLst>
          </p:cNvPr>
          <p:cNvSpPr/>
          <p:nvPr/>
        </p:nvSpPr>
        <p:spPr>
          <a:xfrm>
            <a:off x="4123796" y="5462083"/>
            <a:ext cx="720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Bend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F88A56D8-B959-4545-B4DC-CA91BF1A7163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483831" y="4141555"/>
            <a:ext cx="928100" cy="132052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CBCB250-5BCD-4996-84FB-662605C1A24B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535578" y="3003555"/>
            <a:ext cx="780299" cy="146056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7B8797D-E8F1-4ACF-BE96-743F73E8FEF1}"/>
              </a:ext>
            </a:extLst>
          </p:cNvPr>
          <p:cNvSpPr/>
          <p:nvPr/>
        </p:nvSpPr>
        <p:spPr>
          <a:xfrm>
            <a:off x="3435348" y="5129048"/>
            <a:ext cx="1040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Corrector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D6BDCC9-9A95-42FD-9DA1-CDC9A995BEB3}"/>
              </a:ext>
            </a:extLst>
          </p:cNvPr>
          <p:cNvSpPr/>
          <p:nvPr/>
        </p:nvSpPr>
        <p:spPr>
          <a:xfrm>
            <a:off x="2015243" y="4464115"/>
            <a:ext cx="1040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Corrector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37A9F98-17ED-47CF-87B6-60DF4280E469}"/>
              </a:ext>
            </a:extLst>
          </p:cNvPr>
          <p:cNvSpPr/>
          <p:nvPr/>
        </p:nvSpPr>
        <p:spPr>
          <a:xfrm>
            <a:off x="4640284" y="5760996"/>
            <a:ext cx="1358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Quadrupoles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9B2303E-F64B-4973-B588-6F1DDF26693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253989" y="1916597"/>
            <a:ext cx="985777" cy="15346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575594D-BF85-4705-8B05-A7FAD5F4D9BD}"/>
              </a:ext>
            </a:extLst>
          </p:cNvPr>
          <p:cNvSpPr/>
          <p:nvPr/>
        </p:nvSpPr>
        <p:spPr>
          <a:xfrm>
            <a:off x="3749888" y="1578043"/>
            <a:ext cx="979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Solenoid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46D3DB5-D84B-469B-BFDD-2DCD40AB12B4}"/>
              </a:ext>
            </a:extLst>
          </p:cNvPr>
          <p:cNvCxnSpPr>
            <a:cxnSpLocks/>
          </p:cNvCxnSpPr>
          <p:nvPr/>
        </p:nvCxnSpPr>
        <p:spPr>
          <a:xfrm flipH="1" flipV="1">
            <a:off x="3113192" y="2664886"/>
            <a:ext cx="1475524" cy="930548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3503EDF-C5DC-464B-99FF-ACB9F423FEFB}"/>
              </a:ext>
            </a:extLst>
          </p:cNvPr>
          <p:cNvCxnSpPr>
            <a:cxnSpLocks/>
          </p:cNvCxnSpPr>
          <p:nvPr/>
        </p:nvCxnSpPr>
        <p:spPr>
          <a:xfrm flipV="1">
            <a:off x="3813715" y="3595434"/>
            <a:ext cx="775000" cy="516956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6BDB17F-2A7E-4C60-ABE1-F60DAFDE752B}"/>
              </a:ext>
            </a:extLst>
          </p:cNvPr>
          <p:cNvSpPr/>
          <p:nvPr/>
        </p:nvSpPr>
        <p:spPr>
          <a:xfrm>
            <a:off x="3435348" y="4108527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Laser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beam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49E5746-839C-45FB-B621-D27B9A675CFA}"/>
              </a:ext>
            </a:extLst>
          </p:cNvPr>
          <p:cNvSpPr/>
          <p:nvPr/>
        </p:nvSpPr>
        <p:spPr>
          <a:xfrm>
            <a:off x="6959456" y="3653857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Faraday</a:t>
            </a:r>
          </a:p>
          <a:p>
            <a:r>
              <a:rPr lang="en-US" sz="1600" dirty="0"/>
              <a:t>Cup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F40F8664-81D8-464B-B812-366BAD82A0AF}"/>
              </a:ext>
            </a:extLst>
          </p:cNvPr>
          <p:cNvSpPr/>
          <p:nvPr/>
        </p:nvSpPr>
        <p:spPr>
          <a:xfrm>
            <a:off x="7869213" y="5042243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Faraday</a:t>
            </a:r>
          </a:p>
          <a:p>
            <a:r>
              <a:rPr lang="en-US" sz="1600" dirty="0"/>
              <a:t>Cup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E3E3275-5822-4603-A70F-62BBF4EE3222}"/>
              </a:ext>
            </a:extLst>
          </p:cNvPr>
          <p:cNvSpPr/>
          <p:nvPr/>
        </p:nvSpPr>
        <p:spPr>
          <a:xfrm>
            <a:off x="5411931" y="2552216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Profile</a:t>
            </a:r>
          </a:p>
          <a:p>
            <a:r>
              <a:rPr lang="en-US" sz="1600" dirty="0"/>
              <a:t>Monitor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A55912F-EBF9-4683-9749-4CB9D917E0EA}"/>
              </a:ext>
            </a:extLst>
          </p:cNvPr>
          <p:cNvSpPr/>
          <p:nvPr/>
        </p:nvSpPr>
        <p:spPr>
          <a:xfrm>
            <a:off x="6483775" y="2863371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Profile</a:t>
            </a:r>
          </a:p>
          <a:p>
            <a:r>
              <a:rPr lang="en-US" sz="1600" dirty="0"/>
              <a:t>Monitor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EA44B27F-35E0-4E50-8B18-EB6838D0CBE1}"/>
              </a:ext>
            </a:extLst>
          </p:cNvPr>
          <p:cNvSpPr/>
          <p:nvPr/>
        </p:nvSpPr>
        <p:spPr>
          <a:xfrm>
            <a:off x="7971568" y="4209717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Profile</a:t>
            </a:r>
          </a:p>
          <a:p>
            <a:r>
              <a:rPr lang="en-US" sz="1600" dirty="0"/>
              <a:t>Monitor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1051C82C-57B7-47EA-9E07-6101C0079DAE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3955683" y="3972794"/>
            <a:ext cx="1001317" cy="115625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xmlns="" id="{5A19C503-5CE3-4EA0-B40A-F726C8D53165}"/>
              </a:ext>
            </a:extLst>
          </p:cNvPr>
          <p:cNvCxnSpPr>
            <a:cxnSpLocks/>
            <a:stCxn id="81" idx="2"/>
          </p:cNvCxnSpPr>
          <p:nvPr/>
        </p:nvCxnSpPr>
        <p:spPr>
          <a:xfrm flipH="1">
            <a:off x="6789308" y="3448146"/>
            <a:ext cx="129042" cy="27253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xmlns="" id="{6261EB41-2BF1-41A7-A55E-F300B6FF8598}"/>
              </a:ext>
            </a:extLst>
          </p:cNvPr>
          <p:cNvCxnSpPr>
            <a:cxnSpLocks/>
            <a:stCxn id="27" idx="2"/>
          </p:cNvCxnSpPr>
          <p:nvPr/>
        </p:nvCxnSpPr>
        <p:spPr>
          <a:xfrm flipH="1" flipV="1">
            <a:off x="6877242" y="4235003"/>
            <a:ext cx="550452" cy="3629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xmlns="" id="{87239E64-D5A4-4140-8AE5-220F7AEB60C7}"/>
              </a:ext>
            </a:extLst>
          </p:cNvPr>
          <p:cNvCxnSpPr>
            <a:cxnSpLocks/>
            <a:stCxn id="82" idx="1"/>
          </p:cNvCxnSpPr>
          <p:nvPr/>
        </p:nvCxnSpPr>
        <p:spPr>
          <a:xfrm flipH="1">
            <a:off x="7612202" y="4502105"/>
            <a:ext cx="359366" cy="29971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BA437856-0B66-4036-A72E-C2C669D04AA6}"/>
              </a:ext>
            </a:extLst>
          </p:cNvPr>
          <p:cNvCxnSpPr>
            <a:cxnSpLocks/>
            <a:stCxn id="79" idx="1"/>
          </p:cNvCxnSpPr>
          <p:nvPr/>
        </p:nvCxnSpPr>
        <p:spPr>
          <a:xfrm flipH="1" flipV="1">
            <a:off x="7563167" y="5200566"/>
            <a:ext cx="306046" cy="13406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4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382736-6F07-4548-B47C-45369354D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8B4596E-39C3-4B23-9355-CE2C3738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Months (and Several Safety Reviews) Later…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E41C14-8951-40E1-8E08-B34D946A147F}"/>
              </a:ext>
            </a:extLst>
          </p:cNvPr>
          <p:cNvSpPr/>
          <p:nvPr/>
        </p:nvSpPr>
        <p:spPr>
          <a:xfrm>
            <a:off x="451822" y="1609363"/>
            <a:ext cx="1689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System Installed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C20F2E-3AC6-4E9E-934C-4CC6B7447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2" y="1978695"/>
            <a:ext cx="5042115" cy="3548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C43B26-2F21-44B1-B633-5F6B74C47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49" y="4611185"/>
            <a:ext cx="2741073" cy="1828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82587E-9D36-480A-B571-5B8BC5BCAF26}"/>
              </a:ext>
            </a:extLst>
          </p:cNvPr>
          <p:cNvSpPr/>
          <p:nvPr/>
        </p:nvSpPr>
        <p:spPr>
          <a:xfrm>
            <a:off x="6284002" y="4272631"/>
            <a:ext cx="2053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~100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pC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@ 1.1 MeV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1C060C-5652-4C4D-AF22-085359382A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39284" y="1369874"/>
            <a:ext cx="2743200" cy="27407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C728C7-5FC7-4BDA-8766-6162C8CBF9EA}"/>
              </a:ext>
            </a:extLst>
          </p:cNvPr>
          <p:cNvSpPr/>
          <p:nvPr/>
        </p:nvSpPr>
        <p:spPr>
          <a:xfrm>
            <a:off x="4707319" y="1370114"/>
            <a:ext cx="1233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&amp; operating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618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8D3EDB6-CCD3-4981-A950-70730345B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FF4A088-B9D1-4E0D-837D-C186A9E4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 SRF Gun Project Team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876F3C-28E6-41C6-89F9-4668B9784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16" y="1885038"/>
            <a:ext cx="1364775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4A992D-E1E4-4D5A-921E-FB7CA25BD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705" y="1885038"/>
            <a:ext cx="137160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4B97B2-BD8F-4259-A02C-4B07A30F2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442" y="1890008"/>
            <a:ext cx="1367104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DF7326-4A43-49E7-BB7A-FF03DED79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357" y="4013264"/>
            <a:ext cx="1376297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0476902-8550-4968-9517-8D6BFA4836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135" y="4018234"/>
            <a:ext cx="1369718" cy="1371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DA617B-BD24-4EF3-825E-A8591F02A626}"/>
              </a:ext>
            </a:extLst>
          </p:cNvPr>
          <p:cNvSpPr/>
          <p:nvPr/>
        </p:nvSpPr>
        <p:spPr>
          <a:xfrm>
            <a:off x="286564" y="3257504"/>
            <a:ext cx="1151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Chris</a:t>
            </a:r>
          </a:p>
          <a:p>
            <a:pPr algn="ctr"/>
            <a:r>
              <a:rPr lang="en-US" sz="1600" dirty="0"/>
              <a:t>Adolphsen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486DCE0-46E5-4DC8-8FBB-040A6082071D}"/>
              </a:ext>
            </a:extLst>
          </p:cNvPr>
          <p:cNvSpPr/>
          <p:nvPr/>
        </p:nvSpPr>
        <p:spPr>
          <a:xfrm>
            <a:off x="1897047" y="3257504"/>
            <a:ext cx="958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Bruce</a:t>
            </a:r>
          </a:p>
          <a:p>
            <a:pPr algn="ctr"/>
            <a:r>
              <a:rPr lang="en-US" sz="1600" dirty="0"/>
              <a:t>Dunham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A407423-D981-4179-AFA8-998F986C601B}"/>
              </a:ext>
            </a:extLst>
          </p:cNvPr>
          <p:cNvSpPr/>
          <p:nvPr/>
        </p:nvSpPr>
        <p:spPr>
          <a:xfrm>
            <a:off x="4696156" y="5034706"/>
            <a:ext cx="651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Keith</a:t>
            </a:r>
          </a:p>
          <a:p>
            <a:pPr algn="ctr"/>
            <a:r>
              <a:rPr lang="en-US" sz="1600" dirty="0"/>
              <a:t>Jobe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EEA5DE5-2088-4274-B01A-58CF3F8D2A3D}"/>
              </a:ext>
            </a:extLst>
          </p:cNvPr>
          <p:cNvSpPr/>
          <p:nvPr/>
        </p:nvSpPr>
        <p:spPr>
          <a:xfrm>
            <a:off x="5274430" y="5034706"/>
            <a:ext cx="821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Renkai</a:t>
            </a:r>
          </a:p>
          <a:p>
            <a:pPr algn="ctr"/>
            <a:r>
              <a:rPr lang="en-US" sz="1600" dirty="0"/>
              <a:t>Li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6FC003F-CECE-4A3F-A2AE-F81BA80DCF97}"/>
              </a:ext>
            </a:extLst>
          </p:cNvPr>
          <p:cNvSpPr/>
          <p:nvPr/>
        </p:nvSpPr>
        <p:spPr>
          <a:xfrm>
            <a:off x="3451465" y="3257504"/>
            <a:ext cx="821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Nora</a:t>
            </a:r>
          </a:p>
          <a:p>
            <a:pPr algn="ctr"/>
            <a:r>
              <a:rPr lang="en-US" sz="1600" dirty="0"/>
              <a:t>Norvell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C136E5-EC3A-41AD-BAF2-6A8509160CB5}"/>
              </a:ext>
            </a:extLst>
          </p:cNvPr>
          <p:cNvSpPr/>
          <p:nvPr/>
        </p:nvSpPr>
        <p:spPr>
          <a:xfrm>
            <a:off x="1873803" y="538295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Tom</a:t>
            </a:r>
          </a:p>
          <a:p>
            <a:pPr algn="ctr"/>
            <a:r>
              <a:rPr lang="en-US" sz="1600" dirty="0"/>
              <a:t>Peterson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8710D0C-3D34-483D-A4EC-45F9D747973B}"/>
              </a:ext>
            </a:extLst>
          </p:cNvPr>
          <p:cNvSpPr/>
          <p:nvPr/>
        </p:nvSpPr>
        <p:spPr>
          <a:xfrm>
            <a:off x="3388146" y="5382950"/>
            <a:ext cx="947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John</a:t>
            </a:r>
          </a:p>
          <a:p>
            <a:pPr algn="ctr"/>
            <a:r>
              <a:rPr lang="en-US" sz="1600" dirty="0"/>
              <a:t>Seabury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691D8DA-4FE6-4948-A89A-E8C34F47229D}"/>
              </a:ext>
            </a:extLst>
          </p:cNvPr>
          <p:cNvSpPr/>
          <p:nvPr/>
        </p:nvSpPr>
        <p:spPr>
          <a:xfrm>
            <a:off x="6662196" y="5034706"/>
            <a:ext cx="1128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Theo</a:t>
            </a:r>
          </a:p>
          <a:p>
            <a:pPr algn="ctr"/>
            <a:r>
              <a:rPr lang="en-US" sz="1600" dirty="0"/>
              <a:t>Vecchione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E284EA0-A020-4DAA-947D-DAE3B9FD643D}"/>
              </a:ext>
            </a:extLst>
          </p:cNvPr>
          <p:cNvSpPr/>
          <p:nvPr/>
        </p:nvSpPr>
        <p:spPr>
          <a:xfrm>
            <a:off x="6022623" y="5034706"/>
            <a:ext cx="712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Xijie</a:t>
            </a:r>
          </a:p>
          <a:p>
            <a:pPr algn="ctr"/>
            <a:r>
              <a:rPr lang="en-US" sz="1600" dirty="0"/>
              <a:t>Wang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E61987A-6D3F-4020-8100-841DC7E09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03" y="4013264"/>
            <a:ext cx="1371600" cy="13716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1EF677E-9EAF-4EBF-92BD-449710DEFA55}"/>
              </a:ext>
            </a:extLst>
          </p:cNvPr>
          <p:cNvSpPr/>
          <p:nvPr/>
        </p:nvSpPr>
        <p:spPr>
          <a:xfrm>
            <a:off x="542244" y="538295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Bob</a:t>
            </a:r>
          </a:p>
          <a:p>
            <a:pPr algn="ctr"/>
            <a:r>
              <a:rPr lang="en-US" sz="1600" dirty="0"/>
              <a:t>Legg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C7918EA-BE9B-4789-986D-83CE7BECC1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56" y="2183658"/>
            <a:ext cx="4297680" cy="28654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766AAA4-B7AF-415E-9767-44B3C24F40FE}"/>
              </a:ext>
            </a:extLst>
          </p:cNvPr>
          <p:cNvSpPr/>
          <p:nvPr/>
        </p:nvSpPr>
        <p:spPr>
          <a:xfrm>
            <a:off x="7718038" y="5026734"/>
            <a:ext cx="1275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Stephen</a:t>
            </a:r>
          </a:p>
          <a:p>
            <a:pPr algn="ctr"/>
            <a:r>
              <a:rPr lang="en-US" sz="1600" dirty="0"/>
              <a:t>Weathersby</a:t>
            </a:r>
          </a:p>
        </p:txBody>
      </p:sp>
    </p:spTree>
    <p:extLst>
      <p:ext uri="{BB962C8B-B14F-4D97-AF65-F5344CB8AC3E}">
        <p14:creationId xmlns:p14="http://schemas.microsoft.com/office/powerpoint/2010/main" val="334622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8CCD6136-1C52-514D-A02A-9BEE13CB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9F785E-8A20-9B4A-8694-5CF8FDCCF99C}"/>
              </a:ext>
            </a:extLst>
          </p:cNvPr>
          <p:cNvSpPr txBox="1"/>
          <p:nvPr/>
        </p:nvSpPr>
        <p:spPr>
          <a:xfrm>
            <a:off x="685800" y="2590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are applying for funds to purchase a 4K 100W closed-loop Helium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Design and build a cathode load lock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Replace the copper coating on the cathode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Fix the laser-RF synchronization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 an accurate emittance measurement system</a:t>
            </a:r>
          </a:p>
        </p:txBody>
      </p:sp>
    </p:spTree>
    <p:extLst>
      <p:ext uri="{BB962C8B-B14F-4D97-AF65-F5344CB8AC3E}">
        <p14:creationId xmlns:p14="http://schemas.microsoft.com/office/powerpoint/2010/main" val="15545636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91BD65552C14D9EB0D294313223E1" ma:contentTypeVersion="0" ma:contentTypeDescription="Create a new document." ma:contentTypeScope="" ma:versionID="1209489ef6aa862ac8d1c87fe70cbd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478CE5-DE07-4ED3-A13D-4669874F37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2FCDF6-6542-4FD9-ADBC-4ABFAAE1EF8D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2EB164-4E3C-4B31-9E23-A0AB746C46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540</Words>
  <Application>Microsoft Office PowerPoint</Application>
  <PresentationFormat>On-screen Show (4:3)</PresentationFormat>
  <Paragraphs>121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 The SRF Gun Project at SLAC</vt:lpstr>
      <vt:lpstr>PowerPoint Presentation</vt:lpstr>
      <vt:lpstr>Injector Requirements for future XFELs</vt:lpstr>
      <vt:lpstr>Recommissioning the 200 MHz ¼ Wave WiFEL Gun</vt:lpstr>
      <vt:lpstr>SLAC SRF Gun Design</vt:lpstr>
      <vt:lpstr>SLAC SRF Gun Beamline Layout</vt:lpstr>
      <vt:lpstr>Six Months (and Several Safety Reviews) Later…</vt:lpstr>
      <vt:lpstr>SLAC SRF Gun Project Team</vt:lpstr>
      <vt:lpstr>Next Steps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 Merminga</dc:title>
  <dc:creator>OCFO Budget Office cdc</dc:creator>
  <dc:description>7/9: updated comments on SSRL slide 10, AD slide 12</dc:description>
  <cp:lastModifiedBy>sekuto</cp:lastModifiedBy>
  <cp:revision>2770</cp:revision>
  <cp:lastPrinted>2017-10-19T20:22:49Z</cp:lastPrinted>
  <dcterms:created xsi:type="dcterms:W3CDTF">2012-04-12T23:05:29Z</dcterms:created>
  <dcterms:modified xsi:type="dcterms:W3CDTF">2018-06-27T01:26:25Z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SLAC_PPT_032312</vt:lpwstr>
  </property>
  <property fmtid="{D5CDD505-2E9C-101B-9397-08002B2CF9AE}" pid="4" name="ArticulateGUID">
    <vt:lpwstr>4F2C0736-F769-41F4-8D23-03358470444A</vt:lpwstr>
  </property>
  <property fmtid="{D5CDD505-2E9C-101B-9397-08002B2CF9AE}" pid="5" name="ArticulateProjectFull">
    <vt:lpwstr>F:\PROJECTS\JohnsonBeesley\S+G\SLAC\SLAC_PPT_040212.ppta</vt:lpwstr>
  </property>
  <property fmtid="{D5CDD505-2E9C-101B-9397-08002B2CF9AE}" pid="6" name="ContentTypeId">
    <vt:lpwstr>0x0101003ED91BD65552C14D9EB0D294313223E1</vt:lpwstr>
  </property>
</Properties>
</file>