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989" r:id="rId4"/>
  </p:sldMasterIdLst>
  <p:notesMasterIdLst>
    <p:notesMasterId r:id="rId20"/>
  </p:notesMasterIdLst>
  <p:handoutMasterIdLst>
    <p:handoutMasterId r:id="rId21"/>
  </p:handoutMasterIdLst>
  <p:sldIdLst>
    <p:sldId id="270" r:id="rId5"/>
    <p:sldId id="271" r:id="rId6"/>
    <p:sldId id="272" r:id="rId7"/>
    <p:sldId id="277" r:id="rId8"/>
    <p:sldId id="273" r:id="rId9"/>
    <p:sldId id="274" r:id="rId10"/>
    <p:sldId id="275" r:id="rId11"/>
    <p:sldId id="276" r:id="rId12"/>
    <p:sldId id="278" r:id="rId13"/>
    <p:sldId id="279" r:id="rId14"/>
    <p:sldId id="280" r:id="rId15"/>
    <p:sldId id="281" r:id="rId16"/>
    <p:sldId id="282" r:id="rId17"/>
    <p:sldId id="283" r:id="rId18"/>
    <p:sldId id="284" r:id="rId19"/>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pitchFamily="34" charset="0"/>
        <a:ea typeface="ヒラギノ角ゴ Pro W3"/>
        <a:cs typeface="ヒラギノ角ゴ Pro W3"/>
      </a:defRPr>
    </a:lvl1pPr>
    <a:lvl2pPr marL="457200" algn="l" defTabSz="457200" rtl="0" fontAlgn="base">
      <a:spcBef>
        <a:spcPct val="0"/>
      </a:spcBef>
      <a:spcAft>
        <a:spcPct val="0"/>
      </a:spcAft>
      <a:defRPr kern="1200">
        <a:solidFill>
          <a:schemeClr val="tx1"/>
        </a:solidFill>
        <a:latin typeface="Arial" pitchFamily="34" charset="0"/>
        <a:ea typeface="ヒラギノ角ゴ Pro W3"/>
        <a:cs typeface="ヒラギノ角ゴ Pro W3"/>
      </a:defRPr>
    </a:lvl2pPr>
    <a:lvl3pPr marL="914400" algn="l" defTabSz="457200" rtl="0" fontAlgn="base">
      <a:spcBef>
        <a:spcPct val="0"/>
      </a:spcBef>
      <a:spcAft>
        <a:spcPct val="0"/>
      </a:spcAft>
      <a:defRPr kern="1200">
        <a:solidFill>
          <a:schemeClr val="tx1"/>
        </a:solidFill>
        <a:latin typeface="Arial" pitchFamily="34" charset="0"/>
        <a:ea typeface="ヒラギノ角ゴ Pro W3"/>
        <a:cs typeface="ヒラギノ角ゴ Pro W3"/>
      </a:defRPr>
    </a:lvl3pPr>
    <a:lvl4pPr marL="1371600" algn="l" defTabSz="457200" rtl="0" fontAlgn="base">
      <a:spcBef>
        <a:spcPct val="0"/>
      </a:spcBef>
      <a:spcAft>
        <a:spcPct val="0"/>
      </a:spcAft>
      <a:defRPr kern="1200">
        <a:solidFill>
          <a:schemeClr val="tx1"/>
        </a:solidFill>
        <a:latin typeface="Arial" pitchFamily="34" charset="0"/>
        <a:ea typeface="ヒラギノ角ゴ Pro W3"/>
        <a:cs typeface="ヒラギノ角ゴ Pro W3"/>
      </a:defRPr>
    </a:lvl4pPr>
    <a:lvl5pPr marL="1828800" algn="l" defTabSz="457200" rtl="0" fontAlgn="base">
      <a:spcBef>
        <a:spcPct val="0"/>
      </a:spcBef>
      <a:spcAft>
        <a:spcPct val="0"/>
      </a:spcAft>
      <a:defRPr kern="1200">
        <a:solidFill>
          <a:schemeClr val="tx1"/>
        </a:solidFill>
        <a:latin typeface="Arial" pitchFamily="34" charset="0"/>
        <a:ea typeface="ヒラギノ角ゴ Pro W3"/>
        <a:cs typeface="ヒラギノ角ゴ Pro W3"/>
      </a:defRPr>
    </a:lvl5pPr>
    <a:lvl6pPr marL="2286000" algn="l" defTabSz="914400" rtl="0" eaLnBrk="1" latinLnBrk="0" hangingPunct="1">
      <a:defRPr kern="1200">
        <a:solidFill>
          <a:schemeClr val="tx1"/>
        </a:solidFill>
        <a:latin typeface="Arial" pitchFamily="34" charset="0"/>
        <a:ea typeface="ヒラギノ角ゴ Pro W3"/>
        <a:cs typeface="ヒラギノ角ゴ Pro W3"/>
      </a:defRPr>
    </a:lvl6pPr>
    <a:lvl7pPr marL="2743200" algn="l" defTabSz="914400" rtl="0" eaLnBrk="1" latinLnBrk="0" hangingPunct="1">
      <a:defRPr kern="1200">
        <a:solidFill>
          <a:schemeClr val="tx1"/>
        </a:solidFill>
        <a:latin typeface="Arial" pitchFamily="34" charset="0"/>
        <a:ea typeface="ヒラギノ角ゴ Pro W3"/>
        <a:cs typeface="ヒラギノ角ゴ Pro W3"/>
      </a:defRPr>
    </a:lvl7pPr>
    <a:lvl8pPr marL="3200400" algn="l" defTabSz="914400" rtl="0" eaLnBrk="1" latinLnBrk="0" hangingPunct="1">
      <a:defRPr kern="1200">
        <a:solidFill>
          <a:schemeClr val="tx1"/>
        </a:solidFill>
        <a:latin typeface="Arial" pitchFamily="34" charset="0"/>
        <a:ea typeface="ヒラギノ角ゴ Pro W3"/>
        <a:cs typeface="ヒラギノ角ゴ Pro W3"/>
      </a:defRPr>
    </a:lvl8pPr>
    <a:lvl9pPr marL="3657600" algn="l" defTabSz="914400" rtl="0" eaLnBrk="1" latinLnBrk="0" hangingPunct="1">
      <a:defRPr kern="1200">
        <a:solidFill>
          <a:schemeClr val="tx1"/>
        </a:solidFill>
        <a:latin typeface="Arial" pitchFamily="34" charset="0"/>
        <a:ea typeface="ヒラギノ角ゴ Pro W3"/>
        <a:cs typeface="ヒラギノ角ゴ Pro W3"/>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7"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o, Hiroyuki" initials="AH" lastIdx="1" clrIdx="0">
    <p:extLst>
      <p:ext uri="{19B8F6BF-5375-455C-9EA6-DF929625EA0E}">
        <p15:presenceInfo xmlns:p15="http://schemas.microsoft.com/office/powerpoint/2012/main" userId="S-1-5-21-2139319003-1153703952-439713625-291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9CF"/>
    <a:srgbClr val="FFFFFF"/>
    <a:srgbClr val="A50021"/>
    <a:srgbClr val="FFAE1A"/>
    <a:srgbClr val="064308"/>
    <a:srgbClr val="E9EDE9"/>
    <a:srgbClr val="D8E5BA"/>
    <a:srgbClr val="CC6600"/>
    <a:srgbClr val="4E8542"/>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571" autoAdjust="0"/>
    <p:restoredTop sz="94660"/>
  </p:normalViewPr>
  <p:slideViewPr>
    <p:cSldViewPr snapToObjects="1">
      <p:cViewPr>
        <p:scale>
          <a:sx n="82" d="100"/>
          <a:sy n="82" d="100"/>
        </p:scale>
        <p:origin x="792" y="432"/>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3792"/>
    </p:cViewPr>
  </p:sorterViewPr>
  <p:notesViewPr>
    <p:cSldViewPr snapToObjects="1">
      <p:cViewPr varScale="1">
        <p:scale>
          <a:sx n="83" d="100"/>
          <a:sy n="83" d="100"/>
        </p:scale>
        <p:origin x="-2916" y="-96"/>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0257101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3037841" cy="464741"/>
          </a:xfrm>
          <a:prstGeom prst="rect">
            <a:avLst/>
          </a:prstGeom>
        </p:spPr>
        <p:txBody>
          <a:bodyPr vert="horz" wrap="square" lIns="92587" tIns="46293" rIns="92587" bIns="46293" numCol="1" anchor="t" anchorCtr="0" compatLnSpc="1">
            <a:prstTxWarp prst="textNoShape">
              <a:avLst/>
            </a:prstTxWarp>
          </a:bodyPr>
          <a:lstStyle>
            <a:lvl1pPr>
              <a:defRPr sz="1200">
                <a:latin typeface="Calibri" pitchFamily="49" charset="0"/>
                <a:ea typeface="ヒラギノ角ゴ Pro W3" pitchFamily="49" charset="-128"/>
                <a:cs typeface="ヒラギノ角ゴ Pro W3" pitchFamily="49" charset="-128"/>
              </a:defRPr>
            </a:lvl1pPr>
          </a:lstStyle>
          <a:p>
            <a:pPr>
              <a:defRPr/>
            </a:pPr>
            <a:endParaRPr lang="en-US"/>
          </a:p>
        </p:txBody>
      </p:sp>
      <p:sp>
        <p:nvSpPr>
          <p:cNvPr id="3" name="Date Placeholder 2"/>
          <p:cNvSpPr>
            <a:spLocks noGrp="1"/>
          </p:cNvSpPr>
          <p:nvPr>
            <p:ph type="dt" idx="1"/>
          </p:nvPr>
        </p:nvSpPr>
        <p:spPr>
          <a:xfrm>
            <a:off x="3970940" y="3"/>
            <a:ext cx="3037841" cy="464741"/>
          </a:xfrm>
          <a:prstGeom prst="rect">
            <a:avLst/>
          </a:prstGeom>
        </p:spPr>
        <p:txBody>
          <a:bodyPr vert="horz" wrap="square" lIns="92587" tIns="46293" rIns="92587" bIns="46293" numCol="1" anchor="t" anchorCtr="0" compatLnSpc="1">
            <a:prstTxWarp prst="textNoShape">
              <a:avLst/>
            </a:prstTxWarp>
          </a:bodyPr>
          <a:lstStyle>
            <a:lvl1pPr algn="r">
              <a:defRPr sz="1200" smtClean="0">
                <a:latin typeface="Calibri" pitchFamily="34" charset="0"/>
                <a:ea typeface="ヒラギノ角ゴ Pro W3" pitchFamily="-112" charset="-128"/>
                <a:cs typeface="+mn-cs"/>
              </a:defRPr>
            </a:lvl1pPr>
          </a:lstStyle>
          <a:p>
            <a:pPr>
              <a:defRPr/>
            </a:pPr>
            <a:fld id="{58165478-8271-4537-9DBA-6DB278E2C8C0}" type="datetime1">
              <a:rPr lang="en-US"/>
              <a:pPr>
                <a:defRPr/>
              </a:pPr>
              <a:t>6/28/18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wrap="square" lIns="92587" tIns="46293" rIns="92587" bIns="46293"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701040" y="4415832"/>
            <a:ext cx="5608320" cy="4182661"/>
          </a:xfrm>
          <a:prstGeom prst="rect">
            <a:avLst/>
          </a:prstGeom>
        </p:spPr>
        <p:txBody>
          <a:bodyPr vert="horz" wrap="square" lIns="92587" tIns="46293" rIns="92587" bIns="46293" numCol="1" anchor="t" anchorCtr="0" compatLnSpc="1">
            <a:prstTxWarp prst="textNoShape">
              <a:avLst/>
            </a:prstTxWarp>
            <a:normAutofit/>
          </a:bodyPr>
          <a:lstStyle/>
          <a:p>
            <a:pPr lvl="0"/>
            <a:r>
              <a:rPr lang="en-US" noProof="0"/>
              <a:t>Click to edit Master text styles</a:t>
            </a:r>
          </a:p>
          <a:p>
            <a:pPr lvl="0"/>
            <a:r>
              <a:rPr lang="en-US" noProof="0"/>
              <a:t>Second level</a:t>
            </a:r>
          </a:p>
          <a:p>
            <a:pPr lvl="0"/>
            <a:r>
              <a:rPr lang="en-US" noProof="0"/>
              <a:t>Third level</a:t>
            </a:r>
          </a:p>
          <a:p>
            <a:pPr lvl="0"/>
            <a:r>
              <a:rPr lang="en-US" noProof="0"/>
              <a:t>Fourth level</a:t>
            </a:r>
          </a:p>
          <a:p>
            <a:pPr lvl="0"/>
            <a:r>
              <a:rPr lang="en-US" noProof="0"/>
              <a:t>Fifth level</a:t>
            </a:r>
          </a:p>
        </p:txBody>
      </p:sp>
      <p:sp>
        <p:nvSpPr>
          <p:cNvPr id="6" name="Footer Placeholder 5"/>
          <p:cNvSpPr>
            <a:spLocks noGrp="1"/>
          </p:cNvSpPr>
          <p:nvPr>
            <p:ph type="ftr" sz="quarter" idx="4"/>
          </p:nvPr>
        </p:nvSpPr>
        <p:spPr>
          <a:xfrm>
            <a:off x="3" y="8830063"/>
            <a:ext cx="3037841" cy="464740"/>
          </a:xfrm>
          <a:prstGeom prst="rect">
            <a:avLst/>
          </a:prstGeom>
        </p:spPr>
        <p:txBody>
          <a:bodyPr vert="horz" wrap="square" lIns="92587" tIns="46293" rIns="92587" bIns="46293" numCol="1" anchor="b" anchorCtr="0" compatLnSpc="1">
            <a:prstTxWarp prst="textNoShape">
              <a:avLst/>
            </a:prstTxWarp>
          </a:bodyPr>
          <a:lstStyle>
            <a:lvl1pPr>
              <a:defRPr sz="1200">
                <a:latin typeface="Calibri" pitchFamily="49" charset="0"/>
                <a:ea typeface="ヒラギノ角ゴ Pro W3" pitchFamily="49" charset="-128"/>
                <a:cs typeface="ヒラギノ角ゴ Pro W3" pitchFamily="49" charset="-128"/>
              </a:defRPr>
            </a:lvl1pPr>
          </a:lstStyle>
          <a:p>
            <a:pPr>
              <a:defRPr/>
            </a:pPr>
            <a:endParaRPr lang="en-US"/>
          </a:p>
        </p:txBody>
      </p:sp>
      <p:sp>
        <p:nvSpPr>
          <p:cNvPr id="7" name="Slide Number Placeholder 6"/>
          <p:cNvSpPr>
            <a:spLocks noGrp="1"/>
          </p:cNvSpPr>
          <p:nvPr>
            <p:ph type="sldNum" sz="quarter" idx="5"/>
          </p:nvPr>
        </p:nvSpPr>
        <p:spPr>
          <a:xfrm>
            <a:off x="3970940" y="8830063"/>
            <a:ext cx="3037841" cy="464740"/>
          </a:xfrm>
          <a:prstGeom prst="rect">
            <a:avLst/>
          </a:prstGeom>
        </p:spPr>
        <p:txBody>
          <a:bodyPr vert="horz" wrap="square" lIns="92587" tIns="46293" rIns="92587" bIns="46293" numCol="1" anchor="b" anchorCtr="0" compatLnSpc="1">
            <a:prstTxWarp prst="textNoShape">
              <a:avLst/>
            </a:prstTxWarp>
          </a:bodyPr>
          <a:lstStyle>
            <a:lvl1pPr algn="r">
              <a:defRPr sz="1200" smtClean="0">
                <a:latin typeface="Calibri" pitchFamily="34" charset="0"/>
                <a:ea typeface="ヒラギノ角ゴ Pro W3" pitchFamily="-112" charset="-128"/>
                <a:cs typeface="+mn-cs"/>
              </a:defRPr>
            </a:lvl1pPr>
          </a:lstStyle>
          <a:p>
            <a:pPr>
              <a:defRPr/>
            </a:pPr>
            <a:fld id="{74EB2CD8-9047-43A5-BEAD-229CAC8CFCAA}" type="slidenum">
              <a:rPr lang="en-US"/>
              <a:pPr>
                <a:defRPr/>
              </a:pPr>
              <a:t>‹#›</a:t>
            </a:fld>
            <a:endParaRPr lang="en-US"/>
          </a:p>
        </p:txBody>
      </p:sp>
    </p:spTree>
    <p:extLst>
      <p:ext uri="{BB962C8B-B14F-4D97-AF65-F5344CB8AC3E}">
        <p14:creationId xmlns:p14="http://schemas.microsoft.com/office/powerpoint/2010/main" val="4104131628"/>
      </p:ext>
    </p:extLst>
  </p:cSld>
  <p:clrMap bg1="lt1" tx1="dk1" bg2="lt2" tx2="dk2" accent1="accent1" accent2="accent2" accent3="accent3" accent4="accent4" accent5="accent5" accent6="accent6" hlink="hlink" folHlink="folHlink"/>
  <p:hf sldNum="0" hdr="0" ftr="0" dt="0"/>
  <p:notesStyle>
    <a:lvl1pPr algn="l" defTabSz="457200" rtl="0" eaLnBrk="0" fontAlgn="base" hangingPunct="0">
      <a:spcBef>
        <a:spcPct val="30000"/>
      </a:spcBef>
      <a:spcAft>
        <a:spcPct val="0"/>
      </a:spcAft>
      <a:defRPr sz="1200" kern="1200">
        <a:solidFill>
          <a:schemeClr val="tx1"/>
        </a:solidFill>
        <a:latin typeface="+mn-lt"/>
        <a:ea typeface="ヒラギノ角ゴ Pro W3" pitchFamily="-65" charset="-128"/>
        <a:cs typeface="ヒラギノ角ゴ Pro W3" pitchFamily="-65" charset="-128"/>
      </a:defRPr>
    </a:lvl1pPr>
    <a:lvl2pPr marL="742950" indent="-285750" algn="l" defTabSz="457200" rtl="0" eaLnBrk="0" fontAlgn="base" hangingPunct="0">
      <a:spcBef>
        <a:spcPct val="30000"/>
      </a:spcBef>
      <a:spcAft>
        <a:spcPct val="0"/>
      </a:spcAft>
      <a:defRPr sz="1200" kern="1200">
        <a:solidFill>
          <a:schemeClr val="tx1"/>
        </a:solidFill>
        <a:latin typeface="+mn-lt"/>
        <a:ea typeface="ヒラギノ角ゴ Pro W3" pitchFamily="-65" charset="-128"/>
        <a:cs typeface="ヒラギノ角ゴ Pro W3"/>
      </a:defRPr>
    </a:lvl2pPr>
    <a:lvl3pPr marL="1143000" indent="-228600"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pitchFamily="-65" charset="-128"/>
      </a:defRPr>
    </a:lvl3pPr>
    <a:lvl4pPr marL="1600200" indent="-228600"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a:defRPr>
    </a:lvl4pPr>
    <a:lvl5pPr marL="2057400" indent="-228600"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050"/>
          <p:cNvSpPr>
            <a:spLocks noGrp="1" noRot="1" noChangeAspect="1" noTextEdit="1"/>
          </p:cNvSpPr>
          <p:nvPr>
            <p:ph type="sldImg"/>
          </p:nvPr>
        </p:nvSpPr>
        <p:spPr bwMode="auto">
          <a:noFill/>
          <a:ln>
            <a:solidFill>
              <a:srgbClr val="000000"/>
            </a:solidFill>
            <a:miter lim="800000"/>
            <a:headEnd/>
            <a:tailEnd/>
          </a:ln>
        </p:spPr>
      </p:sp>
      <p:sp>
        <p:nvSpPr>
          <p:cNvPr id="14339" name="Rectangle 2051"/>
          <p:cNvSpPr>
            <a:spLocks noGrp="1"/>
          </p:cNvSpPr>
          <p:nvPr>
            <p:ph type="body" idx="1"/>
          </p:nvPr>
        </p:nvSpPr>
        <p:spPr bwMode="auto">
          <a:noFill/>
        </p:spPr>
        <p:txBody>
          <a:bodyPr/>
          <a:lstStyle/>
          <a:p>
            <a:endParaRPr lang="en-US">
              <a:ea typeface="ヒラギノ角ゴ Pro W3"/>
              <a:cs typeface="ヒラギノ角ゴ Pro W3"/>
            </a:endParaRPr>
          </a:p>
        </p:txBody>
      </p:sp>
    </p:spTree>
    <p:extLst>
      <p:ext uri="{BB962C8B-B14F-4D97-AF65-F5344CB8AC3E}">
        <p14:creationId xmlns:p14="http://schemas.microsoft.com/office/powerpoint/2010/main" val="164087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1746007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p:spTree>
      <p:nvGrpSpPr>
        <p:cNvPr id="1" name=""/>
        <p:cNvGrpSpPr/>
        <p:nvPr/>
      </p:nvGrpSpPr>
      <p:grpSpPr>
        <a:xfrm>
          <a:off x="0" y="0"/>
          <a:ext cx="0" cy="0"/>
          <a:chOff x="0" y="0"/>
          <a:chExt cx="0" cy="0"/>
        </a:xfrm>
      </p:grpSpPr>
      <p:pic>
        <p:nvPicPr>
          <p:cNvPr id="4" name="Picture 4" descr="ppt_bkg1.png"/>
          <p:cNvPicPr>
            <a:picLocks noChangeAspect="1"/>
          </p:cNvPicPr>
          <p:nvPr/>
        </p:nvPicPr>
        <p:blipFill>
          <a:blip r:embed="rId2" cstate="print"/>
          <a:srcRect t="2948"/>
          <a:stretch>
            <a:fillRect/>
          </a:stretch>
        </p:blipFill>
        <p:spPr bwMode="auto">
          <a:xfrm>
            <a:off x="71062" y="0"/>
            <a:ext cx="9001881" cy="6655828"/>
          </a:xfrm>
          <a:prstGeom prst="rect">
            <a:avLst/>
          </a:prstGeom>
          <a:noFill/>
          <a:ln w="9525">
            <a:noFill/>
            <a:miter lim="800000"/>
            <a:headEnd/>
            <a:tailEnd/>
          </a:ln>
        </p:spPr>
      </p:pic>
      <p:sp>
        <p:nvSpPr>
          <p:cNvPr id="5" name="Text Box 5"/>
          <p:cNvSpPr txBox="1">
            <a:spLocks noChangeArrowheads="1"/>
          </p:cNvSpPr>
          <p:nvPr/>
        </p:nvSpPr>
        <p:spPr bwMode="auto">
          <a:xfrm>
            <a:off x="638024" y="1238250"/>
            <a:ext cx="7489976" cy="453926"/>
          </a:xfrm>
          <a:prstGeom prst="rect">
            <a:avLst/>
          </a:prstGeom>
          <a:noFill/>
          <a:ln w="12700">
            <a:noFill/>
            <a:miter lim="800000"/>
            <a:headEnd/>
            <a:tailEnd/>
          </a:ln>
          <a:effectLst>
            <a:outerShdw blurRad="63500" dist="107763" dir="2700000" algn="ctr" rotWithShape="0">
              <a:schemeClr val="folHlink">
                <a:alpha val="74998"/>
              </a:schemeClr>
            </a:outerShdw>
          </a:effectLst>
        </p:spPr>
        <p:txBody>
          <a:bodyPr lIns="86447" tIns="43223" rIns="86447" bIns="43223">
            <a:spAutoFit/>
          </a:bodyPr>
          <a:lstStyle/>
          <a:p>
            <a:pPr defTabSz="456996" eaLnBrk="0" hangingPunct="0">
              <a:lnSpc>
                <a:spcPct val="90000"/>
              </a:lnSpc>
              <a:defRPr/>
            </a:pPr>
            <a:endParaRPr lang="en-US" sz="2600" dirty="0">
              <a:latin typeface="Helvetica" pitchFamily="-107" charset="0"/>
              <a:ea typeface="ヒラギノ角ゴ Pro W3" pitchFamily="-107" charset="-128"/>
              <a:cs typeface="Arial" charset="0"/>
            </a:endParaRPr>
          </a:p>
        </p:txBody>
      </p:sp>
      <p:sp>
        <p:nvSpPr>
          <p:cNvPr id="9" name="Subtitle 2"/>
          <p:cNvSpPr>
            <a:spLocks noGrp="1"/>
          </p:cNvSpPr>
          <p:nvPr>
            <p:ph type="subTitle" idx="1"/>
          </p:nvPr>
        </p:nvSpPr>
        <p:spPr>
          <a:xfrm>
            <a:off x="1524000" y="4071938"/>
            <a:ext cx="6096000" cy="1143000"/>
          </a:xfrm>
        </p:spPr>
        <p:txBody>
          <a:bodyPr/>
          <a:lstStyle>
            <a:lvl1pPr marL="0" indent="0" algn="ctr">
              <a:buNone/>
              <a:defRPr/>
            </a:lvl1pPr>
            <a:lvl2pPr marL="432235" indent="0" algn="ctr">
              <a:buNone/>
              <a:defRPr/>
            </a:lvl2pPr>
            <a:lvl3pPr marL="864469" indent="0" algn="ctr">
              <a:buNone/>
              <a:defRPr/>
            </a:lvl3pPr>
            <a:lvl4pPr marL="1296702" indent="0" algn="ctr">
              <a:buNone/>
              <a:defRPr/>
            </a:lvl4pPr>
            <a:lvl5pPr marL="1728938" indent="0" algn="ctr">
              <a:buNone/>
              <a:defRPr/>
            </a:lvl5pPr>
            <a:lvl6pPr marL="2161172" indent="0" algn="ctr">
              <a:buNone/>
              <a:defRPr/>
            </a:lvl6pPr>
            <a:lvl7pPr marL="2593406" indent="0" algn="ctr">
              <a:buNone/>
              <a:defRPr/>
            </a:lvl7pPr>
            <a:lvl8pPr marL="3025640" indent="0" algn="ctr">
              <a:buNone/>
              <a:defRPr/>
            </a:lvl8pPr>
            <a:lvl9pPr marL="3457874" indent="0" algn="ctr">
              <a:buNone/>
              <a:defRPr/>
            </a:lvl9pPr>
          </a:lstStyle>
          <a:p>
            <a:r>
              <a:rPr lang="en-US"/>
              <a:t>Click to edit Master subtitle style</a:t>
            </a:r>
            <a:endParaRPr lang="en-US" dirty="0"/>
          </a:p>
        </p:txBody>
      </p:sp>
      <p:sp>
        <p:nvSpPr>
          <p:cNvPr id="7" name="Rectangle 2"/>
          <p:cNvSpPr>
            <a:spLocks noGrp="1" noChangeArrowheads="1"/>
          </p:cNvSpPr>
          <p:nvPr>
            <p:ph type="title"/>
          </p:nvPr>
        </p:nvSpPr>
        <p:spPr bwMode="auto">
          <a:xfrm>
            <a:off x="71438" y="3143254"/>
            <a:ext cx="9001124" cy="486668"/>
          </a:xfrm>
          <a:prstGeom prst="rect">
            <a:avLst/>
          </a:prstGeom>
          <a:noFill/>
          <a:ln w="12700">
            <a:noFill/>
            <a:miter lim="800000"/>
            <a:headEnd/>
            <a:tailEnd/>
          </a:ln>
        </p:spPr>
        <p:txBody>
          <a:bodyPr lIns="56061" tIns="22425" rIns="56061" bIns="22425"/>
          <a:lstStyle/>
          <a:p>
            <a:pPr lvl="0"/>
            <a:r>
              <a:rPr lang="en-US"/>
              <a:t>Click to edit Master title style</a:t>
            </a:r>
            <a:endParaRPr lang="en-US" dirty="0"/>
          </a:p>
        </p:txBody>
      </p:sp>
      <p:sp>
        <p:nvSpPr>
          <p:cNvPr id="6" name="TextBox 5"/>
          <p:cNvSpPr txBox="1"/>
          <p:nvPr userDrawn="1"/>
        </p:nvSpPr>
        <p:spPr>
          <a:xfrm>
            <a:off x="-152400" y="6387148"/>
            <a:ext cx="9448800" cy="348941"/>
          </a:xfrm>
          <a:prstGeom prst="rect">
            <a:avLst/>
          </a:prstGeom>
          <a:noFill/>
        </p:spPr>
        <p:txBody>
          <a:bodyPr wrap="square" lIns="86486" tIns="43243" rIns="86486" bIns="43243" rtlCol="0">
            <a:spAutoFit/>
          </a:bodyPr>
          <a:lstStyle/>
          <a:p>
            <a:pPr algn="ctr"/>
            <a:r>
              <a:rPr lang="en-US" sz="850" kern="1200" dirty="0">
                <a:solidFill>
                  <a:schemeClr val="tx1"/>
                </a:solidFill>
                <a:latin typeface="+mn-lt"/>
                <a:ea typeface="ヒラギノ角ゴ Pro W3"/>
                <a:cs typeface="ヒラギノ角ゴ Pro W3"/>
              </a:rPr>
              <a:t>This material is based upon work supported by the U.S. Department of Energy Office of Science under Cooperative Agreement DE-SC0000661, the State of Michigan and</a:t>
            </a:r>
            <a:r>
              <a:rPr lang="en-US" sz="850" kern="1200" baseline="0" dirty="0">
                <a:solidFill>
                  <a:schemeClr val="tx1"/>
                </a:solidFill>
                <a:latin typeface="+mn-lt"/>
                <a:ea typeface="ヒラギノ角ゴ Pro W3"/>
                <a:cs typeface="ヒラギノ角ゴ Pro W3"/>
              </a:rPr>
              <a:t> Michigan </a:t>
            </a:r>
          </a:p>
          <a:p>
            <a:pPr algn="ctr"/>
            <a:r>
              <a:rPr lang="en-US" sz="850" kern="1200" baseline="0" dirty="0">
                <a:solidFill>
                  <a:schemeClr val="tx1"/>
                </a:solidFill>
                <a:latin typeface="+mn-lt"/>
                <a:ea typeface="ヒラギノ角ゴ Pro W3"/>
                <a:cs typeface="ヒラギノ角ゴ Pro W3"/>
              </a:rPr>
              <a:t>  State University. </a:t>
            </a:r>
            <a:r>
              <a:rPr lang="en-US" sz="850" kern="1200" dirty="0">
                <a:solidFill>
                  <a:schemeClr val="tx1"/>
                </a:solidFill>
                <a:latin typeface="+mn-lt"/>
                <a:ea typeface="ヒラギノ角ゴ Pro W3"/>
                <a:cs typeface="ヒラギノ角ゴ Pro W3"/>
              </a:rPr>
              <a:t>Michigan State University designs and establishes FRIB as a DOE Office of Science National User Facility in support of the mission of the Office of Nuclear Physics.</a:t>
            </a:r>
          </a:p>
        </p:txBody>
      </p:sp>
      <p:sp>
        <p:nvSpPr>
          <p:cNvPr id="10" name="Rectangle 9"/>
          <p:cNvSpPr/>
          <p:nvPr userDrawn="1"/>
        </p:nvSpPr>
        <p:spPr>
          <a:xfrm>
            <a:off x="3011412" y="415238"/>
            <a:ext cx="2743200" cy="209994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771900" y="471295"/>
            <a:ext cx="1600200" cy="2043892"/>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pic>
        <p:nvPicPr>
          <p:cNvPr id="5" name="Picture 7" descr="FRIB_ppt_top.jpg"/>
          <p:cNvPicPr>
            <a:picLocks noChangeAspect="1"/>
          </p:cNvPicPr>
          <p:nvPr/>
        </p:nvPicPr>
        <p:blipFill>
          <a:blip r:embed="rId2" cstate="print"/>
          <a:srcRect/>
          <a:stretch>
            <a:fillRect/>
          </a:stretch>
        </p:blipFill>
        <p:spPr bwMode="auto">
          <a:xfrm>
            <a:off x="0" y="0"/>
            <a:ext cx="9144000" cy="1003102"/>
          </a:xfrm>
          <a:prstGeom prst="rect">
            <a:avLst/>
          </a:prstGeom>
          <a:noFill/>
          <a:ln w="9525">
            <a:noFill/>
            <a:miter lim="800000"/>
            <a:headEnd/>
            <a:tailEnd/>
          </a:ln>
        </p:spPr>
      </p:pic>
      <p:sp>
        <p:nvSpPr>
          <p:cNvPr id="6" name="Text Box 5"/>
          <p:cNvSpPr txBox="1">
            <a:spLocks noChangeArrowheads="1"/>
          </p:cNvSpPr>
          <p:nvPr/>
        </p:nvSpPr>
        <p:spPr bwMode="auto">
          <a:xfrm>
            <a:off x="669777" y="1320108"/>
            <a:ext cx="7864929" cy="348490"/>
          </a:xfrm>
          <a:prstGeom prst="rect">
            <a:avLst/>
          </a:prstGeom>
          <a:noFill/>
          <a:ln w="12700">
            <a:noFill/>
            <a:miter lim="800000"/>
            <a:headEnd/>
            <a:tailEnd/>
          </a:ln>
          <a:effectLst>
            <a:outerShdw blurRad="63500" dist="107763" dir="2700000" algn="ctr" rotWithShape="0">
              <a:schemeClr val="folHlink">
                <a:alpha val="74998"/>
              </a:schemeClr>
            </a:outerShdw>
          </a:effectLst>
        </p:spPr>
        <p:txBody>
          <a:bodyPr lIns="91374" tIns="45687" rIns="91374" bIns="45687">
            <a:spAutoFit/>
          </a:bodyPr>
          <a:lstStyle/>
          <a:p>
            <a:pPr defTabSz="456996" eaLnBrk="0" hangingPunct="0">
              <a:lnSpc>
                <a:spcPct val="90000"/>
              </a:lnSpc>
              <a:defRPr/>
            </a:pPr>
            <a:endParaRPr lang="en-US" dirty="0">
              <a:latin typeface="Helvetica" pitchFamily="-107" charset="0"/>
              <a:ea typeface="ヒラギノ角ゴ Pro W3" pitchFamily="-107" charset="-128"/>
              <a:cs typeface="Arial" charset="0"/>
            </a:endParaRPr>
          </a:p>
        </p:txBody>
      </p:sp>
      <p:sp>
        <p:nvSpPr>
          <p:cNvPr id="7" name="Rectangle 6"/>
          <p:cNvSpPr>
            <a:spLocks noChangeArrowheads="1"/>
          </p:cNvSpPr>
          <p:nvPr/>
        </p:nvSpPr>
        <p:spPr bwMode="auto">
          <a:xfrm>
            <a:off x="4115405" y="3009305"/>
            <a:ext cx="9144000" cy="369265"/>
          </a:xfrm>
          <a:prstGeom prst="rect">
            <a:avLst/>
          </a:prstGeom>
          <a:noFill/>
          <a:ln w="12700">
            <a:noFill/>
            <a:miter lim="800000"/>
            <a:headEnd/>
            <a:tailEnd/>
          </a:ln>
          <a:effectLst>
            <a:outerShdw blurRad="63500" dist="107763" dir="2700000" algn="ctr" rotWithShape="0">
              <a:schemeClr val="folHlink">
                <a:alpha val="74998"/>
              </a:schemeClr>
            </a:outerShdw>
          </a:effectLst>
        </p:spPr>
        <p:txBody>
          <a:bodyPr lIns="91374" tIns="45687" rIns="91374" bIns="45687">
            <a:spAutoFit/>
          </a:bodyPr>
          <a:lstStyle/>
          <a:p>
            <a:pPr defTabSz="456996">
              <a:defRPr/>
            </a:pPr>
            <a:endParaRPr lang="en-US" dirty="0">
              <a:latin typeface="Arial" charset="0"/>
              <a:ea typeface="ヒラギノ角ゴ Pro W3" pitchFamily="-107" charset="-128"/>
              <a:cs typeface="Arial" charset="0"/>
            </a:endParaRPr>
          </a:p>
        </p:txBody>
      </p:sp>
      <p:sp>
        <p:nvSpPr>
          <p:cNvPr id="3" name="Content Placeholder 2"/>
          <p:cNvSpPr>
            <a:spLocks noGrp="1"/>
          </p:cNvSpPr>
          <p:nvPr>
            <p:ph idx="1"/>
          </p:nvPr>
        </p:nvSpPr>
        <p:spPr>
          <a:xfrm>
            <a:off x="76200" y="1067100"/>
            <a:ext cx="8990922" cy="5027414"/>
          </a:xfrm>
        </p:spPr>
        <p:txBody>
          <a:bodyPr/>
          <a:lstStyle>
            <a:lvl3pPr>
              <a:defRPr sz="18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8"/>
          <p:cNvSpPr>
            <a:spLocks noGrp="1"/>
          </p:cNvSpPr>
          <p:nvPr>
            <p:ph type="title"/>
          </p:nvPr>
        </p:nvSpPr>
        <p:spPr>
          <a:xfrm>
            <a:off x="76200" y="285755"/>
            <a:ext cx="8991600" cy="485775"/>
          </a:xfrm>
        </p:spPr>
        <p:txBody>
          <a:bodyPr/>
          <a:lstStyle/>
          <a:p>
            <a:r>
              <a:rPr lang="en-US"/>
              <a:t>Click to edit Master title style</a:t>
            </a:r>
            <a:endParaRPr lang="en-US" dirty="0"/>
          </a:p>
        </p:txBody>
      </p:sp>
      <p:sp>
        <p:nvSpPr>
          <p:cNvPr id="8" name="Footer Placeholder 6"/>
          <p:cNvSpPr>
            <a:spLocks noGrp="1"/>
          </p:cNvSpPr>
          <p:nvPr>
            <p:ph type="ftr" sz="quarter" idx="10"/>
          </p:nvPr>
        </p:nvSpPr>
        <p:spPr/>
        <p:txBody>
          <a:bodyPr/>
          <a:lstStyle>
            <a:lvl1pPr algn="r" eaLnBrk="0" hangingPunct="0">
              <a:lnSpc>
                <a:spcPct val="90000"/>
              </a:lnSpc>
              <a:defRPr sz="1000" smtClean="0">
                <a:solidFill>
                  <a:srgbClr val="064308"/>
                </a:solidFill>
                <a:latin typeface="Arial"/>
                <a:ea typeface="+mn-ea"/>
                <a:cs typeface="Arial"/>
              </a:defRPr>
            </a:lvl1pPr>
          </a:lstStyle>
          <a:p>
            <a:pPr>
              <a:defRPr/>
            </a:pPr>
            <a:r>
              <a:rPr lang="en-US"/>
              <a:t>H. Ao, M. J. Ferreira, H. Imao, TTC2018 at RIKEN, June 28, 2018</a:t>
            </a:r>
            <a:endParaRPr lang="en-US" dirty="0"/>
          </a:p>
        </p:txBody>
      </p:sp>
      <p:sp>
        <p:nvSpPr>
          <p:cNvPr id="10" name="Slide Number Placeholder 4"/>
          <p:cNvSpPr>
            <a:spLocks noGrp="1"/>
          </p:cNvSpPr>
          <p:nvPr>
            <p:ph type="sldNum" sz="quarter" idx="11"/>
          </p:nvPr>
        </p:nvSpPr>
        <p:spPr/>
        <p:txBody>
          <a:bodyPr/>
          <a:lstStyle>
            <a:lvl1pPr>
              <a:defRPr/>
            </a:lvl1pPr>
          </a:lstStyle>
          <a:p>
            <a:pPr>
              <a:defRPr/>
            </a:pPr>
            <a:r>
              <a:rPr lang="en-US"/>
              <a:t>, Slide </a:t>
            </a:r>
            <a:fld id="{35AD4620-7552-4207-8973-898801ED212B}" type="slidenum">
              <a:rPr lang="en-US"/>
              <a:pPr>
                <a:defRPr/>
              </a:pPr>
              <a:t>‹#›</a:t>
            </a:fld>
            <a:endParaRPr lang="en-US"/>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132575"/>
            <a:ext cx="9137923" cy="72542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 takeaway">
    <p:spTree>
      <p:nvGrpSpPr>
        <p:cNvPr id="1" name=""/>
        <p:cNvGrpSpPr/>
        <p:nvPr/>
      </p:nvGrpSpPr>
      <p:grpSpPr>
        <a:xfrm>
          <a:off x="0" y="0"/>
          <a:ext cx="0" cy="0"/>
          <a:chOff x="0" y="0"/>
          <a:chExt cx="0" cy="0"/>
        </a:xfrm>
      </p:grpSpPr>
      <p:pic>
        <p:nvPicPr>
          <p:cNvPr id="5" name="Picture 7" descr="FRIB_ppt_top.jpg"/>
          <p:cNvPicPr>
            <a:picLocks noChangeAspect="1"/>
          </p:cNvPicPr>
          <p:nvPr/>
        </p:nvPicPr>
        <p:blipFill>
          <a:blip r:embed="rId2" cstate="print"/>
          <a:srcRect/>
          <a:stretch>
            <a:fillRect/>
          </a:stretch>
        </p:blipFill>
        <p:spPr bwMode="auto">
          <a:xfrm>
            <a:off x="0" y="0"/>
            <a:ext cx="9144000" cy="1003102"/>
          </a:xfrm>
          <a:prstGeom prst="rect">
            <a:avLst/>
          </a:prstGeom>
          <a:noFill/>
          <a:ln w="9525">
            <a:noFill/>
            <a:miter lim="800000"/>
            <a:headEnd/>
            <a:tailEnd/>
          </a:ln>
        </p:spPr>
      </p:pic>
      <p:sp>
        <p:nvSpPr>
          <p:cNvPr id="6" name="Text Box 5"/>
          <p:cNvSpPr txBox="1">
            <a:spLocks noChangeArrowheads="1"/>
          </p:cNvSpPr>
          <p:nvPr/>
        </p:nvSpPr>
        <p:spPr bwMode="auto">
          <a:xfrm>
            <a:off x="669777" y="1320108"/>
            <a:ext cx="7864929" cy="348490"/>
          </a:xfrm>
          <a:prstGeom prst="rect">
            <a:avLst/>
          </a:prstGeom>
          <a:noFill/>
          <a:ln w="12700">
            <a:noFill/>
            <a:miter lim="800000"/>
            <a:headEnd/>
            <a:tailEnd/>
          </a:ln>
          <a:effectLst>
            <a:outerShdw blurRad="63500" dist="107763" dir="2700000" algn="ctr" rotWithShape="0">
              <a:schemeClr val="folHlink">
                <a:alpha val="74998"/>
              </a:schemeClr>
            </a:outerShdw>
          </a:effectLst>
        </p:spPr>
        <p:txBody>
          <a:bodyPr lIns="91374" tIns="45687" rIns="91374" bIns="45687">
            <a:spAutoFit/>
          </a:bodyPr>
          <a:lstStyle/>
          <a:p>
            <a:pPr defTabSz="456996" eaLnBrk="0" hangingPunct="0">
              <a:lnSpc>
                <a:spcPct val="90000"/>
              </a:lnSpc>
              <a:defRPr/>
            </a:pPr>
            <a:endParaRPr lang="en-US" dirty="0">
              <a:latin typeface="Helvetica" pitchFamily="-107" charset="0"/>
              <a:ea typeface="ヒラギノ角ゴ Pro W3" pitchFamily="-107" charset="-128"/>
              <a:cs typeface="Arial" charset="0"/>
            </a:endParaRPr>
          </a:p>
        </p:txBody>
      </p:sp>
      <p:sp>
        <p:nvSpPr>
          <p:cNvPr id="7" name="Rectangle 6"/>
          <p:cNvSpPr>
            <a:spLocks noChangeArrowheads="1"/>
          </p:cNvSpPr>
          <p:nvPr/>
        </p:nvSpPr>
        <p:spPr bwMode="auto">
          <a:xfrm>
            <a:off x="4115405" y="3009305"/>
            <a:ext cx="9144000" cy="369265"/>
          </a:xfrm>
          <a:prstGeom prst="rect">
            <a:avLst/>
          </a:prstGeom>
          <a:noFill/>
          <a:ln w="12700">
            <a:noFill/>
            <a:miter lim="800000"/>
            <a:headEnd/>
            <a:tailEnd/>
          </a:ln>
          <a:effectLst>
            <a:outerShdw blurRad="63500" dist="107763" dir="2700000" algn="ctr" rotWithShape="0">
              <a:schemeClr val="folHlink">
                <a:alpha val="74998"/>
              </a:schemeClr>
            </a:outerShdw>
          </a:effectLst>
        </p:spPr>
        <p:txBody>
          <a:bodyPr lIns="91374" tIns="45687" rIns="91374" bIns="45687">
            <a:spAutoFit/>
          </a:bodyPr>
          <a:lstStyle/>
          <a:p>
            <a:pPr defTabSz="456996">
              <a:defRPr/>
            </a:pPr>
            <a:endParaRPr lang="en-US" dirty="0">
              <a:latin typeface="Arial" charset="0"/>
              <a:ea typeface="ヒラギノ角ゴ Pro W3" pitchFamily="-107" charset="-128"/>
              <a:cs typeface="Arial" charset="0"/>
            </a:endParaRPr>
          </a:p>
        </p:txBody>
      </p:sp>
      <p:sp>
        <p:nvSpPr>
          <p:cNvPr id="3" name="Content Placeholder 2"/>
          <p:cNvSpPr>
            <a:spLocks noGrp="1"/>
          </p:cNvSpPr>
          <p:nvPr>
            <p:ph idx="1"/>
          </p:nvPr>
        </p:nvSpPr>
        <p:spPr>
          <a:xfrm>
            <a:off x="76200" y="1067100"/>
            <a:ext cx="8990922" cy="4266900"/>
          </a:xfrm>
        </p:spPr>
        <p:txBody>
          <a:bodyPr/>
          <a:lstStyle>
            <a:lvl3pPr>
              <a:defRPr sz="18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8"/>
          <p:cNvSpPr>
            <a:spLocks noGrp="1"/>
          </p:cNvSpPr>
          <p:nvPr>
            <p:ph type="title"/>
          </p:nvPr>
        </p:nvSpPr>
        <p:spPr>
          <a:xfrm>
            <a:off x="76200" y="285755"/>
            <a:ext cx="8991600" cy="485775"/>
          </a:xfrm>
        </p:spPr>
        <p:txBody>
          <a:bodyPr/>
          <a:lstStyle/>
          <a:p>
            <a:r>
              <a:rPr lang="en-US"/>
              <a:t>Click to edit Master title style</a:t>
            </a:r>
            <a:endParaRPr lang="en-US" dirty="0"/>
          </a:p>
        </p:txBody>
      </p:sp>
      <p:sp>
        <p:nvSpPr>
          <p:cNvPr id="8" name="Footer Placeholder 6"/>
          <p:cNvSpPr>
            <a:spLocks noGrp="1"/>
          </p:cNvSpPr>
          <p:nvPr>
            <p:ph type="ftr" sz="quarter" idx="10"/>
          </p:nvPr>
        </p:nvSpPr>
        <p:spPr/>
        <p:txBody>
          <a:bodyPr/>
          <a:lstStyle>
            <a:lvl1pPr algn="r" eaLnBrk="0" hangingPunct="0">
              <a:lnSpc>
                <a:spcPct val="90000"/>
              </a:lnSpc>
              <a:defRPr sz="1000" smtClean="0">
                <a:solidFill>
                  <a:srgbClr val="064308"/>
                </a:solidFill>
                <a:latin typeface="Arial"/>
                <a:ea typeface="+mn-ea"/>
                <a:cs typeface="Arial"/>
              </a:defRPr>
            </a:lvl1pPr>
          </a:lstStyle>
          <a:p>
            <a:pPr>
              <a:defRPr/>
            </a:pPr>
            <a:r>
              <a:rPr lang="en-US"/>
              <a:t>H. Ao, M. J. Ferreira, H. Imao, TTC2018 at RIKEN, June 28, 2018</a:t>
            </a:r>
            <a:endParaRPr lang="en-US" dirty="0"/>
          </a:p>
        </p:txBody>
      </p:sp>
      <p:sp>
        <p:nvSpPr>
          <p:cNvPr id="10" name="Slide Number Placeholder 4"/>
          <p:cNvSpPr>
            <a:spLocks noGrp="1"/>
          </p:cNvSpPr>
          <p:nvPr>
            <p:ph type="sldNum" sz="quarter" idx="11"/>
          </p:nvPr>
        </p:nvSpPr>
        <p:spPr/>
        <p:txBody>
          <a:bodyPr/>
          <a:lstStyle>
            <a:lvl1pPr>
              <a:defRPr/>
            </a:lvl1pPr>
          </a:lstStyle>
          <a:p>
            <a:pPr>
              <a:defRPr/>
            </a:pPr>
            <a:r>
              <a:rPr lang="en-US"/>
              <a:t>, Slide </a:t>
            </a:r>
            <a:fld id="{35AD4620-7552-4207-8973-898801ED212B}" type="slidenum">
              <a:rPr lang="en-US"/>
              <a:pPr>
                <a:defRPr/>
              </a:pPr>
              <a:t>‹#›</a:t>
            </a:fld>
            <a:endParaRPr lang="en-US"/>
          </a:p>
        </p:txBody>
      </p:sp>
      <p:sp>
        <p:nvSpPr>
          <p:cNvPr id="11" name="Rectangle 8"/>
          <p:cNvSpPr>
            <a:spLocks noChangeArrowheads="1"/>
          </p:cNvSpPr>
          <p:nvPr userDrawn="1"/>
        </p:nvSpPr>
        <p:spPr bwMode="auto">
          <a:xfrm>
            <a:off x="0" y="5447409"/>
            <a:ext cx="9144000" cy="685800"/>
          </a:xfrm>
          <a:prstGeom prst="rect">
            <a:avLst/>
          </a:prstGeom>
          <a:solidFill>
            <a:schemeClr val="bg2">
              <a:lumMod val="90000"/>
            </a:schemeClr>
          </a:solidFill>
          <a:ln w="9525">
            <a:noFill/>
            <a:miter lim="800000"/>
            <a:headEnd/>
            <a:tailEnd/>
          </a:ln>
        </p:spPr>
        <p:txBody>
          <a:bodyPr wrap="none" lIns="91399" tIns="45700" rIns="91399" bIns="45700" anchor="ctr"/>
          <a:lstStyle/>
          <a:p>
            <a:endParaRPr lang="en-US" dirty="0"/>
          </a:p>
        </p:txBody>
      </p:sp>
      <p:sp>
        <p:nvSpPr>
          <p:cNvPr id="12" name="Rectangle 9"/>
          <p:cNvSpPr>
            <a:spLocks noChangeArrowheads="1"/>
          </p:cNvSpPr>
          <p:nvPr userDrawn="1"/>
        </p:nvSpPr>
        <p:spPr bwMode="auto">
          <a:xfrm>
            <a:off x="0" y="6057009"/>
            <a:ext cx="9144000" cy="76200"/>
          </a:xfrm>
          <a:prstGeom prst="rect">
            <a:avLst/>
          </a:prstGeom>
          <a:solidFill>
            <a:srgbClr val="006633"/>
          </a:solidFill>
          <a:ln w="9525">
            <a:noFill/>
            <a:miter lim="800000"/>
            <a:headEnd/>
            <a:tailEnd/>
          </a:ln>
          <a:effectLst/>
        </p:spPr>
        <p:txBody>
          <a:bodyPr wrap="none" lIns="91399" tIns="45700" rIns="91399" bIns="45700" anchor="ctr"/>
          <a:lstStyle/>
          <a:p>
            <a:endParaRPr lang="en-US" dirty="0"/>
          </a:p>
        </p:txBody>
      </p:sp>
      <p:sp>
        <p:nvSpPr>
          <p:cNvPr id="14" name="Text Placeholder 21"/>
          <p:cNvSpPr>
            <a:spLocks noGrp="1"/>
          </p:cNvSpPr>
          <p:nvPr>
            <p:ph type="body" sz="quarter" idx="12" hasCustomPrompt="1"/>
          </p:nvPr>
        </p:nvSpPr>
        <p:spPr>
          <a:xfrm>
            <a:off x="1" y="5460114"/>
            <a:ext cx="9067122" cy="584200"/>
          </a:xfrm>
        </p:spPr>
        <p:txBody>
          <a:bodyPr anchor="ctr"/>
          <a:lstStyle>
            <a:lvl1pPr marL="137099" indent="0">
              <a:spcBef>
                <a:spcPts val="0"/>
              </a:spcBef>
              <a:buNone/>
              <a:defRPr b="1" baseline="0"/>
            </a:lvl1pPr>
          </a:lstStyle>
          <a:p>
            <a:pPr lvl="0"/>
            <a:r>
              <a:rPr lang="en-US" dirty="0"/>
              <a:t>Add takeaway message</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132575"/>
            <a:ext cx="9137923" cy="725425"/>
          </a:xfrm>
          <a:prstGeom prst="rect">
            <a:avLst/>
          </a:prstGeom>
        </p:spPr>
      </p:pic>
    </p:spTree>
    <p:extLst>
      <p:ext uri="{BB962C8B-B14F-4D97-AF65-F5344CB8AC3E}">
        <p14:creationId xmlns:p14="http://schemas.microsoft.com/office/powerpoint/2010/main" val="191000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Half Vertical">
    <p:spTree>
      <p:nvGrpSpPr>
        <p:cNvPr id="1" name=""/>
        <p:cNvGrpSpPr/>
        <p:nvPr/>
      </p:nvGrpSpPr>
      <p:grpSpPr>
        <a:xfrm>
          <a:off x="0" y="0"/>
          <a:ext cx="0" cy="0"/>
          <a:chOff x="0" y="0"/>
          <a:chExt cx="0" cy="0"/>
        </a:xfrm>
      </p:grpSpPr>
      <p:pic>
        <p:nvPicPr>
          <p:cNvPr id="6" name="Picture 4" descr="FRIB_ppt_top.jpg"/>
          <p:cNvPicPr>
            <a:picLocks noChangeAspect="1"/>
          </p:cNvPicPr>
          <p:nvPr/>
        </p:nvPicPr>
        <p:blipFill>
          <a:blip r:embed="rId2" cstate="print"/>
          <a:srcRect/>
          <a:stretch>
            <a:fillRect/>
          </a:stretch>
        </p:blipFill>
        <p:spPr bwMode="auto">
          <a:xfrm>
            <a:off x="0" y="0"/>
            <a:ext cx="9144000" cy="1003102"/>
          </a:xfrm>
          <a:prstGeom prst="rect">
            <a:avLst/>
          </a:prstGeom>
          <a:noFill/>
          <a:ln w="9525">
            <a:noFill/>
            <a:miter lim="800000"/>
            <a:headEnd/>
            <a:tailEnd/>
          </a:ln>
        </p:spPr>
      </p:pic>
      <p:sp>
        <p:nvSpPr>
          <p:cNvPr id="7" name="Text Box 5"/>
          <p:cNvSpPr txBox="1">
            <a:spLocks noChangeArrowheads="1"/>
          </p:cNvSpPr>
          <p:nvPr/>
        </p:nvSpPr>
        <p:spPr bwMode="auto">
          <a:xfrm>
            <a:off x="669777" y="1320108"/>
            <a:ext cx="7864929" cy="348490"/>
          </a:xfrm>
          <a:prstGeom prst="rect">
            <a:avLst/>
          </a:prstGeom>
          <a:noFill/>
          <a:ln w="12700">
            <a:noFill/>
            <a:miter lim="800000"/>
            <a:headEnd/>
            <a:tailEnd/>
          </a:ln>
          <a:effectLst>
            <a:outerShdw blurRad="63500" dist="107763" dir="2700000" algn="ctr" rotWithShape="0">
              <a:schemeClr val="folHlink">
                <a:alpha val="74998"/>
              </a:schemeClr>
            </a:outerShdw>
          </a:effectLst>
        </p:spPr>
        <p:txBody>
          <a:bodyPr lIns="91374" tIns="45687" rIns="91374" bIns="45687">
            <a:spAutoFit/>
          </a:bodyPr>
          <a:lstStyle/>
          <a:p>
            <a:pPr defTabSz="456996" eaLnBrk="0" hangingPunct="0">
              <a:lnSpc>
                <a:spcPct val="90000"/>
              </a:lnSpc>
              <a:defRPr/>
            </a:pPr>
            <a:endParaRPr lang="en-US" dirty="0">
              <a:latin typeface="Helvetica" pitchFamily="-107" charset="0"/>
              <a:ea typeface="ヒラギノ角ゴ Pro W3" pitchFamily="-107" charset="-128"/>
              <a:cs typeface="Arial" charset="0"/>
            </a:endParaRPr>
          </a:p>
        </p:txBody>
      </p:sp>
      <p:sp>
        <p:nvSpPr>
          <p:cNvPr id="8" name="Rectangle 7"/>
          <p:cNvSpPr>
            <a:spLocks noChangeArrowheads="1"/>
          </p:cNvSpPr>
          <p:nvPr/>
        </p:nvSpPr>
        <p:spPr bwMode="auto">
          <a:xfrm>
            <a:off x="4115405" y="3009305"/>
            <a:ext cx="9144000" cy="369265"/>
          </a:xfrm>
          <a:prstGeom prst="rect">
            <a:avLst/>
          </a:prstGeom>
          <a:noFill/>
          <a:ln w="12700">
            <a:noFill/>
            <a:miter lim="800000"/>
            <a:headEnd/>
            <a:tailEnd/>
          </a:ln>
          <a:effectLst>
            <a:outerShdw blurRad="63500" dist="107763" dir="2700000" algn="ctr" rotWithShape="0">
              <a:schemeClr val="folHlink">
                <a:alpha val="74998"/>
              </a:schemeClr>
            </a:outerShdw>
          </a:effectLst>
        </p:spPr>
        <p:txBody>
          <a:bodyPr lIns="91374" tIns="45687" rIns="91374" bIns="45687">
            <a:spAutoFit/>
          </a:bodyPr>
          <a:lstStyle/>
          <a:p>
            <a:pPr defTabSz="456996">
              <a:defRPr/>
            </a:pPr>
            <a:endParaRPr lang="en-US" dirty="0">
              <a:latin typeface="Arial" charset="0"/>
              <a:ea typeface="ヒラギノ角ゴ Pro W3" pitchFamily="-107" charset="-128"/>
              <a:cs typeface="Arial" charset="0"/>
            </a:endParaRPr>
          </a:p>
        </p:txBody>
      </p:sp>
      <p:sp>
        <p:nvSpPr>
          <p:cNvPr id="2" name="Title 1"/>
          <p:cNvSpPr>
            <a:spLocks noGrp="1"/>
          </p:cNvSpPr>
          <p:nvPr>
            <p:ph type="title"/>
          </p:nvPr>
        </p:nvSpPr>
        <p:spPr>
          <a:xfrm>
            <a:off x="76201" y="281882"/>
            <a:ext cx="8991598" cy="486372"/>
          </a:xfrm>
        </p:spPr>
        <p:txBody>
          <a:bodyPr/>
          <a:lstStyle/>
          <a:p>
            <a:r>
              <a:rPr lang="en-US"/>
              <a:t>Click to edit Master title style</a:t>
            </a:r>
            <a:endParaRPr lang="en-US" dirty="0"/>
          </a:p>
        </p:txBody>
      </p:sp>
      <p:sp>
        <p:nvSpPr>
          <p:cNvPr id="3" name="Content Placeholder 2"/>
          <p:cNvSpPr>
            <a:spLocks noGrp="1"/>
          </p:cNvSpPr>
          <p:nvPr>
            <p:ph idx="1"/>
          </p:nvPr>
        </p:nvSpPr>
        <p:spPr>
          <a:xfrm>
            <a:off x="76201" y="1067100"/>
            <a:ext cx="4423230" cy="5027414"/>
          </a:xfrm>
        </p:spPr>
        <p:txBody>
          <a:bodyPr/>
          <a:lstStyle>
            <a:lvl3pPr>
              <a:defRPr sz="18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0"/>
          </p:nvPr>
        </p:nvSpPr>
        <p:spPr>
          <a:xfrm>
            <a:off x="4644573" y="1071569"/>
            <a:ext cx="4423227" cy="5027414"/>
          </a:xfrm>
        </p:spPr>
        <p:txBody>
          <a:bodyPr/>
          <a:lstStyle>
            <a:lvl3pPr>
              <a:defRPr sz="18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Footer Placeholder 6"/>
          <p:cNvSpPr>
            <a:spLocks noGrp="1"/>
          </p:cNvSpPr>
          <p:nvPr>
            <p:ph type="ftr" sz="quarter" idx="11"/>
          </p:nvPr>
        </p:nvSpPr>
        <p:spPr/>
        <p:txBody>
          <a:bodyPr/>
          <a:lstStyle>
            <a:lvl1pPr algn="r" eaLnBrk="0" hangingPunct="0">
              <a:lnSpc>
                <a:spcPct val="90000"/>
              </a:lnSpc>
              <a:defRPr sz="1000" smtClean="0">
                <a:solidFill>
                  <a:srgbClr val="064308"/>
                </a:solidFill>
                <a:latin typeface="Arial"/>
                <a:ea typeface="+mn-ea"/>
                <a:cs typeface="Arial"/>
              </a:defRPr>
            </a:lvl1pPr>
          </a:lstStyle>
          <a:p>
            <a:pPr>
              <a:defRPr/>
            </a:pPr>
            <a:r>
              <a:rPr lang="en-US"/>
              <a:t>H. Ao, M. J. Ferreira, H. Imao, TTC2018 at RIKEN, June 28, 2018</a:t>
            </a:r>
            <a:endParaRPr lang="en-US" dirty="0"/>
          </a:p>
        </p:txBody>
      </p:sp>
      <p:sp>
        <p:nvSpPr>
          <p:cNvPr id="11" name="Slide Number Placeholder 4"/>
          <p:cNvSpPr>
            <a:spLocks noGrp="1"/>
          </p:cNvSpPr>
          <p:nvPr>
            <p:ph type="sldNum" sz="quarter" idx="12"/>
          </p:nvPr>
        </p:nvSpPr>
        <p:spPr/>
        <p:txBody>
          <a:bodyPr/>
          <a:lstStyle>
            <a:lvl1pPr>
              <a:defRPr/>
            </a:lvl1pPr>
          </a:lstStyle>
          <a:p>
            <a:pPr>
              <a:defRPr/>
            </a:pPr>
            <a:r>
              <a:rPr lang="en-US"/>
              <a:t>, Slide </a:t>
            </a:r>
            <a:fld id="{4F88C639-55E7-4D97-AC8D-4B42A67367B5}" type="slidenum">
              <a:rPr lang="en-US"/>
              <a:pPr>
                <a:defRPr/>
              </a:pPr>
              <a:t>‹#›</a:t>
            </a:fld>
            <a:endParaRPr lang="en-US"/>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132575"/>
            <a:ext cx="9137923" cy="725425"/>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Half Horizontal">
    <p:spTree>
      <p:nvGrpSpPr>
        <p:cNvPr id="1" name=""/>
        <p:cNvGrpSpPr/>
        <p:nvPr/>
      </p:nvGrpSpPr>
      <p:grpSpPr>
        <a:xfrm>
          <a:off x="0" y="0"/>
          <a:ext cx="0" cy="0"/>
          <a:chOff x="0" y="0"/>
          <a:chExt cx="0" cy="0"/>
        </a:xfrm>
      </p:grpSpPr>
      <p:pic>
        <p:nvPicPr>
          <p:cNvPr id="6" name="Picture 4" descr="FRIB_ppt_top.jpg"/>
          <p:cNvPicPr>
            <a:picLocks noChangeAspect="1"/>
          </p:cNvPicPr>
          <p:nvPr/>
        </p:nvPicPr>
        <p:blipFill>
          <a:blip r:embed="rId2" cstate="print"/>
          <a:srcRect/>
          <a:stretch>
            <a:fillRect/>
          </a:stretch>
        </p:blipFill>
        <p:spPr bwMode="auto">
          <a:xfrm>
            <a:off x="0" y="0"/>
            <a:ext cx="9144000" cy="1003102"/>
          </a:xfrm>
          <a:prstGeom prst="rect">
            <a:avLst/>
          </a:prstGeom>
          <a:noFill/>
          <a:ln w="9525">
            <a:noFill/>
            <a:miter lim="800000"/>
            <a:headEnd/>
            <a:tailEnd/>
          </a:ln>
        </p:spPr>
      </p:pic>
      <p:sp>
        <p:nvSpPr>
          <p:cNvPr id="7" name="Text Box 5"/>
          <p:cNvSpPr txBox="1">
            <a:spLocks noChangeArrowheads="1"/>
          </p:cNvSpPr>
          <p:nvPr/>
        </p:nvSpPr>
        <p:spPr bwMode="auto">
          <a:xfrm>
            <a:off x="669777" y="1320108"/>
            <a:ext cx="7864929" cy="348490"/>
          </a:xfrm>
          <a:prstGeom prst="rect">
            <a:avLst/>
          </a:prstGeom>
          <a:noFill/>
          <a:ln w="12700">
            <a:noFill/>
            <a:miter lim="800000"/>
            <a:headEnd/>
            <a:tailEnd/>
          </a:ln>
          <a:effectLst>
            <a:outerShdw blurRad="63500" dist="107763" dir="2700000" algn="ctr" rotWithShape="0">
              <a:schemeClr val="folHlink">
                <a:alpha val="74998"/>
              </a:schemeClr>
            </a:outerShdw>
          </a:effectLst>
        </p:spPr>
        <p:txBody>
          <a:bodyPr lIns="91374" tIns="45687" rIns="91374" bIns="45687">
            <a:spAutoFit/>
          </a:bodyPr>
          <a:lstStyle/>
          <a:p>
            <a:pPr defTabSz="456996" eaLnBrk="0" hangingPunct="0">
              <a:lnSpc>
                <a:spcPct val="90000"/>
              </a:lnSpc>
              <a:defRPr/>
            </a:pPr>
            <a:endParaRPr lang="en-US" dirty="0">
              <a:latin typeface="Helvetica" pitchFamily="-107" charset="0"/>
              <a:ea typeface="ヒラギノ角ゴ Pro W3" pitchFamily="-107" charset="-128"/>
              <a:cs typeface="Arial" charset="0"/>
            </a:endParaRPr>
          </a:p>
        </p:txBody>
      </p:sp>
      <p:sp>
        <p:nvSpPr>
          <p:cNvPr id="8" name="Rectangle 7"/>
          <p:cNvSpPr>
            <a:spLocks noChangeArrowheads="1"/>
          </p:cNvSpPr>
          <p:nvPr/>
        </p:nvSpPr>
        <p:spPr bwMode="auto">
          <a:xfrm>
            <a:off x="4115405" y="3009305"/>
            <a:ext cx="9144000" cy="369265"/>
          </a:xfrm>
          <a:prstGeom prst="rect">
            <a:avLst/>
          </a:prstGeom>
          <a:noFill/>
          <a:ln w="12700">
            <a:noFill/>
            <a:miter lim="800000"/>
            <a:headEnd/>
            <a:tailEnd/>
          </a:ln>
          <a:effectLst>
            <a:outerShdw blurRad="63500" dist="107763" dir="2700000" algn="ctr" rotWithShape="0">
              <a:schemeClr val="folHlink">
                <a:alpha val="74998"/>
              </a:schemeClr>
            </a:outerShdw>
          </a:effectLst>
        </p:spPr>
        <p:txBody>
          <a:bodyPr lIns="91374" tIns="45687" rIns="91374" bIns="45687">
            <a:spAutoFit/>
          </a:bodyPr>
          <a:lstStyle/>
          <a:p>
            <a:pPr defTabSz="456996">
              <a:defRPr/>
            </a:pPr>
            <a:endParaRPr lang="en-US" dirty="0">
              <a:latin typeface="Arial" charset="0"/>
              <a:ea typeface="ヒラギノ角ゴ Pro W3" pitchFamily="-107" charset="-128"/>
              <a:cs typeface="Arial" charset="0"/>
            </a:endParaRPr>
          </a:p>
        </p:txBody>
      </p:sp>
      <p:sp>
        <p:nvSpPr>
          <p:cNvPr id="2" name="Title 1"/>
          <p:cNvSpPr>
            <a:spLocks noGrp="1"/>
          </p:cNvSpPr>
          <p:nvPr>
            <p:ph type="title"/>
          </p:nvPr>
        </p:nvSpPr>
        <p:spPr>
          <a:xfrm>
            <a:off x="76200" y="281882"/>
            <a:ext cx="8991600" cy="486372"/>
          </a:xfrm>
        </p:spPr>
        <p:txBody>
          <a:bodyPr/>
          <a:lstStyle/>
          <a:p>
            <a:r>
              <a:rPr lang="en-US"/>
              <a:t>Click to edit Master title style</a:t>
            </a:r>
            <a:endParaRPr lang="en-US" dirty="0"/>
          </a:p>
        </p:txBody>
      </p:sp>
      <p:sp>
        <p:nvSpPr>
          <p:cNvPr id="3" name="Content Placeholder 2"/>
          <p:cNvSpPr>
            <a:spLocks noGrp="1"/>
          </p:cNvSpPr>
          <p:nvPr>
            <p:ph idx="1"/>
          </p:nvPr>
        </p:nvSpPr>
        <p:spPr>
          <a:xfrm>
            <a:off x="76200" y="1067099"/>
            <a:ext cx="8991604" cy="2433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0"/>
          </p:nvPr>
        </p:nvSpPr>
        <p:spPr>
          <a:xfrm>
            <a:off x="76200" y="3581400"/>
            <a:ext cx="8991604" cy="2433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Footer Placeholder 6"/>
          <p:cNvSpPr>
            <a:spLocks noGrp="1"/>
          </p:cNvSpPr>
          <p:nvPr>
            <p:ph type="ftr" sz="quarter" idx="11"/>
          </p:nvPr>
        </p:nvSpPr>
        <p:spPr/>
        <p:txBody>
          <a:bodyPr/>
          <a:lstStyle>
            <a:lvl1pPr algn="r" eaLnBrk="0" hangingPunct="0">
              <a:lnSpc>
                <a:spcPct val="90000"/>
              </a:lnSpc>
              <a:defRPr sz="1000" smtClean="0">
                <a:solidFill>
                  <a:srgbClr val="064308"/>
                </a:solidFill>
                <a:latin typeface="Arial"/>
                <a:ea typeface="+mn-ea"/>
                <a:cs typeface="Arial"/>
              </a:defRPr>
            </a:lvl1pPr>
          </a:lstStyle>
          <a:p>
            <a:pPr>
              <a:defRPr/>
            </a:pPr>
            <a:r>
              <a:rPr lang="en-US"/>
              <a:t>H. Ao, M. J. Ferreira, H. Imao, TTC2018 at RIKEN, June 28, 2018</a:t>
            </a:r>
            <a:endParaRPr lang="en-US" dirty="0"/>
          </a:p>
        </p:txBody>
      </p:sp>
      <p:sp>
        <p:nvSpPr>
          <p:cNvPr id="11" name="Slide Number Placeholder 4"/>
          <p:cNvSpPr>
            <a:spLocks noGrp="1"/>
          </p:cNvSpPr>
          <p:nvPr>
            <p:ph type="sldNum" sz="quarter" idx="12"/>
          </p:nvPr>
        </p:nvSpPr>
        <p:spPr/>
        <p:txBody>
          <a:bodyPr/>
          <a:lstStyle>
            <a:lvl1pPr>
              <a:defRPr/>
            </a:lvl1pPr>
          </a:lstStyle>
          <a:p>
            <a:pPr>
              <a:defRPr/>
            </a:pPr>
            <a:r>
              <a:rPr lang="en-US"/>
              <a:t>, Slide </a:t>
            </a:r>
            <a:fld id="{BCDB990A-6268-4898-A641-7F04AAB15EE6}" type="slidenum">
              <a:rPr lang="en-US"/>
              <a:pPr>
                <a:defRPr/>
              </a:pPr>
              <a:t>‹#›</a:t>
            </a:fld>
            <a:endParaRPr lang="en-US"/>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132575"/>
            <a:ext cx="9137923" cy="725425"/>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Quarters">
    <p:spTree>
      <p:nvGrpSpPr>
        <p:cNvPr id="1" name=""/>
        <p:cNvGrpSpPr/>
        <p:nvPr/>
      </p:nvGrpSpPr>
      <p:grpSpPr>
        <a:xfrm>
          <a:off x="0" y="0"/>
          <a:ext cx="0" cy="0"/>
          <a:chOff x="0" y="0"/>
          <a:chExt cx="0" cy="0"/>
        </a:xfrm>
      </p:grpSpPr>
      <p:pic>
        <p:nvPicPr>
          <p:cNvPr id="8" name="Picture 4" descr="FRIB_ppt_top.jpg"/>
          <p:cNvPicPr>
            <a:picLocks noChangeAspect="1"/>
          </p:cNvPicPr>
          <p:nvPr/>
        </p:nvPicPr>
        <p:blipFill>
          <a:blip r:embed="rId2" cstate="print"/>
          <a:srcRect/>
          <a:stretch>
            <a:fillRect/>
          </a:stretch>
        </p:blipFill>
        <p:spPr bwMode="auto">
          <a:xfrm>
            <a:off x="0" y="0"/>
            <a:ext cx="9144000" cy="1003102"/>
          </a:xfrm>
          <a:prstGeom prst="rect">
            <a:avLst/>
          </a:prstGeom>
          <a:noFill/>
          <a:ln w="9525">
            <a:noFill/>
            <a:miter lim="800000"/>
            <a:headEnd/>
            <a:tailEnd/>
          </a:ln>
        </p:spPr>
      </p:pic>
      <p:sp>
        <p:nvSpPr>
          <p:cNvPr id="9" name="Text Box 5"/>
          <p:cNvSpPr txBox="1">
            <a:spLocks noChangeArrowheads="1"/>
          </p:cNvSpPr>
          <p:nvPr/>
        </p:nvSpPr>
        <p:spPr bwMode="auto">
          <a:xfrm>
            <a:off x="669777" y="1320108"/>
            <a:ext cx="7864929" cy="348490"/>
          </a:xfrm>
          <a:prstGeom prst="rect">
            <a:avLst/>
          </a:prstGeom>
          <a:noFill/>
          <a:ln w="12700">
            <a:noFill/>
            <a:miter lim="800000"/>
            <a:headEnd/>
            <a:tailEnd/>
          </a:ln>
          <a:effectLst>
            <a:outerShdw blurRad="63500" dist="107763" dir="2700000" algn="ctr" rotWithShape="0">
              <a:schemeClr val="folHlink">
                <a:alpha val="74998"/>
              </a:schemeClr>
            </a:outerShdw>
          </a:effectLst>
        </p:spPr>
        <p:txBody>
          <a:bodyPr lIns="91374" tIns="45687" rIns="91374" bIns="45687">
            <a:spAutoFit/>
          </a:bodyPr>
          <a:lstStyle/>
          <a:p>
            <a:pPr defTabSz="456996" eaLnBrk="0" hangingPunct="0">
              <a:lnSpc>
                <a:spcPct val="90000"/>
              </a:lnSpc>
              <a:defRPr/>
            </a:pPr>
            <a:endParaRPr lang="en-US" dirty="0">
              <a:latin typeface="Helvetica" pitchFamily="-107" charset="0"/>
              <a:ea typeface="ヒラギノ角ゴ Pro W3" pitchFamily="-107" charset="-128"/>
              <a:cs typeface="Arial" charset="0"/>
            </a:endParaRPr>
          </a:p>
        </p:txBody>
      </p:sp>
      <p:sp>
        <p:nvSpPr>
          <p:cNvPr id="10" name="Rectangle 9"/>
          <p:cNvSpPr>
            <a:spLocks noChangeArrowheads="1"/>
          </p:cNvSpPr>
          <p:nvPr/>
        </p:nvSpPr>
        <p:spPr bwMode="auto">
          <a:xfrm>
            <a:off x="4115405" y="3009305"/>
            <a:ext cx="9144000" cy="369265"/>
          </a:xfrm>
          <a:prstGeom prst="rect">
            <a:avLst/>
          </a:prstGeom>
          <a:noFill/>
          <a:ln w="12700">
            <a:noFill/>
            <a:miter lim="800000"/>
            <a:headEnd/>
            <a:tailEnd/>
          </a:ln>
          <a:effectLst>
            <a:outerShdw blurRad="63500" dist="107763" dir="2700000" algn="ctr" rotWithShape="0">
              <a:schemeClr val="folHlink">
                <a:alpha val="74998"/>
              </a:schemeClr>
            </a:outerShdw>
          </a:effectLst>
        </p:spPr>
        <p:txBody>
          <a:bodyPr lIns="91374" tIns="45687" rIns="91374" bIns="45687">
            <a:spAutoFit/>
          </a:bodyPr>
          <a:lstStyle/>
          <a:p>
            <a:pPr defTabSz="456996">
              <a:defRPr/>
            </a:pPr>
            <a:endParaRPr lang="en-US" dirty="0">
              <a:latin typeface="Arial" charset="0"/>
              <a:ea typeface="ヒラギノ角ゴ Pro W3" pitchFamily="-107" charset="-128"/>
              <a:cs typeface="Arial" charset="0"/>
            </a:endParaRPr>
          </a:p>
        </p:txBody>
      </p:sp>
      <p:sp>
        <p:nvSpPr>
          <p:cNvPr id="2" name="Title 1"/>
          <p:cNvSpPr>
            <a:spLocks noGrp="1"/>
          </p:cNvSpPr>
          <p:nvPr>
            <p:ph type="title"/>
          </p:nvPr>
        </p:nvSpPr>
        <p:spPr>
          <a:xfrm>
            <a:off x="76201" y="281882"/>
            <a:ext cx="8991598" cy="486372"/>
          </a:xfrm>
        </p:spPr>
        <p:txBody>
          <a:bodyPr/>
          <a:lstStyle/>
          <a:p>
            <a:r>
              <a:rPr lang="en-US"/>
              <a:t>Click to edit Master title style</a:t>
            </a:r>
            <a:endParaRPr lang="en-US" dirty="0"/>
          </a:p>
        </p:txBody>
      </p:sp>
      <p:sp>
        <p:nvSpPr>
          <p:cNvPr id="3" name="Content Placeholder 2"/>
          <p:cNvSpPr>
            <a:spLocks noGrp="1"/>
          </p:cNvSpPr>
          <p:nvPr>
            <p:ph idx="1"/>
          </p:nvPr>
        </p:nvSpPr>
        <p:spPr>
          <a:xfrm>
            <a:off x="76201" y="1067099"/>
            <a:ext cx="4419600" cy="2433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2"/>
          <p:cNvSpPr>
            <a:spLocks noGrp="1"/>
          </p:cNvSpPr>
          <p:nvPr>
            <p:ph idx="11"/>
          </p:nvPr>
        </p:nvSpPr>
        <p:spPr>
          <a:xfrm>
            <a:off x="4625530" y="1067099"/>
            <a:ext cx="4442275" cy="2433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2"/>
          <p:cNvSpPr>
            <a:spLocks noGrp="1"/>
          </p:cNvSpPr>
          <p:nvPr>
            <p:ph idx="12"/>
          </p:nvPr>
        </p:nvSpPr>
        <p:spPr>
          <a:xfrm>
            <a:off x="76206" y="3581400"/>
            <a:ext cx="4419599" cy="2433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2"/>
          <p:cNvSpPr>
            <a:spLocks noGrp="1"/>
          </p:cNvSpPr>
          <p:nvPr>
            <p:ph idx="13"/>
          </p:nvPr>
        </p:nvSpPr>
        <p:spPr>
          <a:xfrm>
            <a:off x="4625530" y="3581400"/>
            <a:ext cx="4442275" cy="2433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Footer Placeholder 6"/>
          <p:cNvSpPr>
            <a:spLocks noGrp="1"/>
          </p:cNvSpPr>
          <p:nvPr>
            <p:ph type="ftr" sz="quarter" idx="14"/>
          </p:nvPr>
        </p:nvSpPr>
        <p:spPr/>
        <p:txBody>
          <a:bodyPr/>
          <a:lstStyle>
            <a:lvl1pPr algn="r" eaLnBrk="0" hangingPunct="0">
              <a:lnSpc>
                <a:spcPct val="90000"/>
              </a:lnSpc>
              <a:defRPr sz="1000" smtClean="0">
                <a:solidFill>
                  <a:srgbClr val="064308"/>
                </a:solidFill>
                <a:latin typeface="Arial"/>
                <a:ea typeface="+mn-ea"/>
                <a:cs typeface="Arial"/>
              </a:defRPr>
            </a:lvl1pPr>
          </a:lstStyle>
          <a:p>
            <a:pPr>
              <a:defRPr/>
            </a:pPr>
            <a:r>
              <a:rPr lang="en-US"/>
              <a:t>H. Ao, M. J. Ferreira, H. Imao, TTC2018 at RIKEN, June 28, 2018</a:t>
            </a:r>
            <a:endParaRPr lang="en-US" dirty="0"/>
          </a:p>
        </p:txBody>
      </p:sp>
      <p:sp>
        <p:nvSpPr>
          <p:cNvPr id="15" name="Slide Number Placeholder 4"/>
          <p:cNvSpPr>
            <a:spLocks noGrp="1"/>
          </p:cNvSpPr>
          <p:nvPr>
            <p:ph type="sldNum" sz="quarter" idx="15"/>
          </p:nvPr>
        </p:nvSpPr>
        <p:spPr/>
        <p:txBody>
          <a:bodyPr/>
          <a:lstStyle>
            <a:lvl1pPr>
              <a:defRPr/>
            </a:lvl1pPr>
          </a:lstStyle>
          <a:p>
            <a:pPr>
              <a:defRPr/>
            </a:pPr>
            <a:r>
              <a:rPr lang="en-US"/>
              <a:t>, Slide </a:t>
            </a:r>
            <a:fld id="{74887700-F8AD-4E75-9DA6-99EB4D2760D1}" type="slidenum">
              <a:rPr lang="en-US"/>
              <a:pPr>
                <a:defRPr/>
              </a:pPr>
              <a:t>‹#›</a:t>
            </a:fld>
            <a:endParaRPr lang="en-US"/>
          </a:p>
        </p:txBody>
      </p:sp>
      <p:pic>
        <p:nvPicPr>
          <p:cNvPr id="16" name="Picture 1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132575"/>
            <a:ext cx="9137923" cy="725425"/>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pic>
        <p:nvPicPr>
          <p:cNvPr id="4" name="Picture 5" descr="FRIB_ppt_top.jpg"/>
          <p:cNvPicPr>
            <a:picLocks noChangeAspect="1"/>
          </p:cNvPicPr>
          <p:nvPr/>
        </p:nvPicPr>
        <p:blipFill>
          <a:blip r:embed="rId2" cstate="print"/>
          <a:srcRect/>
          <a:stretch>
            <a:fillRect/>
          </a:stretch>
        </p:blipFill>
        <p:spPr bwMode="auto">
          <a:xfrm>
            <a:off x="0" y="0"/>
            <a:ext cx="9144000" cy="1003102"/>
          </a:xfrm>
          <a:prstGeom prst="rect">
            <a:avLst/>
          </a:prstGeom>
          <a:noFill/>
          <a:ln w="9525">
            <a:noFill/>
            <a:miter lim="800000"/>
            <a:headEnd/>
            <a:tailEnd/>
          </a:ln>
        </p:spPr>
      </p:pic>
      <p:sp>
        <p:nvSpPr>
          <p:cNvPr id="5" name="Text Box 5"/>
          <p:cNvSpPr txBox="1">
            <a:spLocks noChangeArrowheads="1"/>
          </p:cNvSpPr>
          <p:nvPr/>
        </p:nvSpPr>
        <p:spPr bwMode="auto">
          <a:xfrm>
            <a:off x="669777" y="1320108"/>
            <a:ext cx="7864929" cy="348490"/>
          </a:xfrm>
          <a:prstGeom prst="rect">
            <a:avLst/>
          </a:prstGeom>
          <a:noFill/>
          <a:ln w="12700">
            <a:noFill/>
            <a:miter lim="800000"/>
            <a:headEnd/>
            <a:tailEnd/>
          </a:ln>
          <a:effectLst>
            <a:outerShdw blurRad="63500" dist="107763" dir="2700000" algn="ctr" rotWithShape="0">
              <a:schemeClr val="folHlink">
                <a:alpha val="74998"/>
              </a:schemeClr>
            </a:outerShdw>
          </a:effectLst>
        </p:spPr>
        <p:txBody>
          <a:bodyPr lIns="91374" tIns="45687" rIns="91374" bIns="45687">
            <a:spAutoFit/>
          </a:bodyPr>
          <a:lstStyle/>
          <a:p>
            <a:pPr defTabSz="456996" eaLnBrk="0" hangingPunct="0">
              <a:lnSpc>
                <a:spcPct val="90000"/>
              </a:lnSpc>
              <a:defRPr/>
            </a:pPr>
            <a:endParaRPr lang="en-US" dirty="0">
              <a:latin typeface="Helvetica" pitchFamily="-107" charset="0"/>
              <a:ea typeface="ヒラギノ角ゴ Pro W3" pitchFamily="-107" charset="-128"/>
              <a:cs typeface="Arial" charset="0"/>
            </a:endParaRPr>
          </a:p>
        </p:txBody>
      </p:sp>
      <p:sp>
        <p:nvSpPr>
          <p:cNvPr id="6" name="Rectangle 7"/>
          <p:cNvSpPr>
            <a:spLocks noChangeArrowheads="1"/>
          </p:cNvSpPr>
          <p:nvPr/>
        </p:nvSpPr>
        <p:spPr bwMode="auto">
          <a:xfrm>
            <a:off x="4115405" y="3009305"/>
            <a:ext cx="9144000" cy="369265"/>
          </a:xfrm>
          <a:prstGeom prst="rect">
            <a:avLst/>
          </a:prstGeom>
          <a:noFill/>
          <a:ln w="12700">
            <a:noFill/>
            <a:miter lim="800000"/>
            <a:headEnd/>
            <a:tailEnd/>
          </a:ln>
          <a:effectLst>
            <a:outerShdw blurRad="63500" dist="107763" dir="2700000" algn="ctr" rotWithShape="0">
              <a:schemeClr val="folHlink">
                <a:alpha val="74998"/>
              </a:schemeClr>
            </a:outerShdw>
          </a:effectLst>
        </p:spPr>
        <p:txBody>
          <a:bodyPr lIns="91374" tIns="45687" rIns="91374" bIns="45687">
            <a:spAutoFit/>
          </a:bodyPr>
          <a:lstStyle/>
          <a:p>
            <a:pPr defTabSz="456996">
              <a:defRPr/>
            </a:pPr>
            <a:endParaRPr lang="en-US" dirty="0">
              <a:latin typeface="Arial" charset="0"/>
              <a:ea typeface="ヒラギノ角ゴ Pro W3" pitchFamily="-107" charset="-128"/>
              <a:cs typeface="Arial" charset="0"/>
            </a:endParaRPr>
          </a:p>
        </p:txBody>
      </p:sp>
      <p:sp>
        <p:nvSpPr>
          <p:cNvPr id="2" name="Title 1"/>
          <p:cNvSpPr>
            <a:spLocks noGrp="1"/>
          </p:cNvSpPr>
          <p:nvPr>
            <p:ph type="title"/>
          </p:nvPr>
        </p:nvSpPr>
        <p:spPr>
          <a:xfrm>
            <a:off x="76200" y="281882"/>
            <a:ext cx="8991600" cy="486372"/>
          </a:xfrm>
        </p:spPr>
        <p:txBody>
          <a:bodyPr/>
          <a:lstStyle/>
          <a:p>
            <a:r>
              <a:rPr lang="en-US"/>
              <a:t>Click to edit Master title style</a:t>
            </a:r>
            <a:endParaRPr lang="en-US" dirty="0"/>
          </a:p>
        </p:txBody>
      </p:sp>
      <p:sp>
        <p:nvSpPr>
          <p:cNvPr id="7" name="Footer Placeholder 6"/>
          <p:cNvSpPr>
            <a:spLocks noGrp="1"/>
          </p:cNvSpPr>
          <p:nvPr>
            <p:ph type="ftr" sz="quarter" idx="10"/>
          </p:nvPr>
        </p:nvSpPr>
        <p:spPr/>
        <p:txBody>
          <a:bodyPr/>
          <a:lstStyle>
            <a:lvl1pPr algn="r" eaLnBrk="0" hangingPunct="0">
              <a:lnSpc>
                <a:spcPct val="90000"/>
              </a:lnSpc>
              <a:defRPr sz="1000" smtClean="0">
                <a:solidFill>
                  <a:srgbClr val="064308"/>
                </a:solidFill>
                <a:latin typeface="Arial"/>
                <a:ea typeface="+mn-ea"/>
                <a:cs typeface="Arial"/>
              </a:defRPr>
            </a:lvl1pPr>
          </a:lstStyle>
          <a:p>
            <a:pPr>
              <a:defRPr/>
            </a:pPr>
            <a:r>
              <a:rPr lang="en-US"/>
              <a:t>H. Ao, M. J. Ferreira, H. Imao, TTC2018 at RIKEN, June 28, 2018</a:t>
            </a:r>
            <a:endParaRPr lang="en-US" dirty="0"/>
          </a:p>
        </p:txBody>
      </p:sp>
      <p:sp>
        <p:nvSpPr>
          <p:cNvPr id="8" name="Slide Number Placeholder 4"/>
          <p:cNvSpPr>
            <a:spLocks noGrp="1"/>
          </p:cNvSpPr>
          <p:nvPr>
            <p:ph type="sldNum" sz="quarter" idx="11"/>
          </p:nvPr>
        </p:nvSpPr>
        <p:spPr/>
        <p:txBody>
          <a:bodyPr/>
          <a:lstStyle>
            <a:lvl1pPr>
              <a:defRPr/>
            </a:lvl1pPr>
          </a:lstStyle>
          <a:p>
            <a:pPr>
              <a:defRPr/>
            </a:pPr>
            <a:r>
              <a:rPr lang="en-US"/>
              <a:t>, Slide </a:t>
            </a:r>
            <a:fld id="{CF988859-7953-4624-98C4-717249B46A15}" type="slidenum">
              <a:rPr lang="en-US"/>
              <a:pPr>
                <a:defRPr/>
              </a:pPr>
              <a:t>‹#›</a:t>
            </a:fld>
            <a:endParaRPr lang="en-US"/>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132575"/>
            <a:ext cx="9137923" cy="725425"/>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 clean bottom">
    <p:spTree>
      <p:nvGrpSpPr>
        <p:cNvPr id="1" name=""/>
        <p:cNvGrpSpPr/>
        <p:nvPr/>
      </p:nvGrpSpPr>
      <p:grpSpPr>
        <a:xfrm>
          <a:off x="0" y="0"/>
          <a:ext cx="0" cy="0"/>
          <a:chOff x="0" y="0"/>
          <a:chExt cx="0" cy="0"/>
        </a:xfrm>
      </p:grpSpPr>
      <p:pic>
        <p:nvPicPr>
          <p:cNvPr id="4" name="Picture 4" descr="FRIB_ppt_top.jpg"/>
          <p:cNvPicPr>
            <a:picLocks noChangeAspect="1"/>
          </p:cNvPicPr>
          <p:nvPr/>
        </p:nvPicPr>
        <p:blipFill>
          <a:blip r:embed="rId2" cstate="print"/>
          <a:srcRect/>
          <a:stretch>
            <a:fillRect/>
          </a:stretch>
        </p:blipFill>
        <p:spPr bwMode="auto">
          <a:xfrm>
            <a:off x="0" y="0"/>
            <a:ext cx="9144000" cy="1003102"/>
          </a:xfrm>
          <a:prstGeom prst="rect">
            <a:avLst/>
          </a:prstGeom>
          <a:noFill/>
          <a:ln w="9525">
            <a:noFill/>
            <a:miter lim="800000"/>
            <a:headEnd/>
            <a:tailEnd/>
          </a:ln>
        </p:spPr>
      </p:pic>
      <p:sp>
        <p:nvSpPr>
          <p:cNvPr id="5" name="Text Box 5"/>
          <p:cNvSpPr txBox="1">
            <a:spLocks noChangeArrowheads="1"/>
          </p:cNvSpPr>
          <p:nvPr/>
        </p:nvSpPr>
        <p:spPr bwMode="auto">
          <a:xfrm>
            <a:off x="669777" y="1320108"/>
            <a:ext cx="7864929" cy="348490"/>
          </a:xfrm>
          <a:prstGeom prst="rect">
            <a:avLst/>
          </a:prstGeom>
          <a:noFill/>
          <a:ln w="12700">
            <a:noFill/>
            <a:miter lim="800000"/>
            <a:headEnd/>
            <a:tailEnd/>
          </a:ln>
          <a:effectLst>
            <a:outerShdw blurRad="63500" dist="107763" dir="2700000" algn="ctr" rotWithShape="0">
              <a:schemeClr val="folHlink">
                <a:alpha val="74998"/>
              </a:schemeClr>
            </a:outerShdw>
          </a:effectLst>
        </p:spPr>
        <p:txBody>
          <a:bodyPr lIns="91374" tIns="45687" rIns="91374" bIns="45687">
            <a:spAutoFit/>
          </a:bodyPr>
          <a:lstStyle/>
          <a:p>
            <a:pPr defTabSz="456996" eaLnBrk="0" hangingPunct="0">
              <a:lnSpc>
                <a:spcPct val="90000"/>
              </a:lnSpc>
              <a:defRPr/>
            </a:pPr>
            <a:endParaRPr lang="en-US" dirty="0">
              <a:latin typeface="Helvetica" pitchFamily="-107" charset="0"/>
              <a:ea typeface="ヒラギノ角ゴ Pro W3" pitchFamily="-107" charset="-128"/>
              <a:cs typeface="Arial" charset="0"/>
            </a:endParaRPr>
          </a:p>
        </p:txBody>
      </p:sp>
      <p:sp>
        <p:nvSpPr>
          <p:cNvPr id="6" name="Rectangle 5"/>
          <p:cNvSpPr>
            <a:spLocks noChangeArrowheads="1"/>
          </p:cNvSpPr>
          <p:nvPr/>
        </p:nvSpPr>
        <p:spPr bwMode="auto">
          <a:xfrm>
            <a:off x="4115405" y="3009305"/>
            <a:ext cx="9144000" cy="369265"/>
          </a:xfrm>
          <a:prstGeom prst="rect">
            <a:avLst/>
          </a:prstGeom>
          <a:noFill/>
          <a:ln w="12700">
            <a:noFill/>
            <a:miter lim="800000"/>
            <a:headEnd/>
            <a:tailEnd/>
          </a:ln>
          <a:effectLst>
            <a:outerShdw blurRad="63500" dist="107763" dir="2700000" algn="ctr" rotWithShape="0">
              <a:schemeClr val="folHlink">
                <a:alpha val="74998"/>
              </a:schemeClr>
            </a:outerShdw>
          </a:effectLst>
        </p:spPr>
        <p:txBody>
          <a:bodyPr lIns="91374" tIns="45687" rIns="91374" bIns="45687">
            <a:spAutoFit/>
          </a:bodyPr>
          <a:lstStyle/>
          <a:p>
            <a:pPr defTabSz="456996">
              <a:defRPr/>
            </a:pPr>
            <a:endParaRPr lang="en-US" dirty="0">
              <a:latin typeface="Arial" charset="0"/>
              <a:ea typeface="ヒラギノ角ゴ Pro W3" pitchFamily="-107" charset="-128"/>
              <a:cs typeface="Arial" charset="0"/>
            </a:endParaRPr>
          </a:p>
        </p:txBody>
      </p:sp>
      <p:sp>
        <p:nvSpPr>
          <p:cNvPr id="2" name="Title 1"/>
          <p:cNvSpPr>
            <a:spLocks noGrp="1"/>
          </p:cNvSpPr>
          <p:nvPr>
            <p:ph type="title"/>
          </p:nvPr>
        </p:nvSpPr>
        <p:spPr>
          <a:xfrm>
            <a:off x="76200" y="281882"/>
            <a:ext cx="8991600" cy="486372"/>
          </a:xfrm>
        </p:spPr>
        <p:txBody>
          <a:bodyPr/>
          <a:lstStyle/>
          <a:p>
            <a:r>
              <a:rPr lang="en-US"/>
              <a:t>Click to edit Master title style</a:t>
            </a:r>
            <a:endParaRPr lang="en-US" dirty="0"/>
          </a:p>
        </p:txBody>
      </p:sp>
      <p:sp>
        <p:nvSpPr>
          <p:cNvPr id="7" name="Footer Placeholder 6"/>
          <p:cNvSpPr>
            <a:spLocks noGrp="1"/>
          </p:cNvSpPr>
          <p:nvPr>
            <p:ph type="ftr" sz="quarter" idx="10"/>
          </p:nvPr>
        </p:nvSpPr>
        <p:spPr/>
        <p:txBody>
          <a:bodyPr/>
          <a:lstStyle>
            <a:lvl1pPr algn="r" eaLnBrk="0" hangingPunct="0">
              <a:lnSpc>
                <a:spcPct val="90000"/>
              </a:lnSpc>
              <a:defRPr sz="1000" smtClean="0">
                <a:solidFill>
                  <a:srgbClr val="064308"/>
                </a:solidFill>
                <a:latin typeface="Arial"/>
                <a:ea typeface="+mn-ea"/>
                <a:cs typeface="Arial"/>
              </a:defRPr>
            </a:lvl1pPr>
          </a:lstStyle>
          <a:p>
            <a:pPr>
              <a:defRPr/>
            </a:pPr>
            <a:r>
              <a:rPr lang="en-US"/>
              <a:t>H. Ao, M. J. Ferreira, H. Imao, TTC2018 at RIKEN, June 28, 2018</a:t>
            </a:r>
            <a:endParaRPr lang="en-US" dirty="0"/>
          </a:p>
        </p:txBody>
      </p:sp>
      <p:sp>
        <p:nvSpPr>
          <p:cNvPr id="8" name="Slide Number Placeholder 4"/>
          <p:cNvSpPr>
            <a:spLocks noGrp="1"/>
          </p:cNvSpPr>
          <p:nvPr>
            <p:ph type="sldNum" sz="quarter" idx="11"/>
          </p:nvPr>
        </p:nvSpPr>
        <p:spPr/>
        <p:txBody>
          <a:bodyPr/>
          <a:lstStyle>
            <a:lvl1pPr>
              <a:defRPr/>
            </a:lvl1pPr>
          </a:lstStyle>
          <a:p>
            <a:pPr>
              <a:defRPr/>
            </a:pPr>
            <a:r>
              <a:rPr lang="en-US"/>
              <a:t>, Slide </a:t>
            </a:r>
            <a:fld id="{888FC917-2F4D-45AC-AA7A-EF80FFB23A8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5596" y="75904"/>
            <a:ext cx="8992810" cy="486668"/>
          </a:xfrm>
          <a:prstGeom prst="rect">
            <a:avLst/>
          </a:prstGeom>
          <a:noFill/>
          <a:ln w="12700">
            <a:noFill/>
            <a:miter lim="800000"/>
            <a:headEnd/>
            <a:tailEnd/>
          </a:ln>
        </p:spPr>
        <p:txBody>
          <a:bodyPr vert="horz" wrap="square" lIns="56076" tIns="22431" rIns="56076" bIns="22431" numCol="1" anchor="ctr" anchorCtr="0" compatLnSpc="1">
            <a:prstTxWarp prst="textNoShape">
              <a:avLst/>
            </a:prstTxWarp>
            <a:spAutoFit/>
          </a:bodyPr>
          <a:lstStyle/>
          <a:p>
            <a:pPr lvl="0"/>
            <a:r>
              <a:rPr lang="en-US"/>
              <a:t>Click to edit Master title style</a:t>
            </a:r>
          </a:p>
        </p:txBody>
      </p:sp>
      <p:sp>
        <p:nvSpPr>
          <p:cNvPr id="1027" name="Rectangle 6"/>
          <p:cNvSpPr>
            <a:spLocks noGrp="1" noChangeArrowheads="1"/>
          </p:cNvSpPr>
          <p:nvPr>
            <p:ph type="body" idx="1"/>
          </p:nvPr>
        </p:nvSpPr>
        <p:spPr bwMode="auto">
          <a:xfrm>
            <a:off x="75596" y="1067100"/>
            <a:ext cx="8992810" cy="502741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6"/>
          <p:cNvSpPr>
            <a:spLocks noGrp="1"/>
          </p:cNvSpPr>
          <p:nvPr>
            <p:ph type="ftr" sz="quarter" idx="3"/>
          </p:nvPr>
        </p:nvSpPr>
        <p:spPr>
          <a:xfrm>
            <a:off x="4140680" y="6356450"/>
            <a:ext cx="4241321" cy="364628"/>
          </a:xfrm>
          <a:prstGeom prst="rect">
            <a:avLst/>
          </a:prstGeom>
        </p:spPr>
        <p:txBody>
          <a:bodyPr lIns="0" tIns="45712" rIns="0" bIns="45712" anchor="b"/>
          <a:lstStyle>
            <a:lvl1pPr algn="r" eaLnBrk="0" hangingPunct="0">
              <a:lnSpc>
                <a:spcPct val="90000"/>
              </a:lnSpc>
              <a:defRPr sz="1000" smtClean="0">
                <a:solidFill>
                  <a:srgbClr val="064308"/>
                </a:solidFill>
                <a:latin typeface="Arial"/>
                <a:ea typeface="+mn-ea"/>
                <a:cs typeface="Arial"/>
              </a:defRPr>
            </a:lvl1pPr>
          </a:lstStyle>
          <a:p>
            <a:pPr>
              <a:defRPr/>
            </a:pPr>
            <a:r>
              <a:rPr lang="en-US"/>
              <a:t>H. Ao, M. J. Ferreira, H. Imao, TTC2018 at RIKEN, June 28, 2018</a:t>
            </a:r>
            <a:endParaRPr lang="en-US" dirty="0"/>
          </a:p>
        </p:txBody>
      </p:sp>
      <p:sp>
        <p:nvSpPr>
          <p:cNvPr id="9" name="Slide Number Placeholder 4"/>
          <p:cNvSpPr>
            <a:spLocks noGrp="1"/>
          </p:cNvSpPr>
          <p:nvPr>
            <p:ph type="sldNum" sz="quarter" idx="4"/>
          </p:nvPr>
        </p:nvSpPr>
        <p:spPr>
          <a:xfrm>
            <a:off x="8382000" y="6356450"/>
            <a:ext cx="762000" cy="364628"/>
          </a:xfrm>
          <a:prstGeom prst="rect">
            <a:avLst/>
          </a:prstGeom>
        </p:spPr>
        <p:txBody>
          <a:bodyPr vert="horz" wrap="square" lIns="0" tIns="45712" rIns="0" bIns="45712" numCol="1" anchor="b" anchorCtr="0" compatLnSpc="1">
            <a:prstTxWarp prst="textNoShape">
              <a:avLst/>
            </a:prstTxWarp>
          </a:bodyPr>
          <a:lstStyle>
            <a:lvl1pPr eaLnBrk="0" hangingPunct="0">
              <a:lnSpc>
                <a:spcPct val="90000"/>
              </a:lnSpc>
              <a:defRPr sz="1000">
                <a:solidFill>
                  <a:srgbClr val="064308"/>
                </a:solidFill>
                <a:ea typeface="ヒラギノ角ゴ Pro W3" charset="-128"/>
                <a:cs typeface="+mn-cs"/>
              </a:defRPr>
            </a:lvl1pPr>
          </a:lstStyle>
          <a:p>
            <a:pPr>
              <a:defRPr/>
            </a:pPr>
            <a:r>
              <a:rPr lang="en-US"/>
              <a:t>, Slide </a:t>
            </a:r>
            <a:fld id="{D30A2C6D-39BC-4576-856C-8743CF76CCF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90" r:id="rId1"/>
    <p:sldLayoutId id="2147483991" r:id="rId2"/>
    <p:sldLayoutId id="2147484007" r:id="rId3"/>
    <p:sldLayoutId id="2147483992" r:id="rId4"/>
    <p:sldLayoutId id="2147483993" r:id="rId5"/>
    <p:sldLayoutId id="2147483994" r:id="rId6"/>
    <p:sldLayoutId id="2147483995" r:id="rId7"/>
    <p:sldLayoutId id="2147483996" r:id="rId8"/>
  </p:sldLayoutIdLst>
  <p:hf hdr="0" dt="0"/>
  <p:txStyles>
    <p:titleStyle>
      <a:lvl1pPr algn="ctr" defTabSz="803293" rtl="0" eaLnBrk="1" fontAlgn="base" hangingPunct="1">
        <a:lnSpc>
          <a:spcPct val="88000"/>
        </a:lnSpc>
        <a:spcBef>
          <a:spcPct val="0"/>
        </a:spcBef>
        <a:spcAft>
          <a:spcPct val="0"/>
        </a:spcAft>
        <a:defRPr sz="3200" b="1">
          <a:solidFill>
            <a:srgbClr val="064308"/>
          </a:solidFill>
          <a:latin typeface="Arial" charset="0"/>
          <a:ea typeface="ＭＳ Ｐゴシック" pitchFamily="-65" charset="-128"/>
          <a:cs typeface="ＭＳ Ｐゴシック" pitchFamily="-65" charset="-128"/>
        </a:defRPr>
      </a:lvl1pPr>
      <a:lvl2pPr algn="ctr" defTabSz="803293" rtl="0" eaLnBrk="1" fontAlgn="base" hangingPunct="1">
        <a:lnSpc>
          <a:spcPct val="88000"/>
        </a:lnSpc>
        <a:spcBef>
          <a:spcPct val="0"/>
        </a:spcBef>
        <a:spcAft>
          <a:spcPct val="0"/>
        </a:spcAft>
        <a:defRPr sz="3200" b="1">
          <a:solidFill>
            <a:srgbClr val="064308"/>
          </a:solidFill>
          <a:latin typeface="Arial" charset="0"/>
          <a:ea typeface="ＭＳ Ｐゴシック" pitchFamily="-65" charset="-128"/>
          <a:cs typeface="ＭＳ Ｐゴシック" pitchFamily="-65" charset="-128"/>
        </a:defRPr>
      </a:lvl2pPr>
      <a:lvl3pPr algn="ctr" defTabSz="803293" rtl="0" eaLnBrk="1" fontAlgn="base" hangingPunct="1">
        <a:lnSpc>
          <a:spcPct val="88000"/>
        </a:lnSpc>
        <a:spcBef>
          <a:spcPct val="0"/>
        </a:spcBef>
        <a:spcAft>
          <a:spcPct val="0"/>
        </a:spcAft>
        <a:defRPr sz="3200" b="1">
          <a:solidFill>
            <a:srgbClr val="064308"/>
          </a:solidFill>
          <a:latin typeface="Arial" charset="0"/>
          <a:ea typeface="ＭＳ Ｐゴシック" pitchFamily="-65" charset="-128"/>
          <a:cs typeface="ＭＳ Ｐゴシック" pitchFamily="-65" charset="-128"/>
        </a:defRPr>
      </a:lvl3pPr>
      <a:lvl4pPr algn="ctr" defTabSz="803293" rtl="0" eaLnBrk="1" fontAlgn="base" hangingPunct="1">
        <a:lnSpc>
          <a:spcPct val="88000"/>
        </a:lnSpc>
        <a:spcBef>
          <a:spcPct val="0"/>
        </a:spcBef>
        <a:spcAft>
          <a:spcPct val="0"/>
        </a:spcAft>
        <a:defRPr sz="3200" b="1">
          <a:solidFill>
            <a:srgbClr val="064308"/>
          </a:solidFill>
          <a:latin typeface="Arial" charset="0"/>
          <a:ea typeface="ＭＳ Ｐゴシック" pitchFamily="-65" charset="-128"/>
          <a:cs typeface="ＭＳ Ｐゴシック" pitchFamily="-65" charset="-128"/>
        </a:defRPr>
      </a:lvl4pPr>
      <a:lvl5pPr algn="ctr" defTabSz="803293" rtl="0" eaLnBrk="1" fontAlgn="base" hangingPunct="1">
        <a:lnSpc>
          <a:spcPct val="88000"/>
        </a:lnSpc>
        <a:spcBef>
          <a:spcPct val="0"/>
        </a:spcBef>
        <a:spcAft>
          <a:spcPct val="0"/>
        </a:spcAft>
        <a:defRPr sz="3200" b="1">
          <a:solidFill>
            <a:srgbClr val="064308"/>
          </a:solidFill>
          <a:latin typeface="Arial" charset="0"/>
          <a:ea typeface="ＭＳ Ｐゴシック" pitchFamily="-65" charset="-128"/>
          <a:cs typeface="ＭＳ Ｐゴシック" pitchFamily="-65" charset="-128"/>
        </a:defRPr>
      </a:lvl5pPr>
      <a:lvl6pPr marL="457036" algn="ctr" defTabSz="807750" rtl="0" eaLnBrk="1" fontAlgn="base" hangingPunct="1">
        <a:lnSpc>
          <a:spcPct val="88000"/>
        </a:lnSpc>
        <a:spcBef>
          <a:spcPct val="0"/>
        </a:spcBef>
        <a:spcAft>
          <a:spcPct val="0"/>
        </a:spcAft>
        <a:defRPr sz="3200" b="1">
          <a:solidFill>
            <a:srgbClr val="064308"/>
          </a:solidFill>
          <a:latin typeface="Arial" charset="0"/>
          <a:ea typeface="Arial" charset="0"/>
          <a:cs typeface="Arial" charset="0"/>
        </a:defRPr>
      </a:lvl6pPr>
      <a:lvl7pPr marL="914074" algn="ctr" defTabSz="807750" rtl="0" eaLnBrk="1" fontAlgn="base" hangingPunct="1">
        <a:lnSpc>
          <a:spcPct val="88000"/>
        </a:lnSpc>
        <a:spcBef>
          <a:spcPct val="0"/>
        </a:spcBef>
        <a:spcAft>
          <a:spcPct val="0"/>
        </a:spcAft>
        <a:defRPr sz="3200" b="1">
          <a:solidFill>
            <a:srgbClr val="064308"/>
          </a:solidFill>
          <a:latin typeface="Arial" charset="0"/>
          <a:ea typeface="Arial" charset="0"/>
          <a:cs typeface="Arial" charset="0"/>
        </a:defRPr>
      </a:lvl7pPr>
      <a:lvl8pPr marL="1371109" algn="ctr" defTabSz="807750" rtl="0" eaLnBrk="1" fontAlgn="base" hangingPunct="1">
        <a:lnSpc>
          <a:spcPct val="88000"/>
        </a:lnSpc>
        <a:spcBef>
          <a:spcPct val="0"/>
        </a:spcBef>
        <a:spcAft>
          <a:spcPct val="0"/>
        </a:spcAft>
        <a:defRPr sz="3200" b="1">
          <a:solidFill>
            <a:srgbClr val="064308"/>
          </a:solidFill>
          <a:latin typeface="Arial" charset="0"/>
          <a:ea typeface="Arial" charset="0"/>
          <a:cs typeface="Arial" charset="0"/>
        </a:defRPr>
      </a:lvl8pPr>
      <a:lvl9pPr marL="1828148" algn="ctr" defTabSz="807750" rtl="0" eaLnBrk="1" fontAlgn="base" hangingPunct="1">
        <a:lnSpc>
          <a:spcPct val="88000"/>
        </a:lnSpc>
        <a:spcBef>
          <a:spcPct val="0"/>
        </a:spcBef>
        <a:spcAft>
          <a:spcPct val="0"/>
        </a:spcAft>
        <a:defRPr sz="3200" b="1">
          <a:solidFill>
            <a:srgbClr val="064308"/>
          </a:solidFill>
          <a:latin typeface="Arial" charset="0"/>
          <a:ea typeface="Arial" charset="0"/>
          <a:cs typeface="Arial" charset="0"/>
        </a:defRPr>
      </a:lvl9pPr>
    </p:titleStyle>
    <p:bodyStyle>
      <a:lvl1pPr marL="180178" indent="-180178" algn="l" defTabSz="803293" rtl="0" eaLnBrk="1" fontAlgn="base" hangingPunct="1">
        <a:lnSpc>
          <a:spcPct val="90000"/>
        </a:lnSpc>
        <a:spcBef>
          <a:spcPts val="1206"/>
        </a:spcBef>
        <a:spcAft>
          <a:spcPct val="0"/>
        </a:spcAft>
        <a:buSzPct val="100000"/>
        <a:buFont typeface="Wingdings" pitchFamily="2" charset="2"/>
        <a:buChar char="§"/>
        <a:defRPr sz="2200">
          <a:solidFill>
            <a:srgbClr val="064308"/>
          </a:solidFill>
          <a:latin typeface="Arial" charset="0"/>
          <a:ea typeface="ＭＳ Ｐゴシック" pitchFamily="-65" charset="-128"/>
          <a:cs typeface="ＭＳ Ｐゴシック" pitchFamily="-65" charset="-128"/>
        </a:defRPr>
      </a:lvl1pPr>
      <a:lvl2pPr marL="363359" indent="-151650" algn="l" defTabSz="803293" rtl="0" eaLnBrk="1" fontAlgn="base" hangingPunct="1">
        <a:lnSpc>
          <a:spcPct val="90000"/>
        </a:lnSpc>
        <a:spcBef>
          <a:spcPts val="201"/>
        </a:spcBef>
        <a:spcAft>
          <a:spcPct val="0"/>
        </a:spcAft>
        <a:buSzPct val="100000"/>
        <a:buFont typeface="Arial" pitchFamily="34" charset="0"/>
        <a:buChar char="•"/>
        <a:defRPr sz="2000">
          <a:solidFill>
            <a:schemeClr val="tx1"/>
          </a:solidFill>
          <a:latin typeface="Arial" charset="0"/>
          <a:ea typeface="ＭＳ Ｐゴシック" charset="-128"/>
          <a:cs typeface="ＭＳ Ｐゴシック"/>
        </a:defRPr>
      </a:lvl2pPr>
      <a:lvl3pPr marL="591584" indent="-160658" algn="l" defTabSz="803293" rtl="0" eaLnBrk="1" fontAlgn="base" hangingPunct="1">
        <a:lnSpc>
          <a:spcPct val="90000"/>
        </a:lnSpc>
        <a:spcBef>
          <a:spcPts val="201"/>
        </a:spcBef>
        <a:spcAft>
          <a:spcPct val="0"/>
        </a:spcAft>
        <a:buSzPct val="100000"/>
        <a:buFont typeface="Lucida Grande" charset="0"/>
        <a:buChar char="»"/>
        <a:defRPr>
          <a:solidFill>
            <a:schemeClr val="tx1"/>
          </a:solidFill>
          <a:latin typeface="Arial" charset="0"/>
          <a:ea typeface="ヒラギノ角ゴ Pro W3" pitchFamily="-111" charset="-128"/>
          <a:cs typeface="ヒラギノ角ゴ Pro W3" pitchFamily="-111" charset="-128"/>
        </a:defRPr>
      </a:lvl3pPr>
      <a:lvl4pPr marL="728219" indent="-133632" algn="l" defTabSz="803293" rtl="0" eaLnBrk="1" fontAlgn="base" hangingPunct="1">
        <a:lnSpc>
          <a:spcPct val="90000"/>
        </a:lnSpc>
        <a:spcBef>
          <a:spcPts val="201"/>
        </a:spcBef>
        <a:spcAft>
          <a:spcPct val="0"/>
        </a:spcAft>
        <a:buClr>
          <a:srgbClr val="999999"/>
        </a:buClr>
        <a:buSzPct val="100000"/>
        <a:buFont typeface="Arial" pitchFamily="34" charset="0"/>
        <a:buChar char="•"/>
        <a:defRPr sz="1600">
          <a:solidFill>
            <a:schemeClr val="tx1"/>
          </a:solidFill>
          <a:latin typeface="+mn-lt"/>
          <a:ea typeface="ヒラギノ角ゴ Pro W3" pitchFamily="-111" charset="-128"/>
          <a:cs typeface="ヒラギノ角ゴ Pro W3"/>
        </a:defRPr>
      </a:lvl4pPr>
      <a:lvl5pPr marL="1002991" indent="-180178" algn="l" defTabSz="803293" rtl="0" eaLnBrk="1" fontAlgn="base" hangingPunct="1">
        <a:lnSpc>
          <a:spcPct val="90000"/>
        </a:lnSpc>
        <a:spcBef>
          <a:spcPts val="201"/>
        </a:spcBef>
        <a:spcAft>
          <a:spcPct val="0"/>
        </a:spcAft>
        <a:buClr>
          <a:srgbClr val="999999"/>
        </a:buClr>
        <a:buSzPct val="100000"/>
        <a:buFont typeface="Lucida Grande" charset="0"/>
        <a:buChar char="»"/>
        <a:defRPr sz="1400">
          <a:solidFill>
            <a:schemeClr val="tx1"/>
          </a:solidFill>
          <a:latin typeface="+mn-lt"/>
          <a:ea typeface="ヒラギノ角ゴ Pro W3" pitchFamily="-111" charset="-128"/>
          <a:cs typeface="ヒラギノ角ゴ Pro W3"/>
        </a:defRPr>
      </a:lvl5pPr>
      <a:lvl6pPr marL="2223294" indent="-150759" algn="l" defTabSz="807750" rtl="0" eaLnBrk="1" fontAlgn="base" hangingPunct="1">
        <a:lnSpc>
          <a:spcPct val="90000"/>
        </a:lnSpc>
        <a:spcBef>
          <a:spcPct val="10000"/>
        </a:spcBef>
        <a:spcAft>
          <a:spcPct val="0"/>
        </a:spcAft>
        <a:buSzPct val="100000"/>
        <a:buChar char="–"/>
        <a:defRPr sz="1300">
          <a:solidFill>
            <a:schemeClr val="tx1"/>
          </a:solidFill>
          <a:latin typeface="Helvetica" charset="0"/>
          <a:ea typeface="+mn-ea"/>
          <a:cs typeface="+mn-cs"/>
        </a:defRPr>
      </a:lvl6pPr>
      <a:lvl7pPr marL="2680333" indent="-150759" algn="l" defTabSz="807750" rtl="0" eaLnBrk="1" fontAlgn="base" hangingPunct="1">
        <a:lnSpc>
          <a:spcPct val="90000"/>
        </a:lnSpc>
        <a:spcBef>
          <a:spcPct val="10000"/>
        </a:spcBef>
        <a:spcAft>
          <a:spcPct val="0"/>
        </a:spcAft>
        <a:buSzPct val="100000"/>
        <a:buChar char="–"/>
        <a:defRPr sz="1300">
          <a:solidFill>
            <a:schemeClr val="tx1"/>
          </a:solidFill>
          <a:latin typeface="Helvetica" charset="0"/>
          <a:ea typeface="+mn-ea"/>
          <a:cs typeface="+mn-cs"/>
        </a:defRPr>
      </a:lvl7pPr>
      <a:lvl8pPr marL="3137372" indent="-150759" algn="l" defTabSz="807750" rtl="0" eaLnBrk="1" fontAlgn="base" hangingPunct="1">
        <a:lnSpc>
          <a:spcPct val="90000"/>
        </a:lnSpc>
        <a:spcBef>
          <a:spcPct val="10000"/>
        </a:spcBef>
        <a:spcAft>
          <a:spcPct val="0"/>
        </a:spcAft>
        <a:buSzPct val="100000"/>
        <a:buChar char="–"/>
        <a:defRPr sz="1300">
          <a:solidFill>
            <a:schemeClr val="tx1"/>
          </a:solidFill>
          <a:latin typeface="Helvetica" charset="0"/>
          <a:ea typeface="+mn-ea"/>
          <a:cs typeface="+mn-cs"/>
        </a:defRPr>
      </a:lvl8pPr>
      <a:lvl9pPr marL="3594407" indent="-150759" algn="l" defTabSz="807750" rtl="0" eaLnBrk="1" fontAlgn="base" hangingPunct="1">
        <a:lnSpc>
          <a:spcPct val="90000"/>
        </a:lnSpc>
        <a:spcBef>
          <a:spcPct val="10000"/>
        </a:spcBef>
        <a:spcAft>
          <a:spcPct val="0"/>
        </a:spcAft>
        <a:buSzPct val="100000"/>
        <a:buChar char="–"/>
        <a:defRPr sz="1300">
          <a:solidFill>
            <a:schemeClr val="tx1"/>
          </a:solidFill>
          <a:latin typeface="Helvetica" charset="0"/>
          <a:ea typeface="+mn-ea"/>
          <a:cs typeface="+mn-cs"/>
        </a:defRPr>
      </a:lvl9pPr>
    </p:bodyStyle>
    <p:otherStyle>
      <a:defPPr>
        <a:defRPr lang="en-US"/>
      </a:defPPr>
      <a:lvl1pPr marL="0" algn="l" defTabSz="914074" rtl="0" eaLnBrk="1" latinLnBrk="0" hangingPunct="1">
        <a:defRPr sz="1800" kern="1200">
          <a:solidFill>
            <a:schemeClr val="tx1"/>
          </a:solidFill>
          <a:latin typeface="+mn-lt"/>
          <a:ea typeface="+mn-ea"/>
          <a:cs typeface="+mn-cs"/>
        </a:defRPr>
      </a:lvl1pPr>
      <a:lvl2pPr marL="457036" algn="l" defTabSz="914074" rtl="0" eaLnBrk="1" latinLnBrk="0" hangingPunct="1">
        <a:defRPr sz="1800" kern="1200">
          <a:solidFill>
            <a:schemeClr val="tx1"/>
          </a:solidFill>
          <a:latin typeface="+mn-lt"/>
          <a:ea typeface="+mn-ea"/>
          <a:cs typeface="+mn-cs"/>
        </a:defRPr>
      </a:lvl2pPr>
      <a:lvl3pPr marL="914074" algn="l" defTabSz="914074" rtl="0" eaLnBrk="1" latinLnBrk="0" hangingPunct="1">
        <a:defRPr sz="1800" kern="1200">
          <a:solidFill>
            <a:schemeClr val="tx1"/>
          </a:solidFill>
          <a:latin typeface="+mn-lt"/>
          <a:ea typeface="+mn-ea"/>
          <a:cs typeface="+mn-cs"/>
        </a:defRPr>
      </a:lvl3pPr>
      <a:lvl4pPr marL="1371109" algn="l" defTabSz="914074" rtl="0" eaLnBrk="1" latinLnBrk="0" hangingPunct="1">
        <a:defRPr sz="1800" kern="1200">
          <a:solidFill>
            <a:schemeClr val="tx1"/>
          </a:solidFill>
          <a:latin typeface="+mn-lt"/>
          <a:ea typeface="+mn-ea"/>
          <a:cs typeface="+mn-cs"/>
        </a:defRPr>
      </a:lvl4pPr>
      <a:lvl5pPr marL="1828148" algn="l" defTabSz="914074" rtl="0" eaLnBrk="1" latinLnBrk="0" hangingPunct="1">
        <a:defRPr sz="1800" kern="1200">
          <a:solidFill>
            <a:schemeClr val="tx1"/>
          </a:solidFill>
          <a:latin typeface="+mn-lt"/>
          <a:ea typeface="+mn-ea"/>
          <a:cs typeface="+mn-cs"/>
        </a:defRPr>
      </a:lvl5pPr>
      <a:lvl6pPr marL="2285186" algn="l" defTabSz="914074" rtl="0" eaLnBrk="1" latinLnBrk="0" hangingPunct="1">
        <a:defRPr sz="1800" kern="1200">
          <a:solidFill>
            <a:schemeClr val="tx1"/>
          </a:solidFill>
          <a:latin typeface="+mn-lt"/>
          <a:ea typeface="+mn-ea"/>
          <a:cs typeface="+mn-cs"/>
        </a:defRPr>
      </a:lvl6pPr>
      <a:lvl7pPr marL="2742224" algn="l" defTabSz="914074" rtl="0" eaLnBrk="1" latinLnBrk="0" hangingPunct="1">
        <a:defRPr sz="1800" kern="1200">
          <a:solidFill>
            <a:schemeClr val="tx1"/>
          </a:solidFill>
          <a:latin typeface="+mn-lt"/>
          <a:ea typeface="+mn-ea"/>
          <a:cs typeface="+mn-cs"/>
        </a:defRPr>
      </a:lvl7pPr>
      <a:lvl8pPr marL="3199260" algn="l" defTabSz="914074" rtl="0" eaLnBrk="1" latinLnBrk="0" hangingPunct="1">
        <a:defRPr sz="1800" kern="1200">
          <a:solidFill>
            <a:schemeClr val="tx1"/>
          </a:solidFill>
          <a:latin typeface="+mn-lt"/>
          <a:ea typeface="+mn-ea"/>
          <a:cs typeface="+mn-cs"/>
        </a:defRPr>
      </a:lvl8pPr>
      <a:lvl9pPr marL="3656296" algn="l" defTabSz="91407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accelconf.web.cern.ch/AccelConf/ibic2017/papers/th1ab1.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ubtitle 6"/>
          <p:cNvSpPr>
            <a:spLocks noGrp="1"/>
          </p:cNvSpPr>
          <p:nvPr>
            <p:ph type="subTitle" idx="1"/>
          </p:nvPr>
        </p:nvSpPr>
        <p:spPr/>
        <p:txBody>
          <a:bodyPr/>
          <a:lstStyle/>
          <a:p>
            <a:r>
              <a:rPr lang="en-US" dirty="0">
                <a:latin typeface="Arial" pitchFamily="34" charset="0"/>
                <a:ea typeface="ＭＳ Ｐゴシック"/>
                <a:cs typeface="ＭＳ Ｐゴシック"/>
              </a:rPr>
              <a:t>Hiroyuki Ao (FRIB), Marcelo </a:t>
            </a:r>
            <a:r>
              <a:rPr lang="en-US" dirty="0" err="1">
                <a:latin typeface="Arial" pitchFamily="34" charset="0"/>
                <a:ea typeface="ＭＳ Ｐゴシック"/>
                <a:cs typeface="ＭＳ Ｐゴシック"/>
              </a:rPr>
              <a:t>Juni</a:t>
            </a:r>
            <a:r>
              <a:rPr lang="en-US" dirty="0">
                <a:latin typeface="Arial" pitchFamily="34" charset="0"/>
                <a:ea typeface="ＭＳ Ｐゴシック"/>
                <a:cs typeface="ＭＳ Ｐゴシック"/>
              </a:rPr>
              <a:t> Ferreira (ESS), Hiroshi Imao (RIKEN)</a:t>
            </a:r>
            <a:br>
              <a:rPr lang="en-US" dirty="0">
                <a:latin typeface="Arial" pitchFamily="34" charset="0"/>
                <a:ea typeface="ＭＳ Ｐゴシック"/>
                <a:cs typeface="ＭＳ Ｐゴシック"/>
              </a:rPr>
            </a:br>
            <a:r>
              <a:rPr lang="en-US" dirty="0">
                <a:latin typeface="Arial" pitchFamily="34" charset="0"/>
                <a:ea typeface="ＭＳ Ｐゴシック"/>
                <a:cs typeface="ＭＳ Ｐゴシック"/>
              </a:rPr>
              <a:t>TTC Meeting at RIKEN, Wako, June 28, 2018</a:t>
            </a:r>
          </a:p>
        </p:txBody>
      </p:sp>
      <p:sp>
        <p:nvSpPr>
          <p:cNvPr id="9219" name="Title 5"/>
          <p:cNvSpPr>
            <a:spLocks noGrp="1"/>
          </p:cNvSpPr>
          <p:nvPr>
            <p:ph type="title"/>
          </p:nvPr>
        </p:nvSpPr>
        <p:spPr>
          <a:xfrm>
            <a:off x="71438" y="3147282"/>
            <a:ext cx="9001124" cy="478612"/>
          </a:xfrm>
        </p:spPr>
        <p:txBody>
          <a:bodyPr/>
          <a:lstStyle/>
          <a:p>
            <a:r>
              <a:rPr lang="en-US" dirty="0">
                <a:latin typeface="Arial" pitchFamily="34" charset="0"/>
                <a:ea typeface="ＭＳ Ｐゴシック"/>
                <a:cs typeface="ＭＳ Ｐゴシック"/>
              </a:rPr>
              <a:t>TTC Hot Topic Common Questions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EAB1550-63B1-7B47-B105-FCA06F252E7C}"/>
              </a:ext>
            </a:extLst>
          </p:cNvPr>
          <p:cNvSpPr>
            <a:spLocks noGrp="1"/>
          </p:cNvSpPr>
          <p:nvPr>
            <p:ph idx="1"/>
          </p:nvPr>
        </p:nvSpPr>
        <p:spPr/>
        <p:txBody>
          <a:bodyPr/>
          <a:lstStyle/>
          <a:p>
            <a:pPr marL="0" indent="0">
              <a:buNone/>
            </a:pPr>
            <a:r>
              <a:rPr lang="en-US" dirty="0"/>
              <a:t> 3. Are NEG pumps used? if yes, how these pumps are activated?</a:t>
            </a:r>
            <a:br>
              <a:rPr lang="en-US" dirty="0"/>
            </a:br>
            <a:br>
              <a:rPr lang="en-US" dirty="0"/>
            </a:br>
            <a:r>
              <a:rPr lang="en-US" sz="2000" i="1" dirty="0"/>
              <a:t>No NEG pumps in SRF regions</a:t>
            </a:r>
            <a:br>
              <a:rPr lang="en-US" i="1" dirty="0"/>
            </a:br>
            <a:br>
              <a:rPr lang="en-US" dirty="0"/>
            </a:br>
            <a:r>
              <a:rPr lang="en-US" dirty="0"/>
              <a:t> 4. What is the cleaning procedure for the warm beamline system? What is the QA/QC for the cleanliness/particulate count?</a:t>
            </a:r>
            <a:br>
              <a:rPr lang="en-US" dirty="0"/>
            </a:br>
            <a:br>
              <a:rPr lang="en-US" dirty="0"/>
            </a:br>
            <a:r>
              <a:rPr lang="en-US" sz="2000" i="1" dirty="0"/>
              <a:t>Warm (UHV) components also processed in cleanroom and installed with temporary plastic cover and filter unit</a:t>
            </a:r>
          </a:p>
          <a:p>
            <a:pPr marL="0" indent="0">
              <a:buNone/>
            </a:pPr>
            <a:br>
              <a:rPr lang="en-US" dirty="0"/>
            </a:br>
            <a:r>
              <a:rPr lang="en-US" dirty="0"/>
              <a:t> 5. What kind of vacuum gauges are used for beamline vacuum monitoring? are they resistant to ionization radiation?</a:t>
            </a:r>
            <a:br>
              <a:rPr lang="en-US" dirty="0"/>
            </a:br>
            <a:br>
              <a:rPr lang="en-US" dirty="0"/>
            </a:br>
            <a:r>
              <a:rPr lang="en-US" sz="2000" i="1" dirty="0"/>
              <a:t>Cold cathode gauge (Agilent IMG-300)</a:t>
            </a:r>
            <a:endParaRPr lang="en-US" i="1" dirty="0"/>
          </a:p>
        </p:txBody>
      </p:sp>
      <p:sp>
        <p:nvSpPr>
          <p:cNvPr id="3" name="Title 2">
            <a:extLst>
              <a:ext uri="{FF2B5EF4-FFF2-40B4-BE49-F238E27FC236}">
                <a16:creationId xmlns:a16="http://schemas.microsoft.com/office/drawing/2014/main" id="{EBAC26E9-6051-2B43-9C31-4C22B2467BEB}"/>
              </a:ext>
            </a:extLst>
          </p:cNvPr>
          <p:cNvSpPr>
            <a:spLocks noGrp="1"/>
          </p:cNvSpPr>
          <p:nvPr>
            <p:ph type="title"/>
          </p:nvPr>
        </p:nvSpPr>
        <p:spPr/>
        <p:txBody>
          <a:bodyPr/>
          <a:lstStyle/>
          <a:p>
            <a:r>
              <a:rPr lang="en-US" dirty="0"/>
              <a:t>FRIB at MSU</a:t>
            </a:r>
          </a:p>
        </p:txBody>
      </p:sp>
      <p:sp>
        <p:nvSpPr>
          <p:cNvPr id="4" name="Footer Placeholder 3">
            <a:extLst>
              <a:ext uri="{FF2B5EF4-FFF2-40B4-BE49-F238E27FC236}">
                <a16:creationId xmlns:a16="http://schemas.microsoft.com/office/drawing/2014/main" id="{64A821E5-E738-E545-8BD8-AE38D2F02EA2}"/>
              </a:ext>
            </a:extLst>
          </p:cNvPr>
          <p:cNvSpPr>
            <a:spLocks noGrp="1"/>
          </p:cNvSpPr>
          <p:nvPr>
            <p:ph type="ftr" sz="quarter" idx="10"/>
          </p:nvPr>
        </p:nvSpPr>
        <p:spPr/>
        <p:txBody>
          <a:bodyPr/>
          <a:lstStyle/>
          <a:p>
            <a:pPr>
              <a:defRPr/>
            </a:pPr>
            <a:r>
              <a:rPr lang="en-US"/>
              <a:t>H. Ao, M. J. Ferreira, H. Imao, TTC2018 at RIKEN, June 28, 2018</a:t>
            </a:r>
            <a:endParaRPr lang="en-US" dirty="0"/>
          </a:p>
        </p:txBody>
      </p:sp>
      <p:sp>
        <p:nvSpPr>
          <p:cNvPr id="5" name="Slide Number Placeholder 4">
            <a:extLst>
              <a:ext uri="{FF2B5EF4-FFF2-40B4-BE49-F238E27FC236}">
                <a16:creationId xmlns:a16="http://schemas.microsoft.com/office/drawing/2014/main" id="{1DC55AEA-4524-1B4B-A511-1A6D92862DDA}"/>
              </a:ext>
            </a:extLst>
          </p:cNvPr>
          <p:cNvSpPr>
            <a:spLocks noGrp="1"/>
          </p:cNvSpPr>
          <p:nvPr>
            <p:ph type="sldNum" sz="quarter" idx="11"/>
          </p:nvPr>
        </p:nvSpPr>
        <p:spPr/>
        <p:txBody>
          <a:bodyPr/>
          <a:lstStyle/>
          <a:p>
            <a:pPr>
              <a:defRPr/>
            </a:pPr>
            <a:r>
              <a:rPr lang="en-US"/>
              <a:t>, Slide </a:t>
            </a:r>
            <a:fld id="{35AD4620-7552-4207-8973-898801ED212B}" type="slidenum">
              <a:rPr lang="en-US" smtClean="0"/>
              <a:pPr>
                <a:defRPr/>
              </a:pPr>
              <a:t>10</a:t>
            </a:fld>
            <a:endParaRPr lang="en-US"/>
          </a:p>
        </p:txBody>
      </p:sp>
    </p:spTree>
    <p:extLst>
      <p:ext uri="{BB962C8B-B14F-4D97-AF65-F5344CB8AC3E}">
        <p14:creationId xmlns:p14="http://schemas.microsoft.com/office/powerpoint/2010/main" val="3891374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B14A877-8D71-1940-9B5E-276495E0E2D1}"/>
              </a:ext>
            </a:extLst>
          </p:cNvPr>
          <p:cNvSpPr>
            <a:spLocks noGrp="1"/>
          </p:cNvSpPr>
          <p:nvPr>
            <p:ph idx="1"/>
          </p:nvPr>
        </p:nvSpPr>
        <p:spPr/>
        <p:txBody>
          <a:bodyPr/>
          <a:lstStyle/>
          <a:p>
            <a:pPr marL="0" indent="0">
              <a:buNone/>
            </a:pPr>
            <a:r>
              <a:rPr lang="en-US" dirty="0"/>
              <a:t>6. What kind of particulate monitoring has been dome for controlling particulate generation and movement for individual components (pump, </a:t>
            </a:r>
            <a:r>
              <a:rPr lang="en-US" dirty="0" err="1"/>
              <a:t>gatevalve</a:t>
            </a:r>
            <a:r>
              <a:rPr lang="en-US" dirty="0"/>
              <a:t>) and integrated warm beamline systems?</a:t>
            </a:r>
            <a:br>
              <a:rPr lang="en-US" dirty="0"/>
            </a:br>
            <a:br>
              <a:rPr lang="en-US" dirty="0"/>
            </a:br>
            <a:r>
              <a:rPr lang="en-US" sz="2000" i="1" dirty="0">
                <a:latin typeface="Arial" pitchFamily="34" charset="0"/>
                <a:ea typeface="ＭＳ Ｐゴシック"/>
                <a:cs typeface="ＭＳ Ｐゴシック"/>
              </a:rPr>
              <a:t>Profile Monitor and FGV particle counts test were performed. Criteria are not verified experimentally (e.g. cavity vertical test)</a:t>
            </a:r>
          </a:p>
          <a:p>
            <a:pPr marL="0" indent="0">
              <a:buNone/>
            </a:pPr>
            <a:r>
              <a:rPr lang="en-US" dirty="0"/>
              <a:t>7. What have you learned from beam operation of SRF accelerators </a:t>
            </a:r>
            <a:r>
              <a:rPr lang="en-US" dirty="0" err="1"/>
              <a:t>wrt</a:t>
            </a:r>
            <a:r>
              <a:rPr lang="en-US" dirty="0"/>
              <a:t> particulate generation and movement and the impact to field emission characteristics? </a:t>
            </a:r>
            <a:r>
              <a:rPr lang="en-US" dirty="0" err="1"/>
              <a:t>Cryo</a:t>
            </a:r>
            <a:r>
              <a:rPr lang="en-US" dirty="0"/>
              <a:t> modules long term performance against warm section openings? or cryo-modules performances and specific beam instrumentations replacements?</a:t>
            </a:r>
          </a:p>
          <a:p>
            <a:pPr marL="0" indent="0">
              <a:buNone/>
            </a:pPr>
            <a:r>
              <a:rPr lang="en-US" sz="2000" i="1" dirty="0"/>
              <a:t>Not yet operated</a:t>
            </a:r>
            <a:br>
              <a:rPr lang="en-US" sz="2000" dirty="0"/>
            </a:br>
            <a:endParaRPr lang="en-US" sz="2000" dirty="0"/>
          </a:p>
        </p:txBody>
      </p:sp>
      <p:sp>
        <p:nvSpPr>
          <p:cNvPr id="3" name="Title 2">
            <a:extLst>
              <a:ext uri="{FF2B5EF4-FFF2-40B4-BE49-F238E27FC236}">
                <a16:creationId xmlns:a16="http://schemas.microsoft.com/office/drawing/2014/main" id="{F4259DF9-CFE9-BC47-AEAB-596CB5A103F7}"/>
              </a:ext>
            </a:extLst>
          </p:cNvPr>
          <p:cNvSpPr>
            <a:spLocks noGrp="1"/>
          </p:cNvSpPr>
          <p:nvPr>
            <p:ph type="title"/>
          </p:nvPr>
        </p:nvSpPr>
        <p:spPr/>
        <p:txBody>
          <a:bodyPr/>
          <a:lstStyle/>
          <a:p>
            <a:r>
              <a:rPr lang="en-US" dirty="0"/>
              <a:t>FRIB at MSU</a:t>
            </a:r>
          </a:p>
        </p:txBody>
      </p:sp>
      <p:sp>
        <p:nvSpPr>
          <p:cNvPr id="4" name="Footer Placeholder 3">
            <a:extLst>
              <a:ext uri="{FF2B5EF4-FFF2-40B4-BE49-F238E27FC236}">
                <a16:creationId xmlns:a16="http://schemas.microsoft.com/office/drawing/2014/main" id="{D6FB440C-0FD7-0C41-A292-CC53B0EED142}"/>
              </a:ext>
            </a:extLst>
          </p:cNvPr>
          <p:cNvSpPr>
            <a:spLocks noGrp="1"/>
          </p:cNvSpPr>
          <p:nvPr>
            <p:ph type="ftr" sz="quarter" idx="10"/>
          </p:nvPr>
        </p:nvSpPr>
        <p:spPr/>
        <p:txBody>
          <a:bodyPr/>
          <a:lstStyle/>
          <a:p>
            <a:pPr>
              <a:defRPr/>
            </a:pPr>
            <a:r>
              <a:rPr lang="en-US"/>
              <a:t>H. Ao, M. J. Ferreira, H. Imao, TTC2018 at RIKEN, June 28, 2018</a:t>
            </a:r>
            <a:endParaRPr lang="en-US" dirty="0"/>
          </a:p>
        </p:txBody>
      </p:sp>
      <p:sp>
        <p:nvSpPr>
          <p:cNvPr id="5" name="Slide Number Placeholder 4">
            <a:extLst>
              <a:ext uri="{FF2B5EF4-FFF2-40B4-BE49-F238E27FC236}">
                <a16:creationId xmlns:a16="http://schemas.microsoft.com/office/drawing/2014/main" id="{14E07275-5471-9C4F-8E63-532B4486C395}"/>
              </a:ext>
            </a:extLst>
          </p:cNvPr>
          <p:cNvSpPr>
            <a:spLocks noGrp="1"/>
          </p:cNvSpPr>
          <p:nvPr>
            <p:ph type="sldNum" sz="quarter" idx="11"/>
          </p:nvPr>
        </p:nvSpPr>
        <p:spPr/>
        <p:txBody>
          <a:bodyPr/>
          <a:lstStyle/>
          <a:p>
            <a:pPr>
              <a:defRPr/>
            </a:pPr>
            <a:r>
              <a:rPr lang="en-US"/>
              <a:t>, Slide </a:t>
            </a:r>
            <a:fld id="{35AD4620-7552-4207-8973-898801ED212B}" type="slidenum">
              <a:rPr lang="en-US" smtClean="0"/>
              <a:pPr>
                <a:defRPr/>
              </a:pPr>
              <a:t>11</a:t>
            </a:fld>
            <a:endParaRPr lang="en-US"/>
          </a:p>
        </p:txBody>
      </p:sp>
    </p:spTree>
    <p:extLst>
      <p:ext uri="{BB962C8B-B14F-4D97-AF65-F5344CB8AC3E}">
        <p14:creationId xmlns:p14="http://schemas.microsoft.com/office/powerpoint/2010/main" val="3683714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AFF2E35-06C1-0D4D-8134-254F22390FD1}"/>
              </a:ext>
            </a:extLst>
          </p:cNvPr>
          <p:cNvSpPr>
            <a:spLocks noGrp="1"/>
          </p:cNvSpPr>
          <p:nvPr>
            <p:ph idx="1"/>
          </p:nvPr>
        </p:nvSpPr>
        <p:spPr/>
        <p:txBody>
          <a:bodyPr/>
          <a:lstStyle/>
          <a:p>
            <a:pPr marL="0" indent="0">
              <a:buNone/>
            </a:pPr>
            <a:r>
              <a:rPr lang="en-US" dirty="0"/>
              <a:t>1. What is the design of warm beamline systems next to a cold SRF cryomodule? size (ID and length) and material of the beam pipe? type and capability of vacuum pumps? beam diagnostic instruments (such as BPM, wire scanner, beam viewer </a:t>
            </a:r>
            <a:r>
              <a:rPr lang="en-US" dirty="0" err="1"/>
              <a:t>etc</a:t>
            </a:r>
            <a:r>
              <a:rPr lang="en-US" dirty="0"/>
              <a:t>)?</a:t>
            </a:r>
            <a:br>
              <a:rPr lang="en-US" dirty="0"/>
            </a:br>
            <a:br>
              <a:rPr lang="en-US" dirty="0"/>
            </a:br>
            <a:r>
              <a:rPr lang="en-US" sz="2000" i="1" dirty="0"/>
              <a:t>56 each segments of UHV beam pipe (stainless-steel tube and bellow), 35 mm bore diameter nominal, length ~ 1m. Conventional Ion pump (30L/s) and Differential Ion pump (30L/s) between adjacent modules. TSP’s in DP station at end of each </a:t>
            </a:r>
            <a:r>
              <a:rPr lang="en-US" sz="2000" i="1" dirty="0" err="1"/>
              <a:t>linac</a:t>
            </a:r>
            <a:r>
              <a:rPr lang="en-US" sz="2000" i="1" dirty="0"/>
              <a:t>.  BMP (in each inter-CM warm beamline), wire scanners, beam viewers at various location in </a:t>
            </a:r>
            <a:r>
              <a:rPr lang="en-US" sz="2000" i="1" dirty="0" err="1"/>
              <a:t>linacs</a:t>
            </a:r>
            <a:r>
              <a:rPr lang="en-US" sz="2000" i="1" dirty="0"/>
              <a:t>.</a:t>
            </a:r>
            <a:br>
              <a:rPr lang="en-US" sz="2000" dirty="0"/>
            </a:br>
            <a:br>
              <a:rPr lang="en-US" sz="2000" dirty="0"/>
            </a:br>
            <a:r>
              <a:rPr lang="en-US" dirty="0"/>
              <a:t> 2. What kind of gate valves are used to isolate the cavity string from the warm beamline system? fast valve or slow valve? under what conditions these valves are actuated?</a:t>
            </a:r>
            <a:br>
              <a:rPr lang="en-US" dirty="0"/>
            </a:br>
            <a:br>
              <a:rPr lang="en-US" dirty="0"/>
            </a:br>
            <a:r>
              <a:rPr lang="en-US" sz="2000" dirty="0"/>
              <a:t>VAT mini UHV GV, 01032-UE44-ADU1</a:t>
            </a:r>
            <a:r>
              <a:rPr lang="en-US" sz="2000" i="1" dirty="0"/>
              <a:t>. Open/close time 0.7 s. Fast valve (10 </a:t>
            </a:r>
            <a:r>
              <a:rPr lang="en-US" sz="2000" i="1" dirty="0" err="1"/>
              <a:t>ms</a:t>
            </a:r>
            <a:r>
              <a:rPr lang="en-US" sz="2000" i="1" dirty="0"/>
              <a:t>) at end of </a:t>
            </a:r>
            <a:r>
              <a:rPr lang="en-US" sz="2000" i="1" dirty="0" err="1"/>
              <a:t>linacs</a:t>
            </a:r>
            <a:r>
              <a:rPr lang="en-US" sz="2000" i="1" dirty="0"/>
              <a:t>. Actuation </a:t>
            </a:r>
            <a:r>
              <a:rPr lang="en-US" sz="2000" i="1" dirty="0" err="1"/>
              <a:t>threshould</a:t>
            </a:r>
            <a:r>
              <a:rPr lang="en-US" sz="2000" i="1" dirty="0"/>
              <a:t> 1E-7 Torr -&gt; 5E-7 Torr</a:t>
            </a:r>
            <a:endParaRPr lang="en-US" i="1" dirty="0"/>
          </a:p>
        </p:txBody>
      </p:sp>
      <p:sp>
        <p:nvSpPr>
          <p:cNvPr id="3" name="Title 2">
            <a:extLst>
              <a:ext uri="{FF2B5EF4-FFF2-40B4-BE49-F238E27FC236}">
                <a16:creationId xmlns:a16="http://schemas.microsoft.com/office/drawing/2014/main" id="{4497D159-8C47-C641-BD3A-9CA23973C87B}"/>
              </a:ext>
            </a:extLst>
          </p:cNvPr>
          <p:cNvSpPr>
            <a:spLocks noGrp="1"/>
          </p:cNvSpPr>
          <p:nvPr>
            <p:ph type="title"/>
          </p:nvPr>
        </p:nvSpPr>
        <p:spPr/>
        <p:txBody>
          <a:bodyPr/>
          <a:lstStyle/>
          <a:p>
            <a:r>
              <a:rPr lang="en-US" dirty="0"/>
              <a:t>CEBAF at JLAB (by R. </a:t>
            </a:r>
            <a:r>
              <a:rPr lang="en-US" dirty="0" err="1"/>
              <a:t>Geng</a:t>
            </a:r>
            <a:r>
              <a:rPr lang="en-US" dirty="0"/>
              <a:t>)</a:t>
            </a:r>
          </a:p>
        </p:txBody>
      </p:sp>
      <p:sp>
        <p:nvSpPr>
          <p:cNvPr id="4" name="Footer Placeholder 3">
            <a:extLst>
              <a:ext uri="{FF2B5EF4-FFF2-40B4-BE49-F238E27FC236}">
                <a16:creationId xmlns:a16="http://schemas.microsoft.com/office/drawing/2014/main" id="{7728C8C6-1FC5-3545-A884-75EC62DA8C65}"/>
              </a:ext>
            </a:extLst>
          </p:cNvPr>
          <p:cNvSpPr>
            <a:spLocks noGrp="1"/>
          </p:cNvSpPr>
          <p:nvPr>
            <p:ph type="ftr" sz="quarter" idx="10"/>
          </p:nvPr>
        </p:nvSpPr>
        <p:spPr/>
        <p:txBody>
          <a:bodyPr/>
          <a:lstStyle/>
          <a:p>
            <a:pPr>
              <a:defRPr/>
            </a:pPr>
            <a:r>
              <a:rPr lang="en-US"/>
              <a:t>H. Ao, M. J. Ferreira, H. Imao, TTC2018 at RIKEN, June 28, 2018</a:t>
            </a:r>
            <a:endParaRPr lang="en-US" dirty="0"/>
          </a:p>
        </p:txBody>
      </p:sp>
      <p:sp>
        <p:nvSpPr>
          <p:cNvPr id="5" name="Slide Number Placeholder 4">
            <a:extLst>
              <a:ext uri="{FF2B5EF4-FFF2-40B4-BE49-F238E27FC236}">
                <a16:creationId xmlns:a16="http://schemas.microsoft.com/office/drawing/2014/main" id="{B74F00E4-DC2D-0F45-AE0B-CA3448424A9A}"/>
              </a:ext>
            </a:extLst>
          </p:cNvPr>
          <p:cNvSpPr>
            <a:spLocks noGrp="1"/>
          </p:cNvSpPr>
          <p:nvPr>
            <p:ph type="sldNum" sz="quarter" idx="11"/>
          </p:nvPr>
        </p:nvSpPr>
        <p:spPr/>
        <p:txBody>
          <a:bodyPr/>
          <a:lstStyle/>
          <a:p>
            <a:pPr>
              <a:defRPr/>
            </a:pPr>
            <a:r>
              <a:rPr lang="en-US"/>
              <a:t>, Slide </a:t>
            </a:r>
            <a:fld id="{35AD4620-7552-4207-8973-898801ED212B}" type="slidenum">
              <a:rPr lang="en-US" smtClean="0"/>
              <a:pPr>
                <a:defRPr/>
              </a:pPr>
              <a:t>12</a:t>
            </a:fld>
            <a:endParaRPr lang="en-US"/>
          </a:p>
        </p:txBody>
      </p:sp>
    </p:spTree>
    <p:extLst>
      <p:ext uri="{BB962C8B-B14F-4D97-AF65-F5344CB8AC3E}">
        <p14:creationId xmlns:p14="http://schemas.microsoft.com/office/powerpoint/2010/main" val="4155577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EAB1550-63B1-7B47-B105-FCA06F252E7C}"/>
              </a:ext>
            </a:extLst>
          </p:cNvPr>
          <p:cNvSpPr>
            <a:spLocks noGrp="1"/>
          </p:cNvSpPr>
          <p:nvPr>
            <p:ph idx="1"/>
          </p:nvPr>
        </p:nvSpPr>
        <p:spPr/>
        <p:txBody>
          <a:bodyPr/>
          <a:lstStyle/>
          <a:p>
            <a:pPr marL="0" indent="0">
              <a:buNone/>
            </a:pPr>
            <a:r>
              <a:rPr lang="en-US" dirty="0"/>
              <a:t> 3. Are NEG pumps used? if yes, how these pumps are activated?</a:t>
            </a:r>
            <a:br>
              <a:rPr lang="en-US" dirty="0"/>
            </a:br>
            <a:br>
              <a:rPr lang="en-US" dirty="0"/>
            </a:br>
            <a:r>
              <a:rPr lang="en-US" sz="2000" i="1" dirty="0"/>
              <a:t>4 each installed in 2 CM’s since 2016. </a:t>
            </a:r>
            <a:r>
              <a:rPr lang="en-US" sz="2000" dirty="0"/>
              <a:t>SAES </a:t>
            </a:r>
            <a:r>
              <a:rPr lang="en-US" sz="2000" dirty="0" err="1"/>
              <a:t>Capacitorr</a:t>
            </a:r>
            <a:r>
              <a:rPr lang="en-US" sz="2000" baseline="30000" dirty="0"/>
              <a:t>®</a:t>
            </a:r>
            <a:r>
              <a:rPr lang="en-US" sz="2000" dirty="0"/>
              <a:t> ZAO HV 200. Activation with NEG pump isolated from beamline UHV by a GV. </a:t>
            </a:r>
            <a:br>
              <a:rPr lang="en-US" i="1" dirty="0"/>
            </a:br>
            <a:br>
              <a:rPr lang="en-US" dirty="0"/>
            </a:br>
            <a:r>
              <a:rPr lang="en-US" dirty="0"/>
              <a:t> 4. What is the cleaning procedure for the warm beamline system? What is the QA/QC for the cleanliness/particulate count?</a:t>
            </a:r>
            <a:br>
              <a:rPr lang="en-US" dirty="0"/>
            </a:br>
            <a:br>
              <a:rPr lang="en-US" dirty="0"/>
            </a:br>
            <a:r>
              <a:rPr lang="en-US" sz="2000" i="1" dirty="0"/>
              <a:t>Standard UHV cleaning. Added low-particulate requirement since 2016. Particle counter + ionized nitrogen blowing for particulate Q/A/QC of individual components. Portable clean room in tunnel for connecting warm beamline to CM. Slow venting/pumping. </a:t>
            </a:r>
            <a:br>
              <a:rPr lang="en-US" i="1" dirty="0"/>
            </a:br>
            <a:br>
              <a:rPr lang="en-US" dirty="0"/>
            </a:br>
            <a:r>
              <a:rPr lang="en-US" dirty="0"/>
              <a:t> 5. What kind of vacuum gauges are used for beamline vacuum monitoring? are they resistant to ionization radiation?</a:t>
            </a:r>
            <a:br>
              <a:rPr lang="en-US" dirty="0"/>
            </a:br>
            <a:br>
              <a:rPr lang="en-US" dirty="0"/>
            </a:br>
            <a:r>
              <a:rPr lang="en-US" sz="2000" i="1" dirty="0"/>
              <a:t>Ion pump current converted to vacuum pressure.</a:t>
            </a:r>
            <a:endParaRPr lang="en-US" i="1" dirty="0"/>
          </a:p>
        </p:txBody>
      </p:sp>
      <p:sp>
        <p:nvSpPr>
          <p:cNvPr id="3" name="Title 2">
            <a:extLst>
              <a:ext uri="{FF2B5EF4-FFF2-40B4-BE49-F238E27FC236}">
                <a16:creationId xmlns:a16="http://schemas.microsoft.com/office/drawing/2014/main" id="{EBAC26E9-6051-2B43-9C31-4C22B2467BEB}"/>
              </a:ext>
            </a:extLst>
          </p:cNvPr>
          <p:cNvSpPr>
            <a:spLocks noGrp="1"/>
          </p:cNvSpPr>
          <p:nvPr>
            <p:ph type="title"/>
          </p:nvPr>
        </p:nvSpPr>
        <p:spPr/>
        <p:txBody>
          <a:bodyPr/>
          <a:lstStyle/>
          <a:p>
            <a:r>
              <a:rPr lang="en-US" dirty="0"/>
              <a:t>CEBAF at JLAB</a:t>
            </a:r>
          </a:p>
        </p:txBody>
      </p:sp>
      <p:sp>
        <p:nvSpPr>
          <p:cNvPr id="4" name="Footer Placeholder 3">
            <a:extLst>
              <a:ext uri="{FF2B5EF4-FFF2-40B4-BE49-F238E27FC236}">
                <a16:creationId xmlns:a16="http://schemas.microsoft.com/office/drawing/2014/main" id="{64A821E5-E738-E545-8BD8-AE38D2F02EA2}"/>
              </a:ext>
            </a:extLst>
          </p:cNvPr>
          <p:cNvSpPr>
            <a:spLocks noGrp="1"/>
          </p:cNvSpPr>
          <p:nvPr>
            <p:ph type="ftr" sz="quarter" idx="10"/>
          </p:nvPr>
        </p:nvSpPr>
        <p:spPr/>
        <p:txBody>
          <a:bodyPr/>
          <a:lstStyle/>
          <a:p>
            <a:pPr>
              <a:defRPr/>
            </a:pPr>
            <a:r>
              <a:rPr lang="en-US"/>
              <a:t>H. Ao, M. J. Ferreira, H. Imao, TTC2018 at RIKEN, June 28, 2018</a:t>
            </a:r>
            <a:endParaRPr lang="en-US" dirty="0"/>
          </a:p>
        </p:txBody>
      </p:sp>
      <p:sp>
        <p:nvSpPr>
          <p:cNvPr id="5" name="Slide Number Placeholder 4">
            <a:extLst>
              <a:ext uri="{FF2B5EF4-FFF2-40B4-BE49-F238E27FC236}">
                <a16:creationId xmlns:a16="http://schemas.microsoft.com/office/drawing/2014/main" id="{1DC55AEA-4524-1B4B-A511-1A6D92862DDA}"/>
              </a:ext>
            </a:extLst>
          </p:cNvPr>
          <p:cNvSpPr>
            <a:spLocks noGrp="1"/>
          </p:cNvSpPr>
          <p:nvPr>
            <p:ph type="sldNum" sz="quarter" idx="11"/>
          </p:nvPr>
        </p:nvSpPr>
        <p:spPr/>
        <p:txBody>
          <a:bodyPr/>
          <a:lstStyle/>
          <a:p>
            <a:pPr>
              <a:defRPr/>
            </a:pPr>
            <a:r>
              <a:rPr lang="en-US"/>
              <a:t>, Slide </a:t>
            </a:r>
            <a:fld id="{35AD4620-7552-4207-8973-898801ED212B}" type="slidenum">
              <a:rPr lang="en-US" smtClean="0"/>
              <a:pPr>
                <a:defRPr/>
              </a:pPr>
              <a:t>13</a:t>
            </a:fld>
            <a:endParaRPr lang="en-US"/>
          </a:p>
        </p:txBody>
      </p:sp>
    </p:spTree>
    <p:extLst>
      <p:ext uri="{BB962C8B-B14F-4D97-AF65-F5344CB8AC3E}">
        <p14:creationId xmlns:p14="http://schemas.microsoft.com/office/powerpoint/2010/main" val="4177361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B14A877-8D71-1940-9B5E-276495E0E2D1}"/>
              </a:ext>
            </a:extLst>
          </p:cNvPr>
          <p:cNvSpPr>
            <a:spLocks noGrp="1"/>
          </p:cNvSpPr>
          <p:nvPr>
            <p:ph idx="1"/>
          </p:nvPr>
        </p:nvSpPr>
        <p:spPr/>
        <p:txBody>
          <a:bodyPr/>
          <a:lstStyle/>
          <a:p>
            <a:pPr marL="0" indent="0">
              <a:buNone/>
            </a:pPr>
            <a:r>
              <a:rPr lang="en-US" dirty="0"/>
              <a:t>6. What kind of particulate monitoring has been dome for controlling particulate generation and movement for individual components (pump, </a:t>
            </a:r>
            <a:r>
              <a:rPr lang="en-US" dirty="0" err="1"/>
              <a:t>gatevalve</a:t>
            </a:r>
            <a:r>
              <a:rPr lang="en-US" dirty="0"/>
              <a:t>) and integrated warm beamline systems?</a:t>
            </a:r>
            <a:br>
              <a:rPr lang="en-US" dirty="0"/>
            </a:br>
            <a:br>
              <a:rPr lang="en-US" dirty="0"/>
            </a:br>
            <a:r>
              <a:rPr lang="en-US" sz="2000" dirty="0"/>
              <a:t>No offline testing has been done. </a:t>
            </a:r>
            <a:r>
              <a:rPr lang="en-US" sz="2000" i="1" dirty="0"/>
              <a:t>No particulate monitoring system in the beam line.  </a:t>
            </a:r>
            <a:br>
              <a:rPr lang="en-US" i="1" dirty="0"/>
            </a:br>
            <a:br>
              <a:rPr lang="en-US" dirty="0"/>
            </a:br>
            <a:endParaRPr lang="en-US" dirty="0"/>
          </a:p>
        </p:txBody>
      </p:sp>
      <p:sp>
        <p:nvSpPr>
          <p:cNvPr id="3" name="Title 2">
            <a:extLst>
              <a:ext uri="{FF2B5EF4-FFF2-40B4-BE49-F238E27FC236}">
                <a16:creationId xmlns:a16="http://schemas.microsoft.com/office/drawing/2014/main" id="{F4259DF9-CFE9-BC47-AEAB-596CB5A103F7}"/>
              </a:ext>
            </a:extLst>
          </p:cNvPr>
          <p:cNvSpPr>
            <a:spLocks noGrp="1"/>
          </p:cNvSpPr>
          <p:nvPr>
            <p:ph type="title"/>
          </p:nvPr>
        </p:nvSpPr>
        <p:spPr/>
        <p:txBody>
          <a:bodyPr/>
          <a:lstStyle/>
          <a:p>
            <a:r>
              <a:rPr lang="en-US" dirty="0"/>
              <a:t>CEBAF at JLAB</a:t>
            </a:r>
          </a:p>
        </p:txBody>
      </p:sp>
      <p:sp>
        <p:nvSpPr>
          <p:cNvPr id="4" name="Footer Placeholder 3">
            <a:extLst>
              <a:ext uri="{FF2B5EF4-FFF2-40B4-BE49-F238E27FC236}">
                <a16:creationId xmlns:a16="http://schemas.microsoft.com/office/drawing/2014/main" id="{D6FB440C-0FD7-0C41-A292-CC53B0EED142}"/>
              </a:ext>
            </a:extLst>
          </p:cNvPr>
          <p:cNvSpPr>
            <a:spLocks noGrp="1"/>
          </p:cNvSpPr>
          <p:nvPr>
            <p:ph type="ftr" sz="quarter" idx="10"/>
          </p:nvPr>
        </p:nvSpPr>
        <p:spPr/>
        <p:txBody>
          <a:bodyPr/>
          <a:lstStyle/>
          <a:p>
            <a:pPr>
              <a:defRPr/>
            </a:pPr>
            <a:r>
              <a:rPr lang="en-US"/>
              <a:t>H. Ao, M. J. Ferreira, H. Imao, TTC2018 at RIKEN, June 28, 2018</a:t>
            </a:r>
            <a:endParaRPr lang="en-US" dirty="0"/>
          </a:p>
        </p:txBody>
      </p:sp>
      <p:sp>
        <p:nvSpPr>
          <p:cNvPr id="5" name="Slide Number Placeholder 4">
            <a:extLst>
              <a:ext uri="{FF2B5EF4-FFF2-40B4-BE49-F238E27FC236}">
                <a16:creationId xmlns:a16="http://schemas.microsoft.com/office/drawing/2014/main" id="{14E07275-5471-9C4F-8E63-532B4486C395}"/>
              </a:ext>
            </a:extLst>
          </p:cNvPr>
          <p:cNvSpPr>
            <a:spLocks noGrp="1"/>
          </p:cNvSpPr>
          <p:nvPr>
            <p:ph type="sldNum" sz="quarter" idx="11"/>
          </p:nvPr>
        </p:nvSpPr>
        <p:spPr/>
        <p:txBody>
          <a:bodyPr/>
          <a:lstStyle/>
          <a:p>
            <a:pPr>
              <a:defRPr/>
            </a:pPr>
            <a:r>
              <a:rPr lang="en-US"/>
              <a:t>, Slide </a:t>
            </a:r>
            <a:fld id="{35AD4620-7552-4207-8973-898801ED212B}" type="slidenum">
              <a:rPr lang="en-US" smtClean="0"/>
              <a:pPr>
                <a:defRPr/>
              </a:pPr>
              <a:t>14</a:t>
            </a:fld>
            <a:endParaRPr lang="en-US"/>
          </a:p>
        </p:txBody>
      </p:sp>
    </p:spTree>
    <p:extLst>
      <p:ext uri="{BB962C8B-B14F-4D97-AF65-F5344CB8AC3E}">
        <p14:creationId xmlns:p14="http://schemas.microsoft.com/office/powerpoint/2010/main" val="33506816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6EE0F70-0EDE-FE42-B98A-9E3809BB0DE0}"/>
              </a:ext>
            </a:extLst>
          </p:cNvPr>
          <p:cNvSpPr>
            <a:spLocks noGrp="1"/>
          </p:cNvSpPr>
          <p:nvPr>
            <p:ph idx="1"/>
          </p:nvPr>
        </p:nvSpPr>
        <p:spPr/>
        <p:txBody>
          <a:bodyPr/>
          <a:lstStyle/>
          <a:p>
            <a:pPr marL="0" indent="0">
              <a:buNone/>
            </a:pPr>
            <a:r>
              <a:rPr lang="en-US" dirty="0"/>
              <a:t>7. What have you learned from beam operation of SRF accelerators </a:t>
            </a:r>
            <a:r>
              <a:rPr lang="en-US" dirty="0" err="1"/>
              <a:t>wrt</a:t>
            </a:r>
            <a:r>
              <a:rPr lang="en-US" dirty="0"/>
              <a:t> particulate generation and movement and the impact to field emission characteristics? </a:t>
            </a:r>
            <a:r>
              <a:rPr lang="en-US" dirty="0" err="1"/>
              <a:t>Cryo</a:t>
            </a:r>
            <a:r>
              <a:rPr lang="en-US" dirty="0"/>
              <a:t> modules long term performance against warm section openings? or cryo-modules performances and specific beam instrumentations replacements?</a:t>
            </a:r>
            <a:br>
              <a:rPr lang="en-US" dirty="0"/>
            </a:br>
            <a:br>
              <a:rPr lang="en-US" dirty="0"/>
            </a:br>
            <a:r>
              <a:rPr lang="en-US" sz="2000" i="1" dirty="0"/>
              <a:t>Evidence of particulate generation from ion pump.</a:t>
            </a:r>
          </a:p>
          <a:p>
            <a:pPr marL="0" indent="0">
              <a:buNone/>
            </a:pPr>
            <a:r>
              <a:rPr lang="en-US" sz="2000" i="1" dirty="0"/>
              <a:t>Evidence of particulate transportation in UHV beamline (</a:t>
            </a:r>
            <a:r>
              <a:rPr lang="en-US" sz="2000" i="1" dirty="0" err="1"/>
              <a:t>Ti</a:t>
            </a:r>
            <a:r>
              <a:rPr lang="en-US" sz="2000" i="1" dirty="0"/>
              <a:t>/Ta and perhaps others such as Cu </a:t>
            </a:r>
            <a:r>
              <a:rPr lang="en-US" sz="2000" i="1" dirty="0" err="1"/>
              <a:t>etc</a:t>
            </a:r>
            <a:r>
              <a:rPr lang="en-US" sz="2000" i="1" dirty="0"/>
              <a:t>).</a:t>
            </a:r>
          </a:p>
          <a:p>
            <a:pPr marL="0" indent="0">
              <a:buNone/>
            </a:pPr>
            <a:r>
              <a:rPr lang="en-US" sz="2000" i="1" dirty="0"/>
              <a:t>Observation of “gradient degradation” (for the same “trip” rate).</a:t>
            </a:r>
          </a:p>
          <a:p>
            <a:pPr marL="0" indent="0">
              <a:buNone/>
            </a:pPr>
            <a:r>
              <a:rPr lang="en-US" sz="2000" i="1" dirty="0"/>
              <a:t>Observation of sudden field emission turn on during beam operation.</a:t>
            </a:r>
          </a:p>
          <a:p>
            <a:pPr marL="0" indent="0">
              <a:buNone/>
            </a:pPr>
            <a:r>
              <a:rPr lang="en-US" sz="2000" i="1" dirty="0"/>
              <a:t> ( </a:t>
            </a:r>
            <a:r>
              <a:rPr lang="en-US" sz="2000" i="1" dirty="0">
                <a:hlinkClick r:id="rId2"/>
              </a:rPr>
              <a:t>http://accelconf.web.cern.ch/AccelConf/ibic2017/papers/th1ab1.pdf</a:t>
            </a:r>
            <a:r>
              <a:rPr lang="en-US" sz="2000" i="1" dirty="0"/>
              <a:t> )</a:t>
            </a:r>
          </a:p>
          <a:p>
            <a:pPr marL="0" indent="0">
              <a:buNone/>
            </a:pPr>
            <a:r>
              <a:rPr lang="en-US" sz="2000" i="1" dirty="0"/>
              <a:t>Large loss in gradient due to leaks in warm UHV beamline (for example leak in viewer bellows).</a:t>
            </a:r>
          </a:p>
          <a:p>
            <a:pPr marL="0" indent="0">
              <a:buNone/>
            </a:pPr>
            <a:endParaRPr lang="en-US" sz="2000" i="1" dirty="0"/>
          </a:p>
          <a:p>
            <a:pPr marL="0" indent="0">
              <a:buNone/>
            </a:pPr>
            <a:endParaRPr lang="en-US" sz="2000" i="1" dirty="0"/>
          </a:p>
          <a:p>
            <a:pPr marL="0" indent="0">
              <a:buNone/>
            </a:pPr>
            <a:r>
              <a:rPr lang="en-US" sz="2000" i="1" dirty="0"/>
              <a:t>   </a:t>
            </a:r>
            <a:endParaRPr lang="en-US" i="1" dirty="0"/>
          </a:p>
        </p:txBody>
      </p:sp>
      <p:sp>
        <p:nvSpPr>
          <p:cNvPr id="3" name="Title 2">
            <a:extLst>
              <a:ext uri="{FF2B5EF4-FFF2-40B4-BE49-F238E27FC236}">
                <a16:creationId xmlns:a16="http://schemas.microsoft.com/office/drawing/2014/main" id="{AF089A04-BEEA-3E41-83C3-C2ACBCBBAD56}"/>
              </a:ext>
            </a:extLst>
          </p:cNvPr>
          <p:cNvSpPr>
            <a:spLocks noGrp="1"/>
          </p:cNvSpPr>
          <p:nvPr>
            <p:ph type="title"/>
          </p:nvPr>
        </p:nvSpPr>
        <p:spPr/>
        <p:txBody>
          <a:bodyPr/>
          <a:lstStyle/>
          <a:p>
            <a:r>
              <a:rPr lang="en-US" dirty="0"/>
              <a:t>CEBAF at JLAB</a:t>
            </a:r>
          </a:p>
        </p:txBody>
      </p:sp>
      <p:sp>
        <p:nvSpPr>
          <p:cNvPr id="4" name="Footer Placeholder 3">
            <a:extLst>
              <a:ext uri="{FF2B5EF4-FFF2-40B4-BE49-F238E27FC236}">
                <a16:creationId xmlns:a16="http://schemas.microsoft.com/office/drawing/2014/main" id="{7089EA7B-837B-FA4A-A49C-4B2788F7CF03}"/>
              </a:ext>
            </a:extLst>
          </p:cNvPr>
          <p:cNvSpPr>
            <a:spLocks noGrp="1"/>
          </p:cNvSpPr>
          <p:nvPr>
            <p:ph type="ftr" sz="quarter" idx="10"/>
          </p:nvPr>
        </p:nvSpPr>
        <p:spPr/>
        <p:txBody>
          <a:bodyPr/>
          <a:lstStyle/>
          <a:p>
            <a:pPr>
              <a:defRPr/>
            </a:pPr>
            <a:r>
              <a:rPr lang="en-US"/>
              <a:t>H. Ao, M. J. Ferreira, H. Imao, TTC2018 at RIKEN, June 28, 2018</a:t>
            </a:r>
            <a:endParaRPr lang="en-US" dirty="0"/>
          </a:p>
        </p:txBody>
      </p:sp>
      <p:sp>
        <p:nvSpPr>
          <p:cNvPr id="5" name="Slide Number Placeholder 4">
            <a:extLst>
              <a:ext uri="{FF2B5EF4-FFF2-40B4-BE49-F238E27FC236}">
                <a16:creationId xmlns:a16="http://schemas.microsoft.com/office/drawing/2014/main" id="{34D6B346-BE4A-CF4B-91DF-15100F11130D}"/>
              </a:ext>
            </a:extLst>
          </p:cNvPr>
          <p:cNvSpPr>
            <a:spLocks noGrp="1"/>
          </p:cNvSpPr>
          <p:nvPr>
            <p:ph type="sldNum" sz="quarter" idx="11"/>
          </p:nvPr>
        </p:nvSpPr>
        <p:spPr/>
        <p:txBody>
          <a:bodyPr/>
          <a:lstStyle/>
          <a:p>
            <a:pPr>
              <a:defRPr/>
            </a:pPr>
            <a:r>
              <a:rPr lang="en-US"/>
              <a:t>, Slide </a:t>
            </a:r>
            <a:fld id="{35AD4620-7552-4207-8973-898801ED212B}" type="slidenum">
              <a:rPr lang="en-US" smtClean="0"/>
              <a:pPr>
                <a:defRPr/>
              </a:pPr>
              <a:t>15</a:t>
            </a:fld>
            <a:endParaRPr lang="en-US"/>
          </a:p>
        </p:txBody>
      </p:sp>
    </p:spTree>
    <p:extLst>
      <p:ext uri="{BB962C8B-B14F-4D97-AF65-F5344CB8AC3E}">
        <p14:creationId xmlns:p14="http://schemas.microsoft.com/office/powerpoint/2010/main" val="2636247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689B3C5-42F2-EC47-9BCE-76B5B48403F4}"/>
              </a:ext>
            </a:extLst>
          </p:cNvPr>
          <p:cNvSpPr>
            <a:spLocks noGrp="1"/>
          </p:cNvSpPr>
          <p:nvPr>
            <p:ph idx="1"/>
          </p:nvPr>
        </p:nvSpPr>
        <p:spPr/>
        <p:txBody>
          <a:bodyPr/>
          <a:lstStyle/>
          <a:p>
            <a:pPr marL="0" indent="0">
              <a:buNone/>
            </a:pPr>
            <a:r>
              <a:rPr lang="en-US" dirty="0"/>
              <a:t>1. What is the design of warm beamline systems next to a cold SRF cryomodule? size (ID and length) and material of the beam pipe? type and capability of vacuum pumps? beam diagnostic instruments (such as BPM, wire scanner, beam viewer </a:t>
            </a:r>
            <a:r>
              <a:rPr lang="en-US" dirty="0" err="1"/>
              <a:t>etc</a:t>
            </a:r>
            <a:r>
              <a:rPr lang="en-US" dirty="0"/>
              <a:t>)? </a:t>
            </a:r>
            <a:br>
              <a:rPr lang="en-US" dirty="0"/>
            </a:br>
            <a:br>
              <a:rPr lang="en-US" dirty="0"/>
            </a:br>
            <a:r>
              <a:rPr lang="en-US" dirty="0"/>
              <a:t>2. What kind of gate valves are used to isolate the cavity string from the warm beamline system? fast valve or slow valve? under what conditions these valves are actuated?</a:t>
            </a:r>
            <a:br>
              <a:rPr lang="en-US" dirty="0"/>
            </a:br>
            <a:br>
              <a:rPr lang="en-US" dirty="0"/>
            </a:br>
            <a:r>
              <a:rPr lang="en-US" dirty="0"/>
              <a:t>3. Are NEG pumps used? if yes, how these pumps are activated?</a:t>
            </a:r>
            <a:br>
              <a:rPr lang="en-US" dirty="0"/>
            </a:br>
            <a:br>
              <a:rPr lang="en-US" dirty="0"/>
            </a:br>
            <a:r>
              <a:rPr lang="en-US" dirty="0"/>
              <a:t>4. What is the cleaning procedure for the warm beamline system? What is the QA/QC for the cleanliness/particulate count? </a:t>
            </a:r>
            <a:br>
              <a:rPr lang="en-US" dirty="0"/>
            </a:br>
            <a:br>
              <a:rPr lang="en-US" dirty="0"/>
            </a:br>
            <a:r>
              <a:rPr lang="en-US" dirty="0"/>
              <a:t>5. What kind of vacuum gauges are used for beamline vacuum monitoring? are they resistant to ionization radiation?</a:t>
            </a:r>
            <a:br>
              <a:rPr lang="en-US" dirty="0"/>
            </a:br>
            <a:endParaRPr lang="en-US" dirty="0"/>
          </a:p>
        </p:txBody>
      </p:sp>
      <p:sp>
        <p:nvSpPr>
          <p:cNvPr id="3" name="Title 2">
            <a:extLst>
              <a:ext uri="{FF2B5EF4-FFF2-40B4-BE49-F238E27FC236}">
                <a16:creationId xmlns:a16="http://schemas.microsoft.com/office/drawing/2014/main" id="{BEC8A7E2-6DF6-FD47-B167-F5F98B07DED5}"/>
              </a:ext>
            </a:extLst>
          </p:cNvPr>
          <p:cNvSpPr>
            <a:spLocks noGrp="1"/>
          </p:cNvSpPr>
          <p:nvPr>
            <p:ph type="title"/>
          </p:nvPr>
        </p:nvSpPr>
        <p:spPr>
          <a:xfrm>
            <a:off x="76200" y="72668"/>
            <a:ext cx="8991600" cy="911948"/>
          </a:xfrm>
        </p:spPr>
        <p:txBody>
          <a:bodyPr/>
          <a:lstStyle/>
          <a:p>
            <a:r>
              <a:rPr lang="en-US" dirty="0"/>
              <a:t>Common Questions about Warm and Cold Transition (By R. </a:t>
            </a:r>
            <a:r>
              <a:rPr lang="en-US" dirty="0" err="1"/>
              <a:t>Geng</a:t>
            </a:r>
            <a:r>
              <a:rPr lang="en-US" dirty="0"/>
              <a:t>)</a:t>
            </a:r>
          </a:p>
        </p:txBody>
      </p:sp>
      <p:sp>
        <p:nvSpPr>
          <p:cNvPr id="4" name="Footer Placeholder 3">
            <a:extLst>
              <a:ext uri="{FF2B5EF4-FFF2-40B4-BE49-F238E27FC236}">
                <a16:creationId xmlns:a16="http://schemas.microsoft.com/office/drawing/2014/main" id="{AFD713B7-678D-FF42-882A-147165665678}"/>
              </a:ext>
            </a:extLst>
          </p:cNvPr>
          <p:cNvSpPr>
            <a:spLocks noGrp="1"/>
          </p:cNvSpPr>
          <p:nvPr>
            <p:ph type="ftr" sz="quarter" idx="10"/>
          </p:nvPr>
        </p:nvSpPr>
        <p:spPr/>
        <p:txBody>
          <a:bodyPr/>
          <a:lstStyle/>
          <a:p>
            <a:pPr>
              <a:defRPr/>
            </a:pPr>
            <a:r>
              <a:rPr lang="en-US"/>
              <a:t>H. Ao, M. J. Ferreira, H. Imao, TTC2018 at RIKEN, June 28, 2018</a:t>
            </a:r>
            <a:endParaRPr lang="en-US" dirty="0"/>
          </a:p>
        </p:txBody>
      </p:sp>
      <p:sp>
        <p:nvSpPr>
          <p:cNvPr id="5" name="Slide Number Placeholder 4">
            <a:extLst>
              <a:ext uri="{FF2B5EF4-FFF2-40B4-BE49-F238E27FC236}">
                <a16:creationId xmlns:a16="http://schemas.microsoft.com/office/drawing/2014/main" id="{98DBE248-C020-1343-8D46-93C65E59A5EC}"/>
              </a:ext>
            </a:extLst>
          </p:cNvPr>
          <p:cNvSpPr>
            <a:spLocks noGrp="1"/>
          </p:cNvSpPr>
          <p:nvPr>
            <p:ph type="sldNum" sz="quarter" idx="11"/>
          </p:nvPr>
        </p:nvSpPr>
        <p:spPr/>
        <p:txBody>
          <a:bodyPr/>
          <a:lstStyle/>
          <a:p>
            <a:pPr>
              <a:defRPr/>
            </a:pPr>
            <a:r>
              <a:rPr lang="en-US"/>
              <a:t>, Slide </a:t>
            </a:r>
            <a:fld id="{35AD4620-7552-4207-8973-898801ED212B}" type="slidenum">
              <a:rPr lang="en-US" smtClean="0"/>
              <a:pPr>
                <a:defRPr/>
              </a:pPr>
              <a:t>2</a:t>
            </a:fld>
            <a:endParaRPr lang="en-US"/>
          </a:p>
        </p:txBody>
      </p:sp>
    </p:spTree>
    <p:extLst>
      <p:ext uri="{BB962C8B-B14F-4D97-AF65-F5344CB8AC3E}">
        <p14:creationId xmlns:p14="http://schemas.microsoft.com/office/powerpoint/2010/main" val="922044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689B3C5-42F2-EC47-9BCE-76B5B48403F4}"/>
              </a:ext>
            </a:extLst>
          </p:cNvPr>
          <p:cNvSpPr>
            <a:spLocks noGrp="1"/>
          </p:cNvSpPr>
          <p:nvPr>
            <p:ph idx="1"/>
          </p:nvPr>
        </p:nvSpPr>
        <p:spPr/>
        <p:txBody>
          <a:bodyPr/>
          <a:lstStyle/>
          <a:p>
            <a:pPr marL="0" indent="0">
              <a:buNone/>
            </a:pPr>
            <a:r>
              <a:rPr lang="en-US" dirty="0"/>
              <a:t>6. What kind of particulate monitoring has been done for controlling particulate generation and movement for individual components (pump, gate valve) and integrated warm beamline systems?</a:t>
            </a:r>
            <a:br>
              <a:rPr lang="en-US" dirty="0"/>
            </a:br>
            <a:br>
              <a:rPr lang="en-US" dirty="0"/>
            </a:br>
            <a:r>
              <a:rPr lang="en-US" dirty="0"/>
              <a:t>7. What have you learned from beam operation of SRF accelerators </a:t>
            </a:r>
            <a:r>
              <a:rPr lang="en-US" dirty="0" err="1"/>
              <a:t>wrt</a:t>
            </a:r>
            <a:r>
              <a:rPr lang="en-US" dirty="0"/>
              <a:t> particulate generation and movement and the impact to field emission characteristics? </a:t>
            </a:r>
            <a:r>
              <a:rPr lang="en-US" dirty="0" err="1"/>
              <a:t>Cryo</a:t>
            </a:r>
            <a:r>
              <a:rPr lang="en-US" dirty="0"/>
              <a:t> modules long term performance against warm section openings? or cryo-modules performances and specific beam instrumentations replacements?</a:t>
            </a:r>
          </a:p>
        </p:txBody>
      </p:sp>
      <p:sp>
        <p:nvSpPr>
          <p:cNvPr id="3" name="Title 2">
            <a:extLst>
              <a:ext uri="{FF2B5EF4-FFF2-40B4-BE49-F238E27FC236}">
                <a16:creationId xmlns:a16="http://schemas.microsoft.com/office/drawing/2014/main" id="{BEC8A7E2-6DF6-FD47-B167-F5F98B07DED5}"/>
              </a:ext>
            </a:extLst>
          </p:cNvPr>
          <p:cNvSpPr>
            <a:spLocks noGrp="1"/>
          </p:cNvSpPr>
          <p:nvPr>
            <p:ph type="title"/>
          </p:nvPr>
        </p:nvSpPr>
        <p:spPr>
          <a:xfrm>
            <a:off x="76200" y="72669"/>
            <a:ext cx="8991600" cy="911948"/>
          </a:xfrm>
        </p:spPr>
        <p:txBody>
          <a:bodyPr/>
          <a:lstStyle/>
          <a:p>
            <a:r>
              <a:rPr lang="en-US" dirty="0"/>
              <a:t>Common Questions about Warm and Cold Transition (By R. </a:t>
            </a:r>
            <a:r>
              <a:rPr lang="en-US" dirty="0" err="1"/>
              <a:t>Geng</a:t>
            </a:r>
            <a:r>
              <a:rPr lang="en-US" dirty="0"/>
              <a:t>)</a:t>
            </a:r>
          </a:p>
        </p:txBody>
      </p:sp>
      <p:sp>
        <p:nvSpPr>
          <p:cNvPr id="4" name="Footer Placeholder 3">
            <a:extLst>
              <a:ext uri="{FF2B5EF4-FFF2-40B4-BE49-F238E27FC236}">
                <a16:creationId xmlns:a16="http://schemas.microsoft.com/office/drawing/2014/main" id="{AFD713B7-678D-FF42-882A-147165665678}"/>
              </a:ext>
            </a:extLst>
          </p:cNvPr>
          <p:cNvSpPr>
            <a:spLocks noGrp="1"/>
          </p:cNvSpPr>
          <p:nvPr>
            <p:ph type="ftr" sz="quarter" idx="10"/>
          </p:nvPr>
        </p:nvSpPr>
        <p:spPr/>
        <p:txBody>
          <a:bodyPr/>
          <a:lstStyle/>
          <a:p>
            <a:pPr>
              <a:defRPr/>
            </a:pPr>
            <a:r>
              <a:rPr lang="en-US"/>
              <a:t>H. Ao, M. J. Ferreira, H. Imao, TTC2018 at RIKEN, June 28, 2018</a:t>
            </a:r>
            <a:endParaRPr lang="en-US" dirty="0"/>
          </a:p>
        </p:txBody>
      </p:sp>
      <p:sp>
        <p:nvSpPr>
          <p:cNvPr id="5" name="Slide Number Placeholder 4">
            <a:extLst>
              <a:ext uri="{FF2B5EF4-FFF2-40B4-BE49-F238E27FC236}">
                <a16:creationId xmlns:a16="http://schemas.microsoft.com/office/drawing/2014/main" id="{98DBE248-C020-1343-8D46-93C65E59A5EC}"/>
              </a:ext>
            </a:extLst>
          </p:cNvPr>
          <p:cNvSpPr>
            <a:spLocks noGrp="1"/>
          </p:cNvSpPr>
          <p:nvPr>
            <p:ph type="sldNum" sz="quarter" idx="11"/>
          </p:nvPr>
        </p:nvSpPr>
        <p:spPr/>
        <p:txBody>
          <a:bodyPr/>
          <a:lstStyle/>
          <a:p>
            <a:pPr>
              <a:defRPr/>
            </a:pPr>
            <a:r>
              <a:rPr lang="en-US"/>
              <a:t>, Slide </a:t>
            </a:r>
            <a:fld id="{35AD4620-7552-4207-8973-898801ED212B}" type="slidenum">
              <a:rPr lang="en-US" smtClean="0"/>
              <a:pPr>
                <a:defRPr/>
              </a:pPr>
              <a:t>3</a:t>
            </a:fld>
            <a:endParaRPr lang="en-US"/>
          </a:p>
        </p:txBody>
      </p:sp>
    </p:spTree>
    <p:extLst>
      <p:ext uri="{BB962C8B-B14F-4D97-AF65-F5344CB8AC3E}">
        <p14:creationId xmlns:p14="http://schemas.microsoft.com/office/powerpoint/2010/main" val="3272645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D59CCED-03FF-9445-AB5B-1B71C97D1781}"/>
              </a:ext>
            </a:extLst>
          </p:cNvPr>
          <p:cNvSpPr>
            <a:spLocks noGrp="1"/>
          </p:cNvSpPr>
          <p:nvPr>
            <p:ph type="title"/>
          </p:nvPr>
        </p:nvSpPr>
        <p:spPr/>
        <p:txBody>
          <a:bodyPr/>
          <a:lstStyle/>
          <a:p>
            <a:endParaRPr lang="en-US" dirty="0"/>
          </a:p>
        </p:txBody>
      </p:sp>
      <p:sp>
        <p:nvSpPr>
          <p:cNvPr id="4" name="Footer Placeholder 3">
            <a:extLst>
              <a:ext uri="{FF2B5EF4-FFF2-40B4-BE49-F238E27FC236}">
                <a16:creationId xmlns:a16="http://schemas.microsoft.com/office/drawing/2014/main" id="{1014A17F-CB0D-B140-AE7B-C39D09285C95}"/>
              </a:ext>
            </a:extLst>
          </p:cNvPr>
          <p:cNvSpPr>
            <a:spLocks noGrp="1"/>
          </p:cNvSpPr>
          <p:nvPr>
            <p:ph type="ftr" sz="quarter" idx="10"/>
          </p:nvPr>
        </p:nvSpPr>
        <p:spPr/>
        <p:txBody>
          <a:bodyPr/>
          <a:lstStyle/>
          <a:p>
            <a:pPr>
              <a:defRPr/>
            </a:pPr>
            <a:r>
              <a:rPr lang="en-US"/>
              <a:t>H. Ao, M. J. Ferreira, H. Imao, TTC2018 at RIKEN, June 28, 2018</a:t>
            </a:r>
            <a:endParaRPr lang="en-US" dirty="0"/>
          </a:p>
        </p:txBody>
      </p:sp>
      <p:sp>
        <p:nvSpPr>
          <p:cNvPr id="5" name="Slide Number Placeholder 4">
            <a:extLst>
              <a:ext uri="{FF2B5EF4-FFF2-40B4-BE49-F238E27FC236}">
                <a16:creationId xmlns:a16="http://schemas.microsoft.com/office/drawing/2014/main" id="{38584E3D-0264-6C44-84D8-E885FD05F931}"/>
              </a:ext>
            </a:extLst>
          </p:cNvPr>
          <p:cNvSpPr>
            <a:spLocks noGrp="1"/>
          </p:cNvSpPr>
          <p:nvPr>
            <p:ph type="sldNum" sz="quarter" idx="11"/>
          </p:nvPr>
        </p:nvSpPr>
        <p:spPr/>
        <p:txBody>
          <a:bodyPr/>
          <a:lstStyle/>
          <a:p>
            <a:pPr>
              <a:defRPr/>
            </a:pPr>
            <a:r>
              <a:rPr lang="en-US"/>
              <a:t>, Slide </a:t>
            </a:r>
            <a:fld id="{35AD4620-7552-4207-8973-898801ED212B}" type="slidenum">
              <a:rPr lang="en-US" smtClean="0"/>
              <a:pPr>
                <a:defRPr/>
              </a:pPr>
              <a:t>4</a:t>
            </a:fld>
            <a:endParaRPr lang="en-US"/>
          </a:p>
        </p:txBody>
      </p:sp>
      <p:sp>
        <p:nvSpPr>
          <p:cNvPr id="6" name="Title 5">
            <a:extLst>
              <a:ext uri="{FF2B5EF4-FFF2-40B4-BE49-F238E27FC236}">
                <a16:creationId xmlns:a16="http://schemas.microsoft.com/office/drawing/2014/main" id="{2BF1E480-41F6-9B4F-8FDA-E2C2A18D00F6}"/>
              </a:ext>
            </a:extLst>
          </p:cNvPr>
          <p:cNvSpPr txBox="1">
            <a:spLocks/>
          </p:cNvSpPr>
          <p:nvPr/>
        </p:nvSpPr>
        <p:spPr bwMode="auto">
          <a:xfrm>
            <a:off x="71438" y="3147282"/>
            <a:ext cx="9001124" cy="478612"/>
          </a:xfrm>
          <a:prstGeom prst="rect">
            <a:avLst/>
          </a:prstGeom>
          <a:noFill/>
          <a:ln w="12700">
            <a:noFill/>
            <a:miter lim="800000"/>
            <a:headEnd/>
            <a:tailEnd/>
          </a:ln>
        </p:spPr>
        <p:txBody>
          <a:bodyPr vert="horz" wrap="square" lIns="56076" tIns="22431" rIns="56076" bIns="22431" numCol="1" anchor="ctr" anchorCtr="0" compatLnSpc="1">
            <a:prstTxWarp prst="textNoShape">
              <a:avLst/>
            </a:prstTxWarp>
            <a:spAutoFit/>
          </a:bodyPr>
          <a:lstStyle>
            <a:lvl1pPr algn="ctr" defTabSz="803293" rtl="0" eaLnBrk="1" fontAlgn="base" hangingPunct="1">
              <a:lnSpc>
                <a:spcPct val="88000"/>
              </a:lnSpc>
              <a:spcBef>
                <a:spcPct val="0"/>
              </a:spcBef>
              <a:spcAft>
                <a:spcPct val="0"/>
              </a:spcAft>
              <a:defRPr sz="3200" b="1">
                <a:solidFill>
                  <a:srgbClr val="064308"/>
                </a:solidFill>
                <a:latin typeface="Arial" charset="0"/>
                <a:ea typeface="ＭＳ Ｐゴシック" pitchFamily="-65" charset="-128"/>
                <a:cs typeface="ＭＳ Ｐゴシック" pitchFamily="-65" charset="-128"/>
              </a:defRPr>
            </a:lvl1pPr>
            <a:lvl2pPr algn="ctr" defTabSz="803293" rtl="0" eaLnBrk="1" fontAlgn="base" hangingPunct="1">
              <a:lnSpc>
                <a:spcPct val="88000"/>
              </a:lnSpc>
              <a:spcBef>
                <a:spcPct val="0"/>
              </a:spcBef>
              <a:spcAft>
                <a:spcPct val="0"/>
              </a:spcAft>
              <a:defRPr sz="3200" b="1">
                <a:solidFill>
                  <a:srgbClr val="064308"/>
                </a:solidFill>
                <a:latin typeface="Arial" charset="0"/>
                <a:ea typeface="ＭＳ Ｐゴシック" pitchFamily="-65" charset="-128"/>
                <a:cs typeface="ＭＳ Ｐゴシック" pitchFamily="-65" charset="-128"/>
              </a:defRPr>
            </a:lvl2pPr>
            <a:lvl3pPr algn="ctr" defTabSz="803293" rtl="0" eaLnBrk="1" fontAlgn="base" hangingPunct="1">
              <a:lnSpc>
                <a:spcPct val="88000"/>
              </a:lnSpc>
              <a:spcBef>
                <a:spcPct val="0"/>
              </a:spcBef>
              <a:spcAft>
                <a:spcPct val="0"/>
              </a:spcAft>
              <a:defRPr sz="3200" b="1">
                <a:solidFill>
                  <a:srgbClr val="064308"/>
                </a:solidFill>
                <a:latin typeface="Arial" charset="0"/>
                <a:ea typeface="ＭＳ Ｐゴシック" pitchFamily="-65" charset="-128"/>
                <a:cs typeface="ＭＳ Ｐゴシック" pitchFamily="-65" charset="-128"/>
              </a:defRPr>
            </a:lvl3pPr>
            <a:lvl4pPr algn="ctr" defTabSz="803293" rtl="0" eaLnBrk="1" fontAlgn="base" hangingPunct="1">
              <a:lnSpc>
                <a:spcPct val="88000"/>
              </a:lnSpc>
              <a:spcBef>
                <a:spcPct val="0"/>
              </a:spcBef>
              <a:spcAft>
                <a:spcPct val="0"/>
              </a:spcAft>
              <a:defRPr sz="3200" b="1">
                <a:solidFill>
                  <a:srgbClr val="064308"/>
                </a:solidFill>
                <a:latin typeface="Arial" charset="0"/>
                <a:ea typeface="ＭＳ Ｐゴシック" pitchFamily="-65" charset="-128"/>
                <a:cs typeface="ＭＳ Ｐゴシック" pitchFamily="-65" charset="-128"/>
              </a:defRPr>
            </a:lvl4pPr>
            <a:lvl5pPr algn="ctr" defTabSz="803293" rtl="0" eaLnBrk="1" fontAlgn="base" hangingPunct="1">
              <a:lnSpc>
                <a:spcPct val="88000"/>
              </a:lnSpc>
              <a:spcBef>
                <a:spcPct val="0"/>
              </a:spcBef>
              <a:spcAft>
                <a:spcPct val="0"/>
              </a:spcAft>
              <a:defRPr sz="3200" b="1">
                <a:solidFill>
                  <a:srgbClr val="064308"/>
                </a:solidFill>
                <a:latin typeface="Arial" charset="0"/>
                <a:ea typeface="ＭＳ Ｐゴシック" pitchFamily="-65" charset="-128"/>
                <a:cs typeface="ＭＳ Ｐゴシック" pitchFamily="-65" charset="-128"/>
              </a:defRPr>
            </a:lvl5pPr>
            <a:lvl6pPr marL="457036" algn="ctr" defTabSz="807750" rtl="0" eaLnBrk="1" fontAlgn="base" hangingPunct="1">
              <a:lnSpc>
                <a:spcPct val="88000"/>
              </a:lnSpc>
              <a:spcBef>
                <a:spcPct val="0"/>
              </a:spcBef>
              <a:spcAft>
                <a:spcPct val="0"/>
              </a:spcAft>
              <a:defRPr sz="3200" b="1">
                <a:solidFill>
                  <a:srgbClr val="064308"/>
                </a:solidFill>
                <a:latin typeface="Arial" charset="0"/>
                <a:ea typeface="Arial" charset="0"/>
                <a:cs typeface="Arial" charset="0"/>
              </a:defRPr>
            </a:lvl6pPr>
            <a:lvl7pPr marL="914074" algn="ctr" defTabSz="807750" rtl="0" eaLnBrk="1" fontAlgn="base" hangingPunct="1">
              <a:lnSpc>
                <a:spcPct val="88000"/>
              </a:lnSpc>
              <a:spcBef>
                <a:spcPct val="0"/>
              </a:spcBef>
              <a:spcAft>
                <a:spcPct val="0"/>
              </a:spcAft>
              <a:defRPr sz="3200" b="1">
                <a:solidFill>
                  <a:srgbClr val="064308"/>
                </a:solidFill>
                <a:latin typeface="Arial" charset="0"/>
                <a:ea typeface="Arial" charset="0"/>
                <a:cs typeface="Arial" charset="0"/>
              </a:defRPr>
            </a:lvl7pPr>
            <a:lvl8pPr marL="1371109" algn="ctr" defTabSz="807750" rtl="0" eaLnBrk="1" fontAlgn="base" hangingPunct="1">
              <a:lnSpc>
                <a:spcPct val="88000"/>
              </a:lnSpc>
              <a:spcBef>
                <a:spcPct val="0"/>
              </a:spcBef>
              <a:spcAft>
                <a:spcPct val="0"/>
              </a:spcAft>
              <a:defRPr sz="3200" b="1">
                <a:solidFill>
                  <a:srgbClr val="064308"/>
                </a:solidFill>
                <a:latin typeface="Arial" charset="0"/>
                <a:ea typeface="Arial" charset="0"/>
                <a:cs typeface="Arial" charset="0"/>
              </a:defRPr>
            </a:lvl8pPr>
            <a:lvl9pPr marL="1828148" algn="ctr" defTabSz="807750" rtl="0" eaLnBrk="1" fontAlgn="base" hangingPunct="1">
              <a:lnSpc>
                <a:spcPct val="88000"/>
              </a:lnSpc>
              <a:spcBef>
                <a:spcPct val="0"/>
              </a:spcBef>
              <a:spcAft>
                <a:spcPct val="0"/>
              </a:spcAft>
              <a:defRPr sz="3200" b="1">
                <a:solidFill>
                  <a:srgbClr val="064308"/>
                </a:solidFill>
                <a:latin typeface="Arial" charset="0"/>
                <a:ea typeface="Arial" charset="0"/>
                <a:cs typeface="Arial" charset="0"/>
              </a:defRPr>
            </a:lvl9pPr>
          </a:lstStyle>
          <a:p>
            <a:r>
              <a:rPr lang="en-US" kern="0" dirty="0">
                <a:latin typeface="Arial" pitchFamily="34" charset="0"/>
                <a:ea typeface="ＭＳ Ｐゴシック"/>
                <a:cs typeface="ＭＳ Ｐゴシック"/>
              </a:rPr>
              <a:t>Answers</a:t>
            </a:r>
          </a:p>
        </p:txBody>
      </p:sp>
    </p:spTree>
    <p:extLst>
      <p:ext uri="{BB962C8B-B14F-4D97-AF65-F5344CB8AC3E}">
        <p14:creationId xmlns:p14="http://schemas.microsoft.com/office/powerpoint/2010/main" val="2901123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AFF2E35-06C1-0D4D-8134-254F22390FD1}"/>
              </a:ext>
            </a:extLst>
          </p:cNvPr>
          <p:cNvSpPr>
            <a:spLocks noGrp="1"/>
          </p:cNvSpPr>
          <p:nvPr>
            <p:ph idx="1"/>
          </p:nvPr>
        </p:nvSpPr>
        <p:spPr/>
        <p:txBody>
          <a:bodyPr/>
          <a:lstStyle/>
          <a:p>
            <a:pPr marL="0" indent="0">
              <a:buNone/>
            </a:pPr>
            <a:r>
              <a:rPr lang="en-US" dirty="0"/>
              <a:t>1. What is the design of warm beamline systems next to a cold SRF cryomodule? size (ID and length) and material of the beam pipe? type and capability of vacuum pumps? beam diagnostic instruments (such as BPM, wire scanner, beam viewer </a:t>
            </a:r>
            <a:r>
              <a:rPr lang="en-US" dirty="0" err="1"/>
              <a:t>etc</a:t>
            </a:r>
            <a:r>
              <a:rPr lang="en-US" dirty="0"/>
              <a:t>)?</a:t>
            </a:r>
            <a:br>
              <a:rPr lang="en-US" dirty="0"/>
            </a:br>
            <a:br>
              <a:rPr lang="en-US" dirty="0"/>
            </a:br>
            <a:r>
              <a:rPr lang="en-US" sz="2000" i="1" dirty="0"/>
              <a:t>NEG coated chamber on SS-chamber was used. This diameter is 50mm-phi, length is about 1m. Screen monitor and BPM were set out of NEG coated chamber.</a:t>
            </a:r>
            <a:br>
              <a:rPr lang="en-US" dirty="0"/>
            </a:br>
            <a:br>
              <a:rPr lang="en-US" dirty="0"/>
            </a:br>
            <a:r>
              <a:rPr lang="en-US" dirty="0"/>
              <a:t> 2. What kind of gate valves are used to isolate the cavity string from the warm beamline system? fast valve or slow valve? under what conditions these valves are actuated?</a:t>
            </a:r>
            <a:br>
              <a:rPr lang="en-US" dirty="0"/>
            </a:br>
            <a:br>
              <a:rPr lang="en-US" dirty="0"/>
            </a:br>
            <a:r>
              <a:rPr lang="en-US" sz="2000" i="1" dirty="0"/>
              <a:t>Slow gate valve. It works when the one of CCG of all beam line increase 1*10^-5 Pa.</a:t>
            </a:r>
            <a:endParaRPr lang="en-US" i="1" dirty="0"/>
          </a:p>
        </p:txBody>
      </p:sp>
      <p:sp>
        <p:nvSpPr>
          <p:cNvPr id="3" name="Title 2">
            <a:extLst>
              <a:ext uri="{FF2B5EF4-FFF2-40B4-BE49-F238E27FC236}">
                <a16:creationId xmlns:a16="http://schemas.microsoft.com/office/drawing/2014/main" id="{4497D159-8C47-C641-BD3A-9CA23973C87B}"/>
              </a:ext>
            </a:extLst>
          </p:cNvPr>
          <p:cNvSpPr>
            <a:spLocks noGrp="1"/>
          </p:cNvSpPr>
          <p:nvPr>
            <p:ph type="title"/>
          </p:nvPr>
        </p:nvSpPr>
        <p:spPr/>
        <p:txBody>
          <a:bodyPr/>
          <a:lstStyle/>
          <a:p>
            <a:r>
              <a:rPr lang="en-US" dirty="0" err="1"/>
              <a:t>cERL</a:t>
            </a:r>
            <a:r>
              <a:rPr lang="en-US" dirty="0"/>
              <a:t> at KEK (by H. Sakai)</a:t>
            </a:r>
          </a:p>
        </p:txBody>
      </p:sp>
      <p:sp>
        <p:nvSpPr>
          <p:cNvPr id="4" name="Footer Placeholder 3">
            <a:extLst>
              <a:ext uri="{FF2B5EF4-FFF2-40B4-BE49-F238E27FC236}">
                <a16:creationId xmlns:a16="http://schemas.microsoft.com/office/drawing/2014/main" id="{7728C8C6-1FC5-3545-A884-75EC62DA8C65}"/>
              </a:ext>
            </a:extLst>
          </p:cNvPr>
          <p:cNvSpPr>
            <a:spLocks noGrp="1"/>
          </p:cNvSpPr>
          <p:nvPr>
            <p:ph type="ftr" sz="quarter" idx="10"/>
          </p:nvPr>
        </p:nvSpPr>
        <p:spPr/>
        <p:txBody>
          <a:bodyPr/>
          <a:lstStyle/>
          <a:p>
            <a:pPr>
              <a:defRPr/>
            </a:pPr>
            <a:r>
              <a:rPr lang="en-US"/>
              <a:t>H. Ao, M. J. Ferreira, H. Imao, TTC2018 at RIKEN, June 28, 2018</a:t>
            </a:r>
            <a:endParaRPr lang="en-US" dirty="0"/>
          </a:p>
        </p:txBody>
      </p:sp>
      <p:sp>
        <p:nvSpPr>
          <p:cNvPr id="5" name="Slide Number Placeholder 4">
            <a:extLst>
              <a:ext uri="{FF2B5EF4-FFF2-40B4-BE49-F238E27FC236}">
                <a16:creationId xmlns:a16="http://schemas.microsoft.com/office/drawing/2014/main" id="{B74F00E4-DC2D-0F45-AE0B-CA3448424A9A}"/>
              </a:ext>
            </a:extLst>
          </p:cNvPr>
          <p:cNvSpPr>
            <a:spLocks noGrp="1"/>
          </p:cNvSpPr>
          <p:nvPr>
            <p:ph type="sldNum" sz="quarter" idx="11"/>
          </p:nvPr>
        </p:nvSpPr>
        <p:spPr/>
        <p:txBody>
          <a:bodyPr/>
          <a:lstStyle/>
          <a:p>
            <a:pPr>
              <a:defRPr/>
            </a:pPr>
            <a:r>
              <a:rPr lang="en-US"/>
              <a:t>, Slide </a:t>
            </a:r>
            <a:fld id="{35AD4620-7552-4207-8973-898801ED212B}" type="slidenum">
              <a:rPr lang="en-US" smtClean="0"/>
              <a:pPr>
                <a:defRPr/>
              </a:pPr>
              <a:t>5</a:t>
            </a:fld>
            <a:endParaRPr lang="en-US"/>
          </a:p>
        </p:txBody>
      </p:sp>
    </p:spTree>
    <p:extLst>
      <p:ext uri="{BB962C8B-B14F-4D97-AF65-F5344CB8AC3E}">
        <p14:creationId xmlns:p14="http://schemas.microsoft.com/office/powerpoint/2010/main" val="2181176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EAB1550-63B1-7B47-B105-FCA06F252E7C}"/>
              </a:ext>
            </a:extLst>
          </p:cNvPr>
          <p:cNvSpPr>
            <a:spLocks noGrp="1"/>
          </p:cNvSpPr>
          <p:nvPr>
            <p:ph idx="1"/>
          </p:nvPr>
        </p:nvSpPr>
        <p:spPr/>
        <p:txBody>
          <a:bodyPr/>
          <a:lstStyle/>
          <a:p>
            <a:pPr marL="0" indent="0">
              <a:buNone/>
            </a:pPr>
            <a:r>
              <a:rPr lang="en-US" dirty="0"/>
              <a:t> 3. Are NEG pumps used? if yes, how these pumps are activated?</a:t>
            </a:r>
            <a:br>
              <a:rPr lang="en-US" dirty="0"/>
            </a:br>
            <a:br>
              <a:rPr lang="en-US" dirty="0"/>
            </a:br>
            <a:r>
              <a:rPr lang="en-US" sz="2000" i="1" dirty="0"/>
              <a:t>NEG coated chamber on SS-chamber was used. Activated by heater.</a:t>
            </a:r>
            <a:br>
              <a:rPr lang="en-US" i="1" dirty="0"/>
            </a:br>
            <a:br>
              <a:rPr lang="en-US" dirty="0"/>
            </a:br>
            <a:r>
              <a:rPr lang="en-US" dirty="0"/>
              <a:t> 4. What is the cleaning procedure for the warm beamline system? What is the QA/QC for the cleanliness/particulate count?</a:t>
            </a:r>
            <a:br>
              <a:rPr lang="en-US" dirty="0"/>
            </a:br>
            <a:br>
              <a:rPr lang="en-US" dirty="0"/>
            </a:br>
            <a:r>
              <a:rPr lang="en-US" sz="2000" i="1" dirty="0"/>
              <a:t>We made local clean </a:t>
            </a:r>
            <a:r>
              <a:rPr lang="en-US" sz="2000" i="1" dirty="0" err="1"/>
              <a:t>boose</a:t>
            </a:r>
            <a:r>
              <a:rPr lang="en-US" sz="2000" i="1" dirty="0"/>
              <a:t> beside the cryomodule and connected the NEG coated chamber. We believe that this clean </a:t>
            </a:r>
            <a:r>
              <a:rPr lang="en-US" sz="2000" i="1" dirty="0" err="1"/>
              <a:t>boose</a:t>
            </a:r>
            <a:r>
              <a:rPr lang="en-US" sz="2000" i="1" dirty="0"/>
              <a:t> is under ISO class 6. I think that this is not enough to keep perfectly clean.</a:t>
            </a:r>
            <a:br>
              <a:rPr lang="en-US" i="1" dirty="0"/>
            </a:br>
            <a:br>
              <a:rPr lang="en-US" dirty="0"/>
            </a:br>
            <a:r>
              <a:rPr lang="en-US" dirty="0"/>
              <a:t> 5. What kind of vacuum gauges are used for beamline vacuum monitoring? are they resistant to ionization radiation?</a:t>
            </a:r>
            <a:br>
              <a:rPr lang="en-US" dirty="0"/>
            </a:br>
            <a:br>
              <a:rPr lang="en-US" dirty="0"/>
            </a:br>
            <a:r>
              <a:rPr lang="en-US" sz="2000" i="1" dirty="0"/>
              <a:t>Cold Cathode Gauge (CCG).</a:t>
            </a:r>
            <a:endParaRPr lang="en-US" i="1" dirty="0"/>
          </a:p>
        </p:txBody>
      </p:sp>
      <p:sp>
        <p:nvSpPr>
          <p:cNvPr id="3" name="Title 2">
            <a:extLst>
              <a:ext uri="{FF2B5EF4-FFF2-40B4-BE49-F238E27FC236}">
                <a16:creationId xmlns:a16="http://schemas.microsoft.com/office/drawing/2014/main" id="{EBAC26E9-6051-2B43-9C31-4C22B2467BEB}"/>
              </a:ext>
            </a:extLst>
          </p:cNvPr>
          <p:cNvSpPr>
            <a:spLocks noGrp="1"/>
          </p:cNvSpPr>
          <p:nvPr>
            <p:ph type="title"/>
          </p:nvPr>
        </p:nvSpPr>
        <p:spPr/>
        <p:txBody>
          <a:bodyPr/>
          <a:lstStyle/>
          <a:p>
            <a:r>
              <a:rPr lang="en-US" dirty="0" err="1"/>
              <a:t>cERL</a:t>
            </a:r>
            <a:r>
              <a:rPr lang="en-US" dirty="0"/>
              <a:t> at KEK</a:t>
            </a:r>
          </a:p>
        </p:txBody>
      </p:sp>
      <p:sp>
        <p:nvSpPr>
          <p:cNvPr id="4" name="Footer Placeholder 3">
            <a:extLst>
              <a:ext uri="{FF2B5EF4-FFF2-40B4-BE49-F238E27FC236}">
                <a16:creationId xmlns:a16="http://schemas.microsoft.com/office/drawing/2014/main" id="{64A821E5-E738-E545-8BD8-AE38D2F02EA2}"/>
              </a:ext>
            </a:extLst>
          </p:cNvPr>
          <p:cNvSpPr>
            <a:spLocks noGrp="1"/>
          </p:cNvSpPr>
          <p:nvPr>
            <p:ph type="ftr" sz="quarter" idx="10"/>
          </p:nvPr>
        </p:nvSpPr>
        <p:spPr/>
        <p:txBody>
          <a:bodyPr/>
          <a:lstStyle/>
          <a:p>
            <a:pPr>
              <a:defRPr/>
            </a:pPr>
            <a:r>
              <a:rPr lang="en-US"/>
              <a:t>H. Ao, M. J. Ferreira, H. Imao, TTC2018 at RIKEN, June 28, 2018</a:t>
            </a:r>
            <a:endParaRPr lang="en-US" dirty="0"/>
          </a:p>
        </p:txBody>
      </p:sp>
      <p:sp>
        <p:nvSpPr>
          <p:cNvPr id="5" name="Slide Number Placeholder 4">
            <a:extLst>
              <a:ext uri="{FF2B5EF4-FFF2-40B4-BE49-F238E27FC236}">
                <a16:creationId xmlns:a16="http://schemas.microsoft.com/office/drawing/2014/main" id="{1DC55AEA-4524-1B4B-A511-1A6D92862DDA}"/>
              </a:ext>
            </a:extLst>
          </p:cNvPr>
          <p:cNvSpPr>
            <a:spLocks noGrp="1"/>
          </p:cNvSpPr>
          <p:nvPr>
            <p:ph type="sldNum" sz="quarter" idx="11"/>
          </p:nvPr>
        </p:nvSpPr>
        <p:spPr/>
        <p:txBody>
          <a:bodyPr/>
          <a:lstStyle/>
          <a:p>
            <a:pPr>
              <a:defRPr/>
            </a:pPr>
            <a:r>
              <a:rPr lang="en-US"/>
              <a:t>, Slide </a:t>
            </a:r>
            <a:fld id="{35AD4620-7552-4207-8973-898801ED212B}" type="slidenum">
              <a:rPr lang="en-US" smtClean="0"/>
              <a:pPr>
                <a:defRPr/>
              </a:pPr>
              <a:t>6</a:t>
            </a:fld>
            <a:endParaRPr lang="en-US"/>
          </a:p>
        </p:txBody>
      </p:sp>
    </p:spTree>
    <p:extLst>
      <p:ext uri="{BB962C8B-B14F-4D97-AF65-F5344CB8AC3E}">
        <p14:creationId xmlns:p14="http://schemas.microsoft.com/office/powerpoint/2010/main" val="2335017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B14A877-8D71-1940-9B5E-276495E0E2D1}"/>
              </a:ext>
            </a:extLst>
          </p:cNvPr>
          <p:cNvSpPr>
            <a:spLocks noGrp="1"/>
          </p:cNvSpPr>
          <p:nvPr>
            <p:ph idx="1"/>
          </p:nvPr>
        </p:nvSpPr>
        <p:spPr/>
        <p:txBody>
          <a:bodyPr/>
          <a:lstStyle/>
          <a:p>
            <a:pPr marL="0" indent="0">
              <a:buNone/>
            </a:pPr>
            <a:r>
              <a:rPr lang="en-US" dirty="0"/>
              <a:t>6. What kind of particulate monitoring has been dome for controlling particulate generation and movement for individual components (pump, </a:t>
            </a:r>
            <a:r>
              <a:rPr lang="en-US" dirty="0" err="1"/>
              <a:t>gatevalve</a:t>
            </a:r>
            <a:r>
              <a:rPr lang="en-US" dirty="0"/>
              <a:t>) and integrated warm beamline systems?</a:t>
            </a:r>
            <a:br>
              <a:rPr lang="en-US" dirty="0"/>
            </a:br>
            <a:br>
              <a:rPr lang="en-US" dirty="0"/>
            </a:br>
            <a:r>
              <a:rPr lang="en-US" sz="2000" i="1" dirty="0"/>
              <a:t>No particulate monitoring system in the beam line up to now.</a:t>
            </a:r>
            <a:br>
              <a:rPr lang="en-US" sz="2000" i="1" dirty="0"/>
            </a:br>
            <a:r>
              <a:rPr lang="en-US" sz="2000" i="1" dirty="0"/>
              <a:t>We have radiation monitor beside the cryomodule to see the field emission increase.</a:t>
            </a:r>
            <a:br>
              <a:rPr lang="en-US" i="1" dirty="0"/>
            </a:br>
            <a:br>
              <a:rPr lang="en-US" dirty="0"/>
            </a:br>
            <a:endParaRPr lang="en-US" dirty="0"/>
          </a:p>
        </p:txBody>
      </p:sp>
      <p:sp>
        <p:nvSpPr>
          <p:cNvPr id="3" name="Title 2">
            <a:extLst>
              <a:ext uri="{FF2B5EF4-FFF2-40B4-BE49-F238E27FC236}">
                <a16:creationId xmlns:a16="http://schemas.microsoft.com/office/drawing/2014/main" id="{F4259DF9-CFE9-BC47-AEAB-596CB5A103F7}"/>
              </a:ext>
            </a:extLst>
          </p:cNvPr>
          <p:cNvSpPr>
            <a:spLocks noGrp="1"/>
          </p:cNvSpPr>
          <p:nvPr>
            <p:ph type="title"/>
          </p:nvPr>
        </p:nvSpPr>
        <p:spPr/>
        <p:txBody>
          <a:bodyPr/>
          <a:lstStyle/>
          <a:p>
            <a:r>
              <a:rPr lang="en-US" dirty="0" err="1"/>
              <a:t>cERL</a:t>
            </a:r>
            <a:r>
              <a:rPr lang="en-US" dirty="0"/>
              <a:t> at KEK</a:t>
            </a:r>
          </a:p>
        </p:txBody>
      </p:sp>
      <p:sp>
        <p:nvSpPr>
          <p:cNvPr id="4" name="Footer Placeholder 3">
            <a:extLst>
              <a:ext uri="{FF2B5EF4-FFF2-40B4-BE49-F238E27FC236}">
                <a16:creationId xmlns:a16="http://schemas.microsoft.com/office/drawing/2014/main" id="{D6FB440C-0FD7-0C41-A292-CC53B0EED142}"/>
              </a:ext>
            </a:extLst>
          </p:cNvPr>
          <p:cNvSpPr>
            <a:spLocks noGrp="1"/>
          </p:cNvSpPr>
          <p:nvPr>
            <p:ph type="ftr" sz="quarter" idx="10"/>
          </p:nvPr>
        </p:nvSpPr>
        <p:spPr/>
        <p:txBody>
          <a:bodyPr/>
          <a:lstStyle/>
          <a:p>
            <a:pPr>
              <a:defRPr/>
            </a:pPr>
            <a:r>
              <a:rPr lang="en-US"/>
              <a:t>H. Ao, M. J. Ferreira, H. Imao, TTC2018 at RIKEN, June 28, 2018</a:t>
            </a:r>
            <a:endParaRPr lang="en-US" dirty="0"/>
          </a:p>
        </p:txBody>
      </p:sp>
      <p:sp>
        <p:nvSpPr>
          <p:cNvPr id="5" name="Slide Number Placeholder 4">
            <a:extLst>
              <a:ext uri="{FF2B5EF4-FFF2-40B4-BE49-F238E27FC236}">
                <a16:creationId xmlns:a16="http://schemas.microsoft.com/office/drawing/2014/main" id="{14E07275-5471-9C4F-8E63-532B4486C395}"/>
              </a:ext>
            </a:extLst>
          </p:cNvPr>
          <p:cNvSpPr>
            <a:spLocks noGrp="1"/>
          </p:cNvSpPr>
          <p:nvPr>
            <p:ph type="sldNum" sz="quarter" idx="11"/>
          </p:nvPr>
        </p:nvSpPr>
        <p:spPr/>
        <p:txBody>
          <a:bodyPr/>
          <a:lstStyle/>
          <a:p>
            <a:pPr>
              <a:defRPr/>
            </a:pPr>
            <a:r>
              <a:rPr lang="en-US"/>
              <a:t>, Slide </a:t>
            </a:r>
            <a:fld id="{35AD4620-7552-4207-8973-898801ED212B}" type="slidenum">
              <a:rPr lang="en-US" smtClean="0"/>
              <a:pPr>
                <a:defRPr/>
              </a:pPr>
              <a:t>7</a:t>
            </a:fld>
            <a:endParaRPr lang="en-US"/>
          </a:p>
        </p:txBody>
      </p:sp>
    </p:spTree>
    <p:extLst>
      <p:ext uri="{BB962C8B-B14F-4D97-AF65-F5344CB8AC3E}">
        <p14:creationId xmlns:p14="http://schemas.microsoft.com/office/powerpoint/2010/main" val="3271869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6EE0F70-0EDE-FE42-B98A-9E3809BB0DE0}"/>
              </a:ext>
            </a:extLst>
          </p:cNvPr>
          <p:cNvSpPr>
            <a:spLocks noGrp="1"/>
          </p:cNvSpPr>
          <p:nvPr>
            <p:ph idx="1"/>
          </p:nvPr>
        </p:nvSpPr>
        <p:spPr/>
        <p:txBody>
          <a:bodyPr/>
          <a:lstStyle/>
          <a:p>
            <a:pPr marL="0" indent="0">
              <a:buNone/>
            </a:pPr>
            <a:r>
              <a:rPr lang="en-US" dirty="0"/>
              <a:t>7. What have you learned from beam operation of SRF accelerators </a:t>
            </a:r>
            <a:r>
              <a:rPr lang="en-US" dirty="0" err="1"/>
              <a:t>wrt</a:t>
            </a:r>
            <a:r>
              <a:rPr lang="en-US" dirty="0"/>
              <a:t> particulate generation and movement and the impact to field emission characteristics? </a:t>
            </a:r>
            <a:r>
              <a:rPr lang="en-US" dirty="0" err="1"/>
              <a:t>Cryo</a:t>
            </a:r>
            <a:r>
              <a:rPr lang="en-US" dirty="0"/>
              <a:t> modules long term performance against warm section openings? or cryo-modules performances and specific beam instrumentations replacements?</a:t>
            </a:r>
            <a:br>
              <a:rPr lang="en-US" dirty="0"/>
            </a:br>
            <a:br>
              <a:rPr lang="en-US" dirty="0"/>
            </a:br>
            <a:r>
              <a:rPr lang="en-US" sz="2000" i="1" dirty="0"/>
              <a:t>We saw the performance degradation during long-term beam operation under the beam operation. After opening the gate valve of warm section and after the 2 month beam operation, cavity performance degraded.</a:t>
            </a:r>
            <a:br>
              <a:rPr lang="en-US" sz="2000" i="1" dirty="0"/>
            </a:br>
            <a:r>
              <a:rPr lang="en-US" sz="2000" i="1" dirty="0"/>
              <a:t>Radiation monitor and PIN profile monitor is useful to monitor the field emission increase. And pulse processing by measuring the radiation of the radiation monitor and PIN profile monitor help the suppression field emission. We don't know why the degradation was occurred. But warm component such as GV, NEG-coated pump and/or outgassing come from the beam dump when the beam first hit the beam dump will make the cavity worse for long term beam operation. Details will be discussed elsewhere</a:t>
            </a:r>
            <a:r>
              <a:rPr lang="en-US" i="1" dirty="0"/>
              <a:t>.</a:t>
            </a:r>
            <a:br>
              <a:rPr lang="en-US" i="1" dirty="0"/>
            </a:br>
            <a:endParaRPr lang="en-US" i="1" dirty="0"/>
          </a:p>
        </p:txBody>
      </p:sp>
      <p:sp>
        <p:nvSpPr>
          <p:cNvPr id="3" name="Title 2">
            <a:extLst>
              <a:ext uri="{FF2B5EF4-FFF2-40B4-BE49-F238E27FC236}">
                <a16:creationId xmlns:a16="http://schemas.microsoft.com/office/drawing/2014/main" id="{AF089A04-BEEA-3E41-83C3-C2ACBCBBAD56}"/>
              </a:ext>
            </a:extLst>
          </p:cNvPr>
          <p:cNvSpPr>
            <a:spLocks noGrp="1"/>
          </p:cNvSpPr>
          <p:nvPr>
            <p:ph type="title"/>
          </p:nvPr>
        </p:nvSpPr>
        <p:spPr/>
        <p:txBody>
          <a:bodyPr/>
          <a:lstStyle/>
          <a:p>
            <a:r>
              <a:rPr lang="en-US" dirty="0" err="1"/>
              <a:t>cERL</a:t>
            </a:r>
            <a:r>
              <a:rPr lang="en-US" dirty="0"/>
              <a:t> at KEK</a:t>
            </a:r>
          </a:p>
        </p:txBody>
      </p:sp>
      <p:sp>
        <p:nvSpPr>
          <p:cNvPr id="4" name="Footer Placeholder 3">
            <a:extLst>
              <a:ext uri="{FF2B5EF4-FFF2-40B4-BE49-F238E27FC236}">
                <a16:creationId xmlns:a16="http://schemas.microsoft.com/office/drawing/2014/main" id="{7089EA7B-837B-FA4A-A49C-4B2788F7CF03}"/>
              </a:ext>
            </a:extLst>
          </p:cNvPr>
          <p:cNvSpPr>
            <a:spLocks noGrp="1"/>
          </p:cNvSpPr>
          <p:nvPr>
            <p:ph type="ftr" sz="quarter" idx="10"/>
          </p:nvPr>
        </p:nvSpPr>
        <p:spPr/>
        <p:txBody>
          <a:bodyPr/>
          <a:lstStyle/>
          <a:p>
            <a:pPr>
              <a:defRPr/>
            </a:pPr>
            <a:r>
              <a:rPr lang="en-US"/>
              <a:t>H. Ao, M. J. Ferreira, H. Imao, TTC2018 at RIKEN, June 28, 2018</a:t>
            </a:r>
            <a:endParaRPr lang="en-US" dirty="0"/>
          </a:p>
        </p:txBody>
      </p:sp>
      <p:sp>
        <p:nvSpPr>
          <p:cNvPr id="5" name="Slide Number Placeholder 4">
            <a:extLst>
              <a:ext uri="{FF2B5EF4-FFF2-40B4-BE49-F238E27FC236}">
                <a16:creationId xmlns:a16="http://schemas.microsoft.com/office/drawing/2014/main" id="{34D6B346-BE4A-CF4B-91DF-15100F11130D}"/>
              </a:ext>
            </a:extLst>
          </p:cNvPr>
          <p:cNvSpPr>
            <a:spLocks noGrp="1"/>
          </p:cNvSpPr>
          <p:nvPr>
            <p:ph type="sldNum" sz="quarter" idx="11"/>
          </p:nvPr>
        </p:nvSpPr>
        <p:spPr/>
        <p:txBody>
          <a:bodyPr/>
          <a:lstStyle/>
          <a:p>
            <a:pPr>
              <a:defRPr/>
            </a:pPr>
            <a:r>
              <a:rPr lang="en-US"/>
              <a:t>, Slide </a:t>
            </a:r>
            <a:fld id="{35AD4620-7552-4207-8973-898801ED212B}" type="slidenum">
              <a:rPr lang="en-US" smtClean="0"/>
              <a:pPr>
                <a:defRPr/>
              </a:pPr>
              <a:t>8</a:t>
            </a:fld>
            <a:endParaRPr lang="en-US"/>
          </a:p>
        </p:txBody>
      </p:sp>
    </p:spTree>
    <p:extLst>
      <p:ext uri="{BB962C8B-B14F-4D97-AF65-F5344CB8AC3E}">
        <p14:creationId xmlns:p14="http://schemas.microsoft.com/office/powerpoint/2010/main" val="2249299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AFF2E35-06C1-0D4D-8134-254F22390FD1}"/>
              </a:ext>
            </a:extLst>
          </p:cNvPr>
          <p:cNvSpPr>
            <a:spLocks noGrp="1"/>
          </p:cNvSpPr>
          <p:nvPr>
            <p:ph idx="1"/>
          </p:nvPr>
        </p:nvSpPr>
        <p:spPr>
          <a:xfrm>
            <a:off x="76200" y="1067100"/>
            <a:ext cx="8990922" cy="5027414"/>
          </a:xfrm>
        </p:spPr>
        <p:txBody>
          <a:bodyPr/>
          <a:lstStyle/>
          <a:p>
            <a:pPr marL="0" indent="0">
              <a:buNone/>
            </a:pPr>
            <a:r>
              <a:rPr lang="en-US" dirty="0"/>
              <a:t>1. What is the design of warm beamline systems next to a cold SRF cryomodule? size (ID and length) and material of the beam pipe? type and capability of vacuum pumps? beam diagnostic instruments (such as BPM, wire scanner, beam viewer </a:t>
            </a:r>
            <a:r>
              <a:rPr lang="en-US" dirty="0" err="1"/>
              <a:t>etc</a:t>
            </a:r>
            <a:r>
              <a:rPr lang="en-US" dirty="0"/>
              <a:t>)?</a:t>
            </a:r>
            <a:br>
              <a:rPr lang="en-US" dirty="0"/>
            </a:br>
            <a:br>
              <a:rPr lang="en-US" dirty="0"/>
            </a:br>
            <a:r>
              <a:rPr lang="en-US" sz="2000" i="1" dirty="0"/>
              <a:t>Beamline length ~3 m, inner diameter 40~47.5 mm, made of SUS. Entrance and exit of cryomodules are pumped down by a 75L/s ion pump, pressures achieved &lt; 5E-9 Torr</a:t>
            </a:r>
            <a:br>
              <a:rPr lang="en-US" sz="2000" dirty="0"/>
            </a:br>
            <a:br>
              <a:rPr lang="en-US" sz="2000" dirty="0"/>
            </a:br>
            <a:r>
              <a:rPr lang="en-US" dirty="0"/>
              <a:t> 2. What kind of gate valves are used to isolate the cavity string from the warm beamline system? fast valve or slow valve? under what conditions these valves are actuated?</a:t>
            </a:r>
            <a:br>
              <a:rPr lang="en-US" dirty="0"/>
            </a:br>
            <a:endParaRPr lang="en-US" dirty="0"/>
          </a:p>
          <a:p>
            <a:pPr marL="0" indent="0">
              <a:buNone/>
            </a:pPr>
            <a:r>
              <a:rPr lang="en-US" sz="2000" i="1" dirty="0"/>
              <a:t>Slow valve: Huntington GVAP-200-V, Pneumatic (threshold &gt;5E-7 Torr)</a:t>
            </a:r>
            <a:br>
              <a:rPr lang="en-US" sz="2000" i="1" dirty="0"/>
            </a:br>
            <a:r>
              <a:rPr lang="en-US" sz="2000" i="1" dirty="0"/>
              <a:t>Fast valve: VAT Series 752 (threshold &gt;2E-5 Torr)</a:t>
            </a:r>
          </a:p>
        </p:txBody>
      </p:sp>
      <p:sp>
        <p:nvSpPr>
          <p:cNvPr id="3" name="Title 2">
            <a:extLst>
              <a:ext uri="{FF2B5EF4-FFF2-40B4-BE49-F238E27FC236}">
                <a16:creationId xmlns:a16="http://schemas.microsoft.com/office/drawing/2014/main" id="{4497D159-8C47-C641-BD3A-9CA23973C87B}"/>
              </a:ext>
            </a:extLst>
          </p:cNvPr>
          <p:cNvSpPr>
            <a:spLocks noGrp="1"/>
          </p:cNvSpPr>
          <p:nvPr>
            <p:ph type="title"/>
          </p:nvPr>
        </p:nvSpPr>
        <p:spPr/>
        <p:txBody>
          <a:bodyPr/>
          <a:lstStyle/>
          <a:p>
            <a:r>
              <a:rPr lang="en-US" dirty="0"/>
              <a:t>FRIB at MSU (by H. Ao)</a:t>
            </a:r>
          </a:p>
        </p:txBody>
      </p:sp>
      <p:sp>
        <p:nvSpPr>
          <p:cNvPr id="4" name="Footer Placeholder 3">
            <a:extLst>
              <a:ext uri="{FF2B5EF4-FFF2-40B4-BE49-F238E27FC236}">
                <a16:creationId xmlns:a16="http://schemas.microsoft.com/office/drawing/2014/main" id="{7728C8C6-1FC5-3545-A884-75EC62DA8C65}"/>
              </a:ext>
            </a:extLst>
          </p:cNvPr>
          <p:cNvSpPr>
            <a:spLocks noGrp="1"/>
          </p:cNvSpPr>
          <p:nvPr>
            <p:ph type="ftr" sz="quarter" idx="10"/>
          </p:nvPr>
        </p:nvSpPr>
        <p:spPr/>
        <p:txBody>
          <a:bodyPr/>
          <a:lstStyle/>
          <a:p>
            <a:pPr>
              <a:defRPr/>
            </a:pPr>
            <a:r>
              <a:rPr lang="en-US"/>
              <a:t>H. Ao, M. J. Ferreira, H. Imao, TTC2018 at RIKEN, June 28, 2018</a:t>
            </a:r>
            <a:endParaRPr lang="en-US" dirty="0"/>
          </a:p>
        </p:txBody>
      </p:sp>
      <p:sp>
        <p:nvSpPr>
          <p:cNvPr id="5" name="Slide Number Placeholder 4">
            <a:extLst>
              <a:ext uri="{FF2B5EF4-FFF2-40B4-BE49-F238E27FC236}">
                <a16:creationId xmlns:a16="http://schemas.microsoft.com/office/drawing/2014/main" id="{B74F00E4-DC2D-0F45-AE0B-CA3448424A9A}"/>
              </a:ext>
            </a:extLst>
          </p:cNvPr>
          <p:cNvSpPr>
            <a:spLocks noGrp="1"/>
          </p:cNvSpPr>
          <p:nvPr>
            <p:ph type="sldNum" sz="quarter" idx="11"/>
          </p:nvPr>
        </p:nvSpPr>
        <p:spPr/>
        <p:txBody>
          <a:bodyPr/>
          <a:lstStyle/>
          <a:p>
            <a:pPr>
              <a:defRPr/>
            </a:pPr>
            <a:r>
              <a:rPr lang="en-US"/>
              <a:t>, Slide </a:t>
            </a:r>
            <a:fld id="{35AD4620-7552-4207-8973-898801ED212B}" type="slidenum">
              <a:rPr lang="en-US" smtClean="0"/>
              <a:pPr>
                <a:defRPr/>
              </a:pPr>
              <a:t>9</a:t>
            </a:fld>
            <a:endParaRPr lang="en-US"/>
          </a:p>
        </p:txBody>
      </p:sp>
    </p:spTree>
    <p:extLst>
      <p:ext uri="{BB962C8B-B14F-4D97-AF65-F5344CB8AC3E}">
        <p14:creationId xmlns:p14="http://schemas.microsoft.com/office/powerpoint/2010/main" val="200640470"/>
      </p:ext>
    </p:extLst>
  </p:cSld>
  <p:clrMapOvr>
    <a:masterClrMapping/>
  </p:clrMapOvr>
</p:sld>
</file>

<file path=ppt/theme/theme1.xml><?xml version="1.0" encoding="utf-8"?>
<a:theme xmlns:a="http://schemas.openxmlformats.org/drawingml/2006/main" name="FRIB3">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10_CKG FRIB no-line h">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CKG FRIB no-line h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KG FRIB no-line h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KG FRIB no-line h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KG FRIB no-line h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KG FRIB no-line h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KG FRIB no-line h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KG FRIB no-line h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KG FRIB no-line h 8">
        <a:dk1>
          <a:srgbClr val="000000"/>
        </a:dk1>
        <a:lt1>
          <a:srgbClr val="FFFFFF"/>
        </a:lt1>
        <a:dk2>
          <a:srgbClr val="1F1DE8"/>
        </a:dk2>
        <a:lt2>
          <a:srgbClr val="007469"/>
        </a:lt2>
        <a:accent1>
          <a:srgbClr val="FC0128"/>
        </a:accent1>
        <a:accent2>
          <a:srgbClr val="CF16CE"/>
        </a:accent2>
        <a:accent3>
          <a:srgbClr val="FFFFFF"/>
        </a:accent3>
        <a:accent4>
          <a:srgbClr val="000000"/>
        </a:accent4>
        <a:accent5>
          <a:srgbClr val="FDAAAC"/>
        </a:accent5>
        <a:accent6>
          <a:srgbClr val="BB13BA"/>
        </a:accent6>
        <a:hlink>
          <a:srgbClr val="F39FD1"/>
        </a:hlink>
        <a:folHlink>
          <a:srgbClr val="7C0F5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FRIB PowerPoint Template.pptx" id="{F9D8EFE4-3DAD-43E2-85D0-715CB6229C22}" vid="{1E1D846A-C59C-4820-B358-E1CB3089F23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Archive_x0020_Date xmlns="31ac3772-10db-466f-87b2-5ca6a813de6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65213433E860F41889606B2143DAD2D" ma:contentTypeVersion="1" ma:contentTypeDescription="Create a new document." ma:contentTypeScope="" ma:versionID="dd28bf979f69a71982eeedd3f3050f74">
  <xsd:schema xmlns:xsd="http://www.w3.org/2001/XMLSchema" xmlns:xs="http://www.w3.org/2001/XMLSchema" xmlns:p="http://schemas.microsoft.com/office/2006/metadata/properties" xmlns:ns2="31ac3772-10db-466f-87b2-5ca6a813de61" targetNamespace="http://schemas.microsoft.com/office/2006/metadata/properties" ma:root="true" ma:fieldsID="5d2df3cfd3f230db84c065d55be218ec" ns2:_="">
    <xsd:import namespace="31ac3772-10db-466f-87b2-5ca6a813de61"/>
    <xsd:element name="properties">
      <xsd:complexType>
        <xsd:sequence>
          <xsd:element name="documentManagement">
            <xsd:complexType>
              <xsd:all>
                <xsd:element ref="ns2:Archive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ac3772-10db-466f-87b2-5ca6a813de61" elementFormDefault="qualified">
    <xsd:import namespace="http://schemas.microsoft.com/office/2006/documentManagement/types"/>
    <xsd:import namespace="http://schemas.microsoft.com/office/infopath/2007/PartnerControls"/>
    <xsd:element name="Archive_x0020_Date" ma:index="8" nillable="true" ma:displayName="Archive Date" ma:format="DateOnly" ma:internalName="Archive_x0020_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4BA702D-F6E6-4314-8945-369A109C75F9}">
  <ds:schemaRefs>
    <ds:schemaRef ds:uri="http://schemas.microsoft.com/office/2006/metadata/properties"/>
    <ds:schemaRef ds:uri="31ac3772-10db-466f-87b2-5ca6a813de61"/>
    <ds:schemaRef ds:uri="http://www.w3.org/XML/1998/namespace"/>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purl.org/dc/dcmitype/"/>
    <ds:schemaRef ds:uri="http://purl.org/dc/elements/1.1/"/>
  </ds:schemaRefs>
</ds:datastoreItem>
</file>

<file path=customXml/itemProps2.xml><?xml version="1.0" encoding="utf-8"?>
<ds:datastoreItem xmlns:ds="http://schemas.openxmlformats.org/officeDocument/2006/customXml" ds:itemID="{8B76CD61-6042-403B-B3F6-04E51A8FF76A}">
  <ds:schemaRefs>
    <ds:schemaRef ds:uri="http://schemas.microsoft.com/sharepoint/v3/contenttype/forms"/>
  </ds:schemaRefs>
</ds:datastoreItem>
</file>

<file path=customXml/itemProps3.xml><?xml version="1.0" encoding="utf-8"?>
<ds:datastoreItem xmlns:ds="http://schemas.openxmlformats.org/officeDocument/2006/customXml" ds:itemID="{269AF911-B298-4E1A-9EC3-4F77B90D36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1ac3772-10db-466f-87b2-5ca6a813de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9397</TotalTime>
  <Words>866</Words>
  <Application>Microsoft Macintosh PowerPoint</Application>
  <PresentationFormat>On-screen Show (4:3)</PresentationFormat>
  <Paragraphs>69</Paragraphs>
  <Slides>15</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ＭＳ Ｐゴシック</vt:lpstr>
      <vt:lpstr>ヒラギノ角ゴ Pro W3</vt:lpstr>
      <vt:lpstr>Arial</vt:lpstr>
      <vt:lpstr>Calibri</vt:lpstr>
      <vt:lpstr>Helvetica</vt:lpstr>
      <vt:lpstr>Lucida Grande</vt:lpstr>
      <vt:lpstr>Wingdings</vt:lpstr>
      <vt:lpstr>FRIB3</vt:lpstr>
      <vt:lpstr>TTC Hot Topic Common Questions</vt:lpstr>
      <vt:lpstr>Common Questions about Warm and Cold Transition (By R. Geng)</vt:lpstr>
      <vt:lpstr>Common Questions about Warm and Cold Transition (By R. Geng)</vt:lpstr>
      <vt:lpstr>PowerPoint Presentation</vt:lpstr>
      <vt:lpstr>cERL at KEK (by H. Sakai)</vt:lpstr>
      <vt:lpstr>cERL at KEK</vt:lpstr>
      <vt:lpstr>cERL at KEK</vt:lpstr>
      <vt:lpstr>cERL at KEK</vt:lpstr>
      <vt:lpstr>FRIB at MSU (by H. Ao)</vt:lpstr>
      <vt:lpstr>FRIB at MSU</vt:lpstr>
      <vt:lpstr>FRIB at MSU</vt:lpstr>
      <vt:lpstr>CEBAF at JLAB (by R. Geng)</vt:lpstr>
      <vt:lpstr>CEBAF at JLAB</vt:lpstr>
      <vt:lpstr>CEBAF at JLAB</vt:lpstr>
      <vt:lpstr>CEBAF at JLAB</vt:lpstr>
    </vt:vector>
  </TitlesOfParts>
  <Company>NSCL</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FRIB PowerPoint Template</dc:title>
  <dc:creator>Engwall, Hannah</dc:creator>
  <cp:lastModifiedBy>Hiroyuki Ao</cp:lastModifiedBy>
  <cp:revision>384</cp:revision>
  <cp:lastPrinted>2017-07-10T18:56:49Z</cp:lastPrinted>
  <dcterms:created xsi:type="dcterms:W3CDTF">2014-10-10T17:49:08Z</dcterms:created>
  <dcterms:modified xsi:type="dcterms:W3CDTF">2018-06-28T03:00:19Z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0x010100965213433E860F41889606B2143DAD2D</vt:lpwstr>
  </property>
  <property fmtid="{D5CDD505-2E9C-101B-9397-08002B2CF9AE}" pid="3" name="TemplateUrl">
    <vt:lpwstr/>
  </property>
  <property fmtid="{D5CDD505-2E9C-101B-9397-08002B2CF9AE}" pid="4" name="xd_Signature">
    <vt:bool>true</vt:bool>
  </property>
  <property fmtid="{D5CDD505-2E9C-101B-9397-08002B2CF9AE}" pid="5" name="xd_ProgID">
    <vt:lpwstr/>
  </property>
</Properties>
</file>