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89" y="8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68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80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84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03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69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72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30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8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49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74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613C-DED3-4C62-969B-530F63ACE69B}" type="datetimeFigureOut">
              <a:rPr lang="en-CA" smtClean="0"/>
              <a:t>23/06/2018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BD07-58C6-4665-9A64-F69B1DCEF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5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Myriad Pro" charset="0"/>
              </a:rPr>
              <a:t>ISAC-I and ISAC-II</a:t>
            </a:r>
            <a:endParaRPr lang="en-US" altLang="en-US" dirty="0" smtClean="0">
              <a:latin typeface="Myriad Pro" charset="0"/>
            </a:endParaRPr>
          </a:p>
        </p:txBody>
      </p:sp>
      <p:grpSp>
        <p:nvGrpSpPr>
          <p:cNvPr id="459803" name="Group 27"/>
          <p:cNvGrpSpPr>
            <a:grpSpLocks/>
          </p:cNvGrpSpPr>
          <p:nvPr/>
        </p:nvGrpSpPr>
        <p:grpSpPr bwMode="auto">
          <a:xfrm>
            <a:off x="1402828" y="1102254"/>
            <a:ext cx="6544733" cy="5755746"/>
            <a:chOff x="800" y="752"/>
            <a:chExt cx="3664" cy="3471"/>
          </a:xfrm>
        </p:grpSpPr>
        <p:grpSp>
          <p:nvGrpSpPr>
            <p:cNvPr id="459790" name="Group 14"/>
            <p:cNvGrpSpPr>
              <a:grpSpLocks/>
            </p:cNvGrpSpPr>
            <p:nvPr/>
          </p:nvGrpSpPr>
          <p:grpSpPr bwMode="auto">
            <a:xfrm>
              <a:off x="800" y="752"/>
              <a:ext cx="3664" cy="3471"/>
              <a:chOff x="1544" y="960"/>
              <a:chExt cx="2544" cy="2479"/>
            </a:xfrm>
          </p:grpSpPr>
          <p:pic>
            <p:nvPicPr>
              <p:cNvPr id="459783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" y="960"/>
                <a:ext cx="2544" cy="2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9786" name="Rectangle 10"/>
              <p:cNvSpPr>
                <a:spLocks noChangeArrowheads="1"/>
              </p:cNvSpPr>
              <p:nvPr/>
            </p:nvSpPr>
            <p:spPr bwMode="auto">
              <a:xfrm>
                <a:off x="2516" y="1723"/>
                <a:ext cx="72" cy="2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9788" name="Rectangle 12"/>
              <p:cNvSpPr>
                <a:spLocks noChangeArrowheads="1"/>
              </p:cNvSpPr>
              <p:nvPr/>
            </p:nvSpPr>
            <p:spPr bwMode="auto">
              <a:xfrm>
                <a:off x="2595" y="1722"/>
                <a:ext cx="72" cy="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9789" name="Rectangle 13"/>
              <p:cNvSpPr>
                <a:spLocks noChangeArrowheads="1"/>
              </p:cNvSpPr>
              <p:nvPr/>
            </p:nvSpPr>
            <p:spPr bwMode="auto">
              <a:xfrm>
                <a:off x="2674" y="1723"/>
                <a:ext cx="88" cy="2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59792" name="Text Box 16"/>
            <p:cNvSpPr txBox="1">
              <a:spLocks noChangeArrowheads="1"/>
            </p:cNvSpPr>
            <p:nvPr/>
          </p:nvSpPr>
          <p:spPr bwMode="auto">
            <a:xfrm>
              <a:off x="1593" y="2685"/>
              <a:ext cx="356" cy="191"/>
            </a:xfrm>
            <a:prstGeom prst="rect">
              <a:avLst/>
            </a:prstGeom>
            <a:solidFill>
              <a:srgbClr val="EFEFEF"/>
            </a:solidFill>
            <a:ln w="28575">
              <a:solidFill>
                <a:srgbClr val="256EB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DTL</a:t>
              </a:r>
            </a:p>
          </p:txBody>
        </p:sp>
        <p:sp>
          <p:nvSpPr>
            <p:cNvPr id="459793" name="Line 17"/>
            <p:cNvSpPr>
              <a:spLocks noChangeShapeType="1"/>
            </p:cNvSpPr>
            <p:nvPr/>
          </p:nvSpPr>
          <p:spPr bwMode="auto">
            <a:xfrm flipH="1" flipV="1">
              <a:off x="1453" y="2565"/>
              <a:ext cx="132" cy="1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59794" name="Text Box 18"/>
            <p:cNvSpPr txBox="1">
              <a:spLocks noChangeArrowheads="1"/>
            </p:cNvSpPr>
            <p:nvPr/>
          </p:nvSpPr>
          <p:spPr bwMode="auto">
            <a:xfrm>
              <a:off x="1306" y="2974"/>
              <a:ext cx="340" cy="191"/>
            </a:xfrm>
            <a:prstGeom prst="rect">
              <a:avLst/>
            </a:prstGeom>
            <a:solidFill>
              <a:srgbClr val="EFEFEF"/>
            </a:solidFill>
            <a:ln w="28575">
              <a:solidFill>
                <a:srgbClr val="256EB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RFQ</a:t>
              </a:r>
            </a:p>
          </p:txBody>
        </p:sp>
        <p:sp>
          <p:nvSpPr>
            <p:cNvPr id="459795" name="Line 19"/>
            <p:cNvSpPr>
              <a:spLocks noChangeShapeType="1"/>
            </p:cNvSpPr>
            <p:nvPr/>
          </p:nvSpPr>
          <p:spPr bwMode="auto">
            <a:xfrm flipH="1" flipV="1">
              <a:off x="1142" y="2926"/>
              <a:ext cx="140" cy="11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59796" name="Rectangle 20"/>
            <p:cNvSpPr>
              <a:spLocks noChangeArrowheads="1"/>
            </p:cNvSpPr>
            <p:nvPr/>
          </p:nvSpPr>
          <p:spPr bwMode="auto">
            <a:xfrm>
              <a:off x="3576" y="3392"/>
              <a:ext cx="66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9797" name="Text Box 21"/>
            <p:cNvSpPr txBox="1">
              <a:spLocks noChangeArrowheads="1"/>
            </p:cNvSpPr>
            <p:nvPr/>
          </p:nvSpPr>
          <p:spPr bwMode="auto">
            <a:xfrm>
              <a:off x="2507" y="1415"/>
              <a:ext cx="532" cy="191"/>
            </a:xfrm>
            <a:prstGeom prst="rect">
              <a:avLst/>
            </a:prstGeom>
            <a:solidFill>
              <a:srgbClr val="EFEFEF"/>
            </a:solidFill>
            <a:ln w="28575">
              <a:solidFill>
                <a:srgbClr val="256EB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Phase II</a:t>
              </a:r>
            </a:p>
          </p:txBody>
        </p:sp>
        <p:sp>
          <p:nvSpPr>
            <p:cNvPr id="459798" name="Line 22"/>
            <p:cNvSpPr>
              <a:spLocks noChangeShapeType="1"/>
            </p:cNvSpPr>
            <p:nvPr/>
          </p:nvSpPr>
          <p:spPr bwMode="auto">
            <a:xfrm flipH="1">
              <a:off x="2390" y="1610"/>
              <a:ext cx="116" cy="13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59799" name="AutoShape 23"/>
            <p:cNvSpPr>
              <a:spLocks/>
            </p:cNvSpPr>
            <p:nvPr/>
          </p:nvSpPr>
          <p:spPr bwMode="auto">
            <a:xfrm rot="5400000">
              <a:off x="1928" y="1552"/>
              <a:ext cx="88" cy="424"/>
            </a:xfrm>
            <a:prstGeom prst="leftBrace">
              <a:avLst>
                <a:gd name="adj1" fmla="val 40152"/>
                <a:gd name="adj2" fmla="val 50000"/>
              </a:avLst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9800" name="AutoShape 24"/>
            <p:cNvSpPr>
              <a:spLocks/>
            </p:cNvSpPr>
            <p:nvPr/>
          </p:nvSpPr>
          <p:spPr bwMode="auto">
            <a:xfrm rot="5400000">
              <a:off x="2333" y="1597"/>
              <a:ext cx="88" cy="336"/>
            </a:xfrm>
            <a:prstGeom prst="leftBrace">
              <a:avLst>
                <a:gd name="adj1" fmla="val 31818"/>
                <a:gd name="adj2" fmla="val 50000"/>
              </a:avLst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9801" name="Text Box 25"/>
            <p:cNvSpPr txBox="1">
              <a:spLocks noChangeArrowheads="1"/>
            </p:cNvSpPr>
            <p:nvPr/>
          </p:nvSpPr>
          <p:spPr bwMode="auto">
            <a:xfrm>
              <a:off x="1292" y="1408"/>
              <a:ext cx="452" cy="191"/>
            </a:xfrm>
            <a:prstGeom prst="rect">
              <a:avLst/>
            </a:prstGeom>
            <a:solidFill>
              <a:srgbClr val="EFEFEF"/>
            </a:solidFill>
            <a:ln w="28575">
              <a:solidFill>
                <a:srgbClr val="256EB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Phase I</a:t>
              </a:r>
            </a:p>
          </p:txBody>
        </p:sp>
        <p:sp>
          <p:nvSpPr>
            <p:cNvPr id="459802" name="Line 26"/>
            <p:cNvSpPr>
              <a:spLocks noChangeShapeType="1"/>
            </p:cNvSpPr>
            <p:nvPr/>
          </p:nvSpPr>
          <p:spPr bwMode="auto">
            <a:xfrm>
              <a:off x="1562" y="1610"/>
              <a:ext cx="284" cy="14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2" name="Oval 1"/>
          <p:cNvSpPr/>
          <p:nvPr/>
        </p:nvSpPr>
        <p:spPr>
          <a:xfrm>
            <a:off x="3017576" y="2853354"/>
            <a:ext cx="71449" cy="90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3142553" y="3725421"/>
            <a:ext cx="71449" cy="90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35467" y="29434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Cold traps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59933" y="3312775"/>
            <a:ext cx="1929092" cy="457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168400" y="2943443"/>
            <a:ext cx="1849176" cy="221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93800"/>
            <a:ext cx="83597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788988" y="1828800"/>
            <a:ext cx="1400175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256EB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Phase I SCB 2006      </a:t>
            </a:r>
            <a:r>
              <a:rPr lang="en-US" altLang="en-US" b="1" dirty="0">
                <a:solidFill>
                  <a:srgbClr val="A50021"/>
                </a:solidFill>
              </a:rPr>
              <a:t>5 CM’s 4cav/CM </a:t>
            </a:r>
            <a:r>
              <a:rPr lang="en-US" altLang="en-US" b="1" dirty="0" err="1">
                <a:solidFill>
                  <a:srgbClr val="A50021"/>
                </a:solidFill>
              </a:rPr>
              <a:t>Veff</a:t>
            </a:r>
            <a:r>
              <a:rPr lang="en-US" altLang="en-US" b="1" dirty="0">
                <a:solidFill>
                  <a:srgbClr val="A50021"/>
                </a:solidFill>
              </a:rPr>
              <a:t>=20MV</a:t>
            </a: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6118225" y="1657350"/>
            <a:ext cx="139382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256EB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Phase II SCC 2010      </a:t>
            </a:r>
            <a:r>
              <a:rPr lang="en-US" altLang="en-US" b="1" dirty="0">
                <a:solidFill>
                  <a:srgbClr val="A50021"/>
                </a:solidFill>
              </a:rPr>
              <a:t>3 CM’s 6+6+8 </a:t>
            </a:r>
            <a:r>
              <a:rPr lang="en-US" altLang="en-US" b="1" dirty="0" err="1">
                <a:solidFill>
                  <a:srgbClr val="A50021"/>
                </a:solidFill>
              </a:rPr>
              <a:t>cav</a:t>
            </a:r>
            <a:r>
              <a:rPr lang="en-US" altLang="en-US" b="1" dirty="0">
                <a:solidFill>
                  <a:srgbClr val="A50021"/>
                </a:solidFill>
              </a:rPr>
              <a:t>/CM </a:t>
            </a:r>
            <a:r>
              <a:rPr lang="en-US" altLang="en-US" b="1" dirty="0" err="1">
                <a:solidFill>
                  <a:srgbClr val="A50021"/>
                </a:solidFill>
              </a:rPr>
              <a:t>Veff</a:t>
            </a:r>
            <a:r>
              <a:rPr lang="en-US" altLang="en-US" b="1" dirty="0">
                <a:solidFill>
                  <a:srgbClr val="A50021"/>
                </a:solidFill>
              </a:rPr>
              <a:t>=20MV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2146300" y="354013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EF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1pPr>
            <a:lvl2pPr algn="r"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2pPr>
            <a:lvl3pPr algn="r"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3pPr>
            <a:lvl4pPr algn="r"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4pPr>
            <a:lvl5pPr algn="r"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defTabSz="914400"/>
            <a:r>
              <a:rPr lang="en-CA" altLang="en-US" sz="4000"/>
              <a:t>ISACII SC-Linac   </a:t>
            </a: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641600" y="3822700"/>
            <a:ext cx="34036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20871" name="Line 7"/>
          <p:cNvSpPr>
            <a:spLocks noChangeShapeType="1"/>
          </p:cNvSpPr>
          <p:nvPr/>
        </p:nvSpPr>
        <p:spPr bwMode="auto">
          <a:xfrm>
            <a:off x="2125663" y="2663825"/>
            <a:ext cx="1362075" cy="12827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420872" name="AutoShape 8"/>
          <p:cNvSpPr>
            <a:spLocks/>
          </p:cNvSpPr>
          <p:nvPr/>
        </p:nvSpPr>
        <p:spPr bwMode="auto">
          <a:xfrm rot="5400000">
            <a:off x="3454400" y="3187700"/>
            <a:ext cx="152400" cy="1727200"/>
          </a:xfrm>
          <a:prstGeom prst="leftBrace">
            <a:avLst>
              <a:gd name="adj1" fmla="val 94444"/>
              <a:gd name="adj2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20873" name="AutoShape 9"/>
          <p:cNvSpPr>
            <a:spLocks/>
          </p:cNvSpPr>
          <p:nvPr/>
        </p:nvSpPr>
        <p:spPr bwMode="auto">
          <a:xfrm rot="5400000">
            <a:off x="5087938" y="3322638"/>
            <a:ext cx="139700" cy="1447800"/>
          </a:xfrm>
          <a:prstGeom prst="leftBrace">
            <a:avLst>
              <a:gd name="adj1" fmla="val 86364"/>
              <a:gd name="adj2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20874" name="Line 10"/>
          <p:cNvSpPr>
            <a:spLocks noChangeShapeType="1"/>
          </p:cNvSpPr>
          <p:nvPr/>
        </p:nvSpPr>
        <p:spPr bwMode="auto">
          <a:xfrm flipH="1">
            <a:off x="5157788" y="2636838"/>
            <a:ext cx="960437" cy="1287462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409697" y="4165600"/>
            <a:ext cx="199757" cy="20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0" y="43802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Cold traps</a:t>
            </a:r>
            <a:endParaRPr lang="en-CA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endCxn id="12" idx="3"/>
          </p:cNvCxnSpPr>
          <p:nvPr/>
        </p:nvCxnSpPr>
        <p:spPr>
          <a:xfrm flipV="1">
            <a:off x="1075267" y="4336850"/>
            <a:ext cx="1363684" cy="228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06821" y="6496883"/>
            <a:ext cx="199757" cy="20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>
            <a:off x="990600" y="4656667"/>
            <a:ext cx="1716221" cy="1940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6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095890"/>
          </a:xfrm>
        </p:spPr>
        <p:txBody>
          <a:bodyPr/>
          <a:lstStyle/>
          <a:p>
            <a:r>
              <a:rPr lang="en-CA" dirty="0" smtClean="0"/>
              <a:t>ISAC-II Cold Trap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26" y="2420888"/>
            <a:ext cx="4838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429" y="2258186"/>
            <a:ext cx="4378616" cy="34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6492" y="4923692"/>
            <a:ext cx="1283459" cy="2754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51938" y="456613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Beam tube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603631" y="41499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LN2 tubing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51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Cavity Gradient in SCB1</a:t>
            </a: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1" y="1294910"/>
            <a:ext cx="8111066" cy="4970423"/>
            <a:chOff x="1611313" y="1294911"/>
            <a:chExt cx="5927725" cy="3454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313" y="1294911"/>
              <a:ext cx="5927725" cy="345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2952484" y="1482090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717992" y="1476216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2459660" y="3008597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2013</a:t>
              </a:r>
              <a:endParaRPr lang="en-CA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705852" y="3008585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2014</a:t>
              </a:r>
              <a:endParaRPr lang="en-CA" sz="16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198676" y="1476216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46475" y="1476216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3426823" y="3006113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2015</a:t>
              </a:r>
              <a:endParaRPr lang="en-CA" sz="16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373307" y="1482090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28738" y="1482090"/>
              <a:ext cx="0" cy="25222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4634301" y="3007031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2016</a:t>
              </a:r>
              <a:endParaRPr lang="en-CA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5472502" y="3010435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2017</a:t>
              </a:r>
              <a:endParaRPr lang="en-CA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090189" y="3015677"/>
              <a:ext cx="745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2018</a:t>
              </a:r>
              <a:endParaRPr lang="en-CA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6662" y="1476216"/>
              <a:ext cx="3962400" cy="252808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3545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49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ISAC-I and ISAC-II</vt:lpstr>
      <vt:lpstr>PowerPoint Presentation</vt:lpstr>
      <vt:lpstr>ISAC-II Cold Trap</vt:lpstr>
      <vt:lpstr>Cavity Gradient in SCB1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Laxdal</dc:creator>
  <cp:lastModifiedBy>Robert Laxdal</cp:lastModifiedBy>
  <cp:revision>6</cp:revision>
  <dcterms:created xsi:type="dcterms:W3CDTF">2018-06-23T01:54:21Z</dcterms:created>
  <dcterms:modified xsi:type="dcterms:W3CDTF">2018-06-28T02:09:05Z</dcterms:modified>
</cp:coreProperties>
</file>