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8" r:id="rId3"/>
    <p:sldId id="261" r:id="rId4"/>
    <p:sldId id="260" r:id="rId5"/>
    <p:sldId id="259" r:id="rId6"/>
    <p:sldId id="262" r:id="rId7"/>
    <p:sldId id="263" r:id="rId8"/>
    <p:sldId id="269" r:id="rId9"/>
    <p:sldId id="270" r:id="rId10"/>
    <p:sldId id="264" r:id="rId11"/>
    <p:sldId id="265" r:id="rId12"/>
    <p:sldId id="267" r:id="rId13"/>
    <p:sldId id="266" r:id="rId14"/>
    <p:sldId id="268" r:id="rId15"/>
    <p:sldId id="274" r:id="rId16"/>
    <p:sldId id="276" r:id="rId17"/>
    <p:sldId id="273" r:id="rId18"/>
    <p:sldId id="279" r:id="rId19"/>
  </p:sldIdLst>
  <p:sldSz cx="9144000" cy="6858000" type="screen4x3"/>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84" y="-12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FDCAC681-529B-4313-B5A3-628B006150ED}" type="datetimeFigureOut">
              <a:rPr kumimoji="1" lang="ja-JP" altLang="en-US" smtClean="0"/>
              <a:pPr/>
              <a:t>2018/6/27</a:t>
            </a:fld>
            <a:endParaRPr kumimoji="1" lang="ja-JP" altLang="en-US"/>
          </a:p>
        </p:txBody>
      </p:sp>
      <p:sp>
        <p:nvSpPr>
          <p:cNvPr id="4" name="フッター プレースホルダ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23295069-6288-48A5-BAF4-744004D1792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BEB6336-B298-4EB1-8F11-456B63EA8E45}" type="datetimeFigureOut">
              <a:rPr kumimoji="1" lang="ja-JP" altLang="en-US" smtClean="0"/>
              <a:pPr/>
              <a:t>2018/6/27</a:t>
            </a:fld>
            <a:endParaRPr kumimoji="1" lang="ja-JP" altLang="en-US"/>
          </a:p>
        </p:txBody>
      </p:sp>
      <p:sp>
        <p:nvSpPr>
          <p:cNvPr id="4" name="スライド イメージ プレースホルダ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43D05DF5-9473-42E0-B205-61545F8082FB}"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3D05DF5-9473-42E0-B205-61545F8082FB}" type="slidenum">
              <a:rPr kumimoji="1" lang="ja-JP" altLang="en-US" smtClean="0"/>
              <a:pPr/>
              <a:t>4</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3D05DF5-9473-42E0-B205-61545F8082FB}" type="slidenum">
              <a:rPr kumimoji="1" lang="ja-JP" altLang="en-US" smtClean="0"/>
              <a:pPr/>
              <a:t>7</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3D05DF5-9473-42E0-B205-61545F8082FB}" type="slidenum">
              <a:rPr kumimoji="1" lang="ja-JP" altLang="en-US" smtClean="0"/>
              <a:pPr/>
              <a:t>12</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3D05DF5-9473-42E0-B205-61545F8082FB}" type="slidenum">
              <a:rPr kumimoji="1" lang="ja-JP" altLang="en-US" smtClean="0"/>
              <a:pPr/>
              <a:t>13</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90C4156-DD2C-4451-9B10-24598D1FBE07}" type="datetimeFigureOut">
              <a:rPr kumimoji="1" lang="ja-JP" altLang="en-US" smtClean="0"/>
              <a:pPr/>
              <a:t>2018/6/27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885649A-E47C-40CF-81FF-A0BFF0D6A5BD}"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C4156-DD2C-4451-9B10-24598D1FBE07}" type="datetimeFigureOut">
              <a:rPr kumimoji="1" lang="ja-JP" altLang="en-US" smtClean="0"/>
              <a:pPr/>
              <a:t>2018/6/27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5649A-E47C-40CF-81FF-A0BFF0D6A5BD}"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EP of LHC crab cavities</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
            <a:ext cx="4578235" cy="3433157"/>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8236" y="1"/>
            <a:ext cx="4578235" cy="3433157"/>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3433158"/>
            <a:ext cx="4578235" cy="3433157"/>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65765" y="3424843"/>
            <a:ext cx="4578235" cy="3433157"/>
          </a:xfrm>
          <a:prstGeom prst="rect">
            <a:avLst/>
          </a:prstGeom>
        </p:spPr>
      </p:pic>
      <p:sp>
        <p:nvSpPr>
          <p:cNvPr id="6" name="テキスト ボックス 5"/>
          <p:cNvSpPr txBox="1"/>
          <p:nvPr/>
        </p:nvSpPr>
        <p:spPr>
          <a:xfrm>
            <a:off x="467544" y="6093296"/>
            <a:ext cx="363589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400" dirty="0" smtClean="0"/>
              <a:t>Low pressure water shower rinsing with Teflon boxes for 10 minutes</a:t>
            </a:r>
            <a:endParaRPr kumimoji="1" lang="ja-JP" altLang="en-US" sz="1400" dirty="0"/>
          </a:p>
        </p:txBody>
      </p:sp>
      <p:sp>
        <p:nvSpPr>
          <p:cNvPr id="7" name="テキスト ボックス 6"/>
          <p:cNvSpPr txBox="1"/>
          <p:nvPr/>
        </p:nvSpPr>
        <p:spPr>
          <a:xfrm>
            <a:off x="899592" y="2996952"/>
            <a:ext cx="2457789"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Taking off the central electrode</a:t>
            </a:r>
            <a:endParaRPr kumimoji="1" lang="ja-JP" altLang="en-US" sz="1400" dirty="0"/>
          </a:p>
        </p:txBody>
      </p:sp>
      <p:sp>
        <p:nvSpPr>
          <p:cNvPr id="8" name="テキスト ボックス 7"/>
          <p:cNvSpPr txBox="1"/>
          <p:nvPr/>
        </p:nvSpPr>
        <p:spPr>
          <a:xfrm>
            <a:off x="7020272" y="2852936"/>
            <a:ext cx="1835824"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Taking off Teflon boxes</a:t>
            </a:r>
            <a:endParaRPr kumimoji="1" lang="ja-JP" altLang="en-US" sz="1400" dirty="0"/>
          </a:p>
        </p:txBody>
      </p:sp>
      <p:sp>
        <p:nvSpPr>
          <p:cNvPr id="9" name="テキスト ボックス 8"/>
          <p:cNvSpPr txBox="1"/>
          <p:nvPr/>
        </p:nvSpPr>
        <p:spPr>
          <a:xfrm>
            <a:off x="5796136" y="6381328"/>
            <a:ext cx="2414122"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Inspection of the inner surface</a:t>
            </a:r>
            <a:endParaRPr kumimoji="1" lang="ja-JP" altLang="en-US" sz="1400" dirty="0"/>
          </a:p>
        </p:txBody>
      </p:sp>
      <p:sp>
        <p:nvSpPr>
          <p:cNvPr id="10" name="テキスト ボックス 9"/>
          <p:cNvSpPr txBox="1"/>
          <p:nvPr/>
        </p:nvSpPr>
        <p:spPr>
          <a:xfrm>
            <a:off x="107504" y="116632"/>
            <a:ext cx="1425390"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2000" dirty="0" smtClean="0">
                <a:latin typeface="HGP創英角ﾎﾟｯﾌﾟ体" pitchFamily="50" charset="-128"/>
                <a:ea typeface="HGP創英角ﾎﾟｯﾌﾟ体" pitchFamily="50" charset="-128"/>
              </a:rPr>
              <a:t>After VEP</a:t>
            </a:r>
            <a:endParaRPr kumimoji="1" lang="ja-JP" altLang="en-US" sz="2000" dirty="0">
              <a:latin typeface="HGP創英角ﾎﾟｯﾌﾟ体" pitchFamily="50" charset="-128"/>
              <a:ea typeface="HGP創英角ﾎﾟｯﾌﾟ体" pitchFamily="50" charset="-128"/>
            </a:endParaRPr>
          </a:p>
        </p:txBody>
      </p:sp>
      <p:sp>
        <p:nvSpPr>
          <p:cNvPr id="11" name="右矢印 10"/>
          <p:cNvSpPr/>
          <p:nvPr/>
        </p:nvSpPr>
        <p:spPr>
          <a:xfrm rot="19287353">
            <a:off x="4358036" y="3287043"/>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2" name="右矢印 11"/>
          <p:cNvSpPr/>
          <p:nvPr/>
        </p:nvSpPr>
        <p:spPr>
          <a:xfrm rot="5400000">
            <a:off x="3419872" y="3284984"/>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右矢印 12"/>
          <p:cNvSpPr/>
          <p:nvPr/>
        </p:nvSpPr>
        <p:spPr>
          <a:xfrm rot="5400000">
            <a:off x="5436096" y="3284984"/>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xmlns="" val="1053811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57640" y="857639"/>
            <a:ext cx="6858000" cy="5142721"/>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xmlns="" val="0"/>
              </a:ext>
            </a:extLst>
          </a:blip>
          <a:srcRect r="27787"/>
          <a:stretch>
            <a:fillRect/>
          </a:stretch>
        </p:blipFill>
        <p:spPr>
          <a:xfrm rot="5400000">
            <a:off x="5151421" y="2865422"/>
            <a:ext cx="3917214" cy="4067944"/>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65765" y="0"/>
            <a:ext cx="4578235" cy="3433157"/>
          </a:xfrm>
          <a:prstGeom prst="rect">
            <a:avLst/>
          </a:prstGeom>
        </p:spPr>
      </p:pic>
      <p:sp>
        <p:nvSpPr>
          <p:cNvPr id="5" name="テキスト ボックス 4"/>
          <p:cNvSpPr txBox="1"/>
          <p:nvPr/>
        </p:nvSpPr>
        <p:spPr>
          <a:xfrm>
            <a:off x="395536" y="5949280"/>
            <a:ext cx="36004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400" dirty="0" err="1" smtClean="0"/>
              <a:t>Ozon</a:t>
            </a:r>
            <a:r>
              <a:rPr kumimoji="1" lang="en-US" altLang="ja-JP" sz="1400" dirty="0" smtClean="0"/>
              <a:t> water rinsing </a:t>
            </a:r>
            <a:r>
              <a:rPr lang="en-US" altLang="ja-JP" sz="1400" dirty="0" smtClean="0"/>
              <a:t>for 10 </a:t>
            </a:r>
            <a:r>
              <a:rPr lang="en-US" altLang="ja-JP" sz="1400" dirty="0" err="1" smtClean="0"/>
              <a:t>minites</a:t>
            </a:r>
            <a:r>
              <a:rPr lang="en-US" altLang="ja-JP" sz="1400" dirty="0" smtClean="0"/>
              <a:t> with overflowing </a:t>
            </a:r>
            <a:r>
              <a:rPr lang="en-US" altLang="ja-JP" sz="1400" dirty="0" err="1" smtClean="0"/>
              <a:t>ozon</a:t>
            </a:r>
            <a:r>
              <a:rPr lang="en-US" altLang="ja-JP" sz="1400" dirty="0" smtClean="0"/>
              <a:t> water</a:t>
            </a:r>
            <a:endParaRPr kumimoji="1" lang="en-US" altLang="ja-JP" sz="1400" dirty="0" smtClean="0"/>
          </a:p>
        </p:txBody>
      </p:sp>
      <p:sp>
        <p:nvSpPr>
          <p:cNvPr id="6" name="テキスト ボックス 5"/>
          <p:cNvSpPr txBox="1"/>
          <p:nvPr/>
        </p:nvSpPr>
        <p:spPr>
          <a:xfrm>
            <a:off x="179512" y="188640"/>
            <a:ext cx="2379177"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2000" dirty="0" smtClean="0">
                <a:latin typeface="HGP創英角ﾎﾟｯﾌﾟ体" pitchFamily="50" charset="-128"/>
                <a:ea typeface="HGP創英角ﾎﾟｯﾌﾟ体" pitchFamily="50" charset="-128"/>
              </a:rPr>
              <a:t>Rinsing procedure</a:t>
            </a:r>
            <a:endParaRPr kumimoji="1" lang="ja-JP" altLang="en-US" sz="2000" dirty="0">
              <a:latin typeface="HGP創英角ﾎﾟｯﾌﾟ体" pitchFamily="50" charset="-128"/>
              <a:ea typeface="HGP創英角ﾎﾟｯﾌﾟ体" pitchFamily="50" charset="-128"/>
            </a:endParaRPr>
          </a:p>
        </p:txBody>
      </p:sp>
      <p:sp>
        <p:nvSpPr>
          <p:cNvPr id="7" name="テキスト ボックス 6"/>
          <p:cNvSpPr txBox="1"/>
          <p:nvPr/>
        </p:nvSpPr>
        <p:spPr>
          <a:xfrm>
            <a:off x="4788024" y="2924944"/>
            <a:ext cx="4140621"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Ultra sonic rinsing for an hour in a 50 C hot water bath</a:t>
            </a:r>
          </a:p>
        </p:txBody>
      </p:sp>
      <p:sp>
        <p:nvSpPr>
          <p:cNvPr id="9" name="テキスト ボックス 8"/>
          <p:cNvSpPr txBox="1"/>
          <p:nvPr/>
        </p:nvSpPr>
        <p:spPr>
          <a:xfrm>
            <a:off x="6732240" y="6381328"/>
            <a:ext cx="1958165"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Cavity in our clean room</a:t>
            </a:r>
          </a:p>
        </p:txBody>
      </p:sp>
      <p:sp>
        <p:nvSpPr>
          <p:cNvPr id="10" name="右矢印 9"/>
          <p:cNvSpPr/>
          <p:nvPr/>
        </p:nvSpPr>
        <p:spPr>
          <a:xfrm>
            <a:off x="4427984" y="1268760"/>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1" name="右矢印 10"/>
          <p:cNvSpPr/>
          <p:nvPr/>
        </p:nvSpPr>
        <p:spPr>
          <a:xfrm rot="5400000">
            <a:off x="5508104" y="3356992"/>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a:ln/>
        </p:spPr>
        <p:style>
          <a:lnRef idx="1">
            <a:schemeClr val="accent1"/>
          </a:lnRef>
          <a:fillRef idx="3">
            <a:schemeClr val="accent1"/>
          </a:fillRef>
          <a:effectRef idx="2">
            <a:schemeClr val="accent1"/>
          </a:effectRef>
          <a:fontRef idx="minor">
            <a:schemeClr val="lt1"/>
          </a:fontRef>
        </p:style>
        <p:txBody>
          <a:bodyPr>
            <a:normAutofit/>
          </a:bodyPr>
          <a:lstStyle/>
          <a:p>
            <a:r>
              <a:rPr kumimoji="1" lang="en-US" altLang="ja-JP" sz="2400" dirty="0" smtClean="0">
                <a:latin typeface="HGP創英角ﾎﾟｯﾌﾟ体" pitchFamily="50" charset="-128"/>
                <a:ea typeface="HGP創英角ﾎﾟｯﾌﾟ体" pitchFamily="50" charset="-128"/>
              </a:rPr>
              <a:t>Vertical  EP results</a:t>
            </a:r>
            <a:endParaRPr kumimoji="1" lang="ja-JP" altLang="en-US" sz="2400" dirty="0">
              <a:latin typeface="HGP創英角ﾎﾟｯﾌﾟ体" pitchFamily="50" charset="-128"/>
              <a:ea typeface="HGP創英角ﾎﾟｯﾌﾟ体" pitchFamily="50" charset="-128"/>
            </a:endParaRPr>
          </a:p>
        </p:txBody>
      </p:sp>
      <p:sp>
        <p:nvSpPr>
          <p:cNvPr id="4" name="コンテンツ プレースホルダー 3"/>
          <p:cNvSpPr txBox="1">
            <a:spLocks/>
          </p:cNvSpPr>
          <p:nvPr/>
        </p:nvSpPr>
        <p:spPr>
          <a:xfrm>
            <a:off x="471736" y="1495325"/>
            <a:ext cx="4460304" cy="4886003"/>
          </a:xfrm>
          <a:prstGeom prst="rect">
            <a:avLst/>
          </a:prstGeom>
        </p:spPr>
        <p:txBody>
          <a:bodyPr>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000" b="0" i="0" u="none" strike="noStrike" kern="1200" cap="none" spc="0" normalizeH="0" baseline="0" noProof="0" dirty="0" smtClean="0">
                <a:ln>
                  <a:noFill/>
                </a:ln>
                <a:solidFill>
                  <a:schemeClr val="tx1"/>
                </a:solidFill>
                <a:effectLst/>
                <a:uLnTx/>
                <a:uFillTx/>
                <a:latin typeface="+mn-lt"/>
                <a:ea typeface="+mn-ea"/>
                <a:cs typeface="+mn-cs"/>
              </a:rPr>
              <a:t>VEP results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Average removal thickness: 35 </a:t>
            </a:r>
            <a:r>
              <a:rPr kumimoji="1" lang="en-US" altLang="ja-JP" b="0" i="0" u="none" strike="noStrike" kern="1200" cap="none" spc="0" normalizeH="0" baseline="0" noProof="0" dirty="0" err="1" smtClean="0">
                <a:ln>
                  <a:noFill/>
                </a:ln>
                <a:solidFill>
                  <a:schemeClr val="tx1"/>
                </a:solidFill>
                <a:effectLst/>
                <a:uLnTx/>
                <a:uFillTx/>
                <a:latin typeface="+mn-lt"/>
                <a:ea typeface="+mn-ea"/>
                <a:cs typeface="+mn-cs"/>
              </a:rPr>
              <a:t>μm</a:t>
            </a:r>
            <a:r>
              <a:rPr lang="en-US" altLang="ja-JP" dirty="0" smtClean="0"/>
              <a:t> (from I*T integral)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From thickness</a:t>
            </a:r>
            <a:r>
              <a:rPr kumimoji="1" lang="en-US" altLang="ja-JP" b="0" i="0" u="none" strike="noStrike" kern="1200" cap="none" spc="0" normalizeH="0" noProof="0" dirty="0" smtClean="0">
                <a:ln>
                  <a:noFill/>
                </a:ln>
                <a:solidFill>
                  <a:schemeClr val="tx1"/>
                </a:solidFill>
                <a:effectLst/>
                <a:uLnTx/>
                <a:uFillTx/>
                <a:latin typeface="+mn-lt"/>
                <a:ea typeface="+mn-ea"/>
                <a:cs typeface="+mn-cs"/>
              </a:rPr>
              <a:t> measurement;</a:t>
            </a:r>
            <a:endParaRPr kumimoji="1" lang="en-US" altLang="ja-JP"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altLang="ja-JP" dirty="0" smtClean="0"/>
              <a:t>T</a:t>
            </a: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op plate: 44 </a:t>
            </a:r>
            <a:r>
              <a:rPr kumimoji="1" lang="en-US" altLang="ja-JP" b="0" i="0" u="none" strike="noStrike" kern="1200" cap="none" spc="0" normalizeH="0" baseline="0" noProof="0" dirty="0" err="1" smtClean="0">
                <a:ln>
                  <a:noFill/>
                </a:ln>
                <a:solidFill>
                  <a:schemeClr val="tx1"/>
                </a:solidFill>
                <a:effectLst/>
                <a:uLnTx/>
                <a:uFillTx/>
                <a:latin typeface="+mn-lt"/>
                <a:ea typeface="+mn-ea"/>
                <a:cs typeface="+mn-cs"/>
              </a:rPr>
              <a:t>μm</a:t>
            </a:r>
            <a:endParaRPr lang="en-US" altLang="ja-JP" dirty="0" smtClean="0"/>
          </a:p>
          <a:p>
            <a:pPr marL="971550" lvl="1" indent="-514350">
              <a:spcBef>
                <a:spcPct val="20000"/>
              </a:spcBef>
              <a:buFont typeface="Arial" pitchFamily="34" charset="0"/>
              <a:buChar char="•"/>
              <a:defRPr/>
            </a:pP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Almost</a:t>
            </a:r>
            <a:r>
              <a:rPr kumimoji="1" lang="en-US" altLang="ja-JP" b="0" i="0" u="none" strike="noStrike" kern="1200" cap="none" spc="0" normalizeH="0" noProof="0" dirty="0" smtClean="0">
                <a:ln>
                  <a:noFill/>
                </a:ln>
                <a:solidFill>
                  <a:schemeClr val="tx1"/>
                </a:solidFill>
                <a:effectLst/>
                <a:uLnTx/>
                <a:uFillTx/>
                <a:latin typeface="+mn-lt"/>
                <a:ea typeface="+mn-ea"/>
                <a:cs typeface="+mn-cs"/>
              </a:rPr>
              <a:t> uniform polishing</a:t>
            </a:r>
            <a:endParaRPr kumimoji="1" lang="en-US" altLang="ja-JP"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altLang="ja-JP" dirty="0" smtClean="0"/>
              <a:t>B</a:t>
            </a:r>
            <a:r>
              <a:rPr kumimoji="1" lang="en-US" altLang="ja-JP" b="0" i="0" u="none" strike="noStrike" kern="1200" cap="none" spc="0" normalizeH="0" baseline="0" noProof="0" dirty="0" err="1" smtClean="0">
                <a:ln>
                  <a:noFill/>
                </a:ln>
                <a:solidFill>
                  <a:schemeClr val="tx1"/>
                </a:solidFill>
                <a:effectLst/>
                <a:uLnTx/>
                <a:uFillTx/>
                <a:latin typeface="+mn-lt"/>
                <a:ea typeface="+mn-ea"/>
                <a:cs typeface="+mn-cs"/>
              </a:rPr>
              <a:t>ottom</a:t>
            </a:r>
            <a:r>
              <a:rPr lang="en-US" altLang="ja-JP" dirty="0" smtClean="0"/>
              <a:t> </a:t>
            </a: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plate: 22 </a:t>
            </a:r>
            <a:r>
              <a:rPr kumimoji="1" lang="en-US" altLang="ja-JP" b="0" i="0" u="none" strike="noStrike" kern="1200" cap="none" spc="0" normalizeH="0" baseline="0" noProof="0" dirty="0" err="1" smtClean="0">
                <a:ln>
                  <a:noFill/>
                </a:ln>
                <a:solidFill>
                  <a:schemeClr val="tx1"/>
                </a:solidFill>
                <a:effectLst/>
                <a:uLnTx/>
                <a:uFillTx/>
                <a:latin typeface="+mn-lt"/>
                <a:ea typeface="+mn-ea"/>
                <a:cs typeface="+mn-cs"/>
              </a:rPr>
              <a:t>μm</a:t>
            </a: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 on average</a:t>
            </a:r>
          </a:p>
          <a:p>
            <a:pPr marL="971550" lvl="1" indent="-514350">
              <a:spcBef>
                <a:spcPct val="20000"/>
              </a:spcBef>
              <a:buFont typeface="Arial" pitchFamily="34" charset="0"/>
              <a:buChar char="•"/>
              <a:defRPr/>
            </a:pPr>
            <a:r>
              <a:rPr lang="en-US" altLang="ja-JP" dirty="0" smtClean="0"/>
              <a:t>Slightly position-dependent</a:t>
            </a:r>
          </a:p>
          <a:p>
            <a:pPr marL="971550" lvl="1" indent="-514350">
              <a:spcBef>
                <a:spcPct val="20000"/>
              </a:spcBef>
              <a:buFont typeface="Arial" pitchFamily="34" charset="0"/>
              <a:buChar char="•"/>
              <a:defRPr/>
            </a:pP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Upper</a:t>
            </a:r>
            <a:r>
              <a:rPr kumimoji="1" lang="en-US" altLang="ja-JP" b="0" i="0" u="none" strike="noStrike" kern="1200" cap="none" spc="0" normalizeH="0" noProof="0" dirty="0" smtClean="0">
                <a:ln>
                  <a:noFill/>
                </a:ln>
                <a:solidFill>
                  <a:schemeClr val="tx1"/>
                </a:solidFill>
                <a:effectLst/>
                <a:uLnTx/>
                <a:uFillTx/>
                <a:latin typeface="+mn-lt"/>
                <a:ea typeface="+mn-ea"/>
                <a:cs typeface="+mn-cs"/>
              </a:rPr>
              <a:t> part: 25</a:t>
            </a:r>
            <a:r>
              <a:rPr lang="en-US" altLang="ja-JP" dirty="0" smtClean="0"/>
              <a:t> </a:t>
            </a:r>
            <a:r>
              <a:rPr lang="en-US" altLang="ja-JP" dirty="0" err="1" smtClean="0"/>
              <a:t>μm</a:t>
            </a:r>
            <a:endParaRPr kumimoji="1" lang="en-US" altLang="ja-JP" b="0" i="0" u="none" strike="noStrike" kern="1200" cap="none" spc="0" normalizeH="0" noProof="0" dirty="0" smtClean="0">
              <a:ln>
                <a:noFill/>
              </a:ln>
              <a:solidFill>
                <a:schemeClr val="tx1"/>
              </a:solidFill>
              <a:effectLst/>
              <a:uLnTx/>
              <a:uFillTx/>
              <a:latin typeface="+mn-lt"/>
              <a:ea typeface="+mn-ea"/>
              <a:cs typeface="+mn-cs"/>
            </a:endParaRPr>
          </a:p>
          <a:p>
            <a:pPr marL="971550" lvl="1" indent="-514350">
              <a:spcBef>
                <a:spcPct val="20000"/>
              </a:spcBef>
              <a:buFont typeface="Arial" pitchFamily="34" charset="0"/>
              <a:buChar char="•"/>
              <a:defRPr/>
            </a:pPr>
            <a:r>
              <a:rPr lang="en-US" altLang="ja-JP" baseline="0" dirty="0" smtClean="0"/>
              <a:t>Middle part: 19</a:t>
            </a:r>
            <a:r>
              <a:rPr lang="en-US" altLang="ja-JP" dirty="0" smtClean="0"/>
              <a:t> </a:t>
            </a:r>
            <a:r>
              <a:rPr lang="en-US" altLang="ja-JP" dirty="0" err="1" smtClean="0"/>
              <a:t>μm</a:t>
            </a:r>
            <a:endParaRPr lang="en-US" altLang="ja-JP" baseline="0" dirty="0" smtClean="0"/>
          </a:p>
          <a:p>
            <a:pPr marL="971550" lvl="1" indent="-514350">
              <a:spcBef>
                <a:spcPct val="20000"/>
              </a:spcBef>
              <a:buFont typeface="Arial" pitchFamily="34" charset="0"/>
              <a:buChar char="•"/>
              <a:defRPr/>
            </a:pPr>
            <a:r>
              <a:rPr lang="en-US" altLang="ja-JP" dirty="0" smtClean="0"/>
              <a:t>Lower part: 20 </a:t>
            </a:r>
            <a:r>
              <a:rPr lang="en-US" altLang="ja-JP" dirty="0" err="1" smtClean="0"/>
              <a:t>μm</a:t>
            </a:r>
            <a:endParaRPr kumimoji="1" lang="en-US" altLang="ja-JP" b="0" i="0" u="none" strike="noStrike" kern="1200" cap="none" spc="0" normalizeH="0" baseline="0" noProof="0" dirty="0" smtClean="0">
              <a:ln>
                <a:noFill/>
              </a:ln>
              <a:solidFill>
                <a:schemeClr val="tx1"/>
              </a:solidFill>
              <a:effectLst/>
              <a:uLnTx/>
              <a:uFillTx/>
              <a:latin typeface="+mn-lt"/>
              <a:ea typeface="+mn-ea"/>
              <a:cs typeface="+mn-cs"/>
            </a:endParaRPr>
          </a:p>
          <a:p>
            <a:pPr marL="514350" lvl="0" indent="-514350">
              <a:spcBef>
                <a:spcPct val="20000"/>
              </a:spcBef>
              <a:buFont typeface="+mj-lt"/>
              <a:buAutoNum type="arabicPeriod"/>
            </a:pPr>
            <a:r>
              <a:rPr lang="en-US" altLang="ja-JP" dirty="0" smtClean="0"/>
              <a:t>Wall (between top and bottom plates)</a:t>
            </a:r>
          </a:p>
          <a:p>
            <a:pPr marL="971550" lvl="1" indent="-514350">
              <a:spcBef>
                <a:spcPct val="20000"/>
              </a:spcBef>
              <a:buFont typeface="Arial" pitchFamily="34" charset="0"/>
              <a:buChar char="•"/>
            </a:pPr>
            <a:r>
              <a:rPr lang="en-US" altLang="ja-JP" dirty="0" smtClean="0"/>
              <a:t>Position-dependent</a:t>
            </a:r>
          </a:p>
          <a:p>
            <a:pPr marL="971550" lvl="1" indent="-514350">
              <a:spcBef>
                <a:spcPct val="20000"/>
              </a:spcBef>
              <a:buFont typeface="Arial" pitchFamily="34" charset="0"/>
              <a:buChar char="•"/>
            </a:pPr>
            <a:r>
              <a:rPr lang="en-US" altLang="ja-JP" dirty="0" smtClean="0"/>
              <a:t>Upper part: 30 </a:t>
            </a:r>
            <a:r>
              <a:rPr lang="en-US" altLang="ja-JP" dirty="0" err="1" smtClean="0"/>
              <a:t>μm</a:t>
            </a:r>
            <a:endParaRPr lang="en-US" altLang="ja-JP" dirty="0" smtClean="0"/>
          </a:p>
          <a:p>
            <a:pPr marL="971550" lvl="1" indent="-514350">
              <a:spcBef>
                <a:spcPct val="20000"/>
              </a:spcBef>
              <a:buFont typeface="Arial" pitchFamily="34" charset="0"/>
              <a:buChar char="•"/>
            </a:pP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Middle </a:t>
            </a:r>
            <a:r>
              <a:rPr lang="en-US" altLang="ja-JP" dirty="0" smtClean="0"/>
              <a:t>part </a:t>
            </a: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 29 </a:t>
            </a:r>
            <a:r>
              <a:rPr lang="en-US" altLang="ja-JP" dirty="0" err="1" smtClean="0"/>
              <a:t>μm</a:t>
            </a:r>
            <a:endParaRPr kumimoji="1" lang="en-US" altLang="ja-JP" b="0" i="0" u="none" strike="noStrike" kern="1200" cap="none" spc="0" normalizeH="0" baseline="0" noProof="0" dirty="0" smtClean="0">
              <a:ln>
                <a:noFill/>
              </a:ln>
              <a:solidFill>
                <a:schemeClr val="tx1"/>
              </a:solidFill>
              <a:effectLst/>
              <a:uLnTx/>
              <a:uFillTx/>
              <a:latin typeface="+mn-lt"/>
              <a:ea typeface="+mn-ea"/>
              <a:cs typeface="+mn-cs"/>
            </a:endParaRPr>
          </a:p>
          <a:p>
            <a:pPr marL="971550" lvl="1" indent="-514350">
              <a:spcBef>
                <a:spcPct val="20000"/>
              </a:spcBef>
              <a:buFont typeface="Arial" pitchFamily="34" charset="0"/>
              <a:buChar char="•"/>
              <a:defRPr/>
            </a:pPr>
            <a:r>
              <a:rPr lang="en-US" altLang="ja-JP" dirty="0" smtClean="0"/>
              <a:t>L</a:t>
            </a:r>
            <a:r>
              <a:rPr kumimoji="1" lang="en-US" altLang="ja-JP" b="0" i="0" u="none" strike="noStrike" kern="1200" cap="none" spc="0" normalizeH="0" baseline="0" noProof="0" dirty="0" err="1" smtClean="0">
                <a:ln>
                  <a:noFill/>
                </a:ln>
                <a:solidFill>
                  <a:schemeClr val="tx1"/>
                </a:solidFill>
                <a:effectLst/>
                <a:uLnTx/>
                <a:uFillTx/>
                <a:latin typeface="+mn-lt"/>
                <a:ea typeface="+mn-ea"/>
                <a:cs typeface="+mn-cs"/>
              </a:rPr>
              <a:t>ower</a:t>
            </a:r>
            <a:r>
              <a:rPr lang="en-US" altLang="ja-JP" dirty="0" smtClean="0"/>
              <a:t> part </a:t>
            </a:r>
            <a:r>
              <a:rPr kumimoji="1" lang="en-US" altLang="ja-JP" b="0" i="0" u="none" strike="noStrike" kern="1200" cap="none" spc="0" normalizeH="0" baseline="0" noProof="0" dirty="0" smtClean="0">
                <a:ln>
                  <a:noFill/>
                </a:ln>
                <a:solidFill>
                  <a:schemeClr val="tx1"/>
                </a:solidFill>
                <a:effectLst/>
                <a:uLnTx/>
                <a:uFillTx/>
                <a:latin typeface="+mn-lt"/>
                <a:ea typeface="+mn-ea"/>
                <a:cs typeface="+mn-cs"/>
              </a:rPr>
              <a:t>: 80 </a:t>
            </a:r>
            <a:r>
              <a:rPr kumimoji="1" lang="en-US" altLang="ja-JP" b="0" i="0" u="none" strike="noStrike" kern="1200" cap="none" spc="0" normalizeH="0" baseline="0" noProof="0" dirty="0" err="1" smtClean="0">
                <a:ln>
                  <a:noFill/>
                </a:ln>
                <a:solidFill>
                  <a:schemeClr val="tx1"/>
                </a:solidFill>
                <a:effectLst/>
                <a:uLnTx/>
                <a:uFillTx/>
                <a:latin typeface="+mn-lt"/>
                <a:ea typeface="+mn-ea"/>
                <a:cs typeface="+mn-cs"/>
              </a:rPr>
              <a:t>μm</a:t>
            </a:r>
            <a:endParaRPr kumimoji="1" lang="en-US" altLang="ja-JP"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2" name="正方形/長方形 21"/>
          <p:cNvSpPr/>
          <p:nvPr/>
        </p:nvSpPr>
        <p:spPr>
          <a:xfrm>
            <a:off x="2123728" y="1052736"/>
            <a:ext cx="4079963" cy="369332"/>
          </a:xfrm>
          <a:prstGeom prst="rect">
            <a:avLst/>
          </a:prstGeom>
        </p:spPr>
        <p:txBody>
          <a:bodyPr wrap="none">
            <a:spAutoFit/>
          </a:bodyPr>
          <a:lstStyle/>
          <a:p>
            <a:pPr marL="514350" lvl="0" indent="-514350">
              <a:spcBef>
                <a:spcPct val="20000"/>
              </a:spcBef>
              <a:defRPr/>
            </a:pPr>
            <a:r>
              <a:rPr lang="en-US" altLang="ja-JP" dirty="0" smtClean="0">
                <a:solidFill>
                  <a:srgbClr val="FF66FF"/>
                </a:solidFill>
                <a:latin typeface="HGP創英角ﾎﾟｯﾌﾟ体" pitchFamily="50" charset="-128"/>
                <a:ea typeface="HGP創英角ﾎﾟｯﾌﾟ体" pitchFamily="50" charset="-128"/>
              </a:rPr>
              <a:t>Sufficient surface removal obtained</a:t>
            </a:r>
            <a:endParaRPr lang="ja-JP" altLang="en-US" dirty="0" smtClean="0">
              <a:solidFill>
                <a:srgbClr val="FF66FF"/>
              </a:solidFill>
              <a:latin typeface="HGP創英角ﾎﾟｯﾌﾟ体" pitchFamily="50" charset="-128"/>
              <a:ea typeface="HGP創英角ﾎﾟｯﾌﾟ体" pitchFamily="50" charset="-128"/>
            </a:endParaRPr>
          </a:p>
        </p:txBody>
      </p:sp>
      <p:sp>
        <p:nvSpPr>
          <p:cNvPr id="27" name="角丸四角形吹き出し 26"/>
          <p:cNvSpPr/>
          <p:nvPr/>
        </p:nvSpPr>
        <p:spPr>
          <a:xfrm>
            <a:off x="4499992" y="5877272"/>
            <a:ext cx="1872208" cy="792088"/>
          </a:xfrm>
          <a:prstGeom prst="wedgeRoundRectCallout">
            <a:avLst>
              <a:gd name="adj1" fmla="val -96996"/>
              <a:gd name="adj2" fmla="val -85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smtClean="0"/>
              <a:t>Large removal. Need to improve. Turnover during polishing is an option. </a:t>
            </a:r>
            <a:endParaRPr kumimoji="1" lang="ja-JP" altLang="en-US" sz="1200" dirty="0"/>
          </a:p>
        </p:txBody>
      </p:sp>
      <p:pic>
        <p:nvPicPr>
          <p:cNvPr id="1028" name="Picture 4"/>
          <p:cNvPicPr>
            <a:picLocks noChangeAspect="1" noChangeArrowheads="1"/>
          </p:cNvPicPr>
          <p:nvPr/>
        </p:nvPicPr>
        <p:blipFill>
          <a:blip r:embed="rId3" cstate="print"/>
          <a:srcRect/>
          <a:stretch>
            <a:fillRect/>
          </a:stretch>
        </p:blipFill>
        <p:spPr bwMode="auto">
          <a:xfrm rot="16200000">
            <a:off x="4603749" y="2461147"/>
            <a:ext cx="3068960" cy="2268362"/>
          </a:xfrm>
          <a:prstGeom prst="rect">
            <a:avLst/>
          </a:prstGeom>
          <a:noFill/>
          <a:ln w="9525">
            <a:noFill/>
            <a:miter lim="800000"/>
            <a:headEnd/>
            <a:tailEnd/>
          </a:ln>
        </p:spPr>
      </p:pic>
      <p:sp>
        <p:nvSpPr>
          <p:cNvPr id="10" name="円/楕円 9"/>
          <p:cNvSpPr/>
          <p:nvPr/>
        </p:nvSpPr>
        <p:spPr>
          <a:xfrm>
            <a:off x="6228183" y="2996951"/>
            <a:ext cx="288032"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6444207" y="4077071"/>
            <a:ext cx="504056" cy="216024"/>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804248" y="4653136"/>
            <a:ext cx="1276953" cy="584775"/>
          </a:xfrm>
          <a:prstGeom prst="rect">
            <a:avLst/>
          </a:prstGeom>
          <a:noFill/>
        </p:spPr>
        <p:txBody>
          <a:bodyPr wrap="none" rtlCol="0">
            <a:spAutoFit/>
          </a:bodyPr>
          <a:lstStyle/>
          <a:p>
            <a:r>
              <a:rPr kumimoji="1" lang="en-US" altLang="ja-JP" sz="1600" dirty="0" smtClean="0"/>
              <a:t>Bottom plate</a:t>
            </a:r>
            <a:endParaRPr lang="en-US" altLang="ja-JP" sz="1600" dirty="0"/>
          </a:p>
          <a:p>
            <a:r>
              <a:rPr kumimoji="1" lang="en-US" altLang="ja-JP" sz="1600" dirty="0" smtClean="0"/>
              <a:t>Lower part</a:t>
            </a:r>
          </a:p>
        </p:txBody>
      </p:sp>
      <p:sp>
        <p:nvSpPr>
          <p:cNvPr id="14" name="テキスト ボックス 13"/>
          <p:cNvSpPr txBox="1"/>
          <p:nvPr/>
        </p:nvSpPr>
        <p:spPr>
          <a:xfrm>
            <a:off x="5292079" y="3356991"/>
            <a:ext cx="947824" cy="338554"/>
          </a:xfrm>
          <a:prstGeom prst="rect">
            <a:avLst/>
          </a:prstGeom>
          <a:noFill/>
        </p:spPr>
        <p:txBody>
          <a:bodyPr wrap="none" rtlCol="0">
            <a:spAutoFit/>
          </a:bodyPr>
          <a:lstStyle/>
          <a:p>
            <a:r>
              <a:rPr kumimoji="1" lang="en-US" altLang="ja-JP" sz="1600" dirty="0" smtClean="0"/>
              <a:t>Top plate</a:t>
            </a:r>
            <a:endParaRPr kumimoji="1" lang="ja-JP" altLang="en-US" sz="1600" dirty="0"/>
          </a:p>
        </p:txBody>
      </p:sp>
      <p:sp>
        <p:nvSpPr>
          <p:cNvPr id="15" name="テキスト ボックス 14"/>
          <p:cNvSpPr txBox="1"/>
          <p:nvPr/>
        </p:nvSpPr>
        <p:spPr>
          <a:xfrm>
            <a:off x="7524328" y="4365104"/>
            <a:ext cx="1082219" cy="338554"/>
          </a:xfrm>
          <a:prstGeom prst="rect">
            <a:avLst/>
          </a:prstGeom>
          <a:noFill/>
        </p:spPr>
        <p:txBody>
          <a:bodyPr wrap="none" rtlCol="0">
            <a:spAutoFit/>
          </a:bodyPr>
          <a:lstStyle/>
          <a:p>
            <a:r>
              <a:rPr lang="en-US" altLang="ja-JP" sz="1600" dirty="0" smtClean="0"/>
              <a:t>Lower w</a:t>
            </a:r>
            <a:r>
              <a:rPr kumimoji="1" lang="en-US" altLang="ja-JP" sz="1600" dirty="0" smtClean="0"/>
              <a:t>all</a:t>
            </a:r>
            <a:endParaRPr kumimoji="1" lang="ja-JP" altLang="en-US" sz="1600" dirty="0"/>
          </a:p>
        </p:txBody>
      </p:sp>
      <p:sp>
        <p:nvSpPr>
          <p:cNvPr id="16" name="右矢印 15"/>
          <p:cNvSpPr/>
          <p:nvPr/>
        </p:nvSpPr>
        <p:spPr>
          <a:xfrm rot="16200000">
            <a:off x="6012160" y="4941168"/>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478051" y="5281463"/>
            <a:ext cx="1326197" cy="307777"/>
          </a:xfrm>
          <a:prstGeom prst="rect">
            <a:avLst/>
          </a:prstGeom>
          <a:noFill/>
        </p:spPr>
        <p:txBody>
          <a:bodyPr wrap="none" rtlCol="0">
            <a:spAutoFit/>
          </a:bodyPr>
          <a:lstStyle/>
          <a:p>
            <a:r>
              <a:rPr kumimoji="1" lang="en-US" altLang="ja-JP" sz="1400" dirty="0" smtClean="0"/>
              <a:t>Electrolyte flow</a:t>
            </a:r>
            <a:endParaRPr kumimoji="1" lang="ja-JP" altLang="en-US" sz="1400" dirty="0"/>
          </a:p>
        </p:txBody>
      </p:sp>
      <p:sp>
        <p:nvSpPr>
          <p:cNvPr id="19" name="円/楕円 18"/>
          <p:cNvSpPr/>
          <p:nvPr/>
        </p:nvSpPr>
        <p:spPr>
          <a:xfrm>
            <a:off x="6876255" y="4149079"/>
            <a:ext cx="144016" cy="504056"/>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524328" y="2564904"/>
            <a:ext cx="1088055" cy="338554"/>
          </a:xfrm>
          <a:prstGeom prst="rect">
            <a:avLst/>
          </a:prstGeom>
          <a:noFill/>
        </p:spPr>
        <p:txBody>
          <a:bodyPr wrap="none" rtlCol="0">
            <a:spAutoFit/>
          </a:bodyPr>
          <a:lstStyle/>
          <a:p>
            <a:r>
              <a:rPr lang="en-US" altLang="ja-JP" sz="1600" dirty="0" smtClean="0"/>
              <a:t>Upper w</a:t>
            </a:r>
            <a:r>
              <a:rPr kumimoji="1" lang="en-US" altLang="ja-JP" sz="1600" dirty="0" smtClean="0"/>
              <a:t>all</a:t>
            </a:r>
            <a:endParaRPr kumimoji="1" lang="ja-JP" altLang="en-US" sz="1600" dirty="0"/>
          </a:p>
        </p:txBody>
      </p:sp>
      <p:sp>
        <p:nvSpPr>
          <p:cNvPr id="25" name="円/楕円 24"/>
          <p:cNvSpPr/>
          <p:nvPr/>
        </p:nvSpPr>
        <p:spPr>
          <a:xfrm>
            <a:off x="6444207" y="2852935"/>
            <a:ext cx="504056" cy="216024"/>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7020272" y="1988840"/>
            <a:ext cx="1276953" cy="584775"/>
          </a:xfrm>
          <a:prstGeom prst="rect">
            <a:avLst/>
          </a:prstGeom>
          <a:noFill/>
        </p:spPr>
        <p:txBody>
          <a:bodyPr wrap="none" rtlCol="0">
            <a:spAutoFit/>
          </a:bodyPr>
          <a:lstStyle/>
          <a:p>
            <a:r>
              <a:rPr kumimoji="1" lang="en-US" altLang="ja-JP" sz="1600" dirty="0" smtClean="0"/>
              <a:t>Bottom plate</a:t>
            </a:r>
            <a:endParaRPr lang="en-US" altLang="ja-JP" sz="1600" dirty="0"/>
          </a:p>
          <a:p>
            <a:r>
              <a:rPr lang="en-US" altLang="ja-JP" sz="1600" dirty="0" smtClean="0"/>
              <a:t>Upper</a:t>
            </a:r>
            <a:r>
              <a:rPr kumimoji="1" lang="en-US" altLang="ja-JP" sz="1600" dirty="0" smtClean="0"/>
              <a:t> part</a:t>
            </a:r>
          </a:p>
        </p:txBody>
      </p:sp>
      <p:sp>
        <p:nvSpPr>
          <p:cNvPr id="23" name="円/楕円 22"/>
          <p:cNvSpPr/>
          <p:nvPr/>
        </p:nvSpPr>
        <p:spPr>
          <a:xfrm>
            <a:off x="6876256" y="2492896"/>
            <a:ext cx="144016" cy="504056"/>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6516216" y="3356992"/>
            <a:ext cx="432048" cy="504056"/>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7524328" y="2996952"/>
            <a:ext cx="1152175" cy="338554"/>
          </a:xfrm>
          <a:prstGeom prst="rect">
            <a:avLst/>
          </a:prstGeom>
          <a:noFill/>
        </p:spPr>
        <p:txBody>
          <a:bodyPr wrap="none" rtlCol="0">
            <a:spAutoFit/>
          </a:bodyPr>
          <a:lstStyle/>
          <a:p>
            <a:r>
              <a:rPr lang="en-US" altLang="ja-JP" sz="1600" dirty="0" smtClean="0"/>
              <a:t>Middle w</a:t>
            </a:r>
            <a:r>
              <a:rPr kumimoji="1" lang="en-US" altLang="ja-JP" sz="1600" dirty="0" smtClean="0"/>
              <a:t>all</a:t>
            </a:r>
            <a:endParaRPr kumimoji="1" lang="ja-JP" altLang="en-US" sz="1600" dirty="0"/>
          </a:p>
        </p:txBody>
      </p:sp>
      <p:sp>
        <p:nvSpPr>
          <p:cNvPr id="29" name="円/楕円 28"/>
          <p:cNvSpPr/>
          <p:nvPr/>
        </p:nvSpPr>
        <p:spPr>
          <a:xfrm>
            <a:off x="6876256" y="3356992"/>
            <a:ext cx="144016" cy="504056"/>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7452320" y="3573016"/>
            <a:ext cx="1276953" cy="584775"/>
          </a:xfrm>
          <a:prstGeom prst="rect">
            <a:avLst/>
          </a:prstGeom>
          <a:noFill/>
        </p:spPr>
        <p:txBody>
          <a:bodyPr wrap="none" rtlCol="0">
            <a:spAutoFit/>
          </a:bodyPr>
          <a:lstStyle/>
          <a:p>
            <a:r>
              <a:rPr kumimoji="1" lang="en-US" altLang="ja-JP" sz="1600" dirty="0" smtClean="0"/>
              <a:t>Bottom plate</a:t>
            </a:r>
            <a:endParaRPr lang="en-US" altLang="ja-JP" sz="1600" dirty="0"/>
          </a:p>
          <a:p>
            <a:r>
              <a:rPr lang="en-US" altLang="ja-JP" sz="1600" dirty="0" smtClean="0"/>
              <a:t>Middle</a:t>
            </a:r>
            <a:r>
              <a:rPr kumimoji="1" lang="en-US" altLang="ja-JP" sz="1600" dirty="0" smtClean="0"/>
              <a:t> part</a:t>
            </a:r>
          </a:p>
        </p:txBody>
      </p:sp>
      <p:cxnSp>
        <p:nvCxnSpPr>
          <p:cNvPr id="32" name="直線矢印コネクタ 31"/>
          <p:cNvCxnSpPr>
            <a:stCxn id="15" idx="1"/>
          </p:cNvCxnSpPr>
          <p:nvPr/>
        </p:nvCxnSpPr>
        <p:spPr>
          <a:xfrm flipH="1" flipV="1">
            <a:off x="6732240" y="4221088"/>
            <a:ext cx="792088" cy="3132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30" idx="1"/>
            <a:endCxn id="29" idx="6"/>
          </p:cNvCxnSpPr>
          <p:nvPr/>
        </p:nvCxnSpPr>
        <p:spPr>
          <a:xfrm flipH="1" flipV="1">
            <a:off x="7020272" y="3609020"/>
            <a:ext cx="432048" cy="256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stCxn id="28" idx="1"/>
          </p:cNvCxnSpPr>
          <p:nvPr/>
        </p:nvCxnSpPr>
        <p:spPr>
          <a:xfrm flipH="1">
            <a:off x="6732240" y="3166229"/>
            <a:ext cx="792088" cy="3347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20" idx="1"/>
          </p:cNvCxnSpPr>
          <p:nvPr/>
        </p:nvCxnSpPr>
        <p:spPr>
          <a:xfrm flipH="1">
            <a:off x="6732240" y="2734181"/>
            <a:ext cx="792088" cy="190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5610\VEP2015\EP2017April\20170420LHC縦組立\DSCN8095.JPG"/>
          <p:cNvPicPr>
            <a:picLocks noChangeAspect="1" noChangeArrowheads="1"/>
          </p:cNvPicPr>
          <p:nvPr/>
        </p:nvPicPr>
        <p:blipFill>
          <a:blip r:embed="rId3" cstate="print"/>
          <a:srcRect/>
          <a:stretch>
            <a:fillRect/>
          </a:stretch>
        </p:blipFill>
        <p:spPr bwMode="auto">
          <a:xfrm rot="5400000">
            <a:off x="-653988" y="653988"/>
            <a:ext cx="5231904" cy="3923928"/>
          </a:xfrm>
          <a:prstGeom prst="rect">
            <a:avLst/>
          </a:prstGeom>
          <a:noFill/>
        </p:spPr>
      </p:pic>
      <p:pic>
        <p:nvPicPr>
          <p:cNvPr id="1027" name="Picture 3" descr="C:\T5610\VEP2015\EP2017April\20170420LHC縦組立\DSCN8108.JPG"/>
          <p:cNvPicPr>
            <a:picLocks noChangeAspect="1" noChangeArrowheads="1"/>
          </p:cNvPicPr>
          <p:nvPr/>
        </p:nvPicPr>
        <p:blipFill>
          <a:blip r:embed="rId4" cstate="print"/>
          <a:srcRect/>
          <a:stretch>
            <a:fillRect/>
          </a:stretch>
        </p:blipFill>
        <p:spPr bwMode="auto">
          <a:xfrm>
            <a:off x="3899925" y="0"/>
            <a:ext cx="5244075" cy="3933056"/>
          </a:xfrm>
          <a:prstGeom prst="rect">
            <a:avLst/>
          </a:prstGeom>
          <a:noFill/>
        </p:spPr>
      </p:pic>
      <p:pic>
        <p:nvPicPr>
          <p:cNvPr id="1028" name="Picture 4" descr="C:\T5610\VEP2015\EP2017April\20170420LHC縦組立\DSCN8117.JPG"/>
          <p:cNvPicPr>
            <a:picLocks noChangeAspect="1" noChangeArrowheads="1"/>
          </p:cNvPicPr>
          <p:nvPr/>
        </p:nvPicPr>
        <p:blipFill>
          <a:blip r:embed="rId5" cstate="print"/>
          <a:srcRect b="20508"/>
          <a:stretch>
            <a:fillRect/>
          </a:stretch>
        </p:blipFill>
        <p:spPr bwMode="auto">
          <a:xfrm>
            <a:off x="3923928" y="3745830"/>
            <a:ext cx="5220072" cy="3112170"/>
          </a:xfrm>
          <a:prstGeom prst="rect">
            <a:avLst/>
          </a:prstGeom>
          <a:noFill/>
        </p:spPr>
      </p:pic>
      <p:pic>
        <p:nvPicPr>
          <p:cNvPr id="1029" name="Picture 5" descr="C:\T5610\VEP2015\EP2017April\20170420LHC縦組立\DSCN8123.JPG"/>
          <p:cNvPicPr>
            <a:picLocks noChangeAspect="1" noChangeArrowheads="1"/>
          </p:cNvPicPr>
          <p:nvPr/>
        </p:nvPicPr>
        <p:blipFill>
          <a:blip r:embed="rId6" cstate="print"/>
          <a:srcRect/>
          <a:stretch>
            <a:fillRect/>
          </a:stretch>
        </p:blipFill>
        <p:spPr bwMode="auto">
          <a:xfrm>
            <a:off x="0" y="3873398"/>
            <a:ext cx="3979469" cy="2984602"/>
          </a:xfrm>
          <a:prstGeom prst="rect">
            <a:avLst/>
          </a:prstGeom>
          <a:noFill/>
        </p:spPr>
      </p:pic>
      <p:sp>
        <p:nvSpPr>
          <p:cNvPr id="6" name="テキスト ボックス 5"/>
          <p:cNvSpPr txBox="1"/>
          <p:nvPr/>
        </p:nvSpPr>
        <p:spPr>
          <a:xfrm>
            <a:off x="81845" y="76562"/>
            <a:ext cx="5121915"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2000" dirty="0" smtClean="0">
                <a:latin typeface="HGP創英角ﾎﾟｯﾌﾟ体" pitchFamily="50" charset="-128"/>
                <a:ea typeface="HGP創英角ﾎﾟｯﾌﾟ体" pitchFamily="50" charset="-128"/>
              </a:rPr>
              <a:t>Assembly in our clean room for cold test</a:t>
            </a:r>
            <a:endParaRPr kumimoji="1" lang="ja-JP" altLang="en-US" sz="2000" dirty="0">
              <a:latin typeface="HGP創英角ﾎﾟｯﾌﾟ体" pitchFamily="50" charset="-128"/>
              <a:ea typeface="HGP創英角ﾎﾟｯﾌﾟ体" pitchFamily="50" charset="-128"/>
            </a:endParaRPr>
          </a:p>
        </p:txBody>
      </p:sp>
      <p:sp>
        <p:nvSpPr>
          <p:cNvPr id="7" name="テキスト ボックス 6"/>
          <p:cNvSpPr txBox="1"/>
          <p:nvPr/>
        </p:nvSpPr>
        <p:spPr>
          <a:xfrm>
            <a:off x="6228184" y="4987042"/>
            <a:ext cx="2808312"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200" dirty="0" smtClean="0">
                <a:latin typeface="+mj-lt"/>
                <a:ea typeface="HGP創英角ﾎﾟｯﾌﾟ体" pitchFamily="50" charset="-128"/>
              </a:rPr>
              <a:t>Almost all port flanges leaked several times before we used annealed gaskets from CERN. We also increased tightening force on each volt from 15 N</a:t>
            </a:r>
            <a:r>
              <a:rPr lang="ja-JP" altLang="en-US" sz="1200" dirty="0" smtClean="0">
                <a:latin typeface="+mj-lt"/>
                <a:ea typeface="HGP創英角ﾎﾟｯﾌﾟ体" pitchFamily="50" charset="-128"/>
              </a:rPr>
              <a:t>・</a:t>
            </a:r>
            <a:r>
              <a:rPr lang="en-US" altLang="ja-JP" sz="1200" dirty="0" smtClean="0">
                <a:latin typeface="+mj-lt"/>
                <a:ea typeface="HGP創英角ﾎﾟｯﾌﾟ体" pitchFamily="50" charset="-128"/>
              </a:rPr>
              <a:t>m (our standard) to 35 </a:t>
            </a:r>
            <a:r>
              <a:rPr lang="en-US" altLang="ja-JP" sz="1200" dirty="0" smtClean="0">
                <a:ea typeface="HGP創英角ﾎﾟｯﾌﾟ体" pitchFamily="50" charset="-128"/>
              </a:rPr>
              <a:t>N</a:t>
            </a:r>
            <a:r>
              <a:rPr lang="ja-JP" altLang="en-US" sz="1200" dirty="0" smtClean="0">
                <a:ea typeface="HGP創英角ﾎﾟｯﾌﾟ体" pitchFamily="50" charset="-128"/>
              </a:rPr>
              <a:t>・</a:t>
            </a:r>
            <a:r>
              <a:rPr lang="en-US" altLang="ja-JP" sz="1200" dirty="0" smtClean="0">
                <a:ea typeface="HGP創英角ﾎﾟｯﾌﾟ体" pitchFamily="50" charset="-128"/>
              </a:rPr>
              <a:t>m(&lt;40 N</a:t>
            </a:r>
            <a:r>
              <a:rPr lang="ja-JP" altLang="en-US" sz="1200" dirty="0" smtClean="0">
                <a:ea typeface="HGP創英角ﾎﾟｯﾌﾟ体" pitchFamily="50" charset="-128"/>
              </a:rPr>
              <a:t>・</a:t>
            </a:r>
            <a:r>
              <a:rPr lang="en-US" altLang="ja-JP" sz="1200" dirty="0" smtClean="0">
                <a:ea typeface="HGP創英角ﾎﾟｯﾌﾟ体" pitchFamily="50" charset="-128"/>
              </a:rPr>
              <a:t>m CERN procedure). One flange was sealed with indium wire. </a:t>
            </a:r>
            <a:endParaRPr lang="en-US" altLang="ja-JP" sz="1200" dirty="0" smtClean="0">
              <a:latin typeface="+mj-lt"/>
              <a:ea typeface="HGP創英角ﾎﾟｯﾌﾟ体" pitchFamily="50" charset="-128"/>
            </a:endParaRPr>
          </a:p>
          <a:p>
            <a:r>
              <a:rPr lang="en-US" altLang="ja-JP" sz="1200" dirty="0" smtClean="0">
                <a:latin typeface="+mj-lt"/>
                <a:ea typeface="HGP創英角ﾎﾟｯﾌﾟ体" pitchFamily="50" charset="-128"/>
              </a:rPr>
              <a:t>Micro-particles may contaminate the cavity during the gasket exchange.</a:t>
            </a:r>
            <a:endParaRPr kumimoji="1" lang="ja-JP" altLang="en-US" sz="1200" dirty="0">
              <a:latin typeface="+mj-lt"/>
              <a:ea typeface="HGP創英角ﾎﾟｯﾌﾟ体"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4216" y="2924944"/>
            <a:ext cx="5957944" cy="3861049"/>
          </a:xfrm>
          <a:prstGeom prst="rect">
            <a:avLst/>
          </a:prstGeom>
          <a:noFill/>
          <a:ln w="9525">
            <a:noFill/>
            <a:miter lim="800000"/>
            <a:headEnd/>
            <a:tailEnd/>
          </a:ln>
        </p:spPr>
      </p:pic>
      <p:grpSp>
        <p:nvGrpSpPr>
          <p:cNvPr id="3" name="グループ化 19"/>
          <p:cNvGrpSpPr/>
          <p:nvPr/>
        </p:nvGrpSpPr>
        <p:grpSpPr>
          <a:xfrm>
            <a:off x="6228184" y="2967335"/>
            <a:ext cx="2768542" cy="3767340"/>
            <a:chOff x="6228184" y="2924944"/>
            <a:chExt cx="2768542" cy="3767340"/>
          </a:xfrm>
        </p:grpSpPr>
        <p:pic>
          <p:nvPicPr>
            <p:cNvPr id="2050" name="Picture 2" descr="\\scc-fs-2.kek.jp\SCCG-archive\members folder\tatsushi\20170518LHCインストール\DSCN8592.JPG"/>
            <p:cNvPicPr>
              <a:picLocks noChangeAspect="1" noChangeArrowheads="1"/>
            </p:cNvPicPr>
            <p:nvPr/>
          </p:nvPicPr>
          <p:blipFill>
            <a:blip r:embed="rId3" cstate="print"/>
            <a:srcRect l="23521" t="8646" r="17007" b="2358"/>
            <a:stretch>
              <a:fillRect/>
            </a:stretch>
          </p:blipFill>
          <p:spPr bwMode="auto">
            <a:xfrm>
              <a:off x="6228184" y="2924944"/>
              <a:ext cx="2768542" cy="3767340"/>
            </a:xfrm>
            <a:prstGeom prst="rect">
              <a:avLst/>
            </a:prstGeom>
            <a:noFill/>
          </p:spPr>
        </p:pic>
        <p:sp>
          <p:nvSpPr>
            <p:cNvPr id="6" name="テキスト ボックス 5"/>
            <p:cNvSpPr txBox="1"/>
            <p:nvPr/>
          </p:nvSpPr>
          <p:spPr>
            <a:xfrm>
              <a:off x="6372200" y="6122913"/>
              <a:ext cx="2448272"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200" dirty="0" smtClean="0"/>
                <a:t>LHC Crab cavity being installed in a cryostat</a:t>
              </a:r>
              <a:endParaRPr kumimoji="1" lang="ja-JP" altLang="en-US" sz="1200" dirty="0"/>
            </a:p>
          </p:txBody>
        </p:sp>
      </p:grpSp>
      <p:sp>
        <p:nvSpPr>
          <p:cNvPr id="2" name="タイトル 1"/>
          <p:cNvSpPr txBox="1">
            <a:spLocks/>
          </p:cNvSpPr>
          <p:nvPr/>
        </p:nvSpPr>
        <p:spPr>
          <a:xfrm>
            <a:off x="457200" y="274638"/>
            <a:ext cx="8229600" cy="562074"/>
          </a:xfrm>
          <a:prstGeom prst="rect">
            <a:avLst/>
          </a:prstGeom>
        </p:spPr>
        <p:style>
          <a:lnRef idx="1">
            <a:schemeClr val="accent1"/>
          </a:lnRef>
          <a:fillRef idx="3">
            <a:schemeClr val="accent1"/>
          </a:fillRef>
          <a:effectRef idx="2">
            <a:schemeClr val="accent1"/>
          </a:effectRef>
          <a:fontRef idx="minor">
            <a:schemeClr val="lt1"/>
          </a:fontRef>
        </p:style>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ja-JP" sz="2400" dirty="0" smtClean="0">
                <a:latin typeface="HGP創英角ﾎﾟｯﾌﾟ体" pitchFamily="50" charset="-128"/>
                <a:ea typeface="HGP創英角ﾎﾟｯﾌﾟ体" pitchFamily="50" charset="-128"/>
              </a:rPr>
              <a:t>Cold test of the LHC crab cavity at KEK</a:t>
            </a:r>
            <a:endParaRPr kumimoji="1" lang="ja-JP" altLang="en-US" sz="2400" b="0" i="0" u="none" strike="noStrike" kern="1200" cap="none" spc="0" normalizeH="0" baseline="0" noProof="0" dirty="0">
              <a:ln>
                <a:noFill/>
              </a:ln>
              <a:solidFill>
                <a:schemeClr val="lt1"/>
              </a:solidFill>
              <a:effectLst/>
              <a:uLnTx/>
              <a:uFillTx/>
              <a:latin typeface="HGP創英角ﾎﾟｯﾌﾟ体" pitchFamily="50" charset="-128"/>
              <a:ea typeface="HGP創英角ﾎﾟｯﾌﾟ体" pitchFamily="50" charset="-128"/>
              <a:cs typeface="+mn-cs"/>
            </a:endParaRPr>
          </a:p>
        </p:txBody>
      </p:sp>
      <p:sp>
        <p:nvSpPr>
          <p:cNvPr id="10" name="円/楕円 9"/>
          <p:cNvSpPr/>
          <p:nvPr/>
        </p:nvSpPr>
        <p:spPr>
          <a:xfrm rot="1039236">
            <a:off x="2907345" y="3937405"/>
            <a:ext cx="1009718" cy="2838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吹き出し 12"/>
          <p:cNvSpPr/>
          <p:nvPr/>
        </p:nvSpPr>
        <p:spPr>
          <a:xfrm>
            <a:off x="2771800" y="5085184"/>
            <a:ext cx="2232248" cy="792088"/>
          </a:xfrm>
          <a:prstGeom prst="wedgeRoundRectCallout">
            <a:avLst>
              <a:gd name="adj1" fmla="val -16619"/>
              <a:gd name="adj2" fmla="val -1438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schemeClr val="tx1"/>
                </a:solidFill>
              </a:rPr>
              <a:t>Not well processed, since we almost run out liquid Helium during cool-down.</a:t>
            </a:r>
            <a:endParaRPr lang="ja-JP" altLang="en-US" sz="1200" dirty="0">
              <a:solidFill>
                <a:schemeClr val="tx1"/>
              </a:solidFill>
            </a:endParaRPr>
          </a:p>
        </p:txBody>
      </p:sp>
      <p:sp>
        <p:nvSpPr>
          <p:cNvPr id="14" name="テキスト ボックス 13"/>
          <p:cNvSpPr txBox="1"/>
          <p:nvPr/>
        </p:nvSpPr>
        <p:spPr>
          <a:xfrm>
            <a:off x="539552" y="980728"/>
            <a:ext cx="3816424" cy="1754326"/>
          </a:xfrm>
          <a:prstGeom prst="rect">
            <a:avLst/>
          </a:prstGeom>
          <a:noFill/>
        </p:spPr>
        <p:txBody>
          <a:bodyPr wrap="square" rtlCol="0">
            <a:spAutoFit/>
          </a:bodyPr>
          <a:lstStyle/>
          <a:p>
            <a:r>
              <a:rPr kumimoji="1" lang="en-US" altLang="ja-JP" dirty="0" smtClean="0"/>
              <a:t>Our cold test stand modified from the KEKB system cooled the cavity  to 2K. Newly developed 400 MHz RF measurement system worked to measure the cavity performance before and after the VEP.</a:t>
            </a:r>
            <a:endParaRPr kumimoji="1" lang="ja-JP" altLang="en-US" dirty="0"/>
          </a:p>
        </p:txBody>
      </p:sp>
      <p:sp>
        <p:nvSpPr>
          <p:cNvPr id="15" name="円/楕円 14"/>
          <p:cNvSpPr/>
          <p:nvPr/>
        </p:nvSpPr>
        <p:spPr>
          <a:xfrm>
            <a:off x="1278988" y="3356992"/>
            <a:ext cx="1060763"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吹き出し 15"/>
          <p:cNvSpPr/>
          <p:nvPr/>
        </p:nvSpPr>
        <p:spPr>
          <a:xfrm>
            <a:off x="971600" y="4725144"/>
            <a:ext cx="1656184" cy="792088"/>
          </a:xfrm>
          <a:prstGeom prst="wedgeRoundRectCallout">
            <a:avLst>
              <a:gd name="adj1" fmla="val -5674"/>
              <a:gd name="adj2" fmla="val -1360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schemeClr val="tx1"/>
                </a:solidFill>
              </a:rPr>
              <a:t>Q factors are almost the same at low fields.</a:t>
            </a:r>
            <a:endParaRPr lang="ja-JP" altLang="en-US" sz="1200" dirty="0">
              <a:solidFill>
                <a:schemeClr val="tx1"/>
              </a:solidFill>
            </a:endParaRPr>
          </a:p>
        </p:txBody>
      </p:sp>
      <p:sp>
        <p:nvSpPr>
          <p:cNvPr id="17" name="角丸四角形吹き出し 16"/>
          <p:cNvSpPr/>
          <p:nvPr/>
        </p:nvSpPr>
        <p:spPr>
          <a:xfrm>
            <a:off x="5220072" y="4869160"/>
            <a:ext cx="1656184" cy="1008112"/>
          </a:xfrm>
          <a:prstGeom prst="wedgeRoundRectCallout">
            <a:avLst>
              <a:gd name="adj1" fmla="val -61370"/>
              <a:gd name="adj2" fmla="val -8472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schemeClr val="tx1"/>
                </a:solidFill>
              </a:rPr>
              <a:t>Large heat generation at beam pipe flanges observed, that limited the cavity voltage.</a:t>
            </a:r>
            <a:endParaRPr lang="ja-JP" altLang="en-US" sz="1200" dirty="0">
              <a:solidFill>
                <a:schemeClr val="tx1"/>
              </a:solidFill>
            </a:endParaRPr>
          </a:p>
        </p:txBody>
      </p:sp>
      <p:sp>
        <p:nvSpPr>
          <p:cNvPr id="18" name="テキスト ボックス 17"/>
          <p:cNvSpPr txBox="1"/>
          <p:nvPr/>
        </p:nvSpPr>
        <p:spPr>
          <a:xfrm>
            <a:off x="4607496" y="908720"/>
            <a:ext cx="4536504" cy="2062103"/>
          </a:xfrm>
          <a:prstGeom prst="rect">
            <a:avLst/>
          </a:prstGeom>
          <a:noFill/>
        </p:spPr>
        <p:txBody>
          <a:bodyPr wrap="square" rtlCol="0">
            <a:spAutoFit/>
          </a:bodyPr>
          <a:lstStyle/>
          <a:p>
            <a:r>
              <a:rPr kumimoji="1" lang="en-US" altLang="ja-JP" sz="1600" dirty="0" smtClean="0"/>
              <a:t>Results of cold tests</a:t>
            </a:r>
          </a:p>
          <a:p>
            <a:pPr marL="342900" indent="-342900">
              <a:buAutoNum type="arabicPeriod"/>
            </a:pPr>
            <a:r>
              <a:rPr lang="en-US" altLang="ja-JP" sz="1600" dirty="0" smtClean="0"/>
              <a:t>Q factors are almost the same at low fields. Significant improvement was not observed for this cavity. </a:t>
            </a:r>
          </a:p>
          <a:p>
            <a:pPr marL="342900" indent="-342900">
              <a:buAutoNum type="arabicPeriod"/>
            </a:pPr>
            <a:r>
              <a:rPr lang="en-US" altLang="ja-JP" sz="1600" dirty="0" smtClean="0"/>
              <a:t>Heating at beam pipe flanges limited its fields.</a:t>
            </a:r>
          </a:p>
          <a:p>
            <a:pPr marL="342900" indent="-342900">
              <a:buAutoNum type="arabicPeriod"/>
            </a:pPr>
            <a:r>
              <a:rPr kumimoji="1" lang="en-US" altLang="ja-JP" sz="1600" dirty="0" smtClean="0"/>
              <a:t>Field emission was observed at relatively low fields (2.6MV), suggesting particle contamination during leakage repairing.</a:t>
            </a:r>
            <a:endParaRPr kumimoji="1" lang="ja-JP" altLang="en-US" sz="1600" dirty="0"/>
          </a:p>
        </p:txBody>
      </p:sp>
      <p:sp>
        <p:nvSpPr>
          <p:cNvPr id="19" name="テキスト ボックス 18"/>
          <p:cNvSpPr txBox="1"/>
          <p:nvPr/>
        </p:nvSpPr>
        <p:spPr>
          <a:xfrm>
            <a:off x="899592" y="2708920"/>
            <a:ext cx="1595309"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ja-JP" sz="1600" dirty="0" smtClean="0"/>
              <a:t>2.2 K, 403.8 MHz</a:t>
            </a:r>
          </a:p>
          <a:p>
            <a:r>
              <a:rPr kumimoji="1" lang="en-US" altLang="ja-JP" sz="1600" dirty="0" err="1" smtClean="0"/>
              <a:t>Qo</a:t>
            </a:r>
            <a:r>
              <a:rPr kumimoji="1" lang="en-US" altLang="ja-JP" sz="1600" dirty="0" smtClean="0"/>
              <a:t>=4.2x10</a:t>
            </a:r>
            <a:r>
              <a:rPr kumimoji="1" lang="en-US" altLang="ja-JP" sz="1600" baseline="30000" dirty="0" smtClean="0"/>
              <a:t>9</a:t>
            </a:r>
            <a:r>
              <a:rPr kumimoji="1" lang="en-US" altLang="ja-JP" sz="1600" dirty="0" smtClean="0"/>
              <a:t> </a:t>
            </a:r>
            <a:endParaRPr kumimoji="1" lang="ja-JP" altLang="en-US" sz="1600" dirty="0"/>
          </a:p>
        </p:txBody>
      </p:sp>
      <p:sp>
        <p:nvSpPr>
          <p:cNvPr id="21" name="テキスト ボックス 20"/>
          <p:cNvSpPr txBox="1"/>
          <p:nvPr/>
        </p:nvSpPr>
        <p:spPr>
          <a:xfrm>
            <a:off x="2483768" y="3140968"/>
            <a:ext cx="976549" cy="276999"/>
          </a:xfrm>
          <a:prstGeom prst="rect">
            <a:avLst/>
          </a:prstGeom>
          <a:noFill/>
        </p:spPr>
        <p:txBody>
          <a:bodyPr wrap="none" rtlCol="0">
            <a:spAutoFit/>
          </a:bodyPr>
          <a:lstStyle/>
          <a:p>
            <a:r>
              <a:rPr lang="en-US" altLang="ja-JP" sz="1200" dirty="0" err="1" smtClean="0"/>
              <a:t>M</a:t>
            </a:r>
            <a:r>
              <a:rPr kumimoji="1" lang="en-US" altLang="ja-JP" sz="1200" dirty="0" err="1" smtClean="0"/>
              <a:t>ultipacting</a:t>
            </a:r>
            <a:endParaRPr kumimoji="1" lang="ja-JP" altLang="en-US" sz="1200" dirty="0"/>
          </a:p>
        </p:txBody>
      </p:sp>
      <p:cxnSp>
        <p:nvCxnSpPr>
          <p:cNvPr id="23" name="直線矢印コネクタ 22"/>
          <p:cNvCxnSpPr/>
          <p:nvPr/>
        </p:nvCxnSpPr>
        <p:spPr>
          <a:xfrm>
            <a:off x="3347864" y="3429000"/>
            <a:ext cx="72008" cy="2160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H="1" flipV="1">
            <a:off x="1907704" y="3789040"/>
            <a:ext cx="57606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2051720" y="3437384"/>
            <a:ext cx="648072" cy="63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30"/>
          <p:cNvPicPr>
            <a:picLocks noChangeAspect="1"/>
          </p:cNvPicPr>
          <p:nvPr/>
        </p:nvPicPr>
        <p:blipFill>
          <a:blip r:embed="rId4" cstate="print">
            <a:extLst>
              <a:ext uri="{28A0092B-C50C-407E-A947-70E740481C1C}">
                <a14:useLocalDpi xmlns:a14="http://schemas.microsoft.com/office/drawing/2010/main" xmlns="" val="0"/>
              </a:ext>
            </a:extLst>
          </a:blip>
          <a:srcRect r="28946"/>
          <a:stretch>
            <a:fillRect/>
          </a:stretch>
        </p:blipFill>
        <p:spPr bwMode="auto">
          <a:xfrm>
            <a:off x="5580112" y="3212976"/>
            <a:ext cx="1296144" cy="1433182"/>
          </a:xfrm>
          <a:prstGeom prst="rect">
            <a:avLst/>
          </a:prstGeom>
          <a:noFill/>
          <a:ln>
            <a:noFill/>
          </a:ln>
        </p:spPr>
      </p:pic>
      <p:sp>
        <p:nvSpPr>
          <p:cNvPr id="30" name="円/楕円 29"/>
          <p:cNvSpPr/>
          <p:nvPr/>
        </p:nvSpPr>
        <p:spPr>
          <a:xfrm>
            <a:off x="5868144" y="4365104"/>
            <a:ext cx="57606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868144" y="3140968"/>
            <a:ext cx="57606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smtClean="0"/>
              <a:t>S</a:t>
            </a:r>
            <a:r>
              <a:rPr kumimoji="1" lang="en-US" altLang="ja-JP" sz="3200" dirty="0" smtClean="0"/>
              <a:t>ummary</a:t>
            </a:r>
            <a:endParaRPr kumimoji="1" lang="ja-JP" altLang="en-US" sz="3200" dirty="0"/>
          </a:p>
        </p:txBody>
      </p:sp>
      <p:sp>
        <p:nvSpPr>
          <p:cNvPr id="3" name="コンテンツ プレースホルダ 2"/>
          <p:cNvSpPr>
            <a:spLocks noGrp="1"/>
          </p:cNvSpPr>
          <p:nvPr>
            <p:ph idx="1"/>
          </p:nvPr>
        </p:nvSpPr>
        <p:spPr/>
        <p:txBody>
          <a:bodyPr>
            <a:normAutofit fontScale="62500" lnSpcReduction="20000"/>
          </a:bodyPr>
          <a:lstStyle/>
          <a:p>
            <a:r>
              <a:rPr lang="en-US" altLang="ja-JP" dirty="0" smtClean="0"/>
              <a:t>Vertical electro-polishing was first applied to LHC DQW </a:t>
            </a:r>
            <a:r>
              <a:rPr lang="en-US" altLang="ja-JP" dirty="0" err="1" smtClean="0"/>
              <a:t>PoP</a:t>
            </a:r>
            <a:r>
              <a:rPr lang="en-US" altLang="ja-JP" dirty="0" smtClean="0"/>
              <a:t> crab cavity</a:t>
            </a:r>
            <a:endParaRPr kumimoji="1" lang="en-US" altLang="ja-JP" dirty="0" smtClean="0"/>
          </a:p>
          <a:p>
            <a:pPr lvl="1"/>
            <a:r>
              <a:rPr kumimoji="1" lang="en-US" altLang="ja-JP" dirty="0" smtClean="0"/>
              <a:t>Current and voltage were controlled</a:t>
            </a:r>
          </a:p>
          <a:p>
            <a:pPr lvl="2"/>
            <a:r>
              <a:rPr lang="en-US" altLang="ja-JP" dirty="0" smtClean="0"/>
              <a:t>Average current density: 18 </a:t>
            </a:r>
            <a:r>
              <a:rPr lang="en-US" altLang="ja-JP" dirty="0" err="1" smtClean="0"/>
              <a:t>mA</a:t>
            </a:r>
            <a:r>
              <a:rPr lang="en-US" altLang="ja-JP" dirty="0" smtClean="0"/>
              <a:t>/cm</a:t>
            </a:r>
            <a:r>
              <a:rPr lang="en-US" altLang="ja-JP" baseline="30000" dirty="0" smtClean="0"/>
              <a:t>2</a:t>
            </a:r>
            <a:r>
              <a:rPr lang="en-US" altLang="ja-JP" dirty="0" smtClean="0"/>
              <a:t> </a:t>
            </a:r>
          </a:p>
          <a:p>
            <a:pPr lvl="2"/>
            <a:r>
              <a:rPr lang="en-US" altLang="ja-JP" dirty="0" smtClean="0"/>
              <a:t>Cell temperatures blow 40 deg.</a:t>
            </a:r>
          </a:p>
          <a:p>
            <a:pPr lvl="3"/>
            <a:r>
              <a:rPr lang="en-US" altLang="ja-JP" dirty="0" smtClean="0"/>
              <a:t>N</a:t>
            </a:r>
            <a:r>
              <a:rPr kumimoji="1" lang="en-US" altLang="ja-JP" dirty="0" smtClean="0"/>
              <a:t>eed more cooling to keep cavity temperatures below 35 deg.</a:t>
            </a:r>
          </a:p>
          <a:p>
            <a:pPr lvl="1"/>
            <a:r>
              <a:rPr kumimoji="1" lang="en-US" altLang="ja-JP" dirty="0" smtClean="0"/>
              <a:t>Average removal thickness is 35 microns</a:t>
            </a:r>
          </a:p>
          <a:p>
            <a:pPr lvl="2"/>
            <a:r>
              <a:rPr lang="en-US" altLang="ja-JP" dirty="0" smtClean="0"/>
              <a:t>Top plate: 44 </a:t>
            </a:r>
            <a:r>
              <a:rPr lang="en-US" altLang="ja-JP" dirty="0" err="1" smtClean="0"/>
              <a:t>μm</a:t>
            </a:r>
            <a:endParaRPr lang="en-US" altLang="ja-JP" dirty="0" smtClean="0"/>
          </a:p>
          <a:p>
            <a:pPr lvl="2"/>
            <a:r>
              <a:rPr kumimoji="1" lang="en-US" altLang="ja-JP" dirty="0" smtClean="0"/>
              <a:t>Bottom plate: 22 </a:t>
            </a:r>
            <a:r>
              <a:rPr lang="en-US" altLang="ja-JP" dirty="0" err="1" smtClean="0"/>
              <a:t>μm</a:t>
            </a:r>
            <a:endParaRPr lang="en-US" altLang="ja-JP" dirty="0" smtClean="0"/>
          </a:p>
          <a:p>
            <a:pPr lvl="2"/>
            <a:r>
              <a:rPr kumimoji="1" lang="en-US" altLang="ja-JP" dirty="0" smtClean="0"/>
              <a:t>Wall: 30~80</a:t>
            </a:r>
            <a:r>
              <a:rPr lang="en-US" altLang="ja-JP" dirty="0" smtClean="0"/>
              <a:t> </a:t>
            </a:r>
            <a:r>
              <a:rPr lang="en-US" altLang="ja-JP" dirty="0" err="1" smtClean="0"/>
              <a:t>μm</a:t>
            </a:r>
            <a:endParaRPr lang="en-US" altLang="ja-JP" dirty="0" smtClean="0"/>
          </a:p>
          <a:p>
            <a:pPr lvl="3"/>
            <a:r>
              <a:rPr kumimoji="1" lang="en-US" altLang="ja-JP" dirty="0" smtClean="0"/>
              <a:t>Removal at lower wall is large</a:t>
            </a:r>
          </a:p>
          <a:p>
            <a:pPr lvl="3"/>
            <a:r>
              <a:rPr lang="en-US" altLang="ja-JP" dirty="0" smtClean="0"/>
              <a:t>Need to be improved</a:t>
            </a:r>
          </a:p>
          <a:p>
            <a:pPr lvl="3"/>
            <a:r>
              <a:rPr kumimoji="1" lang="en-US" altLang="ja-JP" dirty="0" smtClean="0"/>
              <a:t>Turn-over during EP is an option for uniform removal</a:t>
            </a:r>
            <a:endParaRPr lang="en-US" altLang="ja-JP" dirty="0" smtClean="0"/>
          </a:p>
          <a:p>
            <a:r>
              <a:rPr lang="en-US" altLang="ja-JP" dirty="0" smtClean="0"/>
              <a:t>Heavy VEP of ~100 </a:t>
            </a:r>
            <a:r>
              <a:rPr lang="en-US" altLang="ja-JP" dirty="0" err="1" smtClean="0"/>
              <a:t>μm</a:t>
            </a:r>
            <a:r>
              <a:rPr lang="en-US" altLang="ja-JP" dirty="0" smtClean="0"/>
              <a:t> is feasible</a:t>
            </a:r>
          </a:p>
          <a:p>
            <a:pPr lvl="1"/>
            <a:r>
              <a:rPr lang="en-US" altLang="ja-JP" dirty="0" smtClean="0"/>
              <a:t>VEP could be also applied to other non-elliptical cavity shapes</a:t>
            </a:r>
          </a:p>
          <a:p>
            <a:r>
              <a:rPr lang="en-US" altLang="ja-JP" dirty="0" smtClean="0"/>
              <a:t>RF performance after VEP</a:t>
            </a:r>
          </a:p>
          <a:p>
            <a:pPr lvl="1"/>
            <a:r>
              <a:rPr kumimoji="1" lang="en-US" altLang="ja-JP" dirty="0" smtClean="0"/>
              <a:t>Almost the same Q factors after VEP, Q=4.2x10</a:t>
            </a:r>
            <a:r>
              <a:rPr kumimoji="1" lang="en-US" altLang="ja-JP" baseline="30000" dirty="0" smtClean="0"/>
              <a:t>9</a:t>
            </a:r>
            <a:r>
              <a:rPr kumimoji="1" lang="en-US" altLang="ja-JP" dirty="0" smtClean="0"/>
              <a:t> at low fields</a:t>
            </a:r>
          </a:p>
          <a:p>
            <a:pPr lvl="1"/>
            <a:r>
              <a:rPr lang="en-US" altLang="ja-JP" dirty="0" smtClean="0"/>
              <a:t>Significant heat generation</a:t>
            </a:r>
            <a:r>
              <a:rPr kumimoji="1" lang="en-US" altLang="ja-JP" dirty="0" smtClean="0"/>
              <a:t> at the beam pipe flange </a:t>
            </a:r>
            <a:r>
              <a:rPr lang="en-US" altLang="ja-JP" dirty="0" smtClean="0"/>
              <a:t>l</a:t>
            </a:r>
            <a:r>
              <a:rPr kumimoji="1" lang="en-US" altLang="ja-JP" dirty="0" smtClean="0"/>
              <a:t>imited the cavity voltage</a:t>
            </a:r>
          </a:p>
          <a:p>
            <a:pPr lvl="2"/>
            <a:r>
              <a:rPr lang="en-US" altLang="ja-JP" dirty="0" smtClean="0"/>
              <a:t>Need to use low loss flanges or beam pipe extension</a:t>
            </a:r>
            <a:endParaRPr kumimoji="1" lang="en-US" altLang="ja-JP"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backup</a:t>
            </a:r>
            <a:endParaRPr kumimoji="1" lang="ja-JP"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18110" y="726524"/>
            <a:ext cx="8907780" cy="5798820"/>
          </a:xfrm>
          <a:prstGeom prst="rect">
            <a:avLst/>
          </a:prstGeom>
          <a:noFill/>
          <a:ln w="9525">
            <a:noFill/>
            <a:miter lim="800000"/>
            <a:headEnd/>
            <a:tailEnd/>
          </a:ln>
        </p:spPr>
      </p:pic>
      <p:cxnSp>
        <p:nvCxnSpPr>
          <p:cNvPr id="4" name="直線矢印コネクタ 3"/>
          <p:cNvCxnSpPr/>
          <p:nvPr/>
        </p:nvCxnSpPr>
        <p:spPr>
          <a:xfrm>
            <a:off x="1547664" y="5066094"/>
            <a:ext cx="3312368" cy="0"/>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483768" y="4706054"/>
            <a:ext cx="1619546" cy="276999"/>
          </a:xfrm>
          <a:prstGeom prst="rect">
            <a:avLst/>
          </a:prstGeom>
          <a:noFill/>
        </p:spPr>
        <p:txBody>
          <a:bodyPr wrap="none" rtlCol="0">
            <a:spAutoFit/>
          </a:bodyPr>
          <a:lstStyle/>
          <a:p>
            <a:r>
              <a:rPr lang="en-US" altLang="ja-JP" sz="1200" dirty="0" err="1" smtClean="0"/>
              <a:t>Multipacting</a:t>
            </a:r>
            <a:r>
              <a:rPr lang="en-US" altLang="ja-JP" sz="1200" dirty="0" smtClean="0"/>
              <a:t> at 0.1 MV</a:t>
            </a:r>
            <a:endParaRPr kumimoji="1" lang="ja-JP" altLang="en-US" sz="1200" dirty="0"/>
          </a:p>
        </p:txBody>
      </p:sp>
      <p:sp>
        <p:nvSpPr>
          <p:cNvPr id="6" name="テキスト ボックス 5"/>
          <p:cNvSpPr txBox="1"/>
          <p:nvPr/>
        </p:nvSpPr>
        <p:spPr>
          <a:xfrm>
            <a:off x="4283968" y="3265894"/>
            <a:ext cx="1461426" cy="307777"/>
          </a:xfrm>
          <a:prstGeom prst="rect">
            <a:avLst/>
          </a:prstGeom>
          <a:noFill/>
        </p:spPr>
        <p:txBody>
          <a:bodyPr wrap="none" rtlCol="0">
            <a:spAutoFit/>
          </a:bodyPr>
          <a:lstStyle/>
          <a:p>
            <a:r>
              <a:rPr lang="en-US" altLang="ja-JP" sz="1400" dirty="0" smtClean="0"/>
              <a:t>T</a:t>
            </a:r>
            <a:r>
              <a:rPr lang="en-US" altLang="ja-JP" sz="1400" baseline="-25000" dirty="0" smtClean="0"/>
              <a:t>1/2</a:t>
            </a:r>
            <a:r>
              <a:rPr lang="en-US" altLang="ja-JP" sz="1400" dirty="0" smtClean="0"/>
              <a:t>measurement</a:t>
            </a:r>
            <a:endParaRPr kumimoji="1" lang="ja-JP" altLang="en-US" sz="1400" dirty="0"/>
          </a:p>
        </p:txBody>
      </p:sp>
      <p:sp>
        <p:nvSpPr>
          <p:cNvPr id="7" name="テキスト ボックス 6"/>
          <p:cNvSpPr txBox="1"/>
          <p:nvPr/>
        </p:nvSpPr>
        <p:spPr>
          <a:xfrm>
            <a:off x="5220072" y="2689830"/>
            <a:ext cx="1421608" cy="307777"/>
          </a:xfrm>
          <a:prstGeom prst="rect">
            <a:avLst/>
          </a:prstGeom>
          <a:noFill/>
        </p:spPr>
        <p:txBody>
          <a:bodyPr wrap="none" rtlCol="0">
            <a:spAutoFit/>
          </a:bodyPr>
          <a:lstStyle/>
          <a:p>
            <a:r>
              <a:rPr kumimoji="1" lang="en-US" altLang="ja-JP" sz="1400" dirty="0" smtClean="0"/>
              <a:t>1</a:t>
            </a:r>
            <a:r>
              <a:rPr kumimoji="1" lang="en-US" altLang="ja-JP" sz="1400" baseline="30000" dirty="0" smtClean="0"/>
              <a:t>st</a:t>
            </a:r>
            <a:r>
              <a:rPr kumimoji="1" lang="en-US" altLang="ja-JP" sz="1400" dirty="0" smtClean="0"/>
              <a:t> measurement</a:t>
            </a:r>
            <a:endParaRPr kumimoji="1" lang="ja-JP" altLang="en-US" sz="1400" dirty="0"/>
          </a:p>
        </p:txBody>
      </p:sp>
      <p:sp>
        <p:nvSpPr>
          <p:cNvPr id="8" name="テキスト ボックス 7"/>
          <p:cNvSpPr txBox="1"/>
          <p:nvPr/>
        </p:nvSpPr>
        <p:spPr>
          <a:xfrm>
            <a:off x="6732240" y="2617822"/>
            <a:ext cx="1461426" cy="307777"/>
          </a:xfrm>
          <a:prstGeom prst="rect">
            <a:avLst/>
          </a:prstGeom>
          <a:noFill/>
        </p:spPr>
        <p:txBody>
          <a:bodyPr wrap="none" rtlCol="0">
            <a:spAutoFit/>
          </a:bodyPr>
          <a:lstStyle/>
          <a:p>
            <a:r>
              <a:rPr kumimoji="1" lang="en-US" altLang="ja-JP" sz="1400" dirty="0" smtClean="0"/>
              <a:t>2</a:t>
            </a:r>
            <a:r>
              <a:rPr kumimoji="1" lang="en-US" altLang="ja-JP" sz="1400" baseline="30000" dirty="0" smtClean="0"/>
              <a:t>nd</a:t>
            </a:r>
            <a:r>
              <a:rPr kumimoji="1" lang="en-US" altLang="ja-JP" sz="1400" dirty="0" smtClean="0"/>
              <a:t> measurement</a:t>
            </a:r>
            <a:endParaRPr kumimoji="1" lang="ja-JP" altLang="en-US" sz="1400" dirty="0"/>
          </a:p>
        </p:txBody>
      </p:sp>
      <p:sp>
        <p:nvSpPr>
          <p:cNvPr id="9" name="テキスト ボックス 8"/>
          <p:cNvSpPr txBox="1"/>
          <p:nvPr/>
        </p:nvSpPr>
        <p:spPr>
          <a:xfrm>
            <a:off x="179512" y="313566"/>
            <a:ext cx="616970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smtClean="0"/>
              <a:t>Temperatures of the beam pipe flanges during RF measurement</a:t>
            </a:r>
            <a:endParaRPr kumimoji="1" lang="ja-JP" altLang="en-US" dirty="0"/>
          </a:p>
        </p:txBody>
      </p:sp>
      <p:sp>
        <p:nvSpPr>
          <p:cNvPr id="17" name="テキスト ボックス 16"/>
          <p:cNvSpPr txBox="1"/>
          <p:nvPr/>
        </p:nvSpPr>
        <p:spPr>
          <a:xfrm>
            <a:off x="1259632" y="1105654"/>
            <a:ext cx="2744726" cy="461665"/>
          </a:xfrm>
          <a:prstGeom prst="rect">
            <a:avLst/>
          </a:prstGeom>
          <a:noFill/>
        </p:spPr>
        <p:txBody>
          <a:bodyPr wrap="none" rtlCol="0">
            <a:spAutoFit/>
          </a:bodyPr>
          <a:lstStyle/>
          <a:p>
            <a:r>
              <a:rPr kumimoji="1" lang="en-US" altLang="ja-JP" sz="1200" dirty="0" smtClean="0"/>
              <a:t>T1: Upper beam pipe flange temperature</a:t>
            </a:r>
          </a:p>
          <a:p>
            <a:r>
              <a:rPr lang="en-US" altLang="ja-JP" sz="1200" dirty="0" smtClean="0"/>
              <a:t>T2: Lower beam pipe flange temperature</a:t>
            </a:r>
            <a:endParaRPr kumimoji="1" lang="ja-JP" altLang="en-US" sz="1200" dirty="0"/>
          </a:p>
        </p:txBody>
      </p:sp>
      <p:grpSp>
        <p:nvGrpSpPr>
          <p:cNvPr id="13" name="グループ化 7"/>
          <p:cNvGrpSpPr/>
          <p:nvPr/>
        </p:nvGrpSpPr>
        <p:grpSpPr>
          <a:xfrm>
            <a:off x="5076056" y="961638"/>
            <a:ext cx="1728192" cy="1512168"/>
            <a:chOff x="4644008" y="1196752"/>
            <a:chExt cx="1728192" cy="1512168"/>
          </a:xfrm>
        </p:grpSpPr>
        <p:pic>
          <p:nvPicPr>
            <p:cNvPr id="14" name="Picture 30"/>
            <p:cNvPicPr>
              <a:picLocks noChangeAspect="1"/>
            </p:cNvPicPr>
            <p:nvPr/>
          </p:nvPicPr>
          <p:blipFill>
            <a:blip r:embed="rId3" cstate="print">
              <a:extLst>
                <a:ext uri="{28A0092B-C50C-407E-A947-70E740481C1C}">
                  <a14:useLocalDpi xmlns:a14="http://schemas.microsoft.com/office/drawing/2010/main" xmlns="" val="0"/>
                </a:ext>
              </a:extLst>
            </a:blip>
            <a:srcRect r="28946"/>
            <a:stretch>
              <a:fillRect/>
            </a:stretch>
          </p:blipFill>
          <p:spPr bwMode="auto">
            <a:xfrm>
              <a:off x="4644008" y="1196752"/>
              <a:ext cx="1296144" cy="1504841"/>
            </a:xfrm>
            <a:prstGeom prst="rect">
              <a:avLst/>
            </a:prstGeom>
            <a:noFill/>
            <a:ln>
              <a:noFill/>
            </a:ln>
          </p:spPr>
        </p:pic>
        <p:sp>
          <p:nvSpPr>
            <p:cNvPr id="15" name="円/楕円 14"/>
            <p:cNvSpPr/>
            <p:nvPr/>
          </p:nvSpPr>
          <p:spPr>
            <a:xfrm>
              <a:off x="5292080" y="1196752"/>
              <a:ext cx="72008" cy="720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5292080" y="2636912"/>
              <a:ext cx="72008" cy="720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H="1" flipV="1">
              <a:off x="5436096" y="1268760"/>
              <a:ext cx="93610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5364088" y="1772816"/>
              <a:ext cx="1008112" cy="86409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c-fs-2.kek.jp\SCCG-archive\members folder\tatsushi\20170515LHC350kg\DSCN8472.JPG"/>
          <p:cNvPicPr>
            <a:picLocks noChangeAspect="1" noChangeArrowheads="1"/>
          </p:cNvPicPr>
          <p:nvPr/>
        </p:nvPicPr>
        <p:blipFill>
          <a:blip r:embed="rId2" cstate="print"/>
          <a:srcRect/>
          <a:stretch>
            <a:fillRect/>
          </a:stretch>
        </p:blipFill>
        <p:spPr bwMode="auto">
          <a:xfrm>
            <a:off x="0" y="0"/>
            <a:ext cx="4974336" cy="3730752"/>
          </a:xfrm>
          <a:prstGeom prst="rect">
            <a:avLst/>
          </a:prstGeom>
          <a:noFill/>
        </p:spPr>
      </p:pic>
      <p:pic>
        <p:nvPicPr>
          <p:cNvPr id="1027" name="Picture 3" descr="\\scc-fs-2.kek.jp\SCCG-archive\members folder\tatsushi\20170515LHC350kg\DSCN8473.JPG"/>
          <p:cNvPicPr>
            <a:picLocks noChangeAspect="1" noChangeArrowheads="1"/>
          </p:cNvPicPr>
          <p:nvPr/>
        </p:nvPicPr>
        <p:blipFill>
          <a:blip r:embed="rId3" cstate="print"/>
          <a:srcRect/>
          <a:stretch>
            <a:fillRect/>
          </a:stretch>
        </p:blipFill>
        <p:spPr bwMode="auto">
          <a:xfrm>
            <a:off x="4169664" y="3127248"/>
            <a:ext cx="4974336" cy="3730752"/>
          </a:xfrm>
          <a:prstGeom prst="rect">
            <a:avLst/>
          </a:prstGeom>
          <a:noFill/>
        </p:spPr>
      </p:pic>
      <p:pic>
        <p:nvPicPr>
          <p:cNvPr id="1028" name="Picture 4" descr="\\scc-fs-2.kek.jp\SCCG-archive\members folder\tatsushi\20170515LHC350kg\DSCN8483.JPG"/>
          <p:cNvPicPr>
            <a:picLocks noChangeAspect="1" noChangeArrowheads="1"/>
          </p:cNvPicPr>
          <p:nvPr/>
        </p:nvPicPr>
        <p:blipFill>
          <a:blip r:embed="rId4" cstate="print"/>
          <a:srcRect/>
          <a:stretch>
            <a:fillRect/>
          </a:stretch>
        </p:blipFill>
        <p:spPr bwMode="auto">
          <a:xfrm>
            <a:off x="4572000" y="0"/>
            <a:ext cx="4572000" cy="3429000"/>
          </a:xfrm>
          <a:prstGeom prst="rect">
            <a:avLst/>
          </a:prstGeom>
          <a:noFill/>
        </p:spPr>
      </p:pic>
      <p:pic>
        <p:nvPicPr>
          <p:cNvPr id="1029" name="Picture 5" descr="\\scc-fs-2.kek.jp\SCCG-archive\members folder\tatsushi\20170515LHC350kg\DSCN8477.JPG"/>
          <p:cNvPicPr>
            <a:picLocks noChangeAspect="1" noChangeArrowheads="1"/>
          </p:cNvPicPr>
          <p:nvPr/>
        </p:nvPicPr>
        <p:blipFill>
          <a:blip r:embed="rId5" cstate="print"/>
          <a:srcRect/>
          <a:stretch>
            <a:fillRect/>
          </a:stretch>
        </p:blipFill>
        <p:spPr bwMode="auto">
          <a:xfrm>
            <a:off x="0" y="3429000"/>
            <a:ext cx="4572000" cy="3429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rot="-60000">
            <a:off x="5364088" y="2204864"/>
            <a:ext cx="3168352" cy="1897291"/>
          </a:xfrm>
          <a:prstGeom prst="rect">
            <a:avLst/>
          </a:prstGeom>
          <a:noFill/>
          <a:ln w="9525">
            <a:noFill/>
            <a:miter lim="800000"/>
            <a:headEnd/>
            <a:tailEnd/>
          </a:ln>
        </p:spPr>
      </p:pic>
      <p:sp>
        <p:nvSpPr>
          <p:cNvPr id="2" name="タイトル 1"/>
          <p:cNvSpPr>
            <a:spLocks noGrp="1"/>
          </p:cNvSpPr>
          <p:nvPr>
            <p:ph type="title"/>
          </p:nvPr>
        </p:nvSpPr>
        <p:spPr>
          <a:xfrm>
            <a:off x="457200" y="274638"/>
            <a:ext cx="8229600" cy="562074"/>
          </a:xfrm>
        </p:spPr>
        <p:txBody>
          <a:bodyPr>
            <a:normAutofit/>
          </a:bodyPr>
          <a:lstStyle/>
          <a:p>
            <a:r>
              <a:rPr kumimoji="1" lang="en-US" altLang="ja-JP" sz="2400" dirty="0" smtClean="0">
                <a:latin typeface="HGP創英角ﾎﾟｯﾌﾟ体" pitchFamily="50" charset="-128"/>
                <a:ea typeface="HGP創英角ﾎﾟｯﾌﾟ体" pitchFamily="50" charset="-128"/>
              </a:rPr>
              <a:t>EP of LHC crab cavities</a:t>
            </a:r>
            <a:endParaRPr kumimoji="1" lang="ja-JP" altLang="en-US" sz="2400" dirty="0">
              <a:latin typeface="HGP創英角ﾎﾟｯﾌﾟ体" pitchFamily="50" charset="-128"/>
              <a:ea typeface="HGP創英角ﾎﾟｯﾌﾟ体" pitchFamily="50" charset="-128"/>
            </a:endParaRPr>
          </a:p>
        </p:txBody>
      </p:sp>
      <p:sp>
        <p:nvSpPr>
          <p:cNvPr id="4" name="コンテンツ プレースホルダ 3"/>
          <p:cNvSpPr>
            <a:spLocks noGrp="1"/>
          </p:cNvSpPr>
          <p:nvPr>
            <p:ph idx="1"/>
          </p:nvPr>
        </p:nvSpPr>
        <p:spPr>
          <a:xfrm>
            <a:off x="457200" y="764704"/>
            <a:ext cx="5050904" cy="5688632"/>
          </a:xfrm>
        </p:spPr>
        <p:txBody>
          <a:bodyPr>
            <a:noAutofit/>
          </a:bodyPr>
          <a:lstStyle/>
          <a:p>
            <a:pPr>
              <a:buNone/>
            </a:pPr>
            <a:r>
              <a:rPr lang="en-US" altLang="ja-JP" sz="1600" dirty="0" smtClean="0">
                <a:latin typeface="HGP創英角ﾎﾟｯﾌﾟ体" pitchFamily="50" charset="-128"/>
                <a:ea typeface="HGP創英角ﾎﾟｯﾌﾟ体" pitchFamily="50" charset="-128"/>
              </a:rPr>
              <a:t>LHC Crab </a:t>
            </a:r>
            <a:r>
              <a:rPr lang="en-US" altLang="ja-JP" sz="1600" dirty="0" err="1" smtClean="0">
                <a:latin typeface="HGP創英角ﾎﾟｯﾌﾟ体" pitchFamily="50" charset="-128"/>
                <a:ea typeface="HGP創英角ﾎﾟｯﾌﾟ体" pitchFamily="50" charset="-128"/>
              </a:rPr>
              <a:t>cavitis</a:t>
            </a:r>
            <a:r>
              <a:rPr lang="en-US" altLang="ja-JP" sz="1600" dirty="0" smtClean="0">
                <a:latin typeface="HGP創英角ﾎﾟｯﾌﾟ体" pitchFamily="50" charset="-128"/>
                <a:ea typeface="HGP創英角ﾎﾟｯﾌﾟ体" pitchFamily="50" charset="-128"/>
              </a:rPr>
              <a:t> for LH-LHC</a:t>
            </a:r>
          </a:p>
          <a:p>
            <a:r>
              <a:rPr kumimoji="1" lang="en-US" altLang="ja-JP" sz="1400" dirty="0" smtClean="0">
                <a:latin typeface="HGP創英角ﾎﾟｯﾌﾟ体" pitchFamily="50" charset="-128"/>
                <a:ea typeface="HGP創英角ﾎﾟｯﾌﾟ体" pitchFamily="50" charset="-128"/>
              </a:rPr>
              <a:t>Compact and complicated cavity structure </a:t>
            </a:r>
            <a:r>
              <a:rPr lang="en-US" altLang="ja-JP" sz="1400" dirty="0" smtClean="0">
                <a:latin typeface="HGP創英角ﾎﾟｯﾌﾟ体" pitchFamily="50" charset="-128"/>
                <a:ea typeface="HGP創英角ﾎﾟｯﾌﾟ体" pitchFamily="50" charset="-128"/>
              </a:rPr>
              <a:t>to meet space requirements</a:t>
            </a:r>
            <a:endParaRPr kumimoji="1" lang="en-US" altLang="ja-JP" sz="1400" dirty="0" smtClean="0">
              <a:latin typeface="HGP創英角ﾎﾟｯﾌﾟ体" pitchFamily="50" charset="-128"/>
              <a:ea typeface="HGP創英角ﾎﾟｯﾌﾟ体" pitchFamily="50" charset="-128"/>
            </a:endParaRPr>
          </a:p>
          <a:p>
            <a:r>
              <a:rPr lang="en-US" altLang="ja-JP" sz="1400" dirty="0" smtClean="0">
                <a:latin typeface="HGP創英角ﾎﾟｯﾌﾟ体" pitchFamily="50" charset="-128"/>
                <a:ea typeface="HGP創英角ﾎﾟｯﾌﾟ体" pitchFamily="50" charset="-128"/>
              </a:rPr>
              <a:t>H</a:t>
            </a:r>
            <a:r>
              <a:rPr kumimoji="1" lang="en-US" altLang="ja-JP" sz="1400" dirty="0" smtClean="0">
                <a:latin typeface="HGP創英角ﾎﾟｯﾌﾟ体" pitchFamily="50" charset="-128"/>
                <a:ea typeface="HGP創英角ﾎﾟｯﾌﾟ体" pitchFamily="50" charset="-128"/>
              </a:rPr>
              <a:t>igh fields are required</a:t>
            </a:r>
            <a:r>
              <a:rPr lang="en-US" altLang="ja-JP" sz="1400" dirty="0" smtClean="0">
                <a:latin typeface="HGP創英角ﾎﾟｯﾌﾟ体" pitchFamily="50" charset="-128"/>
                <a:ea typeface="HGP創英角ﾎﾟｯﾌﾟ体" pitchFamily="50" charset="-128"/>
              </a:rPr>
              <a:t> for sufficient bunch rotation</a:t>
            </a:r>
            <a:endParaRPr kumimoji="1" lang="en-US" altLang="ja-JP" sz="1400" dirty="0" smtClean="0">
              <a:latin typeface="HGP創英角ﾎﾟｯﾌﾟ体" pitchFamily="50" charset="-128"/>
              <a:ea typeface="HGP創英角ﾎﾟｯﾌﾟ体" pitchFamily="50" charset="-128"/>
            </a:endParaRPr>
          </a:p>
          <a:p>
            <a:pPr lvl="1"/>
            <a:r>
              <a:rPr lang="en-US" altLang="ja-JP" sz="1400" dirty="0" smtClean="0">
                <a:latin typeface="HGP創英角ﾎﾟｯﾌﾟ体" pitchFamily="50" charset="-128"/>
                <a:ea typeface="HGP創英角ﾎﾟｯﾌﾟ体" pitchFamily="50" charset="-128"/>
              </a:rPr>
              <a:t>3.4</a:t>
            </a:r>
            <a:r>
              <a:rPr kumimoji="1" lang="en-US" altLang="ja-JP" sz="1400" dirty="0" smtClean="0">
                <a:latin typeface="HGP創英角ﾎﾟｯﾌﾟ体" pitchFamily="50" charset="-128"/>
                <a:ea typeface="HGP創英角ﾎﾟｯﾌﾟ体" pitchFamily="50" charset="-128"/>
              </a:rPr>
              <a:t> MV per cavity at </a:t>
            </a:r>
            <a:r>
              <a:rPr lang="en-US" altLang="ja-JP" sz="1400" dirty="0" smtClean="0">
                <a:latin typeface="HGP創英角ﾎﾟｯﾌﾟ体" pitchFamily="50" charset="-128"/>
                <a:ea typeface="HGP創英角ﾎﾟｯﾌﾟ体" pitchFamily="50" charset="-128"/>
              </a:rPr>
              <a:t>400 MHz with Q=10</a:t>
            </a:r>
            <a:r>
              <a:rPr lang="en-US" altLang="ja-JP" sz="1400" baseline="30000" dirty="0" smtClean="0">
                <a:latin typeface="HGP創英角ﾎﾟｯﾌﾟ体" pitchFamily="50" charset="-128"/>
                <a:ea typeface="HGP創英角ﾎﾟｯﾌﾟ体" pitchFamily="50" charset="-128"/>
              </a:rPr>
              <a:t>10</a:t>
            </a:r>
            <a:r>
              <a:rPr lang="en-US" altLang="ja-JP" sz="1400" dirty="0" smtClean="0">
                <a:latin typeface="HGP創英角ﾎﾟｯﾌﾟ体" pitchFamily="50" charset="-128"/>
                <a:ea typeface="HGP創英角ﾎﾟｯﾌﾟ体" pitchFamily="50" charset="-128"/>
              </a:rPr>
              <a:t>,T=2K</a:t>
            </a:r>
          </a:p>
          <a:p>
            <a:pPr lvl="1"/>
            <a:r>
              <a:rPr lang="en-US" altLang="ja-JP" sz="1200" dirty="0" smtClean="0">
                <a:latin typeface="HGP創英角ﾎﾟｯﾌﾟ体" pitchFamily="50" charset="-128"/>
                <a:ea typeface="HGP創英角ﾎﾟｯﾌﾟ体" pitchFamily="50" charset="-128"/>
              </a:rPr>
              <a:t>(KEKB crab: 1.4 MV at 509MHz with Q=10</a:t>
            </a:r>
            <a:r>
              <a:rPr lang="en-US" altLang="ja-JP" sz="1200" baseline="30000" dirty="0" smtClean="0">
                <a:latin typeface="HGP創英角ﾎﾟｯﾌﾟ体" pitchFamily="50" charset="-128"/>
                <a:ea typeface="HGP創英角ﾎﾟｯﾌﾟ体" pitchFamily="50" charset="-128"/>
              </a:rPr>
              <a:t>9</a:t>
            </a:r>
            <a:r>
              <a:rPr lang="en-US" altLang="ja-JP" sz="1200" dirty="0" smtClean="0">
                <a:latin typeface="HGP創英角ﾎﾟｯﾌﾟ体" pitchFamily="50" charset="-128"/>
                <a:ea typeface="HGP創英角ﾎﾟｯﾌﾟ体" pitchFamily="50" charset="-128"/>
              </a:rPr>
              <a:t>,T=4.4K)</a:t>
            </a:r>
            <a:endParaRPr kumimoji="1" lang="en-US" altLang="ja-JP" sz="1200" dirty="0" smtClean="0">
              <a:latin typeface="HGP創英角ﾎﾟｯﾌﾟ体" pitchFamily="50" charset="-128"/>
              <a:ea typeface="HGP創英角ﾎﾟｯﾌﾟ体" pitchFamily="50" charset="-128"/>
            </a:endParaRPr>
          </a:p>
          <a:p>
            <a:r>
              <a:rPr kumimoji="1" lang="en-US" altLang="ja-JP" sz="1400" dirty="0" smtClean="0">
                <a:latin typeface="HGP創英角ﾎﾟｯﾌﾟ体" pitchFamily="50" charset="-128"/>
                <a:ea typeface="HGP創英角ﾎﾟｯﾌﾟ体" pitchFamily="50" charset="-128"/>
              </a:rPr>
              <a:t>Surface treatment is one of important issues </a:t>
            </a:r>
          </a:p>
          <a:p>
            <a:pPr lvl="1"/>
            <a:r>
              <a:rPr lang="en-US" altLang="ja-JP" sz="1400" dirty="0" smtClean="0">
                <a:latin typeface="HGP創英角ﾎﾟｯﾌﾟ体" pitchFamily="50" charset="-128"/>
                <a:ea typeface="HGP創英角ﾎﾟｯﾌﾟ体" pitchFamily="50" charset="-128"/>
              </a:rPr>
              <a:t>CP(Chemical polishing) is used so far</a:t>
            </a:r>
            <a:endParaRPr kumimoji="1" lang="en-US" altLang="ja-JP" sz="1400" dirty="0" smtClean="0">
              <a:latin typeface="HGP創英角ﾎﾟｯﾌﾟ体" pitchFamily="50" charset="-128"/>
              <a:ea typeface="HGP創英角ﾎﾟｯﾌﾟ体" pitchFamily="50" charset="-128"/>
            </a:endParaRPr>
          </a:p>
          <a:p>
            <a:pPr>
              <a:buNone/>
            </a:pPr>
            <a:endParaRPr kumimoji="1" lang="en-US" altLang="ja-JP" sz="1600" dirty="0" smtClean="0">
              <a:latin typeface="HGP創英角ﾎﾟｯﾌﾟ体" pitchFamily="50" charset="-128"/>
              <a:ea typeface="HGP創英角ﾎﾟｯﾌﾟ体" pitchFamily="50" charset="-128"/>
            </a:endParaRPr>
          </a:p>
          <a:p>
            <a:pPr>
              <a:buNone/>
            </a:pPr>
            <a:r>
              <a:rPr kumimoji="1" lang="en-US" altLang="ja-JP" sz="1600" dirty="0" smtClean="0">
                <a:latin typeface="HGP創英角ﾎﾟｯﾌﾟ体" pitchFamily="50" charset="-128"/>
                <a:ea typeface="HGP創英角ﾎﾟｯﾌﾟ体" pitchFamily="50" charset="-128"/>
              </a:rPr>
              <a:t>EP (Electro-polishing)</a:t>
            </a:r>
          </a:p>
          <a:p>
            <a:r>
              <a:rPr lang="en-US" altLang="ja-JP" sz="1400" dirty="0" smtClean="0">
                <a:latin typeface="HGP創英角ﾎﾟｯﾌﾟ体" pitchFamily="50" charset="-128"/>
                <a:ea typeface="HGP創英角ﾎﾟｯﾌﾟ体" pitchFamily="50" charset="-128"/>
              </a:rPr>
              <a:t>First applied</a:t>
            </a:r>
            <a:r>
              <a:rPr kumimoji="1" lang="en-US" altLang="ja-JP" sz="1400" dirty="0" smtClean="0">
                <a:latin typeface="HGP創英角ﾎﾟｯﾌﾟ体" pitchFamily="50" charset="-128"/>
                <a:ea typeface="HGP創英角ﾎﾟｯﾌﾟ体" pitchFamily="50" charset="-128"/>
              </a:rPr>
              <a:t> to TRISTAN SRF cavities at KEK</a:t>
            </a:r>
          </a:p>
          <a:p>
            <a:r>
              <a:rPr lang="en-US" altLang="ja-JP" sz="1400" dirty="0" smtClean="0">
                <a:latin typeface="HGP創英角ﾎﾟｯﾌﾟ体" pitchFamily="50" charset="-128"/>
                <a:ea typeface="HGP創英角ﾎﾟｯﾌﾟ体" pitchFamily="50" charset="-128"/>
              </a:rPr>
              <a:t>Horizontally rotating technique</a:t>
            </a:r>
            <a:endParaRPr kumimoji="1" lang="en-US" altLang="ja-JP" sz="1400" dirty="0" smtClean="0">
              <a:latin typeface="HGP創英角ﾎﾟｯﾌﾟ体" pitchFamily="50" charset="-128"/>
              <a:ea typeface="HGP創英角ﾎﾟｯﾌﾟ体" pitchFamily="50" charset="-128"/>
            </a:endParaRPr>
          </a:p>
          <a:p>
            <a:r>
              <a:rPr kumimoji="1" lang="en-US" altLang="ja-JP" sz="1400" dirty="0" smtClean="0">
                <a:latin typeface="HGP創英角ﾎﾟｯﾌﾟ体" pitchFamily="50" charset="-128"/>
                <a:ea typeface="HGP創英角ﾎﾟｯﾌﾟ体" pitchFamily="50" charset="-128"/>
              </a:rPr>
              <a:t>Smoother surface than CP</a:t>
            </a:r>
          </a:p>
          <a:p>
            <a:r>
              <a:rPr lang="en-US" altLang="ja-JP" sz="1400" dirty="0" smtClean="0">
                <a:latin typeface="HGP創英角ﾎﾟｯﾌﾟ体" pitchFamily="50" charset="-128"/>
                <a:ea typeface="HGP創英角ﾎﾟｯﾌﾟ体" pitchFamily="50" charset="-128"/>
              </a:rPr>
              <a:t>Standard treatment method for high field cavities</a:t>
            </a:r>
            <a:endParaRPr kumimoji="1" lang="en-US" altLang="ja-JP" sz="1400" dirty="0" smtClean="0">
              <a:latin typeface="HGP創英角ﾎﾟｯﾌﾟ体" pitchFamily="50" charset="-128"/>
              <a:ea typeface="HGP創英角ﾎﾟｯﾌﾟ体" pitchFamily="50" charset="-128"/>
            </a:endParaRPr>
          </a:p>
          <a:p>
            <a:pPr>
              <a:buNone/>
            </a:pPr>
            <a:endParaRPr kumimoji="1" lang="en-US" altLang="ja-JP" sz="1600" dirty="0" smtClean="0">
              <a:latin typeface="HGP創英角ﾎﾟｯﾌﾟ体" pitchFamily="50" charset="-128"/>
              <a:ea typeface="HGP創英角ﾎﾟｯﾌﾟ体" pitchFamily="50" charset="-128"/>
            </a:endParaRPr>
          </a:p>
          <a:p>
            <a:pPr>
              <a:buNone/>
            </a:pPr>
            <a:r>
              <a:rPr kumimoji="1" lang="en-US" altLang="ja-JP" sz="1600" dirty="0" smtClean="0">
                <a:latin typeface="HGP創英角ﾎﾟｯﾌﾟ体" pitchFamily="50" charset="-128"/>
                <a:ea typeface="HGP創英角ﾎﾟｯﾌﾟ体" pitchFamily="50" charset="-128"/>
              </a:rPr>
              <a:t>VEP (Vertical EP)</a:t>
            </a:r>
          </a:p>
          <a:p>
            <a:r>
              <a:rPr kumimoji="1" lang="en-US" altLang="ja-JP" sz="1400" dirty="0" smtClean="0">
                <a:latin typeface="HGP創英角ﾎﾟｯﾌﾟ体" pitchFamily="50" charset="-128"/>
                <a:ea typeface="HGP創英角ﾎﾟｯﾌﾟ体" pitchFamily="50" charset="-128"/>
              </a:rPr>
              <a:t>We proposed an R&amp;D </a:t>
            </a:r>
            <a:r>
              <a:rPr lang="en-US" altLang="ja-JP" sz="1400" dirty="0" smtClean="0">
                <a:latin typeface="HGP創英角ﾎﾟｯﾌﾟ体" pitchFamily="50" charset="-128"/>
                <a:ea typeface="HGP創英角ﾎﾟｯﾌﾟ体" pitchFamily="50" charset="-128"/>
              </a:rPr>
              <a:t>on</a:t>
            </a:r>
            <a:r>
              <a:rPr kumimoji="1" lang="en-US" altLang="ja-JP" sz="1400" dirty="0" smtClean="0">
                <a:latin typeface="HGP創英角ﾎﾟｯﾌﾟ体" pitchFamily="50" charset="-128"/>
                <a:ea typeface="HGP創英角ﾎﾟｯﾌﾟ体" pitchFamily="50" charset="-128"/>
              </a:rPr>
              <a:t> application of EP to LHC crab cavities</a:t>
            </a:r>
          </a:p>
          <a:p>
            <a:r>
              <a:rPr lang="en-US" altLang="ja-JP" sz="1400" dirty="0" smtClean="0">
                <a:latin typeface="HGP創英角ﾎﾟｯﾌﾟ体" pitchFamily="50" charset="-128"/>
                <a:ea typeface="HGP創英角ﾎﾟｯﾌﾟ体" pitchFamily="50" charset="-128"/>
              </a:rPr>
              <a:t>Horizontally rotating technique is difficult to apply</a:t>
            </a:r>
          </a:p>
          <a:p>
            <a:r>
              <a:rPr lang="en-US" altLang="ja-JP" sz="1400" dirty="0" smtClean="0">
                <a:latin typeface="HGP創英角ﾎﾟｯﾌﾟ体" pitchFamily="50" charset="-128"/>
                <a:ea typeface="HGP創英角ﾎﾟｯﾌﾟ体" pitchFamily="50" charset="-128"/>
              </a:rPr>
              <a:t>Develop vertical EP at our EP station</a:t>
            </a:r>
            <a:endParaRPr kumimoji="1" lang="en-US" altLang="ja-JP" sz="1400" dirty="0" smtClean="0">
              <a:latin typeface="HGP創英角ﾎﾟｯﾌﾟ体" pitchFamily="50" charset="-128"/>
              <a:ea typeface="HGP創英角ﾎﾟｯﾌﾟ体" pitchFamily="50" charset="-128"/>
            </a:endParaRPr>
          </a:p>
        </p:txBody>
      </p:sp>
      <p:pic>
        <p:nvPicPr>
          <p:cNvPr id="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948264" y="188640"/>
            <a:ext cx="1829081" cy="20608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descr="\\SCC-fs-2.kek.jp\SCCG-archive\members folder\tatsushi\20110727台湾＃1EP1\DSCF2594.JPG"/>
          <p:cNvPicPr>
            <a:picLocks noChangeAspect="1" noChangeArrowheads="1"/>
          </p:cNvPicPr>
          <p:nvPr/>
        </p:nvPicPr>
        <p:blipFill>
          <a:blip r:embed="rId4" cstate="print"/>
          <a:srcRect/>
          <a:stretch>
            <a:fillRect/>
          </a:stretch>
        </p:blipFill>
        <p:spPr bwMode="auto">
          <a:xfrm>
            <a:off x="5508104" y="4221088"/>
            <a:ext cx="3312368" cy="2484276"/>
          </a:xfrm>
          <a:prstGeom prst="rect">
            <a:avLst/>
          </a:prstGeom>
          <a:noFill/>
        </p:spPr>
      </p:pic>
      <p:sp>
        <p:nvSpPr>
          <p:cNvPr id="9" name="テキスト ボックス 8"/>
          <p:cNvSpPr txBox="1"/>
          <p:nvPr/>
        </p:nvSpPr>
        <p:spPr>
          <a:xfrm>
            <a:off x="5940152" y="6381328"/>
            <a:ext cx="2856167"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Our EP apparatus for 500 MHz </a:t>
            </a:r>
            <a:r>
              <a:rPr kumimoji="1" lang="en-US" altLang="ja-JP" sz="1200" dirty="0" smtClean="0"/>
              <a:t>cavity</a:t>
            </a:r>
            <a:endParaRPr kumimoji="1" lang="ja-JP" altLang="en-US" sz="1200" dirty="0"/>
          </a:p>
        </p:txBody>
      </p:sp>
      <p:sp>
        <p:nvSpPr>
          <p:cNvPr id="10" name="テキスト ボックス 9"/>
          <p:cNvSpPr txBox="1"/>
          <p:nvPr/>
        </p:nvSpPr>
        <p:spPr>
          <a:xfrm>
            <a:off x="7596336" y="1927865"/>
            <a:ext cx="1196225"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200" dirty="0" smtClean="0"/>
              <a:t>BNL DQW cavity</a:t>
            </a:r>
            <a:endParaRPr kumimoji="1" lang="ja-JP" altLang="en-US" sz="1200" dirty="0"/>
          </a:p>
        </p:txBody>
      </p:sp>
      <p:sp>
        <p:nvSpPr>
          <p:cNvPr id="11" name="テキスト ボックス 10"/>
          <p:cNvSpPr txBox="1"/>
          <p:nvPr/>
        </p:nvSpPr>
        <p:spPr>
          <a:xfrm>
            <a:off x="5364088" y="3933056"/>
            <a:ext cx="3538148" cy="24622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000" dirty="0" smtClean="0"/>
              <a:t>Horizontally rotating EP system developed for TRISTN SC cavities</a:t>
            </a:r>
            <a:endParaRPr kumimoji="1" lang="ja-JP" alt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156176" y="2492896"/>
            <a:ext cx="2743292" cy="1429320"/>
          </a:xfrm>
          <a:prstGeom prst="rect">
            <a:avLst/>
          </a:prstGeom>
          <a:noFill/>
          <a:ln w="9525">
            <a:noFill/>
            <a:miter lim="800000"/>
            <a:headEnd/>
            <a:tailEnd/>
          </a:ln>
        </p:spPr>
      </p:pic>
      <p:pic>
        <p:nvPicPr>
          <p:cNvPr id="27" name="Picture 7"/>
          <p:cNvPicPr>
            <a:picLocks noChangeAspect="1" noChangeArrowheads="1"/>
          </p:cNvPicPr>
          <p:nvPr/>
        </p:nvPicPr>
        <p:blipFill>
          <a:blip r:embed="rId3" cstate="print"/>
          <a:srcRect/>
          <a:stretch>
            <a:fillRect/>
          </a:stretch>
        </p:blipFill>
        <p:spPr bwMode="auto">
          <a:xfrm>
            <a:off x="5652120" y="4204382"/>
            <a:ext cx="3404766" cy="2608994"/>
          </a:xfrm>
          <a:prstGeom prst="rect">
            <a:avLst/>
          </a:prstGeom>
          <a:noFill/>
          <a:ln w="9525">
            <a:noFill/>
            <a:miter lim="800000"/>
            <a:headEnd/>
            <a:tailEnd/>
          </a:ln>
        </p:spPr>
      </p:pic>
      <p:pic>
        <p:nvPicPr>
          <p:cNvPr id="23" name="Picture 4"/>
          <p:cNvPicPr>
            <a:picLocks noChangeAspect="1" noChangeArrowheads="1"/>
          </p:cNvPicPr>
          <p:nvPr/>
        </p:nvPicPr>
        <p:blipFill>
          <a:blip r:embed="rId4" cstate="print"/>
          <a:srcRect/>
          <a:stretch>
            <a:fillRect/>
          </a:stretch>
        </p:blipFill>
        <p:spPr bwMode="auto">
          <a:xfrm>
            <a:off x="2267744" y="4221088"/>
            <a:ext cx="3375771" cy="2563366"/>
          </a:xfrm>
          <a:prstGeom prst="rect">
            <a:avLst/>
          </a:prstGeom>
          <a:noFill/>
          <a:ln w="9525">
            <a:noFill/>
            <a:miter lim="800000"/>
            <a:headEnd/>
            <a:tailEnd/>
          </a:ln>
        </p:spPr>
      </p:pic>
      <p:grpSp>
        <p:nvGrpSpPr>
          <p:cNvPr id="21" name="グループ化 20"/>
          <p:cNvGrpSpPr/>
          <p:nvPr/>
        </p:nvGrpSpPr>
        <p:grpSpPr>
          <a:xfrm>
            <a:off x="107504" y="686855"/>
            <a:ext cx="3787982" cy="3030177"/>
            <a:chOff x="396959" y="686855"/>
            <a:chExt cx="3787982" cy="3030177"/>
          </a:xfrm>
        </p:grpSpPr>
        <p:pic>
          <p:nvPicPr>
            <p:cNvPr id="2" name="Picture 2"/>
            <p:cNvPicPr>
              <a:picLocks noChangeAspect="1" noChangeArrowheads="1"/>
            </p:cNvPicPr>
            <p:nvPr/>
          </p:nvPicPr>
          <p:blipFill>
            <a:blip r:embed="rId5" cstate="print"/>
            <a:srcRect l="9621" r="1832"/>
            <a:stretch>
              <a:fillRect/>
            </a:stretch>
          </p:blipFill>
          <p:spPr bwMode="auto">
            <a:xfrm>
              <a:off x="396959" y="708092"/>
              <a:ext cx="3663231" cy="3008940"/>
            </a:xfrm>
            <a:prstGeom prst="rect">
              <a:avLst/>
            </a:prstGeom>
            <a:noFill/>
            <a:ln w="9525">
              <a:noFill/>
              <a:miter lim="800000"/>
              <a:headEnd/>
              <a:tailEnd/>
            </a:ln>
          </p:spPr>
        </p:pic>
        <p:sp>
          <p:nvSpPr>
            <p:cNvPr id="18" name="角丸四角形 17"/>
            <p:cNvSpPr/>
            <p:nvPr/>
          </p:nvSpPr>
          <p:spPr>
            <a:xfrm>
              <a:off x="3397290" y="686855"/>
              <a:ext cx="787651" cy="669956"/>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4111796" y="612698"/>
            <a:ext cx="4924700" cy="2024214"/>
            <a:chOff x="4067944" y="908720"/>
            <a:chExt cx="4924700" cy="2024214"/>
          </a:xfrm>
        </p:grpSpPr>
        <p:pic>
          <p:nvPicPr>
            <p:cNvPr id="1026" name="Picture 2"/>
            <p:cNvPicPr>
              <a:picLocks noChangeAspect="1" noChangeArrowheads="1"/>
            </p:cNvPicPr>
            <p:nvPr/>
          </p:nvPicPr>
          <p:blipFill>
            <a:blip r:embed="rId6" cstate="print"/>
            <a:srcRect/>
            <a:stretch>
              <a:fillRect/>
            </a:stretch>
          </p:blipFill>
          <p:spPr bwMode="auto">
            <a:xfrm>
              <a:off x="4067944" y="1196752"/>
              <a:ext cx="4924700" cy="1736182"/>
            </a:xfrm>
            <a:prstGeom prst="rect">
              <a:avLst/>
            </a:prstGeom>
            <a:noFill/>
            <a:ln w="9525">
              <a:noFill/>
              <a:miter lim="800000"/>
              <a:headEnd/>
              <a:tailEnd/>
            </a:ln>
          </p:spPr>
        </p:pic>
        <p:sp>
          <p:nvSpPr>
            <p:cNvPr id="9" name="テキスト ボックス 8"/>
            <p:cNvSpPr txBox="1"/>
            <p:nvPr/>
          </p:nvSpPr>
          <p:spPr>
            <a:xfrm>
              <a:off x="4067944" y="908720"/>
              <a:ext cx="1311578" cy="338554"/>
            </a:xfrm>
            <a:prstGeom prst="rect">
              <a:avLst/>
            </a:prstGeom>
            <a:noFill/>
          </p:spPr>
          <p:txBody>
            <a:bodyPr wrap="none" rtlCol="0">
              <a:spAutoFit/>
            </a:bodyPr>
            <a:lstStyle/>
            <a:p>
              <a:r>
                <a:rPr kumimoji="1" lang="en-US" altLang="ja-JP" sz="1600" dirty="0" smtClean="0">
                  <a:latin typeface="HGP創英角ﾎﾟｯﾌﾟ体" pitchFamily="50" charset="-128"/>
                  <a:ea typeface="HGP創英角ﾎﾟｯﾌﾟ体" pitchFamily="50" charset="-128"/>
                </a:rPr>
                <a:t>DQW </a:t>
              </a:r>
              <a:r>
                <a:rPr lang="en-US" altLang="ja-JP" sz="1600" dirty="0" smtClean="0">
                  <a:latin typeface="HGP創英角ﾎﾟｯﾌﾟ体" pitchFamily="50" charset="-128"/>
                  <a:ea typeface="HGP創英角ﾎﾟｯﾌﾟ体" pitchFamily="50" charset="-128"/>
                </a:rPr>
                <a:t>of</a:t>
              </a:r>
              <a:r>
                <a:rPr kumimoji="1" lang="en-US" altLang="ja-JP" sz="1600" dirty="0" smtClean="0">
                  <a:latin typeface="HGP創英角ﾎﾟｯﾌﾟ体" pitchFamily="50" charset="-128"/>
                  <a:ea typeface="HGP創英角ﾎﾟｯﾌﾟ体" pitchFamily="50" charset="-128"/>
                </a:rPr>
                <a:t> BNL</a:t>
              </a:r>
              <a:endParaRPr kumimoji="1" lang="ja-JP" altLang="en-US" sz="1600" dirty="0">
                <a:latin typeface="HGP創英角ﾎﾟｯﾌﾟ体" pitchFamily="50" charset="-128"/>
                <a:ea typeface="HGP創英角ﾎﾟｯﾌﾟ体" pitchFamily="50" charset="-128"/>
              </a:endParaRPr>
            </a:p>
          </p:txBody>
        </p:sp>
        <p:sp>
          <p:nvSpPr>
            <p:cNvPr id="10" name="テキスト ボックス 9"/>
            <p:cNvSpPr txBox="1"/>
            <p:nvPr/>
          </p:nvSpPr>
          <p:spPr>
            <a:xfrm>
              <a:off x="5652120" y="988718"/>
              <a:ext cx="1343638" cy="338554"/>
            </a:xfrm>
            <a:prstGeom prst="rect">
              <a:avLst/>
            </a:prstGeom>
            <a:noFill/>
          </p:spPr>
          <p:txBody>
            <a:bodyPr wrap="none" rtlCol="0">
              <a:spAutoFit/>
            </a:bodyPr>
            <a:lstStyle/>
            <a:p>
              <a:r>
                <a:rPr kumimoji="1" lang="en-US" altLang="ja-JP" sz="1600" dirty="0" smtClean="0">
                  <a:latin typeface="HGP創英角ﾎﾟｯﾌﾟ体" pitchFamily="50" charset="-128"/>
                  <a:ea typeface="HGP創英角ﾎﾟｯﾌﾟ体" pitchFamily="50" charset="-128"/>
                </a:rPr>
                <a:t>RFD </a:t>
              </a:r>
              <a:r>
                <a:rPr lang="en-US" altLang="ja-JP" sz="1600" dirty="0" smtClean="0">
                  <a:latin typeface="HGP創英角ﾎﾟｯﾌﾟ体" pitchFamily="50" charset="-128"/>
                  <a:ea typeface="HGP創英角ﾎﾟｯﾌﾟ体" pitchFamily="50" charset="-128"/>
                </a:rPr>
                <a:t>of</a:t>
              </a:r>
              <a:r>
                <a:rPr kumimoji="1" lang="en-US" altLang="ja-JP" sz="1600" dirty="0" smtClean="0">
                  <a:latin typeface="HGP創英角ﾎﾟｯﾌﾟ体" pitchFamily="50" charset="-128"/>
                  <a:ea typeface="HGP創英角ﾎﾟｯﾌﾟ体" pitchFamily="50" charset="-128"/>
                </a:rPr>
                <a:t> </a:t>
              </a:r>
              <a:r>
                <a:rPr kumimoji="1" lang="en-US" altLang="ja-JP" sz="1600" dirty="0" err="1" smtClean="0">
                  <a:latin typeface="HGP創英角ﾎﾟｯﾌﾟ体" pitchFamily="50" charset="-128"/>
                  <a:ea typeface="HGP創英角ﾎﾟｯﾌﾟ体" pitchFamily="50" charset="-128"/>
                </a:rPr>
                <a:t>JLab</a:t>
              </a:r>
              <a:endParaRPr kumimoji="1" lang="ja-JP" altLang="en-US" sz="1600" dirty="0">
                <a:latin typeface="HGP創英角ﾎﾟｯﾌﾟ体" pitchFamily="50" charset="-128"/>
                <a:ea typeface="HGP創英角ﾎﾟｯﾌﾟ体" pitchFamily="50" charset="-128"/>
              </a:endParaRPr>
            </a:p>
          </p:txBody>
        </p:sp>
        <p:sp>
          <p:nvSpPr>
            <p:cNvPr id="11" name="テキスト ボックス 10"/>
            <p:cNvSpPr txBox="1"/>
            <p:nvPr/>
          </p:nvSpPr>
          <p:spPr>
            <a:xfrm>
              <a:off x="7524328" y="980728"/>
              <a:ext cx="1346844" cy="338554"/>
            </a:xfrm>
            <a:prstGeom prst="rect">
              <a:avLst/>
            </a:prstGeom>
            <a:noFill/>
          </p:spPr>
          <p:txBody>
            <a:bodyPr wrap="none" rtlCol="0">
              <a:spAutoFit/>
            </a:bodyPr>
            <a:lstStyle/>
            <a:p>
              <a:r>
                <a:rPr kumimoji="1" lang="en-US" altLang="ja-JP" sz="1600" dirty="0" smtClean="0">
                  <a:latin typeface="HGP創英角ﾎﾟｯﾌﾟ体" pitchFamily="50" charset="-128"/>
                  <a:ea typeface="HGP創英角ﾎﾟｯﾌﾟ体" pitchFamily="50" charset="-128"/>
                </a:rPr>
                <a:t>4 Rod </a:t>
              </a:r>
              <a:r>
                <a:rPr lang="en-US" altLang="ja-JP" sz="1600" dirty="0" smtClean="0">
                  <a:latin typeface="HGP創英角ﾎﾟｯﾌﾟ体" pitchFamily="50" charset="-128"/>
                  <a:ea typeface="HGP創英角ﾎﾟｯﾌﾟ体" pitchFamily="50" charset="-128"/>
                </a:rPr>
                <a:t>of</a:t>
              </a:r>
              <a:r>
                <a:rPr kumimoji="1" lang="en-US" altLang="ja-JP" sz="1600" dirty="0" smtClean="0">
                  <a:latin typeface="HGP創英角ﾎﾟｯﾌﾟ体" pitchFamily="50" charset="-128"/>
                  <a:ea typeface="HGP創英角ﾎﾟｯﾌﾟ体" pitchFamily="50" charset="-128"/>
                </a:rPr>
                <a:t> UK</a:t>
              </a:r>
              <a:endParaRPr kumimoji="1" lang="ja-JP" altLang="en-US" sz="1600" dirty="0">
                <a:latin typeface="HGP創英角ﾎﾟｯﾌﾟ体" pitchFamily="50" charset="-128"/>
                <a:ea typeface="HGP創英角ﾎﾟｯﾌﾟ体" pitchFamily="50" charset="-128"/>
              </a:endParaRPr>
            </a:p>
          </p:txBody>
        </p:sp>
      </p:grpSp>
      <p:sp>
        <p:nvSpPr>
          <p:cNvPr id="16" name="テキスト ボックス 15"/>
          <p:cNvSpPr txBox="1"/>
          <p:nvPr/>
        </p:nvSpPr>
        <p:spPr>
          <a:xfrm>
            <a:off x="4572000" y="188640"/>
            <a:ext cx="4094391" cy="369332"/>
          </a:xfrm>
          <a:prstGeom prst="rect">
            <a:avLst/>
          </a:prstGeom>
          <a:noFill/>
        </p:spPr>
        <p:txBody>
          <a:bodyPr wrap="none" rtlCol="0">
            <a:spAutoFit/>
          </a:bodyPr>
          <a:lstStyle/>
          <a:p>
            <a:r>
              <a:rPr kumimoji="1" lang="en-US" altLang="ja-JP" dirty="0" smtClean="0">
                <a:latin typeface="HGP創英角ﾎﾟｯﾌﾟ体" pitchFamily="50" charset="-128"/>
                <a:ea typeface="HGP創英角ﾎﾟｯﾌﾟ体" pitchFamily="50" charset="-128"/>
              </a:rPr>
              <a:t>Several designs fo</a:t>
            </a:r>
            <a:r>
              <a:rPr lang="en-US" altLang="ja-JP" dirty="0" smtClean="0">
                <a:latin typeface="HGP創英角ﾎﾟｯﾌﾟ体" pitchFamily="50" charset="-128"/>
                <a:ea typeface="HGP創英角ﾎﾟｯﾌﾟ体" pitchFamily="50" charset="-128"/>
              </a:rPr>
              <a:t>r LHC</a:t>
            </a:r>
            <a:r>
              <a:rPr kumimoji="1" lang="en-US" altLang="ja-JP" dirty="0" smtClean="0">
                <a:latin typeface="HGP創英角ﾎﾟｯﾌﾟ体" pitchFamily="50" charset="-128"/>
                <a:ea typeface="HGP創英角ﾎﾟｯﾌﾟ体" pitchFamily="50" charset="-128"/>
              </a:rPr>
              <a:t> </a:t>
            </a:r>
            <a:r>
              <a:rPr lang="en-US" altLang="ja-JP" dirty="0" smtClean="0">
                <a:latin typeface="HGP創英角ﾎﾟｯﾌﾟ体" pitchFamily="50" charset="-128"/>
                <a:ea typeface="HGP創英角ﾎﾟｯﾌﾟ体" pitchFamily="50" charset="-128"/>
              </a:rPr>
              <a:t>c</a:t>
            </a:r>
            <a:r>
              <a:rPr kumimoji="1" lang="en-US" altLang="ja-JP" dirty="0" smtClean="0">
                <a:latin typeface="HGP創英角ﾎﾟｯﾌﾟ体" pitchFamily="50" charset="-128"/>
                <a:ea typeface="HGP創英角ﾎﾟｯﾌﾟ体" pitchFamily="50" charset="-128"/>
              </a:rPr>
              <a:t>rab </a:t>
            </a:r>
            <a:r>
              <a:rPr lang="en-US" altLang="ja-JP" dirty="0" smtClean="0">
                <a:latin typeface="HGP創英角ﾎﾟｯﾌﾟ体" pitchFamily="50" charset="-128"/>
                <a:ea typeface="HGP創英角ﾎﾟｯﾌﾟ体" pitchFamily="50" charset="-128"/>
              </a:rPr>
              <a:t>c</a:t>
            </a:r>
            <a:r>
              <a:rPr kumimoji="1" lang="en-US" altLang="ja-JP" dirty="0" smtClean="0">
                <a:latin typeface="HGP創英角ﾎﾟｯﾌﾟ体" pitchFamily="50" charset="-128"/>
                <a:ea typeface="HGP創英角ﾎﾟｯﾌﾟ体" pitchFamily="50" charset="-128"/>
              </a:rPr>
              <a:t>avity</a:t>
            </a:r>
          </a:p>
        </p:txBody>
      </p:sp>
      <p:sp>
        <p:nvSpPr>
          <p:cNvPr id="17" name="テキスト ボックス 16"/>
          <p:cNvSpPr txBox="1"/>
          <p:nvPr/>
        </p:nvSpPr>
        <p:spPr>
          <a:xfrm>
            <a:off x="107504" y="87015"/>
            <a:ext cx="4011034" cy="461665"/>
          </a:xfrm>
          <a:prstGeom prst="rect">
            <a:avLst/>
          </a:prstGeom>
          <a:noFill/>
        </p:spPr>
        <p:txBody>
          <a:bodyPr wrap="none" rtlCol="0">
            <a:spAutoFit/>
          </a:bodyPr>
          <a:lstStyle/>
          <a:p>
            <a:r>
              <a:rPr kumimoji="1" lang="en-US" altLang="ja-JP" sz="2400" dirty="0" smtClean="0">
                <a:latin typeface="HGP創英角ﾎﾟｯﾌﾟ体" pitchFamily="50" charset="-128"/>
                <a:ea typeface="HGP創英角ﾎﾟｯﾌﾟ体" pitchFamily="50" charset="-128"/>
              </a:rPr>
              <a:t>Crab crossing </a:t>
            </a:r>
            <a:r>
              <a:rPr lang="en-US" altLang="ja-JP" sz="2400" dirty="0" smtClean="0">
                <a:latin typeface="HGP創英角ﾎﾟｯﾌﾟ体" pitchFamily="50" charset="-128"/>
                <a:ea typeface="HGP創英角ﾎﾟｯﾌﾟ体" pitchFamily="50" charset="-128"/>
              </a:rPr>
              <a:t>for</a:t>
            </a:r>
            <a:r>
              <a:rPr kumimoji="1" lang="en-US" altLang="ja-JP" sz="2400" dirty="0" smtClean="0">
                <a:latin typeface="HGP創英角ﾎﾟｯﾌﾟ体" pitchFamily="50" charset="-128"/>
                <a:ea typeface="HGP創英角ﾎﾟｯﾌﾟ体" pitchFamily="50" charset="-128"/>
              </a:rPr>
              <a:t> HL-LHC</a:t>
            </a:r>
          </a:p>
        </p:txBody>
      </p:sp>
      <p:pic>
        <p:nvPicPr>
          <p:cNvPr id="20" name="Picture 3"/>
          <p:cNvPicPr>
            <a:picLocks noChangeAspect="1" noChangeArrowheads="1"/>
          </p:cNvPicPr>
          <p:nvPr/>
        </p:nvPicPr>
        <p:blipFill>
          <a:blip r:embed="rId7" cstate="print"/>
          <a:srcRect/>
          <a:stretch>
            <a:fillRect/>
          </a:stretch>
        </p:blipFill>
        <p:spPr bwMode="auto">
          <a:xfrm>
            <a:off x="102123" y="4437112"/>
            <a:ext cx="2165621" cy="1944216"/>
          </a:xfrm>
          <a:prstGeom prst="rect">
            <a:avLst/>
          </a:prstGeom>
          <a:noFill/>
          <a:ln w="9525">
            <a:noFill/>
            <a:miter lim="800000"/>
            <a:headEnd/>
            <a:tailEnd/>
          </a:ln>
        </p:spPr>
      </p:pic>
      <p:sp>
        <p:nvSpPr>
          <p:cNvPr id="22" name="テキスト ボックス 21"/>
          <p:cNvSpPr txBox="1"/>
          <p:nvPr/>
        </p:nvSpPr>
        <p:spPr>
          <a:xfrm>
            <a:off x="1691680" y="3501008"/>
            <a:ext cx="3744416" cy="584775"/>
          </a:xfrm>
          <a:prstGeom prst="rect">
            <a:avLst/>
          </a:prstGeom>
          <a:noFill/>
        </p:spPr>
        <p:txBody>
          <a:bodyPr wrap="square" rtlCol="0">
            <a:spAutoFit/>
          </a:bodyPr>
          <a:lstStyle/>
          <a:p>
            <a:r>
              <a:rPr kumimoji="1" lang="en-US" altLang="ja-JP" sz="1600" dirty="0" smtClean="0"/>
              <a:t>We applied VEP to DQW, proof of principle (</a:t>
            </a:r>
            <a:r>
              <a:rPr kumimoji="1" lang="en-US" altLang="ja-JP" sz="1600" dirty="0" err="1" smtClean="0"/>
              <a:t>PoP</a:t>
            </a:r>
            <a:r>
              <a:rPr kumimoji="1" lang="en-US" altLang="ja-JP" sz="1600" dirty="0" smtClean="0"/>
              <a:t>) cavity </a:t>
            </a:r>
            <a:r>
              <a:rPr lang="en-US" altLang="ja-JP" sz="1600" dirty="0" smtClean="0"/>
              <a:t>to improve Q factors</a:t>
            </a:r>
            <a:endParaRPr kumimoji="1" lang="ja-JP" altLang="en-US" sz="1600" dirty="0"/>
          </a:p>
        </p:txBody>
      </p:sp>
      <p:sp>
        <p:nvSpPr>
          <p:cNvPr id="28" name="テキスト ボックス 27"/>
          <p:cNvSpPr txBox="1"/>
          <p:nvPr/>
        </p:nvSpPr>
        <p:spPr>
          <a:xfrm>
            <a:off x="5508104" y="3882534"/>
            <a:ext cx="3581878" cy="338554"/>
          </a:xfrm>
          <a:prstGeom prst="rect">
            <a:avLst/>
          </a:prstGeom>
          <a:noFill/>
        </p:spPr>
        <p:txBody>
          <a:bodyPr wrap="none" rtlCol="0">
            <a:spAutoFit/>
          </a:bodyPr>
          <a:lstStyle/>
          <a:p>
            <a:r>
              <a:rPr kumimoji="1" lang="en-US" altLang="ja-JP" sz="1600" dirty="0" smtClean="0"/>
              <a:t>SPS cavity fabricated and tested at CERN </a:t>
            </a:r>
            <a:endParaRPr kumimoji="1" lang="ja-JP" altLang="en-US" sz="1600" dirty="0"/>
          </a:p>
        </p:txBody>
      </p:sp>
      <p:sp>
        <p:nvSpPr>
          <p:cNvPr id="25" name="テキスト ボックス 24"/>
          <p:cNvSpPr txBox="1"/>
          <p:nvPr/>
        </p:nvSpPr>
        <p:spPr>
          <a:xfrm>
            <a:off x="7164288" y="3356992"/>
            <a:ext cx="911981" cy="307777"/>
          </a:xfrm>
          <a:prstGeom prst="rect">
            <a:avLst/>
          </a:prstGeom>
          <a:noFill/>
        </p:spPr>
        <p:txBody>
          <a:bodyPr wrap="none" rtlCol="0">
            <a:spAutoFit/>
          </a:bodyPr>
          <a:lstStyle/>
          <a:p>
            <a:r>
              <a:rPr kumimoji="1" lang="en-US" altLang="ja-JP" sz="1400" dirty="0" smtClean="0"/>
              <a:t>KEKB crab</a:t>
            </a:r>
            <a:endParaRPr kumimoji="1" lang="ja-JP" altLang="en-US" sz="1400" dirty="0"/>
          </a:p>
        </p:txBody>
      </p:sp>
      <p:sp>
        <p:nvSpPr>
          <p:cNvPr id="24" name="テキスト ボックス 23"/>
          <p:cNvSpPr txBox="1"/>
          <p:nvPr/>
        </p:nvSpPr>
        <p:spPr>
          <a:xfrm>
            <a:off x="6660232" y="5085184"/>
            <a:ext cx="639919" cy="338554"/>
          </a:xfrm>
          <a:prstGeom prst="rect">
            <a:avLst/>
          </a:prstGeom>
          <a:noFill/>
        </p:spPr>
        <p:txBody>
          <a:bodyPr wrap="none" rtlCol="0">
            <a:spAutoFit/>
          </a:bodyPr>
          <a:lstStyle/>
          <a:p>
            <a:r>
              <a:rPr kumimoji="1" lang="en-US" altLang="ja-JP" sz="1600" dirty="0" smtClean="0"/>
              <a:t>CERN</a:t>
            </a:r>
            <a:endParaRPr kumimoji="1" lang="ja-JP" altLang="en-US" sz="1600" dirty="0"/>
          </a:p>
        </p:txBody>
      </p:sp>
      <p:sp>
        <p:nvSpPr>
          <p:cNvPr id="26" name="テキスト ボックス 25"/>
          <p:cNvSpPr txBox="1"/>
          <p:nvPr/>
        </p:nvSpPr>
        <p:spPr>
          <a:xfrm>
            <a:off x="4716016" y="5373216"/>
            <a:ext cx="516488" cy="338554"/>
          </a:xfrm>
          <a:prstGeom prst="rect">
            <a:avLst/>
          </a:prstGeom>
          <a:noFill/>
        </p:spPr>
        <p:txBody>
          <a:bodyPr wrap="none" rtlCol="0">
            <a:spAutoFit/>
          </a:bodyPr>
          <a:lstStyle/>
          <a:p>
            <a:r>
              <a:rPr kumimoji="1" lang="en-US" altLang="ja-JP" sz="1600" dirty="0" smtClean="0"/>
              <a:t>BNL</a:t>
            </a:r>
            <a:endParaRPr kumimoji="1" lang="ja-JP" altLang="en-US" sz="1600" dirty="0"/>
          </a:p>
        </p:txBody>
      </p:sp>
      <p:pic>
        <p:nvPicPr>
          <p:cNvPr id="29" name="Picture 2"/>
          <p:cNvPicPr>
            <a:picLocks noChangeAspect="1" noChangeArrowheads="1"/>
          </p:cNvPicPr>
          <p:nvPr/>
        </p:nvPicPr>
        <p:blipFill>
          <a:blip r:embed="rId8" cstate="print"/>
          <a:srcRect/>
          <a:stretch>
            <a:fillRect/>
          </a:stretch>
        </p:blipFill>
        <p:spPr bwMode="auto">
          <a:xfrm>
            <a:off x="3995936" y="980728"/>
            <a:ext cx="1512168" cy="2430448"/>
          </a:xfrm>
          <a:prstGeom prst="rect">
            <a:avLst/>
          </a:prstGeom>
          <a:noFill/>
          <a:ln w="9525">
            <a:noFill/>
            <a:miter lim="800000"/>
            <a:headEnd/>
            <a:tailEnd/>
          </a:ln>
        </p:spPr>
      </p:pic>
      <p:sp>
        <p:nvSpPr>
          <p:cNvPr id="30" name="テキスト ボックス 29"/>
          <p:cNvSpPr txBox="1"/>
          <p:nvPr/>
        </p:nvSpPr>
        <p:spPr>
          <a:xfrm>
            <a:off x="467544" y="4149080"/>
            <a:ext cx="1241045" cy="307777"/>
          </a:xfrm>
          <a:prstGeom prst="rect">
            <a:avLst/>
          </a:prstGeom>
          <a:noFill/>
        </p:spPr>
        <p:txBody>
          <a:bodyPr wrap="none" rtlCol="0">
            <a:spAutoFit/>
          </a:bodyPr>
          <a:lstStyle/>
          <a:p>
            <a:r>
              <a:rPr kumimoji="1" lang="en-US" altLang="ja-JP" sz="1400" dirty="0" smtClean="0"/>
              <a:t>RF parameters</a:t>
            </a:r>
            <a:endParaRPr kumimoji="1" lang="ja-JP" altLang="en-US" sz="1400" dirty="0"/>
          </a:p>
        </p:txBody>
      </p:sp>
      <p:sp>
        <p:nvSpPr>
          <p:cNvPr id="31" name="テキスト ボックス 30"/>
          <p:cNvSpPr txBox="1"/>
          <p:nvPr/>
        </p:nvSpPr>
        <p:spPr>
          <a:xfrm>
            <a:off x="2843808" y="4149080"/>
            <a:ext cx="829971" cy="307777"/>
          </a:xfrm>
          <a:prstGeom prst="rect">
            <a:avLst/>
          </a:prstGeom>
          <a:noFill/>
        </p:spPr>
        <p:txBody>
          <a:bodyPr wrap="none" rtlCol="0">
            <a:spAutoFit/>
          </a:bodyPr>
          <a:lstStyle/>
          <a:p>
            <a:r>
              <a:rPr kumimoji="1" lang="en-US" altLang="ja-JP" sz="1400" dirty="0" smtClean="0"/>
              <a:t>Cold test</a:t>
            </a:r>
            <a:endParaRPr kumimoji="1" lang="ja-JP" alt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5610\VEP2015\EP熱交換器\DSCF2756.JPG"/>
          <p:cNvPicPr>
            <a:picLocks noChangeAspect="1" noChangeArrowheads="1"/>
          </p:cNvPicPr>
          <p:nvPr/>
        </p:nvPicPr>
        <p:blipFill>
          <a:blip r:embed="rId3" cstate="print"/>
          <a:srcRect t="4134" b="6496"/>
          <a:stretch>
            <a:fillRect/>
          </a:stretch>
        </p:blipFill>
        <p:spPr bwMode="auto">
          <a:xfrm>
            <a:off x="0" y="2490225"/>
            <a:ext cx="6516216" cy="4367775"/>
          </a:xfrm>
          <a:prstGeom prst="rect">
            <a:avLst/>
          </a:prstGeom>
          <a:noFill/>
        </p:spPr>
      </p:pic>
      <p:pic>
        <p:nvPicPr>
          <p:cNvPr id="1027" name="Picture 3" descr="C:\T5610\VEP2015\EP熱交換器\DSCF2757.JPG"/>
          <p:cNvPicPr>
            <a:picLocks noChangeAspect="1" noChangeArrowheads="1"/>
          </p:cNvPicPr>
          <p:nvPr/>
        </p:nvPicPr>
        <p:blipFill>
          <a:blip r:embed="rId4" cstate="print"/>
          <a:srcRect/>
          <a:stretch>
            <a:fillRect/>
          </a:stretch>
        </p:blipFill>
        <p:spPr bwMode="auto">
          <a:xfrm>
            <a:off x="3275856" y="0"/>
            <a:ext cx="3240360" cy="2430270"/>
          </a:xfrm>
          <a:prstGeom prst="rect">
            <a:avLst/>
          </a:prstGeom>
          <a:noFill/>
        </p:spPr>
      </p:pic>
      <p:pic>
        <p:nvPicPr>
          <p:cNvPr id="1029" name="Picture 5" descr="C:\T5610\VEP2015\EP熱交換器\DSCF2758.JPG"/>
          <p:cNvPicPr>
            <a:picLocks noChangeAspect="1" noChangeArrowheads="1"/>
          </p:cNvPicPr>
          <p:nvPr/>
        </p:nvPicPr>
        <p:blipFill>
          <a:blip r:embed="rId5" cstate="print"/>
          <a:srcRect/>
          <a:stretch>
            <a:fillRect/>
          </a:stretch>
        </p:blipFill>
        <p:spPr bwMode="auto">
          <a:xfrm>
            <a:off x="-1" y="0"/>
            <a:ext cx="3227851" cy="2420888"/>
          </a:xfrm>
          <a:prstGeom prst="rect">
            <a:avLst/>
          </a:prstGeom>
          <a:noFill/>
        </p:spPr>
      </p:pic>
      <p:pic>
        <p:nvPicPr>
          <p:cNvPr id="1030" name="Picture 6" descr="C:\T5610\VEP2015\EP熱交換器\DSCF2753.JPG"/>
          <p:cNvPicPr>
            <a:picLocks noChangeAspect="1" noChangeArrowheads="1"/>
          </p:cNvPicPr>
          <p:nvPr/>
        </p:nvPicPr>
        <p:blipFill>
          <a:blip r:embed="rId6" cstate="print"/>
          <a:srcRect/>
          <a:stretch>
            <a:fillRect/>
          </a:stretch>
        </p:blipFill>
        <p:spPr bwMode="auto">
          <a:xfrm rot="5400000">
            <a:off x="6143626" y="3857626"/>
            <a:ext cx="3428998" cy="2571749"/>
          </a:xfrm>
          <a:prstGeom prst="rect">
            <a:avLst/>
          </a:prstGeom>
          <a:noFill/>
        </p:spPr>
      </p:pic>
      <p:pic>
        <p:nvPicPr>
          <p:cNvPr id="1032" name="Picture 8" descr="C:\T5610\VEP2015\EP熱交換器\DSCF2752.JPG"/>
          <p:cNvPicPr>
            <a:picLocks noChangeAspect="1" noChangeArrowheads="1"/>
          </p:cNvPicPr>
          <p:nvPr/>
        </p:nvPicPr>
        <p:blipFill>
          <a:blip r:embed="rId7" cstate="print"/>
          <a:srcRect l="8858" t="16535" r="11959" b="3543"/>
          <a:stretch>
            <a:fillRect/>
          </a:stretch>
        </p:blipFill>
        <p:spPr bwMode="auto">
          <a:xfrm rot="5400000">
            <a:off x="6178043" y="410180"/>
            <a:ext cx="3376138" cy="2555776"/>
          </a:xfrm>
          <a:prstGeom prst="rect">
            <a:avLst/>
          </a:prstGeom>
          <a:noFill/>
        </p:spPr>
      </p:pic>
      <p:sp>
        <p:nvSpPr>
          <p:cNvPr id="9" name="テキスト ボックス 8"/>
          <p:cNvSpPr txBox="1"/>
          <p:nvPr/>
        </p:nvSpPr>
        <p:spPr>
          <a:xfrm>
            <a:off x="179512" y="6381328"/>
            <a:ext cx="427431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smtClean="0"/>
              <a:t>Our </a:t>
            </a:r>
            <a:r>
              <a:rPr kumimoji="1" lang="en-US" altLang="ja-JP" dirty="0" smtClean="0"/>
              <a:t>EP facility for 500MHz SRF cavity at KEK</a:t>
            </a:r>
            <a:endParaRPr kumimoji="1" lang="ja-JP" altLang="en-US" dirty="0"/>
          </a:p>
        </p:txBody>
      </p:sp>
      <p:sp>
        <p:nvSpPr>
          <p:cNvPr id="10" name="テキスト ボックス 9"/>
          <p:cNvSpPr txBox="1"/>
          <p:nvPr/>
        </p:nvSpPr>
        <p:spPr>
          <a:xfrm>
            <a:off x="35496" y="127665"/>
            <a:ext cx="3116238"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1200" dirty="0" smtClean="0"/>
              <a:t>Ultrasonic rinsing bath and shower rinsing tank</a:t>
            </a:r>
            <a:endParaRPr kumimoji="1" lang="ja-JP" altLang="en-US" sz="1200" dirty="0"/>
          </a:p>
        </p:txBody>
      </p:sp>
      <p:sp>
        <p:nvSpPr>
          <p:cNvPr id="11" name="テキスト ボックス 10"/>
          <p:cNvSpPr txBox="1"/>
          <p:nvPr/>
        </p:nvSpPr>
        <p:spPr>
          <a:xfrm>
            <a:off x="3347864" y="116632"/>
            <a:ext cx="1185196"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sz="1200" dirty="0" smtClean="0"/>
              <a:t>Movable </a:t>
            </a:r>
            <a:r>
              <a:rPr kumimoji="1" lang="en-US" altLang="ja-JP" sz="1200" dirty="0" smtClean="0"/>
              <a:t>EP bed</a:t>
            </a:r>
            <a:endParaRPr kumimoji="1" lang="ja-JP" altLang="en-US" sz="1200" dirty="0"/>
          </a:p>
        </p:txBody>
      </p:sp>
      <p:sp>
        <p:nvSpPr>
          <p:cNvPr id="12" name="テキスト ボックス 11"/>
          <p:cNvSpPr txBox="1"/>
          <p:nvPr/>
        </p:nvSpPr>
        <p:spPr>
          <a:xfrm>
            <a:off x="6732240" y="188640"/>
            <a:ext cx="1843133"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sz="1200" dirty="0" smtClean="0"/>
              <a:t>Electrolyte heat exchanger</a:t>
            </a:r>
            <a:endParaRPr kumimoji="1" lang="ja-JP" altLang="en-US" sz="1200" dirty="0"/>
          </a:p>
        </p:txBody>
      </p:sp>
      <p:sp>
        <p:nvSpPr>
          <p:cNvPr id="13" name="テキスト ボックス 12"/>
          <p:cNvSpPr txBox="1"/>
          <p:nvPr/>
        </p:nvSpPr>
        <p:spPr>
          <a:xfrm>
            <a:off x="6732240" y="3501008"/>
            <a:ext cx="1498680"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sz="1200" dirty="0" smtClean="0"/>
              <a:t>500L electrolyte tank</a:t>
            </a:r>
            <a:endParaRPr kumimoji="1" lang="ja-JP" altLang="en-US" sz="1200" dirty="0"/>
          </a:p>
        </p:txBody>
      </p:sp>
      <p:sp>
        <p:nvSpPr>
          <p:cNvPr id="14" name="下矢印 13"/>
          <p:cNvSpPr/>
          <p:nvPr/>
        </p:nvSpPr>
        <p:spPr>
          <a:xfrm rot="20079895">
            <a:off x="2877857" y="2325670"/>
            <a:ext cx="357559"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rot="20143969">
            <a:off x="5648973" y="2248945"/>
            <a:ext cx="342423" cy="5599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rot="2285590">
            <a:off x="6216943" y="3070552"/>
            <a:ext cx="357559" cy="1020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4946412">
            <a:off x="6285013" y="4579733"/>
            <a:ext cx="342423" cy="5599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79512" y="5661248"/>
            <a:ext cx="1928092"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sz="1200" dirty="0" smtClean="0"/>
              <a:t>2500L ultra-pure water tank</a:t>
            </a:r>
            <a:endParaRPr kumimoji="1" lang="ja-JP" altLang="en-US" sz="1200" dirty="0"/>
          </a:p>
        </p:txBody>
      </p:sp>
      <p:sp>
        <p:nvSpPr>
          <p:cNvPr id="19" name="正方形/長方形 18"/>
          <p:cNvSpPr/>
          <p:nvPr/>
        </p:nvSpPr>
        <p:spPr>
          <a:xfrm>
            <a:off x="107504" y="2564904"/>
            <a:ext cx="2693879" cy="138499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ja-JP" sz="1200" dirty="0" smtClean="0"/>
              <a:t>Specifications</a:t>
            </a:r>
          </a:p>
          <a:p>
            <a:r>
              <a:rPr lang="en-US" altLang="ja-JP" sz="1200" dirty="0" smtClean="0"/>
              <a:t>Electrolyte tank: 500L</a:t>
            </a:r>
          </a:p>
          <a:p>
            <a:r>
              <a:rPr lang="en-US" altLang="ja-JP" sz="1200" dirty="0" smtClean="0"/>
              <a:t>Electrolyte flow rate: 40L/min</a:t>
            </a:r>
          </a:p>
          <a:p>
            <a:r>
              <a:rPr lang="en-US" altLang="ja-JP" sz="1200" dirty="0" smtClean="0"/>
              <a:t>Heat exchanger: PFA shell and tube type</a:t>
            </a:r>
          </a:p>
          <a:p>
            <a:r>
              <a:rPr lang="en-US" altLang="ja-JP" sz="1200" dirty="0" smtClean="0"/>
              <a:t>Power supply: 50V-1000A</a:t>
            </a:r>
          </a:p>
          <a:p>
            <a:r>
              <a:rPr lang="en-US" altLang="ja-JP" sz="1200" dirty="0" smtClean="0"/>
              <a:t>Ultra-pure water tank: 2500L</a:t>
            </a:r>
          </a:p>
          <a:p>
            <a:r>
              <a:rPr lang="en-US" altLang="ja-JP" sz="1200" dirty="0" smtClean="0"/>
              <a:t>Ultrasonic system: 40kHz, 3.6kW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19634" r="19634"/>
          <a:stretch>
            <a:fillRect/>
          </a:stretch>
        </p:blipFill>
        <p:spPr bwMode="auto">
          <a:xfrm>
            <a:off x="2349909" y="685800"/>
            <a:ext cx="4454274" cy="6172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9451" r="29451"/>
          <a:stretch>
            <a:fillRect/>
          </a:stretch>
        </p:blipFill>
        <p:spPr bwMode="auto">
          <a:xfrm>
            <a:off x="6129713" y="685800"/>
            <a:ext cx="3014287" cy="6172200"/>
          </a:xfrm>
          <a:prstGeom prst="rect">
            <a:avLst/>
          </a:prstGeom>
          <a:noFill/>
          <a:ln w="9525">
            <a:noFill/>
            <a:miter lim="800000"/>
            <a:headEnd/>
            <a:tailEnd/>
          </a:ln>
        </p:spPr>
      </p:pic>
      <p:sp>
        <p:nvSpPr>
          <p:cNvPr id="2" name="タイトル 1"/>
          <p:cNvSpPr>
            <a:spLocks noGrp="1"/>
          </p:cNvSpPr>
          <p:nvPr>
            <p:ph type="title"/>
          </p:nvPr>
        </p:nvSpPr>
        <p:spPr>
          <a:xfrm>
            <a:off x="457200" y="116632"/>
            <a:ext cx="8229600" cy="562074"/>
          </a:xfrm>
        </p:spPr>
        <p:txBody>
          <a:bodyPr>
            <a:normAutofit/>
          </a:bodyPr>
          <a:lstStyle/>
          <a:p>
            <a:r>
              <a:rPr kumimoji="1" lang="en-US" altLang="ja-JP" sz="2400" dirty="0" smtClean="0">
                <a:latin typeface="HGP創英角ﾎﾟｯﾌﾟ体" pitchFamily="50" charset="-128"/>
                <a:ea typeface="HGP創英角ﾎﾟｯﾌﾟ体" pitchFamily="50" charset="-128"/>
              </a:rPr>
              <a:t>Vertical EP apparatus design </a:t>
            </a:r>
            <a:endParaRPr kumimoji="1" lang="ja-JP" altLang="en-US" sz="2400" dirty="0">
              <a:latin typeface="HGP創英角ﾎﾟｯﾌﾟ体" pitchFamily="50" charset="-128"/>
              <a:ea typeface="HGP創英角ﾎﾟｯﾌﾟ体" pitchFamily="50" charset="-128"/>
            </a:endParaRPr>
          </a:p>
        </p:txBody>
      </p:sp>
      <p:sp>
        <p:nvSpPr>
          <p:cNvPr id="6" name="テキスト ボックス 5"/>
          <p:cNvSpPr txBox="1"/>
          <p:nvPr/>
        </p:nvSpPr>
        <p:spPr>
          <a:xfrm>
            <a:off x="6012160" y="5877272"/>
            <a:ext cx="1075936" cy="307777"/>
          </a:xfrm>
          <a:prstGeom prst="rect">
            <a:avLst/>
          </a:prstGeom>
          <a:noFill/>
        </p:spPr>
        <p:txBody>
          <a:bodyPr wrap="none" rtlCol="0">
            <a:spAutoFit/>
          </a:bodyPr>
          <a:lstStyle/>
          <a:p>
            <a:r>
              <a:rPr kumimoji="1" lang="en-US" altLang="ja-JP" sz="1400" dirty="0" smtClean="0">
                <a:latin typeface="HGP創英角ﾎﾟｯﾌﾟ体" pitchFamily="50" charset="-128"/>
                <a:ea typeface="HGP創英角ﾎﾟｯﾌﾟ体" pitchFamily="50" charset="-128"/>
              </a:rPr>
              <a:t>Drain port</a:t>
            </a:r>
            <a:endParaRPr kumimoji="1" lang="ja-JP" altLang="en-US" sz="1400" dirty="0">
              <a:latin typeface="HGP創英角ﾎﾟｯﾌﾟ体" pitchFamily="50" charset="-128"/>
              <a:ea typeface="HGP創英角ﾎﾟｯﾌﾟ体" pitchFamily="50" charset="-128"/>
            </a:endParaRPr>
          </a:p>
        </p:txBody>
      </p:sp>
      <p:sp>
        <p:nvSpPr>
          <p:cNvPr id="7" name="テキスト ボックス 6"/>
          <p:cNvSpPr txBox="1"/>
          <p:nvPr/>
        </p:nvSpPr>
        <p:spPr>
          <a:xfrm>
            <a:off x="5220072" y="1700808"/>
            <a:ext cx="1685077" cy="307777"/>
          </a:xfrm>
          <a:prstGeom prst="rect">
            <a:avLst/>
          </a:prstGeom>
          <a:noFill/>
        </p:spPr>
        <p:txBody>
          <a:bodyPr wrap="none" rtlCol="0">
            <a:spAutoFit/>
          </a:bodyPr>
          <a:lstStyle/>
          <a:p>
            <a:r>
              <a:rPr kumimoji="1" lang="en-US" altLang="ja-JP" sz="1400" dirty="0" smtClean="0">
                <a:latin typeface="HGP創英角ﾎﾟｯﾌﾟ体" pitchFamily="50" charset="-128"/>
                <a:ea typeface="HGP創英角ﾎﾟｯﾌﾟ体" pitchFamily="50" charset="-128"/>
              </a:rPr>
              <a:t>Electrolyte outlet</a:t>
            </a:r>
            <a:endParaRPr kumimoji="1" lang="ja-JP" altLang="en-US" sz="1400" dirty="0">
              <a:latin typeface="HGP創英角ﾎﾟｯﾌﾟ体" pitchFamily="50" charset="-128"/>
              <a:ea typeface="HGP創英角ﾎﾟｯﾌﾟ体" pitchFamily="50" charset="-128"/>
            </a:endParaRPr>
          </a:p>
        </p:txBody>
      </p:sp>
      <p:sp>
        <p:nvSpPr>
          <p:cNvPr id="8" name="テキスト ボックス 7"/>
          <p:cNvSpPr txBox="1"/>
          <p:nvPr/>
        </p:nvSpPr>
        <p:spPr>
          <a:xfrm>
            <a:off x="7668344" y="1052736"/>
            <a:ext cx="978153" cy="307777"/>
          </a:xfrm>
          <a:prstGeom prst="rect">
            <a:avLst/>
          </a:prstGeom>
          <a:noFill/>
        </p:spPr>
        <p:txBody>
          <a:bodyPr wrap="none" rtlCol="0">
            <a:spAutoFit/>
          </a:bodyPr>
          <a:lstStyle/>
          <a:p>
            <a:r>
              <a:rPr lang="en-US" altLang="ja-JP" sz="1400" dirty="0" smtClean="0">
                <a:latin typeface="HGP創英角ﾎﾟｯﾌﾟ体" pitchFamily="50" charset="-128"/>
                <a:ea typeface="HGP創英角ﾎﾟｯﾌﾟ体" pitchFamily="50" charset="-128"/>
              </a:rPr>
              <a:t>H2</a:t>
            </a:r>
            <a:r>
              <a:rPr kumimoji="1" lang="en-US" altLang="ja-JP" sz="1400" dirty="0" smtClean="0">
                <a:latin typeface="HGP創英角ﾎﾟｯﾌﾟ体" pitchFamily="50" charset="-128"/>
                <a:ea typeface="HGP創英角ﾎﾟｯﾌﾟ体" pitchFamily="50" charset="-128"/>
              </a:rPr>
              <a:t> outlet</a:t>
            </a:r>
            <a:endParaRPr kumimoji="1" lang="ja-JP" altLang="en-US" sz="1400" dirty="0">
              <a:latin typeface="HGP創英角ﾎﾟｯﾌﾟ体" pitchFamily="50" charset="-128"/>
              <a:ea typeface="HGP創英角ﾎﾟｯﾌﾟ体" pitchFamily="50" charset="-128"/>
            </a:endParaRPr>
          </a:p>
        </p:txBody>
      </p:sp>
      <p:sp>
        <p:nvSpPr>
          <p:cNvPr id="9" name="テキスト ボックス 8"/>
          <p:cNvSpPr txBox="1"/>
          <p:nvPr/>
        </p:nvSpPr>
        <p:spPr>
          <a:xfrm>
            <a:off x="6516216" y="1052736"/>
            <a:ext cx="813043" cy="307777"/>
          </a:xfrm>
          <a:prstGeom prst="rect">
            <a:avLst/>
          </a:prstGeom>
          <a:noFill/>
        </p:spPr>
        <p:txBody>
          <a:bodyPr wrap="none" rtlCol="0">
            <a:spAutoFit/>
          </a:bodyPr>
          <a:lstStyle/>
          <a:p>
            <a:r>
              <a:rPr kumimoji="1" lang="en-US" altLang="ja-JP" sz="1400" dirty="0" smtClean="0">
                <a:latin typeface="HGP創英角ﾎﾟｯﾌﾟ体" pitchFamily="50" charset="-128"/>
                <a:ea typeface="HGP創英角ﾎﾟｯﾌﾟ体" pitchFamily="50" charset="-128"/>
              </a:rPr>
              <a:t>N</a:t>
            </a:r>
            <a:r>
              <a:rPr kumimoji="1" lang="en-US" altLang="ja-JP" sz="1400" baseline="-25000" dirty="0" smtClean="0">
                <a:latin typeface="HGP創英角ﾎﾟｯﾌﾟ体" pitchFamily="50" charset="-128"/>
                <a:ea typeface="HGP創英角ﾎﾟｯﾌﾟ体" pitchFamily="50" charset="-128"/>
              </a:rPr>
              <a:t>2</a:t>
            </a:r>
            <a:r>
              <a:rPr kumimoji="1" lang="en-US" altLang="ja-JP" sz="1400" dirty="0" smtClean="0">
                <a:latin typeface="HGP創英角ﾎﾟｯﾌﾟ体" pitchFamily="50" charset="-128"/>
                <a:ea typeface="HGP創英角ﾎﾟｯﾌﾟ体" pitchFamily="50" charset="-128"/>
              </a:rPr>
              <a:t> inlet</a:t>
            </a:r>
            <a:endParaRPr kumimoji="1" lang="ja-JP" altLang="en-US" sz="1400" dirty="0">
              <a:latin typeface="HGP創英角ﾎﾟｯﾌﾟ体" pitchFamily="50" charset="-128"/>
              <a:ea typeface="HGP創英角ﾎﾟｯﾌﾟ体" pitchFamily="50" charset="-128"/>
            </a:endParaRPr>
          </a:p>
        </p:txBody>
      </p:sp>
      <p:sp>
        <p:nvSpPr>
          <p:cNvPr id="10" name="テキスト ボックス 9"/>
          <p:cNvSpPr txBox="1"/>
          <p:nvPr/>
        </p:nvSpPr>
        <p:spPr>
          <a:xfrm>
            <a:off x="5220072" y="2708920"/>
            <a:ext cx="1790875" cy="307777"/>
          </a:xfrm>
          <a:prstGeom prst="rect">
            <a:avLst/>
          </a:prstGeom>
          <a:noFill/>
        </p:spPr>
        <p:txBody>
          <a:bodyPr wrap="none" rtlCol="0">
            <a:spAutoFit/>
          </a:bodyPr>
          <a:lstStyle/>
          <a:p>
            <a:r>
              <a:rPr lang="en-US" altLang="ja-JP" sz="1400" dirty="0" smtClean="0">
                <a:latin typeface="HGP創英角ﾎﾟｯﾌﾟ体" pitchFamily="50" charset="-128"/>
                <a:ea typeface="HGP創英角ﾎﾟｯﾌﾟ体" pitchFamily="50" charset="-128"/>
              </a:rPr>
              <a:t>Teflon c</a:t>
            </a:r>
            <a:r>
              <a:rPr kumimoji="1" lang="en-US" altLang="ja-JP" sz="1400" dirty="0" smtClean="0">
                <a:latin typeface="HGP創英角ﾎﾟｯﾌﾟ体" pitchFamily="50" charset="-128"/>
                <a:ea typeface="HGP創英角ﾎﾟｯﾌﾟ体" pitchFamily="50" charset="-128"/>
              </a:rPr>
              <a:t>athode bag</a:t>
            </a:r>
            <a:endParaRPr kumimoji="1" lang="ja-JP" altLang="en-US" sz="1400" dirty="0">
              <a:latin typeface="HGP創英角ﾎﾟｯﾌﾟ体" pitchFamily="50" charset="-128"/>
              <a:ea typeface="HGP創英角ﾎﾟｯﾌﾟ体" pitchFamily="50" charset="-128"/>
            </a:endParaRPr>
          </a:p>
        </p:txBody>
      </p:sp>
      <p:sp>
        <p:nvSpPr>
          <p:cNvPr id="11" name="テキスト ボックス 10"/>
          <p:cNvSpPr txBox="1"/>
          <p:nvPr/>
        </p:nvSpPr>
        <p:spPr>
          <a:xfrm>
            <a:off x="5450357" y="2276872"/>
            <a:ext cx="1713931" cy="307777"/>
          </a:xfrm>
          <a:prstGeom prst="rect">
            <a:avLst/>
          </a:prstGeom>
          <a:noFill/>
        </p:spPr>
        <p:txBody>
          <a:bodyPr wrap="none" rtlCol="0">
            <a:spAutoFit/>
          </a:bodyPr>
          <a:lstStyle/>
          <a:p>
            <a:r>
              <a:rPr lang="en-US" altLang="ja-JP" sz="1400" dirty="0" smtClean="0">
                <a:latin typeface="HGP創英角ﾎﾟｯﾌﾟ体" pitchFamily="50" charset="-128"/>
                <a:ea typeface="HGP創英角ﾎﾟｯﾌﾟ体" pitchFamily="50" charset="-128"/>
              </a:rPr>
              <a:t>Al electrode: 32Φ</a:t>
            </a:r>
            <a:endParaRPr kumimoji="1" lang="ja-JP" altLang="en-US" sz="1400" dirty="0">
              <a:latin typeface="HGP創英角ﾎﾟｯﾌﾟ体" pitchFamily="50" charset="-128"/>
              <a:ea typeface="HGP創英角ﾎﾟｯﾌﾟ体" pitchFamily="50" charset="-128"/>
            </a:endParaRPr>
          </a:p>
        </p:txBody>
      </p:sp>
      <p:sp>
        <p:nvSpPr>
          <p:cNvPr id="12" name="テキスト ボックス 11"/>
          <p:cNvSpPr txBox="1"/>
          <p:nvPr/>
        </p:nvSpPr>
        <p:spPr>
          <a:xfrm>
            <a:off x="5292080" y="4797152"/>
            <a:ext cx="1563248" cy="307777"/>
          </a:xfrm>
          <a:prstGeom prst="rect">
            <a:avLst/>
          </a:prstGeom>
          <a:noFill/>
        </p:spPr>
        <p:txBody>
          <a:bodyPr wrap="none" rtlCol="0">
            <a:spAutoFit/>
          </a:bodyPr>
          <a:lstStyle/>
          <a:p>
            <a:r>
              <a:rPr kumimoji="1" lang="en-US" altLang="ja-JP" sz="1400" dirty="0" smtClean="0">
                <a:latin typeface="HGP創英角ﾎﾟｯﾌﾟ体" pitchFamily="50" charset="-128"/>
                <a:ea typeface="HGP創英角ﾎﾟｯﾌﾟ体" pitchFamily="50" charset="-128"/>
              </a:rPr>
              <a:t>Electrolyte inlet</a:t>
            </a:r>
            <a:endParaRPr kumimoji="1" lang="ja-JP" altLang="en-US" sz="1400" dirty="0">
              <a:latin typeface="HGP創英角ﾎﾟｯﾌﾟ体" pitchFamily="50" charset="-128"/>
              <a:ea typeface="HGP創英角ﾎﾟｯﾌﾟ体" pitchFamily="50" charset="-128"/>
            </a:endParaRPr>
          </a:p>
        </p:txBody>
      </p:sp>
      <p:cxnSp>
        <p:nvCxnSpPr>
          <p:cNvPr id="16" name="直線矢印コネクタ 15"/>
          <p:cNvCxnSpPr>
            <a:stCxn id="12" idx="1"/>
          </p:cNvCxnSpPr>
          <p:nvPr/>
        </p:nvCxnSpPr>
        <p:spPr>
          <a:xfrm flipH="1">
            <a:off x="4644008" y="4951041"/>
            <a:ext cx="648072" cy="422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7" idx="1"/>
          </p:cNvCxnSpPr>
          <p:nvPr/>
        </p:nvCxnSpPr>
        <p:spPr>
          <a:xfrm flipH="1">
            <a:off x="4644008" y="1854697"/>
            <a:ext cx="576064" cy="278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cstate="print"/>
          <a:srcRect l="29451" r="29451"/>
          <a:stretch>
            <a:fillRect/>
          </a:stretch>
        </p:blipFill>
        <p:spPr bwMode="auto">
          <a:xfrm>
            <a:off x="0" y="685800"/>
            <a:ext cx="3014246" cy="6172200"/>
          </a:xfrm>
          <a:prstGeom prst="rect">
            <a:avLst/>
          </a:prstGeom>
          <a:noFill/>
          <a:ln w="9525">
            <a:noFill/>
            <a:miter lim="800000"/>
            <a:headEnd/>
            <a:tailEnd/>
          </a:ln>
        </p:spPr>
      </p:pic>
      <p:cxnSp>
        <p:nvCxnSpPr>
          <p:cNvPr id="27" name="直線矢印コネクタ 26"/>
          <p:cNvCxnSpPr>
            <a:stCxn id="11" idx="3"/>
          </p:cNvCxnSpPr>
          <p:nvPr/>
        </p:nvCxnSpPr>
        <p:spPr>
          <a:xfrm>
            <a:off x="7164288" y="2430761"/>
            <a:ext cx="446309" cy="422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10" idx="3"/>
          </p:cNvCxnSpPr>
          <p:nvPr/>
        </p:nvCxnSpPr>
        <p:spPr>
          <a:xfrm>
            <a:off x="7010947" y="2862809"/>
            <a:ext cx="513381" cy="206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5148064" y="1412776"/>
            <a:ext cx="1927131" cy="338554"/>
          </a:xfrm>
          <a:prstGeom prst="rect">
            <a:avLst/>
          </a:prstGeom>
          <a:noFill/>
        </p:spPr>
        <p:txBody>
          <a:bodyPr wrap="none" rtlCol="0">
            <a:spAutoFit/>
          </a:bodyPr>
          <a:lstStyle/>
          <a:p>
            <a:r>
              <a:rPr lang="en-US" altLang="ja-JP" sz="1600" dirty="0" smtClean="0">
                <a:latin typeface="HGP創英角ﾎﾟｯﾌﾟ体" pitchFamily="50" charset="-128"/>
                <a:ea typeface="HGP創英角ﾎﾟｯﾌﾟ体" pitchFamily="50" charset="-128"/>
              </a:rPr>
              <a:t>Upper Teflon box </a:t>
            </a:r>
            <a:endParaRPr kumimoji="1" lang="ja-JP" altLang="en-US" sz="1600" dirty="0">
              <a:latin typeface="HGP創英角ﾎﾟｯﾌﾟ体" pitchFamily="50" charset="-128"/>
              <a:ea typeface="HGP創英角ﾎﾟｯﾌﾟ体" pitchFamily="50" charset="-128"/>
            </a:endParaRPr>
          </a:p>
        </p:txBody>
      </p:sp>
      <p:sp>
        <p:nvSpPr>
          <p:cNvPr id="31" name="テキスト ボックス 30"/>
          <p:cNvSpPr txBox="1"/>
          <p:nvPr/>
        </p:nvSpPr>
        <p:spPr>
          <a:xfrm>
            <a:off x="5148064" y="5229200"/>
            <a:ext cx="1928733" cy="338554"/>
          </a:xfrm>
          <a:prstGeom prst="rect">
            <a:avLst/>
          </a:prstGeom>
          <a:noFill/>
        </p:spPr>
        <p:txBody>
          <a:bodyPr wrap="none" rtlCol="0">
            <a:spAutoFit/>
          </a:bodyPr>
          <a:lstStyle/>
          <a:p>
            <a:r>
              <a:rPr lang="en-US" altLang="ja-JP" sz="1600" dirty="0" smtClean="0">
                <a:latin typeface="HGP創英角ﾎﾟｯﾌﾟ体" pitchFamily="50" charset="-128"/>
                <a:ea typeface="HGP創英角ﾎﾟｯﾌﾟ体" pitchFamily="50" charset="-128"/>
              </a:rPr>
              <a:t>Lower Teflon box </a:t>
            </a:r>
            <a:endParaRPr kumimoji="1" lang="ja-JP" altLang="en-US" sz="1600" dirty="0">
              <a:latin typeface="HGP創英角ﾎﾟｯﾌﾟ体" pitchFamily="50" charset="-128"/>
              <a:ea typeface="HGP創英角ﾎﾟｯﾌﾟ体"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T5610\VEP2015\EP2017April\20170418LHC組立EP\DSCN7943.JPG"/>
          <p:cNvPicPr>
            <a:picLocks noChangeAspect="1" noChangeArrowheads="1"/>
          </p:cNvPicPr>
          <p:nvPr/>
        </p:nvPicPr>
        <p:blipFill>
          <a:blip r:embed="rId2" cstate="print"/>
          <a:srcRect/>
          <a:stretch>
            <a:fillRect/>
          </a:stretch>
        </p:blipFill>
        <p:spPr bwMode="auto">
          <a:xfrm rot="5400000">
            <a:off x="5826223" y="473971"/>
            <a:ext cx="3791743" cy="2843808"/>
          </a:xfrm>
          <a:prstGeom prst="rect">
            <a:avLst/>
          </a:prstGeom>
          <a:noFill/>
        </p:spPr>
      </p:pic>
      <p:pic>
        <p:nvPicPr>
          <p:cNvPr id="16" name="Picture 2" descr="C:\T5610\VEP2015\EP2017April\20170418LHC組立EP\DSCN7858.JPG"/>
          <p:cNvPicPr>
            <a:picLocks noChangeAspect="1" noChangeArrowheads="1"/>
          </p:cNvPicPr>
          <p:nvPr/>
        </p:nvPicPr>
        <p:blipFill>
          <a:blip r:embed="rId3" cstate="print"/>
          <a:srcRect l="15830" r="22162"/>
          <a:stretch>
            <a:fillRect/>
          </a:stretch>
        </p:blipFill>
        <p:spPr bwMode="auto">
          <a:xfrm>
            <a:off x="1" y="0"/>
            <a:ext cx="2843808" cy="3439759"/>
          </a:xfrm>
          <a:prstGeom prst="rect">
            <a:avLst/>
          </a:prstGeom>
          <a:noFill/>
        </p:spPr>
      </p:pic>
      <p:pic>
        <p:nvPicPr>
          <p:cNvPr id="1031" name="Picture 7" descr="\\scc-fs-2.kek.jp\SCCG-archive\members folder\tatsushi\20170418LHC組立EP\DSCN7894.JPG"/>
          <p:cNvPicPr>
            <a:picLocks noChangeAspect="1" noChangeArrowheads="1"/>
          </p:cNvPicPr>
          <p:nvPr/>
        </p:nvPicPr>
        <p:blipFill>
          <a:blip r:embed="rId4" cstate="print"/>
          <a:srcRect/>
          <a:stretch>
            <a:fillRect/>
          </a:stretch>
        </p:blipFill>
        <p:spPr bwMode="auto">
          <a:xfrm>
            <a:off x="2843808" y="908720"/>
            <a:ext cx="3482035" cy="2611526"/>
          </a:xfrm>
          <a:prstGeom prst="rect">
            <a:avLst/>
          </a:prstGeom>
          <a:noFill/>
        </p:spPr>
      </p:pic>
      <p:sp>
        <p:nvSpPr>
          <p:cNvPr id="2" name="タイトル 1"/>
          <p:cNvSpPr>
            <a:spLocks noGrp="1"/>
          </p:cNvSpPr>
          <p:nvPr>
            <p:ph type="title"/>
          </p:nvPr>
        </p:nvSpPr>
        <p:spPr>
          <a:xfrm>
            <a:off x="2843808" y="116632"/>
            <a:ext cx="3456384" cy="562074"/>
          </a:xfrm>
        </p:spPr>
        <p:txBody>
          <a:bodyPr>
            <a:normAutofit/>
          </a:bodyPr>
          <a:lstStyle/>
          <a:p>
            <a:r>
              <a:rPr kumimoji="1" lang="en-US" altLang="ja-JP" sz="2000" dirty="0" smtClean="0">
                <a:latin typeface="HGP創英角ﾎﾟｯﾌﾟ体" pitchFamily="50" charset="-128"/>
                <a:ea typeface="HGP創英角ﾎﾟｯﾌﾟ体" pitchFamily="50" charset="-128"/>
              </a:rPr>
              <a:t>Setting up EP apparatus</a:t>
            </a:r>
            <a:endParaRPr kumimoji="1" lang="ja-JP" altLang="en-US" sz="2000" dirty="0">
              <a:latin typeface="HGP創英角ﾎﾟｯﾌﾟ体" pitchFamily="50" charset="-128"/>
              <a:ea typeface="HGP創英角ﾎﾟｯﾌﾟ体" pitchFamily="50" charset="-128"/>
            </a:endParaRPr>
          </a:p>
        </p:txBody>
      </p:sp>
      <p:pic>
        <p:nvPicPr>
          <p:cNvPr id="1030" name="Picture 6" descr="\\scc-fs-2.kek.jp\SCCG-archive\members folder\tatsushi\20170418LHC組立EP\DSCN7945.JPG"/>
          <p:cNvPicPr>
            <a:picLocks noChangeAspect="1" noChangeArrowheads="1"/>
          </p:cNvPicPr>
          <p:nvPr/>
        </p:nvPicPr>
        <p:blipFill>
          <a:blip r:embed="rId5" cstate="print"/>
          <a:srcRect/>
          <a:stretch>
            <a:fillRect/>
          </a:stretch>
        </p:blipFill>
        <p:spPr bwMode="auto">
          <a:xfrm>
            <a:off x="4567611" y="3425708"/>
            <a:ext cx="4576389" cy="3432292"/>
          </a:xfrm>
          <a:prstGeom prst="rect">
            <a:avLst/>
          </a:prstGeom>
          <a:noFill/>
        </p:spPr>
      </p:pic>
      <p:sp>
        <p:nvSpPr>
          <p:cNvPr id="9" name="右矢印 8"/>
          <p:cNvSpPr/>
          <p:nvPr/>
        </p:nvSpPr>
        <p:spPr>
          <a:xfrm>
            <a:off x="2627784" y="2132856"/>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028" name="Picture 4" descr="\\scc-fs-2.kek.jp\SCCG-archive\members folder\tatsushi\20170418LHC組立EP\DSCN7898.JPG"/>
          <p:cNvPicPr>
            <a:picLocks noChangeAspect="1" noChangeArrowheads="1"/>
          </p:cNvPicPr>
          <p:nvPr/>
        </p:nvPicPr>
        <p:blipFill>
          <a:blip r:embed="rId6" cstate="print"/>
          <a:srcRect/>
          <a:stretch>
            <a:fillRect/>
          </a:stretch>
        </p:blipFill>
        <p:spPr bwMode="auto">
          <a:xfrm>
            <a:off x="-1" y="3429001"/>
            <a:ext cx="4571999" cy="3429000"/>
          </a:xfrm>
          <a:prstGeom prst="rect">
            <a:avLst/>
          </a:prstGeom>
          <a:noFill/>
        </p:spPr>
      </p:pic>
      <p:sp>
        <p:nvSpPr>
          <p:cNvPr id="12" name="右矢印 11"/>
          <p:cNvSpPr/>
          <p:nvPr/>
        </p:nvSpPr>
        <p:spPr>
          <a:xfrm rot="5400000">
            <a:off x="3347864" y="3356992"/>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右矢印 12"/>
          <p:cNvSpPr/>
          <p:nvPr/>
        </p:nvSpPr>
        <p:spPr>
          <a:xfrm rot="16200000">
            <a:off x="7452320" y="3212976"/>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4" name="右矢印 13"/>
          <p:cNvSpPr/>
          <p:nvPr/>
        </p:nvSpPr>
        <p:spPr>
          <a:xfrm>
            <a:off x="4499992" y="4149080"/>
            <a:ext cx="360040" cy="36004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5" name="テキスト ボックス 14"/>
          <p:cNvSpPr txBox="1"/>
          <p:nvPr/>
        </p:nvSpPr>
        <p:spPr>
          <a:xfrm>
            <a:off x="126510" y="2996952"/>
            <a:ext cx="1709186"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Attaching </a:t>
            </a:r>
            <a:r>
              <a:rPr lang="en-US" altLang="ja-JP" sz="1400" dirty="0" smtClean="0"/>
              <a:t>T</a:t>
            </a:r>
            <a:r>
              <a:rPr kumimoji="1" lang="en-US" altLang="ja-JP" sz="1400" dirty="0" smtClean="0"/>
              <a:t>eflon box </a:t>
            </a:r>
            <a:endParaRPr kumimoji="1" lang="ja-JP" altLang="en-US" sz="1400" dirty="0"/>
          </a:p>
        </p:txBody>
      </p:sp>
      <p:sp>
        <p:nvSpPr>
          <p:cNvPr id="18" name="テキスト ボックス 17"/>
          <p:cNvSpPr txBox="1"/>
          <p:nvPr/>
        </p:nvSpPr>
        <p:spPr>
          <a:xfrm>
            <a:off x="3779912" y="2996952"/>
            <a:ext cx="211045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Setting cavity at EP station</a:t>
            </a:r>
            <a:endParaRPr kumimoji="1" lang="ja-JP" altLang="en-US" sz="1400" dirty="0"/>
          </a:p>
        </p:txBody>
      </p:sp>
      <p:sp>
        <p:nvSpPr>
          <p:cNvPr id="19" name="テキスト ボックス 18"/>
          <p:cNvSpPr txBox="1"/>
          <p:nvPr/>
        </p:nvSpPr>
        <p:spPr>
          <a:xfrm>
            <a:off x="1979712" y="6381328"/>
            <a:ext cx="1784784"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Inserting AL electrode</a:t>
            </a:r>
            <a:endParaRPr kumimoji="1" lang="ja-JP" altLang="en-US" sz="1400" dirty="0"/>
          </a:p>
        </p:txBody>
      </p:sp>
      <p:sp>
        <p:nvSpPr>
          <p:cNvPr id="20" name="テキスト ボックス 19"/>
          <p:cNvSpPr txBox="1"/>
          <p:nvPr/>
        </p:nvSpPr>
        <p:spPr>
          <a:xfrm>
            <a:off x="6084168" y="6381328"/>
            <a:ext cx="2832955"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Connecting pipes and electric cables</a:t>
            </a:r>
            <a:endParaRPr kumimoji="1" lang="ja-JP" altLang="en-US" sz="1400" dirty="0"/>
          </a:p>
        </p:txBody>
      </p:sp>
      <p:sp>
        <p:nvSpPr>
          <p:cNvPr id="21" name="テキスト ボックス 20"/>
          <p:cNvSpPr txBox="1"/>
          <p:nvPr/>
        </p:nvSpPr>
        <p:spPr>
          <a:xfrm>
            <a:off x="7812360" y="2924944"/>
            <a:ext cx="1203663"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Ready for VEP</a:t>
            </a:r>
            <a:endParaRPr kumimoji="1" lang="ja-JP" alt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cc-fs-2.kek.jp\SCCG-archive\members folder\tatsushi\20170419LHCEP\EP写真\DSCN7969.JPG"/>
          <p:cNvPicPr>
            <a:picLocks noChangeAspect="1" noChangeArrowheads="1"/>
          </p:cNvPicPr>
          <p:nvPr/>
        </p:nvPicPr>
        <p:blipFill>
          <a:blip r:embed="rId3" cstate="print"/>
          <a:srcRect/>
          <a:stretch>
            <a:fillRect/>
          </a:stretch>
        </p:blipFill>
        <p:spPr bwMode="auto">
          <a:xfrm>
            <a:off x="4139952" y="3104963"/>
            <a:ext cx="5004048" cy="3753037"/>
          </a:xfrm>
          <a:prstGeom prst="rect">
            <a:avLst/>
          </a:prstGeom>
          <a:noFill/>
        </p:spPr>
      </p:pic>
      <p:pic>
        <p:nvPicPr>
          <p:cNvPr id="1028" name="Picture 4" descr="\\scc-fs-2.kek.jp\SCCG-archive\members folder\tatsushi\20170419LHCEP\EP写真\DSCN7967.JPG"/>
          <p:cNvPicPr>
            <a:picLocks noChangeAspect="1" noChangeArrowheads="1"/>
          </p:cNvPicPr>
          <p:nvPr/>
        </p:nvPicPr>
        <p:blipFill>
          <a:blip r:embed="rId4" cstate="print"/>
          <a:srcRect/>
          <a:stretch>
            <a:fillRect/>
          </a:stretch>
        </p:blipFill>
        <p:spPr bwMode="auto">
          <a:xfrm>
            <a:off x="0" y="548680"/>
            <a:ext cx="4608511" cy="3456384"/>
          </a:xfrm>
          <a:prstGeom prst="rect">
            <a:avLst/>
          </a:prstGeom>
          <a:noFill/>
        </p:spPr>
      </p:pic>
      <p:sp>
        <p:nvSpPr>
          <p:cNvPr id="6" name="テキスト ボックス 5"/>
          <p:cNvSpPr txBox="1"/>
          <p:nvPr/>
        </p:nvSpPr>
        <p:spPr>
          <a:xfrm>
            <a:off x="843017" y="87015"/>
            <a:ext cx="2864887" cy="461665"/>
          </a:xfrm>
          <a:prstGeom prst="rect">
            <a:avLst/>
          </a:prstGeom>
          <a:noFill/>
        </p:spPr>
        <p:txBody>
          <a:bodyPr wrap="none" rtlCol="0">
            <a:spAutoFit/>
          </a:bodyPr>
          <a:lstStyle/>
          <a:p>
            <a:r>
              <a:rPr kumimoji="1" lang="en-US" altLang="ja-JP" sz="2400" dirty="0" smtClean="0">
                <a:latin typeface="HGP創英角ﾎﾟｯﾌﾟ体" pitchFamily="50" charset="-128"/>
                <a:ea typeface="HGP創英角ﾎﾟｯﾌﾟ体" pitchFamily="50" charset="-128"/>
              </a:rPr>
              <a:t>Vertical EP at KEK</a:t>
            </a:r>
            <a:endParaRPr kumimoji="1" lang="ja-JP" altLang="en-US" sz="2400" dirty="0">
              <a:latin typeface="HGP創英角ﾎﾟｯﾌﾟ体" pitchFamily="50" charset="-128"/>
              <a:ea typeface="HGP創英角ﾎﾟｯﾌﾟ体" pitchFamily="50" charset="-128"/>
            </a:endParaRPr>
          </a:p>
        </p:txBody>
      </p:sp>
      <p:sp>
        <p:nvSpPr>
          <p:cNvPr id="7" name="テキスト ボックス 6"/>
          <p:cNvSpPr txBox="1"/>
          <p:nvPr/>
        </p:nvSpPr>
        <p:spPr>
          <a:xfrm>
            <a:off x="4499992" y="6237312"/>
            <a:ext cx="1606530"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600" dirty="0" smtClean="0"/>
              <a:t>Upper Teflon box</a:t>
            </a:r>
          </a:p>
        </p:txBody>
      </p:sp>
      <p:pic>
        <p:nvPicPr>
          <p:cNvPr id="1026" name="Picture 2" descr="\\scc-fs-2.kek.jp\SCCG-archive\members folder\tatsushi\20170419LHCEP\EP写真\DSCN8010.JPG"/>
          <p:cNvPicPr>
            <a:picLocks noChangeAspect="1" noChangeArrowheads="1"/>
          </p:cNvPicPr>
          <p:nvPr/>
        </p:nvPicPr>
        <p:blipFill>
          <a:blip r:embed="rId5" cstate="print"/>
          <a:srcRect/>
          <a:stretch>
            <a:fillRect/>
          </a:stretch>
        </p:blipFill>
        <p:spPr bwMode="auto">
          <a:xfrm>
            <a:off x="4572001" y="0"/>
            <a:ext cx="4571999" cy="3429000"/>
          </a:xfrm>
          <a:prstGeom prst="rect">
            <a:avLst/>
          </a:prstGeom>
          <a:noFill/>
        </p:spPr>
      </p:pic>
      <p:sp>
        <p:nvSpPr>
          <p:cNvPr id="8" name="テキスト ボックス 7"/>
          <p:cNvSpPr txBox="1"/>
          <p:nvPr/>
        </p:nvSpPr>
        <p:spPr>
          <a:xfrm>
            <a:off x="4716016" y="2852936"/>
            <a:ext cx="435597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600" dirty="0" smtClean="0"/>
              <a:t>Every 30 minutes we stopped EP to check the surface removal and tilt the cavity to agitate and remove air/H2</a:t>
            </a:r>
          </a:p>
        </p:txBody>
      </p:sp>
      <p:sp>
        <p:nvSpPr>
          <p:cNvPr id="9" name="角丸四角形吹き出し 8"/>
          <p:cNvSpPr/>
          <p:nvPr/>
        </p:nvSpPr>
        <p:spPr>
          <a:xfrm>
            <a:off x="7236296" y="5589240"/>
            <a:ext cx="1619672" cy="432048"/>
          </a:xfrm>
          <a:prstGeom prst="wedgeRoundRectCallout">
            <a:avLst>
              <a:gd name="adj1" fmla="val -58087"/>
              <a:gd name="adj2" fmla="val -1760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smtClean="0"/>
              <a:t>Hydrogen bubbles</a:t>
            </a:r>
            <a:endParaRPr kumimoji="1" lang="ja-JP" altLang="en-US" sz="1400" dirty="0"/>
          </a:p>
        </p:txBody>
      </p:sp>
      <p:sp>
        <p:nvSpPr>
          <p:cNvPr id="10" name="正方形/長方形 9"/>
          <p:cNvSpPr/>
          <p:nvPr/>
        </p:nvSpPr>
        <p:spPr>
          <a:xfrm>
            <a:off x="144016" y="4262547"/>
            <a:ext cx="3851920" cy="2406813"/>
          </a:xfrm>
          <a:prstGeom prst="rect">
            <a:avLst/>
          </a:prstGeom>
        </p:spPr>
        <p:txBody>
          <a:bodyPr wrap="square">
            <a:spAutoFit/>
          </a:bodyPr>
          <a:lstStyle/>
          <a:p>
            <a:pPr marL="342900" lvl="0" indent="-342900">
              <a:spcBef>
                <a:spcPct val="20000"/>
              </a:spcBef>
              <a:defRPr/>
            </a:pPr>
            <a:r>
              <a:rPr lang="en-US" altLang="ja-JP" sz="1600" dirty="0"/>
              <a:t>VEP conditions</a:t>
            </a:r>
          </a:p>
          <a:p>
            <a:pPr marL="342900" lvl="0" indent="-342900">
              <a:spcBef>
                <a:spcPct val="20000"/>
              </a:spcBef>
              <a:defRPr/>
            </a:pPr>
            <a:r>
              <a:rPr lang="en-US" altLang="ja-JP" sz="1600" dirty="0"/>
              <a:t>Average current: 120 A</a:t>
            </a:r>
          </a:p>
          <a:p>
            <a:pPr marL="342900" lvl="0" indent="-342900">
              <a:spcBef>
                <a:spcPct val="20000"/>
              </a:spcBef>
              <a:defRPr/>
            </a:pPr>
            <a:r>
              <a:rPr lang="en-US" altLang="ja-JP" sz="1600" dirty="0"/>
              <a:t>Average current density: </a:t>
            </a:r>
            <a:r>
              <a:rPr lang="en-US" altLang="ja-JP" sz="1600" dirty="0" smtClean="0"/>
              <a:t>18 </a:t>
            </a:r>
            <a:r>
              <a:rPr lang="en-US" altLang="ja-JP" sz="1600" dirty="0" err="1"/>
              <a:t>mA</a:t>
            </a:r>
            <a:r>
              <a:rPr lang="en-US" altLang="ja-JP" sz="1600" dirty="0"/>
              <a:t>/cm</a:t>
            </a:r>
            <a:r>
              <a:rPr lang="en-US" altLang="ja-JP" sz="1600" baseline="30000" dirty="0"/>
              <a:t>2</a:t>
            </a:r>
            <a:r>
              <a:rPr lang="en-US" altLang="ja-JP" sz="1600" dirty="0"/>
              <a:t> </a:t>
            </a:r>
          </a:p>
          <a:p>
            <a:pPr marL="342900" lvl="0" indent="-342900">
              <a:spcBef>
                <a:spcPct val="20000"/>
              </a:spcBef>
              <a:defRPr/>
            </a:pPr>
            <a:r>
              <a:rPr lang="en-US" altLang="ja-JP" sz="1600" dirty="0"/>
              <a:t>Applied voltage: </a:t>
            </a:r>
            <a:r>
              <a:rPr lang="en-US" altLang="ja-JP" sz="1600" dirty="0" smtClean="0"/>
              <a:t>17 </a:t>
            </a:r>
            <a:r>
              <a:rPr lang="en-US" altLang="ja-JP" sz="1600" dirty="0"/>
              <a:t>V</a:t>
            </a:r>
          </a:p>
          <a:p>
            <a:pPr marL="342900" lvl="0" indent="-342900">
              <a:spcBef>
                <a:spcPct val="20000"/>
              </a:spcBef>
              <a:defRPr/>
            </a:pPr>
            <a:r>
              <a:rPr lang="en-US" altLang="ja-JP" sz="1600" dirty="0"/>
              <a:t>Electrolyte flow rate: 15L/min</a:t>
            </a:r>
          </a:p>
          <a:p>
            <a:pPr marL="342900" lvl="0" indent="-342900">
              <a:spcBef>
                <a:spcPct val="20000"/>
              </a:spcBef>
              <a:defRPr/>
            </a:pPr>
            <a:r>
              <a:rPr lang="en-US" altLang="ja-JP" sz="1600" dirty="0"/>
              <a:t>Electrolyte temperature: 28 </a:t>
            </a:r>
            <a:r>
              <a:rPr lang="en-US" altLang="ja-JP" sz="1600" dirty="0" smtClean="0"/>
              <a:t>C</a:t>
            </a:r>
            <a:endParaRPr lang="en-US" altLang="ja-JP" sz="1600" dirty="0"/>
          </a:p>
          <a:p>
            <a:pPr marL="342900" lvl="0" indent="-342900">
              <a:spcBef>
                <a:spcPct val="20000"/>
              </a:spcBef>
              <a:defRPr/>
            </a:pPr>
            <a:r>
              <a:rPr lang="en-US" altLang="ja-JP" sz="1600" dirty="0"/>
              <a:t>Cavity cell temperatures &lt; 40 </a:t>
            </a:r>
            <a:r>
              <a:rPr lang="en-US" altLang="ja-JP" sz="1600" dirty="0" smtClean="0"/>
              <a:t>C</a:t>
            </a:r>
            <a:endParaRPr lang="en-US" altLang="ja-JP" sz="1600" dirty="0"/>
          </a:p>
          <a:p>
            <a:pPr marL="342900" lvl="0" indent="-342900">
              <a:spcBef>
                <a:spcPct val="20000"/>
              </a:spcBef>
              <a:defRPr/>
            </a:pPr>
            <a:r>
              <a:rPr lang="en-US" altLang="ja-JP" sz="1600" dirty="0"/>
              <a:t>Total integrated current: 293 Ah</a:t>
            </a:r>
            <a:endParaRPr lang="ja-JP" alt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60648"/>
            <a:ext cx="8229600" cy="562074"/>
          </a:xfrm>
        </p:spPr>
        <p:txBody>
          <a:bodyPr>
            <a:normAutofit/>
          </a:bodyPr>
          <a:lstStyle/>
          <a:p>
            <a:r>
              <a:rPr kumimoji="1" lang="en-US" altLang="ja-JP" sz="2800" dirty="0" smtClean="0">
                <a:latin typeface="HGP創英角ﾎﾟｯﾌﾟ体" pitchFamily="50" charset="-128"/>
                <a:ea typeface="HGP創英角ﾎﾟｯﾌﾟ体" pitchFamily="50" charset="-128"/>
              </a:rPr>
              <a:t>Applied voltage and current</a:t>
            </a:r>
            <a:endParaRPr kumimoji="1" lang="ja-JP" altLang="en-US" sz="2800" dirty="0">
              <a:latin typeface="HGP創英角ﾎﾟｯﾌﾟ体" pitchFamily="50" charset="-128"/>
              <a:ea typeface="HGP創英角ﾎﾟｯﾌﾟ体" pitchFamily="50" charset="-128"/>
            </a:endParaRPr>
          </a:p>
        </p:txBody>
      </p:sp>
      <p:pic>
        <p:nvPicPr>
          <p:cNvPr id="3" name="Picture 2"/>
          <p:cNvPicPr>
            <a:picLocks noChangeAspect="1" noChangeArrowheads="1"/>
          </p:cNvPicPr>
          <p:nvPr/>
        </p:nvPicPr>
        <p:blipFill>
          <a:blip r:embed="rId2" cstate="print"/>
          <a:srcRect/>
          <a:stretch>
            <a:fillRect/>
          </a:stretch>
        </p:blipFill>
        <p:spPr bwMode="auto">
          <a:xfrm>
            <a:off x="611560" y="980728"/>
            <a:ext cx="3703796" cy="192357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658847" y="2996952"/>
            <a:ext cx="3697129" cy="1923574"/>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45512" y="4896470"/>
            <a:ext cx="3710464" cy="1916906"/>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4900652" y="1014705"/>
            <a:ext cx="3703796" cy="1910239"/>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4887317" y="2996952"/>
            <a:ext cx="3717131" cy="1930241"/>
          </a:xfrm>
          <a:prstGeom prst="rect">
            <a:avLst/>
          </a:prstGeom>
          <a:noFill/>
          <a:ln w="9525">
            <a:noFill/>
            <a:miter lim="800000"/>
            <a:headEnd/>
            <a:tailEnd/>
          </a:ln>
        </p:spPr>
      </p:pic>
      <p:sp>
        <p:nvSpPr>
          <p:cNvPr id="9" name="テキスト ボックス 8"/>
          <p:cNvSpPr txBox="1"/>
          <p:nvPr/>
        </p:nvSpPr>
        <p:spPr>
          <a:xfrm>
            <a:off x="2039873" y="1916832"/>
            <a:ext cx="1019959" cy="646331"/>
          </a:xfrm>
          <a:prstGeom prst="rect">
            <a:avLst/>
          </a:prstGeom>
          <a:noFill/>
        </p:spPr>
        <p:txBody>
          <a:bodyPr wrap="none" rtlCol="0">
            <a:spAutoFit/>
          </a:bodyPr>
          <a:lstStyle/>
          <a:p>
            <a:r>
              <a:rPr lang="en-US" altLang="ja-JP" sz="1200" dirty="0" smtClean="0"/>
              <a:t>1</a:t>
            </a:r>
            <a:r>
              <a:rPr lang="en-US" altLang="ja-JP" sz="1200" baseline="30000" dirty="0" smtClean="0"/>
              <a:t>St</a:t>
            </a:r>
            <a:r>
              <a:rPr lang="en-US" altLang="ja-JP" sz="1200" dirty="0" smtClean="0"/>
              <a:t> round</a:t>
            </a:r>
          </a:p>
          <a:p>
            <a:r>
              <a:rPr kumimoji="1" lang="en-US" altLang="ja-JP" sz="1200" dirty="0" smtClean="0"/>
              <a:t>V: 17</a:t>
            </a:r>
            <a:r>
              <a:rPr lang="ja-JP" altLang="en-US" sz="1200" dirty="0" smtClean="0"/>
              <a:t> </a:t>
            </a:r>
            <a:r>
              <a:rPr lang="en-US" altLang="ja-JP" sz="1200" dirty="0" smtClean="0"/>
              <a:t>to 10 V</a:t>
            </a:r>
          </a:p>
          <a:p>
            <a:r>
              <a:rPr kumimoji="1" lang="en-US" altLang="ja-JP" sz="1200" dirty="0" smtClean="0"/>
              <a:t>I: 80 to 120 A</a:t>
            </a:r>
            <a:endParaRPr kumimoji="1" lang="ja-JP" altLang="en-US" sz="1200" dirty="0"/>
          </a:p>
        </p:txBody>
      </p:sp>
      <p:sp>
        <p:nvSpPr>
          <p:cNvPr id="10" name="テキスト ボックス 9"/>
          <p:cNvSpPr txBox="1"/>
          <p:nvPr/>
        </p:nvSpPr>
        <p:spPr>
          <a:xfrm>
            <a:off x="2123728" y="3933056"/>
            <a:ext cx="855619" cy="646331"/>
          </a:xfrm>
          <a:prstGeom prst="rect">
            <a:avLst/>
          </a:prstGeom>
          <a:noFill/>
        </p:spPr>
        <p:txBody>
          <a:bodyPr wrap="none" rtlCol="0">
            <a:spAutoFit/>
          </a:bodyPr>
          <a:lstStyle/>
          <a:p>
            <a:r>
              <a:rPr lang="en-US" altLang="ja-JP" sz="1200" dirty="0" smtClean="0"/>
              <a:t>2</a:t>
            </a:r>
            <a:r>
              <a:rPr lang="en-US" altLang="ja-JP" sz="1200" baseline="30000" dirty="0" smtClean="0"/>
              <a:t>nd</a:t>
            </a:r>
            <a:r>
              <a:rPr lang="en-US" altLang="ja-JP" sz="1200" dirty="0" smtClean="0"/>
              <a:t> round</a:t>
            </a:r>
          </a:p>
          <a:p>
            <a:r>
              <a:rPr kumimoji="1" lang="en-US" altLang="ja-JP" sz="1200" dirty="0" smtClean="0"/>
              <a:t>V: 16~17 V</a:t>
            </a:r>
          </a:p>
          <a:p>
            <a:r>
              <a:rPr lang="en-US" altLang="ja-JP" sz="1200" dirty="0" smtClean="0"/>
              <a:t>I: ~120 A</a:t>
            </a:r>
            <a:endParaRPr kumimoji="1" lang="ja-JP" altLang="en-US" sz="1200" dirty="0"/>
          </a:p>
        </p:txBody>
      </p:sp>
      <p:sp>
        <p:nvSpPr>
          <p:cNvPr id="11" name="テキスト ボックス 10"/>
          <p:cNvSpPr txBox="1"/>
          <p:nvPr/>
        </p:nvSpPr>
        <p:spPr>
          <a:xfrm>
            <a:off x="2195736" y="5805264"/>
            <a:ext cx="794705" cy="646331"/>
          </a:xfrm>
          <a:prstGeom prst="rect">
            <a:avLst/>
          </a:prstGeom>
          <a:noFill/>
        </p:spPr>
        <p:txBody>
          <a:bodyPr wrap="none" rtlCol="0">
            <a:spAutoFit/>
          </a:bodyPr>
          <a:lstStyle/>
          <a:p>
            <a:r>
              <a:rPr lang="en-US" altLang="ja-JP" sz="1200" dirty="0" smtClean="0"/>
              <a:t>3</a:t>
            </a:r>
            <a:r>
              <a:rPr lang="en-US" altLang="ja-JP" sz="1200" baseline="30000" dirty="0" smtClean="0"/>
              <a:t>rd</a:t>
            </a:r>
            <a:r>
              <a:rPr lang="en-US" altLang="ja-JP" sz="1200" dirty="0" smtClean="0"/>
              <a:t>  round</a:t>
            </a:r>
          </a:p>
          <a:p>
            <a:r>
              <a:rPr kumimoji="1" lang="en-US" altLang="ja-JP" sz="1200" dirty="0" smtClean="0"/>
              <a:t>V: 16 V</a:t>
            </a:r>
          </a:p>
          <a:p>
            <a:r>
              <a:rPr lang="en-US" altLang="ja-JP" sz="1200" dirty="0" smtClean="0"/>
              <a:t>I: ~120 A</a:t>
            </a:r>
            <a:endParaRPr kumimoji="1" lang="ja-JP" altLang="en-US" sz="1200" dirty="0"/>
          </a:p>
        </p:txBody>
      </p:sp>
      <p:sp>
        <p:nvSpPr>
          <p:cNvPr id="12" name="テキスト ボックス 11"/>
          <p:cNvSpPr txBox="1"/>
          <p:nvPr/>
        </p:nvSpPr>
        <p:spPr>
          <a:xfrm>
            <a:off x="6372200" y="1916832"/>
            <a:ext cx="855619" cy="646331"/>
          </a:xfrm>
          <a:prstGeom prst="rect">
            <a:avLst/>
          </a:prstGeom>
          <a:noFill/>
        </p:spPr>
        <p:txBody>
          <a:bodyPr wrap="none" rtlCol="0">
            <a:spAutoFit/>
          </a:bodyPr>
          <a:lstStyle/>
          <a:p>
            <a:r>
              <a:rPr lang="en-US" altLang="ja-JP" sz="1200" dirty="0" smtClean="0"/>
              <a:t>4</a:t>
            </a:r>
            <a:r>
              <a:rPr lang="en-US" altLang="ja-JP" sz="1200" baseline="30000" dirty="0" smtClean="0"/>
              <a:t>th</a:t>
            </a:r>
            <a:r>
              <a:rPr lang="en-US" altLang="ja-JP" sz="1200" dirty="0" smtClean="0"/>
              <a:t> round</a:t>
            </a:r>
          </a:p>
          <a:p>
            <a:r>
              <a:rPr kumimoji="1" lang="en-US" altLang="ja-JP" sz="1200" dirty="0" smtClean="0"/>
              <a:t>V: 17~16 V</a:t>
            </a:r>
          </a:p>
          <a:p>
            <a:r>
              <a:rPr lang="en-US" altLang="ja-JP" sz="1200" dirty="0" smtClean="0"/>
              <a:t>I: ~110 A</a:t>
            </a:r>
          </a:p>
        </p:txBody>
      </p:sp>
      <p:sp>
        <p:nvSpPr>
          <p:cNvPr id="13" name="テキスト ボックス 12"/>
          <p:cNvSpPr txBox="1"/>
          <p:nvPr/>
        </p:nvSpPr>
        <p:spPr>
          <a:xfrm>
            <a:off x="6444208" y="3933056"/>
            <a:ext cx="759247" cy="646331"/>
          </a:xfrm>
          <a:prstGeom prst="rect">
            <a:avLst/>
          </a:prstGeom>
          <a:noFill/>
        </p:spPr>
        <p:txBody>
          <a:bodyPr wrap="none" rtlCol="0">
            <a:spAutoFit/>
          </a:bodyPr>
          <a:lstStyle/>
          <a:p>
            <a:r>
              <a:rPr lang="en-US" altLang="ja-JP" sz="1200" dirty="0" smtClean="0"/>
              <a:t>5</a:t>
            </a:r>
            <a:r>
              <a:rPr lang="en-US" altLang="ja-JP" sz="1200" baseline="30000" dirty="0" smtClean="0"/>
              <a:t>th</a:t>
            </a:r>
            <a:r>
              <a:rPr lang="en-US" altLang="ja-JP" sz="1200" dirty="0" smtClean="0"/>
              <a:t> round</a:t>
            </a:r>
          </a:p>
          <a:p>
            <a:r>
              <a:rPr kumimoji="1" lang="en-US" altLang="ja-JP" sz="1200" dirty="0" smtClean="0"/>
              <a:t>V: 17V</a:t>
            </a:r>
          </a:p>
          <a:p>
            <a:r>
              <a:rPr lang="en-US" altLang="ja-JP" sz="1200" dirty="0" smtClean="0"/>
              <a:t>I: ~110 A</a:t>
            </a:r>
            <a:endParaRPr kumimoji="1" lang="ja-JP" altLang="en-US" sz="1200" dirty="0"/>
          </a:p>
        </p:txBody>
      </p:sp>
      <p:sp>
        <p:nvSpPr>
          <p:cNvPr id="14" name="テキスト ボックス 13"/>
          <p:cNvSpPr txBox="1"/>
          <p:nvPr/>
        </p:nvSpPr>
        <p:spPr>
          <a:xfrm>
            <a:off x="5508104" y="5445224"/>
            <a:ext cx="2808312"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400" dirty="0" smtClean="0"/>
              <a:t>Average voltage: 17 V</a:t>
            </a:r>
          </a:p>
          <a:p>
            <a:r>
              <a:rPr lang="en-US" altLang="ja-JP" sz="1400" dirty="0" smtClean="0"/>
              <a:t>Average current: 120A</a:t>
            </a:r>
          </a:p>
          <a:p>
            <a:r>
              <a:rPr kumimoji="1" lang="en-US" altLang="ja-JP" sz="1400" dirty="0" smtClean="0"/>
              <a:t>Average current density: 18 </a:t>
            </a:r>
            <a:r>
              <a:rPr lang="en-US" altLang="ja-JP" sz="1400" dirty="0" err="1" smtClean="0"/>
              <a:t>mA</a:t>
            </a:r>
            <a:r>
              <a:rPr lang="en-US" altLang="ja-JP" sz="1400" dirty="0" smtClean="0"/>
              <a:t>/cm</a:t>
            </a:r>
            <a:r>
              <a:rPr lang="en-US" altLang="ja-JP" sz="1400" baseline="30000" dirty="0" smtClean="0"/>
              <a:t>2</a:t>
            </a:r>
            <a:r>
              <a:rPr lang="en-US" altLang="ja-JP" sz="1400" dirty="0" smtClean="0"/>
              <a:t> </a:t>
            </a:r>
            <a:endParaRPr kumimoji="1" lang="ja-JP" altLang="en-US" sz="1400" dirty="0"/>
          </a:p>
        </p:txBody>
      </p:sp>
      <p:sp>
        <p:nvSpPr>
          <p:cNvPr id="15" name="テキスト ボックス 14"/>
          <p:cNvSpPr txBox="1"/>
          <p:nvPr/>
        </p:nvSpPr>
        <p:spPr>
          <a:xfrm>
            <a:off x="251520" y="2492896"/>
            <a:ext cx="349776" cy="276999"/>
          </a:xfrm>
          <a:prstGeom prst="rect">
            <a:avLst/>
          </a:prstGeom>
          <a:noFill/>
        </p:spPr>
        <p:txBody>
          <a:bodyPr wrap="none" rtlCol="0">
            <a:spAutoFit/>
          </a:bodyPr>
          <a:lstStyle/>
          <a:p>
            <a:r>
              <a:rPr kumimoji="1" lang="en-US" altLang="ja-JP" sz="1200" dirty="0" smtClean="0"/>
              <a:t>0V</a:t>
            </a:r>
            <a:endParaRPr kumimoji="1" lang="ja-JP" altLang="en-US" sz="1200" dirty="0"/>
          </a:p>
        </p:txBody>
      </p:sp>
      <p:sp>
        <p:nvSpPr>
          <p:cNvPr id="17" name="テキスト ボックス 16"/>
          <p:cNvSpPr txBox="1"/>
          <p:nvPr/>
        </p:nvSpPr>
        <p:spPr>
          <a:xfrm>
            <a:off x="251520" y="1052736"/>
            <a:ext cx="428322" cy="276999"/>
          </a:xfrm>
          <a:prstGeom prst="rect">
            <a:avLst/>
          </a:prstGeom>
          <a:noFill/>
        </p:spPr>
        <p:txBody>
          <a:bodyPr wrap="none" rtlCol="0">
            <a:spAutoFit/>
          </a:bodyPr>
          <a:lstStyle/>
          <a:p>
            <a:r>
              <a:rPr kumimoji="1" lang="en-US" altLang="ja-JP" sz="1200" dirty="0" smtClean="0"/>
              <a:t>20V</a:t>
            </a:r>
            <a:endParaRPr kumimoji="1" lang="ja-JP" altLang="en-US" sz="1200" dirty="0"/>
          </a:p>
        </p:txBody>
      </p:sp>
      <p:sp>
        <p:nvSpPr>
          <p:cNvPr id="18" name="テキスト ボックス 17"/>
          <p:cNvSpPr txBox="1"/>
          <p:nvPr/>
        </p:nvSpPr>
        <p:spPr>
          <a:xfrm>
            <a:off x="4283968" y="2492896"/>
            <a:ext cx="352982" cy="276999"/>
          </a:xfrm>
          <a:prstGeom prst="rect">
            <a:avLst/>
          </a:prstGeom>
          <a:noFill/>
        </p:spPr>
        <p:txBody>
          <a:bodyPr wrap="none" rtlCol="0">
            <a:spAutoFit/>
          </a:bodyPr>
          <a:lstStyle/>
          <a:p>
            <a:r>
              <a:rPr kumimoji="1" lang="en-US" altLang="ja-JP" sz="1200" dirty="0" smtClean="0"/>
              <a:t>0A</a:t>
            </a:r>
            <a:endParaRPr kumimoji="1" lang="ja-JP" altLang="en-US" sz="1200" dirty="0"/>
          </a:p>
        </p:txBody>
      </p:sp>
      <p:sp>
        <p:nvSpPr>
          <p:cNvPr id="20" name="テキスト ボックス 19"/>
          <p:cNvSpPr txBox="1"/>
          <p:nvPr/>
        </p:nvSpPr>
        <p:spPr>
          <a:xfrm>
            <a:off x="4283968" y="980728"/>
            <a:ext cx="510076" cy="276999"/>
          </a:xfrm>
          <a:prstGeom prst="rect">
            <a:avLst/>
          </a:prstGeom>
          <a:noFill/>
        </p:spPr>
        <p:txBody>
          <a:bodyPr wrap="none" rtlCol="0">
            <a:spAutoFit/>
          </a:bodyPr>
          <a:lstStyle/>
          <a:p>
            <a:r>
              <a:rPr kumimoji="1" lang="en-US" altLang="ja-JP" sz="1200" dirty="0" smtClean="0"/>
              <a:t>200A</a:t>
            </a:r>
            <a:endParaRPr kumimoji="1" lang="ja-JP" altLang="en-US" sz="1200" dirty="0"/>
          </a:p>
        </p:txBody>
      </p:sp>
      <p:sp>
        <p:nvSpPr>
          <p:cNvPr id="19" name="テキスト ボックス 18"/>
          <p:cNvSpPr txBox="1"/>
          <p:nvPr/>
        </p:nvSpPr>
        <p:spPr>
          <a:xfrm>
            <a:off x="3275856" y="2780928"/>
            <a:ext cx="848246" cy="276999"/>
          </a:xfrm>
          <a:prstGeom prst="rect">
            <a:avLst/>
          </a:prstGeom>
          <a:noFill/>
        </p:spPr>
        <p:txBody>
          <a:bodyPr wrap="none" rtlCol="0">
            <a:spAutoFit/>
          </a:bodyPr>
          <a:lstStyle/>
          <a:p>
            <a:r>
              <a:rPr kumimoji="1" lang="en-US" altLang="ja-JP" sz="1200" dirty="0" smtClean="0"/>
              <a:t>30minutes</a:t>
            </a:r>
            <a:endParaRPr kumimoji="1" lang="ja-JP" altLang="en-US" sz="1200" dirty="0"/>
          </a:p>
        </p:txBody>
      </p:sp>
      <p:cxnSp>
        <p:nvCxnSpPr>
          <p:cNvPr id="22" name="直線矢印コネクタ 21"/>
          <p:cNvCxnSpPr/>
          <p:nvPr/>
        </p:nvCxnSpPr>
        <p:spPr>
          <a:xfrm>
            <a:off x="755576" y="2852936"/>
            <a:ext cx="345638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srcRect/>
          <a:stretch>
            <a:fillRect/>
          </a:stretch>
        </p:blipFill>
        <p:spPr bwMode="auto">
          <a:xfrm>
            <a:off x="107504" y="4162762"/>
            <a:ext cx="5391150" cy="2434590"/>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179512" y="1130806"/>
            <a:ext cx="5421630" cy="2442210"/>
          </a:xfrm>
          <a:prstGeom prst="rect">
            <a:avLst/>
          </a:prstGeom>
          <a:noFill/>
          <a:ln w="9525">
            <a:noFill/>
            <a:miter lim="800000"/>
            <a:headEnd/>
            <a:tailEnd/>
          </a:ln>
        </p:spPr>
      </p:pic>
      <p:sp>
        <p:nvSpPr>
          <p:cNvPr id="2" name="タイトル 1"/>
          <p:cNvSpPr>
            <a:spLocks noGrp="1"/>
          </p:cNvSpPr>
          <p:nvPr>
            <p:ph type="title"/>
          </p:nvPr>
        </p:nvSpPr>
        <p:spPr>
          <a:xfrm>
            <a:off x="457200" y="274638"/>
            <a:ext cx="4114800" cy="562074"/>
          </a:xfrm>
        </p:spPr>
        <p:txBody>
          <a:bodyPr>
            <a:normAutofit fontScale="90000"/>
          </a:bodyPr>
          <a:lstStyle/>
          <a:p>
            <a:r>
              <a:rPr kumimoji="1" lang="en-US" altLang="ja-JP" sz="2800" dirty="0" smtClean="0">
                <a:latin typeface="HGP創英角ﾎﾟｯﾌﾟ体" pitchFamily="50" charset="-128"/>
                <a:ea typeface="HGP創英角ﾎﾟｯﾌﾟ体" pitchFamily="50" charset="-128"/>
              </a:rPr>
              <a:t>Temperatures during VEP</a:t>
            </a:r>
            <a:endParaRPr kumimoji="1" lang="ja-JP" altLang="en-US" sz="2800" dirty="0">
              <a:latin typeface="HGP創英角ﾎﾟｯﾌﾟ体" pitchFamily="50" charset="-128"/>
              <a:ea typeface="HGP創英角ﾎﾟｯﾌﾟ体" pitchFamily="50" charset="-128"/>
            </a:endParaRPr>
          </a:p>
        </p:txBody>
      </p:sp>
      <p:pic>
        <p:nvPicPr>
          <p:cNvPr id="5" name="Picture 2"/>
          <p:cNvPicPr>
            <a:picLocks noChangeAspect="1" noChangeArrowheads="1"/>
          </p:cNvPicPr>
          <p:nvPr/>
        </p:nvPicPr>
        <p:blipFill>
          <a:blip r:embed="rId4" cstate="print"/>
          <a:srcRect/>
          <a:stretch>
            <a:fillRect/>
          </a:stretch>
        </p:blipFill>
        <p:spPr bwMode="auto">
          <a:xfrm>
            <a:off x="5796135" y="4293096"/>
            <a:ext cx="3239769" cy="2448272"/>
          </a:xfrm>
          <a:prstGeom prst="rect">
            <a:avLst/>
          </a:prstGeom>
          <a:noFill/>
          <a:ln w="9525">
            <a:noFill/>
            <a:miter lim="800000"/>
            <a:headEnd/>
            <a:tailEnd/>
          </a:ln>
        </p:spPr>
      </p:pic>
      <p:sp>
        <p:nvSpPr>
          <p:cNvPr id="6" name="テキスト ボックス 5"/>
          <p:cNvSpPr txBox="1"/>
          <p:nvPr/>
        </p:nvSpPr>
        <p:spPr>
          <a:xfrm>
            <a:off x="3923928" y="1340768"/>
            <a:ext cx="1678536" cy="369332"/>
          </a:xfrm>
          <a:prstGeom prst="rect">
            <a:avLst/>
          </a:prstGeom>
          <a:noFill/>
        </p:spPr>
        <p:txBody>
          <a:bodyPr wrap="none" rtlCol="0">
            <a:spAutoFit/>
          </a:bodyPr>
          <a:lstStyle/>
          <a:p>
            <a:r>
              <a:rPr kumimoji="1" lang="en-US" altLang="ja-JP" dirty="0" smtClean="0"/>
              <a:t>Fan cooling side</a:t>
            </a:r>
            <a:endParaRPr kumimoji="1" lang="ja-JP" altLang="en-US" dirty="0"/>
          </a:p>
        </p:txBody>
      </p:sp>
      <p:sp>
        <p:nvSpPr>
          <p:cNvPr id="7" name="テキスト ボックス 6"/>
          <p:cNvSpPr txBox="1"/>
          <p:nvPr/>
        </p:nvSpPr>
        <p:spPr>
          <a:xfrm>
            <a:off x="3851920" y="4355812"/>
            <a:ext cx="1617430" cy="369332"/>
          </a:xfrm>
          <a:prstGeom prst="rect">
            <a:avLst/>
          </a:prstGeom>
          <a:noFill/>
        </p:spPr>
        <p:txBody>
          <a:bodyPr wrap="none" rtlCol="0">
            <a:spAutoFit/>
          </a:bodyPr>
          <a:lstStyle/>
          <a:p>
            <a:r>
              <a:rPr kumimoji="1" lang="en-US" altLang="ja-JP" dirty="0" smtClean="0"/>
              <a:t>No cooling side</a:t>
            </a:r>
            <a:endParaRPr kumimoji="1" lang="ja-JP" altLang="en-US" dirty="0"/>
          </a:p>
        </p:txBody>
      </p:sp>
      <p:sp>
        <p:nvSpPr>
          <p:cNvPr id="8" name="テキスト ボックス 7"/>
          <p:cNvSpPr txBox="1"/>
          <p:nvPr/>
        </p:nvSpPr>
        <p:spPr>
          <a:xfrm>
            <a:off x="5796136" y="188640"/>
            <a:ext cx="3275856"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400" dirty="0" smtClean="0"/>
              <a:t>Temperatures at the upper beam pipe were higher than others. </a:t>
            </a:r>
            <a:r>
              <a:rPr lang="en-US" altLang="ja-JP" sz="1400" dirty="0" smtClean="0"/>
              <a:t>Temperatures at the top plate of the inner conductor were around 40 deg. Other temperatures were  below 30 deg. We need to apply more cooling fans to cool down the upper beam pipe and top plates.</a:t>
            </a:r>
            <a:endParaRPr kumimoji="1" lang="ja-JP" altLang="en-US" sz="1400" dirty="0"/>
          </a:p>
        </p:txBody>
      </p:sp>
      <p:sp>
        <p:nvSpPr>
          <p:cNvPr id="9" name="テキスト ボックス 8"/>
          <p:cNvSpPr txBox="1"/>
          <p:nvPr/>
        </p:nvSpPr>
        <p:spPr>
          <a:xfrm>
            <a:off x="6876256" y="4808185"/>
            <a:ext cx="572593" cy="276999"/>
          </a:xfrm>
          <a:prstGeom prst="rect">
            <a:avLst/>
          </a:prstGeom>
          <a:noFill/>
        </p:spPr>
        <p:txBody>
          <a:bodyPr wrap="none" rtlCol="0">
            <a:spAutoFit/>
          </a:bodyPr>
          <a:lstStyle/>
          <a:p>
            <a:r>
              <a:rPr kumimoji="1" lang="en-US" altLang="ja-JP" sz="1200" dirty="0" smtClean="0">
                <a:solidFill>
                  <a:srgbClr val="FF0000"/>
                </a:solidFill>
              </a:rPr>
              <a:t>~40°</a:t>
            </a:r>
            <a:endParaRPr kumimoji="1" lang="ja-JP" altLang="en-US" sz="1200" dirty="0">
              <a:solidFill>
                <a:srgbClr val="FF0000"/>
              </a:solidFill>
            </a:endParaRPr>
          </a:p>
        </p:txBody>
      </p:sp>
      <p:sp>
        <p:nvSpPr>
          <p:cNvPr id="12" name="テキスト ボックス 11"/>
          <p:cNvSpPr txBox="1"/>
          <p:nvPr/>
        </p:nvSpPr>
        <p:spPr>
          <a:xfrm>
            <a:off x="8571407" y="4797152"/>
            <a:ext cx="572593" cy="276999"/>
          </a:xfrm>
          <a:prstGeom prst="rect">
            <a:avLst/>
          </a:prstGeom>
          <a:noFill/>
        </p:spPr>
        <p:txBody>
          <a:bodyPr wrap="none" rtlCol="0">
            <a:spAutoFit/>
          </a:bodyPr>
          <a:lstStyle/>
          <a:p>
            <a:r>
              <a:rPr kumimoji="1" lang="en-US" altLang="ja-JP" sz="1200" dirty="0" smtClean="0">
                <a:solidFill>
                  <a:srgbClr val="FF0000"/>
                </a:solidFill>
              </a:rPr>
              <a:t>~50°</a:t>
            </a:r>
            <a:endParaRPr kumimoji="1" lang="ja-JP" altLang="en-US" sz="1200" dirty="0">
              <a:solidFill>
                <a:srgbClr val="FF0000"/>
              </a:solidFill>
            </a:endParaRPr>
          </a:p>
        </p:txBody>
      </p:sp>
      <p:sp>
        <p:nvSpPr>
          <p:cNvPr id="13" name="テキスト ボックス 12"/>
          <p:cNvSpPr txBox="1"/>
          <p:nvPr/>
        </p:nvSpPr>
        <p:spPr>
          <a:xfrm>
            <a:off x="6375671" y="5661248"/>
            <a:ext cx="572593" cy="276999"/>
          </a:xfrm>
          <a:prstGeom prst="rect">
            <a:avLst/>
          </a:prstGeom>
          <a:noFill/>
        </p:spPr>
        <p:txBody>
          <a:bodyPr wrap="none" rtlCol="0">
            <a:spAutoFit/>
          </a:bodyPr>
          <a:lstStyle/>
          <a:p>
            <a:r>
              <a:rPr kumimoji="1" lang="en-US" altLang="ja-JP" sz="1200" dirty="0" smtClean="0">
                <a:solidFill>
                  <a:srgbClr val="FF0000"/>
                </a:solidFill>
              </a:rPr>
              <a:t>~40°</a:t>
            </a:r>
            <a:endParaRPr kumimoji="1" lang="ja-JP" altLang="en-US" sz="1200" dirty="0">
              <a:solidFill>
                <a:srgbClr val="FF0000"/>
              </a:solidFill>
            </a:endParaRPr>
          </a:p>
        </p:txBody>
      </p:sp>
      <p:sp>
        <p:nvSpPr>
          <p:cNvPr id="14" name="テキスト ボックス 13"/>
          <p:cNvSpPr txBox="1"/>
          <p:nvPr/>
        </p:nvSpPr>
        <p:spPr>
          <a:xfrm>
            <a:off x="8031855" y="5661248"/>
            <a:ext cx="572593" cy="276999"/>
          </a:xfrm>
          <a:prstGeom prst="rect">
            <a:avLst/>
          </a:prstGeom>
          <a:noFill/>
        </p:spPr>
        <p:txBody>
          <a:bodyPr wrap="none" rtlCol="0">
            <a:spAutoFit/>
          </a:bodyPr>
          <a:lstStyle/>
          <a:p>
            <a:r>
              <a:rPr kumimoji="1" lang="en-US" altLang="ja-JP" sz="1200" dirty="0" smtClean="0">
                <a:solidFill>
                  <a:srgbClr val="FF0000"/>
                </a:solidFill>
              </a:rPr>
              <a:t>~40°</a:t>
            </a:r>
            <a:endParaRPr kumimoji="1" lang="ja-JP" altLang="en-US" sz="1200" dirty="0">
              <a:solidFill>
                <a:srgbClr val="FF0000"/>
              </a:solidFill>
            </a:endParaRPr>
          </a:p>
        </p:txBody>
      </p:sp>
      <p:sp>
        <p:nvSpPr>
          <p:cNvPr id="15" name="テキスト ボックス 14"/>
          <p:cNvSpPr txBox="1"/>
          <p:nvPr/>
        </p:nvSpPr>
        <p:spPr>
          <a:xfrm>
            <a:off x="3491880" y="3501008"/>
            <a:ext cx="2034981" cy="276999"/>
          </a:xfrm>
          <a:prstGeom prst="rect">
            <a:avLst/>
          </a:prstGeom>
          <a:noFill/>
        </p:spPr>
        <p:txBody>
          <a:bodyPr wrap="none" rtlCol="0">
            <a:spAutoFit/>
          </a:bodyPr>
          <a:lstStyle/>
          <a:p>
            <a:r>
              <a:rPr kumimoji="1" lang="en-US" altLang="ja-JP" sz="1200" dirty="0" smtClean="0"/>
              <a:t>CH12: VEP room temperature</a:t>
            </a:r>
            <a:endParaRPr kumimoji="1" lang="ja-JP" altLang="en-US" sz="1200" dirty="0"/>
          </a:p>
        </p:txBody>
      </p:sp>
      <p:pic>
        <p:nvPicPr>
          <p:cNvPr id="16" name="Picture 2" descr="C:\T5610\VEP2015\EP2017April\20170419LHCEP\EP写真\DSCN7987.JPG"/>
          <p:cNvPicPr>
            <a:picLocks noChangeAspect="1" noChangeArrowheads="1"/>
          </p:cNvPicPr>
          <p:nvPr/>
        </p:nvPicPr>
        <p:blipFill>
          <a:blip r:embed="rId5" cstate="print"/>
          <a:srcRect/>
          <a:stretch>
            <a:fillRect/>
          </a:stretch>
        </p:blipFill>
        <p:spPr bwMode="auto">
          <a:xfrm>
            <a:off x="5796135" y="1844824"/>
            <a:ext cx="3264363" cy="2448272"/>
          </a:xfrm>
          <a:prstGeom prst="rect">
            <a:avLst/>
          </a:prstGeom>
          <a:noFill/>
        </p:spPr>
      </p:pic>
      <p:sp>
        <p:nvSpPr>
          <p:cNvPr id="17" name="テキスト ボックス 16"/>
          <p:cNvSpPr txBox="1"/>
          <p:nvPr/>
        </p:nvSpPr>
        <p:spPr>
          <a:xfrm>
            <a:off x="5724128" y="3789040"/>
            <a:ext cx="1005083"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Cooling fan</a:t>
            </a:r>
            <a:endParaRPr kumimoji="1" lang="ja-JP" altLang="en-US" sz="1400" dirty="0"/>
          </a:p>
        </p:txBody>
      </p:sp>
      <p:sp>
        <p:nvSpPr>
          <p:cNvPr id="18" name="テキスト ボックス 17"/>
          <p:cNvSpPr txBox="1"/>
          <p:nvPr/>
        </p:nvSpPr>
        <p:spPr>
          <a:xfrm>
            <a:off x="6012160" y="2060848"/>
            <a:ext cx="1345368"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Fan cooling side</a:t>
            </a:r>
            <a:endParaRPr kumimoji="1" lang="ja-JP" altLang="en-US" sz="1400" dirty="0"/>
          </a:p>
        </p:txBody>
      </p:sp>
      <p:sp>
        <p:nvSpPr>
          <p:cNvPr id="19" name="テキスト ボックス 18"/>
          <p:cNvSpPr txBox="1"/>
          <p:nvPr/>
        </p:nvSpPr>
        <p:spPr>
          <a:xfrm>
            <a:off x="7668344" y="2060848"/>
            <a:ext cx="1297278"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No cooling side</a:t>
            </a:r>
            <a:endParaRPr kumimoji="1" lang="ja-JP" altLang="en-US" sz="1400" dirty="0"/>
          </a:p>
        </p:txBody>
      </p:sp>
      <p:sp>
        <p:nvSpPr>
          <p:cNvPr id="20" name="テキスト ボックス 19"/>
          <p:cNvSpPr txBox="1"/>
          <p:nvPr/>
        </p:nvSpPr>
        <p:spPr>
          <a:xfrm>
            <a:off x="7020272" y="3573016"/>
            <a:ext cx="1038426"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smtClean="0"/>
              <a:t>DQW cavity</a:t>
            </a:r>
            <a:endParaRPr kumimoji="1" lang="ja-JP" altLang="en-US" sz="1400" dirty="0"/>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1105</Words>
  <Application>Microsoft Office PowerPoint</Application>
  <PresentationFormat>画面に合わせる (4:3)</PresentationFormat>
  <Paragraphs>198</Paragraphs>
  <Slides>18</Slides>
  <Notes>4</Notes>
  <HiddenSlides>0</HiddenSlides>
  <MMClips>0</MMClips>
  <ScaleCrop>false</ScaleCrop>
  <HeadingPairs>
    <vt:vector size="4" baseType="variant">
      <vt:variant>
        <vt:lpstr>テーマ</vt:lpstr>
      </vt:variant>
      <vt:variant>
        <vt:i4>1</vt:i4>
      </vt:variant>
      <vt:variant>
        <vt:lpstr>スライド タイトル</vt:lpstr>
      </vt:variant>
      <vt:variant>
        <vt:i4>18</vt:i4>
      </vt:variant>
    </vt:vector>
  </HeadingPairs>
  <TitlesOfParts>
    <vt:vector size="19" baseType="lpstr">
      <vt:lpstr>Office テーマ</vt:lpstr>
      <vt:lpstr>EP of LHC crab cavities</vt:lpstr>
      <vt:lpstr>EP of LHC crab cavities</vt:lpstr>
      <vt:lpstr>スライド 3</vt:lpstr>
      <vt:lpstr>スライド 4</vt:lpstr>
      <vt:lpstr>Vertical EP apparatus design </vt:lpstr>
      <vt:lpstr>Setting up EP apparatus</vt:lpstr>
      <vt:lpstr>スライド 7</vt:lpstr>
      <vt:lpstr>Applied voltage and current</vt:lpstr>
      <vt:lpstr>Temperatures during VEP</vt:lpstr>
      <vt:lpstr>スライド 10</vt:lpstr>
      <vt:lpstr>スライド 11</vt:lpstr>
      <vt:lpstr>Vertical  EP results</vt:lpstr>
      <vt:lpstr>スライド 13</vt:lpstr>
      <vt:lpstr>スライド 14</vt:lpstr>
      <vt:lpstr>Summary</vt:lpstr>
      <vt:lpstr>backup</vt:lpstr>
      <vt:lpstr>スライド 17</vt:lpstr>
      <vt:lpstr>スライド 18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 of LHC crab cavities</dc:title>
  <dc:creator>moritay612</dc:creator>
  <cp:lastModifiedBy>moritay612</cp:lastModifiedBy>
  <cp:revision>59</cp:revision>
  <dcterms:created xsi:type="dcterms:W3CDTF">2018-06-13T04:53:30Z</dcterms:created>
  <dcterms:modified xsi:type="dcterms:W3CDTF">2018-06-27T05:00:26Z</dcterms:modified>
</cp:coreProperties>
</file>