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5"/>
  </p:notesMasterIdLst>
  <p:sldIdLst>
    <p:sldId id="309" r:id="rId2"/>
    <p:sldId id="318" r:id="rId3"/>
    <p:sldId id="319" r:id="rId4"/>
    <p:sldId id="320" r:id="rId5"/>
    <p:sldId id="321" r:id="rId6"/>
    <p:sldId id="326" r:id="rId7"/>
    <p:sldId id="322" r:id="rId8"/>
    <p:sldId id="323" r:id="rId9"/>
    <p:sldId id="327" r:id="rId10"/>
    <p:sldId id="324" r:id="rId11"/>
    <p:sldId id="325" r:id="rId12"/>
    <p:sldId id="328" r:id="rId13"/>
    <p:sldId id="329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481" autoAdjust="0"/>
    <p:restoredTop sz="96816" autoAdjust="0"/>
  </p:normalViewPr>
  <p:slideViewPr>
    <p:cSldViewPr snapToGrid="0" snapToObjects="1">
      <p:cViewPr varScale="1">
        <p:scale>
          <a:sx n="113" d="100"/>
          <a:sy n="113" d="100"/>
        </p:scale>
        <p:origin x="528" y="16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11706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48" d="100"/>
          <a:sy n="48" d="100"/>
        </p:scale>
        <p:origin x="2664" y="5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8F3527-BB28-884B-A511-C22C3DCF5453}" type="datetimeFigureOut">
              <a:rPr lang="en-US" smtClean="0"/>
              <a:t>6/28/18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BF1341-3AFE-B447-A831-9671D6A700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5407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271" y="2866618"/>
            <a:ext cx="4317562" cy="43175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282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43181" y="505595"/>
            <a:ext cx="10583064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43182" y="1720793"/>
            <a:ext cx="5875975" cy="324667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aseline="0">
                <a:solidFill>
                  <a:schemeClr val="accent1"/>
                </a:solidFill>
                <a:latin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Here</a:t>
            </a:r>
          </a:p>
        </p:txBody>
      </p:sp>
      <p:sp>
        <p:nvSpPr>
          <p:cNvPr id="32" name="Date Placeholder 31"/>
          <p:cNvSpPr>
            <a:spLocks noGrp="1"/>
          </p:cNvSpPr>
          <p:nvPr>
            <p:ph type="dt" sz="half" idx="12"/>
          </p:nvPr>
        </p:nvSpPr>
        <p:spPr>
          <a:xfrm>
            <a:off x="443182" y="5560503"/>
            <a:ext cx="3208124" cy="365125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443182" y="5126730"/>
            <a:ext cx="5875975" cy="4208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Author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81" y="6178121"/>
            <a:ext cx="1948205" cy="6308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1392" y="6434371"/>
            <a:ext cx="1622935" cy="2724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4686" y="6425551"/>
            <a:ext cx="506186" cy="339956"/>
          </a:xfrm>
          <a:prstGeom prst="rect">
            <a:avLst/>
          </a:prstGeom>
        </p:spPr>
      </p:pic>
      <p:sp>
        <p:nvSpPr>
          <p:cNvPr id="14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6572250" y="1720850"/>
            <a:ext cx="5619750" cy="3840163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271" y="2866618"/>
            <a:ext cx="4317562" cy="43175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282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43181" y="505595"/>
            <a:ext cx="6986319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dirty="0"/>
              <a:t>Questions?</a:t>
            </a:r>
          </a:p>
        </p:txBody>
      </p:sp>
      <p:sp>
        <p:nvSpPr>
          <p:cNvPr id="32" name="Date Placeholder 31"/>
          <p:cNvSpPr>
            <a:spLocks noGrp="1"/>
          </p:cNvSpPr>
          <p:nvPr>
            <p:ph type="dt" sz="half" idx="12"/>
          </p:nvPr>
        </p:nvSpPr>
        <p:spPr>
          <a:xfrm>
            <a:off x="4760743" y="6341667"/>
            <a:ext cx="3208124" cy="365125"/>
          </a:xfrm>
        </p:spPr>
        <p:txBody>
          <a:bodyPr/>
          <a:lstStyle>
            <a:lvl1pPr algn="ctr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7510538" y="145564"/>
            <a:ext cx="4360333" cy="661107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Author</a:t>
            </a:r>
          </a:p>
          <a:p>
            <a:pPr lvl="0"/>
            <a:r>
              <a:rPr lang="en-US" dirty="0"/>
              <a:t>Title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81" y="6178121"/>
            <a:ext cx="1948205" cy="6308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1392" y="6434371"/>
            <a:ext cx="1622935" cy="2724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4686" y="6425551"/>
            <a:ext cx="506186" cy="339956"/>
          </a:xfrm>
          <a:prstGeom prst="rect">
            <a:avLst/>
          </a:prstGeom>
        </p:spPr>
      </p:pic>
      <p:sp>
        <p:nvSpPr>
          <p:cNvPr id="14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6572250" y="1720850"/>
            <a:ext cx="5619750" cy="3840163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Text Placeholder 14"/>
          <p:cNvSpPr>
            <a:spLocks noGrp="1"/>
          </p:cNvSpPr>
          <p:nvPr>
            <p:ph type="body" sz="quarter" idx="16" hasCustomPrompt="1"/>
          </p:nvPr>
        </p:nvSpPr>
        <p:spPr>
          <a:xfrm>
            <a:off x="7510539" y="847492"/>
            <a:ext cx="4360333" cy="275941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200" baseline="0">
                <a:solidFill>
                  <a:srgbClr val="C00000"/>
                </a:solidFill>
              </a:defRPr>
            </a:lvl1pPr>
          </a:lstStyle>
          <a:p>
            <a:pPr lvl="0"/>
            <a:r>
              <a:rPr lang="en-US" dirty="0"/>
              <a:t>Contact</a:t>
            </a:r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424849" y="1726357"/>
            <a:ext cx="5894308" cy="3834656"/>
          </a:xfrm>
        </p:spPr>
        <p:txBody>
          <a:bodyPr>
            <a:normAutofit/>
          </a:bodyPr>
          <a:lstStyle>
            <a:lvl1pPr marL="342900" indent="-3429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1pPr>
            <a:lvl2pPr marL="6858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2pPr>
            <a:lvl3pPr marL="11430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3pPr>
            <a:lvl4pPr marL="16002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4pPr>
            <a:lvl5pPr marL="20574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Agenda Topics Covered: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1128583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/>
              <a:t>Particle contamination in CEBAF, Rongli Geng, TTC2018@RIKEN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5564365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/>
              <a:t>Particle contamination in CEBAF, Rongli Geng, TTC2018@RIKEN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6204856" y="966055"/>
            <a:ext cx="5492873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6478765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/>
              <a:t>Particle contamination in CEBAF, Rongli Geng, TTC2018@RIKEN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7053943" y="4062939"/>
            <a:ext cx="4643786" cy="2284810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053942" y="966789"/>
            <a:ext cx="4644345" cy="2976562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6478765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/>
              <a:t>Particle contamination in CEBAF, Rongli Geng, TTC2018@RIKEN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7053943" y="966055"/>
            <a:ext cx="4643786" cy="2284810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053942" y="3371187"/>
            <a:ext cx="4644345" cy="2976562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697678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/>
              <a:t>Particle contamination in CEBAF, Rongli Geng, TTC2018@RIKEN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666264" y="966055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7666264" y="3763624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7320" y="966055"/>
            <a:ext cx="697678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/>
              <a:t>Particle contamination in CEBAF, Rongli Geng, TTC2018@RIKEN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11892" y="966055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11892" y="3763624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5200" y="3445216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/>
              <a:t>Particle contamination in CEBAF, Rongli Geng, TTC2018@RIKEN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11892" y="966055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235248" y="966055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6"/>
          </p:nvPr>
        </p:nvSpPr>
        <p:spPr>
          <a:xfrm>
            <a:off x="411892" y="3445216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8058606" y="966055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5200" y="966055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6"/>
          </p:nvPr>
        </p:nvSpPr>
        <p:spPr>
          <a:xfrm>
            <a:off x="411892" y="966055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/>
              <a:t>Particle contamination in CEBAF, Rongli Geng, TTC2018@RIKEN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11892" y="3914031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235248" y="3914031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8058606" y="3914031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Particle contamination in CEBAF, Rongli Geng, TTC2018@RIKEN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086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jlab.org/indico/event/227/session/7/contribution/26" TargetMode="External"/><Relationship Id="rId7" Type="http://schemas.openxmlformats.org/officeDocument/2006/relationships/image" Target="../media/image25.png"/><Relationship Id="rId2" Type="http://schemas.openxmlformats.org/officeDocument/2006/relationships/hyperlink" Target="http://accelconf.web.cern.ch/AccelConf/SRF2015/papers/mopb035.pdf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9" name="Picture 3" descr="D:\CEBAF accelerator\Warm Beamline components\warm beamline coponents 3D models and files\RONGLI 3 19may1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1277" y="1528555"/>
            <a:ext cx="7699248" cy="393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43181" y="513546"/>
            <a:ext cx="11377344" cy="617838"/>
          </a:xfrm>
        </p:spPr>
        <p:txBody>
          <a:bodyPr/>
          <a:lstStyle/>
          <a:p>
            <a:r>
              <a:rPr lang="fr-FR" sz="2800" dirty="0" err="1"/>
              <a:t>Particle</a:t>
            </a:r>
            <a:r>
              <a:rPr lang="fr-FR" sz="2800" dirty="0"/>
              <a:t> Contamination in CEBAF </a:t>
            </a:r>
            <a:r>
              <a:rPr lang="fr-FR" sz="2800" dirty="0" err="1"/>
              <a:t>Beam</a:t>
            </a:r>
            <a:r>
              <a:rPr lang="fr-FR" sz="2800" dirty="0"/>
              <a:t>-Line</a:t>
            </a:r>
            <a:endParaRPr lang="en-US" sz="2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Sources and Mitigation</a:t>
            </a:r>
            <a:r>
              <a:rPr lang="en-US" sz="1400" dirty="0"/>
              <a:t>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285339" y="4510792"/>
            <a:ext cx="6033818" cy="478802"/>
          </a:xfrm>
        </p:spPr>
        <p:txBody>
          <a:bodyPr>
            <a:normAutofit/>
          </a:bodyPr>
          <a:lstStyle/>
          <a:p>
            <a:r>
              <a:rPr lang="en-US" sz="2000" err="1">
                <a:solidFill>
                  <a:schemeClr val="tx1"/>
                </a:solidFill>
              </a:rPr>
              <a:t>Rongli</a:t>
            </a:r>
            <a:r>
              <a:rPr lang="en-US" sz="2000">
                <a:solidFill>
                  <a:schemeClr val="tx1"/>
                </a:solidFill>
              </a:rPr>
              <a:t> Geng</a:t>
            </a:r>
          </a:p>
        </p:txBody>
      </p:sp>
      <p:pic>
        <p:nvPicPr>
          <p:cNvPr id="19458" name="Picture 2" descr="C:\Users\geng\Desktop\poster_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6346" y="3931920"/>
            <a:ext cx="1377315" cy="195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M:\srfee\Geng\C50 cryomodule Q0\C50-12\Particulate collection from cavity surface 15dec14\IA355 Tape 3 Nb beam tube 18jan15\TapeSample2_3 area2 x6K p4_q0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9599" y="1417236"/>
            <a:ext cx="2531277" cy="1898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91932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Particulate Particles Collection and Identification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6481889" cy="5381694"/>
          </a:xfrm>
        </p:spPr>
        <p:txBody>
          <a:bodyPr/>
          <a:lstStyle/>
          <a:p>
            <a:r>
              <a:rPr lang="en-US"/>
              <a:t>Identification of particulates collected from UHV surfaces of beam-line components extracted from accelerators</a:t>
            </a:r>
          </a:p>
          <a:p>
            <a:pPr lvl="1"/>
            <a:r>
              <a:rPr lang="en-US"/>
              <a:t>First collection from cavities in CM FEL2 in 2014 </a:t>
            </a:r>
          </a:p>
          <a:p>
            <a:pPr lvl="1"/>
            <a:r>
              <a:rPr lang="en-US" sz="1400">
                <a:hlinkClick r:id="rId2"/>
              </a:rPr>
              <a:t>http://accelconf.web.cern.ch/AccelConf/SRF2015/papers/mopb035.pdf</a:t>
            </a:r>
            <a:r>
              <a:rPr lang="en-US" sz="1400"/>
              <a:t>  </a:t>
            </a:r>
          </a:p>
          <a:p>
            <a:pPr lvl="1"/>
            <a:r>
              <a:rPr lang="en-US"/>
              <a:t>Follow-up effort in CEBAF CM’s and girders</a:t>
            </a:r>
          </a:p>
          <a:p>
            <a:pPr lvl="2"/>
            <a:r>
              <a:rPr lang="en-US"/>
              <a:t>2 CM’s (C20, C50) and 3 girders 2016-2017</a:t>
            </a:r>
          </a:p>
          <a:p>
            <a:pPr lvl="2"/>
            <a:r>
              <a:rPr lang="en-US"/>
              <a:t>2 CM’s (C100, C20) and 4 girders this summer</a:t>
            </a:r>
          </a:p>
          <a:p>
            <a:pPr lvl="1"/>
            <a:r>
              <a:rPr lang="en-US" sz="1400">
                <a:hlinkClick r:id="rId3"/>
              </a:rPr>
              <a:t>https://www.jlab.org/indico/event/227/session/7/contribution/26</a:t>
            </a:r>
            <a:endParaRPr lang="en-US" sz="1400"/>
          </a:p>
          <a:p>
            <a:pPr marL="457200" lvl="1" indent="0">
              <a:buNone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Particle contamination in CEBAF, Rongli Geng, TTC2018@RIKEN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3781" y="1052594"/>
            <a:ext cx="4848225" cy="206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03" t="10695" r="12656" b="28611"/>
          <a:stretch/>
        </p:blipFill>
        <p:spPr bwMode="auto">
          <a:xfrm>
            <a:off x="4458951" y="4142629"/>
            <a:ext cx="4426081" cy="20381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9658" y="3361926"/>
            <a:ext cx="2542347" cy="31054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1326" y="4142629"/>
            <a:ext cx="2718231" cy="2038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58665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NEG &amp; Ion Hybrid Pumps Replacing Ion Pumps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8517619" cy="5381694"/>
          </a:xfrm>
        </p:spPr>
        <p:txBody>
          <a:bodyPr/>
          <a:lstStyle/>
          <a:p>
            <a:r>
              <a:rPr lang="en-US"/>
              <a:t>SAES </a:t>
            </a:r>
            <a:r>
              <a:rPr lang="en-US" err="1"/>
              <a:t>Capacitorr</a:t>
            </a:r>
            <a:r>
              <a:rPr lang="en-US" baseline="30000"/>
              <a:t>®</a:t>
            </a:r>
            <a:r>
              <a:rPr lang="en-US"/>
              <a:t> ZAO HV 200</a:t>
            </a:r>
          </a:p>
          <a:p>
            <a:pPr lvl="1"/>
            <a:r>
              <a:rPr lang="en-US"/>
              <a:t>200 L/s for hydrogen</a:t>
            </a:r>
          </a:p>
          <a:p>
            <a:r>
              <a:rPr lang="en-US"/>
              <a:t>Gamma Vacuum 25S-DIX-2D-OP-N-N</a:t>
            </a:r>
          </a:p>
          <a:p>
            <a:pPr lvl="1"/>
            <a:r>
              <a:rPr lang="en-US"/>
              <a:t>Preserve compatibility with existing control systems</a:t>
            </a:r>
          </a:p>
          <a:p>
            <a:r>
              <a:rPr lang="en-US"/>
              <a:t>Gate valve isolates NEG from beam-line for activation</a:t>
            </a:r>
          </a:p>
          <a:p>
            <a:r>
              <a:rPr lang="en-US"/>
              <a:t>1</a:t>
            </a:r>
            <a:r>
              <a:rPr lang="en-US" baseline="30000"/>
              <a:t>st</a:t>
            </a:r>
            <a:r>
              <a:rPr lang="en-US"/>
              <a:t> implementation in 1L12 CM and DS girder in summer 2016</a:t>
            </a:r>
          </a:p>
          <a:p>
            <a:r>
              <a:rPr lang="en-US"/>
              <a:t>2</a:t>
            </a:r>
            <a:r>
              <a:rPr lang="en-US" baseline="30000"/>
              <a:t>nd</a:t>
            </a:r>
            <a:r>
              <a:rPr lang="en-US"/>
              <a:t> implementation in 1L13 CM and DS girder in summer 2017</a:t>
            </a:r>
          </a:p>
          <a:p>
            <a:r>
              <a:rPr lang="en-US"/>
              <a:t>Particulate compatibility of NEG studies established justification</a:t>
            </a:r>
          </a:p>
          <a:p>
            <a:pPr lvl="1"/>
            <a:r>
              <a:rPr lang="en-US"/>
              <a:t>Performance not affected up to 34 MV/m in a 1.3 GHz 10cell cavity  </a:t>
            </a:r>
          </a:p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Particle contamination in CEBAF, Rongli Geng, TTC2018@RIKEN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0277" y="966055"/>
            <a:ext cx="3275472" cy="2870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Grp="1" noChangeAspect="1" noChangeArrowheads="1"/>
          </p:cNvPicPr>
          <p:nvPr>
            <p:ph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714" y="4612590"/>
            <a:ext cx="6328818" cy="17351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240854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C4385C0-BB04-6C45-926C-4D86BC3F38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Particle contamination in CEBAF, Rongli Geng, TTC2018@RIKEN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3BC82A0-A6F7-9642-A979-218E0AC5C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56C3D024-2497-9D43-BB30-627D6888E3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125" y="876264"/>
            <a:ext cx="11091742" cy="5123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FD592170-5CD5-4846-8D6A-18B5F9519E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5134" y="1775265"/>
            <a:ext cx="2694741" cy="778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D96EC53-6BDB-074B-8A14-EC1388A6CD6D}"/>
              </a:ext>
            </a:extLst>
          </p:cNvPr>
          <p:cNvSpPr/>
          <p:nvPr/>
        </p:nvSpPr>
        <p:spPr>
          <a:xfrm>
            <a:off x="-1" y="6032833"/>
            <a:ext cx="1171786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latin typeface="Microsoft Yi Baiti" panose="03000500000000000000" pitchFamily="66" charset="0"/>
                <a:ea typeface="Microsoft Yi Baiti" panose="03000500000000000000" pitchFamily="66" charset="0"/>
              </a:rPr>
              <a:t>R. </a:t>
            </a:r>
            <a:r>
              <a:rPr lang="en-US" sz="1400" dirty="0" err="1">
                <a:latin typeface="Microsoft Yi Baiti" panose="03000500000000000000" pitchFamily="66" charset="0"/>
                <a:ea typeface="Microsoft Yi Baiti" panose="03000500000000000000" pitchFamily="66" charset="0"/>
              </a:rPr>
              <a:t>Bachimanchi</a:t>
            </a:r>
            <a:r>
              <a:rPr lang="en-US" sz="1400" dirty="0">
                <a:latin typeface="Microsoft Yi Baiti" panose="03000500000000000000" pitchFamily="66" charset="0"/>
                <a:ea typeface="Microsoft Yi Baiti" panose="03000500000000000000" pitchFamily="66" charset="0"/>
              </a:rPr>
              <a:t>, J. </a:t>
            </a:r>
            <a:r>
              <a:rPr lang="en-US" sz="1400" dirty="0" err="1">
                <a:latin typeface="Microsoft Yi Baiti" panose="03000500000000000000" pitchFamily="66" charset="0"/>
                <a:ea typeface="Microsoft Yi Baiti" panose="03000500000000000000" pitchFamily="66" charset="0"/>
              </a:rPr>
              <a:t>Benesch</a:t>
            </a:r>
            <a:r>
              <a:rPr lang="en-US" sz="1400" dirty="0">
                <a:latin typeface="Microsoft Yi Baiti" panose="03000500000000000000" pitchFamily="66" charset="0"/>
                <a:ea typeface="Microsoft Yi Baiti" panose="03000500000000000000" pitchFamily="66" charset="0"/>
              </a:rPr>
              <a:t>, M. Drury, A. </a:t>
            </a:r>
            <a:r>
              <a:rPr lang="en-US" sz="1400" dirty="0" err="1">
                <a:latin typeface="Microsoft Yi Baiti" panose="03000500000000000000" pitchFamily="66" charset="0"/>
                <a:ea typeface="Microsoft Yi Baiti" panose="03000500000000000000" pitchFamily="66" charset="0"/>
              </a:rPr>
              <a:t>Freyberger</a:t>
            </a:r>
            <a:r>
              <a:rPr lang="en-US" sz="1400" dirty="0">
                <a:latin typeface="Microsoft Yi Baiti" panose="03000500000000000000" pitchFamily="66" charset="0"/>
                <a:ea typeface="Microsoft Yi Baiti" panose="03000500000000000000" pitchFamily="66" charset="0"/>
              </a:rPr>
              <a:t>, R. Geng, J. </a:t>
            </a:r>
            <a:r>
              <a:rPr lang="en-US" sz="1400" dirty="0" err="1">
                <a:latin typeface="Microsoft Yi Baiti" panose="03000500000000000000" pitchFamily="66" charset="0"/>
                <a:ea typeface="Microsoft Yi Baiti" panose="03000500000000000000" pitchFamily="66" charset="0"/>
              </a:rPr>
              <a:t>Mammosser</a:t>
            </a:r>
            <a:r>
              <a:rPr lang="en-US" sz="1400" dirty="0">
                <a:latin typeface="Microsoft Yi Baiti" panose="03000500000000000000" pitchFamily="66" charset="0"/>
                <a:ea typeface="Microsoft Yi Baiti" panose="03000500000000000000" pitchFamily="66" charset="0"/>
              </a:rPr>
              <a:t>, “2014 Update: CEBAF Energy Reach and Gradient Maintenance Needs”, JLAB-TN-14-024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B13A572-B142-6849-9A67-702DAE2F13C0}"/>
              </a:ext>
            </a:extLst>
          </p:cNvPr>
          <p:cNvSpPr txBox="1">
            <a:spLocks/>
          </p:cNvSpPr>
          <p:nvPr/>
        </p:nvSpPr>
        <p:spPr>
          <a:xfrm>
            <a:off x="457199" y="219027"/>
            <a:ext cx="10989733" cy="412059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200" kern="1200">
                <a:solidFill>
                  <a:schemeClr val="tx1"/>
                </a:solidFill>
                <a:latin typeface="Minion Pro"/>
                <a:ea typeface="+mj-ea"/>
                <a:cs typeface="+mj-cs"/>
              </a:defRPr>
            </a:lvl1pPr>
          </a:lstStyle>
          <a:p>
            <a:pPr algn="l"/>
            <a:r>
              <a:rPr lang="en-US" sz="2400" b="1" dirty="0">
                <a:latin typeface="Arial" panose="020B0604020202020204" pitchFamily="34" charset="0"/>
                <a:ea typeface="Microsoft Yi Baiti" panose="03000500000000000000" pitchFamily="66" charset="0"/>
                <a:cs typeface="Arial" panose="020B0604020202020204" pitchFamily="34" charset="0"/>
              </a:rPr>
              <a:t>CEBAF “Gradient Degradation” - I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96B976A-11F4-6340-9E3B-B8DF8225B34F}"/>
              </a:ext>
            </a:extLst>
          </p:cNvPr>
          <p:cNvSpPr/>
          <p:nvPr/>
        </p:nvSpPr>
        <p:spPr>
          <a:xfrm>
            <a:off x="4479207" y="3912130"/>
            <a:ext cx="3992612" cy="923330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en-US" dirty="0">
                <a:latin typeface="Microsoft Yi Baiti" panose="03000500000000000000" pitchFamily="66" charset="0"/>
                <a:ea typeface="Microsoft Yi Baiti" panose="03000500000000000000" pitchFamily="66" charset="0"/>
              </a:rPr>
              <a:t>Loss rate: 34 MeV/pass-year.</a:t>
            </a:r>
          </a:p>
          <a:p>
            <a:r>
              <a:rPr lang="en-US" dirty="0" err="1">
                <a:latin typeface="Microsoft Yi Baiti" panose="03000500000000000000" pitchFamily="66" charset="0"/>
                <a:ea typeface="Microsoft Yi Baiti" panose="03000500000000000000" pitchFamily="66" charset="0"/>
              </a:rPr>
              <a:t>Cryomodules</a:t>
            </a:r>
            <a:r>
              <a:rPr lang="en-US" dirty="0">
                <a:latin typeface="Microsoft Yi Baiti" panose="03000500000000000000" pitchFamily="66" charset="0"/>
                <a:ea typeface="Microsoft Yi Baiti" panose="03000500000000000000" pitchFamily="66" charset="0"/>
              </a:rPr>
              <a:t> consisting original 5-cell cavities</a:t>
            </a:r>
          </a:p>
          <a:p>
            <a:r>
              <a:rPr lang="en-US" dirty="0">
                <a:latin typeface="Microsoft Yi Baiti" panose="03000500000000000000" pitchFamily="66" charset="0"/>
                <a:ea typeface="Microsoft Yi Baiti" panose="03000500000000000000" pitchFamily="66" charset="0"/>
              </a:rPr>
              <a:t>based on operations data since 1995.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EDFE910-0413-1248-9916-239AB4EE83B0}"/>
              </a:ext>
            </a:extLst>
          </p:cNvPr>
          <p:cNvGrpSpPr/>
          <p:nvPr/>
        </p:nvGrpSpPr>
        <p:grpSpPr>
          <a:xfrm>
            <a:off x="1941546" y="1781644"/>
            <a:ext cx="2303310" cy="1657446"/>
            <a:chOff x="1941546" y="1781644"/>
            <a:chExt cx="2303310" cy="1657446"/>
          </a:xfrm>
        </p:grpSpPr>
        <p:sp>
          <p:nvSpPr>
            <p:cNvPr id="14" name="Down Arrow 13">
              <a:extLst>
                <a:ext uri="{FF2B5EF4-FFF2-40B4-BE49-F238E27FC236}">
                  <a16:creationId xmlns:a16="http://schemas.microsoft.com/office/drawing/2014/main" id="{19D5E877-91FD-9642-BC2D-42CAB24F664B}"/>
                </a:ext>
              </a:extLst>
            </p:cNvPr>
            <p:cNvSpPr/>
            <p:nvPr/>
          </p:nvSpPr>
          <p:spPr>
            <a:xfrm rot="10800000">
              <a:off x="3696479" y="1781644"/>
              <a:ext cx="548377" cy="726533"/>
            </a:xfrm>
            <a:prstGeom prst="downArrow">
              <a:avLst/>
            </a:prstGeom>
            <a:solidFill>
              <a:srgbClr val="00FF00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CD588B4-B13E-9846-849F-13EFE64CE4CF}"/>
                </a:ext>
              </a:extLst>
            </p:cNvPr>
            <p:cNvSpPr txBox="1"/>
            <p:nvPr/>
          </p:nvSpPr>
          <p:spPr>
            <a:xfrm>
              <a:off x="1941546" y="2361872"/>
              <a:ext cx="2005677" cy="1077218"/>
            </a:xfrm>
            <a:prstGeom prst="rect">
              <a:avLst/>
            </a:prstGeom>
            <a:solidFill>
              <a:srgbClr val="00FF00"/>
            </a:solidFill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latin typeface="Microsoft Yi Baiti" panose="03000500000000000000" pitchFamily="66" charset="0"/>
                  <a:ea typeface="Microsoft Yi Baiti" panose="03000500000000000000" pitchFamily="66" charset="0"/>
                </a:rPr>
                <a:t>Mitigation: </a:t>
              </a:r>
            </a:p>
            <a:p>
              <a:pPr marL="285750" indent="-285750">
                <a:buFont typeface="Arial" charset="0"/>
                <a:buChar char="•"/>
              </a:pPr>
              <a:r>
                <a:rPr lang="en-US" sz="1600" b="1" dirty="0">
                  <a:latin typeface="Microsoft Yi Baiti" panose="03000500000000000000" pitchFamily="66" charset="0"/>
                  <a:ea typeface="Microsoft Yi Baiti" panose="03000500000000000000" pitchFamily="66" charset="0"/>
                </a:rPr>
                <a:t>helium processing</a:t>
              </a:r>
            </a:p>
            <a:p>
              <a:pPr marL="285750" indent="-285750">
                <a:buFont typeface="Arial" charset="0"/>
                <a:buChar char="•"/>
              </a:pPr>
              <a:r>
                <a:rPr lang="en-US" sz="1600" b="1" dirty="0">
                  <a:latin typeface="Microsoft Yi Baiti" panose="03000500000000000000" pitchFamily="66" charset="0"/>
                  <a:ea typeface="Microsoft Yi Baiti" panose="03000500000000000000" pitchFamily="66" charset="0"/>
                </a:rPr>
                <a:t>module refurbishment</a:t>
              </a:r>
            </a:p>
            <a:p>
              <a:r>
                <a:rPr lang="en-US" sz="1600" b="1" dirty="0">
                  <a:latin typeface="Microsoft Yi Baiti" panose="03000500000000000000" pitchFamily="66" charset="0"/>
                  <a:ea typeface="Microsoft Yi Baiti" panose="03000500000000000000" pitchFamily="66" charset="0"/>
                </a:rPr>
                <a:t>   (C50 -&gt; C75)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70410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DA9CEE-8A6B-144A-953E-1D150AB87E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Particle contamination in CEBAF, Rongli Geng, TTC2018@RIKEN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F9F8F5-FA1A-AB4C-ABAD-4D10E1779F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856A6E9E-5CA8-6241-966A-F6853A010906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767" y="798056"/>
            <a:ext cx="5670588" cy="5669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">
            <a:extLst>
              <a:ext uri="{FF2B5EF4-FFF2-40B4-BE49-F238E27FC236}">
                <a16:creationId xmlns:a16="http://schemas.microsoft.com/office/drawing/2014/main" id="{D00CF4D4-3D40-8143-AF0D-0E5224E162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9358" y="2088102"/>
            <a:ext cx="5885668" cy="4297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659685D-7DE5-9544-872A-729ECAC5B466}"/>
              </a:ext>
            </a:extLst>
          </p:cNvPr>
          <p:cNvSpPr txBox="1"/>
          <p:nvPr/>
        </p:nvSpPr>
        <p:spPr>
          <a:xfrm>
            <a:off x="3109164" y="4747617"/>
            <a:ext cx="2040943" cy="83099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Microsoft Yi Baiti"/>
                <a:cs typeface="Microsoft Yi Baiti"/>
              </a:rPr>
              <a:t>Final qualification</a:t>
            </a:r>
          </a:p>
          <a:p>
            <a:r>
              <a:rPr lang="en-US" sz="2400" b="1" dirty="0">
                <a:latin typeface="Microsoft Yi Baiti"/>
                <a:cs typeface="Microsoft Yi Baiti"/>
              </a:rPr>
              <a:t>individual cavity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B758558-6313-EB4E-95FC-8B7506729EA8}"/>
              </a:ext>
            </a:extLst>
          </p:cNvPr>
          <p:cNvSpPr txBox="1"/>
          <p:nvPr/>
        </p:nvSpPr>
        <p:spPr>
          <a:xfrm>
            <a:off x="8763354" y="2832717"/>
            <a:ext cx="1968809" cy="461665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latin typeface="Eras Demi ITC" panose="020B0805030504020804" pitchFamily="34" charset="0"/>
              </a:rPr>
              <a:t>Cryomodule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FB80CCC-1255-6E42-9F24-E448A2B67791}"/>
              </a:ext>
            </a:extLst>
          </p:cNvPr>
          <p:cNvSpPr txBox="1"/>
          <p:nvPr/>
        </p:nvSpPr>
        <p:spPr>
          <a:xfrm>
            <a:off x="9549167" y="5116949"/>
            <a:ext cx="1435008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err="1">
                <a:latin typeface="Engravers MT" panose="02090707080505020304" pitchFamily="18" charset="0"/>
              </a:rPr>
              <a:t>Linac</a:t>
            </a:r>
            <a:endParaRPr lang="en-US" dirty="0">
              <a:latin typeface="Engravers MT" panose="02090707080505020304" pitchFamily="18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83490258-6E53-5445-9F91-CF0437C98E38}"/>
              </a:ext>
            </a:extLst>
          </p:cNvPr>
          <p:cNvSpPr txBox="1">
            <a:spLocks/>
          </p:cNvSpPr>
          <p:nvPr/>
        </p:nvSpPr>
        <p:spPr>
          <a:xfrm>
            <a:off x="152397" y="185160"/>
            <a:ext cx="8229600" cy="397933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200" kern="1200">
                <a:solidFill>
                  <a:schemeClr val="tx1"/>
                </a:solidFill>
                <a:latin typeface="Minion Pro"/>
                <a:ea typeface="+mj-ea"/>
                <a:cs typeface="+mj-cs"/>
              </a:defRPr>
            </a:lvl1pPr>
          </a:lstStyle>
          <a:p>
            <a:pPr algn="l"/>
            <a:r>
              <a:rPr lang="en-US" sz="2400" b="1" dirty="0">
                <a:latin typeface="Arial" panose="020B0604020202020204" pitchFamily="34" charset="0"/>
                <a:ea typeface="Microsoft Yi Baiti" panose="03000500000000000000" pitchFamily="66" charset="0"/>
                <a:cs typeface="Arial" panose="020B0604020202020204" pitchFamily="34" charset="0"/>
              </a:rPr>
              <a:t>CEBAF “Gradient Degradation” - II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C6FFA6-BC8E-6247-AD7C-AD7C0ED5886D}"/>
              </a:ext>
            </a:extLst>
          </p:cNvPr>
          <p:cNvSpPr txBox="1"/>
          <p:nvPr/>
        </p:nvSpPr>
        <p:spPr>
          <a:xfrm>
            <a:off x="5484256" y="1010150"/>
            <a:ext cx="60580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Microsoft Yi Baiti"/>
                <a:cs typeface="Microsoft Yi Baiti"/>
              </a:rPr>
              <a:t>New 12 </a:t>
            </a:r>
            <a:r>
              <a:rPr lang="en-US" sz="2400" b="1" dirty="0" err="1">
                <a:latin typeface="Microsoft Yi Baiti"/>
                <a:cs typeface="Microsoft Yi Baiti"/>
              </a:rPr>
              <a:t>GeV</a:t>
            </a:r>
            <a:r>
              <a:rPr lang="en-US" sz="2400" b="1" dirty="0">
                <a:latin typeface="Microsoft Yi Baiti"/>
                <a:cs typeface="Microsoft Yi Baiti"/>
              </a:rPr>
              <a:t> upgrade7-cell Low-Los shape cavities</a:t>
            </a:r>
          </a:p>
        </p:txBody>
      </p:sp>
    </p:spTree>
    <p:extLst>
      <p:ext uri="{BB962C8B-B14F-4D97-AF65-F5344CB8AC3E}">
        <p14:creationId xmlns:p14="http://schemas.microsoft.com/office/powerpoint/2010/main" val="28959311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CEBAF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2137" y="966055"/>
            <a:ext cx="11285837" cy="5381694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50000"/>
              </a:lnSpc>
            </a:pPr>
            <a:r>
              <a:rPr lang="en-US" dirty="0"/>
              <a:t>Multi-pass recirculating CW polarized electron accelerator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 Construction 1987-1993, operation since 1994 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 4 GeV design energy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 Major upgrade 2011-2017 to 12 GeV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 Simultaneous beam delivery to 4 experimental halls </a:t>
            </a:r>
          </a:p>
          <a:p>
            <a:pPr>
              <a:lnSpc>
                <a:spcPct val="150000"/>
              </a:lnSpc>
            </a:pPr>
            <a:r>
              <a:rPr lang="en-US" dirty="0"/>
              <a:t>Two SRF </a:t>
            </a:r>
            <a:r>
              <a:rPr lang="en-US" dirty="0" err="1"/>
              <a:t>linacs</a:t>
            </a:r>
            <a:r>
              <a:rPr lang="en-US" dirty="0"/>
              <a:t>, 1.1 GeV each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 Segmented cryomodule (CM) topology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 52 each 8-cavity CMs + 1 each “quarter” CM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 418 multi-cell cavities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CM names: C20/C100 signifies 20/100 MV voltage     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Warm girders US and DS each CM</a:t>
            </a:r>
          </a:p>
          <a:p>
            <a:pPr>
              <a:lnSpc>
                <a:spcPct val="150000"/>
              </a:lnSpc>
            </a:pPr>
            <a:r>
              <a:rPr lang="en-US" dirty="0"/>
              <a:t>Same SRF technology used for JLAB FEL/LERF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3 each CM, 24 cavities  </a:t>
            </a:r>
          </a:p>
          <a:p>
            <a:pPr>
              <a:lnSpc>
                <a:spcPct val="150000"/>
              </a:lnSpc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Particle contamination in CEBAF, Rongli Geng, TTC2018@RIKEN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16"/>
          <a:stretch/>
        </p:blipFill>
        <p:spPr bwMode="auto">
          <a:xfrm>
            <a:off x="6699250" y="0"/>
            <a:ext cx="5492750" cy="4027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0225852" y="4955403"/>
            <a:ext cx="15980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/>
              <a:t>Alex </a:t>
            </a:r>
            <a:r>
              <a:rPr lang="en-US" sz="1200" err="1"/>
              <a:t>Bogacz</a:t>
            </a:r>
            <a:endParaRPr lang="en-US" sz="1200"/>
          </a:p>
          <a:p>
            <a:r>
              <a:rPr lang="en-US" sz="1200"/>
              <a:t>2018 Summer Lecture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7539" y="4599999"/>
            <a:ext cx="2777638" cy="1867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8D24015-3103-FF44-9250-BF92BF2EFC9B}"/>
              </a:ext>
            </a:extLst>
          </p:cNvPr>
          <p:cNvSpPr txBox="1"/>
          <p:nvPr/>
        </p:nvSpPr>
        <p:spPr>
          <a:xfrm rot="-1260000">
            <a:off x="5926664" y="2223910"/>
            <a:ext cx="26308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Bradley Hand" pitchFamily="2" charset="77"/>
              </a:rPr>
              <a:t>Dedication May 2, 2018</a:t>
            </a:r>
          </a:p>
        </p:txBody>
      </p:sp>
    </p:spTree>
    <p:extLst>
      <p:ext uri="{BB962C8B-B14F-4D97-AF65-F5344CB8AC3E}">
        <p14:creationId xmlns:p14="http://schemas.microsoft.com/office/powerpoint/2010/main" val="31295287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CEBAF Warm Beamline Components – Warm Girder Systems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4"/>
            <a:ext cx="6478765" cy="5501281"/>
          </a:xfrm>
        </p:spPr>
        <p:txBody>
          <a:bodyPr>
            <a:normAutofit fontScale="92500" lnSpcReduction="20000"/>
          </a:bodyPr>
          <a:lstStyle/>
          <a:p>
            <a:r>
              <a:rPr lang="en-US" sz="2000" dirty="0"/>
              <a:t>~ 1 m long beamline, 35 mm bore diameter</a:t>
            </a:r>
          </a:p>
          <a:p>
            <a:r>
              <a:rPr lang="en-US" sz="2000" dirty="0"/>
              <a:t>Stainless steel pipes, bellows</a:t>
            </a:r>
          </a:p>
          <a:p>
            <a:pPr lvl="1"/>
            <a:r>
              <a:rPr lang="en-US" sz="1800" dirty="0"/>
              <a:t>Section for Quad</a:t>
            </a:r>
          </a:p>
          <a:p>
            <a:pPr lvl="1"/>
            <a:r>
              <a:rPr lang="en-US" sz="1800" dirty="0"/>
              <a:t>Section for Corrector magnet</a:t>
            </a:r>
          </a:p>
          <a:p>
            <a:pPr lvl="1"/>
            <a:r>
              <a:rPr lang="en-US" sz="1800" dirty="0"/>
              <a:t>Standard UHV cleaning</a:t>
            </a:r>
          </a:p>
          <a:p>
            <a:pPr lvl="2"/>
            <a:r>
              <a:rPr lang="en-US" sz="1600" dirty="0">
                <a:solidFill>
                  <a:srgbClr val="FF0000"/>
                </a:solidFill>
              </a:rPr>
              <a:t>Added requirement: low particulate since 2016</a:t>
            </a:r>
          </a:p>
          <a:p>
            <a:pPr lvl="2"/>
            <a:r>
              <a:rPr lang="en-US" sz="1600" dirty="0">
                <a:solidFill>
                  <a:srgbClr val="FF0000"/>
                </a:solidFill>
              </a:rPr>
              <a:t>Particle counter QA/QC   </a:t>
            </a:r>
          </a:p>
          <a:p>
            <a:r>
              <a:rPr lang="en-US" sz="2000" dirty="0"/>
              <a:t>Beam diagnostics: </a:t>
            </a:r>
          </a:p>
          <a:p>
            <a:pPr lvl="1"/>
            <a:r>
              <a:rPr lang="en-US" sz="1800" dirty="0"/>
              <a:t>BMP</a:t>
            </a:r>
          </a:p>
          <a:p>
            <a:pPr lvl="1"/>
            <a:r>
              <a:rPr lang="en-US" sz="1800" dirty="0"/>
              <a:t>Wire scanner</a:t>
            </a:r>
          </a:p>
          <a:p>
            <a:pPr lvl="1"/>
            <a:r>
              <a:rPr lang="en-US" sz="1800" dirty="0"/>
              <a:t>Viewer (insertion device), Chromox-6 screen</a:t>
            </a:r>
          </a:p>
          <a:p>
            <a:r>
              <a:rPr lang="en-US" sz="2000" dirty="0"/>
              <a:t>Vacuum</a:t>
            </a:r>
          </a:p>
          <a:p>
            <a:pPr lvl="1"/>
            <a:r>
              <a:rPr lang="en-US" sz="1800" dirty="0"/>
              <a:t> Ion pumps</a:t>
            </a:r>
          </a:p>
          <a:p>
            <a:pPr lvl="2"/>
            <a:r>
              <a:rPr lang="en-US" sz="1600" dirty="0"/>
              <a:t>Conventional type 30 L/s</a:t>
            </a:r>
          </a:p>
          <a:p>
            <a:pPr lvl="2"/>
            <a:r>
              <a:rPr lang="en-US" sz="1600" dirty="0"/>
              <a:t>Differential (50% </a:t>
            </a:r>
            <a:r>
              <a:rPr lang="en-US" sz="1600" dirty="0" err="1"/>
              <a:t>Ti</a:t>
            </a:r>
            <a:r>
              <a:rPr lang="en-US" sz="1600" dirty="0"/>
              <a:t>, 50% Ta) 30 L/s</a:t>
            </a:r>
          </a:p>
          <a:p>
            <a:pPr lvl="1"/>
            <a:r>
              <a:rPr lang="en-US" sz="1800" dirty="0"/>
              <a:t>Pump current as beamline vacuum monitor</a:t>
            </a:r>
          </a:p>
          <a:p>
            <a:r>
              <a:rPr lang="en-US" sz="2000" dirty="0"/>
              <a:t>Vacuum joints: 2-3/4 inch </a:t>
            </a:r>
            <a:r>
              <a:rPr lang="en-US" sz="2000" dirty="0" err="1"/>
              <a:t>Conflat</a:t>
            </a:r>
            <a:endParaRPr lang="en-US" sz="2000" dirty="0"/>
          </a:p>
          <a:p>
            <a:pPr lvl="1"/>
            <a:r>
              <a:rPr lang="en-US" sz="1800" dirty="0"/>
              <a:t>Cu gasket</a:t>
            </a:r>
          </a:p>
          <a:p>
            <a:r>
              <a:rPr lang="en-US" sz="2000" dirty="0"/>
              <a:t>DP at each end of each </a:t>
            </a:r>
            <a:r>
              <a:rPr lang="en-US" sz="2000" dirty="0" err="1"/>
              <a:t>linac</a:t>
            </a:r>
            <a:endParaRPr lang="en-US" sz="20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Particle contamination in CEBAF, Rongli Geng, TTC2018@RIKEN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8" name="Picture Placeholder 7"/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97" r="8897"/>
          <a:stretch/>
        </p:blipFill>
        <p:spPr>
          <a:prstGeom prst="rect">
            <a:avLst/>
          </a:prstGeom>
        </p:spPr>
      </p:pic>
      <p:pic>
        <p:nvPicPr>
          <p:cNvPr id="9" name="Content Placeholder 8"/>
          <p:cNvPicPr>
            <a:picLocks noGrp="1" noChangeAspect="1"/>
          </p:cNvPicPr>
          <p:nvPr>
            <p:ph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1775" y="4062413"/>
            <a:ext cx="3048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9425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CEBAF Warm Beamline Components – CM Cold to Warm Transition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~ 40 cm long, bore diameter 76 mm / 35 mm </a:t>
            </a:r>
          </a:p>
          <a:p>
            <a:r>
              <a:rPr lang="en-US" dirty="0"/>
              <a:t>Stainless steel pipes, bellows </a:t>
            </a:r>
          </a:p>
          <a:p>
            <a:r>
              <a:rPr lang="en-US" dirty="0"/>
              <a:t>Manual GV </a:t>
            </a:r>
          </a:p>
          <a:p>
            <a:pPr lvl="1"/>
            <a:r>
              <a:rPr lang="en-US" dirty="0"/>
              <a:t>Two each all metal VAT 47.2 series for hermetic 8-cavity cavity string in C100 CMs</a:t>
            </a:r>
          </a:p>
          <a:p>
            <a:pPr lvl="1"/>
            <a:r>
              <a:rPr lang="en-US" dirty="0"/>
              <a:t>Two each Viton seal for hermetic cavity pair in C20/C50 CMs  </a:t>
            </a:r>
          </a:p>
          <a:p>
            <a:r>
              <a:rPr lang="en-US" dirty="0"/>
              <a:t>VAT mini UHV GV, 01032-UE44-ADU1</a:t>
            </a:r>
          </a:p>
          <a:p>
            <a:pPr lvl="1"/>
            <a:r>
              <a:rPr lang="en-US" dirty="0"/>
              <a:t> Two each for hermetic CM beamline</a:t>
            </a:r>
          </a:p>
          <a:p>
            <a:pPr lvl="1"/>
            <a:r>
              <a:rPr lang="en-US" dirty="0"/>
              <a:t>Viton seal</a:t>
            </a:r>
          </a:p>
          <a:p>
            <a:pPr lvl="1"/>
            <a:r>
              <a:rPr lang="en-US" dirty="0"/>
              <a:t> Actuated in case of need for cavity protection</a:t>
            </a:r>
          </a:p>
          <a:p>
            <a:pPr lvl="2"/>
            <a:r>
              <a:rPr lang="en-US" dirty="0"/>
              <a:t>Close or open time 0.7 sec</a:t>
            </a:r>
          </a:p>
          <a:p>
            <a:r>
              <a:rPr lang="en-US" dirty="0"/>
              <a:t>Fast GV at end of each </a:t>
            </a:r>
            <a:r>
              <a:rPr lang="en-US" dirty="0" err="1"/>
              <a:t>linac</a:t>
            </a:r>
            <a:r>
              <a:rPr lang="en-US" dirty="0"/>
              <a:t>, 10 </a:t>
            </a:r>
            <a:r>
              <a:rPr lang="en-US" dirty="0" err="1"/>
              <a:t>ms</a:t>
            </a:r>
            <a:r>
              <a:rPr lang="en-US" dirty="0"/>
              <a:t> </a:t>
            </a:r>
          </a:p>
          <a:p>
            <a:r>
              <a:rPr lang="en-US" dirty="0"/>
              <a:t>Ion pump</a:t>
            </a:r>
          </a:p>
          <a:p>
            <a:pPr lvl="1"/>
            <a:r>
              <a:rPr lang="en-US" dirty="0"/>
              <a:t>Differential type (50% </a:t>
            </a:r>
            <a:r>
              <a:rPr lang="en-US" dirty="0" err="1"/>
              <a:t>Ti</a:t>
            </a:r>
            <a:r>
              <a:rPr lang="en-US" dirty="0"/>
              <a:t>, 50% Ta) 30 L/s</a:t>
            </a:r>
          </a:p>
          <a:p>
            <a:pPr lvl="1"/>
            <a:r>
              <a:rPr lang="en-US" dirty="0"/>
              <a:t>Maintain cavity string vacuum after assembly</a:t>
            </a:r>
          </a:p>
          <a:p>
            <a:pPr lvl="1"/>
            <a:r>
              <a:rPr lang="en-US" dirty="0"/>
              <a:t>Monitor beamline </a:t>
            </a:r>
            <a:r>
              <a:rPr lang="en-US" dirty="0" err="1"/>
              <a:t>vaccum</a:t>
            </a:r>
            <a:endParaRPr lang="en-US" dirty="0"/>
          </a:p>
          <a:p>
            <a:pPr lvl="1"/>
            <a:r>
              <a:rPr lang="en-US" dirty="0"/>
              <a:t>Trigger beamline GV closure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Particle contamination in CEBAF, Rongli Geng, TTC2018@RIKEN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10" name="Picture 3" descr="D:\CEBAF accelerator\Warm Beamline components\warm beamline coponents 3D models and files\RONGLI 3 19may17.JPG"/>
          <p:cNvPicPr>
            <a:picLocks noGrp="1" noChangeAspect="1" noChangeArrowheads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53" r="10153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D:\CEBAF accelerator\Videos and photos\IMG_2638.JPG"/>
          <p:cNvPicPr>
            <a:picLocks noGrp="1" noChangeAspect="1" noChangeArrowheads="1"/>
          </p:cNvPicPr>
          <p:nvPr>
            <p:ph idx="1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70" t="22987" b="18230"/>
          <a:stretch/>
        </p:blipFill>
        <p:spPr bwMode="auto">
          <a:xfrm>
            <a:off x="9493857" y="3586038"/>
            <a:ext cx="2211062" cy="2751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022" y="3943351"/>
            <a:ext cx="1147763" cy="222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8969070" y="966789"/>
            <a:ext cx="9941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VAT 47.2</a:t>
            </a:r>
          </a:p>
        </p:txBody>
      </p:sp>
      <p:cxnSp>
        <p:nvCxnSpPr>
          <p:cNvPr id="14" name="Straight Arrow Connector 13"/>
          <p:cNvCxnSpPr>
            <a:stCxn id="11" idx="1"/>
          </p:cNvCxnSpPr>
          <p:nvPr/>
        </p:nvCxnSpPr>
        <p:spPr>
          <a:xfrm flipH="1">
            <a:off x="8094428" y="1151455"/>
            <a:ext cx="874642" cy="132140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11" idx="3"/>
          </p:cNvCxnSpPr>
          <p:nvPr/>
        </p:nvCxnSpPr>
        <p:spPr>
          <a:xfrm>
            <a:off x="9963253" y="1151455"/>
            <a:ext cx="341637" cy="59783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8743785" y="1564621"/>
            <a:ext cx="1326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VAT mini GV</a:t>
            </a:r>
          </a:p>
        </p:txBody>
      </p:sp>
      <p:cxnSp>
        <p:nvCxnSpPr>
          <p:cNvPr id="19" name="Straight Arrow Connector 18"/>
          <p:cNvCxnSpPr/>
          <p:nvPr/>
        </p:nvCxnSpPr>
        <p:spPr>
          <a:xfrm flipH="1">
            <a:off x="8619214" y="1933953"/>
            <a:ext cx="349856" cy="936468"/>
          </a:xfrm>
          <a:prstGeom prst="straightConnector1">
            <a:avLst/>
          </a:prstGeom>
          <a:ln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9644932" y="1812155"/>
            <a:ext cx="425306" cy="517577"/>
          </a:xfrm>
          <a:prstGeom prst="straightConnector1">
            <a:avLst/>
          </a:prstGeom>
          <a:ln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10225377" y="2472856"/>
            <a:ext cx="890546" cy="2321781"/>
          </a:xfrm>
          <a:prstGeom prst="straightConnector1">
            <a:avLst/>
          </a:prstGeom>
          <a:ln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70752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Particulate Particles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6481889" cy="5381694"/>
          </a:xfrm>
        </p:spPr>
        <p:txBody>
          <a:bodyPr>
            <a:normAutofit lnSpcReduction="10000"/>
          </a:bodyPr>
          <a:lstStyle/>
          <a:p>
            <a:r>
              <a:rPr lang="en-US"/>
              <a:t>Particulates collection from UHV beam-line surfaces of components extracted from accelerators</a:t>
            </a:r>
          </a:p>
          <a:p>
            <a:pPr lvl="1"/>
            <a:r>
              <a:rPr lang="en-US"/>
              <a:t>First collection from cavities in CM FEL2 in 2014</a:t>
            </a:r>
          </a:p>
          <a:p>
            <a:pPr lvl="1"/>
            <a:r>
              <a:rPr lang="en-US"/>
              <a:t>Outcome triggered effort in CEBAF since 2016</a:t>
            </a:r>
            <a:endParaRPr lang="en-US" sz="1600"/>
          </a:p>
          <a:p>
            <a:r>
              <a:rPr lang="en-US"/>
              <a:t>Metallic particulates dominant species</a:t>
            </a:r>
          </a:p>
          <a:p>
            <a:r>
              <a:rPr lang="en-US"/>
              <a:t>Evidence of long distance transportation of </a:t>
            </a:r>
            <a:r>
              <a:rPr lang="en-US" err="1"/>
              <a:t>Ti</a:t>
            </a:r>
            <a:r>
              <a:rPr lang="en-US"/>
              <a:t>/Ta particulates generated by ion pump</a:t>
            </a:r>
          </a:p>
          <a:p>
            <a:r>
              <a:rPr lang="en-US"/>
              <a:t>Similar species found in cavities and girders </a:t>
            </a:r>
          </a:p>
          <a:p>
            <a:r>
              <a:rPr lang="en-US"/>
              <a:t>Mitigation:</a:t>
            </a:r>
          </a:p>
          <a:p>
            <a:pPr lvl="1"/>
            <a:r>
              <a:rPr lang="en-US"/>
              <a:t>Outlaw hi-potting of ion pumps</a:t>
            </a:r>
          </a:p>
          <a:p>
            <a:pPr lvl="1"/>
            <a:r>
              <a:rPr lang="en-US"/>
              <a:t>Replace ion pump by new NEG pumps</a:t>
            </a:r>
          </a:p>
          <a:p>
            <a:pPr lvl="1"/>
            <a:r>
              <a:rPr lang="en-US"/>
              <a:t>Re-clean girder UHV components with control for low-particulates</a:t>
            </a:r>
          </a:p>
          <a:p>
            <a:pPr lvl="1"/>
            <a:r>
              <a:rPr lang="en-US"/>
              <a:t>New equipment/procedure for tunnel installation of interface joints between CM and girder      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Particle contamination in CEBAF, </a:t>
            </a:r>
            <a:r>
              <a:rPr lang="en-US" err="1"/>
              <a:t>Rongli</a:t>
            </a:r>
            <a:r>
              <a:rPr lang="en-US"/>
              <a:t> Geng, TTC2018@RIKEN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0549" y="1028369"/>
            <a:ext cx="410718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7313947" y="4412784"/>
            <a:ext cx="2330192" cy="1574790"/>
            <a:chOff x="23014780" y="25444875"/>
            <a:chExt cx="2770630" cy="2004257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014780" y="25444875"/>
              <a:ext cx="2770630" cy="2004257"/>
            </a:xfrm>
            <a:prstGeom prst="rect">
              <a:avLst/>
            </a:prstGeom>
          </p:spPr>
        </p:pic>
        <p:sp>
          <p:nvSpPr>
            <p:cNvPr id="10" name="Content Placeholder 2"/>
            <p:cNvSpPr txBox="1">
              <a:spLocks/>
            </p:cNvSpPr>
            <p:nvPr/>
          </p:nvSpPr>
          <p:spPr>
            <a:xfrm>
              <a:off x="23042210" y="25469091"/>
              <a:ext cx="2743200" cy="68892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lnSpcReduction="10000"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1400" b="1">
                  <a:solidFill>
                    <a:schemeClr val="bg1"/>
                  </a:solidFill>
                  <a:latin typeface="Calibri" panose="020F0502020204030204" pitchFamily="34" charset="0"/>
                </a:rPr>
                <a:t>S0137 – C2-9 – Area 14</a:t>
              </a:r>
            </a:p>
            <a:p>
              <a:pPr marL="0" indent="0" algn="ctr">
                <a:buNone/>
              </a:pPr>
              <a:r>
                <a:rPr lang="en-US" sz="1400" b="1">
                  <a:solidFill>
                    <a:schemeClr val="bg1"/>
                  </a:solidFill>
                  <a:latin typeface="Calibri" panose="020F0502020204030204" pitchFamily="34" charset="0"/>
                </a:rPr>
                <a:t>Copper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3142795" y="26699800"/>
              <a:ext cx="2514600" cy="5483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>
                  <a:solidFill>
                    <a:srgbClr val="FFFF00"/>
                  </a:solidFill>
                  <a:latin typeface="Calibri" panose="020F0502020204030204" pitchFamily="34" charset="0"/>
                </a:rPr>
                <a:t>10 µm x 60 </a:t>
              </a:r>
              <a:r>
                <a:rPr lang="en-US" sz="1100">
                  <a:solidFill>
                    <a:srgbClr val="FFFF00"/>
                  </a:solidFill>
                </a:rPr>
                <a:t>µm</a:t>
              </a:r>
              <a:endParaRPr lang="en-US" sz="1100" b="1">
                <a:solidFill>
                  <a:srgbClr val="FFFF00"/>
                </a:solidFill>
                <a:latin typeface="Calibri" panose="020F0502020204030204" pitchFamily="34" charset="0"/>
              </a:endParaRPr>
            </a:p>
            <a:p>
              <a:r>
                <a:rPr lang="en-US" sz="1100" b="1">
                  <a:solidFill>
                    <a:srgbClr val="FFFF00"/>
                  </a:solidFill>
                  <a:latin typeface="Calibri" panose="020F0502020204030204" pitchFamily="34" charset="0"/>
                </a:rPr>
                <a:t>From Franklin cavity #2, cell 2</a:t>
              </a: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7624081" y="1963972"/>
            <a:ext cx="13528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FFFF00"/>
                </a:solidFill>
              </a:rPr>
              <a:t>10 µm, </a:t>
            </a:r>
            <a:r>
              <a:rPr lang="en-US" err="1">
                <a:solidFill>
                  <a:srgbClr val="FFFF00"/>
                </a:solidFill>
              </a:rPr>
              <a:t>Ti</a:t>
            </a:r>
            <a:r>
              <a:rPr lang="en-US">
                <a:solidFill>
                  <a:srgbClr val="FFFF00"/>
                </a:solidFill>
              </a:rPr>
              <a:t>/Ta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682592" y="3579412"/>
            <a:ext cx="12358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FFFF00"/>
                </a:solidFill>
              </a:rPr>
              <a:t>4 µm, </a:t>
            </a:r>
            <a:r>
              <a:rPr lang="en-US" err="1">
                <a:solidFill>
                  <a:srgbClr val="FFFF00"/>
                </a:solidFill>
              </a:rPr>
              <a:t>Ti</a:t>
            </a:r>
            <a:r>
              <a:rPr lang="en-US">
                <a:solidFill>
                  <a:srgbClr val="FFFF00"/>
                </a:solidFill>
              </a:rPr>
              <a:t>/Ta</a:t>
            </a:r>
          </a:p>
        </p:txBody>
      </p:sp>
      <p:grpSp>
        <p:nvGrpSpPr>
          <p:cNvPr id="14" name="Group 13"/>
          <p:cNvGrpSpPr>
            <a:grpSpLocks noChangeAspect="1"/>
          </p:cNvGrpSpPr>
          <p:nvPr/>
        </p:nvGrpSpPr>
        <p:grpSpPr>
          <a:xfrm>
            <a:off x="9744547" y="4430697"/>
            <a:ext cx="2447453" cy="1556877"/>
            <a:chOff x="39537111" y="24352091"/>
            <a:chExt cx="3972704" cy="2564511"/>
          </a:xfrm>
        </p:grpSpPr>
        <p:pic>
          <p:nvPicPr>
            <p:cNvPr id="15" name="Picture 20" descr="Picture 20 description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9564649" y="24352091"/>
              <a:ext cx="3513628" cy="2564511"/>
            </a:xfrm>
            <a:prstGeom prst="rect">
              <a:avLst/>
            </a:prstGeom>
            <a:noFill/>
          </p:spPr>
        </p:pic>
        <p:sp>
          <p:nvSpPr>
            <p:cNvPr id="16" name="TextBox 15"/>
            <p:cNvSpPr txBox="1"/>
            <p:nvPr/>
          </p:nvSpPr>
          <p:spPr>
            <a:xfrm>
              <a:off x="41354833" y="26101461"/>
              <a:ext cx="598980" cy="4562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err="1">
                  <a:solidFill>
                    <a:schemeClr val="accent6">
                      <a:lumMod val="75000"/>
                    </a:schemeClr>
                  </a:solidFill>
                </a:rPr>
                <a:t>Nb</a:t>
              </a:r>
              <a:endParaRPr lang="en-US" sz="1200" b="1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17" name="Title 1"/>
            <p:cNvSpPr txBox="1">
              <a:spLocks/>
            </p:cNvSpPr>
            <p:nvPr/>
          </p:nvSpPr>
          <p:spPr>
            <a:xfrm>
              <a:off x="39537111" y="24638726"/>
              <a:ext cx="3568699" cy="495654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algn="ctr" defTabSz="2057400" rtl="0" eaLnBrk="0" fontAlgn="base" hangingPunct="0">
                <a:spcBef>
                  <a:spcPct val="0"/>
                </a:spcBef>
                <a:spcAft>
                  <a:spcPct val="0"/>
                </a:spcAft>
                <a:defRPr sz="990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  <a:lvl2pPr algn="ctr" defTabSz="2057400" rtl="0" eaLnBrk="0" fontAlgn="base" hangingPunct="0">
                <a:spcBef>
                  <a:spcPct val="0"/>
                </a:spcBef>
                <a:spcAft>
                  <a:spcPct val="0"/>
                </a:spcAft>
                <a:defRPr sz="9900">
                  <a:solidFill>
                    <a:schemeClr val="tx2"/>
                  </a:solidFill>
                  <a:latin typeface="Arial" charset="0"/>
                </a:defRPr>
              </a:lvl2pPr>
              <a:lvl3pPr algn="ctr" defTabSz="2057400" rtl="0" eaLnBrk="0" fontAlgn="base" hangingPunct="0">
                <a:spcBef>
                  <a:spcPct val="0"/>
                </a:spcBef>
                <a:spcAft>
                  <a:spcPct val="0"/>
                </a:spcAft>
                <a:defRPr sz="9900">
                  <a:solidFill>
                    <a:schemeClr val="tx2"/>
                  </a:solidFill>
                  <a:latin typeface="Arial" charset="0"/>
                </a:defRPr>
              </a:lvl3pPr>
              <a:lvl4pPr algn="ctr" defTabSz="2057400" rtl="0" eaLnBrk="0" fontAlgn="base" hangingPunct="0">
                <a:spcBef>
                  <a:spcPct val="0"/>
                </a:spcBef>
                <a:spcAft>
                  <a:spcPct val="0"/>
                </a:spcAft>
                <a:defRPr sz="9900">
                  <a:solidFill>
                    <a:schemeClr val="tx2"/>
                  </a:solidFill>
                  <a:latin typeface="Arial" charset="0"/>
                </a:defRPr>
              </a:lvl4pPr>
              <a:lvl5pPr algn="ctr" defTabSz="2057400" rtl="0" eaLnBrk="0" fontAlgn="base" hangingPunct="0">
                <a:spcBef>
                  <a:spcPct val="0"/>
                </a:spcBef>
                <a:spcAft>
                  <a:spcPct val="0"/>
                </a:spcAft>
                <a:defRPr sz="9900">
                  <a:solidFill>
                    <a:schemeClr val="tx2"/>
                  </a:solidFill>
                  <a:latin typeface="Arial" charset="0"/>
                </a:defRPr>
              </a:lvl5pPr>
              <a:lvl6pPr marL="457200" algn="ctr" defTabSz="2057400" rtl="0" eaLnBrk="1" fontAlgn="base" hangingPunct="1">
                <a:spcBef>
                  <a:spcPct val="0"/>
                </a:spcBef>
                <a:spcAft>
                  <a:spcPct val="0"/>
                </a:spcAft>
                <a:defRPr sz="9900">
                  <a:solidFill>
                    <a:schemeClr val="tx2"/>
                  </a:solidFill>
                  <a:latin typeface="Arial" charset="0"/>
                </a:defRPr>
              </a:lvl6pPr>
              <a:lvl7pPr marL="914400" algn="ctr" defTabSz="2057400" rtl="0" eaLnBrk="1" fontAlgn="base" hangingPunct="1">
                <a:spcBef>
                  <a:spcPct val="0"/>
                </a:spcBef>
                <a:spcAft>
                  <a:spcPct val="0"/>
                </a:spcAft>
                <a:defRPr sz="9900">
                  <a:solidFill>
                    <a:schemeClr val="tx2"/>
                  </a:solidFill>
                  <a:latin typeface="Arial" charset="0"/>
                </a:defRPr>
              </a:lvl7pPr>
              <a:lvl8pPr marL="1371600" algn="ctr" defTabSz="2057400" rtl="0" eaLnBrk="1" fontAlgn="base" hangingPunct="1">
                <a:spcBef>
                  <a:spcPct val="0"/>
                </a:spcBef>
                <a:spcAft>
                  <a:spcPct val="0"/>
                </a:spcAft>
                <a:defRPr sz="9900">
                  <a:solidFill>
                    <a:schemeClr val="tx2"/>
                  </a:solidFill>
                  <a:latin typeface="Arial" charset="0"/>
                </a:defRPr>
              </a:lvl8pPr>
              <a:lvl9pPr marL="1828800" algn="ctr" defTabSz="2057400" rtl="0" eaLnBrk="1" fontAlgn="base" hangingPunct="1">
                <a:spcBef>
                  <a:spcPct val="0"/>
                </a:spcBef>
                <a:spcAft>
                  <a:spcPct val="0"/>
                </a:spcAft>
                <a:defRPr sz="9900">
                  <a:solidFill>
                    <a:schemeClr val="tx2"/>
                  </a:solidFill>
                  <a:latin typeface="Arial" charset="0"/>
                </a:defRPr>
              </a:lvl9pPr>
            </a:lstStyle>
            <a:p>
              <a:r>
                <a:rPr lang="en-US" sz="1200" b="1" kern="0">
                  <a:solidFill>
                    <a:schemeClr val="bg1"/>
                  </a:solidFill>
                </a:rPr>
                <a:t>S-0152_C1-21 </a:t>
              </a:r>
            </a:p>
            <a:p>
              <a:r>
                <a:rPr lang="en-US" sz="1200" b="1" kern="0">
                  <a:solidFill>
                    <a:schemeClr val="bg1"/>
                  </a:solidFill>
                </a:rPr>
                <a:t>Indium, Niobium, &amp; Steel</a:t>
              </a:r>
            </a:p>
          </p:txBody>
        </p:sp>
        <p:sp>
          <p:nvSpPr>
            <p:cNvPr id="18" name="Rounded Rectangle 17"/>
            <p:cNvSpPr/>
            <p:nvPr/>
          </p:nvSpPr>
          <p:spPr>
            <a:xfrm>
              <a:off x="41095664" y="26101461"/>
              <a:ext cx="594783" cy="266284"/>
            </a:xfrm>
            <a:prstGeom prst="roundRect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9" name="Rounded Rectangle 18"/>
            <p:cNvSpPr/>
            <p:nvPr/>
          </p:nvSpPr>
          <p:spPr>
            <a:xfrm>
              <a:off x="41057442" y="25624150"/>
              <a:ext cx="264019" cy="82726"/>
            </a:xfrm>
            <a:prstGeom prst="roundRect">
              <a:avLst/>
            </a:prstGeom>
            <a:noFill/>
            <a:ln>
              <a:solidFill>
                <a:srgbClr val="66FF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41293924" y="25574702"/>
              <a:ext cx="811928" cy="4562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>
                  <a:solidFill>
                    <a:srgbClr val="66FF33"/>
                  </a:solidFill>
                </a:rPr>
                <a:t>Steel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1252054" y="25837113"/>
              <a:ext cx="1038716" cy="4562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>
                  <a:solidFill>
                    <a:srgbClr val="0000FF"/>
                  </a:solidFill>
                </a:rPr>
                <a:t>Indium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42471099" y="25787548"/>
              <a:ext cx="1038716" cy="4562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>
                  <a:solidFill>
                    <a:srgbClr val="0000FF"/>
                  </a:solidFill>
                </a:rPr>
                <a:t>Indium</a:t>
              </a:r>
            </a:p>
          </p:txBody>
        </p:sp>
        <p:sp>
          <p:nvSpPr>
            <p:cNvPr id="23" name="Oval 22"/>
            <p:cNvSpPr/>
            <p:nvPr/>
          </p:nvSpPr>
          <p:spPr>
            <a:xfrm>
              <a:off x="42380230" y="25829820"/>
              <a:ext cx="99131" cy="99131"/>
            </a:xfrm>
            <a:prstGeom prst="ellipse">
              <a:avLst/>
            </a:prstGeom>
            <a:noFill/>
            <a:ln w="5715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24" name="Rounded Rectangle 23"/>
            <p:cNvSpPr/>
            <p:nvPr/>
          </p:nvSpPr>
          <p:spPr>
            <a:xfrm>
              <a:off x="40335663" y="26301658"/>
              <a:ext cx="98966" cy="66087"/>
            </a:xfrm>
            <a:prstGeom prst="roundRect">
              <a:avLst/>
            </a:prstGeom>
            <a:noFill/>
            <a:ln w="5715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40414140" y="26241896"/>
              <a:ext cx="1038716" cy="4562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>
                  <a:solidFill>
                    <a:srgbClr val="0000FF"/>
                  </a:solidFill>
                </a:rPr>
                <a:t>Indium</a:t>
              </a:r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9744547" y="4417275"/>
            <a:ext cx="7825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FFFF00"/>
                </a:solidFill>
              </a:rPr>
              <a:t>20 µm</a:t>
            </a:r>
          </a:p>
        </p:txBody>
      </p:sp>
    </p:spTree>
    <p:extLst>
      <p:ext uri="{BB962C8B-B14F-4D97-AF65-F5344CB8AC3E}">
        <p14:creationId xmlns:p14="http://schemas.microsoft.com/office/powerpoint/2010/main" val="523344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Particulate Particles - Continued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7292922" cy="5381694"/>
          </a:xfrm>
        </p:spPr>
        <p:txBody>
          <a:bodyPr>
            <a:normAutofit/>
          </a:bodyPr>
          <a:lstStyle/>
          <a:p>
            <a:r>
              <a:rPr lang="en-US" dirty="0"/>
              <a:t>Observation of particulates captured by Viton O-ring</a:t>
            </a:r>
          </a:p>
          <a:p>
            <a:r>
              <a:rPr lang="en-US" dirty="0"/>
              <a:t>Particulates embedded in sealing path</a:t>
            </a:r>
          </a:p>
          <a:p>
            <a:pPr lvl="1"/>
            <a:r>
              <a:rPr lang="en-US" dirty="0"/>
              <a:t>Injured seals cause unwanted GV leaks</a:t>
            </a:r>
          </a:p>
          <a:p>
            <a:pPr lvl="1"/>
            <a:r>
              <a:rPr lang="en-US" dirty="0"/>
              <a:t>Indicate captured particulates are charged</a:t>
            </a:r>
          </a:p>
          <a:p>
            <a:r>
              <a:rPr lang="en-US" dirty="0"/>
              <a:t>Mitigation: </a:t>
            </a:r>
          </a:p>
          <a:p>
            <a:pPr lvl="1"/>
            <a:r>
              <a:rPr lang="en-US" dirty="0"/>
              <a:t> Reduce cycling beam-line GV by raising interlock threshold from 1×10</a:t>
            </a:r>
            <a:r>
              <a:rPr lang="en-US" baseline="30000" dirty="0"/>
              <a:t>-7</a:t>
            </a:r>
            <a:r>
              <a:rPr lang="en-US" dirty="0"/>
              <a:t> to 5×10</a:t>
            </a:r>
            <a:r>
              <a:rPr lang="en-US" baseline="30000" dirty="0"/>
              <a:t>-7</a:t>
            </a:r>
            <a:r>
              <a:rPr lang="en-US" dirty="0"/>
              <a:t> Torr (pressure spikes)</a:t>
            </a:r>
          </a:p>
          <a:p>
            <a:pPr lvl="1"/>
            <a:r>
              <a:rPr lang="en-US" dirty="0"/>
              <a:t>Reduces particulate generation 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Particle contamination in CEBAF, </a:t>
            </a:r>
            <a:r>
              <a:rPr lang="en-US" err="1"/>
              <a:t>Rongli</a:t>
            </a:r>
            <a:r>
              <a:rPr lang="en-US"/>
              <a:t> Geng, TTC2018@RIKEN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27" name="Content Placeholder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0422" y="4454652"/>
            <a:ext cx="2896925" cy="1960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" descr="D:\CEBAF accelerator\Warm Beamline components\Girders near NL12 removal 12_15jul2016\Leaky gate valve investigation 9sep16\Gate Valve s2 x200-3d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1283" y="841276"/>
            <a:ext cx="4038600" cy="3024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Content Placeholder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06" y="4028936"/>
            <a:ext cx="8724900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1054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Molecular Particles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Particle contamination in CEBAF, Rongli Geng, TTC2018@RIKEN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326" y="895226"/>
            <a:ext cx="7729639" cy="538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7814556" y="966055"/>
            <a:ext cx="4016985" cy="53816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PingFangSC-Regular" charset="-122"/>
              <a:buChar char="－"/>
              <a:defRPr sz="20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8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PingFangSC-Regular" charset="-122"/>
              <a:buChar char="－"/>
              <a:defRPr sz="16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4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RGA gas species analysis from CM warmup show major frozen gases are hydrogen and water vapor</a:t>
            </a:r>
          </a:p>
          <a:p>
            <a:r>
              <a:rPr lang="en-US"/>
              <a:t>Large difference in mono layers of frozen gases between C100 CM and C20/C50 CM</a:t>
            </a:r>
          </a:p>
          <a:p>
            <a:r>
              <a:rPr lang="en-US"/>
              <a:t>We are studying the effect of room temperature warmup for benefit of field emission reduction</a:t>
            </a:r>
          </a:p>
          <a:p>
            <a:r>
              <a:rPr lang="en-US"/>
              <a:t>This understanding justifies replacement of ion pumps with NEG pumps for much better hydrogen pumping  </a:t>
            </a:r>
          </a:p>
        </p:txBody>
      </p:sp>
    </p:spTree>
    <p:extLst>
      <p:ext uri="{BB962C8B-B14F-4D97-AF65-F5344CB8AC3E}">
        <p14:creationId xmlns:p14="http://schemas.microsoft.com/office/powerpoint/2010/main" val="4468987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Lessons Learned and Open Questions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Particle (particulate and molecular) contamination in CEBAF beamline is a topic of interest for its impact to accelerator energy reach and operation reliability</a:t>
            </a:r>
          </a:p>
          <a:p>
            <a:r>
              <a:rPr lang="en-US" dirty="0"/>
              <a:t>New insights from identification of particulates collected from UHV surfaces of beamline components extracted from accelerators led to new solutions for particulate control</a:t>
            </a:r>
          </a:p>
          <a:p>
            <a:pPr lvl="1"/>
            <a:r>
              <a:rPr lang="en-US" dirty="0"/>
              <a:t>Clean warm girder components with particulate QA/QC</a:t>
            </a:r>
          </a:p>
          <a:p>
            <a:pPr lvl="1"/>
            <a:r>
              <a:rPr lang="en-US" dirty="0"/>
              <a:t>New portable clean room and procedure for connecting CM and girder in tunnel</a:t>
            </a:r>
          </a:p>
          <a:p>
            <a:pPr lvl="1"/>
            <a:r>
              <a:rPr lang="en-US" dirty="0"/>
              <a:t>Adjust ion pump practice</a:t>
            </a:r>
          </a:p>
          <a:p>
            <a:pPr lvl="1"/>
            <a:r>
              <a:rPr lang="en-US" dirty="0"/>
              <a:t>Replace ion pumps with NEG pumps</a:t>
            </a:r>
          </a:p>
          <a:p>
            <a:pPr lvl="1"/>
            <a:r>
              <a:rPr lang="en-US" dirty="0"/>
              <a:t>Adjust gate valve interlock vacuum pressure threshold      </a:t>
            </a:r>
          </a:p>
          <a:p>
            <a:r>
              <a:rPr lang="en-US" dirty="0"/>
              <a:t>Large frozen gases in C100 CM’s - studies of its source and mitigation under way</a:t>
            </a:r>
          </a:p>
          <a:p>
            <a:r>
              <a:rPr lang="en-US" dirty="0"/>
              <a:t>Open questions to be answered:</a:t>
            </a:r>
          </a:p>
          <a:p>
            <a:pPr lvl="1"/>
            <a:r>
              <a:rPr lang="en-US" dirty="0"/>
              <a:t>How to prove particulate transport in beamline? Driving force?</a:t>
            </a:r>
          </a:p>
          <a:p>
            <a:pPr lvl="1"/>
            <a:r>
              <a:rPr lang="en-US" dirty="0"/>
              <a:t>Which GV is better: All-metal or Viton sealed?</a:t>
            </a:r>
          </a:p>
          <a:p>
            <a:pPr lvl="1"/>
            <a:r>
              <a:rPr lang="en-US" dirty="0"/>
              <a:t>What is the best procedure for GV cycling?</a:t>
            </a:r>
          </a:p>
          <a:p>
            <a:pPr lvl="1"/>
            <a:r>
              <a:rPr lang="en-US" dirty="0"/>
              <a:t>What is the best vacuum sensor in SRF </a:t>
            </a:r>
            <a:r>
              <a:rPr lang="en-US" dirty="0" err="1"/>
              <a:t>linac</a:t>
            </a:r>
            <a:r>
              <a:rPr lang="en-US" dirty="0"/>
              <a:t>?</a:t>
            </a:r>
          </a:p>
          <a:p>
            <a:pPr lvl="1"/>
            <a:r>
              <a:rPr lang="en-US" dirty="0"/>
              <a:t>How to remove settled metallic particulates from cavity surface?                       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Particle contamination in CEBAF, Rongli Geng, TTC2018@RIKEN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451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Backup Slides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Particle contamination in CEBAF, Rongli Geng, TTC2018@RIKEN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072815"/>
      </p:ext>
    </p:extLst>
  </p:cSld>
  <p:clrMapOvr>
    <a:masterClrMapping/>
  </p:clrMapOvr>
</p:sld>
</file>

<file path=ppt/theme/theme1.xml><?xml version="1.0" encoding="utf-8"?>
<a:theme xmlns:a="http://schemas.openxmlformats.org/drawingml/2006/main" name="ALCW2018 Geng">
  <a:themeElements>
    <a:clrScheme name="JLab Colors">
      <a:dk1>
        <a:srgbClr val="000000"/>
      </a:dk1>
      <a:lt1>
        <a:srgbClr val="FFFFFF"/>
      </a:lt1>
      <a:dk2>
        <a:srgbClr val="5E5E5E"/>
      </a:dk2>
      <a:lt2>
        <a:srgbClr val="EAEAEA"/>
      </a:lt2>
      <a:accent1>
        <a:srgbClr val="BE1D1D"/>
      </a:accent1>
      <a:accent2>
        <a:srgbClr val="D5D5D5"/>
      </a:accent2>
      <a:accent3>
        <a:srgbClr val="C0C0C0"/>
      </a:accent3>
      <a:accent4>
        <a:srgbClr val="A9A9A9"/>
      </a:accent4>
      <a:accent5>
        <a:srgbClr val="929292"/>
      </a:accent5>
      <a:accent6>
        <a:srgbClr val="919191"/>
      </a:accent6>
      <a:hlink>
        <a:srgbClr val="941100"/>
      </a:hlink>
      <a:folHlink>
        <a:srgbClr val="C81B00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EB28AA59-C18E-FC4D-BD87-1D7964E0E4F6}" vid="{969E4A27-902D-3340-850E-95490CE2F52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ALCW2018 Geng</Template>
  <TotalTime>20691</TotalTime>
  <Words>1186</Words>
  <Application>Microsoft Macintosh PowerPoint</Application>
  <PresentationFormat>Widescreen</PresentationFormat>
  <Paragraphs>171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3" baseType="lpstr">
      <vt:lpstr>.PingFangSC-Regular</vt:lpstr>
      <vt:lpstr>PingFangSC-Regular</vt:lpstr>
      <vt:lpstr>Arial</vt:lpstr>
      <vt:lpstr>Bradley Hand</vt:lpstr>
      <vt:lpstr>Calibri</vt:lpstr>
      <vt:lpstr>Calibri Light</vt:lpstr>
      <vt:lpstr>Engravers MT</vt:lpstr>
      <vt:lpstr>Eras Demi ITC</vt:lpstr>
      <vt:lpstr>Microsoft Yi Baiti</vt:lpstr>
      <vt:lpstr>ALCW2018 Geng</vt:lpstr>
      <vt:lpstr>Particle Contamination in CEBAF Beam-Line</vt:lpstr>
      <vt:lpstr>CEBAF</vt:lpstr>
      <vt:lpstr>CEBAF Warm Beamline Components – Warm Girder Systems</vt:lpstr>
      <vt:lpstr>CEBAF Warm Beamline Components – CM Cold to Warm Transition </vt:lpstr>
      <vt:lpstr>Particulate Particles </vt:lpstr>
      <vt:lpstr>Particulate Particles - Continued </vt:lpstr>
      <vt:lpstr>Molecular Particles</vt:lpstr>
      <vt:lpstr>Lessons Learned and Open Questions</vt:lpstr>
      <vt:lpstr>Backup Slides</vt:lpstr>
      <vt:lpstr>Particulate Particles Collection and Identification</vt:lpstr>
      <vt:lpstr>NEG &amp; Ion Hybrid Pumps Replacing Ion Pumps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16.0014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Rongli Geng</dc:creator>
  <cp:lastModifiedBy>Microsoft Office User</cp:lastModifiedBy>
  <cp:revision>492</cp:revision>
  <dcterms:created xsi:type="dcterms:W3CDTF">2018-05-02T15:40:24Z</dcterms:created>
  <dcterms:modified xsi:type="dcterms:W3CDTF">2018-06-28T03:08:35Z</dcterms:modified>
</cp:coreProperties>
</file>