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16"/>
  </p:notesMasterIdLst>
  <p:handoutMasterIdLst>
    <p:handoutMasterId r:id="rId17"/>
  </p:handoutMasterIdLst>
  <p:sldIdLst>
    <p:sldId id="527" r:id="rId5"/>
    <p:sldId id="573" r:id="rId6"/>
    <p:sldId id="579" r:id="rId7"/>
    <p:sldId id="578" r:id="rId8"/>
    <p:sldId id="577" r:id="rId9"/>
    <p:sldId id="576" r:id="rId10"/>
    <p:sldId id="581" r:id="rId11"/>
    <p:sldId id="582" r:id="rId12"/>
    <p:sldId id="585" r:id="rId13"/>
    <p:sldId id="574" r:id="rId14"/>
    <p:sldId id="575" r:id="rId1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1A"/>
    <a:srgbClr val="CC99FF"/>
    <a:srgbClr val="CC66FF"/>
    <a:srgbClr val="FF00FF"/>
    <a:srgbClr val="CC0000"/>
    <a:srgbClr val="064308"/>
    <a:srgbClr val="FFFFFF"/>
    <a:srgbClr val="0F0C8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Objects="1">
      <p:cViewPr varScale="1">
        <p:scale>
          <a:sx n="94" d="100"/>
          <a:sy n="94" d="100"/>
        </p:scale>
        <p:origin x="5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741"/>
          </a:xfrm>
          <a:prstGeom prst="rect">
            <a:avLst/>
          </a:prstGeom>
        </p:spPr>
        <p:txBody>
          <a:bodyPr vert="horz" wrap="square" lIns="92613" tIns="46306" rIns="92613" bIns="4630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741"/>
          </a:xfrm>
          <a:prstGeom prst="rect">
            <a:avLst/>
          </a:prstGeom>
        </p:spPr>
        <p:txBody>
          <a:bodyPr vert="horz" wrap="square" lIns="92613" tIns="46306" rIns="92613" bIns="4630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6/28/18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613" tIns="46306" rIns="92613" bIns="4630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831"/>
            <a:ext cx="5608320" cy="4182661"/>
          </a:xfrm>
          <a:prstGeom prst="rect">
            <a:avLst/>
          </a:prstGeom>
        </p:spPr>
        <p:txBody>
          <a:bodyPr vert="horz" wrap="square" lIns="92613" tIns="46306" rIns="92613" bIns="4630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63"/>
            <a:ext cx="3037840" cy="464740"/>
          </a:xfrm>
          <a:prstGeom prst="rect">
            <a:avLst/>
          </a:prstGeom>
        </p:spPr>
        <p:txBody>
          <a:bodyPr vert="horz" wrap="square" lIns="92613" tIns="46306" rIns="92613" bIns="463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063"/>
            <a:ext cx="3037840" cy="464740"/>
          </a:xfrm>
          <a:prstGeom prst="rect">
            <a:avLst/>
          </a:prstGeom>
        </p:spPr>
        <p:txBody>
          <a:bodyPr vert="horz" wrap="square" lIns="92613" tIns="46306" rIns="92613" bIns="4630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4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672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97" y="202686"/>
            <a:ext cx="1764003" cy="2071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" y="6132905"/>
            <a:ext cx="9143390" cy="725095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6" y="6125846"/>
            <a:ext cx="9153755" cy="725917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803"/>
            <a:ext cx="9144000" cy="719101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" y="6133209"/>
            <a:ext cx="913958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" y="6133209"/>
            <a:ext cx="913958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857"/>
            <a:ext cx="9144000" cy="725144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indico.fnal.gov/event/12662/session/1/contribution/116/material/slides/0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4071938"/>
            <a:ext cx="6858000" cy="1143000"/>
          </a:xfrm>
        </p:spPr>
        <p:txBody>
          <a:bodyPr/>
          <a:lstStyle/>
          <a:p>
            <a:r>
              <a:rPr lang="en-US" dirty="0"/>
              <a:t>Hiroyuki Ao</a:t>
            </a:r>
          </a:p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TTC Meeting at RIKEN, Wako, June 26 - 29,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8" y="2959861"/>
            <a:ext cx="9001124" cy="478612"/>
          </a:xfrm>
        </p:spPr>
        <p:txBody>
          <a:bodyPr/>
          <a:lstStyle/>
          <a:p>
            <a:r>
              <a:rPr lang="en-US" dirty="0"/>
              <a:t>FRIB Beamline Integration Plan</a:t>
            </a:r>
          </a:p>
        </p:txBody>
      </p:sp>
    </p:spTree>
    <p:extLst>
      <p:ext uri="{BB962C8B-B14F-4D97-AF65-F5344CB8AC3E}">
        <p14:creationId xmlns:p14="http://schemas.microsoft.com/office/powerpoint/2010/main" val="286174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89B3C5-42F2-EC47-9BCE-76B5B484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What is the design of warm beamline systems next to a cold SRF cryomodule? size (ID and length) and material of the beam pipe? type and capability of vacuum pumps? beam diagnostic instruments (such as BPM, wire scanner, beam viewer </a:t>
            </a:r>
            <a:r>
              <a:rPr lang="en-US" dirty="0" err="1"/>
              <a:t>etc</a:t>
            </a:r>
            <a:r>
              <a:rPr lang="en-US" dirty="0"/>
              <a:t>)?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What kind of gate valves are used to isolate the cavity string from the warm beamline system? fast valve or slow valve? under what conditions these valves are actuated?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 Are NEG pumps used? if yes, how these pumps are activated?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4. What is the cleaning procedure for the warm beamline system? What is the QA/QC for the cleanliness/particulate count?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5. What kind of vacuum gauges are used for beamline vacuum monitoring? are they resistant to ionization radiation?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C8A7E2-6DF6-FD47-B167-F5F98B07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2668"/>
            <a:ext cx="8991600" cy="911948"/>
          </a:xfrm>
        </p:spPr>
        <p:txBody>
          <a:bodyPr/>
          <a:lstStyle/>
          <a:p>
            <a:r>
              <a:rPr lang="en-US" dirty="0"/>
              <a:t>Common Questions about Warm and Cold Transition (By R. </a:t>
            </a:r>
            <a:r>
              <a:rPr lang="en-US" dirty="0" err="1"/>
              <a:t>Geng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713B7-678D-FF42-882A-147165665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BE248-C020-1343-8D46-93C65E59A5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2057400"/>
            <a:ext cx="16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A. See slide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3285270"/>
            <a:ext cx="16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A. See slide 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4038600"/>
            <a:ext cx="16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A. No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5726668"/>
            <a:ext cx="16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A. See slide 6  </a:t>
            </a:r>
          </a:p>
        </p:txBody>
      </p:sp>
    </p:spTree>
    <p:extLst>
      <p:ext uri="{BB962C8B-B14F-4D97-AF65-F5344CB8AC3E}">
        <p14:creationId xmlns:p14="http://schemas.microsoft.com/office/powerpoint/2010/main" val="146996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89B3C5-42F2-EC47-9BCE-76B5B4840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 What kind of particulate monitoring has been done for controlling particulate generation and movement for individual components (pump, gate valve) and integrated warm beamline systems?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7. What have you learned from beam operation of SRF accelerators </a:t>
            </a:r>
            <a:r>
              <a:rPr lang="en-US" dirty="0" err="1"/>
              <a:t>wrt</a:t>
            </a:r>
            <a:r>
              <a:rPr lang="en-US" dirty="0"/>
              <a:t> particulate generation and movement and the impact to field emission characteristics? </a:t>
            </a:r>
            <a:r>
              <a:rPr lang="en-US" dirty="0" err="1"/>
              <a:t>Cryo</a:t>
            </a:r>
            <a:r>
              <a:rPr lang="en-US" dirty="0"/>
              <a:t> modules long term performance against warm section openings? or cryo-modules performances and specific beam instrumentations replacements?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C8A7E2-6DF6-FD47-B167-F5F98B07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/>
              <a:t>Common Questions about Warm and Cold Transition (By R. </a:t>
            </a:r>
            <a:r>
              <a:rPr lang="en-US" dirty="0" err="1"/>
              <a:t>Geng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713B7-678D-FF42-882A-147165665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BE248-C020-1343-8D46-93C65E59A5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3810000"/>
            <a:ext cx="16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A. Not yet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1676400"/>
            <a:ext cx="16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A. See slide 4 and 5</a:t>
            </a:r>
          </a:p>
        </p:txBody>
      </p:sp>
    </p:spTree>
    <p:extLst>
      <p:ext uri="{BB962C8B-B14F-4D97-AF65-F5344CB8AC3E}">
        <p14:creationId xmlns:p14="http://schemas.microsoft.com/office/powerpoint/2010/main" val="256498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ntent Placeholder 8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 lines show “SRF particle-free” warm beam transports</a:t>
            </a:r>
          </a:p>
          <a:p>
            <a:r>
              <a:rPr lang="en-US" dirty="0"/>
              <a:t>Beamline length ~3 m, inner diameter 40~47.5 mm, made of SUS</a:t>
            </a:r>
          </a:p>
          <a:p>
            <a:r>
              <a:rPr lang="en-US" dirty="0"/>
              <a:t>Vacuum</a:t>
            </a:r>
          </a:p>
          <a:p>
            <a:pPr lvl="2"/>
            <a:r>
              <a:rPr lang="en-US" dirty="0"/>
              <a:t>Entrance and exit of cryomodules pumped down by a 75L/s ion pump</a:t>
            </a:r>
          </a:p>
          <a:p>
            <a:pPr lvl="2"/>
            <a:r>
              <a:rPr lang="en-US" dirty="0"/>
              <a:t>Pressures achieved &lt; 5E-9 </a:t>
            </a:r>
            <a:r>
              <a:rPr lang="en-US" dirty="0" err="1"/>
              <a:t>Torr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30926" lvl="2" indent="0">
              <a:buNone/>
            </a:pPr>
            <a:endParaRPr lang="en-US" dirty="0"/>
          </a:p>
          <a:p>
            <a:r>
              <a:rPr lang="en-US" dirty="0"/>
              <a:t>Diagnostics</a:t>
            </a:r>
          </a:p>
          <a:p>
            <a:pPr lvl="1"/>
            <a:r>
              <a:rPr lang="en-US" dirty="0"/>
              <a:t>BPMs cleaned with SRF particle-free procedure</a:t>
            </a:r>
          </a:p>
          <a:p>
            <a:pPr lvl="1"/>
            <a:r>
              <a:rPr lang="en-US" dirty="0"/>
              <a:t>Movable devices avoided as much as possible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 and Cold Transition in FRIB Linac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, Slide </a:t>
            </a:r>
            <a:fld id="{35AD4620-7552-4207-8973-898801ED21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6759684" y="4292462"/>
            <a:ext cx="152400" cy="1313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113286" y="417348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 valve (Slow)</a:t>
            </a:r>
          </a:p>
        </p:txBody>
      </p:sp>
      <p:sp>
        <p:nvSpPr>
          <p:cNvPr id="76" name="Isosceles Triangle 75"/>
          <p:cNvSpPr/>
          <p:nvPr/>
        </p:nvSpPr>
        <p:spPr>
          <a:xfrm>
            <a:off x="6759684" y="4626444"/>
            <a:ext cx="152400" cy="131379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113286" y="45074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gate valve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83674" y="2793066"/>
            <a:ext cx="8916644" cy="1488839"/>
            <a:chOff x="83674" y="3621432"/>
            <a:chExt cx="8916644" cy="1488839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4" y="3621432"/>
              <a:ext cx="8916644" cy="1314633"/>
            </a:xfrm>
            <a:prstGeom prst="rect">
              <a:avLst/>
            </a:prstGeom>
          </p:spPr>
        </p:pic>
        <p:sp>
          <p:nvSpPr>
            <p:cNvPr id="8" name="Isosceles Triangle 7"/>
            <p:cNvSpPr/>
            <p:nvPr/>
          </p:nvSpPr>
          <p:spPr>
            <a:xfrm>
              <a:off x="3185544" y="4386371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7350034" y="4335754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1899171" y="4378685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2042740" y="4378685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1565996" y="4809765"/>
              <a:ext cx="152400" cy="11965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8451193" y="4747268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8437245" y="4117449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8275320" y="4117449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075973" y="4117449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7437120" y="4117449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5470207" y="4117449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1735871" y="4351985"/>
              <a:ext cx="914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24940" y="4760561"/>
              <a:ext cx="2286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>
              <a:off x="8258887" y="4746902"/>
              <a:ext cx="152400" cy="131379"/>
            </a:xfrm>
            <a:prstGeom prst="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 flipV="1">
              <a:off x="7443652" y="4321095"/>
              <a:ext cx="4572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665720" y="4353935"/>
              <a:ext cx="76200" cy="12270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8" idx="0"/>
            </p:cNvCxnSpPr>
            <p:nvPr/>
          </p:nvCxnSpPr>
          <p:spPr>
            <a:xfrm flipV="1">
              <a:off x="8335087" y="4743782"/>
              <a:ext cx="192306" cy="31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5" idx="0"/>
              <a:endCxn id="26" idx="0"/>
            </p:cNvCxnSpPr>
            <p:nvPr/>
          </p:nvCxnSpPr>
          <p:spPr>
            <a:xfrm flipH="1">
              <a:off x="8351520" y="4117449"/>
              <a:ext cx="1619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0"/>
              <a:endCxn id="28" idx="0"/>
            </p:cNvCxnSpPr>
            <p:nvPr/>
          </p:nvCxnSpPr>
          <p:spPr>
            <a:xfrm flipH="1">
              <a:off x="7513320" y="4117449"/>
              <a:ext cx="6388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172887" y="4095677"/>
              <a:ext cx="36576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095128" y="4335754"/>
              <a:ext cx="19162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Isosceles Triangle 57"/>
            <p:cNvSpPr/>
            <p:nvPr/>
          </p:nvSpPr>
          <p:spPr>
            <a:xfrm>
              <a:off x="1349170" y="4809766"/>
              <a:ext cx="152400" cy="11965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3018928" y="4386371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1746339" y="4378685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1968458" y="4350132"/>
              <a:ext cx="1676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Isosceles Triangle 65"/>
            <p:cNvSpPr/>
            <p:nvPr/>
          </p:nvSpPr>
          <p:spPr>
            <a:xfrm>
              <a:off x="5090659" y="4117449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49353" y="4373082"/>
              <a:ext cx="745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cs typeface="Arial" panose="020B0604020202020204" pitchFamily="34" charset="0"/>
                </a:rPr>
                <a:t>β</a:t>
              </a:r>
              <a:r>
                <a:rPr lang="en-US" sz="1200" dirty="0">
                  <a:cs typeface="Arial" panose="020B0604020202020204" pitchFamily="34" charset="0"/>
                </a:rPr>
                <a:t>=0.041</a:t>
              </a:r>
              <a:endParaRPr lang="en-US" sz="12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666504" y="4373082"/>
              <a:ext cx="745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cs typeface="Arial" panose="020B0604020202020204" pitchFamily="34" charset="0"/>
                </a:rPr>
                <a:t>β</a:t>
              </a:r>
              <a:r>
                <a:rPr lang="en-US" sz="1200" dirty="0">
                  <a:cs typeface="Arial" panose="020B0604020202020204" pitchFamily="34" charset="0"/>
                </a:rPr>
                <a:t>=0.085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38400" y="4833272"/>
              <a:ext cx="660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cs typeface="Arial" panose="020B0604020202020204" pitchFamily="34" charset="0"/>
                </a:rPr>
                <a:t>β</a:t>
              </a:r>
              <a:r>
                <a:rPr lang="en-US" sz="1200" dirty="0">
                  <a:cs typeface="Arial" panose="020B0604020202020204" pitchFamily="34" charset="0"/>
                </a:rPr>
                <a:t>=0.29</a:t>
              </a:r>
              <a:endParaRPr lang="en-US" sz="1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30961" y="4833272"/>
              <a:ext cx="660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cs typeface="Arial" panose="020B0604020202020204" pitchFamily="34" charset="0"/>
                </a:rPr>
                <a:t>β</a:t>
              </a:r>
              <a:r>
                <a:rPr lang="en-US" sz="1200" dirty="0">
                  <a:cs typeface="Arial" panose="020B0604020202020204" pitchFamily="34" charset="0"/>
                </a:rPr>
                <a:t>=0.53</a:t>
              </a:r>
              <a:endParaRPr lang="en-US" sz="1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75126" y="3762590"/>
              <a:ext cx="660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cs typeface="Arial" panose="020B0604020202020204" pitchFamily="34" charset="0"/>
                </a:rPr>
                <a:t>β</a:t>
              </a:r>
              <a:r>
                <a:rPr lang="en-US" sz="1200" dirty="0">
                  <a:cs typeface="Arial" panose="020B0604020202020204" pitchFamily="34" charset="0"/>
                </a:rPr>
                <a:t>=0.53</a:t>
              </a:r>
              <a:endParaRPr lang="en-US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50783" y="4476919"/>
              <a:ext cx="1410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cs typeface="Arial" panose="020B0604020202020204" pitchFamily="34" charset="0"/>
                </a:rPr>
                <a:t>β</a:t>
              </a:r>
              <a:r>
                <a:rPr lang="en-US" sz="1200" dirty="0">
                  <a:cs typeface="Arial" panose="020B0604020202020204" pitchFamily="34" charset="0"/>
                </a:rPr>
                <a:t>=0.085 matching</a:t>
              </a:r>
              <a:endParaRPr lang="en-US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65371" y="3762590"/>
              <a:ext cx="13260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cs typeface="Arial" panose="020B0604020202020204" pitchFamily="34" charset="0"/>
                </a:rPr>
                <a:t>β</a:t>
              </a:r>
              <a:r>
                <a:rPr lang="en-US" sz="1200" dirty="0">
                  <a:cs typeface="Arial" panose="020B0604020202020204" pitchFamily="34" charset="0"/>
                </a:rPr>
                <a:t>=0.53 Matching</a:t>
              </a:r>
              <a:endParaRPr lang="en-US" sz="1200" dirty="0"/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7438474" y="4340585"/>
              <a:ext cx="152400" cy="131379"/>
            </a:xfrm>
            <a:prstGeom prst="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/>
            <p:cNvSpPr/>
            <p:nvPr/>
          </p:nvSpPr>
          <p:spPr>
            <a:xfrm>
              <a:off x="1670139" y="4378685"/>
              <a:ext cx="152400" cy="131379"/>
            </a:xfrm>
            <a:prstGeom prst="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/>
          </p:nvSpPr>
          <p:spPr>
            <a:xfrm>
              <a:off x="1054541" y="4804686"/>
              <a:ext cx="152400" cy="131379"/>
            </a:xfrm>
            <a:prstGeom prst="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/>
          </p:nvSpPr>
          <p:spPr>
            <a:xfrm>
              <a:off x="5317807" y="4117126"/>
              <a:ext cx="152400" cy="131379"/>
            </a:xfrm>
            <a:prstGeom prst="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/>
          </p:nvSpPr>
          <p:spPr>
            <a:xfrm>
              <a:off x="8361045" y="4117449"/>
              <a:ext cx="152400" cy="131379"/>
            </a:xfrm>
            <a:prstGeom prst="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8391945" y="1130555"/>
            <a:ext cx="608373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Q1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70188" y="3537892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(RFQ)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8733" y="3243043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Linac Segment 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42913" y="3615239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Linac Segment 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50155" y="2950430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Linac Segment 3</a:t>
            </a:r>
          </a:p>
        </p:txBody>
      </p:sp>
      <p:sp>
        <p:nvSpPr>
          <p:cNvPr id="13" name="Arc 12"/>
          <p:cNvSpPr/>
          <p:nvPr/>
        </p:nvSpPr>
        <p:spPr>
          <a:xfrm rot="11156706">
            <a:off x="256095" y="2282157"/>
            <a:ext cx="727050" cy="727050"/>
          </a:xfrm>
          <a:prstGeom prst="arc">
            <a:avLst>
              <a:gd name="adj1" fmla="val 16200000"/>
              <a:gd name="adj2" fmla="val 20154555"/>
            </a:avLst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25279" y="2865774"/>
            <a:ext cx="885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(To target)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715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(SRF) Installation Progressing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, Slide </a:t>
            </a:r>
            <a:fld id="{35AD4620-7552-4207-8973-898801ED21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19545" r="860" b="21223"/>
          <a:stretch/>
        </p:blipFill>
        <p:spPr>
          <a:xfrm>
            <a:off x="1070803" y="1903461"/>
            <a:ext cx="7848600" cy="408277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80000" flipV="1">
            <a:off x="4252736" y="4123020"/>
            <a:ext cx="0" cy="914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02017" y="1280534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Room temperature</a:t>
            </a:r>
          </a:p>
          <a:p>
            <a:r>
              <a:rPr lang="en-GB" sz="1200" dirty="0"/>
              <a:t>Electron Cyclotron </a:t>
            </a:r>
            <a:r>
              <a:rPr lang="en-US" sz="1200" dirty="0"/>
              <a:t>Resonance</a:t>
            </a:r>
          </a:p>
          <a:p>
            <a:r>
              <a:rPr lang="en-GB" sz="1200" dirty="0"/>
              <a:t>Ion Source (ECR IS)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91941" y="5505870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RFQ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1324" y="3110281"/>
            <a:ext cx="1334020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Superconducting</a:t>
            </a:r>
            <a:br>
              <a:rPr lang="en-GB" sz="1200" dirty="0"/>
            </a:br>
            <a:r>
              <a:rPr lang="en-GB" sz="1200" dirty="0"/>
              <a:t>ECR IS</a:t>
            </a:r>
          </a:p>
          <a:p>
            <a:r>
              <a:rPr lang="en-GB" sz="1200" dirty="0"/>
              <a:t>(Not yet)</a:t>
            </a:r>
            <a:endParaRPr lang="en-US" sz="1200" dirty="0"/>
          </a:p>
        </p:txBody>
      </p:sp>
      <p:cxnSp>
        <p:nvCxnSpPr>
          <p:cNvPr id="18" name="Straight Connector 17"/>
          <p:cNvCxnSpPr>
            <a:stCxn id="14" idx="2"/>
          </p:cNvCxnSpPr>
          <p:nvPr/>
        </p:nvCxnSpPr>
        <p:spPr>
          <a:xfrm flipH="1">
            <a:off x="7587341" y="1926865"/>
            <a:ext cx="342549" cy="27227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37047" y="3285928"/>
            <a:ext cx="1954894" cy="1263632"/>
            <a:chOff x="4337047" y="3285928"/>
            <a:chExt cx="1954894" cy="1263632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337047" y="4338465"/>
              <a:ext cx="1828796" cy="21109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 rot="5400000">
              <a:off x="5626712" y="3673236"/>
              <a:ext cx="1052537" cy="277921"/>
            </a:xfrm>
            <a:prstGeom prst="arc">
              <a:avLst/>
            </a:prstGeom>
            <a:ln w="19050">
              <a:solidFill>
                <a:schemeClr val="tx1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867073" y="4046390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</a:t>
            </a:r>
          </a:p>
        </p:txBody>
      </p:sp>
      <p:cxnSp>
        <p:nvCxnSpPr>
          <p:cNvPr id="39" name="Straight Connector 20"/>
          <p:cNvCxnSpPr/>
          <p:nvPr/>
        </p:nvCxnSpPr>
        <p:spPr>
          <a:xfrm flipH="1">
            <a:off x="1338941" y="4565557"/>
            <a:ext cx="2829484" cy="32660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30741" y="42633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(SRF)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11382" y="3829493"/>
            <a:ext cx="1037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Vertical drop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8377915" y="3711860"/>
            <a:ext cx="342549" cy="27227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777313" y="522889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LEBT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31951" y="5528974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MEBT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00546" y="4774437"/>
            <a:ext cx="1667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>
                <a:cs typeface="Arial" panose="020B0604020202020204" pitchFamily="34" charset="0"/>
              </a:rPr>
              <a:t>β</a:t>
            </a:r>
            <a:r>
              <a:rPr lang="en-US" sz="1200" b="1" dirty="0">
                <a:cs typeface="Arial" panose="020B0604020202020204" pitchFamily="34" charset="0"/>
              </a:rPr>
              <a:t>=0.041 </a:t>
            </a:r>
            <a:r>
              <a:rPr lang="en-US" sz="1200" b="1" dirty="0"/>
              <a:t>cryomodule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9022" y="5647305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D-station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99251" y="1989746"/>
            <a:ext cx="5862090" cy="1036929"/>
            <a:chOff x="83674" y="3621432"/>
            <a:chExt cx="9079335" cy="1558839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4" y="3621432"/>
              <a:ext cx="8916644" cy="1314633"/>
            </a:xfrm>
            <a:prstGeom prst="rect">
              <a:avLst/>
            </a:prstGeom>
          </p:spPr>
        </p:pic>
        <p:sp>
          <p:nvSpPr>
            <p:cNvPr id="81" name="Isosceles Triangle 80"/>
            <p:cNvSpPr/>
            <p:nvPr/>
          </p:nvSpPr>
          <p:spPr>
            <a:xfrm>
              <a:off x="3185544" y="4386371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2" name="Isosceles Triangle 81"/>
            <p:cNvSpPr/>
            <p:nvPr/>
          </p:nvSpPr>
          <p:spPr>
            <a:xfrm>
              <a:off x="7350034" y="4335754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" name="Isosceles Triangle 82"/>
            <p:cNvSpPr/>
            <p:nvPr/>
          </p:nvSpPr>
          <p:spPr>
            <a:xfrm>
              <a:off x="1899171" y="4378685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4" name="Isosceles Triangle 83"/>
            <p:cNvSpPr/>
            <p:nvPr/>
          </p:nvSpPr>
          <p:spPr>
            <a:xfrm>
              <a:off x="2042740" y="4378685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1565996" y="4809765"/>
              <a:ext cx="152400" cy="11965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6" name="Isosceles Triangle 85"/>
            <p:cNvSpPr/>
            <p:nvPr/>
          </p:nvSpPr>
          <p:spPr>
            <a:xfrm>
              <a:off x="8451193" y="4747268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7" name="Isosceles Triangle 86"/>
            <p:cNvSpPr/>
            <p:nvPr/>
          </p:nvSpPr>
          <p:spPr>
            <a:xfrm>
              <a:off x="8437245" y="4117449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8275320" y="4117449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9" name="Isosceles Triangle 88"/>
            <p:cNvSpPr/>
            <p:nvPr/>
          </p:nvSpPr>
          <p:spPr>
            <a:xfrm>
              <a:off x="8075973" y="4117449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7437120" y="4117449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1" name="Isosceles Triangle 90"/>
            <p:cNvSpPr/>
            <p:nvPr/>
          </p:nvSpPr>
          <p:spPr>
            <a:xfrm>
              <a:off x="5470207" y="4117449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H="1">
              <a:off x="1735871" y="4351985"/>
              <a:ext cx="914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424940" y="4760561"/>
              <a:ext cx="2286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Isosceles Triangle 93"/>
            <p:cNvSpPr/>
            <p:nvPr/>
          </p:nvSpPr>
          <p:spPr>
            <a:xfrm>
              <a:off x="8258887" y="4746902"/>
              <a:ext cx="152400" cy="131379"/>
            </a:xfrm>
            <a:prstGeom prst="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 flipV="1">
              <a:off x="7443652" y="4321095"/>
              <a:ext cx="4572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7665720" y="4353935"/>
              <a:ext cx="76200" cy="12270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4" idx="0"/>
            </p:cNvCxnSpPr>
            <p:nvPr/>
          </p:nvCxnSpPr>
          <p:spPr>
            <a:xfrm flipV="1">
              <a:off x="8335087" y="4743782"/>
              <a:ext cx="192306" cy="31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7" idx="0"/>
              <a:endCxn id="88" idx="0"/>
            </p:cNvCxnSpPr>
            <p:nvPr/>
          </p:nvCxnSpPr>
          <p:spPr>
            <a:xfrm flipH="1">
              <a:off x="8351520" y="4117449"/>
              <a:ext cx="1619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9" idx="0"/>
              <a:endCxn id="90" idx="0"/>
            </p:cNvCxnSpPr>
            <p:nvPr/>
          </p:nvCxnSpPr>
          <p:spPr>
            <a:xfrm flipH="1">
              <a:off x="7513320" y="4117449"/>
              <a:ext cx="6388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5172887" y="4095677"/>
              <a:ext cx="36576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3095128" y="4335754"/>
              <a:ext cx="19162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Isosceles Triangle 101"/>
            <p:cNvSpPr/>
            <p:nvPr/>
          </p:nvSpPr>
          <p:spPr>
            <a:xfrm>
              <a:off x="1349170" y="4809766"/>
              <a:ext cx="152400" cy="11965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3" name="Isosceles Triangle 102"/>
            <p:cNvSpPr/>
            <p:nvPr/>
          </p:nvSpPr>
          <p:spPr>
            <a:xfrm>
              <a:off x="3018928" y="4386371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4" name="Isosceles Triangle 103"/>
            <p:cNvSpPr/>
            <p:nvPr/>
          </p:nvSpPr>
          <p:spPr>
            <a:xfrm>
              <a:off x="1746339" y="4378685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>
              <a:off x="1968458" y="4350132"/>
              <a:ext cx="1676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Isosceles Triangle 105"/>
            <p:cNvSpPr/>
            <p:nvPr/>
          </p:nvSpPr>
          <p:spPr>
            <a:xfrm>
              <a:off x="5090659" y="4117449"/>
              <a:ext cx="152400" cy="1313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649354" y="4373083"/>
              <a:ext cx="917649" cy="34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dirty="0">
                  <a:cs typeface="Arial" panose="020B0604020202020204" pitchFamily="34" charset="0"/>
                </a:rPr>
                <a:t>β</a:t>
              </a:r>
              <a:r>
                <a:rPr lang="en-US" sz="1000" dirty="0">
                  <a:cs typeface="Arial" panose="020B0604020202020204" pitchFamily="34" charset="0"/>
                </a:rPr>
                <a:t>=0.041</a:t>
              </a:r>
              <a:endParaRPr lang="en-US" sz="10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666504" y="4373083"/>
              <a:ext cx="917649" cy="34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dirty="0">
                  <a:cs typeface="Arial" panose="020B0604020202020204" pitchFamily="34" charset="0"/>
                </a:rPr>
                <a:t>β</a:t>
              </a:r>
              <a:r>
                <a:rPr lang="en-US" sz="1000" dirty="0">
                  <a:cs typeface="Arial" panose="020B0604020202020204" pitchFamily="34" charset="0"/>
                </a:rPr>
                <a:t>=0.085</a:t>
              </a:r>
              <a:endParaRPr lang="en-US" sz="1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438400" y="4833273"/>
              <a:ext cx="818248" cy="34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dirty="0">
                  <a:cs typeface="Arial" panose="020B0604020202020204" pitchFamily="34" charset="0"/>
                </a:rPr>
                <a:t>β</a:t>
              </a:r>
              <a:r>
                <a:rPr lang="en-US" sz="1000" dirty="0">
                  <a:cs typeface="Arial" panose="020B0604020202020204" pitchFamily="34" charset="0"/>
                </a:rPr>
                <a:t>=0.29</a:t>
              </a:r>
              <a:endParaRPr lang="en-US" sz="10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30961" y="4833272"/>
              <a:ext cx="818248" cy="34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dirty="0">
                  <a:cs typeface="Arial" panose="020B0604020202020204" pitchFamily="34" charset="0"/>
                </a:rPr>
                <a:t>β</a:t>
              </a:r>
              <a:r>
                <a:rPr lang="en-US" sz="1000" dirty="0">
                  <a:cs typeface="Arial" panose="020B0604020202020204" pitchFamily="34" charset="0"/>
                </a:rPr>
                <a:t>=0.53</a:t>
              </a:r>
              <a:endParaRPr lang="en-US" sz="1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175126" y="3762590"/>
              <a:ext cx="818248" cy="34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dirty="0">
                  <a:cs typeface="Arial" panose="020B0604020202020204" pitchFamily="34" charset="0"/>
                </a:rPr>
                <a:t>β</a:t>
              </a:r>
              <a:r>
                <a:rPr lang="en-US" sz="1000" dirty="0">
                  <a:cs typeface="Arial" panose="020B0604020202020204" pitchFamily="34" charset="0"/>
                </a:rPr>
                <a:t>=0.53</a:t>
              </a:r>
              <a:endParaRPr lang="en-US" sz="1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150783" y="4476918"/>
              <a:ext cx="1697040" cy="34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dirty="0">
                  <a:cs typeface="Arial" panose="020B0604020202020204" pitchFamily="34" charset="0"/>
                </a:rPr>
                <a:t>β</a:t>
              </a:r>
              <a:r>
                <a:rPr lang="en-US" sz="1000" dirty="0">
                  <a:cs typeface="Arial" panose="020B0604020202020204" pitchFamily="34" charset="0"/>
                </a:rPr>
                <a:t>=0.085 matching</a:t>
              </a:r>
              <a:endParaRPr lang="en-US" sz="10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565370" y="3762590"/>
              <a:ext cx="1597639" cy="34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dirty="0">
                  <a:cs typeface="Arial" panose="020B0604020202020204" pitchFamily="34" charset="0"/>
                </a:rPr>
                <a:t>β</a:t>
              </a:r>
              <a:r>
                <a:rPr lang="en-US" sz="1000" dirty="0">
                  <a:cs typeface="Arial" panose="020B0604020202020204" pitchFamily="34" charset="0"/>
                </a:rPr>
                <a:t>=0.53 Matching</a:t>
              </a:r>
              <a:endParaRPr lang="en-US" sz="1000" dirty="0"/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7438474" y="4340585"/>
              <a:ext cx="152400" cy="131379"/>
            </a:xfrm>
            <a:prstGeom prst="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" name="Isosceles Triangle 114"/>
            <p:cNvSpPr/>
            <p:nvPr/>
          </p:nvSpPr>
          <p:spPr>
            <a:xfrm>
              <a:off x="1670139" y="4378685"/>
              <a:ext cx="152400" cy="131379"/>
            </a:xfrm>
            <a:prstGeom prst="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6" name="Isosceles Triangle 115"/>
            <p:cNvSpPr/>
            <p:nvPr/>
          </p:nvSpPr>
          <p:spPr>
            <a:xfrm>
              <a:off x="1054541" y="4804686"/>
              <a:ext cx="152400" cy="131379"/>
            </a:xfrm>
            <a:prstGeom prst="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5317807" y="4117126"/>
              <a:ext cx="152400" cy="131379"/>
            </a:xfrm>
            <a:prstGeom prst="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8" name="Isosceles Triangle 117"/>
            <p:cNvSpPr/>
            <p:nvPr/>
          </p:nvSpPr>
          <p:spPr>
            <a:xfrm>
              <a:off x="8361045" y="4117449"/>
              <a:ext cx="152400" cy="131379"/>
            </a:xfrm>
            <a:prstGeom prst="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735190" y="2356163"/>
            <a:ext cx="1155957" cy="312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" name="Curved Connector 10"/>
          <p:cNvCxnSpPr>
            <a:stCxn id="27" idx="2"/>
          </p:cNvCxnSpPr>
          <p:nvPr/>
        </p:nvCxnSpPr>
        <p:spPr>
          <a:xfrm rot="16200000" flipH="1">
            <a:off x="5472507" y="2509682"/>
            <a:ext cx="457147" cy="775822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495757" y="4045705"/>
            <a:ext cx="57042" cy="1088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36287" y="364977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FGV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1757951" y="4464945"/>
            <a:ext cx="57042" cy="1088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498481" y="406901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FGV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H="1">
            <a:off x="1397315" y="4195397"/>
            <a:ext cx="57042" cy="1088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126640" y="379946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PMs</a:t>
            </a:r>
          </a:p>
        </p:txBody>
      </p:sp>
      <p:sp>
        <p:nvSpPr>
          <p:cNvPr id="126" name="Content Placeholder 125"/>
          <p:cNvSpPr>
            <a:spLocks noGrp="1"/>
          </p:cNvSpPr>
          <p:nvPr>
            <p:ph idx="1"/>
          </p:nvPr>
        </p:nvSpPr>
        <p:spPr>
          <a:xfrm>
            <a:off x="76200" y="1067100"/>
            <a:ext cx="6453750" cy="894924"/>
          </a:xfrm>
        </p:spPr>
        <p:txBody>
          <a:bodyPr/>
          <a:lstStyle/>
          <a:p>
            <a:r>
              <a:rPr lang="en-US" sz="2000" dirty="0"/>
              <a:t>ARR02 beam commissioning includes the three</a:t>
            </a:r>
            <a:br>
              <a:rPr lang="en-US" sz="2000" dirty="0"/>
            </a:br>
            <a:r>
              <a:rPr lang="en-US" sz="2000" dirty="0"/>
              <a:t>β = 0.041 cryomodules (CMs) and the diagnostic station (D-station) in Linac Segment 1 (LS1)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099722" y="5836437"/>
            <a:ext cx="3017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(FGV actuated by P&gt;2E-5 </a:t>
            </a:r>
            <a:r>
              <a:rPr lang="en-US" sz="1600" dirty="0" err="1"/>
              <a:t>Torr</a:t>
            </a:r>
            <a:r>
              <a:rPr lang="en-US" sz="1600" dirty="0"/>
              <a:t>)</a:t>
            </a:r>
          </a:p>
        </p:txBody>
      </p:sp>
      <p:sp>
        <p:nvSpPr>
          <p:cNvPr id="130" name="Content Placeholder 125"/>
          <p:cNvSpPr txBox="1">
            <a:spLocks/>
          </p:cNvSpPr>
          <p:nvPr/>
        </p:nvSpPr>
        <p:spPr bwMode="auto">
          <a:xfrm>
            <a:off x="93229" y="3139374"/>
            <a:ext cx="5920791" cy="6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000" kern="0" dirty="0"/>
              <a:t>Particle test performed to observe particle migration for profile monitors and fast gate valves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76914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Profile Monitor Particle Counts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H. Ao, TTC Meeting at RIKEN, Wako, June 26 - 29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t="54929" r="383"/>
          <a:stretch/>
        </p:blipFill>
        <p:spPr>
          <a:xfrm>
            <a:off x="304800" y="1073413"/>
            <a:ext cx="8382000" cy="2266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2100489"/>
            <a:ext cx="228600" cy="3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4914" y="2091436"/>
            <a:ext cx="228600" cy="3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7596" y="2062611"/>
            <a:ext cx="228600" cy="3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8401" y="2060085"/>
            <a:ext cx="228600" cy="3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542" y="2020518"/>
            <a:ext cx="228600" cy="3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2906" y="1942578"/>
            <a:ext cx="228600" cy="3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18541" y="1718772"/>
            <a:ext cx="228600" cy="3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3874" y="1942578"/>
            <a:ext cx="228600" cy="3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9168" y="1914590"/>
            <a:ext cx="228600" cy="3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5960" y="1776974"/>
            <a:ext cx="228600" cy="3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1254" y="1754153"/>
            <a:ext cx="228600" cy="3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50691" y="1728691"/>
            <a:ext cx="228600" cy="3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399678"/>
              </p:ext>
            </p:extLst>
          </p:nvPr>
        </p:nvGraphicFramePr>
        <p:xfrm>
          <a:off x="313474" y="3307080"/>
          <a:ext cx="4119705" cy="2865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7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Particle Counts</a:t>
                      </a:r>
                      <a:endParaRPr lang="en-US" sz="1800" baseline="0" dirty="0"/>
                    </a:p>
                    <a:p>
                      <a:r>
                        <a:rPr lang="en-US" sz="1800" baseline="0" dirty="0"/>
                        <a:t>(0.3 um </a:t>
                      </a:r>
                      <a:r>
                        <a:rPr lang="en-US" sz="1800" b="1" dirty="0"/>
                        <a:t>part./</a:t>
                      </a:r>
                      <a:r>
                        <a:rPr lang="en-US" sz="1800" b="1" dirty="0" err="1"/>
                        <a:t>sq</a:t>
                      </a:r>
                      <a:r>
                        <a:rPr lang="en-US" sz="1800" b="1" dirty="0"/>
                        <a:t> in</a:t>
                      </a:r>
                      <a:r>
                        <a:rPr lang="en-US" sz="1800" baseline="0" dirty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1.83, 0.17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0.17, 0.33, 1.67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0.33,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7.33</a:t>
                      </a:r>
                      <a:r>
                        <a:rPr lang="en-US" sz="1800" dirty="0"/>
                        <a:t>, 0.17, 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0.0, 0.33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0.0, 0.0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7.33</a:t>
                      </a:r>
                      <a:r>
                        <a:rPr lang="en-US" sz="1800" dirty="0"/>
                        <a:t>, 4.5,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19.33</a:t>
                      </a:r>
                      <a:r>
                        <a:rPr lang="en-US" sz="1800" dirty="0"/>
                        <a:t>, 1.17, 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11106"/>
              </p:ext>
            </p:extLst>
          </p:nvPr>
        </p:nvGraphicFramePr>
        <p:xfrm>
          <a:off x="4509380" y="3307080"/>
          <a:ext cx="4177420" cy="2865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Particle Counts</a:t>
                      </a:r>
                      <a:endParaRPr lang="en-US" sz="1800" baseline="0" dirty="0"/>
                    </a:p>
                    <a:p>
                      <a:r>
                        <a:rPr lang="en-US" sz="1800" baseline="0" dirty="0"/>
                        <a:t>(0.3 um </a:t>
                      </a:r>
                      <a:r>
                        <a:rPr lang="en-US" sz="1800" b="1" dirty="0"/>
                        <a:t>part./</a:t>
                      </a:r>
                      <a:r>
                        <a:rPr lang="en-US" sz="1800" b="1" dirty="0" err="1"/>
                        <a:t>sq</a:t>
                      </a:r>
                      <a:r>
                        <a:rPr lang="en-US" sz="1800" b="1" dirty="0"/>
                        <a:t> in</a:t>
                      </a:r>
                      <a:r>
                        <a:rPr lang="en-US" sz="1800" baseline="0" dirty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0.0, 0.0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0.0, 0.0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0.0,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5.67</a:t>
                      </a:r>
                      <a:r>
                        <a:rPr lang="en-US" dirty="0"/>
                        <a:t>, 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0.0, 0.0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0.17, 0.0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5.83</a:t>
                      </a:r>
                      <a:r>
                        <a:rPr lang="en-US" dirty="0"/>
                        <a:t>, 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95343" y="2236265"/>
            <a:ext cx="380382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Slowly (&lt;1 </a:t>
            </a:r>
            <a:r>
              <a:rPr lang="en-US" sz="1200" b="1" dirty="0" err="1"/>
              <a:t>Torr</a:t>
            </a:r>
            <a:r>
              <a:rPr lang="en-US" sz="1200" b="1" dirty="0"/>
              <a:t>/sec) pump out chamber to &lt;1 </a:t>
            </a:r>
            <a:r>
              <a:rPr lang="en-US" sz="1200" b="1" dirty="0" err="1"/>
              <a:t>Torr</a:t>
            </a:r>
            <a:r>
              <a:rPr lang="en-US" sz="1200" b="1" dirty="0"/>
              <a:t> from downstream end of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Actuate profile monitor 100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Slowly vent chamber with filtered, dry N2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Perform particle counts at end of beam pipe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4880" y="671967"/>
            <a:ext cx="608373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Q6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2330" y="6132966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Courtesy: I. Malloch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077906-5A6B-3541-9663-B0624E76A431}"/>
              </a:ext>
            </a:extLst>
          </p:cNvPr>
          <p:cNvSpPr txBox="1"/>
          <p:nvPr/>
        </p:nvSpPr>
        <p:spPr>
          <a:xfrm>
            <a:off x="2436142" y="83603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(PM)</a:t>
            </a:r>
          </a:p>
        </p:txBody>
      </p:sp>
    </p:spTree>
    <p:extLst>
      <p:ext uri="{BB962C8B-B14F-4D97-AF65-F5344CB8AC3E}">
        <p14:creationId xmlns:p14="http://schemas.microsoft.com/office/powerpoint/2010/main" val="117509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FGV Particle Counts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5</a:t>
            </a:fld>
            <a:endParaRPr lang="en-US" dirty="0"/>
          </a:p>
        </p:txBody>
      </p:sp>
      <p:pic>
        <p:nvPicPr>
          <p:cNvPr id="7" name="Picture 6" descr="https://www.evernote.com/shard/s745/sh/7c349f89-7adb-4d91-b17e-b3dc217103f4/98a9a66295f9697517591fe090113c5e/res/1f50b03f-4908-4699-a5e5-3f2ca2960c6c/img_20180501_141625.260.jpg?resizeSmall&amp;width=8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2" b="29766"/>
          <a:stretch/>
        </p:blipFill>
        <p:spPr bwMode="auto">
          <a:xfrm>
            <a:off x="537966" y="1066800"/>
            <a:ext cx="8096250" cy="221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3725759" y="2352594"/>
            <a:ext cx="228881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3956755" y="2342988"/>
            <a:ext cx="231898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4168434" y="2342942"/>
            <a:ext cx="233363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4393521" y="2335377"/>
            <a:ext cx="228881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4626884" y="2327813"/>
            <a:ext cx="231897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4858781" y="2330105"/>
            <a:ext cx="233363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5926035" y="2342806"/>
            <a:ext cx="233363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5658118" y="2342942"/>
            <a:ext cx="233363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9391" y="2754822"/>
            <a:ext cx="233363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4086" y="2746819"/>
            <a:ext cx="233363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4464" y="2401947"/>
            <a:ext cx="233363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Q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5295" y="2403139"/>
            <a:ext cx="233363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1916" y="2399108"/>
            <a:ext cx="233363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16850" y="2392744"/>
            <a:ext cx="233363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14638" y="2388347"/>
            <a:ext cx="233363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34632" y="2382487"/>
            <a:ext cx="233363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45560" y="2746819"/>
            <a:ext cx="233363" cy="2428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I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471480" y="2572527"/>
            <a:ext cx="1066800" cy="26334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84622" y="227569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Pump Cart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747867"/>
              </p:ext>
            </p:extLst>
          </p:nvPr>
        </p:nvGraphicFramePr>
        <p:xfrm>
          <a:off x="537966" y="3328083"/>
          <a:ext cx="2547322" cy="25357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596088"/>
              </p:ext>
            </p:extLst>
          </p:nvPr>
        </p:nvGraphicFramePr>
        <p:xfrm>
          <a:off x="6248400" y="3328083"/>
          <a:ext cx="2385816" cy="25111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3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*All</a:t>
                      </a:r>
                      <a:r>
                        <a:rPr lang="en-US" sz="1000" b="1" baseline="0" dirty="0"/>
                        <a:t> counts are 0.3 um part./</a:t>
                      </a:r>
                      <a:r>
                        <a:rPr lang="en-US" sz="1000" b="1" baseline="0" dirty="0" err="1"/>
                        <a:t>sq</a:t>
                      </a:r>
                      <a:r>
                        <a:rPr lang="en-US" sz="1000" b="1" baseline="0" dirty="0"/>
                        <a:t> in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20743"/>
              </p:ext>
            </p:extLst>
          </p:nvPr>
        </p:nvGraphicFramePr>
        <p:xfrm>
          <a:off x="3445582" y="3328083"/>
          <a:ext cx="2442524" cy="25357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5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20832" y="1157198"/>
            <a:ext cx="380382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Slowly (&lt;1 </a:t>
            </a:r>
            <a:r>
              <a:rPr lang="en-US" sz="1200" b="1" dirty="0" err="1"/>
              <a:t>Torr</a:t>
            </a:r>
            <a:r>
              <a:rPr lang="en-US" sz="1200" b="1" dirty="0"/>
              <a:t>/sec) pump out chamber to &lt;1 </a:t>
            </a:r>
            <a:r>
              <a:rPr lang="en-US" sz="1200" b="1" dirty="0" err="1"/>
              <a:t>Torr</a:t>
            </a:r>
            <a:r>
              <a:rPr lang="en-US" sz="1200" b="1" dirty="0"/>
              <a:t> from downstream end of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Actuate fast gate valve only one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Slowly vent chamber with filtered, dry N2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Perform particle counts at end of beam pipe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241" y="1164619"/>
            <a:ext cx="150291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/>
              <a:t>VAT Series 752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04880" y="671967"/>
            <a:ext cx="608373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Q2, 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72330" y="6132966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Courtesy: I. Malloch</a:t>
            </a:r>
          </a:p>
        </p:txBody>
      </p:sp>
    </p:spTree>
    <p:extLst>
      <p:ext uri="{BB962C8B-B14F-4D97-AF65-F5344CB8AC3E}">
        <p14:creationId xmlns:p14="http://schemas.microsoft.com/office/powerpoint/2010/main" val="19167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Gate Valves (Huntington)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TTC2017 at FRIB, B. Oja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CCGs (Agilent IMG-300)</a:t>
            </a:r>
          </a:p>
          <a:p>
            <a:pPr lvl="1"/>
            <a:r>
              <a:rPr lang="en-US" dirty="0"/>
              <a:t>Radiation-resistant and </a:t>
            </a:r>
            <a:r>
              <a:rPr lang="en-US" dirty="0" err="1"/>
              <a:t>bakeable</a:t>
            </a:r>
            <a:r>
              <a:rPr lang="en-US" dirty="0"/>
              <a:t> to 250ºC during operation</a:t>
            </a:r>
          </a:p>
          <a:p>
            <a:pPr lvl="1"/>
            <a:r>
              <a:rPr lang="en-US" dirty="0"/>
              <a:t>Range: 1 x 10</a:t>
            </a:r>
            <a:r>
              <a:rPr lang="en-US" baseline="30000" dirty="0"/>
              <a:t>-3</a:t>
            </a:r>
            <a:r>
              <a:rPr lang="en-US" dirty="0"/>
              <a:t> to 1 x 10</a:t>
            </a:r>
            <a:r>
              <a:rPr lang="en-US" baseline="30000" dirty="0"/>
              <a:t>-11</a:t>
            </a:r>
            <a:r>
              <a:rPr lang="en-US" dirty="0"/>
              <a:t> </a:t>
            </a:r>
            <a:r>
              <a:rPr lang="en-US" dirty="0" err="1"/>
              <a:t>Torr</a:t>
            </a:r>
            <a:endParaRPr lang="en-US" dirty="0"/>
          </a:p>
          <a:p>
            <a:pPr lvl="1"/>
            <a:r>
              <a:rPr lang="en-US" dirty="0"/>
              <a:t>Fluctuate less than 1E-8 </a:t>
            </a:r>
            <a:r>
              <a:rPr lang="en-US" dirty="0" err="1"/>
              <a:t>Torr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0"/>
            <a:ext cx="8991600" cy="478624"/>
          </a:xfrm>
        </p:spPr>
        <p:txBody>
          <a:bodyPr/>
          <a:lstStyle/>
          <a:p>
            <a:r>
              <a:rPr lang="en-US" dirty="0"/>
              <a:t>GVs, CCGs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91945" y="1130555"/>
            <a:ext cx="608373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Q5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21" y="3657600"/>
            <a:ext cx="1943100" cy="1943100"/>
          </a:xfrm>
          <a:prstGeom prst="rect">
            <a:avLst/>
          </a:prstGeom>
        </p:spPr>
      </p:pic>
      <p:pic>
        <p:nvPicPr>
          <p:cNvPr id="8" name="Picture 7" descr="I:\projects\ftc-util\outbound-to-office-network\ao\WA01-03_171101-18032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36" y="3883660"/>
            <a:ext cx="4552950" cy="1717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3781086" y="4818380"/>
            <a:ext cx="3909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/>
          <p:cNvSpPr txBox="1"/>
          <p:nvPr/>
        </p:nvSpPr>
        <p:spPr>
          <a:xfrm>
            <a:off x="6615726" y="4421398"/>
            <a:ext cx="88773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11874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1e-8 </a:t>
            </a:r>
            <a:r>
              <a:rPr lang="en-US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Torr</a:t>
            </a:r>
            <a:endParaRPr lang="en-US" dirty="0">
              <a:effectLst/>
              <a:ea typeface="SimSun" panose="02010600030101010101" pitchFamily="2" charset="-122"/>
            </a:endParaRPr>
          </a:p>
        </p:txBody>
      </p:sp>
      <p:pic>
        <p:nvPicPr>
          <p:cNvPr id="11" name="Picture 2" descr="Image result for huntington gate val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5068" y="289987"/>
            <a:ext cx="1299317" cy="31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2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3504900"/>
          </a:xfrm>
        </p:spPr>
        <p:txBody>
          <a:bodyPr/>
          <a:lstStyle/>
          <a:p>
            <a:r>
              <a:rPr lang="en-US" dirty="0"/>
              <a:t>Establishing cleanroom quality control and clean assembly procedures are well recognized as being critical to SRF accelerator performance</a:t>
            </a:r>
          </a:p>
          <a:p>
            <a:r>
              <a:rPr lang="en-US" dirty="0"/>
              <a:t>Sometimes initial beamline design/scope DOES NOT include mitigation plans for cold and warm transition regions… (e.g. gate valves, cold traps, …) </a:t>
            </a:r>
          </a:p>
          <a:p>
            <a:r>
              <a:rPr lang="en-US" dirty="0"/>
              <a:t>Beamline integration has been conducted considering combination of cost and performance (FRIB has added 5 additional GVs and particle count tests so far)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Comments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7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contamination during “warm” installation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0"/>
            <a:ext cx="8991600" cy="478624"/>
          </a:xfrm>
        </p:spPr>
        <p:txBody>
          <a:bodyPr/>
          <a:lstStyle/>
          <a:p>
            <a:r>
              <a:rPr lang="en-US" dirty="0"/>
              <a:t>UHV (Warm) Installation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 Ao, TTC Meeting at RIKEN, Wako, June 26 - 29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61" y="1752007"/>
            <a:ext cx="48768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9761" y="1905000"/>
            <a:ext cx="13004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HPEA filter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3160182" y="2089666"/>
            <a:ext cx="649818" cy="272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0381" y="4274733"/>
            <a:ext cx="175226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PPE:</a:t>
            </a:r>
          </a:p>
          <a:p>
            <a:r>
              <a:rPr lang="en-US" dirty="0"/>
              <a:t>gloves, caps, masks, half-cleanroom garments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72642" y="4012797"/>
            <a:ext cx="483651" cy="10006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531713"/>
      </p:ext>
    </p:extLst>
  </p:cSld>
  <p:clrMapOvr>
    <a:masterClrMapping/>
  </p:clrMapOvr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5012_Arrangement_of_Clyomodule_Assembling_Area.potx" id="{8285633E-EE41-4813-A31B-0F2EF05E962B}" vid="{A74DBD77-876D-4FBD-BB8A-96D95B0455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7214ECE03E541A45EE550B83B2242" ma:contentTypeVersion="1" ma:contentTypeDescription="Create a new document." ma:contentTypeScope="" ma:versionID="e6c4860ddd665dec14a6f9cacf63de0c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5d2df3cfd3f230db84c065d55be218ec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schemas.openxmlformats.org/package/2006/metadata/core-properties"/>
    <ds:schemaRef ds:uri="http://purl.org/dc/dcmitype/"/>
    <ds:schemaRef ds:uri="http://purl.org/dc/terms/"/>
    <ds:schemaRef ds:uri="31ac3772-10db-466f-87b2-5ca6a813de61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514BAE-0E67-47DB-9A23-68F3EA00D3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150129_Arrangement_of_Clyomodule_Assembling_Area</Template>
  <TotalTime>4277</TotalTime>
  <Words>959</Words>
  <Application>Microsoft Macintosh PowerPoint</Application>
  <PresentationFormat>On-screen Show (4:3)</PresentationFormat>
  <Paragraphs>230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SimSun</vt:lpstr>
      <vt:lpstr>ヒラギノ角ゴ Pro W3</vt:lpstr>
      <vt:lpstr>Arial</vt:lpstr>
      <vt:lpstr>Calibri</vt:lpstr>
      <vt:lpstr>Helvetica</vt:lpstr>
      <vt:lpstr>Lucida Grande</vt:lpstr>
      <vt:lpstr>Wingdings</vt:lpstr>
      <vt:lpstr>FRIB3</vt:lpstr>
      <vt:lpstr>FRIB Beamline Integration Plan</vt:lpstr>
      <vt:lpstr>Warm and Cold Transition in FRIB Linac</vt:lpstr>
      <vt:lpstr>Cold (SRF) Installation Progressing  </vt:lpstr>
      <vt:lpstr>Profile Monitor Particle Counts</vt:lpstr>
      <vt:lpstr>FGV Particle Counts</vt:lpstr>
      <vt:lpstr>GVs, CCGs</vt:lpstr>
      <vt:lpstr>Final Comments</vt:lpstr>
      <vt:lpstr>Backup Slides</vt:lpstr>
      <vt:lpstr>UHV (Warm) Installation</vt:lpstr>
      <vt:lpstr>Common Questions about Warm and Cold Transition (By R. Geng)</vt:lpstr>
      <vt:lpstr>Common Questions about Warm and Cold Transition (By R. Geng)</vt:lpstr>
    </vt:vector>
  </TitlesOfParts>
  <Company>NSCL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Arrangement of cryomodule assembling area</dc:title>
  <dc:creator>Ao, Hiroyuki</dc:creator>
  <cp:lastModifiedBy>Hiroyuki Ao</cp:lastModifiedBy>
  <cp:revision>259</cp:revision>
  <cp:lastPrinted>2017-01-12T21:46:41Z</cp:lastPrinted>
  <dcterms:created xsi:type="dcterms:W3CDTF">2015-01-29T00:11:22Z</dcterms:created>
  <dcterms:modified xsi:type="dcterms:W3CDTF">2018-06-28T04:39:55Z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0x010100CFF7214ECE03E541A45EE550B83B2242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