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1" r:id="rId3"/>
    <p:sldId id="282" r:id="rId4"/>
    <p:sldId id="283" r:id="rId5"/>
    <p:sldId id="285" r:id="rId6"/>
    <p:sldId id="286" r:id="rId7"/>
    <p:sldId id="287" r:id="rId8"/>
    <p:sldId id="288" r:id="rId9"/>
    <p:sldId id="275" r:id="rId10"/>
    <p:sldId id="278" r:id="rId11"/>
    <p:sldId id="290" r:id="rId12"/>
    <p:sldId id="274" r:id="rId13"/>
    <p:sldId id="292" r:id="rId14"/>
    <p:sldId id="291" r:id="rId15"/>
    <p:sldId id="267" r:id="rId16"/>
    <p:sldId id="268" r:id="rId17"/>
  </p:sldIdLst>
  <p:sldSz cx="9144000" cy="51450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89" y="-96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A19B-3AB9-4456-BFEF-238B03519642}" type="datetimeFigureOut">
              <a:rPr lang="en-CA" smtClean="0"/>
              <a:t>26/06/2018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4E1B-6609-4D60-A59B-029AA594E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4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21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111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86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1199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81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50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76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79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26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55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94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17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55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48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4E1B-6609-4D60-A59B-029AA594E1A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39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cholls_j_05 copy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113F7C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yc-nuclides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23599" b="28327"/>
          <a:stretch/>
        </p:blipFill>
        <p:spPr>
          <a:xfrm>
            <a:off x="5760724" y="1797109"/>
            <a:ext cx="3383279" cy="3347979"/>
          </a:xfrm>
          <a:prstGeom prst="rect">
            <a:avLst/>
          </a:prstGeom>
          <a:effectLst/>
        </p:spPr>
      </p:pic>
      <p:pic>
        <p:nvPicPr>
          <p:cNvPr id="8" name="Picture 7" descr="TRIUMF_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8" y="265513"/>
            <a:ext cx="3149600" cy="8638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10026" y="374181"/>
            <a:ext cx="4667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EAE5DF"/>
                </a:solidFill>
                <a:latin typeface="Myriad Web Pro" panose="020B0503030403020204" pitchFamily="34" charset="0"/>
                <a:cs typeface="Myriad Pro Light"/>
              </a:rPr>
              <a:t>Canada’s national laboratory</a:t>
            </a:r>
            <a:endParaRPr lang="en-US" sz="1200" baseline="0" dirty="0" smtClean="0">
              <a:solidFill>
                <a:srgbClr val="EAE5DF"/>
              </a:solidFill>
              <a:latin typeface="Myriad Web Pro" panose="020B0503030403020204" pitchFamily="34" charset="0"/>
              <a:cs typeface="Myriad Pro Ligh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EAE5DF"/>
                </a:solidFill>
                <a:latin typeface="Myriad Web Pro" panose="020B0503030403020204" pitchFamily="34" charset="0"/>
                <a:cs typeface="Myriad Pro Light"/>
              </a:rPr>
              <a:t>for particle and nuclear physics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EAE5DF"/>
                </a:solidFill>
                <a:latin typeface="Myriad Web Pro" panose="020B0503030403020204" pitchFamily="34" charset="0"/>
                <a:cs typeface="Myriad Pro Light"/>
              </a:rPr>
              <a:t>and accelerator-based</a:t>
            </a:r>
            <a:r>
              <a:rPr lang="en-US" sz="1200" baseline="0" dirty="0" smtClean="0">
                <a:solidFill>
                  <a:srgbClr val="EAE5DF"/>
                </a:solidFill>
                <a:latin typeface="Myriad Web Pro" panose="020B0503030403020204" pitchFamily="34" charset="0"/>
                <a:cs typeface="Myriad Pro Light"/>
              </a:rPr>
              <a:t> science</a:t>
            </a:r>
            <a:endParaRPr lang="en-US" sz="1200" dirty="0" smtClean="0">
              <a:solidFill>
                <a:srgbClr val="EAE5DF"/>
              </a:solidFill>
              <a:latin typeface="Myriad Web Pro" panose="020B0503030403020204" pitchFamily="34" charset="0"/>
              <a:cs typeface="Myriad Pro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93998" y="146096"/>
            <a:ext cx="0" cy="11027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2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48" y="4621089"/>
            <a:ext cx="574513" cy="574690"/>
          </a:xfrm>
          <a:prstGeom prst="rect">
            <a:avLst/>
          </a:prstGeom>
        </p:spPr>
      </p:pic>
      <p:pic>
        <p:nvPicPr>
          <p:cNvPr id="3" name="Picture 2" descr="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2" y="4617375"/>
            <a:ext cx="575392" cy="575569"/>
          </a:xfrm>
          <a:prstGeom prst="rect">
            <a:avLst/>
          </a:prstGeom>
        </p:spPr>
      </p:pic>
      <p:pic>
        <p:nvPicPr>
          <p:cNvPr id="8" name="Picture 7" descr="s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/>
        </p:blipFill>
        <p:spPr>
          <a:xfrm>
            <a:off x="4587272" y="4613391"/>
            <a:ext cx="570880" cy="575566"/>
          </a:xfrm>
          <a:prstGeom prst="rect">
            <a:avLst/>
          </a:prstGeom>
        </p:spPr>
      </p:pic>
      <p:pic>
        <p:nvPicPr>
          <p:cNvPr id="11" name="Picture 10" descr="s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57" y="4622507"/>
            <a:ext cx="575392" cy="575569"/>
          </a:xfrm>
          <a:prstGeom prst="rect">
            <a:avLst/>
          </a:prstGeom>
        </p:spPr>
      </p:pic>
      <p:pic>
        <p:nvPicPr>
          <p:cNvPr id="14" name="Picture 13" descr="s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49" y="4622507"/>
            <a:ext cx="575392" cy="575569"/>
          </a:xfrm>
          <a:prstGeom prst="rect">
            <a:avLst/>
          </a:prstGeom>
        </p:spPr>
      </p:pic>
      <p:pic>
        <p:nvPicPr>
          <p:cNvPr id="17" name="Picture 16" descr="s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42" y="4621090"/>
            <a:ext cx="575392" cy="575569"/>
          </a:xfrm>
          <a:prstGeom prst="rect">
            <a:avLst/>
          </a:prstGeom>
        </p:spPr>
      </p:pic>
      <p:pic>
        <p:nvPicPr>
          <p:cNvPr id="18" name="Picture 17" descr="s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34" y="4622507"/>
            <a:ext cx="575392" cy="575569"/>
          </a:xfrm>
          <a:prstGeom prst="rect">
            <a:avLst/>
          </a:prstGeom>
        </p:spPr>
      </p:pic>
      <p:pic>
        <p:nvPicPr>
          <p:cNvPr id="19" name="Picture 18" descr="s8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65"/>
          <a:stretch/>
        </p:blipFill>
        <p:spPr>
          <a:xfrm>
            <a:off x="8609629" y="4617375"/>
            <a:ext cx="579803" cy="575569"/>
          </a:xfrm>
          <a:prstGeom prst="rect">
            <a:avLst/>
          </a:prstGeom>
        </p:spPr>
      </p:pic>
      <p:pic>
        <p:nvPicPr>
          <p:cNvPr id="16" name="Picture 15" descr="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1" y="4623387"/>
            <a:ext cx="574513" cy="574690"/>
          </a:xfrm>
          <a:prstGeom prst="rect">
            <a:avLst/>
          </a:prstGeom>
        </p:spPr>
      </p:pic>
      <p:pic>
        <p:nvPicPr>
          <p:cNvPr id="20" name="Picture 19" descr="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5" y="4619672"/>
            <a:ext cx="575392" cy="575569"/>
          </a:xfrm>
          <a:prstGeom prst="rect">
            <a:avLst/>
          </a:prstGeom>
        </p:spPr>
      </p:pic>
      <p:pic>
        <p:nvPicPr>
          <p:cNvPr id="21" name="Picture 20" descr="s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/>
        </p:blipFill>
        <p:spPr>
          <a:xfrm>
            <a:off x="-14885" y="4615688"/>
            <a:ext cx="570880" cy="575566"/>
          </a:xfrm>
          <a:prstGeom prst="rect">
            <a:avLst/>
          </a:prstGeom>
        </p:spPr>
      </p:pic>
      <p:pic>
        <p:nvPicPr>
          <p:cNvPr id="22" name="Picture 21" descr="s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00" y="4624804"/>
            <a:ext cx="575392" cy="575569"/>
          </a:xfrm>
          <a:prstGeom prst="rect">
            <a:avLst/>
          </a:prstGeom>
        </p:spPr>
      </p:pic>
      <p:pic>
        <p:nvPicPr>
          <p:cNvPr id="23" name="Picture 22" descr="s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2" y="4624804"/>
            <a:ext cx="575392" cy="575569"/>
          </a:xfrm>
          <a:prstGeom prst="rect">
            <a:avLst/>
          </a:prstGeom>
        </p:spPr>
      </p:pic>
      <p:pic>
        <p:nvPicPr>
          <p:cNvPr id="24" name="Picture 23" descr="s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85" y="4623386"/>
            <a:ext cx="575392" cy="575569"/>
          </a:xfrm>
          <a:prstGeom prst="rect">
            <a:avLst/>
          </a:prstGeom>
        </p:spPr>
      </p:pic>
      <p:pic>
        <p:nvPicPr>
          <p:cNvPr id="25" name="Picture 24" descr="s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77" y="4624804"/>
            <a:ext cx="575392" cy="575569"/>
          </a:xfrm>
          <a:prstGeom prst="rect">
            <a:avLst/>
          </a:prstGeom>
        </p:spPr>
      </p:pic>
      <p:pic>
        <p:nvPicPr>
          <p:cNvPr id="26" name="Picture 25" descr="s8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65"/>
          <a:stretch/>
        </p:blipFill>
        <p:spPr>
          <a:xfrm>
            <a:off x="4007472" y="4619672"/>
            <a:ext cx="579803" cy="57556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646501" y="1"/>
            <a:ext cx="6117852" cy="470047"/>
          </a:xfr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idx="1"/>
          </p:nvPr>
        </p:nvSpPr>
        <p:spPr>
          <a:xfrm>
            <a:off x="468078" y="714298"/>
            <a:ext cx="8229600" cy="363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5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83B4594D-0322-476E-BECA-ED6933392FD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1A43D403-68A6-4B29-AB15-3A785701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7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72259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83B4594D-0322-476E-BECA-ED6933392FD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A43D403-68A6-4B29-AB15-3A7857014D5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40" y="3886626"/>
            <a:ext cx="1258074" cy="1258462"/>
          </a:xfrm>
          <a:prstGeom prst="rect">
            <a:avLst/>
          </a:prstGeom>
        </p:spPr>
      </p:pic>
      <p:pic>
        <p:nvPicPr>
          <p:cNvPr id="11" name="Picture 10" descr="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0" y="3884699"/>
            <a:ext cx="1260000" cy="1260389"/>
          </a:xfrm>
          <a:prstGeom prst="rect">
            <a:avLst/>
          </a:prstGeom>
        </p:spPr>
      </p:pic>
      <p:pic>
        <p:nvPicPr>
          <p:cNvPr id="12" name="Picture 11" descr="s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/>
          <a:stretch/>
        </p:blipFill>
        <p:spPr>
          <a:xfrm>
            <a:off x="3" y="3882773"/>
            <a:ext cx="863739" cy="1260379"/>
          </a:xfrm>
          <a:prstGeom prst="rect">
            <a:avLst/>
          </a:prstGeom>
        </p:spPr>
      </p:pic>
      <p:pic>
        <p:nvPicPr>
          <p:cNvPr id="13" name="Picture 12" descr="s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21" y="3884699"/>
            <a:ext cx="1260000" cy="1260389"/>
          </a:xfrm>
          <a:prstGeom prst="rect">
            <a:avLst/>
          </a:prstGeom>
        </p:spPr>
      </p:pic>
      <p:pic>
        <p:nvPicPr>
          <p:cNvPr id="14" name="Picture 13" descr="s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96" y="3884699"/>
            <a:ext cx="1260000" cy="1260389"/>
          </a:xfrm>
          <a:prstGeom prst="rect">
            <a:avLst/>
          </a:prstGeom>
        </p:spPr>
      </p:pic>
      <p:pic>
        <p:nvPicPr>
          <p:cNvPr id="15" name="Picture 14" descr="s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21" y="3882772"/>
            <a:ext cx="1260000" cy="1260389"/>
          </a:xfrm>
          <a:prstGeom prst="rect">
            <a:avLst/>
          </a:prstGeom>
        </p:spPr>
      </p:pic>
      <p:pic>
        <p:nvPicPr>
          <p:cNvPr id="16" name="Picture 15" descr="s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70" y="3882772"/>
            <a:ext cx="1260000" cy="1260389"/>
          </a:xfrm>
          <a:prstGeom prst="rect">
            <a:avLst/>
          </a:prstGeom>
        </p:spPr>
      </p:pic>
      <p:pic>
        <p:nvPicPr>
          <p:cNvPr id="17" name="Picture 16" descr="s8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/>
        </p:blipFill>
        <p:spPr>
          <a:xfrm>
            <a:off x="8411545" y="3884699"/>
            <a:ext cx="732456" cy="1260389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22313" y="1897072"/>
            <a:ext cx="7772400" cy="1427603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78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9483"/>
            <a:ext cx="4038600" cy="2546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9483"/>
            <a:ext cx="4038600" cy="2546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85751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7237"/>
            <a:ext cx="4040188" cy="47997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7206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497237"/>
            <a:ext cx="4041775" cy="47997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977206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6501" y="1"/>
            <a:ext cx="6117852" cy="47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fr-CA" smtClean="0">
                <a:latin typeface="Myriad Pro SemiExt" pitchFamily="34" charset="0"/>
              </a:rPr>
              <a:t>Click to edit Master title style</a:t>
            </a:r>
            <a:endParaRPr lang="en-US">
              <a:latin typeface="Myriad Pro Semi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9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83B4594D-0322-476E-BECA-ED6933392FD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1A43D403-68A6-4B29-AB15-3A785701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5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501" y="1"/>
            <a:ext cx="6117852" cy="470047"/>
          </a:xfr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01213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1215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73021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6501" y="1"/>
            <a:ext cx="6117852" cy="47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fr-CA" smtClean="0">
                <a:latin typeface="Myriad Pro SemiExt" pitchFamily="34" charset="0"/>
              </a:rPr>
              <a:t>Click to edit Master title style</a:t>
            </a:r>
            <a:endParaRPr lang="en-US">
              <a:latin typeface="Myriad Pro Semi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5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" y="3886131"/>
            <a:ext cx="8280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040" y="744290"/>
            <a:ext cx="8280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040" y="4311315"/>
            <a:ext cx="8280400" cy="603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6501" y="1"/>
            <a:ext cx="6117852" cy="47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fr-CA" dirty="0" smtClean="0">
                <a:latin typeface="Myriad Pro SemiExt" pitchFamily="34" charset="0"/>
              </a:rPr>
              <a:t>Click to </a:t>
            </a:r>
            <a:r>
              <a:rPr lang="fr-CA" dirty="0" err="1" smtClean="0">
                <a:latin typeface="Myriad Pro SemiExt" pitchFamily="34" charset="0"/>
              </a:rPr>
              <a:t>edit</a:t>
            </a:r>
            <a:r>
              <a:rPr lang="fr-CA" dirty="0" smtClean="0">
                <a:latin typeface="Myriad Pro SemiExt" pitchFamily="34" charset="0"/>
              </a:rPr>
              <a:t> Master </a:t>
            </a:r>
            <a:r>
              <a:rPr lang="fr-CA" dirty="0" err="1" smtClean="0">
                <a:latin typeface="Myriad Pro SemiExt" pitchFamily="34" charset="0"/>
              </a:rPr>
              <a:t>title</a:t>
            </a:r>
            <a:r>
              <a:rPr lang="fr-CA" dirty="0" smtClean="0">
                <a:latin typeface="Myriad Pro SemiExt" pitchFamily="34" charset="0"/>
              </a:rPr>
              <a:t> style</a:t>
            </a:r>
            <a:endParaRPr lang="en-US" dirty="0">
              <a:latin typeface="Myriad Pro Semi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4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83B4594D-0322-476E-BECA-ED6933392FD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1A43D403-68A6-4B29-AB15-3A785701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cholls_j_05 copy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113F7C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yc-nuclides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23599" b="28327"/>
          <a:stretch/>
        </p:blipFill>
        <p:spPr>
          <a:xfrm>
            <a:off x="5760724" y="1797109"/>
            <a:ext cx="3383279" cy="3347979"/>
          </a:xfrm>
          <a:prstGeom prst="rect">
            <a:avLst/>
          </a:prstGeom>
          <a:effectLst/>
        </p:spPr>
      </p:pic>
      <p:pic>
        <p:nvPicPr>
          <p:cNvPr id="8" name="Picture 7" descr="TRIUMF_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8" y="265513"/>
            <a:ext cx="3149600" cy="8638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793998" y="146096"/>
            <a:ext cx="0" cy="11027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10026" y="374181"/>
            <a:ext cx="4667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EAE5DF"/>
                </a:solidFill>
                <a:latin typeface="Myriad Web Pro" panose="020B0503030403020204" pitchFamily="34" charset="0"/>
                <a:cs typeface="Myriad Pro Light"/>
              </a:rPr>
              <a:t>Canada’s national laboratory</a:t>
            </a:r>
            <a:endParaRPr lang="en-US" sz="1200" baseline="0" dirty="0" smtClean="0">
              <a:solidFill>
                <a:srgbClr val="EAE5DF"/>
              </a:solidFill>
              <a:latin typeface="Myriad Web Pro" panose="020B0503030403020204" pitchFamily="34" charset="0"/>
              <a:cs typeface="Myriad Pro Ligh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EAE5DF"/>
                </a:solidFill>
                <a:latin typeface="Myriad Web Pro" panose="020B0503030403020204" pitchFamily="34" charset="0"/>
                <a:cs typeface="Myriad Pro Light"/>
              </a:rPr>
              <a:t>for particle and nuclear physics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EAE5DF"/>
                </a:solidFill>
                <a:latin typeface="Myriad Web Pro" panose="020B0503030403020204" pitchFamily="34" charset="0"/>
                <a:cs typeface="Myriad Pro Light"/>
              </a:rPr>
              <a:t>and accelerator-based</a:t>
            </a:r>
            <a:r>
              <a:rPr lang="en-US" sz="1200" baseline="0" dirty="0" smtClean="0">
                <a:solidFill>
                  <a:srgbClr val="EAE5DF"/>
                </a:solidFill>
                <a:latin typeface="Myriad Web Pro" panose="020B0503030403020204" pitchFamily="34" charset="0"/>
                <a:cs typeface="Myriad Pro Light"/>
              </a:rPr>
              <a:t> science</a:t>
            </a:r>
            <a:endParaRPr lang="en-US" sz="1200" dirty="0" smtClean="0">
              <a:solidFill>
                <a:srgbClr val="EAE5DF"/>
              </a:solidFill>
              <a:latin typeface="Myriad Web Pro" panose="020B0503030403020204" pitchFamily="34" charset="0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8862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7092D96-ED72-4ACC-A107-822DBFEC4AB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BB67375E-319D-4AF9-ACAF-03A9B0AF6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552700" cy="5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icholls_j_05 copy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8444"/>
          <a:stretch/>
        </p:blipFill>
        <p:spPr>
          <a:xfrm>
            <a:off x="2552700" y="0"/>
            <a:ext cx="6591300" cy="5145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2700" y="0"/>
            <a:ext cx="6591300" cy="5145088"/>
          </a:xfrm>
          <a:prstGeom prst="rect">
            <a:avLst/>
          </a:prstGeom>
          <a:solidFill>
            <a:srgbClr val="113F7C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4640" y="1123057"/>
            <a:ext cx="203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kern="1200" dirty="0" smtClean="0">
                <a:solidFill>
                  <a:srgbClr val="113F7C"/>
                </a:solidFill>
                <a:latin typeface="Myriad Web Pro" panose="020B0503030403020204" pitchFamily="34" charset="0"/>
                <a:ea typeface="+mn-ea"/>
                <a:cs typeface="Myriad Pro Light"/>
              </a:rPr>
              <a:t>Canada’s national laboratory</a:t>
            </a:r>
          </a:p>
          <a:p>
            <a:pPr algn="l"/>
            <a:r>
              <a:rPr lang="en-US" sz="1000" kern="1200" dirty="0" smtClean="0">
                <a:solidFill>
                  <a:srgbClr val="113F7C"/>
                </a:solidFill>
                <a:latin typeface="Myriad Web Pro" panose="020B0503030403020204" pitchFamily="34" charset="0"/>
                <a:ea typeface="+mn-ea"/>
                <a:cs typeface="Myriad Pro Light"/>
              </a:rPr>
              <a:t>for particle and nuclear physics </a:t>
            </a:r>
          </a:p>
          <a:p>
            <a:pPr algn="l"/>
            <a:r>
              <a:rPr lang="en-US" sz="1000" kern="1200" dirty="0" smtClean="0">
                <a:solidFill>
                  <a:srgbClr val="113F7C"/>
                </a:solidFill>
                <a:latin typeface="Myriad Web Pro" panose="020B0503030403020204" pitchFamily="34" charset="0"/>
                <a:ea typeface="+mn-ea"/>
                <a:cs typeface="Myriad Pro Light"/>
              </a:rPr>
              <a:t>and accelerator-based science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4640" y="1001069"/>
            <a:ext cx="2032000" cy="0"/>
          </a:xfrm>
          <a:prstGeom prst="line">
            <a:avLst/>
          </a:prstGeom>
          <a:ln w="3175" cmpd="sng">
            <a:solidFill>
              <a:srgbClr val="0127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RIUMF_logo_blu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7" y="395448"/>
            <a:ext cx="1655589" cy="4540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095" y="4022508"/>
            <a:ext cx="2427605" cy="797654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TRIUMF: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Alberta | British Columbia | Calgary | Carleton | Guelph | Manitoba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|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McGill | McMaster |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Montréal | Northern British Columbia | Queen’s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|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Regina | Saint </a:t>
            </a:r>
            <a:r>
              <a:rPr lang="en-US" sz="800" dirty="0" smtClean="0">
                <a:solidFill>
                  <a:srgbClr val="113F7C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Mary’s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| Simon Fraser | Toronto | Victoria |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Western |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Winnipeg | York</a:t>
            </a:r>
            <a:endParaRPr lang="en-US" sz="800" dirty="0">
              <a:solidFill>
                <a:srgbClr val="0F2D68"/>
              </a:solidFill>
              <a:latin typeface="Myriad Web Pro" panose="020B0503030403020204" pitchFamily="34" charset="0"/>
              <a:ea typeface="ヒラギノ角ゴ Pro W3" pitchFamily="-111" charset="-128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53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552700" cy="5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icholls_j_05 copy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8444"/>
          <a:stretch/>
        </p:blipFill>
        <p:spPr>
          <a:xfrm>
            <a:off x="2552700" y="0"/>
            <a:ext cx="6591300" cy="5145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2700" y="0"/>
            <a:ext cx="6591300" cy="5145088"/>
          </a:xfrm>
          <a:prstGeom prst="rect">
            <a:avLst/>
          </a:prstGeom>
          <a:solidFill>
            <a:srgbClr val="113F7C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4640" y="1123057"/>
            <a:ext cx="203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kern="1200" dirty="0" smtClean="0">
                <a:solidFill>
                  <a:srgbClr val="113F7C"/>
                </a:solidFill>
                <a:latin typeface="Myriad Web Pro" panose="020B0503030403020204" pitchFamily="34" charset="0"/>
                <a:ea typeface="+mn-ea"/>
                <a:cs typeface="Myriad Pro Light"/>
              </a:rPr>
              <a:t>Canada’s national laboratory</a:t>
            </a:r>
          </a:p>
          <a:p>
            <a:pPr algn="l"/>
            <a:r>
              <a:rPr lang="en-US" sz="1000" kern="1200" dirty="0" smtClean="0">
                <a:solidFill>
                  <a:srgbClr val="113F7C"/>
                </a:solidFill>
                <a:latin typeface="Myriad Web Pro" panose="020B0503030403020204" pitchFamily="34" charset="0"/>
                <a:ea typeface="+mn-ea"/>
                <a:cs typeface="Myriad Pro Light"/>
              </a:rPr>
              <a:t>for particle and nuclear physics </a:t>
            </a:r>
          </a:p>
          <a:p>
            <a:pPr algn="l"/>
            <a:r>
              <a:rPr lang="en-US" sz="1000" kern="1200" dirty="0" smtClean="0">
                <a:solidFill>
                  <a:srgbClr val="113F7C"/>
                </a:solidFill>
                <a:latin typeface="Myriad Web Pro" panose="020B0503030403020204" pitchFamily="34" charset="0"/>
                <a:ea typeface="+mn-ea"/>
                <a:cs typeface="Myriad Pro Light"/>
              </a:rPr>
              <a:t>and accelerator-based science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4640" y="1001069"/>
            <a:ext cx="2032000" cy="0"/>
          </a:xfrm>
          <a:prstGeom prst="line">
            <a:avLst/>
          </a:prstGeom>
          <a:ln w="3175" cmpd="sng">
            <a:solidFill>
              <a:srgbClr val="0127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RIUMF_logo_blu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7" y="395448"/>
            <a:ext cx="1655589" cy="4540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095" y="4022508"/>
            <a:ext cx="2427605" cy="797654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TRIUMF: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Alberta | British Columbia | Calgary | Carleton | Guelph | Manitoba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|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McGill | McMaster |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Montréal | Northern British Columbia | Queen’s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|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Regina | Saint </a:t>
            </a:r>
            <a:r>
              <a:rPr lang="en-US" sz="800" dirty="0" smtClean="0">
                <a:solidFill>
                  <a:srgbClr val="113F7C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Mary’s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| Simon Fraser | Toronto | Victoria |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Western |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Winnipeg | York</a:t>
            </a:r>
            <a:endParaRPr lang="en-US" sz="800" dirty="0">
              <a:solidFill>
                <a:srgbClr val="0F2D68"/>
              </a:solidFill>
              <a:latin typeface="Myriad Web Pro" panose="020B0503030403020204" pitchFamily="34" charset="0"/>
              <a:ea typeface="ヒラギノ角ゴ Pro W3" pitchFamily="-111" charset="-128"/>
              <a:cs typeface="Myriad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7150" y="1562583"/>
            <a:ext cx="3943350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Thank you!</a:t>
            </a:r>
          </a:p>
          <a:p>
            <a:pPr algn="ctr"/>
            <a:r>
              <a:rPr lang="en-CA" sz="4000" dirty="0" err="1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Merci</a:t>
            </a:r>
            <a:r>
              <a:rPr lang="en-CA" sz="4000" dirty="0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!</a:t>
            </a:r>
            <a:endParaRPr lang="en-US" sz="3200" dirty="0">
              <a:solidFill>
                <a:srgbClr val="FFFFFF"/>
              </a:solidFill>
              <a:latin typeface="Myriad Pro" pitchFamily="34" charset="0"/>
              <a:ea typeface="+mj-ea"/>
              <a:cs typeface="Avenir Heav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6700" y="4308318"/>
            <a:ext cx="23241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CA" sz="1400" dirty="0" smtClean="0">
                <a:solidFill>
                  <a:srgbClr val="FFFFFF"/>
                </a:solidFill>
                <a:latin typeface="Myriad Pro SemiExt" pitchFamily="34" charset="0"/>
                <a:ea typeface="+mj-ea"/>
                <a:cs typeface="Avenir Heavy"/>
              </a:rPr>
              <a:t>Follow us at </a:t>
            </a:r>
            <a:r>
              <a:rPr lang="en-CA" sz="1400" dirty="0" err="1" smtClean="0">
                <a:solidFill>
                  <a:srgbClr val="FFFFFF"/>
                </a:solidFill>
                <a:latin typeface="Myriad Pro SemiExt" pitchFamily="34" charset="0"/>
                <a:ea typeface="+mj-ea"/>
                <a:cs typeface="Avenir Heavy"/>
              </a:rPr>
              <a:t>TRIUMFLab</a:t>
            </a:r>
            <a:r>
              <a:rPr lang="en-CA" sz="1400" dirty="0" smtClean="0">
                <a:solidFill>
                  <a:srgbClr val="FFFFFF"/>
                </a:solidFill>
                <a:latin typeface="Myriad Pro SemiExt" pitchFamily="34" charset="0"/>
                <a:ea typeface="+mj-ea"/>
                <a:cs typeface="Avenir Heavy"/>
              </a:rPr>
              <a:t> </a:t>
            </a:r>
          </a:p>
        </p:txBody>
      </p:sp>
      <p:pic>
        <p:nvPicPr>
          <p:cNvPr id="16" name="Picture 15" descr="FB-f-Logo__white_5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19" y="4745893"/>
            <a:ext cx="244673" cy="244748"/>
          </a:xfrm>
          <a:prstGeom prst="rect">
            <a:avLst/>
          </a:prstGeom>
        </p:spPr>
      </p:pic>
      <p:pic>
        <p:nvPicPr>
          <p:cNvPr id="17" name="Picture 16" descr="Glyph_Logo_png WHI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41" y="4745891"/>
            <a:ext cx="252000" cy="252078"/>
          </a:xfrm>
          <a:prstGeom prst="rect">
            <a:avLst/>
          </a:prstGeom>
        </p:spPr>
      </p:pic>
      <p:pic>
        <p:nvPicPr>
          <p:cNvPr id="18" name="Picture 17" descr="Twitter_logo_whit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08" y="4745891"/>
            <a:ext cx="309965" cy="2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552700" cy="5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icholls_j_05 copy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8444"/>
          <a:stretch/>
        </p:blipFill>
        <p:spPr>
          <a:xfrm>
            <a:off x="2552700" y="0"/>
            <a:ext cx="6591300" cy="5145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2700" y="0"/>
            <a:ext cx="6591300" cy="5145088"/>
          </a:xfrm>
          <a:prstGeom prst="rect">
            <a:avLst/>
          </a:prstGeom>
          <a:solidFill>
            <a:srgbClr val="113F7C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4640" y="1123057"/>
            <a:ext cx="203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kern="1200" dirty="0" smtClean="0">
                <a:solidFill>
                  <a:srgbClr val="113F7C"/>
                </a:solidFill>
                <a:latin typeface="Myriad Web Pro" panose="020B0503030403020204" pitchFamily="34" charset="0"/>
                <a:ea typeface="+mn-ea"/>
                <a:cs typeface="Myriad Pro Light"/>
              </a:rPr>
              <a:t>Canada’s national laboratory</a:t>
            </a:r>
          </a:p>
          <a:p>
            <a:pPr algn="l"/>
            <a:r>
              <a:rPr lang="en-US" sz="1000" kern="1200" dirty="0" smtClean="0">
                <a:solidFill>
                  <a:srgbClr val="113F7C"/>
                </a:solidFill>
                <a:latin typeface="Myriad Web Pro" panose="020B0503030403020204" pitchFamily="34" charset="0"/>
                <a:ea typeface="+mn-ea"/>
                <a:cs typeface="Myriad Pro Light"/>
              </a:rPr>
              <a:t>for particle and nuclear physics </a:t>
            </a:r>
          </a:p>
          <a:p>
            <a:pPr algn="l"/>
            <a:r>
              <a:rPr lang="en-US" sz="1000" kern="1200" dirty="0" smtClean="0">
                <a:solidFill>
                  <a:srgbClr val="113F7C"/>
                </a:solidFill>
                <a:latin typeface="Myriad Web Pro" panose="020B0503030403020204" pitchFamily="34" charset="0"/>
                <a:ea typeface="+mn-ea"/>
                <a:cs typeface="Myriad Pro Light"/>
              </a:rPr>
              <a:t>and accelerator-based science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4640" y="1001069"/>
            <a:ext cx="2032000" cy="0"/>
          </a:xfrm>
          <a:prstGeom prst="line">
            <a:avLst/>
          </a:prstGeom>
          <a:ln w="3175" cmpd="sng">
            <a:solidFill>
              <a:srgbClr val="0127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RIUMF_logo_blu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7" y="395448"/>
            <a:ext cx="1655589" cy="4540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095" y="4022508"/>
            <a:ext cx="2427605" cy="797654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TRIUMF: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Alberta | British Columbia | Calgary | Carleton | Guelph | Manitoba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|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McGill | McMaster |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Montréal | Northern British Columbia | Queen’s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|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Regina | Saint </a:t>
            </a:r>
            <a:r>
              <a:rPr lang="en-US" sz="800" dirty="0" smtClean="0">
                <a:solidFill>
                  <a:srgbClr val="113F7C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Mary’s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| Simon Fraser | Toronto | Victoria |</a:t>
            </a:r>
            <a:r>
              <a:rPr lang="en-US" sz="800" baseline="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 Western | </a:t>
            </a:r>
            <a:r>
              <a:rPr lang="en-US" sz="800" dirty="0" smtClean="0">
                <a:solidFill>
                  <a:srgbClr val="0F2D68"/>
                </a:solidFill>
                <a:latin typeface="Myriad Web Pro" panose="020B0503030403020204" pitchFamily="34" charset="0"/>
                <a:ea typeface="ヒラギノ角ゴ Pro W3" pitchFamily="-111" charset="-128"/>
                <a:cs typeface="Myriad Pro Light"/>
              </a:rPr>
              <a:t>Winnipeg | York</a:t>
            </a:r>
            <a:endParaRPr lang="en-US" sz="800" dirty="0">
              <a:solidFill>
                <a:srgbClr val="0F2D68"/>
              </a:solidFill>
              <a:latin typeface="Myriad Web Pro" panose="020B0503030403020204" pitchFamily="34" charset="0"/>
              <a:ea typeface="ヒラギノ角ゴ Pro W3" pitchFamily="-111" charset="-128"/>
              <a:cs typeface="Myriad Pr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6700" y="4308318"/>
            <a:ext cx="23241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CA" sz="1400" dirty="0" smtClean="0">
                <a:solidFill>
                  <a:srgbClr val="FFFFFF"/>
                </a:solidFill>
                <a:latin typeface="Myriad Pro SemiExt" pitchFamily="34" charset="0"/>
                <a:ea typeface="+mj-ea"/>
                <a:cs typeface="Avenir Heavy"/>
              </a:rPr>
              <a:t>Follow us at </a:t>
            </a:r>
            <a:r>
              <a:rPr lang="en-CA" sz="1400" dirty="0" err="1" smtClean="0">
                <a:solidFill>
                  <a:srgbClr val="FFFFFF"/>
                </a:solidFill>
                <a:latin typeface="Myriad Pro SemiExt" pitchFamily="34" charset="0"/>
                <a:ea typeface="+mj-ea"/>
                <a:cs typeface="Avenir Heavy"/>
              </a:rPr>
              <a:t>TRIUMFLab</a:t>
            </a:r>
            <a:r>
              <a:rPr lang="en-CA" sz="1400" dirty="0" smtClean="0">
                <a:solidFill>
                  <a:srgbClr val="FFFFFF"/>
                </a:solidFill>
                <a:latin typeface="Myriad Pro SemiExt" pitchFamily="34" charset="0"/>
                <a:ea typeface="+mj-ea"/>
                <a:cs typeface="Avenir Heavy"/>
              </a:rPr>
              <a:t> </a:t>
            </a:r>
          </a:p>
        </p:txBody>
      </p:sp>
      <p:pic>
        <p:nvPicPr>
          <p:cNvPr id="16" name="Picture 15" descr="FB-f-Logo__white_5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19" y="4745893"/>
            <a:ext cx="244673" cy="244748"/>
          </a:xfrm>
          <a:prstGeom prst="rect">
            <a:avLst/>
          </a:prstGeom>
        </p:spPr>
      </p:pic>
      <p:pic>
        <p:nvPicPr>
          <p:cNvPr id="17" name="Picture 16" descr="Glyph_Logo_png WHI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41" y="4745891"/>
            <a:ext cx="252000" cy="252078"/>
          </a:xfrm>
          <a:prstGeom prst="rect">
            <a:avLst/>
          </a:prstGeom>
        </p:spPr>
      </p:pic>
      <p:pic>
        <p:nvPicPr>
          <p:cNvPr id="18" name="Picture 17" descr="Twitter_logo_whit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08" y="4745891"/>
            <a:ext cx="309965" cy="2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2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cholls_j_05 copy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r="18445"/>
          <a:stretch/>
        </p:blipFill>
        <p:spPr>
          <a:xfrm>
            <a:off x="3352800" y="0"/>
            <a:ext cx="5791200" cy="5145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0" y="0"/>
            <a:ext cx="5791200" cy="5145088"/>
          </a:xfrm>
          <a:prstGeom prst="rect">
            <a:avLst/>
          </a:prstGeom>
          <a:solidFill>
            <a:srgbClr val="113F7C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352800" cy="5145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RIUMF_logo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61" y="4708450"/>
            <a:ext cx="1028700" cy="2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83B4594D-0322-476E-BECA-ED6933392FD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A43D403-68A6-4B29-AB15-3A7857014D5A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40" y="3886626"/>
            <a:ext cx="1258074" cy="1258462"/>
          </a:xfrm>
          <a:prstGeom prst="rect">
            <a:avLst/>
          </a:prstGeom>
        </p:spPr>
      </p:pic>
      <p:pic>
        <p:nvPicPr>
          <p:cNvPr id="3" name="Picture 2" descr="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0" y="3884699"/>
            <a:ext cx="1260000" cy="1260389"/>
          </a:xfrm>
          <a:prstGeom prst="rect">
            <a:avLst/>
          </a:prstGeom>
        </p:spPr>
      </p:pic>
      <p:pic>
        <p:nvPicPr>
          <p:cNvPr id="8" name="Picture 7" descr="s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/>
          <a:stretch/>
        </p:blipFill>
        <p:spPr>
          <a:xfrm>
            <a:off x="3" y="3882773"/>
            <a:ext cx="863739" cy="1260379"/>
          </a:xfrm>
          <a:prstGeom prst="rect">
            <a:avLst/>
          </a:prstGeom>
        </p:spPr>
      </p:pic>
      <p:pic>
        <p:nvPicPr>
          <p:cNvPr id="11" name="Picture 10" descr="s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21" y="3884699"/>
            <a:ext cx="1260000" cy="1260389"/>
          </a:xfrm>
          <a:prstGeom prst="rect">
            <a:avLst/>
          </a:prstGeom>
        </p:spPr>
      </p:pic>
      <p:pic>
        <p:nvPicPr>
          <p:cNvPr id="14" name="Picture 13" descr="s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96" y="3884699"/>
            <a:ext cx="1260000" cy="1260389"/>
          </a:xfrm>
          <a:prstGeom prst="rect">
            <a:avLst/>
          </a:prstGeom>
        </p:spPr>
      </p:pic>
      <p:pic>
        <p:nvPicPr>
          <p:cNvPr id="17" name="Picture 16" descr="s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21" y="3882772"/>
            <a:ext cx="1260000" cy="1260389"/>
          </a:xfrm>
          <a:prstGeom prst="rect">
            <a:avLst/>
          </a:prstGeom>
        </p:spPr>
      </p:pic>
      <p:pic>
        <p:nvPicPr>
          <p:cNvPr id="18" name="Picture 17" descr="s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70" y="3882772"/>
            <a:ext cx="1260000" cy="1260389"/>
          </a:xfrm>
          <a:prstGeom prst="rect">
            <a:avLst/>
          </a:prstGeom>
        </p:spPr>
      </p:pic>
      <p:pic>
        <p:nvPicPr>
          <p:cNvPr id="19" name="Picture 18" descr="s8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/>
        </p:blipFill>
        <p:spPr>
          <a:xfrm>
            <a:off x="8411545" y="3884699"/>
            <a:ext cx="732456" cy="126038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46501" y="1"/>
            <a:ext cx="6117852" cy="470047"/>
          </a:xfr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68078" y="714298"/>
            <a:ext cx="8229600" cy="297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6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83B4594D-0322-476E-BECA-ED6933392FD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A43D403-68A6-4B29-AB15-3A7857014D5A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40" y="3886626"/>
            <a:ext cx="1258074" cy="1258462"/>
          </a:xfrm>
          <a:prstGeom prst="rect">
            <a:avLst/>
          </a:prstGeom>
        </p:spPr>
      </p:pic>
      <p:pic>
        <p:nvPicPr>
          <p:cNvPr id="3" name="Picture 2" descr="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0" y="3884699"/>
            <a:ext cx="1260000" cy="1260389"/>
          </a:xfrm>
          <a:prstGeom prst="rect">
            <a:avLst/>
          </a:prstGeom>
        </p:spPr>
      </p:pic>
      <p:pic>
        <p:nvPicPr>
          <p:cNvPr id="8" name="Picture 7" descr="s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/>
          <a:stretch/>
        </p:blipFill>
        <p:spPr>
          <a:xfrm>
            <a:off x="3" y="3882773"/>
            <a:ext cx="863739" cy="1260379"/>
          </a:xfrm>
          <a:prstGeom prst="rect">
            <a:avLst/>
          </a:prstGeom>
        </p:spPr>
      </p:pic>
      <p:pic>
        <p:nvPicPr>
          <p:cNvPr id="11" name="Picture 10" descr="s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21" y="3884699"/>
            <a:ext cx="1260000" cy="1260389"/>
          </a:xfrm>
          <a:prstGeom prst="rect">
            <a:avLst/>
          </a:prstGeom>
        </p:spPr>
      </p:pic>
      <p:pic>
        <p:nvPicPr>
          <p:cNvPr id="14" name="Picture 13" descr="s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96" y="3884699"/>
            <a:ext cx="1260000" cy="1260389"/>
          </a:xfrm>
          <a:prstGeom prst="rect">
            <a:avLst/>
          </a:prstGeom>
        </p:spPr>
      </p:pic>
      <p:pic>
        <p:nvPicPr>
          <p:cNvPr id="17" name="Picture 16" descr="s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21" y="3882772"/>
            <a:ext cx="1260000" cy="1260389"/>
          </a:xfrm>
          <a:prstGeom prst="rect">
            <a:avLst/>
          </a:prstGeom>
        </p:spPr>
      </p:pic>
      <p:pic>
        <p:nvPicPr>
          <p:cNvPr id="18" name="Picture 17" descr="s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70" y="3882772"/>
            <a:ext cx="1260000" cy="1260389"/>
          </a:xfrm>
          <a:prstGeom prst="rect">
            <a:avLst/>
          </a:prstGeom>
        </p:spPr>
      </p:pic>
      <p:pic>
        <p:nvPicPr>
          <p:cNvPr id="19" name="Picture 18" descr="s8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/>
        </p:blipFill>
        <p:spPr>
          <a:xfrm>
            <a:off x="8411545" y="3884699"/>
            <a:ext cx="732456" cy="126038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46501" y="1"/>
            <a:ext cx="6117852" cy="470047"/>
          </a:xfr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48" y="4621089"/>
            <a:ext cx="574513" cy="574690"/>
          </a:xfrm>
          <a:prstGeom prst="rect">
            <a:avLst/>
          </a:prstGeom>
        </p:spPr>
      </p:pic>
      <p:pic>
        <p:nvPicPr>
          <p:cNvPr id="3" name="Picture 2" descr="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2" y="4617375"/>
            <a:ext cx="575392" cy="575569"/>
          </a:xfrm>
          <a:prstGeom prst="rect">
            <a:avLst/>
          </a:prstGeom>
        </p:spPr>
      </p:pic>
      <p:pic>
        <p:nvPicPr>
          <p:cNvPr id="8" name="Picture 7" descr="s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/>
        </p:blipFill>
        <p:spPr>
          <a:xfrm>
            <a:off x="4587272" y="4613391"/>
            <a:ext cx="570880" cy="575566"/>
          </a:xfrm>
          <a:prstGeom prst="rect">
            <a:avLst/>
          </a:prstGeom>
        </p:spPr>
      </p:pic>
      <p:pic>
        <p:nvPicPr>
          <p:cNvPr id="11" name="Picture 10" descr="s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57" y="4622507"/>
            <a:ext cx="575392" cy="575569"/>
          </a:xfrm>
          <a:prstGeom prst="rect">
            <a:avLst/>
          </a:prstGeom>
        </p:spPr>
      </p:pic>
      <p:pic>
        <p:nvPicPr>
          <p:cNvPr id="14" name="Picture 13" descr="s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49" y="4622507"/>
            <a:ext cx="575392" cy="575569"/>
          </a:xfrm>
          <a:prstGeom prst="rect">
            <a:avLst/>
          </a:prstGeom>
        </p:spPr>
      </p:pic>
      <p:pic>
        <p:nvPicPr>
          <p:cNvPr id="17" name="Picture 16" descr="s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42" y="4621090"/>
            <a:ext cx="575392" cy="575569"/>
          </a:xfrm>
          <a:prstGeom prst="rect">
            <a:avLst/>
          </a:prstGeom>
        </p:spPr>
      </p:pic>
      <p:pic>
        <p:nvPicPr>
          <p:cNvPr id="18" name="Picture 17" descr="s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34" y="4622507"/>
            <a:ext cx="575392" cy="575569"/>
          </a:xfrm>
          <a:prstGeom prst="rect">
            <a:avLst/>
          </a:prstGeom>
        </p:spPr>
      </p:pic>
      <p:pic>
        <p:nvPicPr>
          <p:cNvPr id="19" name="Picture 18" descr="s8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65"/>
          <a:stretch/>
        </p:blipFill>
        <p:spPr>
          <a:xfrm>
            <a:off x="8609629" y="4617375"/>
            <a:ext cx="579803" cy="575569"/>
          </a:xfrm>
          <a:prstGeom prst="rect">
            <a:avLst/>
          </a:prstGeom>
        </p:spPr>
      </p:pic>
      <p:pic>
        <p:nvPicPr>
          <p:cNvPr id="16" name="Picture 15" descr="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1" y="4623387"/>
            <a:ext cx="574513" cy="574690"/>
          </a:xfrm>
          <a:prstGeom prst="rect">
            <a:avLst/>
          </a:prstGeom>
        </p:spPr>
      </p:pic>
      <p:pic>
        <p:nvPicPr>
          <p:cNvPr id="20" name="Picture 19" descr="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5" y="4619672"/>
            <a:ext cx="575392" cy="575569"/>
          </a:xfrm>
          <a:prstGeom prst="rect">
            <a:avLst/>
          </a:prstGeom>
        </p:spPr>
      </p:pic>
      <p:pic>
        <p:nvPicPr>
          <p:cNvPr id="21" name="Picture 20" descr="s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/>
        </p:blipFill>
        <p:spPr>
          <a:xfrm>
            <a:off x="-14885" y="4615688"/>
            <a:ext cx="570880" cy="575566"/>
          </a:xfrm>
          <a:prstGeom prst="rect">
            <a:avLst/>
          </a:prstGeom>
        </p:spPr>
      </p:pic>
      <p:pic>
        <p:nvPicPr>
          <p:cNvPr id="22" name="Picture 21" descr="s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00" y="4624804"/>
            <a:ext cx="575392" cy="575569"/>
          </a:xfrm>
          <a:prstGeom prst="rect">
            <a:avLst/>
          </a:prstGeom>
        </p:spPr>
      </p:pic>
      <p:pic>
        <p:nvPicPr>
          <p:cNvPr id="23" name="Picture 22" descr="s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2" y="4624804"/>
            <a:ext cx="575392" cy="575569"/>
          </a:xfrm>
          <a:prstGeom prst="rect">
            <a:avLst/>
          </a:prstGeom>
        </p:spPr>
      </p:pic>
      <p:pic>
        <p:nvPicPr>
          <p:cNvPr id="24" name="Picture 23" descr="s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85" y="4623386"/>
            <a:ext cx="575392" cy="575569"/>
          </a:xfrm>
          <a:prstGeom prst="rect">
            <a:avLst/>
          </a:prstGeom>
        </p:spPr>
      </p:pic>
      <p:pic>
        <p:nvPicPr>
          <p:cNvPr id="25" name="Picture 24" descr="s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77" y="4624804"/>
            <a:ext cx="575392" cy="575569"/>
          </a:xfrm>
          <a:prstGeom prst="rect">
            <a:avLst/>
          </a:prstGeom>
        </p:spPr>
      </p:pic>
      <p:pic>
        <p:nvPicPr>
          <p:cNvPr id="26" name="Picture 25" descr="s8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65"/>
          <a:stretch/>
        </p:blipFill>
        <p:spPr>
          <a:xfrm>
            <a:off x="4007472" y="4619672"/>
            <a:ext cx="579803" cy="57556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646501" y="1"/>
            <a:ext cx="6117852" cy="470047"/>
          </a:xfr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4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470045"/>
          </a:xfrm>
          <a:prstGeom prst="rect">
            <a:avLst/>
          </a:prstGeom>
          <a:solidFill>
            <a:srgbClr val="113F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SemiExt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6501" y="1"/>
            <a:ext cx="6117852" cy="47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</a:t>
            </a:r>
            <a:r>
              <a:rPr lang="fr-CA" dirty="0" err="1" smtClean="0"/>
              <a:t>stytle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78" y="714297"/>
            <a:ext cx="8229600" cy="4144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TRIUMF_logo_white.eps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932"/>
            <a:ext cx="1028700" cy="2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Myriad Pro SemiExt" pitchFamily="34" charset="0"/>
          <a:ea typeface="+mj-ea"/>
          <a:cs typeface="Myriad Pro SemiExt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Myriad Pro" pitchFamily="34" charset="0"/>
          <a:ea typeface="+mn-ea"/>
          <a:cs typeface="Myriad Pro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Myriad Pro" pitchFamily="34" charset="0"/>
          <a:ea typeface="+mn-ea"/>
          <a:cs typeface="Myriad Pro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Myriad Pro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Myriad Pro" pitchFamily="34" charset="0"/>
          <a:ea typeface="+mn-ea"/>
          <a:cs typeface="Myriad Pro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Myriad Pro" pitchFamily="34" charset="0"/>
          <a:ea typeface="+mn-ea"/>
          <a:cs typeface="Myriad Pro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600" y="1548691"/>
            <a:ext cx="5829300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Coaxial </a:t>
            </a:r>
            <a:r>
              <a:rPr lang="en-US" sz="2800" dirty="0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Resonators for Fundamental Study</a:t>
            </a:r>
            <a:endParaRPr lang="en-US" sz="2800" dirty="0" smtClean="0">
              <a:solidFill>
                <a:srgbClr val="FFFFFF"/>
              </a:solidFill>
              <a:latin typeface="Myriad Pro" pitchFamily="34" charset="0"/>
              <a:ea typeface="+mj-ea"/>
              <a:cs typeface="Avenir Heavy"/>
            </a:endParaRPr>
          </a:p>
          <a:p>
            <a:pPr algn="r"/>
            <a:endParaRPr lang="en-CA" sz="2800" dirty="0" smtClean="0">
              <a:solidFill>
                <a:srgbClr val="FFFFFF"/>
              </a:solidFill>
              <a:latin typeface="Myriad Pro" pitchFamily="34" charset="0"/>
              <a:ea typeface="+mj-ea"/>
              <a:cs typeface="Avenir Heavy"/>
            </a:endParaRPr>
          </a:p>
          <a:p>
            <a:pPr algn="r"/>
            <a:r>
              <a:rPr lang="en-CA" dirty="0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Bob </a:t>
            </a:r>
            <a:r>
              <a:rPr lang="en-CA" dirty="0" err="1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Laxdal</a:t>
            </a:r>
            <a:r>
              <a:rPr lang="en-CA" dirty="0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, </a:t>
            </a:r>
            <a:r>
              <a:rPr lang="en-CA" dirty="0" err="1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Zhongyuan</a:t>
            </a:r>
            <a:r>
              <a:rPr lang="en-CA" dirty="0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 Yao</a:t>
            </a:r>
          </a:p>
          <a:p>
            <a:pPr algn="r"/>
            <a:r>
              <a:rPr lang="en-CA" sz="1400" dirty="0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RF/SRF Group</a:t>
            </a:r>
          </a:p>
          <a:p>
            <a:pPr algn="r"/>
            <a:endParaRPr lang="en-CA" sz="1400" dirty="0" smtClean="0">
              <a:solidFill>
                <a:srgbClr val="FFFFFF"/>
              </a:solidFill>
              <a:latin typeface="Myriad Pro" pitchFamily="34" charset="0"/>
              <a:ea typeface="+mj-ea"/>
              <a:cs typeface="Avenir Heavy"/>
            </a:endParaRPr>
          </a:p>
          <a:p>
            <a:pPr algn="r"/>
            <a:r>
              <a:rPr lang="en-CA" sz="1400" dirty="0" smtClean="0">
                <a:solidFill>
                  <a:srgbClr val="FFFFFF"/>
                </a:solidFill>
                <a:latin typeface="Myriad Pro" pitchFamily="34" charset="0"/>
                <a:ea typeface="+mj-ea"/>
                <a:cs typeface="Avenir Heavy"/>
              </a:rPr>
              <a:t>June 27, 2018</a:t>
            </a:r>
            <a:endParaRPr lang="en-CA" sz="1400" dirty="0" smtClean="0">
              <a:solidFill>
                <a:srgbClr val="FFFFFF"/>
              </a:solidFill>
              <a:latin typeface="Myriad Pro" pitchFamily="34" charset="0"/>
              <a:ea typeface="+mj-ea"/>
              <a:cs typeface="Avenir Heavy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648986"/>
            <a:ext cx="9133805" cy="505035"/>
            <a:chOff x="0" y="4648986"/>
            <a:chExt cx="9133805" cy="505035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4648986"/>
              <a:ext cx="9133805" cy="505035"/>
              <a:chOff x="13854" y="4611600"/>
              <a:chExt cx="10514090" cy="53035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629413" y="4615397"/>
                <a:ext cx="3894216" cy="51732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799" y="4611600"/>
                <a:ext cx="3450490" cy="523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7059" y="4650145"/>
                <a:ext cx="2350885" cy="40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13854" y="4612674"/>
                <a:ext cx="2957945" cy="529281"/>
                <a:chOff x="13855" y="4614219"/>
                <a:chExt cx="2957945" cy="529281"/>
              </a:xfrm>
            </p:grpSpPr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55" y="4614219"/>
                  <a:ext cx="2957945" cy="529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13855" y="5031960"/>
                  <a:ext cx="2530681" cy="1047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5644069" y="4614228"/>
                <a:ext cx="381000" cy="945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69078" y="4615395"/>
                <a:ext cx="225721" cy="5225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923" y="4691828"/>
              <a:ext cx="917955" cy="38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50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akong\Desktop\SRF 2018 Spring\SW\Pictures\Jun 22\Coax 4006 Circ Desig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r="12830"/>
          <a:stretch/>
        </p:blipFill>
        <p:spPr bwMode="auto">
          <a:xfrm>
            <a:off x="6825494" y="783769"/>
            <a:ext cx="1682935" cy="396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09475" y="1681283"/>
            <a:ext cx="1797384" cy="2653742"/>
            <a:chOff x="1903759" y="599269"/>
            <a:chExt cx="2833092" cy="3807073"/>
          </a:xfrm>
        </p:grpSpPr>
        <p:pic>
          <p:nvPicPr>
            <p:cNvPr id="33" name="Picture 32" descr="C:\Users\akong\Desktop\SRF 2018 Spring\SW\Pictures\Jun 22\Coax 4006 Section Rev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2" r="6090"/>
            <a:stretch/>
          </p:blipFill>
          <p:spPr bwMode="auto">
            <a:xfrm>
              <a:off x="3374776" y="599269"/>
              <a:ext cx="1362075" cy="3807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C:\Users\akong\Desktop\SRF 2018 Spring\SW\Pictures\Jun 22\Coax 4010 Section Rev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3" r="7073"/>
            <a:stretch/>
          </p:blipFill>
          <p:spPr bwMode="auto">
            <a:xfrm>
              <a:off x="1903759" y="600410"/>
              <a:ext cx="1463799" cy="3795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6135957" y="25400"/>
            <a:ext cx="284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Equipment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971550"/>
            <a:ext cx="3571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BCP fixtures are now prepared with etching to begin next week</a:t>
            </a:r>
            <a:endParaRPr lang="en-CA" sz="2800" dirty="0"/>
          </a:p>
        </p:txBody>
      </p:sp>
      <p:sp>
        <p:nvSpPr>
          <p:cNvPr id="28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2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3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88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920301" y="548631"/>
            <a:ext cx="3993159" cy="2137419"/>
            <a:chOff x="0" y="1690689"/>
            <a:chExt cx="9144000" cy="4685466"/>
          </a:xfrm>
        </p:grpSpPr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1218B8A0-C24E-46C5-B5BC-2C1B67BFD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90689"/>
              <a:ext cx="9144000" cy="4685466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2F26EF48-1F96-4757-A87E-AF4B12BCE92C}"/>
                </a:ext>
              </a:extLst>
            </p:cNvPr>
            <p:cNvCxnSpPr/>
            <p:nvPr/>
          </p:nvCxnSpPr>
          <p:spPr>
            <a:xfrm>
              <a:off x="226503" y="3363985"/>
              <a:ext cx="18623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94198AF-D03F-4832-AE70-D5997E4FB934}"/>
                </a:ext>
              </a:extLst>
            </p:cNvPr>
            <p:cNvSpPr txBox="1"/>
            <p:nvPr/>
          </p:nvSpPr>
          <p:spPr>
            <a:xfrm>
              <a:off x="312977" y="2750881"/>
              <a:ext cx="1891166" cy="607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25~65mm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E5D237FC-E2A0-4470-8732-467FC22E8A4B}"/>
                </a:ext>
              </a:extLst>
            </p:cNvPr>
            <p:cNvCxnSpPr>
              <a:cxnSpLocks/>
            </p:cNvCxnSpPr>
            <p:nvPr/>
          </p:nvCxnSpPr>
          <p:spPr>
            <a:xfrm>
              <a:off x="226503" y="4271394"/>
              <a:ext cx="746620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7AC40C9-D1E6-4D7B-8A4C-8F7C58E8C300}"/>
                </a:ext>
              </a:extLst>
            </p:cNvPr>
            <p:cNvSpPr txBox="1"/>
            <p:nvPr/>
          </p:nvSpPr>
          <p:spPr>
            <a:xfrm>
              <a:off x="3391180" y="4380803"/>
              <a:ext cx="1501052" cy="615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207mm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631690" y="2802382"/>
            <a:ext cx="3264491" cy="2327708"/>
            <a:chOff x="1283515" y="1690689"/>
            <a:chExt cx="6441142" cy="4681728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17537808-A8FD-4648-9CDB-478CD451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3515" y="1690689"/>
              <a:ext cx="6441142" cy="4681728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945DD750-267D-44CE-AE35-C2872582CDF7}"/>
                </a:ext>
              </a:extLst>
            </p:cNvPr>
            <p:cNvSpPr/>
            <p:nvPr/>
          </p:nvSpPr>
          <p:spPr>
            <a:xfrm>
              <a:off x="2519985" y="3426328"/>
              <a:ext cx="137696" cy="766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1F397D92-151A-42FD-97FB-A5D54BBB1BAC}"/>
                </a:ext>
              </a:extLst>
            </p:cNvPr>
            <p:cNvSpPr/>
            <p:nvPr/>
          </p:nvSpPr>
          <p:spPr>
            <a:xfrm>
              <a:off x="2519985" y="4044709"/>
              <a:ext cx="137696" cy="766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35957" y="25400"/>
            <a:ext cx="284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Equipment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667" y="736600"/>
            <a:ext cx="41063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Two new variable </a:t>
            </a:r>
            <a:r>
              <a:rPr lang="en-CA" sz="2800" dirty="0" err="1" smtClean="0"/>
              <a:t>rf</a:t>
            </a:r>
            <a:r>
              <a:rPr lang="en-CA" sz="2800" dirty="0" smtClean="0"/>
              <a:t> couplers have been prepared and are being assembled.</a:t>
            </a:r>
          </a:p>
          <a:p>
            <a:endParaRPr lang="en-CA" sz="2800" dirty="0"/>
          </a:p>
          <a:p>
            <a:r>
              <a:rPr lang="en-CA" sz="2800" dirty="0" smtClean="0"/>
              <a:t>Antenna for QWR and loop for HWR</a:t>
            </a:r>
          </a:p>
          <a:p>
            <a:endParaRPr lang="en-CA" sz="2800" dirty="0"/>
          </a:p>
          <a:p>
            <a:endParaRPr lang="en-CA" sz="2800" dirty="0" smtClean="0"/>
          </a:p>
          <a:p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28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2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3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41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Supporting equipment</a:t>
            </a:r>
            <a:endParaRPr lang="en-CA" dirty="0"/>
          </a:p>
        </p:txBody>
      </p:sp>
      <p:pic>
        <p:nvPicPr>
          <p:cNvPr id="3" name="Picture 3" descr="C:\Users\akong\Desktop\SRF 2018 Spring\SW\Coaxial Cavity Cryo-Stat Components (On PDM)\Local\Pictures\Mar 15\New Coupler 1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" y="1809613"/>
            <a:ext cx="4231407" cy="30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kong\Desktop\SRF 2018 Spring\SW\Pictures\Apr 20 Pictures\Cold Test 1.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36" y="960484"/>
            <a:ext cx="4680520" cy="39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267" y="736600"/>
            <a:ext cx="400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Cold test fixtures are in hand</a:t>
            </a:r>
            <a:endParaRPr lang="en-CA" sz="280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09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Extracting </a:t>
            </a:r>
            <a:r>
              <a:rPr lang="en-CA" dirty="0" err="1" smtClean="0"/>
              <a:t>Rs</a:t>
            </a:r>
            <a:r>
              <a:rPr lang="en-CA" dirty="0" smtClean="0"/>
              <a:t>(B)</a:t>
            </a:r>
            <a:endParaRPr lang="en-CA" dirty="0"/>
          </a:p>
        </p:txBody>
      </p:sp>
      <p:pic>
        <p:nvPicPr>
          <p:cNvPr id="3" name="Picture 2" descr="C:\Users\akong\Desktop\SRF 2018 Spring\CST\Pictures\May 25\SimTheo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3069" r="5145" b="3612"/>
          <a:stretch/>
        </p:blipFill>
        <p:spPr bwMode="auto">
          <a:xfrm>
            <a:off x="4446378" y="788329"/>
            <a:ext cx="4540163" cy="34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466" y="703661"/>
            <a:ext cx="2548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CA" dirty="0" smtClean="0"/>
              <a:t>Coaxial resonators have a wide distribution of magnetic field amplitude across the </a:t>
            </a:r>
            <a:r>
              <a:rPr lang="en-CA" dirty="0" err="1" smtClean="0"/>
              <a:t>rf</a:t>
            </a:r>
            <a:r>
              <a:rPr lang="en-CA" dirty="0" smtClean="0"/>
              <a:t> surface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endParaRPr lang="en-CA" dirty="0"/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CA" dirty="0" smtClean="0"/>
              <a:t>This has to be taken into account when extracting </a:t>
            </a:r>
            <a:r>
              <a:rPr lang="en-CA" dirty="0" err="1" smtClean="0"/>
              <a:t>Rs</a:t>
            </a:r>
            <a:r>
              <a:rPr lang="en-CA" dirty="0" smtClean="0"/>
              <a:t>(B) from Q measurements (details of distribution will vary slightly from mode to mode in QWR)</a:t>
            </a:r>
            <a:endParaRPr lang="en-CA" dirty="0"/>
          </a:p>
        </p:txBody>
      </p:sp>
      <p:pic>
        <p:nvPicPr>
          <p:cNvPr id="5" name="Picture 5" descr="C:\Users\akong\Desktop\SRF 2018 Spring\CST\Pictures\Mar 7\Pictures SW HWR\40C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07" y="1439033"/>
            <a:ext cx="1361049" cy="21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5141B-0121-4950-B7B7-C1FE195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33" y="-73783"/>
            <a:ext cx="7886700" cy="609079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Summary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561" y="650603"/>
            <a:ext cx="4568502" cy="450123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latin typeface="Calibri" pitchFamily="34" charset="0"/>
                <a:cs typeface="Arial" pitchFamily="34" charset="0"/>
              </a:rPr>
              <a:t>Coaxial cavities have been fabricated and our being prepared for first cold test next month</a:t>
            </a: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latin typeface="Calibri" pitchFamily="34" charset="0"/>
                <a:cs typeface="Arial" pitchFamily="34" charset="0"/>
              </a:rPr>
              <a:t>Goal is to test the cavities at the fundamental and higher harmonics to characterize field dependent </a:t>
            </a:r>
            <a:r>
              <a:rPr lang="en-CA" altLang="en-US" sz="2400" dirty="0" err="1" smtClean="0">
                <a:latin typeface="Calibri" pitchFamily="34" charset="0"/>
                <a:cs typeface="Arial" pitchFamily="34" charset="0"/>
              </a:rPr>
              <a:t>rf</a:t>
            </a:r>
            <a:r>
              <a:rPr lang="en-CA" altLang="en-US" sz="2400" dirty="0" smtClean="0">
                <a:latin typeface="Calibri" pitchFamily="34" charset="0"/>
                <a:cs typeface="Arial" pitchFamily="34" charset="0"/>
              </a:rPr>
              <a:t> losses as a function of </a:t>
            </a:r>
            <a:r>
              <a:rPr lang="en-CA" altLang="en-US" sz="2400" dirty="0" err="1" smtClean="0">
                <a:latin typeface="Calibri" pitchFamily="34" charset="0"/>
                <a:cs typeface="Arial" pitchFamily="34" charset="0"/>
              </a:rPr>
              <a:t>rf</a:t>
            </a:r>
            <a:r>
              <a:rPr lang="en-CA" altLang="en-US" sz="2400" dirty="0" smtClean="0">
                <a:latin typeface="Calibri" pitchFamily="34" charset="0"/>
                <a:cs typeface="Arial" pitchFamily="34" charset="0"/>
              </a:rPr>
              <a:t> frequency</a:t>
            </a: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latin typeface="Calibri" pitchFamily="34" charset="0"/>
                <a:cs typeface="Arial" pitchFamily="34" charset="0"/>
              </a:rPr>
              <a:t>A </a:t>
            </a:r>
            <a:r>
              <a:rPr lang="en-CA" altLang="en-US" sz="2400" dirty="0">
                <a:latin typeface="Calibri" pitchFamily="34" charset="0"/>
                <a:cs typeface="Arial" pitchFamily="34" charset="0"/>
              </a:rPr>
              <a:t>UHV </a:t>
            </a:r>
            <a:r>
              <a:rPr lang="en-CA" altLang="en-US" sz="2400" dirty="0" err="1">
                <a:latin typeface="Calibri" pitchFamily="34" charset="0"/>
                <a:cs typeface="Arial" pitchFamily="34" charset="0"/>
              </a:rPr>
              <a:t>rf</a:t>
            </a:r>
            <a:r>
              <a:rPr lang="en-CA" altLang="en-US" sz="2400" dirty="0">
                <a:latin typeface="Calibri" pitchFamily="34" charset="0"/>
                <a:cs typeface="Arial" pitchFamily="34" charset="0"/>
              </a:rPr>
              <a:t> induction oven is now </a:t>
            </a:r>
            <a:r>
              <a:rPr lang="en-CA" altLang="en-US" sz="2400" dirty="0" smtClean="0">
                <a:latin typeface="Calibri" pitchFamily="34" charset="0"/>
                <a:cs typeface="Arial" pitchFamily="34" charset="0"/>
              </a:rPr>
              <a:t>available for heat treatment studies</a:t>
            </a:r>
            <a:endParaRPr lang="en-CA" altLang="en-US" sz="24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01" y="2723122"/>
            <a:ext cx="1552278" cy="206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34656" y="645358"/>
            <a:ext cx="3394901" cy="1997556"/>
            <a:chOff x="7398437" y="1703540"/>
            <a:chExt cx="4338451" cy="234301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437" y="1809461"/>
              <a:ext cx="4175612" cy="223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0509337" y="1703540"/>
              <a:ext cx="1227551" cy="2343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0480" y="1809461"/>
              <a:ext cx="867492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55" y="2723122"/>
            <a:ext cx="1786687" cy="206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18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9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Resonate Frequenc</a:t>
            </a:r>
            <a:r>
              <a:rPr lang="en-US" dirty="0"/>
              <a:t>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18704"/>
              </p:ext>
            </p:extLst>
          </p:nvPr>
        </p:nvGraphicFramePr>
        <p:xfrm>
          <a:off x="1752600" y="2629711"/>
          <a:ext cx="5623560" cy="18293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4520"/>
                <a:gridCol w="1874520"/>
                <a:gridCol w="1874520"/>
              </a:tblGrid>
              <a:tr h="18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dirty="0">
                          <a:effectLst/>
                        </a:rPr>
                        <a:t>Mode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>
                          <a:effectLst/>
                        </a:rPr>
                        <a:t>Frequency /MHz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dirty="0">
                          <a:effectLst/>
                        </a:rPr>
                        <a:t>Mode Type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dirty="0">
                          <a:effectLst/>
                        </a:rPr>
                        <a:t>389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TEM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dirty="0"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dirty="0">
                          <a:effectLst/>
                        </a:rPr>
                        <a:t>778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TEM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dirty="0"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905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TE111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dirty="0"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1128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TE112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dirty="0"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dirty="0">
                          <a:effectLst/>
                        </a:rPr>
                        <a:t>1166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TEM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dirty="0">
                          <a:effectLst/>
                        </a:rPr>
                        <a:t>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1424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TE113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dirty="0">
                          <a:effectLst/>
                        </a:rPr>
                        <a:t>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dirty="0">
                          <a:effectLst/>
                        </a:rPr>
                        <a:t>1555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TEM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dirty="0">
                          <a:effectLst/>
                        </a:rPr>
                        <a:t>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1602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TE211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dirty="0">
                          <a:effectLst/>
                        </a:rPr>
                        <a:t>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>
                          <a:effectLst/>
                        </a:rPr>
                        <a:t>1738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dirty="0">
                          <a:effectLst/>
                        </a:rPr>
                        <a:t>TE212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86513"/>
              </p:ext>
            </p:extLst>
          </p:nvPr>
        </p:nvGraphicFramePr>
        <p:xfrm>
          <a:off x="1771333" y="686012"/>
          <a:ext cx="5623560" cy="18293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4520"/>
                <a:gridCol w="1874520"/>
                <a:gridCol w="1874520"/>
              </a:tblGrid>
              <a:tr h="18293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/MHz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 Type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647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892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TE111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1103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TE112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TEM*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TE113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TE211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8293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1604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TEM*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8078" y="714298"/>
            <a:ext cx="8229600" cy="36399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Introduction</a:t>
            </a:r>
          </a:p>
          <a:p>
            <a:r>
              <a:rPr lang="en-US" smtClean="0"/>
              <a:t>Design Requirements</a:t>
            </a:r>
          </a:p>
          <a:p>
            <a:r>
              <a:rPr lang="en-US" smtClean="0"/>
              <a:t>Cavity Design</a:t>
            </a:r>
          </a:p>
          <a:p>
            <a:r>
              <a:rPr lang="en-US" smtClean="0"/>
              <a:t>RF ancillaries</a:t>
            </a:r>
          </a:p>
          <a:p>
            <a:r>
              <a:rPr lang="en-US" smtClean="0"/>
              <a:t>Outlook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63" y="870858"/>
            <a:ext cx="2863111" cy="330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062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4164" y="672601"/>
            <a:ext cx="4332522" cy="405179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Purpose</a:t>
            </a:r>
          </a:p>
          <a:p>
            <a:pPr marL="540000" lvl="1"/>
            <a:r>
              <a:rPr lang="en-US" sz="1800" dirty="0"/>
              <a:t>S</a:t>
            </a:r>
            <a:r>
              <a:rPr lang="en-US" sz="1800" dirty="0" smtClean="0"/>
              <a:t>tudy the medium field Q-slope in low </a:t>
            </a:r>
            <a:r>
              <a:rPr lang="el-GR" sz="1800" dirty="0" smtClean="0">
                <a:latin typeface="Arial"/>
                <a:cs typeface="Arial"/>
              </a:rPr>
              <a:t>β</a:t>
            </a:r>
            <a:r>
              <a:rPr lang="en-US" sz="1800" dirty="0" smtClean="0"/>
              <a:t> resonators.</a:t>
            </a:r>
          </a:p>
          <a:p>
            <a:pPr marL="540000" lvl="1"/>
            <a:r>
              <a:rPr lang="en-US" sz="1800" dirty="0" smtClean="0"/>
              <a:t>What is the role of </a:t>
            </a:r>
            <a:r>
              <a:rPr lang="en-US" sz="1800" dirty="0" err="1" smtClean="0"/>
              <a:t>rf</a:t>
            </a:r>
            <a:r>
              <a:rPr lang="en-US" sz="1800" dirty="0" smtClean="0"/>
              <a:t> frequency on field dependent resistance</a:t>
            </a:r>
          </a:p>
          <a:p>
            <a:pPr marL="540000" lvl="1"/>
            <a:r>
              <a:rPr lang="en-US" sz="1800" dirty="0" smtClean="0"/>
              <a:t>What are optimum treatments</a:t>
            </a:r>
          </a:p>
          <a:p>
            <a:r>
              <a:rPr lang="en-US" sz="1800" dirty="0" smtClean="0"/>
              <a:t>Method</a:t>
            </a:r>
          </a:p>
          <a:p>
            <a:pPr marL="540000" lvl="1"/>
            <a:r>
              <a:rPr lang="en-US" sz="1800" dirty="0" smtClean="0"/>
              <a:t>Use coaxial test resonators to measure </a:t>
            </a:r>
            <a:r>
              <a:rPr lang="en-US" sz="1800" dirty="0" err="1" smtClean="0"/>
              <a:t>rf</a:t>
            </a:r>
            <a:r>
              <a:rPr lang="en-US" sz="1800" dirty="0" smtClean="0"/>
              <a:t> performance at different harmonics for the same test cycle</a:t>
            </a:r>
          </a:p>
          <a:p>
            <a:pPr marL="540000" lvl="1"/>
            <a:r>
              <a:rPr lang="en-US" sz="1800" dirty="0" smtClean="0"/>
              <a:t>Investigate field dependent surface resistance as a function of frequency, temperature and treatments, including heat treatments and doping</a:t>
            </a:r>
            <a:endParaRPr lang="en-US" sz="1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58" y="588964"/>
            <a:ext cx="3669712" cy="228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98369" y="2869646"/>
            <a:ext cx="3394901" cy="1997556"/>
            <a:chOff x="7398437" y="1703540"/>
            <a:chExt cx="4338451" cy="234301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437" y="1809461"/>
              <a:ext cx="4175612" cy="223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0509337" y="1703540"/>
              <a:ext cx="1227551" cy="2343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0480" y="1809461"/>
              <a:ext cx="867492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810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Requirements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389" y="598452"/>
            <a:ext cx="4615552" cy="447043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The cavities are designed </a:t>
            </a:r>
            <a:r>
              <a:rPr lang="en-CA" dirty="0" smtClean="0"/>
              <a:t>as the coaxial equivalent of a 1.3GHz single cell cavity for TEM R&amp;D</a:t>
            </a:r>
          </a:p>
          <a:p>
            <a:pPr marL="252000" indent="-252000">
              <a:lnSpc>
                <a:spcPct val="120000"/>
              </a:lnSpc>
              <a:spcBef>
                <a:spcPts val="600"/>
              </a:spcBef>
            </a:pPr>
            <a:r>
              <a:rPr lang="en-CA" dirty="0" smtClean="0"/>
              <a:t>TRIUMF has an </a:t>
            </a:r>
            <a:r>
              <a:rPr lang="en-CA" dirty="0" err="1" smtClean="0"/>
              <a:t>rf</a:t>
            </a:r>
            <a:r>
              <a:rPr lang="en-CA" dirty="0" smtClean="0"/>
              <a:t> induction oven for experimental heat treatments – the oven is sized to host 1.3GHz single cells and the new coaxial test cavities</a:t>
            </a:r>
            <a:endParaRPr lang="en-CA" dirty="0"/>
          </a:p>
          <a:p>
            <a:pPr marL="252000" indent="-252000">
              <a:lnSpc>
                <a:spcPct val="120000"/>
              </a:lnSpc>
              <a:spcBef>
                <a:spcPts val="600"/>
              </a:spcBef>
            </a:pPr>
            <a:r>
              <a:rPr lang="en-CA" dirty="0" smtClean="0"/>
              <a:t>Uniform </a:t>
            </a:r>
            <a:r>
              <a:rPr lang="en-CA" dirty="0"/>
              <a:t>inner conductor is required.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CA" sz="2900" dirty="0"/>
              <a:t>A common T-map insert can be employed to characterize the surface losses locally in addition to the global Q-measurement.</a:t>
            </a:r>
          </a:p>
          <a:p>
            <a:pPr>
              <a:spcBef>
                <a:spcPts val="600"/>
              </a:spcBef>
            </a:pPr>
            <a:r>
              <a:rPr lang="en-CA" dirty="0"/>
              <a:t>The design is simplified.</a:t>
            </a:r>
          </a:p>
          <a:p>
            <a:pPr lvl="1">
              <a:spcBef>
                <a:spcPts val="600"/>
              </a:spcBef>
            </a:pPr>
            <a:r>
              <a:rPr lang="en-CA" sz="2900" dirty="0"/>
              <a:t>No beam ports, cavity jacket, nor stiffeners </a:t>
            </a:r>
          </a:p>
          <a:p>
            <a:pPr lvl="1">
              <a:spcBef>
                <a:spcPts val="600"/>
              </a:spcBef>
            </a:pPr>
            <a:r>
              <a:rPr lang="en-CA" sz="2900" dirty="0"/>
              <a:t>Require cleaning ports for BCP and </a:t>
            </a:r>
            <a:r>
              <a:rPr lang="en-CA" sz="2900" dirty="0" smtClean="0"/>
              <a:t>HPR</a:t>
            </a:r>
            <a:endParaRPr lang="en-US" sz="2900" dirty="0"/>
          </a:p>
        </p:txBody>
      </p:sp>
      <p:pic>
        <p:nvPicPr>
          <p:cNvPr id="8" name="Picture 6" descr="test-cavity-bhalwinder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156878"/>
            <a:ext cx="1143959" cy="16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75" y="1156878"/>
            <a:ext cx="2369225" cy="314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r="24945"/>
          <a:stretch/>
        </p:blipFill>
        <p:spPr bwMode="auto">
          <a:xfrm>
            <a:off x="5164992" y="2909870"/>
            <a:ext cx="1448761" cy="150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660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46501" y="1"/>
            <a:ext cx="6117852" cy="47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Myriad Pro SemiExt" pitchFamily="34" charset="0"/>
                <a:ea typeface="+mj-ea"/>
                <a:cs typeface="Myriad Pro SemiExt" pitchFamily="34" charset="0"/>
              </a:defRPr>
            </a:lvl1pPr>
          </a:lstStyle>
          <a:p>
            <a:r>
              <a:rPr lang="en-US" smtClean="0"/>
              <a:t>General Design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5468" y="714298"/>
            <a:ext cx="3428998" cy="36399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Cavity dimensions</a:t>
            </a:r>
          </a:p>
          <a:p>
            <a:pPr lvl="1"/>
            <a:r>
              <a:rPr lang="en-US" smtClean="0"/>
              <a:t>QWR </a:t>
            </a:r>
            <a:r>
              <a:rPr lang="el-GR" smtClean="0">
                <a:latin typeface="Arial"/>
                <a:cs typeface="Arial"/>
              </a:rPr>
              <a:t>Φ</a:t>
            </a:r>
            <a:r>
              <a:rPr lang="en-US" smtClean="0">
                <a:latin typeface="Arial"/>
                <a:cs typeface="Arial"/>
              </a:rPr>
              <a:t>200ˣ470mm</a:t>
            </a:r>
          </a:p>
          <a:p>
            <a:pPr lvl="1"/>
            <a:r>
              <a:rPr lang="en-US" smtClean="0">
                <a:latin typeface="Arial"/>
                <a:cs typeface="Arial"/>
              </a:rPr>
              <a:t>HWR </a:t>
            </a:r>
            <a:r>
              <a:rPr lang="el-GR" smtClean="0">
                <a:latin typeface="Arial"/>
                <a:cs typeface="Arial"/>
              </a:rPr>
              <a:t>Φ</a:t>
            </a:r>
            <a:r>
              <a:rPr lang="en-US" smtClean="0">
                <a:latin typeface="Arial"/>
                <a:cs typeface="Arial"/>
              </a:rPr>
              <a:t>200ˣ449mm</a:t>
            </a:r>
            <a:endParaRPr lang="en-US" smtClean="0"/>
          </a:p>
          <a:p>
            <a:r>
              <a:rPr lang="en-US" smtClean="0"/>
              <a:t>Inner conductor</a:t>
            </a:r>
          </a:p>
          <a:p>
            <a:pPr lvl="1"/>
            <a:r>
              <a:rPr lang="en-US" smtClean="0"/>
              <a:t>Cylinder geometry</a:t>
            </a:r>
          </a:p>
          <a:p>
            <a:pPr lvl="1"/>
            <a:r>
              <a:rPr lang="en-US" smtClean="0"/>
              <a:t>Ellipsoid cap for QWR</a:t>
            </a:r>
          </a:p>
          <a:p>
            <a:r>
              <a:rPr lang="en-US" smtClean="0"/>
              <a:t>Cleaning ports</a:t>
            </a:r>
          </a:p>
          <a:p>
            <a:pPr lvl="1"/>
            <a:r>
              <a:rPr lang="en-US" smtClean="0"/>
              <a:t>HPR can cover the entire RF surface</a:t>
            </a:r>
          </a:p>
          <a:p>
            <a:pPr lvl="1"/>
            <a:r>
              <a:rPr lang="en-US" smtClean="0"/>
              <a:t>Will be used for BCP</a:t>
            </a:r>
          </a:p>
          <a:p>
            <a:pPr lvl="1"/>
            <a:r>
              <a:rPr lang="en-US" smtClean="0"/>
              <a:t>Will be used as RF ports for test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56937"/>
          <a:stretch/>
        </p:blipFill>
        <p:spPr>
          <a:xfrm>
            <a:off x="3564465" y="2462188"/>
            <a:ext cx="1913467" cy="208090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943600" y="816137"/>
            <a:ext cx="2252133" cy="3498592"/>
            <a:chOff x="5943600" y="816137"/>
            <a:chExt cx="2743200" cy="349859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816137"/>
              <a:ext cx="2743200" cy="349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6917363" y="2744048"/>
              <a:ext cx="755759" cy="152008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852070" y="3258556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70C0"/>
                  </a:solidFill>
                </a:rPr>
                <a:t>φ</a:t>
              </a:r>
              <a:r>
                <a:rPr lang="en-US" b="1" dirty="0" smtClean="0">
                  <a:solidFill>
                    <a:srgbClr val="0070C0"/>
                  </a:solidFill>
                </a:rPr>
                <a:t>218mm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107861" y="1780155"/>
              <a:ext cx="0" cy="136406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44187" y="1495112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505mm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43600" y="4314729"/>
            <a:ext cx="225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Coaxial Cavity in Oven</a:t>
            </a:r>
            <a:endParaRPr lang="en-CA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435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2638034" y="42336"/>
            <a:ext cx="6117852" cy="470047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Myriad Pro SemiExt" pitchFamily="34" charset="0"/>
                <a:ea typeface="+mj-ea"/>
                <a:cs typeface="Myriad Pro SemiExt" pitchFamily="34" charset="0"/>
              </a:defRPr>
            </a:lvl1pPr>
          </a:lstStyle>
          <a:p>
            <a:r>
              <a:rPr lang="en-US" dirty="0" smtClean="0"/>
              <a:t>Lowest Modes</a:t>
            </a:r>
            <a:endParaRPr lang="en-US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2EE9A7AE-CCE0-43AB-9C84-778B72353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77631"/>
              </p:ext>
            </p:extLst>
          </p:nvPr>
        </p:nvGraphicFramePr>
        <p:xfrm>
          <a:off x="631370" y="2496749"/>
          <a:ext cx="2808516" cy="18710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73629">
                  <a:extLst>
                    <a:ext uri="{9D8B030D-6E8A-4147-A177-3AD203B41FA5}">
                      <a16:colId xmlns="" xmlns:a16="http://schemas.microsoft.com/office/drawing/2014/main" val="3596141390"/>
                    </a:ext>
                  </a:extLst>
                </a:gridCol>
                <a:gridCol w="729343">
                  <a:extLst>
                    <a:ext uri="{9D8B030D-6E8A-4147-A177-3AD203B41FA5}">
                      <a16:colId xmlns="" xmlns:a16="http://schemas.microsoft.com/office/drawing/2014/main" val="2887889531"/>
                    </a:ext>
                  </a:extLst>
                </a:gridCol>
                <a:gridCol w="805544">
                  <a:extLst>
                    <a:ext uri="{9D8B030D-6E8A-4147-A177-3AD203B41FA5}">
                      <a16:colId xmlns="" xmlns:a16="http://schemas.microsoft.com/office/drawing/2014/main" val="1125543051"/>
                    </a:ext>
                  </a:extLst>
                </a:gridCol>
              </a:tblGrid>
              <a:tr h="4080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Mode\Freq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HWR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79168891"/>
                  </a:ext>
                </a:extLst>
              </a:tr>
              <a:tr h="335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40403160"/>
                  </a:ext>
                </a:extLst>
              </a:tr>
              <a:tr h="335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80919329"/>
                  </a:ext>
                </a:extLst>
              </a:tr>
              <a:tr h="335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89951359"/>
                  </a:ext>
                </a:extLst>
              </a:tr>
              <a:tr h="335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04658336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89856" y="957941"/>
            <a:ext cx="309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geometry gives a lower frequency range of 200MHz for the QWR and 400MHz for the HWR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88" y="482144"/>
            <a:ext cx="3733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77" y="2802996"/>
            <a:ext cx="480282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3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71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2638034" y="42336"/>
            <a:ext cx="6117852" cy="470047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Myriad Pro SemiExt" pitchFamily="34" charset="0"/>
                <a:ea typeface="+mj-ea"/>
                <a:cs typeface="Myriad Pro SemiExt" pitchFamily="34" charset="0"/>
              </a:defRPr>
            </a:lvl1pPr>
          </a:lstStyle>
          <a:p>
            <a:r>
              <a:rPr lang="en-US" dirty="0" smtClean="0"/>
              <a:t>Lowest Modes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2134" y="731910"/>
            <a:ext cx="6814465" cy="415577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Critical dimensions are swept to reduce Ep/</a:t>
            </a:r>
            <a:r>
              <a:rPr lang="en-US" dirty="0" err="1" smtClean="0"/>
              <a:t>Bp</a:t>
            </a:r>
            <a:r>
              <a:rPr lang="en-US" dirty="0" smtClean="0"/>
              <a:t> for the 2 lowest QWR modes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Peak field ratio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peak</a:t>
            </a:r>
            <a:r>
              <a:rPr lang="en-US" dirty="0" smtClean="0"/>
              <a:t>/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peak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QWR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Ep/</a:t>
            </a:r>
            <a:r>
              <a:rPr lang="en-US" dirty="0" err="1" smtClean="0"/>
              <a:t>Bp</a:t>
            </a:r>
            <a:r>
              <a:rPr lang="en-US" dirty="0" smtClean="0"/>
              <a:t>=0.47MV/m/</a:t>
            </a:r>
            <a:r>
              <a:rPr lang="en-US" dirty="0" err="1" smtClean="0"/>
              <a:t>mT</a:t>
            </a:r>
            <a:r>
              <a:rPr lang="en-US" dirty="0" smtClean="0"/>
              <a:t> for 200MHz and 600MHz modes</a:t>
            </a:r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 marL="914400" lvl="2" indent="0">
              <a:lnSpc>
                <a:spcPct val="120000"/>
              </a:lnSpc>
              <a:buNone/>
            </a:pP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HWR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Ep/</a:t>
            </a:r>
            <a:r>
              <a:rPr lang="en-US" dirty="0" err="1"/>
              <a:t>B</a:t>
            </a:r>
            <a:r>
              <a:rPr lang="en-US" dirty="0" err="1" smtClean="0"/>
              <a:t>p</a:t>
            </a:r>
            <a:r>
              <a:rPr lang="en-US" dirty="0" smtClean="0"/>
              <a:t>=0.3 MV/m/</a:t>
            </a:r>
            <a:r>
              <a:rPr lang="en-US" dirty="0" err="1" smtClean="0"/>
              <a:t>mT</a:t>
            </a:r>
            <a:r>
              <a:rPr lang="en-US" dirty="0" smtClean="0"/>
              <a:t> as theoretical value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57" y="1319397"/>
            <a:ext cx="1828800" cy="246450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83" y="2411861"/>
            <a:ext cx="4944533" cy="15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599" y="3912597"/>
            <a:ext cx="166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IC=60 mm</a:t>
            </a:r>
          </a:p>
          <a:p>
            <a:pPr algn="ctr"/>
            <a:r>
              <a:rPr lang="en-CA" dirty="0" smtClean="0"/>
              <a:t>OC=180 mm</a:t>
            </a:r>
            <a:endParaRPr lang="en-CA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6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2638034" y="42336"/>
            <a:ext cx="6117852" cy="470047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Myriad Pro SemiExt" pitchFamily="34" charset="0"/>
                <a:ea typeface="+mj-ea"/>
                <a:cs typeface="Myriad Pro SemiExt" pitchFamily="34" charset="0"/>
              </a:defRPr>
            </a:lvl1pPr>
          </a:lstStyle>
          <a:p>
            <a:r>
              <a:rPr lang="en-US" dirty="0" smtClean="0"/>
              <a:t>RF Design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760" y="714298"/>
            <a:ext cx="4925907" cy="41853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Myriad Pro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Avoid local field enhancement (HWR)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Reduce power loss on SS blanks (HWR)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Extend the length of ports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ratio of power losses on SS blanks and niobium is 1% or less for all TEM modes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Modes separation (QWR &amp; HWR)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minimal difference is 38MHz for 3</a:t>
            </a:r>
            <a:r>
              <a:rPr lang="en-US" baseline="30000" dirty="0" smtClean="0"/>
              <a:t>rd</a:t>
            </a:r>
            <a:r>
              <a:rPr lang="en-US" dirty="0" smtClean="0"/>
              <a:t> TEM mode and lower TE112 mode in HWR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657135"/>
            <a:ext cx="3231386" cy="182379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777240"/>
            <a:ext cx="3232274" cy="1778237"/>
          </a:xfrm>
          <a:prstGeom prst="rect">
            <a:avLst/>
          </a:prstGeom>
        </p:spPr>
      </p:pic>
      <p:sp>
        <p:nvSpPr>
          <p:cNvPr id="12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47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02100" y="520518"/>
            <a:ext cx="4865099" cy="4189256"/>
            <a:chOff x="562247" y="0"/>
            <a:chExt cx="7550789" cy="51450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0"/>
              <a:ext cx="3428714" cy="514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486" y="0"/>
              <a:ext cx="3428714" cy="514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1981200" y="457341"/>
              <a:ext cx="1752600" cy="6860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905000" y="1257688"/>
              <a:ext cx="0" cy="343005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638800" y="484683"/>
              <a:ext cx="1828800" cy="7158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562600" y="1257688"/>
              <a:ext cx="0" cy="337289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252750" y="457341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200mm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2247" y="2434002"/>
              <a:ext cx="904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470mm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10636" y="514509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200mm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7495" y="2324819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449mm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581400" y="3544394"/>
              <a:ext cx="0" cy="3430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315200" y="3487226"/>
              <a:ext cx="0" cy="3430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81401" y="357735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61mm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25641" y="3520187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60mm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86682" y="4614982"/>
              <a:ext cx="2172738" cy="4536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RG Niobium</a:t>
              </a:r>
              <a:endParaRPr lang="en-US" b="1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2704956" y="3887401"/>
              <a:ext cx="381725" cy="74317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198054" y="4413334"/>
              <a:ext cx="516947" cy="21724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14326" y="706448"/>
            <a:ext cx="388937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All </a:t>
            </a:r>
            <a:r>
              <a:rPr lang="en-CA" dirty="0" err="1" smtClean="0"/>
              <a:t>Niobum</a:t>
            </a:r>
            <a:r>
              <a:rPr lang="en-CA" dirty="0" smtClean="0"/>
              <a:t> structure with reactor used in low loss areas to reduce cost</a:t>
            </a:r>
            <a:endParaRPr lang="en-CA" dirty="0"/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Cavities fabricated at Ningxia </a:t>
            </a:r>
            <a:endParaRPr lang="en-CA" dirty="0"/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5" y="1879600"/>
            <a:ext cx="2451556" cy="283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5957" y="25400"/>
            <a:ext cx="284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490442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June </a:t>
            </a:r>
            <a:r>
              <a:rPr lang="en-US" sz="1200" dirty="0" smtClean="0"/>
              <a:t>27, </a:t>
            </a:r>
            <a:r>
              <a:rPr lang="en-US" sz="1200" dirty="0" smtClean="0"/>
              <a:t>2018</a:t>
            </a:r>
            <a:endParaRPr lang="en-US" sz="1200" dirty="0"/>
          </a:p>
        </p:txBody>
      </p:sp>
      <p:sp>
        <p:nvSpPr>
          <p:cNvPr id="3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04423"/>
            <a:ext cx="4025900" cy="274637"/>
          </a:xfrm>
        </p:spPr>
        <p:txBody>
          <a:bodyPr/>
          <a:lstStyle/>
          <a:p>
            <a:pPr algn="ctr">
              <a:defRPr/>
            </a:pPr>
            <a:r>
              <a:rPr lang="en-US" sz="1200" dirty="0" smtClean="0"/>
              <a:t>TTC June 2018 Riken – TRIUMF - </a:t>
            </a:r>
            <a:r>
              <a:rPr lang="en-US" sz="1200" dirty="0" smtClean="0"/>
              <a:t>Coaxial</a:t>
            </a:r>
            <a:endParaRPr lang="en-US" sz="1200" dirty="0"/>
          </a:p>
        </p:txBody>
      </p:sp>
      <p:sp>
        <p:nvSpPr>
          <p:cNvPr id="3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904423"/>
            <a:ext cx="2133600" cy="274637"/>
          </a:xfrm>
        </p:spPr>
        <p:txBody>
          <a:bodyPr/>
          <a:lstStyle/>
          <a:p>
            <a:pPr algn="r">
              <a:defRPr/>
            </a:pPr>
            <a:fld id="{5365B995-CD88-4015-BF6E-CCF92A2BA549}" type="slidenum">
              <a:rPr lang="en-US" sz="1200" smtClean="0"/>
              <a:pPr algn="r">
                <a:defRPr/>
              </a:pPr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10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03_TRIUMF PPT Template_re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201603</Template>
  <TotalTime>16737</TotalTime>
  <Words>769</Words>
  <Application>Microsoft Office PowerPoint</Application>
  <PresentationFormat>Custom</PresentationFormat>
  <Paragraphs>222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201603_TRIUMF PPT Template_rev</vt:lpstr>
      <vt:lpstr>PowerPoint Presentation</vt:lpstr>
      <vt:lpstr>Outline</vt:lpstr>
      <vt:lpstr>Outline</vt:lpstr>
      <vt:lpstr>Design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equipment</vt:lpstr>
      <vt:lpstr>Extracting Rs(B)</vt:lpstr>
      <vt:lpstr>Summary</vt:lpstr>
      <vt:lpstr>PowerPoint Presentation</vt:lpstr>
      <vt:lpstr>Resonate Frequency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Coaxial Resonators</dc:title>
  <dc:creator>Zhongyuan Yao</dc:creator>
  <cp:lastModifiedBy>Robert Laxdal</cp:lastModifiedBy>
  <cp:revision>54</cp:revision>
  <dcterms:created xsi:type="dcterms:W3CDTF">2017-02-24T18:58:42Z</dcterms:created>
  <dcterms:modified xsi:type="dcterms:W3CDTF">2018-06-26T23:44:11Z</dcterms:modified>
</cp:coreProperties>
</file>