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6.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7.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8.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1"/>
    <p:sldMasterId id="2147484124" r:id="rId2"/>
    <p:sldMasterId id="2147484133" r:id="rId3"/>
    <p:sldMasterId id="2147484142" r:id="rId4"/>
    <p:sldMasterId id="2147484151" r:id="rId5"/>
    <p:sldMasterId id="2147484160" r:id="rId6"/>
    <p:sldMasterId id="2147484169" r:id="rId7"/>
    <p:sldMasterId id="2147484190" r:id="rId8"/>
    <p:sldMasterId id="2147484199" r:id="rId9"/>
  </p:sldMasterIdLst>
  <p:notesMasterIdLst>
    <p:notesMasterId r:id="rId29"/>
  </p:notesMasterIdLst>
  <p:handoutMasterIdLst>
    <p:handoutMasterId r:id="rId30"/>
  </p:handoutMasterIdLst>
  <p:sldIdLst>
    <p:sldId id="294" r:id="rId10"/>
    <p:sldId id="475" r:id="rId11"/>
    <p:sldId id="483" r:id="rId12"/>
    <p:sldId id="575" r:id="rId13"/>
    <p:sldId id="576" r:id="rId14"/>
    <p:sldId id="577" r:id="rId15"/>
    <p:sldId id="578" r:id="rId16"/>
    <p:sldId id="579" r:id="rId17"/>
    <p:sldId id="580" r:id="rId18"/>
    <p:sldId id="587" r:id="rId19"/>
    <p:sldId id="588" r:id="rId20"/>
    <p:sldId id="589" r:id="rId21"/>
    <p:sldId id="590" r:id="rId22"/>
    <p:sldId id="591" r:id="rId23"/>
    <p:sldId id="592" r:id="rId24"/>
    <p:sldId id="593" r:id="rId25"/>
    <p:sldId id="594" r:id="rId26"/>
    <p:sldId id="581" r:id="rId27"/>
    <p:sldId id="582" r:id="rId28"/>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FA00"/>
    <a:srgbClr val="004C97"/>
    <a:srgbClr val="AD4EF6"/>
    <a:srgbClr val="50504E"/>
    <a:srgbClr val="0432FF"/>
    <a:srgbClr val="FFFFFF"/>
    <a:srgbClr val="4E4E4E"/>
    <a:srgbClr val="404040"/>
    <a:srgbClr val="63666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959" autoAdjust="0"/>
    <p:restoredTop sz="89214"/>
  </p:normalViewPr>
  <p:slideViewPr>
    <p:cSldViewPr snapToGrid="0" snapToObjects="1" showGuides="1">
      <p:cViewPr varScale="1">
        <p:scale>
          <a:sx n="116" d="100"/>
          <a:sy n="116" d="100"/>
        </p:scale>
        <p:origin x="2616" y="192"/>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notesTextViewPr>
    <p:cViewPr>
      <p:scale>
        <a:sx n="100" d="100"/>
        <a:sy n="100" d="100"/>
      </p:scale>
      <p:origin x="0" y="0"/>
    </p:cViewPr>
  </p:notesText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handoutMaster" Target="handoutMasters/handoutMaster1.xml"/><Relationship Id="rId8" Type="http://schemas.openxmlformats.org/officeDocument/2006/relationships/slideMaster" Target="slideMasters/slideMaster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6/22/18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6/22/18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talk about magnetic flux expulsion. In </a:t>
            </a:r>
            <a:r>
              <a:rPr lang="en-US" baseline="0" dirty="0"/>
              <a:t>the last few years we have discovered how to manipulate this property of cavities in a practical way to minimize Q-degradation for machines where high Q0 is important.</a:t>
            </a:r>
            <a:endParaRPr lang="en-US" dirty="0"/>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1</a:t>
            </a:fld>
            <a:endParaRPr lang="en-US"/>
          </a:p>
        </p:txBody>
      </p:sp>
    </p:spTree>
    <p:extLst>
      <p:ext uri="{BB962C8B-B14F-4D97-AF65-F5344CB8AC3E}">
        <p14:creationId xmlns:p14="http://schemas.microsoft.com/office/powerpoint/2010/main" val="3638859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what do I mean by flux expulsion?</a:t>
            </a:r>
            <a:r>
              <a:rPr lang="en-US" baseline="0"/>
              <a:t> I mean that for practical magnetic shielding, we expect a background field of 5-10 mG, and when we cool down a cavity through Tc, two sort of extremes are possible</a:t>
            </a:r>
            <a:endParaRPr lang="en-US" dirty="0"/>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2</a:t>
            </a:fld>
            <a:endParaRPr lang="en-US"/>
          </a:p>
        </p:txBody>
      </p:sp>
    </p:spTree>
    <p:extLst>
      <p:ext uri="{BB962C8B-B14F-4D97-AF65-F5344CB8AC3E}">
        <p14:creationId xmlns:p14="http://schemas.microsoft.com/office/powerpoint/2010/main" val="2054002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a:t>In one extreme, ambient flux is fully trapped in the material, leading to increased residual resistance, and in the other, it is fully expelled, leading to much closer to the intrinsic cavity Q0. What we’ve found is that we can take the same vendor and the same material and by adjusting the treatment parameters come up with very different levels of flux expulsion. So why is this important?</a:t>
            </a:r>
            <a:endParaRPr lang="en-US" dirty="0"/>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3</a:t>
            </a:fld>
            <a:endParaRPr lang="en-US"/>
          </a:p>
        </p:txBody>
      </p:sp>
    </p:spTree>
    <p:extLst>
      <p:ext uri="{BB962C8B-B14F-4D97-AF65-F5344CB8AC3E}">
        <p14:creationId xmlns:p14="http://schemas.microsoft.com/office/powerpoint/2010/main" val="2528882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Meanwhile</a:t>
            </a:r>
            <a:r>
              <a:rPr lang="en-US" baseline="0" dirty="0"/>
              <a:t> the very first batch of LCLS-II production cavities had been fabricated and tested. </a:t>
            </a:r>
            <a:endParaRPr lang="en-US" dirty="0"/>
          </a:p>
        </p:txBody>
      </p:sp>
      <p:sp>
        <p:nvSpPr>
          <p:cNvPr id="4" name="Slide Number Placeholder 3"/>
          <p:cNvSpPr>
            <a:spLocks noGrp="1"/>
          </p:cNvSpPr>
          <p:nvPr>
            <p:ph type="sldNum" sz="quarter" idx="10"/>
          </p:nvPr>
        </p:nvSpPr>
        <p:spPr/>
        <p:txBody>
          <a:bodyPr/>
          <a:lstStyle/>
          <a:p>
            <a:fld id="{990AA9CC-E1E8-B542-97F5-D788D6C45130}"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2543832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793776"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125B1142-C184-5D48-B4BA-F17B2D87D309}" type="datetime1">
              <a:rPr lang="en-US" smtClean="0"/>
              <a:t>6/22/18</a:t>
            </a:fld>
            <a:endParaRPr lang="en-US" dirty="0"/>
          </a:p>
        </p:txBody>
      </p:sp>
      <p:sp>
        <p:nvSpPr>
          <p:cNvPr id="9" name="Footer Placeholder 4"/>
          <p:cNvSpPr>
            <a:spLocks noGrp="1"/>
          </p:cNvSpPr>
          <p:nvPr>
            <p:ph type="ftr" sz="quarter" idx="3"/>
          </p:nvPr>
        </p:nvSpPr>
        <p:spPr>
          <a:xfrm>
            <a:off x="1630841" y="6504213"/>
            <a:ext cx="616187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Sam Posen</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a:pPr>
                <a:defRPr/>
              </a:pPr>
              <a:t>‹#›</a:t>
            </a:fld>
            <a:endParaRPr lang="en-US" dirty="0"/>
          </a:p>
        </p:txBody>
      </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C1C929D8-D8B0-B342-92B5-CBFFEC5DEC37}" type="datetime1">
              <a:rPr lang="en-US" smtClean="0"/>
              <a:t>6/22/18</a:t>
            </a:fld>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Sam Posen</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fld id="{AE476CD7-0C5F-1C40-934F-666D65EC851A}" type="datetime1">
              <a:rPr lang="en-US" smtClean="0"/>
              <a:t>6/22/18</a:t>
            </a:fld>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a:t>Sam Posen</a:t>
            </a:r>
            <a:endParaRPr lang="en-US" b="1"/>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C25CD540-9CF9-9B48-8C3C-81623AF45B62}" type="datetime1">
              <a:rPr lang="en-US" smtClean="0"/>
              <a:t>6/22/18</a:t>
            </a:fld>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Sam Posen</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fld id="{4C53CFE4-D44D-AA48-98A1-8BBF2F281080}" type="datetime1">
              <a:rPr lang="en-US" smtClean="0"/>
              <a:t>6/22/18</a:t>
            </a:fld>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a:t>Sam Posen</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a:t>Drag picture to placeholder or click icon to add</a:t>
            </a:r>
          </a:p>
        </p:txBody>
      </p: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E706CDBE-02BD-4544-822E-51C1347ECCD3}" type="datetime1">
              <a:rPr lang="en-US" smtClean="0"/>
              <a:t>6/22/18</a:t>
            </a:fld>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a:t>Sam Posen</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793776"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43CB8E97-31C5-1849-963D-D3A83106FCFB}" type="datetime1">
              <a:rPr lang="en-US" smtClean="0"/>
              <a:t>6/22/18</a:t>
            </a:fld>
            <a:endParaRPr lang="en-US" dirty="0"/>
          </a:p>
        </p:txBody>
      </p:sp>
      <p:sp>
        <p:nvSpPr>
          <p:cNvPr id="9" name="Footer Placeholder 4"/>
          <p:cNvSpPr>
            <a:spLocks noGrp="1"/>
          </p:cNvSpPr>
          <p:nvPr>
            <p:ph type="ftr" sz="quarter" idx="3"/>
          </p:nvPr>
        </p:nvSpPr>
        <p:spPr>
          <a:xfrm>
            <a:off x="1630841" y="6504213"/>
            <a:ext cx="616187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Sam Posen</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a:pPr>
                <a:defRPr/>
              </a:pPr>
              <a:t>‹#›</a:t>
            </a:fld>
            <a:endParaRPr lang="en-US" dirty="0"/>
          </a:p>
        </p:txBody>
      </p:sp>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015854FA-69B7-534A-8CCA-5CB050423810}" type="datetime1">
              <a:rPr lang="en-US" smtClean="0"/>
              <a:t>6/22/18</a:t>
            </a:fld>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Sam Posen</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fld id="{2C44705A-413E-1944-AE71-9BB7B0B3E6E8}" type="datetime1">
              <a:rPr lang="en-US" smtClean="0"/>
              <a:t>6/22/18</a:t>
            </a:fld>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a:t>Sam Posen</a:t>
            </a:r>
            <a:endParaRPr lang="en-US" b="1"/>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BEDA42E5-BABC-D74B-B6C9-FBA7B705B7A9}" type="datetime1">
              <a:rPr lang="en-US" smtClean="0"/>
              <a:t>6/22/18</a:t>
            </a:fld>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pt-BR"/>
              <a:t>Sam Posen</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4EE2B084-6DE6-6448-B554-16280564F180}" type="datetime1">
              <a:rPr lang="en-US" smtClean="0"/>
              <a:t>6/22/18</a:t>
            </a:fld>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Sam Posen</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fld id="{D1D828E9-1474-9A49-9AF7-9AF7A576762C}" type="datetime1">
              <a:rPr lang="en-US" smtClean="0"/>
              <a:t>6/22/18</a:t>
            </a:fld>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a:t>Sam Posen</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a:t>Drag picture to placeholder or click icon to add</a:t>
            </a:r>
          </a:p>
        </p:txBody>
      </p:sp>
    </p:spTree>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5D69764B-41E4-DF48-B0C3-44907C3A731B}" type="datetime1">
              <a:rPr lang="en-US" smtClean="0"/>
              <a:t>6/22/18</a:t>
            </a:fld>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a:t>Sam Posen</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Tree>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B23FA6BD-8621-394E-BFC5-F60B812CA2B3}" type="datetime1">
              <a:rPr lang="en-US" smtClean="0"/>
              <a:t>6/22/18</a:t>
            </a:fld>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Sam Posen</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a:pPr>
                <a:defRPr/>
              </a:pPr>
              <a:t>‹#›</a:t>
            </a:fld>
            <a:endParaRPr lang="en-US" dirty="0"/>
          </a:p>
        </p:txBody>
      </p:sp>
    </p:spTree>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B8F0EAE8-85E2-5C44-9BFD-3077C9C1533F}" type="datetime1">
              <a:rPr lang="en-US" smtClean="0"/>
              <a:t>6/22/18</a:t>
            </a:fld>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Sam Posen</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fld id="{2BCC3300-7EF4-184B-8EA7-CBB96A848D91}" type="datetime1">
              <a:rPr lang="en-US" smtClean="0"/>
              <a:t>6/22/18</a:t>
            </a:fld>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a:t>Sam Posen</a:t>
            </a:r>
            <a:endParaRPr lang="en-US" b="1"/>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F76133E5-C8F8-D349-8CA6-877899EEBA87}" type="datetime1">
              <a:rPr lang="en-US" smtClean="0"/>
              <a:t>6/22/18</a:t>
            </a:fld>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Sam Posen</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fld id="{33BE1C4A-601D-F54E-A344-9024163EB8E7}" type="datetime1">
              <a:rPr lang="en-US" smtClean="0"/>
              <a:t>6/22/18</a:t>
            </a:fld>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a:t>Sam Posen</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a:t>Drag picture to placeholder or click icon to add</a:t>
            </a:r>
          </a:p>
        </p:txBody>
      </p:sp>
    </p:spTree>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B45CC0D8-8B07-C34F-89F0-6DFDE17FDB70}" type="datetime1">
              <a:rPr lang="en-US" smtClean="0"/>
              <a:t>6/22/18</a:t>
            </a:fld>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a:t>Sam Posen</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D11EA400-F07C-C449-872A-CD0DA50117FD}" type="datetime1">
              <a:rPr lang="en-US" smtClean="0"/>
              <a:t>6/22/18</a:t>
            </a:fld>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pt-BR"/>
              <a:t>Sam Posen</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41395800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793776"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EA460455-4DC3-5147-8B8B-D31B1C22C213}" type="datetime1">
              <a:rPr lang="en-US" smtClean="0"/>
              <a:t>6/22/18</a:t>
            </a:fld>
            <a:endParaRPr lang="en-US" dirty="0"/>
          </a:p>
        </p:txBody>
      </p:sp>
      <p:sp>
        <p:nvSpPr>
          <p:cNvPr id="9" name="Footer Placeholder 4"/>
          <p:cNvSpPr>
            <a:spLocks noGrp="1"/>
          </p:cNvSpPr>
          <p:nvPr>
            <p:ph type="ftr" sz="quarter" idx="3"/>
          </p:nvPr>
        </p:nvSpPr>
        <p:spPr>
          <a:xfrm>
            <a:off x="1630841" y="6504213"/>
            <a:ext cx="616187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Sam Posen</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a:pPr>
                <a:defRPr/>
              </a:pPr>
              <a:t>‹#›</a:t>
            </a:fld>
            <a:endParaRPr lang="en-US" dirty="0"/>
          </a:p>
        </p:txBody>
      </p:sp>
    </p:spTree>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C4D4A358-3D2F-4441-8258-71C00E37270D}" type="datetime1">
              <a:rPr lang="en-US" smtClean="0"/>
              <a:t>6/22/18</a:t>
            </a:fld>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Sam Posen</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fld id="{8E4AC2B4-A329-AA49-BBED-2CC02A7611E0}" type="datetime1">
              <a:rPr lang="en-US" smtClean="0"/>
              <a:t>6/22/18</a:t>
            </a:fld>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a:t>Sam Posen</a:t>
            </a:r>
            <a:endParaRPr lang="en-US" b="1"/>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2A70C3CF-C149-A249-8120-0B685B70B9D4}" type="datetime1">
              <a:rPr lang="en-US" smtClean="0"/>
              <a:t>6/22/18</a:t>
            </a:fld>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Sam Posen</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fld id="{FED517F9-B8A5-F842-9548-3C12206EF442}" type="datetime1">
              <a:rPr lang="en-US" smtClean="0"/>
              <a:t>6/22/18</a:t>
            </a:fld>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a:t>Sam Posen</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a:t>Drag picture to placeholder or click icon to add</a:t>
            </a:r>
          </a:p>
        </p:txBody>
      </p:sp>
    </p:spTree>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7BB9F4DA-70C9-2442-9FA9-CECF9D8DFF1A}" type="datetime1">
              <a:rPr lang="en-US" smtClean="0"/>
              <a:t>6/22/18</a:t>
            </a:fld>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a:t>Sam Posen</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Tree>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mp; Content">
    <p:bg>
      <p:bgPr>
        <a:solidFill>
          <a:schemeClr val="bg2">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3"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450013" y="6515100"/>
            <a:ext cx="1076325" cy="241300"/>
          </a:xfrm>
        </p:spPr>
        <p:txBody>
          <a:bodyPr/>
          <a:lstStyle>
            <a:lvl1pPr>
              <a:defRPr sz="1200"/>
            </a:lvl1pPr>
          </a:lstStyle>
          <a:p>
            <a:fld id="{840F271E-9E7A-D74E-A07E-6C6D29A24C11}" type="datetime1">
              <a:rPr lang="en-US" altLang="en-US" smtClean="0"/>
              <a:t>6/22/18</a:t>
            </a:fld>
            <a:endParaRPr lang="en-US" altLang="en-US"/>
          </a:p>
        </p:txBody>
      </p:sp>
      <p:sp>
        <p:nvSpPr>
          <p:cNvPr id="5" name="Footer Placeholder 4"/>
          <p:cNvSpPr>
            <a:spLocks noGrp="1"/>
          </p:cNvSpPr>
          <p:nvPr>
            <p:ph type="ftr" sz="quarter" idx="11"/>
          </p:nvPr>
        </p:nvSpPr>
        <p:spPr/>
        <p:txBody>
          <a:bodyPr/>
          <a:lstStyle>
            <a:lvl1pPr>
              <a:defRPr sz="1200" dirty="0" smtClean="0">
                <a:solidFill>
                  <a:srgbClr val="004C97"/>
                </a:solidFill>
              </a:defRPr>
            </a:lvl1pPr>
          </a:lstStyle>
          <a:p>
            <a:pPr>
              <a:defRPr/>
            </a:pPr>
            <a:r>
              <a:rPr lang="en-US"/>
              <a:t>Sam Posen</a:t>
            </a:r>
            <a:endParaRPr lang="en-US" b="1"/>
          </a:p>
        </p:txBody>
      </p:sp>
      <p:sp>
        <p:nvSpPr>
          <p:cNvPr id="6" name="Slide Number Placeholder 5"/>
          <p:cNvSpPr>
            <a:spLocks noGrp="1"/>
          </p:cNvSpPr>
          <p:nvPr>
            <p:ph type="sldNum" sz="quarter" idx="12"/>
          </p:nvPr>
        </p:nvSpPr>
        <p:spPr/>
        <p:txBody>
          <a:bodyPr/>
          <a:lstStyle>
            <a:lvl1pPr>
              <a:defRPr sz="1200"/>
            </a:lvl1pPr>
          </a:lstStyle>
          <a:p>
            <a:fld id="{52E9C158-AEF1-41A2-A6CE-6F0BAB305EFD}" type="slidenum">
              <a:rPr lang="en-US" altLang="en-US"/>
              <a:pPr/>
              <a:t>‹#›</a:t>
            </a:fld>
            <a:endParaRPr lang="en-US" altLang="en-US"/>
          </a:p>
        </p:txBody>
      </p:sp>
    </p:spTree>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793776"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CD8BC5B0-F2C7-904D-A1CD-0458A2A40F15}" type="datetime1">
              <a:rPr lang="en-US" smtClean="0"/>
              <a:t>6/22/18</a:t>
            </a:fld>
            <a:endParaRPr lang="en-US" dirty="0"/>
          </a:p>
        </p:txBody>
      </p:sp>
      <p:sp>
        <p:nvSpPr>
          <p:cNvPr id="9" name="Footer Placeholder 4"/>
          <p:cNvSpPr>
            <a:spLocks noGrp="1"/>
          </p:cNvSpPr>
          <p:nvPr>
            <p:ph type="ftr" sz="quarter" idx="3"/>
          </p:nvPr>
        </p:nvSpPr>
        <p:spPr>
          <a:xfrm>
            <a:off x="1630841" y="6504213"/>
            <a:ext cx="616187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Sam Posen</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a:pPr>
                <a:defRPr/>
              </a:pPr>
              <a:t>‹#›</a:t>
            </a:fld>
            <a:endParaRPr lang="en-US" dirty="0"/>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fld id="{9500D2BE-7CF4-BA4F-9C66-62FE9CF8D738}" type="datetime1">
              <a:rPr lang="en-US" smtClean="0"/>
              <a:t>6/22/18</a:t>
            </a:fld>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pt-BR"/>
              <a:t>Sam Posen</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61B58E5A-BDCE-654F-8A41-6B684838D5C4}" type="datetime1">
              <a:rPr lang="en-US" smtClean="0"/>
              <a:t>6/22/18</a:t>
            </a:fld>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Sam Posen</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fld id="{7188317F-2B52-6941-A7C5-4364A63A3B4E}" type="datetime1">
              <a:rPr lang="en-US" smtClean="0"/>
              <a:t>6/22/18</a:t>
            </a:fld>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a:t>Sam Posen</a:t>
            </a:r>
            <a:endParaRPr lang="en-US" b="1"/>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93540BA9-C9E5-CE4A-8A01-156D4CBF1A50}" type="datetime1">
              <a:rPr lang="en-US" smtClean="0"/>
              <a:t>6/22/18</a:t>
            </a:fld>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Sam Posen</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fld id="{DF5465FF-48A3-4F4E-BAE3-F42C2C79A131}" type="datetime1">
              <a:rPr lang="en-US" smtClean="0"/>
              <a:t>6/22/18</a:t>
            </a:fld>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a:t>Sam Posen</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a:t>Drag picture to placeholder or click icon to add</a:t>
            </a:r>
          </a:p>
        </p:txBody>
      </p:sp>
    </p:spTree>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98C746AC-4689-F74D-928F-7D7FF781F005}" type="datetime1">
              <a:rPr lang="en-US" smtClean="0"/>
              <a:t>6/22/18</a:t>
            </a:fld>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a:t>Sam Posen</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Tree>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313" name="Line 73"/>
          <p:cNvSpPr>
            <a:spLocks noChangeShapeType="1"/>
          </p:cNvSpPr>
          <p:nvPr userDrawn="1"/>
        </p:nvSpPr>
        <p:spPr bwMode="auto">
          <a:xfrm>
            <a:off x="115888" y="6477000"/>
            <a:ext cx="8904287"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0322" name="Rectangle 82"/>
          <p:cNvSpPr>
            <a:spLocks noChangeArrowheads="1"/>
          </p:cNvSpPr>
          <p:nvPr userDrawn="1"/>
        </p:nvSpPr>
        <p:spPr bwMode="auto">
          <a:xfrm>
            <a:off x="8448675" y="119063"/>
            <a:ext cx="569913" cy="903287"/>
          </a:xfrm>
          <a:prstGeom prst="rect">
            <a:avLst/>
          </a:prstGeom>
          <a:solidFill>
            <a:schemeClr val="hlink"/>
          </a:solidFill>
          <a:ln w="9525">
            <a:solidFill>
              <a:srgbClr val="261748"/>
            </a:solidFill>
            <a:miter lim="800000"/>
            <a:headEnd/>
            <a:tailEnd/>
          </a:ln>
        </p:spPr>
        <p:txBody>
          <a:bodyPr wrap="none" anchor="ctr"/>
          <a:lstStyle/>
          <a:p>
            <a:endParaRPr lang="en-US"/>
          </a:p>
        </p:txBody>
      </p:sp>
      <p:pic>
        <p:nvPicPr>
          <p:cNvPr id="10323" name="Picture 83" descr="logo-XFEL_rgb"/>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117475" y="114300"/>
            <a:ext cx="911225" cy="911225"/>
          </a:xfrm>
          <a:prstGeom prst="rect">
            <a:avLst/>
          </a:prstGeom>
          <a:noFill/>
          <a:extLst>
            <a:ext uri="{909E8E84-426E-40DD-AFC4-6F175D3DCCD1}">
              <a14:hiddenFill xmlns:a14="http://schemas.microsoft.com/office/drawing/2010/main">
                <a:solidFill>
                  <a:srgbClr val="FFFFFF"/>
                </a:solidFill>
              </a14:hiddenFill>
            </a:ext>
          </a:extLst>
        </p:spPr>
      </p:pic>
      <p:sp>
        <p:nvSpPr>
          <p:cNvPr id="10324" name="Rectangle 84"/>
          <p:cNvSpPr>
            <a:spLocks noGrp="1" noChangeArrowheads="1"/>
          </p:cNvSpPr>
          <p:nvPr>
            <p:ph type="subTitle" sz="quarter" idx="1"/>
          </p:nvPr>
        </p:nvSpPr>
        <p:spPr>
          <a:xfrm>
            <a:off x="942975" y="3411538"/>
            <a:ext cx="7258050" cy="2868612"/>
          </a:xfrm>
          <a:extLst>
            <a:ext uri="{91240B29-F687-4F45-9708-019B960494DF}">
              <a14:hiddenLine xmlns:a14="http://schemas.microsoft.com/office/drawing/2010/main" w="28575">
                <a:solidFill>
                  <a:srgbClr val="FF66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40" tIns="45720" bIns="0"/>
          <a:lstStyle>
            <a:lvl1pPr marL="0" indent="0" algn="ctr">
              <a:buFont typeface="Wingdings" pitchFamily="2" charset="2"/>
              <a:buNone/>
              <a:defRPr sz="3200">
                <a:solidFill>
                  <a:schemeClr val="hlink"/>
                </a:solidFill>
              </a:defRPr>
            </a:lvl1pPr>
          </a:lstStyle>
          <a:p>
            <a:pPr lvl="0"/>
            <a:r>
              <a:rPr lang="en-US" noProof="0"/>
              <a:t>Click to edit Master subtitle style</a:t>
            </a:r>
            <a:endParaRPr lang="en-GB" noProof="0"/>
          </a:p>
        </p:txBody>
      </p:sp>
      <p:sp>
        <p:nvSpPr>
          <p:cNvPr id="10325" name="Line 85"/>
          <p:cNvSpPr>
            <a:spLocks noChangeShapeType="1"/>
          </p:cNvSpPr>
          <p:nvPr userDrawn="1"/>
        </p:nvSpPr>
        <p:spPr bwMode="auto">
          <a:xfrm>
            <a:off x="115888" y="6477000"/>
            <a:ext cx="8904287"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0326" name="Rectangle 86"/>
          <p:cNvSpPr>
            <a:spLocks noGrp="1" noChangeArrowheads="1"/>
          </p:cNvSpPr>
          <p:nvPr>
            <p:ph type="ctrTitle" sz="quarter"/>
          </p:nvPr>
        </p:nvSpPr>
        <p:spPr>
          <a:xfrm>
            <a:off x="939800" y="1314450"/>
            <a:ext cx="7251700" cy="1844675"/>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bIns="45720" anchor="ctr"/>
          <a:lstStyle>
            <a:lvl1pPr algn="ctr">
              <a:defRPr sz="5500" b="0">
                <a:solidFill>
                  <a:schemeClr val="hlink"/>
                </a:solidFill>
              </a:defRPr>
            </a:lvl1pPr>
          </a:lstStyle>
          <a:p>
            <a:pPr lvl="0"/>
            <a:r>
              <a:rPr lang="en-US" noProof="0"/>
              <a:t>Click to edit Master title style</a:t>
            </a:r>
            <a:endParaRPr lang="en-GB" noProof="0"/>
          </a:p>
        </p:txBody>
      </p:sp>
      <p:pic>
        <p:nvPicPr>
          <p:cNvPr id="10327" name="Picture 87" descr="Undulator_final_nurh#50DE97_links4-1"/>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1095375" y="114300"/>
            <a:ext cx="7281863"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10794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5D518E81-CA98-483E-BA30-586BB5DF9225}" type="slidenum">
              <a:rPr lang="en-GB"/>
              <a:pPr/>
              <a:t>‹#›</a:t>
            </a:fld>
            <a:endParaRPr lang="en-GB"/>
          </a:p>
        </p:txBody>
      </p:sp>
    </p:spTree>
    <p:extLst>
      <p:ext uri="{BB962C8B-B14F-4D97-AF65-F5344CB8AC3E}">
        <p14:creationId xmlns:p14="http://schemas.microsoft.com/office/powerpoint/2010/main" val="38932085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5D518E81-CA98-483E-BA30-586BB5DF9225}" type="slidenum">
              <a:rPr lang="en-GB"/>
              <a:pPr/>
              <a:t>‹#›</a:t>
            </a:fld>
            <a:endParaRPr lang="en-GB"/>
          </a:p>
        </p:txBody>
      </p:sp>
    </p:spTree>
    <p:extLst>
      <p:ext uri="{BB962C8B-B14F-4D97-AF65-F5344CB8AC3E}">
        <p14:creationId xmlns:p14="http://schemas.microsoft.com/office/powerpoint/2010/main" val="6510111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5D518E81-CA98-483E-BA30-586BB5DF9225}" type="slidenum">
              <a:rPr lang="en-GB"/>
              <a:pPr/>
              <a:t>‹#›</a:t>
            </a:fld>
            <a:endParaRPr lang="en-GB"/>
          </a:p>
        </p:txBody>
      </p:sp>
    </p:spTree>
    <p:extLst>
      <p:ext uri="{BB962C8B-B14F-4D97-AF65-F5344CB8AC3E}">
        <p14:creationId xmlns:p14="http://schemas.microsoft.com/office/powerpoint/2010/main" val="16972843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7517DB07-F910-4CAF-9890-D556C9E95020}" type="slidenum">
              <a:rPr lang="en-GB"/>
              <a:pPr/>
              <a:t>‹#›</a:t>
            </a:fld>
            <a:endParaRPr lang="en-GB"/>
          </a:p>
        </p:txBody>
      </p:sp>
    </p:spTree>
    <p:extLst>
      <p:ext uri="{BB962C8B-B14F-4D97-AF65-F5344CB8AC3E}">
        <p14:creationId xmlns:p14="http://schemas.microsoft.com/office/powerpoint/2010/main" val="2808653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D963707A-63F1-2A47-A097-CB34DF2077E2}" type="datetime1">
              <a:rPr lang="en-US" smtClean="0"/>
              <a:t>6/22/18</a:t>
            </a:fld>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pt-BR"/>
              <a:t>Sam Posen</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7475" y="1347788"/>
            <a:ext cx="2774950" cy="4459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44825" y="1347788"/>
            <a:ext cx="2774950" cy="4459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C1A67E70-BF59-4BB7-B294-AE2BA67D4E8E}" type="slidenum">
              <a:rPr lang="en-GB"/>
              <a:pPr/>
              <a:t>‹#›</a:t>
            </a:fld>
            <a:endParaRPr lang="en-GB"/>
          </a:p>
        </p:txBody>
      </p:sp>
    </p:spTree>
    <p:extLst>
      <p:ext uri="{BB962C8B-B14F-4D97-AF65-F5344CB8AC3E}">
        <p14:creationId xmlns:p14="http://schemas.microsoft.com/office/powerpoint/2010/main" val="28967248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CE19C896-DA6A-4400-8C14-50907EB4EF50}" type="slidenum">
              <a:rPr lang="en-GB"/>
              <a:pPr/>
              <a:t>‹#›</a:t>
            </a:fld>
            <a:endParaRPr lang="en-GB"/>
          </a:p>
        </p:txBody>
      </p:sp>
    </p:spTree>
    <p:extLst>
      <p:ext uri="{BB962C8B-B14F-4D97-AF65-F5344CB8AC3E}">
        <p14:creationId xmlns:p14="http://schemas.microsoft.com/office/powerpoint/2010/main" val="6760897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8C01219B-1E0C-4AD5-9BA5-31ADD4928749}" type="slidenum">
              <a:rPr lang="en-GB"/>
              <a:pPr/>
              <a:t>‹#›</a:t>
            </a:fld>
            <a:endParaRPr lang="en-GB"/>
          </a:p>
        </p:txBody>
      </p:sp>
    </p:spTree>
    <p:extLst>
      <p:ext uri="{BB962C8B-B14F-4D97-AF65-F5344CB8AC3E}">
        <p14:creationId xmlns:p14="http://schemas.microsoft.com/office/powerpoint/2010/main" val="22625609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0053F5AD-B768-4BD1-BFC6-9F80796D57FA}" type="slidenum">
              <a:rPr lang="en-GB"/>
              <a:pPr/>
              <a:t>‹#›</a:t>
            </a:fld>
            <a:endParaRPr lang="en-GB"/>
          </a:p>
        </p:txBody>
      </p:sp>
    </p:spTree>
    <p:extLst>
      <p:ext uri="{BB962C8B-B14F-4D97-AF65-F5344CB8AC3E}">
        <p14:creationId xmlns:p14="http://schemas.microsoft.com/office/powerpoint/2010/main" val="21436354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8D640F77-37AB-4F36-92C1-082969522608}" type="slidenum">
              <a:rPr lang="en-GB"/>
              <a:pPr/>
              <a:t>‹#›</a:t>
            </a:fld>
            <a:endParaRPr lang="en-GB"/>
          </a:p>
        </p:txBody>
      </p:sp>
    </p:spTree>
    <p:extLst>
      <p:ext uri="{BB962C8B-B14F-4D97-AF65-F5344CB8AC3E}">
        <p14:creationId xmlns:p14="http://schemas.microsoft.com/office/powerpoint/2010/main" val="78501260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7A9DD594-1494-490C-A2F0-850B64D3D3DA}" type="slidenum">
              <a:rPr lang="en-GB"/>
              <a:pPr/>
              <a:t>‹#›</a:t>
            </a:fld>
            <a:endParaRPr lang="en-GB"/>
          </a:p>
        </p:txBody>
      </p:sp>
    </p:spTree>
    <p:extLst>
      <p:ext uri="{BB962C8B-B14F-4D97-AF65-F5344CB8AC3E}">
        <p14:creationId xmlns:p14="http://schemas.microsoft.com/office/powerpoint/2010/main" val="53388219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17AED1BB-FE41-4B34-8868-58B8EAB3BB7D}" type="slidenum">
              <a:rPr lang="en-GB"/>
              <a:pPr/>
              <a:t>‹#›</a:t>
            </a:fld>
            <a:endParaRPr lang="en-GB"/>
          </a:p>
        </p:txBody>
      </p:sp>
    </p:spTree>
    <p:extLst>
      <p:ext uri="{BB962C8B-B14F-4D97-AF65-F5344CB8AC3E}">
        <p14:creationId xmlns:p14="http://schemas.microsoft.com/office/powerpoint/2010/main" val="243672941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13488" y="541338"/>
            <a:ext cx="2063750" cy="52657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7475" y="541338"/>
            <a:ext cx="6043613" cy="52657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DB697EAD-642F-47FE-85E0-4AAA449E39AD}" type="slidenum">
              <a:rPr lang="en-GB"/>
              <a:pPr/>
              <a:t>‹#›</a:t>
            </a:fld>
            <a:endParaRPr lang="en-GB"/>
          </a:p>
        </p:txBody>
      </p:sp>
    </p:spTree>
    <p:extLst>
      <p:ext uri="{BB962C8B-B14F-4D97-AF65-F5344CB8AC3E}">
        <p14:creationId xmlns:p14="http://schemas.microsoft.com/office/powerpoint/2010/main" val="253817973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6_Blank">
    <p:spTree>
      <p:nvGrpSpPr>
        <p:cNvPr id="1" name=""/>
        <p:cNvGrpSpPr/>
        <p:nvPr/>
      </p:nvGrpSpPr>
      <p:grpSpPr>
        <a:xfrm>
          <a:off x="0" y="0"/>
          <a:ext cx="0" cy="0"/>
          <a:chOff x="0" y="0"/>
          <a:chExt cx="0" cy="0"/>
        </a:xfrm>
      </p:grpSpPr>
      <p:sp>
        <p:nvSpPr>
          <p:cNvPr id="3" name="Rectangle 126"/>
          <p:cNvSpPr>
            <a:spLocks noGrp="1" noChangeArrowheads="1"/>
          </p:cNvSpPr>
          <p:nvPr>
            <p:ph type="sldNum" sz="quarter" idx="10"/>
          </p:nvPr>
        </p:nvSpPr>
        <p:spPr>
          <a:xfrm>
            <a:off x="7524328" y="6498533"/>
            <a:ext cx="1152327" cy="314843"/>
          </a:xfrm>
          <a:prstGeom prst="rect">
            <a:avLst/>
          </a:prstGeom>
        </p:spPr>
        <p:txBody>
          <a:bodyPr/>
          <a:lstStyle>
            <a:lvl1pPr algn="r">
              <a:defRPr sz="1200">
                <a:solidFill>
                  <a:schemeClr val="tx1"/>
                </a:solidFill>
              </a:defRPr>
            </a:lvl1pPr>
          </a:lstStyle>
          <a:p>
            <a:pPr>
              <a:defRPr/>
            </a:pPr>
            <a:r>
              <a:rPr lang="en-GB"/>
              <a:t>Page </a:t>
            </a:r>
            <a:fld id="{C95B0A03-7FD4-488C-A6AB-DBF5D6C36893}" type="slidenum">
              <a:rPr lang="en-GB" smtClean="0"/>
              <a:pPr>
                <a:defRPr/>
              </a:pPr>
              <a:t>‹#›</a:t>
            </a:fld>
            <a:endParaRPr lang="en-GB" dirty="0"/>
          </a:p>
        </p:txBody>
      </p:sp>
      <p:sp>
        <p:nvSpPr>
          <p:cNvPr id="2" name="Title 1"/>
          <p:cNvSpPr>
            <a:spLocks noGrp="1"/>
          </p:cNvSpPr>
          <p:nvPr>
            <p:ph type="title"/>
          </p:nvPr>
        </p:nvSpPr>
        <p:spPr>
          <a:xfrm>
            <a:off x="107504" y="44624"/>
            <a:ext cx="5616624" cy="1080120"/>
          </a:xfrm>
        </p:spPr>
        <p:txBody>
          <a:bodyPr/>
          <a:lstStyle>
            <a:lvl1pPr>
              <a:defRPr sz="2000"/>
            </a:lvl1pPr>
          </a:lstStyle>
          <a:p>
            <a:r>
              <a:rPr lang="en-US"/>
              <a:t>Click to edit Master title style</a:t>
            </a:r>
            <a:endParaRPr lang="de-DE"/>
          </a:p>
        </p:txBody>
      </p:sp>
      <p:sp>
        <p:nvSpPr>
          <p:cNvPr id="6" name="Rectangle 26"/>
          <p:cNvSpPr>
            <a:spLocks noGrp="1" noChangeArrowheads="1"/>
          </p:cNvSpPr>
          <p:nvPr>
            <p:ph type="ftr" sz="quarter" idx="3"/>
          </p:nvPr>
        </p:nvSpPr>
        <p:spPr bwMode="auto">
          <a:xfrm>
            <a:off x="117475" y="6505575"/>
            <a:ext cx="5702300" cy="2667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eaLnBrk="0" hangingPunct="0">
              <a:lnSpc>
                <a:spcPct val="110000"/>
              </a:lnSpc>
              <a:spcBef>
                <a:spcPct val="0"/>
              </a:spcBef>
              <a:buClrTx/>
              <a:buFontTx/>
              <a:buNone/>
              <a:defRPr sz="800">
                <a:solidFill>
                  <a:srgbClr val="000000"/>
                </a:solidFill>
                <a:latin typeface="Arial" charset="0"/>
              </a:defRPr>
            </a:lvl1pPr>
          </a:lstStyle>
          <a:p>
            <a:pPr fontAlgn="base">
              <a:spcAft>
                <a:spcPct val="0"/>
              </a:spcAft>
              <a:defRPr/>
            </a:pPr>
            <a:r>
              <a:rPr lang="en-US"/>
              <a:t>Sam Posen</a:t>
            </a:r>
            <a:endParaRPr lang="en-GB" dirty="0"/>
          </a:p>
        </p:txBody>
      </p:sp>
    </p:spTree>
    <p:extLst>
      <p:ext uri="{BB962C8B-B14F-4D97-AF65-F5344CB8AC3E}">
        <p14:creationId xmlns:p14="http://schemas.microsoft.com/office/powerpoint/2010/main" val="251050538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7_Blank">
    <p:spTree>
      <p:nvGrpSpPr>
        <p:cNvPr id="1" name=""/>
        <p:cNvGrpSpPr/>
        <p:nvPr/>
      </p:nvGrpSpPr>
      <p:grpSpPr>
        <a:xfrm>
          <a:off x="0" y="0"/>
          <a:ext cx="0" cy="0"/>
          <a:chOff x="0" y="0"/>
          <a:chExt cx="0" cy="0"/>
        </a:xfrm>
      </p:grpSpPr>
      <p:sp>
        <p:nvSpPr>
          <p:cNvPr id="3" name="Rectangle 126"/>
          <p:cNvSpPr>
            <a:spLocks noGrp="1" noChangeArrowheads="1"/>
          </p:cNvSpPr>
          <p:nvPr>
            <p:ph type="sldNum" sz="quarter" idx="10"/>
          </p:nvPr>
        </p:nvSpPr>
        <p:spPr/>
        <p:txBody>
          <a:bodyPr/>
          <a:lstStyle>
            <a:lvl1pPr>
              <a:defRPr/>
            </a:lvl1pPr>
          </a:lstStyle>
          <a:p>
            <a:pPr>
              <a:defRPr/>
            </a:pPr>
            <a:fld id="{C95B0A03-7FD4-488C-A6AB-DBF5D6C36893}" type="slidenum">
              <a:rPr lang="en-GB">
                <a:solidFill>
                  <a:srgbClr val="FFFFFF"/>
                </a:solidFill>
              </a:rPr>
              <a:pPr>
                <a:defRPr/>
              </a:pPr>
              <a:t>‹#›</a:t>
            </a:fld>
            <a:endParaRPr lang="en-GB">
              <a:solidFill>
                <a:srgbClr val="FFFFFF"/>
              </a:solidFill>
            </a:endParaRPr>
          </a:p>
        </p:txBody>
      </p:sp>
      <p:sp>
        <p:nvSpPr>
          <p:cNvPr id="2" name="Title 1"/>
          <p:cNvSpPr>
            <a:spLocks noGrp="1"/>
          </p:cNvSpPr>
          <p:nvPr>
            <p:ph type="title"/>
          </p:nvPr>
        </p:nvSpPr>
        <p:spPr/>
        <p:txBody>
          <a:bodyPr/>
          <a:lstStyle/>
          <a:p>
            <a:r>
              <a:rPr lang="en-US"/>
              <a:t>Click to edit Master title style</a:t>
            </a:r>
            <a:endParaRPr lang="de-DE"/>
          </a:p>
        </p:txBody>
      </p:sp>
    </p:spTree>
    <p:extLst>
      <p:ext uri="{BB962C8B-B14F-4D97-AF65-F5344CB8AC3E}">
        <p14:creationId xmlns:p14="http://schemas.microsoft.com/office/powerpoint/2010/main" val="3069703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fld id="{150B77AA-3787-9D44-B439-A3D538B740E9}" type="datetime1">
              <a:rPr lang="en-US" smtClean="0"/>
              <a:t>6/22/18</a:t>
            </a:fld>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pt-BR"/>
              <a:t>Sam Posen</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a:t>Drag picture to placeholder or click icon to add</a:t>
            </a:r>
          </a:p>
        </p:txBody>
      </p:sp>
    </p:spTree>
    <p:extLst>
      <p:ext uri="{BB962C8B-B14F-4D97-AF65-F5344CB8AC3E}">
        <p14:creationId xmlns:p14="http://schemas.microsoft.com/office/powerpoint/2010/main" val="2882221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8_Blank">
    <p:spTree>
      <p:nvGrpSpPr>
        <p:cNvPr id="1" name=""/>
        <p:cNvGrpSpPr/>
        <p:nvPr/>
      </p:nvGrpSpPr>
      <p:grpSpPr>
        <a:xfrm>
          <a:off x="0" y="0"/>
          <a:ext cx="0" cy="0"/>
          <a:chOff x="0" y="0"/>
          <a:chExt cx="0" cy="0"/>
        </a:xfrm>
      </p:grpSpPr>
      <p:sp>
        <p:nvSpPr>
          <p:cNvPr id="3" name="Rectangle 126"/>
          <p:cNvSpPr>
            <a:spLocks noGrp="1" noChangeArrowheads="1"/>
          </p:cNvSpPr>
          <p:nvPr>
            <p:ph type="sldNum" sz="quarter" idx="10"/>
          </p:nvPr>
        </p:nvSpPr>
        <p:spPr/>
        <p:txBody>
          <a:bodyPr/>
          <a:lstStyle>
            <a:lvl1pPr>
              <a:defRPr/>
            </a:lvl1pPr>
          </a:lstStyle>
          <a:p>
            <a:pPr>
              <a:defRPr/>
            </a:pPr>
            <a:fld id="{C95B0A03-7FD4-488C-A6AB-DBF5D6C36893}" type="slidenum">
              <a:rPr lang="en-GB">
                <a:solidFill>
                  <a:srgbClr val="FFFFFF"/>
                </a:solidFill>
              </a:rPr>
              <a:pPr>
                <a:defRPr/>
              </a:pPr>
              <a:t>‹#›</a:t>
            </a:fld>
            <a:endParaRPr lang="en-GB">
              <a:solidFill>
                <a:srgbClr val="FFFFFF"/>
              </a:solidFill>
            </a:endParaRPr>
          </a:p>
        </p:txBody>
      </p:sp>
      <p:sp>
        <p:nvSpPr>
          <p:cNvPr id="2" name="Title 1"/>
          <p:cNvSpPr>
            <a:spLocks noGrp="1"/>
          </p:cNvSpPr>
          <p:nvPr>
            <p:ph type="title"/>
          </p:nvPr>
        </p:nvSpPr>
        <p:spPr/>
        <p:txBody>
          <a:bodyPr/>
          <a:lstStyle/>
          <a:p>
            <a:r>
              <a:rPr lang="en-US"/>
              <a:t>Click to edit Master title style</a:t>
            </a:r>
            <a:endParaRPr lang="de-DE"/>
          </a:p>
        </p:txBody>
      </p:sp>
    </p:spTree>
    <p:extLst>
      <p:ext uri="{BB962C8B-B14F-4D97-AF65-F5344CB8AC3E}">
        <p14:creationId xmlns:p14="http://schemas.microsoft.com/office/powerpoint/2010/main" val="169746053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Rectangle 126"/>
          <p:cNvSpPr>
            <a:spLocks noGrp="1" noChangeArrowheads="1"/>
          </p:cNvSpPr>
          <p:nvPr>
            <p:ph type="sldNum" sz="quarter" idx="10"/>
          </p:nvPr>
        </p:nvSpPr>
        <p:spPr/>
        <p:txBody>
          <a:bodyPr/>
          <a:lstStyle>
            <a:lvl1pPr>
              <a:defRPr/>
            </a:lvl1pPr>
          </a:lstStyle>
          <a:p>
            <a:pPr>
              <a:defRPr/>
            </a:pPr>
            <a:fld id="{C95B0A03-7FD4-488C-A6AB-DBF5D6C36893}" type="slidenum">
              <a:rPr lang="en-GB">
                <a:solidFill>
                  <a:srgbClr val="FFFFFF"/>
                </a:solidFill>
              </a:rPr>
              <a:pPr>
                <a:defRPr/>
              </a:pPr>
              <a:t>‹#›</a:t>
            </a:fld>
            <a:endParaRPr lang="en-GB">
              <a:solidFill>
                <a:srgbClr val="FFFFFF"/>
              </a:solidFill>
            </a:endParaRPr>
          </a:p>
        </p:txBody>
      </p:sp>
      <p:sp>
        <p:nvSpPr>
          <p:cNvPr id="2" name="Title 1"/>
          <p:cNvSpPr>
            <a:spLocks noGrp="1"/>
          </p:cNvSpPr>
          <p:nvPr>
            <p:ph type="title"/>
          </p:nvPr>
        </p:nvSpPr>
        <p:spPr/>
        <p:txBody>
          <a:bodyPr/>
          <a:lstStyle/>
          <a:p>
            <a:r>
              <a:rPr lang="en-US"/>
              <a:t>Click to edit Master title style</a:t>
            </a:r>
            <a:endParaRPr lang="de-DE"/>
          </a:p>
        </p:txBody>
      </p:sp>
    </p:spTree>
    <p:extLst>
      <p:ext uri="{BB962C8B-B14F-4D97-AF65-F5344CB8AC3E}">
        <p14:creationId xmlns:p14="http://schemas.microsoft.com/office/powerpoint/2010/main" val="43769424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3" name="Rectangle 126"/>
          <p:cNvSpPr>
            <a:spLocks noGrp="1" noChangeArrowheads="1"/>
          </p:cNvSpPr>
          <p:nvPr>
            <p:ph type="sldNum" sz="quarter" idx="10"/>
          </p:nvPr>
        </p:nvSpPr>
        <p:spPr/>
        <p:txBody>
          <a:bodyPr/>
          <a:lstStyle>
            <a:lvl1pPr>
              <a:defRPr/>
            </a:lvl1pPr>
          </a:lstStyle>
          <a:p>
            <a:pPr>
              <a:defRPr/>
            </a:pPr>
            <a:fld id="{C95B0A03-7FD4-488C-A6AB-DBF5D6C36893}" type="slidenum">
              <a:rPr lang="en-GB">
                <a:solidFill>
                  <a:srgbClr val="FFFFFF"/>
                </a:solidFill>
              </a:rPr>
              <a:pPr>
                <a:defRPr/>
              </a:pPr>
              <a:t>‹#›</a:t>
            </a:fld>
            <a:endParaRPr lang="en-GB">
              <a:solidFill>
                <a:srgbClr val="FFFFFF"/>
              </a:solidFill>
            </a:endParaRPr>
          </a:p>
        </p:txBody>
      </p:sp>
      <p:sp>
        <p:nvSpPr>
          <p:cNvPr id="2" name="Title 1"/>
          <p:cNvSpPr>
            <a:spLocks noGrp="1"/>
          </p:cNvSpPr>
          <p:nvPr>
            <p:ph type="title"/>
          </p:nvPr>
        </p:nvSpPr>
        <p:spPr/>
        <p:txBody>
          <a:bodyPr/>
          <a:lstStyle/>
          <a:p>
            <a:r>
              <a:rPr lang="en-US"/>
              <a:t>Click to edit Master title style</a:t>
            </a:r>
            <a:endParaRPr lang="de-DE"/>
          </a:p>
        </p:txBody>
      </p:sp>
    </p:spTree>
    <p:extLst>
      <p:ext uri="{BB962C8B-B14F-4D97-AF65-F5344CB8AC3E}">
        <p14:creationId xmlns:p14="http://schemas.microsoft.com/office/powerpoint/2010/main" val="202953924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3" name="Rectangle 126"/>
          <p:cNvSpPr>
            <a:spLocks noGrp="1" noChangeArrowheads="1"/>
          </p:cNvSpPr>
          <p:nvPr>
            <p:ph type="sldNum" sz="quarter" idx="10"/>
          </p:nvPr>
        </p:nvSpPr>
        <p:spPr/>
        <p:txBody>
          <a:bodyPr/>
          <a:lstStyle>
            <a:lvl1pPr>
              <a:defRPr/>
            </a:lvl1pPr>
          </a:lstStyle>
          <a:p>
            <a:pPr>
              <a:defRPr/>
            </a:pPr>
            <a:fld id="{C95B0A03-7FD4-488C-A6AB-DBF5D6C36893}" type="slidenum">
              <a:rPr lang="en-GB">
                <a:solidFill>
                  <a:srgbClr val="FFFFFF"/>
                </a:solidFill>
              </a:rPr>
              <a:pPr>
                <a:defRPr/>
              </a:pPr>
              <a:t>‹#›</a:t>
            </a:fld>
            <a:endParaRPr lang="en-GB">
              <a:solidFill>
                <a:srgbClr val="FFFFFF"/>
              </a:solidFill>
            </a:endParaRPr>
          </a:p>
        </p:txBody>
      </p:sp>
      <p:sp>
        <p:nvSpPr>
          <p:cNvPr id="2" name="Title 1"/>
          <p:cNvSpPr>
            <a:spLocks noGrp="1"/>
          </p:cNvSpPr>
          <p:nvPr>
            <p:ph type="title"/>
          </p:nvPr>
        </p:nvSpPr>
        <p:spPr/>
        <p:txBody>
          <a:bodyPr/>
          <a:lstStyle/>
          <a:p>
            <a:r>
              <a:rPr lang="en-US"/>
              <a:t>Click to edit Master title style</a:t>
            </a:r>
            <a:endParaRPr lang="de-DE"/>
          </a:p>
        </p:txBody>
      </p:sp>
    </p:spTree>
    <p:extLst>
      <p:ext uri="{BB962C8B-B14F-4D97-AF65-F5344CB8AC3E}">
        <p14:creationId xmlns:p14="http://schemas.microsoft.com/office/powerpoint/2010/main" val="50991538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20_Blank">
    <p:spTree>
      <p:nvGrpSpPr>
        <p:cNvPr id="1" name=""/>
        <p:cNvGrpSpPr/>
        <p:nvPr/>
      </p:nvGrpSpPr>
      <p:grpSpPr>
        <a:xfrm>
          <a:off x="0" y="0"/>
          <a:ext cx="0" cy="0"/>
          <a:chOff x="0" y="0"/>
          <a:chExt cx="0" cy="0"/>
        </a:xfrm>
      </p:grpSpPr>
      <p:sp>
        <p:nvSpPr>
          <p:cNvPr id="3" name="Rectangle 126"/>
          <p:cNvSpPr>
            <a:spLocks noGrp="1" noChangeArrowheads="1"/>
          </p:cNvSpPr>
          <p:nvPr>
            <p:ph type="sldNum" sz="quarter" idx="10"/>
          </p:nvPr>
        </p:nvSpPr>
        <p:spPr/>
        <p:txBody>
          <a:bodyPr/>
          <a:lstStyle>
            <a:lvl1pPr>
              <a:defRPr/>
            </a:lvl1pPr>
          </a:lstStyle>
          <a:p>
            <a:pPr>
              <a:defRPr/>
            </a:pPr>
            <a:fld id="{C95B0A03-7FD4-488C-A6AB-DBF5D6C36893}" type="slidenum">
              <a:rPr lang="en-GB">
                <a:solidFill>
                  <a:srgbClr val="FFFFFF"/>
                </a:solidFill>
              </a:rPr>
              <a:pPr>
                <a:defRPr/>
              </a:pPr>
              <a:t>‹#›</a:t>
            </a:fld>
            <a:endParaRPr lang="en-GB">
              <a:solidFill>
                <a:srgbClr val="FFFFFF"/>
              </a:solidFill>
            </a:endParaRPr>
          </a:p>
        </p:txBody>
      </p:sp>
      <p:sp>
        <p:nvSpPr>
          <p:cNvPr id="2" name="Title 1"/>
          <p:cNvSpPr>
            <a:spLocks noGrp="1"/>
          </p:cNvSpPr>
          <p:nvPr>
            <p:ph type="title"/>
          </p:nvPr>
        </p:nvSpPr>
        <p:spPr/>
        <p:txBody>
          <a:bodyPr/>
          <a:lstStyle/>
          <a:p>
            <a:r>
              <a:rPr lang="en-US"/>
              <a:t>Click to edit Master title style</a:t>
            </a:r>
            <a:endParaRPr lang="de-DE"/>
          </a:p>
        </p:txBody>
      </p:sp>
    </p:spTree>
    <p:extLst>
      <p:ext uri="{BB962C8B-B14F-4D97-AF65-F5344CB8AC3E}">
        <p14:creationId xmlns:p14="http://schemas.microsoft.com/office/powerpoint/2010/main" val="52487593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2400">
              <a:solidFill>
                <a:srgbClr val="FFFFFF"/>
              </a:solidFill>
              <a:latin typeface="Calibri"/>
            </a:endParaRPr>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324420221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793776"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AE162AD8-E174-1B4F-B04C-D2C67E01A5EA}" type="datetime1">
              <a:rPr lang="en-US" smtClean="0"/>
              <a:t>6/22/18</a:t>
            </a:fld>
            <a:endParaRPr lang="en-US" dirty="0"/>
          </a:p>
        </p:txBody>
      </p:sp>
      <p:sp>
        <p:nvSpPr>
          <p:cNvPr id="9" name="Footer Placeholder 4"/>
          <p:cNvSpPr>
            <a:spLocks noGrp="1"/>
          </p:cNvSpPr>
          <p:nvPr>
            <p:ph type="ftr" sz="quarter" idx="3"/>
          </p:nvPr>
        </p:nvSpPr>
        <p:spPr>
          <a:xfrm>
            <a:off x="1630841" y="6504213"/>
            <a:ext cx="616187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Sam Posen</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a:pPr>
                <a:defRPr/>
              </a:pPr>
              <a:t>‹#›</a:t>
            </a:fld>
            <a:endParaRPr lang="en-US" dirty="0"/>
          </a:p>
        </p:txBody>
      </p:sp>
    </p:spTree>
    <p:extLst>
      <p:ext uri="{BB962C8B-B14F-4D97-AF65-F5344CB8AC3E}">
        <p14:creationId xmlns:p14="http://schemas.microsoft.com/office/powerpoint/2010/main" val="24954881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B1F2B4C4-647D-C540-980D-E28AD3B4FC50}" type="datetime1">
              <a:rPr lang="en-US" smtClean="0"/>
              <a:t>6/22/18</a:t>
            </a:fld>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Sam Posen</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91810568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fld id="{C715BF79-CC69-0547-BEBE-38B781AD8231}" type="datetime1">
              <a:rPr lang="en-US" smtClean="0"/>
              <a:t>6/22/18</a:t>
            </a:fld>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a:t>Sam Posen</a:t>
            </a:r>
            <a:endParaRPr lang="en-US" b="1"/>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18685813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543D22BC-10F8-A747-9255-626EF51173E9}" type="datetime1">
              <a:rPr lang="en-US" smtClean="0"/>
              <a:t>6/22/18</a:t>
            </a:fld>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Sam Posen</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736239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B5750DCD-C06C-1447-8E79-5F3871863BC8}" type="datetime1">
              <a:rPr lang="en-US" smtClean="0"/>
              <a:t>6/22/18</a:t>
            </a:fld>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pt-BR"/>
              <a:t>Sam Posen</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Tree>
    <p:extLst>
      <p:ext uri="{BB962C8B-B14F-4D97-AF65-F5344CB8AC3E}">
        <p14:creationId xmlns:p14="http://schemas.microsoft.com/office/powerpoint/2010/main" val="83016178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fld id="{BD7CA8F4-627C-F54E-8B50-861C7FD9AC8F}" type="datetime1">
              <a:rPr lang="en-US" smtClean="0"/>
              <a:t>6/22/18</a:t>
            </a:fld>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a:t>Sam Posen</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a:t>Drag picture to placeholder or click icon to add</a:t>
            </a:r>
          </a:p>
        </p:txBody>
      </p:sp>
    </p:spTree>
    <p:extLst>
      <p:ext uri="{BB962C8B-B14F-4D97-AF65-F5344CB8AC3E}">
        <p14:creationId xmlns:p14="http://schemas.microsoft.com/office/powerpoint/2010/main" val="77844734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4B87D45E-9624-EF4F-9E5A-49DCA2FCEFF0}" type="datetime1">
              <a:rPr lang="en-US" smtClean="0"/>
              <a:t>6/22/18</a:t>
            </a:fld>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a:t>Sam Posen</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Tree>
    <p:extLst>
      <p:ext uri="{BB962C8B-B14F-4D97-AF65-F5344CB8AC3E}">
        <p14:creationId xmlns:p14="http://schemas.microsoft.com/office/powerpoint/2010/main" val="353088564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793776"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A617866B-CFCA-714B-B464-FFBA2D7E5411}" type="datetime1">
              <a:rPr lang="en-US" smtClean="0"/>
              <a:t>6/22/18</a:t>
            </a:fld>
            <a:endParaRPr lang="en-US" dirty="0"/>
          </a:p>
        </p:txBody>
      </p:sp>
      <p:sp>
        <p:nvSpPr>
          <p:cNvPr id="9" name="Footer Placeholder 4"/>
          <p:cNvSpPr>
            <a:spLocks noGrp="1"/>
          </p:cNvSpPr>
          <p:nvPr>
            <p:ph type="ftr" sz="quarter" idx="3"/>
          </p:nvPr>
        </p:nvSpPr>
        <p:spPr>
          <a:xfrm>
            <a:off x="1630841" y="6504213"/>
            <a:ext cx="616187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Sam Posen</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a:pPr>
                <a:defRPr/>
              </a:pPr>
              <a:t>‹#›</a:t>
            </a:fld>
            <a:endParaRPr lang="en-US" dirty="0"/>
          </a:p>
        </p:txBody>
      </p:sp>
    </p:spTree>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3AE907DF-1DB8-9A42-A9EA-005B4A344979}" type="datetime1">
              <a:rPr lang="en-US" smtClean="0"/>
              <a:t>6/22/18</a:t>
            </a:fld>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Sam Posen</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fld id="{D6BA717E-9E44-7446-A057-AA8665C8C4A9}" type="datetime1">
              <a:rPr lang="en-US" smtClean="0"/>
              <a:t>6/22/18</a:t>
            </a:fld>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a:t>Sam Posen</a:t>
            </a:r>
            <a:endParaRPr lang="en-US" b="1"/>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0ABCDFFC-FB57-C044-9353-86E084AD0172}" type="datetime1">
              <a:rPr lang="en-US" smtClean="0"/>
              <a:t>6/22/18</a:t>
            </a:fld>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Sam Posen</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fld id="{9D480A07-19C5-9D42-8AA2-3144D3269499}" type="datetime1">
              <a:rPr lang="en-US" smtClean="0"/>
              <a:t>6/22/18</a:t>
            </a:fld>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a:t>Sam Posen</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a:t>Drag picture to placeholder or click icon to add</a:t>
            </a:r>
          </a:p>
        </p:txBody>
      </p:sp>
    </p:spTree>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E3D7629B-9323-E846-A045-F92917EA26D8}" type="datetime1">
              <a:rPr lang="en-US" smtClean="0"/>
              <a:t>6/22/18</a:t>
            </a:fld>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a:t>Sam Posen</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mp; Content">
    <p:bg>
      <p:bgPr>
        <a:solidFill>
          <a:schemeClr val="bg2">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3"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450013" y="6515100"/>
            <a:ext cx="1076325" cy="241300"/>
          </a:xfrm>
        </p:spPr>
        <p:txBody>
          <a:bodyPr/>
          <a:lstStyle>
            <a:lvl1pPr>
              <a:defRPr sz="1200"/>
            </a:lvl1pPr>
          </a:lstStyle>
          <a:p>
            <a:fld id="{3E58490A-A514-A445-865E-C6D289A26095}" type="datetime1">
              <a:rPr lang="en-US" altLang="en-US" smtClean="0"/>
              <a:t>6/22/18</a:t>
            </a:fld>
            <a:endParaRPr lang="en-US" altLang="en-US"/>
          </a:p>
        </p:txBody>
      </p:sp>
      <p:sp>
        <p:nvSpPr>
          <p:cNvPr id="5" name="Footer Placeholder 4"/>
          <p:cNvSpPr>
            <a:spLocks noGrp="1"/>
          </p:cNvSpPr>
          <p:nvPr>
            <p:ph type="ftr" sz="quarter" idx="11"/>
          </p:nvPr>
        </p:nvSpPr>
        <p:spPr/>
        <p:txBody>
          <a:bodyPr/>
          <a:lstStyle>
            <a:lvl1pPr>
              <a:defRPr sz="1200" dirty="0" smtClean="0">
                <a:solidFill>
                  <a:srgbClr val="004C97"/>
                </a:solidFill>
              </a:defRPr>
            </a:lvl1pPr>
          </a:lstStyle>
          <a:p>
            <a:pPr>
              <a:defRPr/>
            </a:pPr>
            <a:r>
              <a:rPr lang="en-US"/>
              <a:t>Sam Posen</a:t>
            </a:r>
            <a:endParaRPr lang="en-US" b="1"/>
          </a:p>
        </p:txBody>
      </p:sp>
      <p:sp>
        <p:nvSpPr>
          <p:cNvPr id="6" name="Slide Number Placeholder 5"/>
          <p:cNvSpPr>
            <a:spLocks noGrp="1"/>
          </p:cNvSpPr>
          <p:nvPr>
            <p:ph type="sldNum" sz="quarter" idx="12"/>
          </p:nvPr>
        </p:nvSpPr>
        <p:spPr/>
        <p:txBody>
          <a:bodyPr/>
          <a:lstStyle>
            <a:lvl1pPr>
              <a:defRPr sz="1200"/>
            </a:lvl1pPr>
          </a:lstStyle>
          <a:p>
            <a:fld id="{52E9C158-AEF1-41A2-A6CE-6F0BAB305EFD}" type="slidenum">
              <a:rPr lang="en-US" altLang="en-US"/>
              <a:pPr/>
              <a:t>‹#›</a:t>
            </a:fld>
            <a:endParaRPr lang="en-US" altLang="en-US"/>
          </a:p>
        </p:txBody>
      </p:sp>
    </p:spTree>
    <p:extLst>
      <p:ext uri="{BB962C8B-B14F-4D97-AF65-F5344CB8AC3E}">
        <p14:creationId xmlns:p14="http://schemas.microsoft.com/office/powerpoint/2010/main" val="1777099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9"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10" Type="http://schemas.openxmlformats.org/officeDocument/2006/relationships/image" Target="../media/image1.png"/><Relationship Id="rId4" Type="http://schemas.openxmlformats.org/officeDocument/2006/relationships/slideLayout" Target="../slideLayouts/slideLayout33.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5" Type="http://schemas.openxmlformats.org/officeDocument/2006/relationships/slideLayout" Target="../slideLayouts/slideLayout42.xml"/><Relationship Id="rId4" Type="http://schemas.openxmlformats.org/officeDocument/2006/relationships/slideLayout" Target="../slideLayouts/slideLayout41.xml"/><Relationship Id="rId9"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3" Type="http://schemas.openxmlformats.org/officeDocument/2006/relationships/slideLayout" Target="../slideLayouts/slideLayout47.xml"/><Relationship Id="rId21" Type="http://schemas.openxmlformats.org/officeDocument/2006/relationships/theme" Target="../theme/theme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5" Type="http://schemas.openxmlformats.org/officeDocument/2006/relationships/image" Target="../media/image7.png"/><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slideLayout" Target="../slideLayouts/slideLayout64.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24" Type="http://schemas.openxmlformats.org/officeDocument/2006/relationships/image" Target="../media/image6.png"/><Relationship Id="rId5" Type="http://schemas.openxmlformats.org/officeDocument/2006/relationships/slideLayout" Target="../slideLayouts/slideLayout49.xml"/><Relationship Id="rId15" Type="http://schemas.openxmlformats.org/officeDocument/2006/relationships/slideLayout" Target="../slideLayouts/slideLayout59.xml"/><Relationship Id="rId23" Type="http://schemas.openxmlformats.org/officeDocument/2006/relationships/image" Target="../media/image5.png"/><Relationship Id="rId10" Type="http://schemas.openxmlformats.org/officeDocument/2006/relationships/slideLayout" Target="../slideLayouts/slideLayout54.xml"/><Relationship Id="rId19" Type="http://schemas.openxmlformats.org/officeDocument/2006/relationships/slideLayout" Target="../slideLayouts/slideLayout63.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image" Target="../media/image4.jpeg"/></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67.xml"/><Relationship Id="rId7" Type="http://schemas.openxmlformats.org/officeDocument/2006/relationships/slideLayout" Target="../slideLayouts/slideLayout71.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5" Type="http://schemas.openxmlformats.org/officeDocument/2006/relationships/slideLayout" Target="../slideLayouts/slideLayout69.xml"/><Relationship Id="rId4" Type="http://schemas.openxmlformats.org/officeDocument/2006/relationships/slideLayout" Target="../slideLayouts/slideLayout68.xml"/><Relationship Id="rId9" Type="http://schemas.openxmlformats.org/officeDocument/2006/relationships/image" Target="../media/image1.png"/></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5" Type="http://schemas.openxmlformats.org/officeDocument/2006/relationships/slideLayout" Target="../slideLayouts/slideLayout76.xml"/><Relationship Id="rId4" Type="http://schemas.openxmlformats.org/officeDocument/2006/relationships/slideLayout" Target="../slideLayouts/slideLayout75.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810BD053-9489-9044-BC9A-20348B47C3A2}" type="datetime1">
              <a:rPr lang="en-US" smtClean="0"/>
              <a:t>6/22/18</a:t>
            </a:fld>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pt-BR"/>
              <a:t>Sam Posen</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04" r:id="rId2"/>
    <p:sldLayoutId id="2147484105" r:id="rId3"/>
    <p:sldLayoutId id="2147484120" r:id="rId4"/>
    <p:sldLayoutId id="2147484103" r:id="rId5"/>
    <p:sldLayoutId id="2147484122" r:id="rId6"/>
    <p:sldLayoutId id="2147484116" r:id="rId7"/>
    <p:sldLayoutId id="2147484198" r:id="rId8"/>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A3EB8FCD-871B-4746-8095-94E1AEEB3FFD}" type="datetime1">
              <a:rPr lang="en-US" smtClean="0"/>
              <a:t>6/22/18</a:t>
            </a:fld>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Sam Posen</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solidFill>
                <a:srgbClr val="003087"/>
              </a:solidFill>
            </a:endParaRPr>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995288786"/>
      </p:ext>
    </p:extLst>
  </p:cSld>
  <p:clrMap bg1="lt1" tx1="dk1" bg2="lt2" tx2="dk2" accent1="accent1" accent2="accent2" accent3="accent3" accent4="accent4" accent5="accent5" accent6="accent6" hlink="hlink" folHlink="folHlink"/>
  <p:sldLayoutIdLst>
    <p:sldLayoutId id="2147484125" r:id="rId1"/>
    <p:sldLayoutId id="2147484126" r:id="rId2"/>
    <p:sldLayoutId id="2147484127" r:id="rId3"/>
    <p:sldLayoutId id="2147484128" r:id="rId4"/>
    <p:sldLayoutId id="2147484129" r:id="rId5"/>
    <p:sldLayoutId id="2147484130" r:id="rId6"/>
    <p:sldLayoutId id="2147484131" r:id="rId7"/>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0D319BE6-5C85-9D4B-8A14-2B9F7E37D12B}" type="datetime1">
              <a:rPr lang="en-US" smtClean="0"/>
              <a:t>6/22/18</a:t>
            </a:fld>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Sam Posen</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solidFill>
                <a:srgbClr val="003087"/>
              </a:solidFill>
            </a:endParaRPr>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879028634"/>
      </p:ext>
    </p:extLst>
  </p:cSld>
  <p:clrMap bg1="lt1" tx1="dk1" bg2="lt2" tx2="dk2" accent1="accent1" accent2="accent2" accent3="accent3" accent4="accent4" accent5="accent5" accent6="accent6" hlink="hlink" folHlink="folHlink"/>
  <p:sldLayoutIdLst>
    <p:sldLayoutId id="2147484134" r:id="rId1"/>
    <p:sldLayoutId id="2147484135" r:id="rId2"/>
    <p:sldLayoutId id="2147484136" r:id="rId3"/>
    <p:sldLayoutId id="2147484137" r:id="rId4"/>
    <p:sldLayoutId id="2147484138" r:id="rId5"/>
    <p:sldLayoutId id="2147484139" r:id="rId6"/>
    <p:sldLayoutId id="2147484140" r:id="rId7"/>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66392969-3AAC-6B4E-8DA3-518632DC994A}" type="datetime1">
              <a:rPr lang="en-US" smtClean="0"/>
              <a:t>6/22/18</a:t>
            </a:fld>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Sam Posen</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solidFill>
                <a:srgbClr val="003087"/>
              </a:solidFill>
            </a:endParaRPr>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51812908"/>
      </p:ext>
    </p:extLst>
  </p:cSld>
  <p:clrMap bg1="lt1" tx1="dk1" bg2="lt2" tx2="dk2" accent1="accent1" accent2="accent2" accent3="accent3" accent4="accent4" accent5="accent5" accent6="accent6" hlink="hlink" folHlink="folHlink"/>
  <p:sldLayoutIdLst>
    <p:sldLayoutId id="2147484143" r:id="rId1"/>
    <p:sldLayoutId id="2147484144" r:id="rId2"/>
    <p:sldLayoutId id="2147484145" r:id="rId3"/>
    <p:sldLayoutId id="2147484146" r:id="rId4"/>
    <p:sldLayoutId id="2147484147" r:id="rId5"/>
    <p:sldLayoutId id="2147484148" r:id="rId6"/>
    <p:sldLayoutId id="2147484149" r:id="rId7"/>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DEA12D88-B558-6A48-B0BF-97CF489E2DA3}" type="datetime1">
              <a:rPr lang="en-US" smtClean="0"/>
              <a:t>6/22/18</a:t>
            </a:fld>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Sam Posen</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solidFill>
                <a:srgbClr val="003087"/>
              </a:solidFill>
            </a:endParaRPr>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1317902427"/>
      </p:ext>
    </p:extLst>
  </p:cSld>
  <p:clrMap bg1="lt1" tx1="dk1" bg2="lt2" tx2="dk2" accent1="accent1" accent2="accent2" accent3="accent3" accent4="accent4" accent5="accent5" accent6="accent6" hlink="hlink" folHlink="folHlink"/>
  <p:sldLayoutIdLst>
    <p:sldLayoutId id="2147484152" r:id="rId1"/>
    <p:sldLayoutId id="2147484153" r:id="rId2"/>
    <p:sldLayoutId id="2147484154" r:id="rId3"/>
    <p:sldLayoutId id="2147484155" r:id="rId4"/>
    <p:sldLayoutId id="2147484156" r:id="rId5"/>
    <p:sldLayoutId id="2147484157" r:id="rId6"/>
    <p:sldLayoutId id="2147484158" r:id="rId7"/>
    <p:sldLayoutId id="2147484159" r:id="rId8"/>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1C0C8190-2111-EE4F-8050-AAEC6855D749}" type="datetime1">
              <a:rPr lang="en-US" smtClean="0"/>
              <a:t>6/22/18</a:t>
            </a:fld>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Sam Posen</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solidFill>
                <a:srgbClr val="003087"/>
              </a:solidFill>
            </a:endParaRPr>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1358115357"/>
      </p:ext>
    </p:extLst>
  </p:cSld>
  <p:clrMap bg1="lt1" tx1="dk1" bg2="lt2" tx2="dk2" accent1="accent1" accent2="accent2" accent3="accent3" accent4="accent4" accent5="accent5" accent6="accent6" hlink="hlink" folHlink="folHlink"/>
  <p:sldLayoutIdLst>
    <p:sldLayoutId id="2147484161" r:id="rId1"/>
    <p:sldLayoutId id="2147484162" r:id="rId2"/>
    <p:sldLayoutId id="2147484163" r:id="rId3"/>
    <p:sldLayoutId id="2147484164" r:id="rId4"/>
    <p:sldLayoutId id="2147484165" r:id="rId5"/>
    <p:sldLayoutId id="2147484166" r:id="rId6"/>
    <p:sldLayoutId id="2147484167" r:id="rId7"/>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58" name="Picture 134" descr="Undulator_final_nurh#50DE97_rechts"/>
          <p:cNvPicPr>
            <a:picLocks noChangeAspect="1" noChangeArrowheads="1"/>
          </p:cNvPicPr>
          <p:nvPr/>
        </p:nvPicPr>
        <p:blipFill>
          <a:blip r:embed="rId22" cstate="screen">
            <a:extLst>
              <a:ext uri="{28A0092B-C50C-407E-A947-70E740481C1C}">
                <a14:useLocalDpi xmlns:a14="http://schemas.microsoft.com/office/drawing/2010/main" val="0"/>
              </a:ext>
            </a:extLst>
          </a:blip>
          <a:srcRect/>
          <a:stretch>
            <a:fillRect/>
          </a:stretch>
        </p:blipFill>
        <p:spPr bwMode="auto">
          <a:xfrm>
            <a:off x="8447088" y="117475"/>
            <a:ext cx="577850" cy="914400"/>
          </a:xfrm>
          <a:prstGeom prst="rect">
            <a:avLst/>
          </a:prstGeom>
          <a:noFill/>
          <a:extLst>
            <a:ext uri="{909E8E84-426E-40DD-AFC4-6F175D3DCCD1}">
              <a14:hiddenFill xmlns:a14="http://schemas.microsoft.com/office/drawing/2010/main">
                <a:solidFill>
                  <a:srgbClr val="FFFFFF"/>
                </a:solidFill>
              </a14:hiddenFill>
            </a:ext>
          </a:extLst>
        </p:spPr>
      </p:pic>
      <p:sp>
        <p:nvSpPr>
          <p:cNvPr id="1150" name="Rectangle 126"/>
          <p:cNvSpPr>
            <a:spLocks noGrp="1" noChangeArrowheads="1"/>
          </p:cNvSpPr>
          <p:nvPr>
            <p:ph type="sldNum" sz="quarter" idx="4"/>
          </p:nvPr>
        </p:nvSpPr>
        <p:spPr bwMode="auto">
          <a:xfrm>
            <a:off x="8442325" y="114300"/>
            <a:ext cx="576263" cy="911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54000" tIns="45720" rIns="54000" bIns="18000" numCol="1" anchor="b" anchorCtr="0" compatLnSpc="1">
            <a:prstTxWarp prst="textNoShape">
              <a:avLst/>
            </a:prstTxWarp>
          </a:bodyPr>
          <a:lstStyle>
            <a:lvl1pPr algn="ctr" eaLnBrk="0" hangingPunct="0">
              <a:spcBef>
                <a:spcPct val="0"/>
              </a:spcBef>
              <a:buClrTx/>
              <a:buFontTx/>
              <a:buNone/>
              <a:defRPr sz="1000" b="1">
                <a:solidFill>
                  <a:schemeClr val="bg1"/>
                </a:solidFill>
                <a:ea typeface="Geneva" pitchFamily="1" charset="-128"/>
              </a:defRPr>
            </a:lvl1pPr>
          </a:lstStyle>
          <a:p>
            <a:fld id="{BA1EBF86-6A8F-4A06-BB51-46337A5CF2A5}" type="slidenum">
              <a:rPr lang="en-GB"/>
              <a:pPr/>
              <a:t>‹#›</a:t>
            </a:fld>
            <a:endParaRPr lang="en-GB"/>
          </a:p>
        </p:txBody>
      </p:sp>
      <p:pic>
        <p:nvPicPr>
          <p:cNvPr id="1061" name="Picture 37" descr="Helmholtz_Logo"/>
          <p:cNvPicPr>
            <a:picLocks noChangeAspect="1" noChangeArrowheads="1"/>
          </p:cNvPicPr>
          <p:nvPr/>
        </p:nvPicPr>
        <p:blipFill>
          <a:blip r:embed="rId23" cstate="screen">
            <a:extLst>
              <a:ext uri="{28A0092B-C50C-407E-A947-70E740481C1C}">
                <a14:useLocalDpi xmlns:a14="http://schemas.microsoft.com/office/drawing/2010/main" val="0"/>
              </a:ext>
            </a:extLst>
          </a:blip>
          <a:srcRect/>
          <a:stretch>
            <a:fillRect/>
          </a:stretch>
        </p:blipFill>
        <p:spPr bwMode="auto">
          <a:xfrm>
            <a:off x="8356600" y="6516688"/>
            <a:ext cx="584200" cy="236537"/>
          </a:xfrm>
          <a:prstGeom prst="rect">
            <a:avLst/>
          </a:prstGeom>
          <a:noFill/>
          <a:extLst>
            <a:ext uri="{909E8E84-426E-40DD-AFC4-6F175D3DCCD1}">
              <a14:hiddenFill xmlns:a14="http://schemas.microsoft.com/office/drawing/2010/main">
                <a:solidFill>
                  <a:srgbClr val="FFFFFF"/>
                </a:solidFill>
              </a14:hiddenFill>
            </a:ext>
          </a:extLst>
        </p:spPr>
      </p:pic>
      <p:sp>
        <p:nvSpPr>
          <p:cNvPr id="1144" name="Line 120"/>
          <p:cNvSpPr>
            <a:spLocks noChangeShapeType="1"/>
          </p:cNvSpPr>
          <p:nvPr/>
        </p:nvSpPr>
        <p:spPr bwMode="auto">
          <a:xfrm>
            <a:off x="115888" y="6477000"/>
            <a:ext cx="8904287"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pic>
        <p:nvPicPr>
          <p:cNvPr id="1145" name="Picture 121" descr="DESY-Logo-cyan-RGB_Hintergrund weiss"/>
          <p:cNvPicPr>
            <a:picLocks noChangeAspect="1" noChangeArrowheads="1"/>
          </p:cNvPicPr>
          <p:nvPr/>
        </p:nvPicPr>
        <p:blipFill>
          <a:blip r:embed="rId24" cstate="screen">
            <a:extLst>
              <a:ext uri="{28A0092B-C50C-407E-A947-70E740481C1C}">
                <a14:useLocalDpi xmlns:a14="http://schemas.microsoft.com/office/drawing/2010/main" val="0"/>
              </a:ext>
            </a:extLst>
          </a:blip>
          <a:srcRect/>
          <a:stretch>
            <a:fillRect/>
          </a:stretch>
        </p:blipFill>
        <p:spPr bwMode="auto">
          <a:xfrm>
            <a:off x="7989888" y="6511925"/>
            <a:ext cx="252412" cy="252413"/>
          </a:xfrm>
          <a:prstGeom prst="rect">
            <a:avLst/>
          </a:prstGeom>
          <a:noFill/>
          <a:extLst>
            <a:ext uri="{909E8E84-426E-40DD-AFC4-6F175D3DCCD1}">
              <a14:hiddenFill xmlns:a14="http://schemas.microsoft.com/office/drawing/2010/main">
                <a:solidFill>
                  <a:srgbClr val="FFFFFF"/>
                </a:solidFill>
              </a14:hiddenFill>
            </a:ext>
          </a:extLst>
        </p:spPr>
      </p:pic>
      <p:sp>
        <p:nvSpPr>
          <p:cNvPr id="1146" name="Rectangle 122"/>
          <p:cNvSpPr>
            <a:spLocks noChangeArrowheads="1"/>
          </p:cNvSpPr>
          <p:nvPr/>
        </p:nvSpPr>
        <p:spPr bwMode="auto">
          <a:xfrm>
            <a:off x="1093788" y="114300"/>
            <a:ext cx="7283450" cy="915988"/>
          </a:xfrm>
          <a:prstGeom prst="rect">
            <a:avLst/>
          </a:prstGeom>
          <a:solidFill>
            <a:schemeClr val="hlink"/>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hangingPunct="0">
              <a:spcBef>
                <a:spcPct val="0"/>
              </a:spcBef>
              <a:buClrTx/>
              <a:buFontTx/>
              <a:buNone/>
            </a:pPr>
            <a:endParaRPr lang="en-GB" sz="2400"/>
          </a:p>
        </p:txBody>
      </p:sp>
      <p:sp>
        <p:nvSpPr>
          <p:cNvPr id="1147" name="Text Box 123"/>
          <p:cNvSpPr txBox="1">
            <a:spLocks noChangeArrowheads="1"/>
          </p:cNvSpPr>
          <p:nvPr/>
        </p:nvSpPr>
        <p:spPr bwMode="auto">
          <a:xfrm>
            <a:off x="1093788" y="114300"/>
            <a:ext cx="6629400" cy="193675"/>
          </a:xfrm>
          <a:prstGeom prst="rect">
            <a:avLst/>
          </a:prstGeom>
          <a:noFill/>
          <a:ln>
            <a:noFill/>
          </a:ln>
          <a:extLst>
            <a:ext uri="{909E8E84-426E-40DD-AFC4-6F175D3DCCD1}">
              <a14:hiddenFill xmlns:a14="http://schemas.microsoft.com/office/drawing/2010/main">
                <a:solidFill>
                  <a:srgbClr val="251555"/>
                </a:solidFill>
              </a14:hiddenFill>
            </a:ext>
            <a:ext uri="{91240B29-F687-4F45-9708-019B960494DF}">
              <a14:hiddenLine xmlns:a14="http://schemas.microsoft.com/office/drawing/2010/main" w="9525">
                <a:solidFill>
                  <a:schemeClr val="tx1"/>
                </a:solidFill>
                <a:miter lim="800000"/>
                <a:headEnd/>
                <a:tailEnd/>
              </a14:hiddenLine>
            </a:ext>
          </a:extLst>
        </p:spPr>
        <p:txBody>
          <a:bodyPr lIns="79200" tIns="0" rIns="46800" bIns="0" anchor="b"/>
          <a:lstStyle/>
          <a:p>
            <a:pPr eaLnBrk="0" hangingPunct="0">
              <a:lnSpc>
                <a:spcPct val="110000"/>
              </a:lnSpc>
              <a:spcBef>
                <a:spcPct val="50000"/>
              </a:spcBef>
              <a:buClrTx/>
              <a:buFontTx/>
              <a:buNone/>
            </a:pPr>
            <a:r>
              <a:rPr lang="en-GB" sz="1000" dirty="0">
                <a:solidFill>
                  <a:schemeClr val="bg1"/>
                </a:solidFill>
              </a:rPr>
              <a:t>European XFEL Status</a:t>
            </a:r>
            <a:r>
              <a:rPr lang="en-GB" sz="1000" baseline="0" dirty="0">
                <a:solidFill>
                  <a:schemeClr val="bg1"/>
                </a:solidFill>
              </a:rPr>
              <a:t> &amp; Commissioning</a:t>
            </a:r>
            <a:endParaRPr lang="en-GB" sz="1000" dirty="0">
              <a:solidFill>
                <a:schemeClr val="bg1"/>
              </a:solidFill>
            </a:endParaRPr>
          </a:p>
        </p:txBody>
      </p:sp>
      <p:pic>
        <p:nvPicPr>
          <p:cNvPr id="1151" name="Picture 127" descr="logo-XFEL_rgb"/>
          <p:cNvPicPr>
            <a:picLocks noChangeAspect="1" noChangeArrowheads="1"/>
          </p:cNvPicPr>
          <p:nvPr/>
        </p:nvPicPr>
        <p:blipFill>
          <a:blip r:embed="rId25" cstate="screen">
            <a:extLst>
              <a:ext uri="{28A0092B-C50C-407E-A947-70E740481C1C}">
                <a14:useLocalDpi xmlns:a14="http://schemas.microsoft.com/office/drawing/2010/main" val="0"/>
              </a:ext>
            </a:extLst>
          </a:blip>
          <a:srcRect/>
          <a:stretch>
            <a:fillRect/>
          </a:stretch>
        </p:blipFill>
        <p:spPr bwMode="auto">
          <a:xfrm>
            <a:off x="117475" y="114300"/>
            <a:ext cx="911225" cy="911225"/>
          </a:xfrm>
          <a:prstGeom prst="rect">
            <a:avLst/>
          </a:prstGeom>
          <a:noFill/>
          <a:extLst>
            <a:ext uri="{909E8E84-426E-40DD-AFC4-6F175D3DCCD1}">
              <a14:hiddenFill xmlns:a14="http://schemas.microsoft.com/office/drawing/2010/main">
                <a:solidFill>
                  <a:srgbClr val="FFFFFF"/>
                </a:solidFill>
              </a14:hiddenFill>
            </a:ext>
          </a:extLst>
        </p:spPr>
      </p:pic>
      <p:sp>
        <p:nvSpPr>
          <p:cNvPr id="1154" name="Rectangle 130"/>
          <p:cNvSpPr>
            <a:spLocks noGrp="1" noChangeArrowheads="1"/>
          </p:cNvSpPr>
          <p:nvPr>
            <p:ph type="title"/>
          </p:nvPr>
        </p:nvSpPr>
        <p:spPr bwMode="auto">
          <a:xfrm>
            <a:off x="1093788" y="541338"/>
            <a:ext cx="7283450" cy="481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72000" tIns="45720" rIns="91440" bIns="0" numCol="1" anchor="b" anchorCtr="0" compatLnSpc="1">
            <a:prstTxWarp prst="textNoShape">
              <a:avLst/>
            </a:prstTxWarp>
          </a:bodyPr>
          <a:lstStyle/>
          <a:p>
            <a:pPr lvl="0"/>
            <a:r>
              <a:rPr lang="en-GB"/>
              <a:t>Slide title: Don’t edit here!</a:t>
            </a:r>
          </a:p>
        </p:txBody>
      </p:sp>
      <p:sp>
        <p:nvSpPr>
          <p:cNvPr id="1156" name="Rectangle 132"/>
          <p:cNvSpPr>
            <a:spLocks noGrp="1" noChangeAspect="1" noChangeArrowheads="1"/>
          </p:cNvSpPr>
          <p:nvPr>
            <p:ph type="body" idx="1"/>
          </p:nvPr>
        </p:nvSpPr>
        <p:spPr bwMode="auto">
          <a:xfrm>
            <a:off x="117475" y="1347788"/>
            <a:ext cx="5702300" cy="4459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270000" tIns="0" rIns="91440" bIns="45720" numCol="1" anchor="t" anchorCtr="0" compatLnSpc="1">
            <a:prstTxWarp prst="textNoShape">
              <a:avLst/>
            </a:prstTxWarp>
          </a:bodyPr>
          <a:lstStyle/>
          <a:p>
            <a:pPr lvl="0"/>
            <a:r>
              <a:rPr lang="en-GB" dirty="0"/>
              <a:t>text format – don’t edit!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3" name="Text Box 123"/>
          <p:cNvSpPr txBox="1">
            <a:spLocks noChangeArrowheads="1"/>
          </p:cNvSpPr>
          <p:nvPr/>
        </p:nvSpPr>
        <p:spPr bwMode="auto">
          <a:xfrm>
            <a:off x="115200" y="6508000"/>
            <a:ext cx="6629400" cy="314000"/>
          </a:xfrm>
          <a:prstGeom prst="rect">
            <a:avLst/>
          </a:prstGeom>
          <a:noFill/>
          <a:ln>
            <a:noFill/>
          </a:ln>
          <a:extLst>
            <a:ext uri="{909E8E84-426E-40DD-AFC4-6F175D3DCCD1}">
              <a14:hiddenFill xmlns:a14="http://schemas.microsoft.com/office/drawing/2010/main">
                <a:solidFill>
                  <a:srgbClr val="251555"/>
                </a:solidFill>
              </a14:hiddenFill>
            </a:ext>
            <a:ext uri="{91240B29-F687-4F45-9708-019B960494DF}">
              <a14:hiddenLine xmlns:a14="http://schemas.microsoft.com/office/drawing/2010/main" w="9525">
                <a:solidFill>
                  <a:schemeClr val="tx1"/>
                </a:solidFill>
                <a:miter lim="800000"/>
                <a:headEnd/>
                <a:tailEnd/>
              </a14:hiddenLine>
            </a:ext>
          </a:extLst>
        </p:spPr>
        <p:txBody>
          <a:bodyPr lIns="79200" tIns="0" rIns="46800" bIns="0" anchor="b"/>
          <a:lstStyle/>
          <a:p>
            <a:pPr>
              <a:buNone/>
            </a:pPr>
            <a:r>
              <a:rPr lang="en-US" sz="900" dirty="0"/>
              <a:t>FCC</a:t>
            </a:r>
            <a:r>
              <a:rPr lang="en-US" sz="900" baseline="0" dirty="0"/>
              <a:t> Week 20</a:t>
            </a:r>
            <a:r>
              <a:rPr lang="en-US" sz="900" dirty="0"/>
              <a:t>17,</a:t>
            </a:r>
            <a:r>
              <a:rPr lang="en-US" sz="900" baseline="0" dirty="0"/>
              <a:t> Berlin</a:t>
            </a:r>
            <a:endParaRPr lang="en-US" sz="900" dirty="0"/>
          </a:p>
          <a:p>
            <a:pPr>
              <a:buNone/>
            </a:pPr>
            <a:r>
              <a:rPr lang="en-US" sz="900" baseline="0" dirty="0"/>
              <a:t>Hans Weise, DESY</a:t>
            </a:r>
            <a:endParaRPr lang="en-GB" sz="900" dirty="0"/>
          </a:p>
        </p:txBody>
      </p:sp>
    </p:spTree>
    <p:extLst>
      <p:ext uri="{BB962C8B-B14F-4D97-AF65-F5344CB8AC3E}">
        <p14:creationId xmlns:p14="http://schemas.microsoft.com/office/powerpoint/2010/main" val="3141157142"/>
      </p:ext>
    </p:extLst>
  </p:cSld>
  <p:clrMap bg1="lt1" tx1="dk1" bg2="lt2" tx2="dk2" accent1="accent1" accent2="accent2" accent3="accent3" accent4="accent4" accent5="accent5" accent6="accent6" hlink="hlink" folHlink="folHlink"/>
  <p:sldLayoutIdLst>
    <p:sldLayoutId id="2147484170" r:id="rId1"/>
    <p:sldLayoutId id="2147484171" r:id="rId2"/>
    <p:sldLayoutId id="2147484172" r:id="rId3"/>
    <p:sldLayoutId id="2147484173" r:id="rId4"/>
    <p:sldLayoutId id="2147484174" r:id="rId5"/>
    <p:sldLayoutId id="2147484175" r:id="rId6"/>
    <p:sldLayoutId id="2147484176" r:id="rId7"/>
    <p:sldLayoutId id="2147484177" r:id="rId8"/>
    <p:sldLayoutId id="2147484178" r:id="rId9"/>
    <p:sldLayoutId id="2147484179" r:id="rId10"/>
    <p:sldLayoutId id="2147484180" r:id="rId11"/>
    <p:sldLayoutId id="2147484181" r:id="rId12"/>
    <p:sldLayoutId id="2147484182" r:id="rId13"/>
    <p:sldLayoutId id="2147484183" r:id="rId14"/>
    <p:sldLayoutId id="2147484184" r:id="rId15"/>
    <p:sldLayoutId id="2147484185" r:id="rId16"/>
    <p:sldLayoutId id="2147484186" r:id="rId17"/>
    <p:sldLayoutId id="2147484187" r:id="rId18"/>
    <p:sldLayoutId id="2147484188" r:id="rId19"/>
    <p:sldLayoutId id="2147484189" r:id="rId20"/>
  </p:sldLayoutIdLst>
  <p:hf hdr="0"/>
  <p:txStyles>
    <p:titleStyle>
      <a:lvl1pPr algn="l" rtl="0" eaLnBrk="1" fontAlgn="base" hangingPunct="1">
        <a:spcBef>
          <a:spcPct val="0"/>
        </a:spcBef>
        <a:spcAft>
          <a:spcPct val="0"/>
        </a:spcAft>
        <a:defRPr sz="2400" b="1">
          <a:solidFill>
            <a:schemeClr val="bg1"/>
          </a:solidFill>
          <a:latin typeface="+mj-lt"/>
          <a:ea typeface="+mj-ea"/>
          <a:cs typeface="+mj-cs"/>
        </a:defRPr>
      </a:lvl1pPr>
      <a:lvl2pPr algn="l" rtl="0" eaLnBrk="1" fontAlgn="base" hangingPunct="1">
        <a:spcBef>
          <a:spcPct val="0"/>
        </a:spcBef>
        <a:spcAft>
          <a:spcPct val="0"/>
        </a:spcAft>
        <a:defRPr sz="2400" b="1">
          <a:solidFill>
            <a:schemeClr val="bg1"/>
          </a:solidFill>
          <a:latin typeface="Arial" charset="0"/>
          <a:ea typeface="ＭＳ Ｐゴシック" pitchFamily="112" charset="-128"/>
        </a:defRPr>
      </a:lvl2pPr>
      <a:lvl3pPr algn="l" rtl="0" eaLnBrk="1" fontAlgn="base" hangingPunct="1">
        <a:spcBef>
          <a:spcPct val="0"/>
        </a:spcBef>
        <a:spcAft>
          <a:spcPct val="0"/>
        </a:spcAft>
        <a:defRPr sz="2400" b="1">
          <a:solidFill>
            <a:schemeClr val="bg1"/>
          </a:solidFill>
          <a:latin typeface="Arial" charset="0"/>
          <a:ea typeface="ＭＳ Ｐゴシック" pitchFamily="112" charset="-128"/>
        </a:defRPr>
      </a:lvl3pPr>
      <a:lvl4pPr algn="l" rtl="0" eaLnBrk="1" fontAlgn="base" hangingPunct="1">
        <a:spcBef>
          <a:spcPct val="0"/>
        </a:spcBef>
        <a:spcAft>
          <a:spcPct val="0"/>
        </a:spcAft>
        <a:defRPr sz="2400" b="1">
          <a:solidFill>
            <a:schemeClr val="bg1"/>
          </a:solidFill>
          <a:latin typeface="Arial" charset="0"/>
          <a:ea typeface="ＭＳ Ｐゴシック" pitchFamily="112" charset="-128"/>
        </a:defRPr>
      </a:lvl4pPr>
      <a:lvl5pPr algn="l" rtl="0" eaLnBrk="1" fontAlgn="base" hangingPunct="1">
        <a:spcBef>
          <a:spcPct val="0"/>
        </a:spcBef>
        <a:spcAft>
          <a:spcPct val="0"/>
        </a:spcAft>
        <a:defRPr sz="2400" b="1">
          <a:solidFill>
            <a:schemeClr val="bg1"/>
          </a:solidFill>
          <a:latin typeface="Arial" charset="0"/>
          <a:ea typeface="ＭＳ Ｐゴシック" pitchFamily="112" charset="-128"/>
        </a:defRPr>
      </a:lvl5pPr>
      <a:lvl6pPr marL="457200" algn="l" rtl="0" eaLnBrk="1" fontAlgn="base" hangingPunct="1">
        <a:spcBef>
          <a:spcPct val="0"/>
        </a:spcBef>
        <a:spcAft>
          <a:spcPct val="0"/>
        </a:spcAft>
        <a:defRPr sz="2400" b="1">
          <a:solidFill>
            <a:schemeClr val="bg1"/>
          </a:solidFill>
          <a:latin typeface="Arial" charset="0"/>
          <a:ea typeface="ＭＳ Ｐゴシック" pitchFamily="112" charset="-128"/>
        </a:defRPr>
      </a:lvl6pPr>
      <a:lvl7pPr marL="914400" algn="l" rtl="0" eaLnBrk="1" fontAlgn="base" hangingPunct="1">
        <a:spcBef>
          <a:spcPct val="0"/>
        </a:spcBef>
        <a:spcAft>
          <a:spcPct val="0"/>
        </a:spcAft>
        <a:defRPr sz="2400" b="1">
          <a:solidFill>
            <a:schemeClr val="bg1"/>
          </a:solidFill>
          <a:latin typeface="Arial" charset="0"/>
          <a:ea typeface="ＭＳ Ｐゴシック" pitchFamily="112" charset="-128"/>
        </a:defRPr>
      </a:lvl7pPr>
      <a:lvl8pPr marL="1371600" algn="l" rtl="0" eaLnBrk="1" fontAlgn="base" hangingPunct="1">
        <a:spcBef>
          <a:spcPct val="0"/>
        </a:spcBef>
        <a:spcAft>
          <a:spcPct val="0"/>
        </a:spcAft>
        <a:defRPr sz="2400" b="1">
          <a:solidFill>
            <a:schemeClr val="bg1"/>
          </a:solidFill>
          <a:latin typeface="Arial" charset="0"/>
          <a:ea typeface="ＭＳ Ｐゴシック" pitchFamily="112" charset="-128"/>
        </a:defRPr>
      </a:lvl8pPr>
      <a:lvl9pPr marL="1828800" algn="l" rtl="0" eaLnBrk="1" fontAlgn="base" hangingPunct="1">
        <a:spcBef>
          <a:spcPct val="0"/>
        </a:spcBef>
        <a:spcAft>
          <a:spcPct val="0"/>
        </a:spcAft>
        <a:defRPr sz="2400" b="1">
          <a:solidFill>
            <a:schemeClr val="bg1"/>
          </a:solidFill>
          <a:latin typeface="Arial" charset="0"/>
          <a:ea typeface="ＭＳ Ｐゴシック" pitchFamily="112" charset="-128"/>
        </a:defRPr>
      </a:lvl9pPr>
    </p:titleStyle>
    <p:bodyStyle>
      <a:lvl1pPr marL="298450" indent="-298450" algn="l" rtl="0" eaLnBrk="1" fontAlgn="base" hangingPunct="1">
        <a:spcBef>
          <a:spcPct val="20000"/>
        </a:spcBef>
        <a:spcAft>
          <a:spcPct val="0"/>
        </a:spcAft>
        <a:buClr>
          <a:schemeClr val="accent2"/>
        </a:buClr>
        <a:buSzPct val="80000"/>
        <a:buFont typeface="Wingdings" pitchFamily="2" charset="2"/>
        <a:buChar char="n"/>
        <a:defRPr sz="2400">
          <a:solidFill>
            <a:schemeClr val="tx2"/>
          </a:solidFill>
          <a:latin typeface="+mn-lt"/>
          <a:ea typeface="+mn-ea"/>
          <a:cs typeface="+mn-cs"/>
        </a:defRPr>
      </a:lvl1pPr>
      <a:lvl2pPr marL="558800" indent="-258763" algn="l" rtl="0" eaLnBrk="1" fontAlgn="base" hangingPunct="1">
        <a:spcBef>
          <a:spcPct val="20000"/>
        </a:spcBef>
        <a:spcAft>
          <a:spcPct val="0"/>
        </a:spcAft>
        <a:buClr>
          <a:schemeClr val="accent1"/>
        </a:buClr>
        <a:buFont typeface="Wingdings" pitchFamily="2" charset="2"/>
        <a:buChar char="§"/>
        <a:defRPr sz="2400">
          <a:solidFill>
            <a:schemeClr val="tx2"/>
          </a:solidFill>
          <a:latin typeface="+mn-lt"/>
          <a:ea typeface="+mn-ea"/>
        </a:defRPr>
      </a:lvl2pPr>
      <a:lvl3pPr marL="817563" indent="-257175" algn="l" rtl="0" eaLnBrk="1" fontAlgn="base" hangingPunct="1">
        <a:spcBef>
          <a:spcPct val="20000"/>
        </a:spcBef>
        <a:spcAft>
          <a:spcPct val="0"/>
        </a:spcAft>
        <a:buClr>
          <a:schemeClr val="folHlink"/>
        </a:buClr>
        <a:buSzPct val="60000"/>
        <a:buFont typeface="Wingdings" pitchFamily="2" charset="2"/>
        <a:buChar char=""/>
        <a:defRPr sz="2400">
          <a:solidFill>
            <a:schemeClr val="tx2"/>
          </a:solidFill>
          <a:latin typeface="+mn-lt"/>
          <a:ea typeface="+mn-ea"/>
        </a:defRPr>
      </a:lvl3pPr>
      <a:lvl4pPr marL="1077913" indent="-258763" algn="l" rtl="0" eaLnBrk="1" fontAlgn="base" hangingPunct="1">
        <a:spcBef>
          <a:spcPct val="20000"/>
        </a:spcBef>
        <a:spcAft>
          <a:spcPct val="0"/>
        </a:spcAft>
        <a:buClr>
          <a:schemeClr val="hlink"/>
        </a:buClr>
        <a:buFont typeface="Wingdings" pitchFamily="2" charset="2"/>
        <a:buChar char="§"/>
        <a:defRPr sz="2400">
          <a:solidFill>
            <a:srgbClr val="100F2E"/>
          </a:solidFill>
          <a:latin typeface="+mn-lt"/>
          <a:ea typeface="+mn-ea"/>
        </a:defRPr>
      </a:lvl4pPr>
      <a:lvl5pPr marL="1312863" indent="-223838" algn="l" rtl="0" eaLnBrk="1" fontAlgn="base" hangingPunct="1">
        <a:spcBef>
          <a:spcPct val="20000"/>
        </a:spcBef>
        <a:spcAft>
          <a:spcPct val="0"/>
        </a:spcAft>
        <a:buClr>
          <a:schemeClr val="folHlink"/>
        </a:buClr>
        <a:buChar char="»"/>
        <a:defRPr sz="2400">
          <a:solidFill>
            <a:srgbClr val="100F2E"/>
          </a:solidFill>
          <a:latin typeface="+mn-lt"/>
          <a:ea typeface="+mn-ea"/>
        </a:defRPr>
      </a:lvl5pPr>
      <a:lvl6pPr marL="1770063" indent="-223838" algn="l" rtl="0" eaLnBrk="1" fontAlgn="base" hangingPunct="1">
        <a:spcBef>
          <a:spcPct val="20000"/>
        </a:spcBef>
        <a:spcAft>
          <a:spcPct val="0"/>
        </a:spcAft>
        <a:buClr>
          <a:schemeClr val="folHlink"/>
        </a:buClr>
        <a:buChar char="»"/>
        <a:defRPr sz="2400">
          <a:solidFill>
            <a:srgbClr val="100F2E"/>
          </a:solidFill>
          <a:latin typeface="+mn-lt"/>
          <a:ea typeface="+mn-ea"/>
        </a:defRPr>
      </a:lvl6pPr>
      <a:lvl7pPr marL="2227263" indent="-223838" algn="l" rtl="0" eaLnBrk="1" fontAlgn="base" hangingPunct="1">
        <a:spcBef>
          <a:spcPct val="20000"/>
        </a:spcBef>
        <a:spcAft>
          <a:spcPct val="0"/>
        </a:spcAft>
        <a:buClr>
          <a:schemeClr val="folHlink"/>
        </a:buClr>
        <a:buChar char="»"/>
        <a:defRPr sz="2400">
          <a:solidFill>
            <a:srgbClr val="100F2E"/>
          </a:solidFill>
          <a:latin typeface="+mn-lt"/>
          <a:ea typeface="+mn-ea"/>
        </a:defRPr>
      </a:lvl7pPr>
      <a:lvl8pPr marL="2684463" indent="-223838" algn="l" rtl="0" eaLnBrk="1" fontAlgn="base" hangingPunct="1">
        <a:spcBef>
          <a:spcPct val="20000"/>
        </a:spcBef>
        <a:spcAft>
          <a:spcPct val="0"/>
        </a:spcAft>
        <a:buClr>
          <a:schemeClr val="folHlink"/>
        </a:buClr>
        <a:buChar char="»"/>
        <a:defRPr sz="2400">
          <a:solidFill>
            <a:srgbClr val="100F2E"/>
          </a:solidFill>
          <a:latin typeface="+mn-lt"/>
          <a:ea typeface="+mn-ea"/>
        </a:defRPr>
      </a:lvl8pPr>
      <a:lvl9pPr marL="3141663" indent="-223838" algn="l" rtl="0" eaLnBrk="1" fontAlgn="base" hangingPunct="1">
        <a:spcBef>
          <a:spcPct val="20000"/>
        </a:spcBef>
        <a:spcAft>
          <a:spcPct val="0"/>
        </a:spcAft>
        <a:buClr>
          <a:schemeClr val="folHlink"/>
        </a:buClr>
        <a:buChar char="»"/>
        <a:defRPr sz="2400">
          <a:solidFill>
            <a:srgbClr val="100F2E"/>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fontAlgn="base">
              <a:spcBef>
                <a:spcPct val="0"/>
              </a:spcBef>
              <a:spcAft>
                <a:spcPct val="0"/>
              </a:spcAft>
              <a:defRPr/>
            </a:pPr>
            <a:fld id="{6202816D-EC9B-124D-8E6B-4E03BF71DC60}" type="datetime1">
              <a:rPr lang="en-US" smtClean="0">
                <a:ea typeface="Geneva" charset="0"/>
              </a:rPr>
              <a:t>6/22/18</a:t>
            </a:fld>
            <a:endParaRPr lang="en-US" dirty="0">
              <a:ea typeface="Geneva" charset="0"/>
            </a:endParaRPr>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fontAlgn="base">
              <a:spcBef>
                <a:spcPct val="0"/>
              </a:spcBef>
              <a:spcAft>
                <a:spcPct val="0"/>
              </a:spcAft>
              <a:defRPr/>
            </a:pPr>
            <a:r>
              <a:rPr lang="en-US"/>
              <a:t>Sam Posen</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fontAlgn="base">
              <a:spcBef>
                <a:spcPct val="0"/>
              </a:spcBef>
              <a:spcAft>
                <a:spcPct val="0"/>
              </a:spcAft>
              <a:defRPr/>
            </a:pPr>
            <a:fld id="{148C009B-CB69-E04A-B9B3-34B26D69E9CF}" type="slidenum">
              <a:rPr lang="en-US">
                <a:ea typeface="Geneva" charset="0"/>
              </a:rPr>
              <a:pPr fontAlgn="base">
                <a:spcBef>
                  <a:spcPct val="0"/>
                </a:spcBef>
                <a:spcAft>
                  <a:spcPct val="0"/>
                </a:spcAft>
                <a:defRPr/>
              </a:pPr>
              <a:t>‹#›</a:t>
            </a:fld>
            <a:endParaRPr lang="en-US" dirty="0">
              <a:ea typeface="Geneva" charset="0"/>
            </a:endParaRPr>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solidFill>
                <a:srgbClr val="003087"/>
              </a:solidFill>
            </a:endParaRPr>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3594145530"/>
      </p:ext>
    </p:extLst>
  </p:cSld>
  <p:clrMap bg1="lt1" tx1="dk1" bg2="lt2" tx2="dk2" accent1="accent1" accent2="accent2" accent3="accent3" accent4="accent4" accent5="accent5" accent6="accent6" hlink="hlink" folHlink="folHlink"/>
  <p:sldLayoutIdLst>
    <p:sldLayoutId id="2147484191" r:id="rId1"/>
    <p:sldLayoutId id="2147484192" r:id="rId2"/>
    <p:sldLayoutId id="2147484193" r:id="rId3"/>
    <p:sldLayoutId id="2147484194" r:id="rId4"/>
    <p:sldLayoutId id="2147484195" r:id="rId5"/>
    <p:sldLayoutId id="2147484196" r:id="rId6"/>
    <p:sldLayoutId id="2147484197" r:id="rId7"/>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F964B12E-43EC-314D-A880-C75F4FD2FC49}" type="datetime1">
              <a:rPr lang="en-US" smtClean="0"/>
              <a:t>6/22/18</a:t>
            </a:fld>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Sam Posen</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solidFill>
                <a:srgbClr val="003087"/>
              </a:solidFill>
            </a:endParaRPr>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30812324"/>
      </p:ext>
    </p:extLst>
  </p:cSld>
  <p:clrMap bg1="lt1" tx1="dk1" bg2="lt2" tx2="dk2" accent1="accent1" accent2="accent2" accent3="accent3" accent4="accent4" accent5="accent5" accent6="accent6" hlink="hlink" folHlink="folHlink"/>
  <p:sldLayoutIdLst>
    <p:sldLayoutId id="2147484200" r:id="rId1"/>
    <p:sldLayoutId id="2147484201" r:id="rId2"/>
    <p:sldLayoutId id="2147484202" r:id="rId3"/>
    <p:sldLayoutId id="2147484203" r:id="rId4"/>
    <p:sldLayoutId id="2147484204" r:id="rId5"/>
    <p:sldLayoutId id="2147484205" r:id="rId6"/>
    <p:sldLayoutId id="2147484206" r:id="rId7"/>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microsoft.com/office/2007/relationships/hdphoto" Target="../media/hdphoto2.wdp"/><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8.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4.png"/><Relationship Id="rId4" Type="http://schemas.openxmlformats.org/officeDocument/2006/relationships/image" Target="../media/image12.emf"/></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40324" y="5045612"/>
            <a:ext cx="8499231" cy="1390219"/>
          </a:xfrm>
        </p:spPr>
        <p:txBody>
          <a:bodyPr/>
          <a:lstStyle/>
          <a:p>
            <a:r>
              <a:rPr lang="en-US" dirty="0"/>
              <a:t>Sam Posen, </a:t>
            </a:r>
            <a:r>
              <a:rPr lang="en-US" dirty="0" err="1"/>
              <a:t>Fermilab</a:t>
            </a:r>
            <a:r>
              <a:rPr lang="en-US" dirty="0"/>
              <a:t> SRF Team, LCLS-II Team</a:t>
            </a:r>
          </a:p>
          <a:p>
            <a:r>
              <a:rPr lang="en-US" dirty="0"/>
              <a:t>TTC Workshop Riken</a:t>
            </a:r>
          </a:p>
          <a:p>
            <a:r>
              <a:rPr lang="en-US" dirty="0"/>
              <a:t>26 June 2018</a:t>
            </a:r>
          </a:p>
          <a:p>
            <a:r>
              <a:rPr lang="en-US" dirty="0"/>
              <a:t>RIKEN </a:t>
            </a:r>
            <a:r>
              <a:rPr lang="en-US" dirty="0" err="1"/>
              <a:t>Nishina</a:t>
            </a:r>
            <a:r>
              <a:rPr lang="en-US" dirty="0"/>
              <a:t> Center, Saitama, Japan</a:t>
            </a:r>
          </a:p>
          <a:p>
            <a:endParaRPr lang="en-US" dirty="0"/>
          </a:p>
        </p:txBody>
      </p:sp>
      <p:sp>
        <p:nvSpPr>
          <p:cNvPr id="3" name="Text Placeholder 2"/>
          <p:cNvSpPr>
            <a:spLocks noGrp="1"/>
          </p:cNvSpPr>
          <p:nvPr>
            <p:ph type="body" sz="quarter" idx="11"/>
          </p:nvPr>
        </p:nvSpPr>
        <p:spPr>
          <a:xfrm>
            <a:off x="240324" y="3951841"/>
            <a:ext cx="8802076" cy="1003049"/>
          </a:xfrm>
        </p:spPr>
        <p:txBody>
          <a:bodyPr>
            <a:noAutofit/>
          </a:bodyPr>
          <a:lstStyle/>
          <a:p>
            <a:r>
              <a:rPr lang="en-US" sz="2800" dirty="0"/>
              <a:t>Motivation/Background for Flux Expulsion: </a:t>
            </a:r>
            <a:r>
              <a:rPr lang="en-US" dirty="0"/>
              <a:t>Performance in LCLS-II CMs at </a:t>
            </a:r>
            <a:r>
              <a:rPr lang="en-US" dirty="0" err="1"/>
              <a:t>Fermilab</a:t>
            </a:r>
            <a:endParaRPr lang="en-US" dirty="0"/>
          </a:p>
        </p:txBody>
      </p:sp>
    </p:spTree>
    <p:extLst>
      <p:ext uri="{BB962C8B-B14F-4D97-AF65-F5344CB8AC3E}">
        <p14:creationId xmlns:p14="http://schemas.microsoft.com/office/powerpoint/2010/main" val="1989597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Content Placeholder 19">
            <a:extLst>
              <a:ext uri="{FF2B5EF4-FFF2-40B4-BE49-F238E27FC236}">
                <a16:creationId xmlns:a16="http://schemas.microsoft.com/office/drawing/2014/main" id="{3B2CE639-29F6-4847-9057-4998496CC7EC}"/>
              </a:ext>
            </a:extLst>
          </p:cNvPr>
          <p:cNvPicPr>
            <a:picLocks noGrp="1" noChangeAspect="1"/>
          </p:cNvPicPr>
          <p:nvPr>
            <p:ph idx="1"/>
          </p:nvPr>
        </p:nvPicPr>
        <p:blipFill>
          <a:blip r:embed="rId2"/>
          <a:stretch>
            <a:fillRect/>
          </a:stretch>
        </p:blipFill>
        <p:spPr/>
      </p:pic>
      <p:sp>
        <p:nvSpPr>
          <p:cNvPr id="3" name="Title 2">
            <a:extLst>
              <a:ext uri="{FF2B5EF4-FFF2-40B4-BE49-F238E27FC236}">
                <a16:creationId xmlns:a16="http://schemas.microsoft.com/office/drawing/2014/main" id="{0514DC74-15CA-7A45-9996-9A5F3DDE6365}"/>
              </a:ext>
            </a:extLst>
          </p:cNvPr>
          <p:cNvSpPr>
            <a:spLocks noGrp="1"/>
          </p:cNvSpPr>
          <p:nvPr>
            <p:ph type="title"/>
          </p:nvPr>
        </p:nvSpPr>
        <p:spPr/>
        <p:txBody>
          <a:bodyPr/>
          <a:lstStyle/>
          <a:p>
            <a:r>
              <a:rPr lang="en-US" dirty="0"/>
              <a:t>Cavities in </a:t>
            </a:r>
            <a:r>
              <a:rPr lang="en-US" dirty="0" err="1"/>
              <a:t>Fermilab</a:t>
            </a:r>
            <a:r>
              <a:rPr lang="en-US" dirty="0"/>
              <a:t> LCLS-II Cryomodules</a:t>
            </a:r>
          </a:p>
        </p:txBody>
      </p:sp>
      <p:sp>
        <p:nvSpPr>
          <p:cNvPr id="4" name="Date Placeholder 3">
            <a:extLst>
              <a:ext uri="{FF2B5EF4-FFF2-40B4-BE49-F238E27FC236}">
                <a16:creationId xmlns:a16="http://schemas.microsoft.com/office/drawing/2014/main" id="{B01AD8B3-941F-EB4F-80CD-6DAF2CF90DBA}"/>
              </a:ext>
            </a:extLst>
          </p:cNvPr>
          <p:cNvSpPr>
            <a:spLocks noGrp="1"/>
          </p:cNvSpPr>
          <p:nvPr>
            <p:ph type="dt" sz="half" idx="2"/>
          </p:nvPr>
        </p:nvSpPr>
        <p:spPr/>
        <p:txBody>
          <a:bodyPr/>
          <a:lstStyle/>
          <a:p>
            <a:pPr>
              <a:defRPr/>
            </a:pPr>
            <a:fld id="{40B95DE7-2BFF-2249-AC76-7EB3ECB12E00}" type="datetime1">
              <a:rPr lang="en-US" smtClean="0"/>
              <a:t>6/24/18</a:t>
            </a:fld>
            <a:endParaRPr lang="en-US" dirty="0"/>
          </a:p>
        </p:txBody>
      </p:sp>
      <p:sp>
        <p:nvSpPr>
          <p:cNvPr id="5" name="Footer Placeholder 4">
            <a:extLst>
              <a:ext uri="{FF2B5EF4-FFF2-40B4-BE49-F238E27FC236}">
                <a16:creationId xmlns:a16="http://schemas.microsoft.com/office/drawing/2014/main" id="{249333F3-E0A0-F843-97B3-223A61665005}"/>
              </a:ext>
            </a:extLst>
          </p:cNvPr>
          <p:cNvSpPr>
            <a:spLocks noGrp="1"/>
          </p:cNvSpPr>
          <p:nvPr>
            <p:ph type="ftr" sz="quarter" idx="3"/>
          </p:nvPr>
        </p:nvSpPr>
        <p:spPr/>
        <p:txBody>
          <a:bodyPr/>
          <a:lstStyle/>
          <a:p>
            <a:pPr>
              <a:defRPr/>
            </a:pPr>
            <a:r>
              <a:rPr lang="pt-BR"/>
              <a:t>Sam Posen</a:t>
            </a:r>
            <a:endParaRPr lang="en-US" b="1" dirty="0"/>
          </a:p>
        </p:txBody>
      </p:sp>
      <p:sp>
        <p:nvSpPr>
          <p:cNvPr id="6" name="Slide Number Placeholder 5">
            <a:extLst>
              <a:ext uri="{FF2B5EF4-FFF2-40B4-BE49-F238E27FC236}">
                <a16:creationId xmlns:a16="http://schemas.microsoft.com/office/drawing/2014/main" id="{F58DF29B-C721-6A4D-A4F8-DFCA743B5E09}"/>
              </a:ext>
            </a:extLst>
          </p:cNvPr>
          <p:cNvSpPr>
            <a:spLocks noGrp="1"/>
          </p:cNvSpPr>
          <p:nvPr>
            <p:ph type="sldNum" sz="quarter" idx="4"/>
          </p:nvPr>
        </p:nvSpPr>
        <p:spPr/>
        <p:txBody>
          <a:bodyPr/>
          <a:lstStyle/>
          <a:p>
            <a:pPr>
              <a:defRPr/>
            </a:pPr>
            <a:fld id="{148C009B-CB69-E04A-B9B3-34B26D69E9CF}" type="slidenum">
              <a:rPr lang="en-US" smtClean="0"/>
              <a:pPr>
                <a:defRPr/>
              </a:pPr>
              <a:t>10</a:t>
            </a:fld>
            <a:endParaRPr lang="en-US" dirty="0"/>
          </a:p>
        </p:txBody>
      </p:sp>
      <p:sp>
        <p:nvSpPr>
          <p:cNvPr id="9" name="TextBox 8">
            <a:extLst>
              <a:ext uri="{FF2B5EF4-FFF2-40B4-BE49-F238E27FC236}">
                <a16:creationId xmlns:a16="http://schemas.microsoft.com/office/drawing/2014/main" id="{EDCC3832-3E89-1F4C-A02F-B6CF431E6A3A}"/>
              </a:ext>
            </a:extLst>
          </p:cNvPr>
          <p:cNvSpPr txBox="1"/>
          <p:nvPr/>
        </p:nvSpPr>
        <p:spPr>
          <a:xfrm>
            <a:off x="5905041" y="5868927"/>
            <a:ext cx="3508936" cy="338554"/>
          </a:xfrm>
          <a:prstGeom prst="rect">
            <a:avLst/>
          </a:prstGeom>
          <a:noFill/>
        </p:spPr>
        <p:txBody>
          <a:bodyPr wrap="square" rtlCol="0">
            <a:spAutoFit/>
          </a:bodyPr>
          <a:lstStyle/>
          <a:p>
            <a:pPr algn="ctr"/>
            <a:r>
              <a:rPr lang="en-US" sz="1600" dirty="0">
                <a:solidFill>
                  <a:srgbClr val="000000"/>
                </a:solidFill>
              </a:rPr>
              <a:t>During cooldown through T</a:t>
            </a:r>
            <a:r>
              <a:rPr lang="en-US" sz="1600" baseline="-25000" dirty="0">
                <a:solidFill>
                  <a:srgbClr val="000000"/>
                </a:solidFill>
              </a:rPr>
              <a:t>c</a:t>
            </a:r>
          </a:p>
        </p:txBody>
      </p:sp>
      <p:sp>
        <p:nvSpPr>
          <p:cNvPr id="10" name="TextBox 9">
            <a:extLst>
              <a:ext uri="{FF2B5EF4-FFF2-40B4-BE49-F238E27FC236}">
                <a16:creationId xmlns:a16="http://schemas.microsoft.com/office/drawing/2014/main" id="{9BA7B955-0168-8745-9DD9-76F8474FCA1E}"/>
              </a:ext>
            </a:extLst>
          </p:cNvPr>
          <p:cNvSpPr txBox="1"/>
          <p:nvPr/>
        </p:nvSpPr>
        <p:spPr>
          <a:xfrm rot="16200000">
            <a:off x="-735019" y="1564518"/>
            <a:ext cx="1995181" cy="584775"/>
          </a:xfrm>
          <a:prstGeom prst="rect">
            <a:avLst/>
          </a:prstGeom>
          <a:noFill/>
        </p:spPr>
        <p:txBody>
          <a:bodyPr wrap="square" rtlCol="0">
            <a:spAutoFit/>
          </a:bodyPr>
          <a:lstStyle/>
          <a:p>
            <a:pPr algn="ctr"/>
            <a:r>
              <a:rPr lang="en-US" sz="1600" dirty="0">
                <a:solidFill>
                  <a:srgbClr val="000000"/>
                </a:solidFill>
              </a:rPr>
              <a:t>At 16 MV/m (or max usable gradient)</a:t>
            </a:r>
            <a:endParaRPr lang="en-US" sz="1600" baseline="-25000" dirty="0">
              <a:solidFill>
                <a:srgbClr val="000000"/>
              </a:solidFill>
            </a:endParaRPr>
          </a:p>
        </p:txBody>
      </p:sp>
      <p:cxnSp>
        <p:nvCxnSpPr>
          <p:cNvPr id="11" name="Straight Arrow Connector 10">
            <a:extLst>
              <a:ext uri="{FF2B5EF4-FFF2-40B4-BE49-F238E27FC236}">
                <a16:creationId xmlns:a16="http://schemas.microsoft.com/office/drawing/2014/main" id="{46B8BE41-6A9C-5041-A02D-F3047F0F4C3B}"/>
              </a:ext>
            </a:extLst>
          </p:cNvPr>
          <p:cNvCxnSpPr>
            <a:cxnSpLocks/>
          </p:cNvCxnSpPr>
          <p:nvPr/>
        </p:nvCxnSpPr>
        <p:spPr>
          <a:xfrm flipH="1" flipV="1">
            <a:off x="5563518" y="5949108"/>
            <a:ext cx="903383" cy="88994"/>
          </a:xfrm>
          <a:prstGeom prst="straightConnector1">
            <a:avLst/>
          </a:prstGeom>
          <a:ln>
            <a:solidFill>
              <a:srgbClr val="000000"/>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6653C15E-D57F-D84F-A61C-18BB2C0F1C34}"/>
              </a:ext>
            </a:extLst>
          </p:cNvPr>
          <p:cNvCxnSpPr>
            <a:cxnSpLocks/>
          </p:cNvCxnSpPr>
          <p:nvPr/>
        </p:nvCxnSpPr>
        <p:spPr>
          <a:xfrm>
            <a:off x="170379" y="2762643"/>
            <a:ext cx="103742" cy="346423"/>
          </a:xfrm>
          <a:prstGeom prst="straightConnector1">
            <a:avLst/>
          </a:prstGeom>
          <a:ln>
            <a:solidFill>
              <a:srgbClr val="000000"/>
            </a:solidFill>
            <a:tailEnd type="triangle"/>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49D64E48-C72C-EB43-AB13-9EBF473D5F44}"/>
              </a:ext>
            </a:extLst>
          </p:cNvPr>
          <p:cNvSpPr txBox="1"/>
          <p:nvPr/>
        </p:nvSpPr>
        <p:spPr>
          <a:xfrm>
            <a:off x="-419944" y="667709"/>
            <a:ext cx="3508936" cy="338554"/>
          </a:xfrm>
          <a:prstGeom prst="rect">
            <a:avLst/>
          </a:prstGeom>
          <a:noFill/>
        </p:spPr>
        <p:txBody>
          <a:bodyPr wrap="square" rtlCol="0">
            <a:spAutoFit/>
          </a:bodyPr>
          <a:lstStyle/>
          <a:p>
            <a:pPr algn="ctr"/>
            <a:r>
              <a:rPr lang="en-US" sz="1100" dirty="0">
                <a:solidFill>
                  <a:srgbClr val="000000"/>
                </a:solidFill>
              </a:rPr>
              <a:t>⨉ </a:t>
            </a:r>
            <a:r>
              <a:rPr lang="en-US" sz="1600" dirty="0">
                <a:solidFill>
                  <a:srgbClr val="000000"/>
                </a:solidFill>
              </a:rPr>
              <a:t>10</a:t>
            </a:r>
            <a:r>
              <a:rPr lang="en-US" sz="1600" baseline="30000" dirty="0">
                <a:solidFill>
                  <a:srgbClr val="000000"/>
                </a:solidFill>
              </a:rPr>
              <a:t>10</a:t>
            </a:r>
          </a:p>
        </p:txBody>
      </p:sp>
      <p:pic>
        <p:nvPicPr>
          <p:cNvPr id="16" name="Picture 15">
            <a:extLst>
              <a:ext uri="{FF2B5EF4-FFF2-40B4-BE49-F238E27FC236}">
                <a16:creationId xmlns:a16="http://schemas.microsoft.com/office/drawing/2014/main" id="{A639A076-E4E1-BD42-9C7E-100072E84FAB}"/>
              </a:ext>
            </a:extLst>
          </p:cNvPr>
          <p:cNvPicPr>
            <a:picLocks noChangeAspect="1"/>
          </p:cNvPicPr>
          <p:nvPr/>
        </p:nvPicPr>
        <p:blipFill>
          <a:blip r:embed="rId3"/>
          <a:stretch>
            <a:fillRect/>
          </a:stretch>
        </p:blipFill>
        <p:spPr>
          <a:xfrm>
            <a:off x="1333041" y="4621517"/>
            <a:ext cx="7241713" cy="781299"/>
          </a:xfrm>
          <a:prstGeom prst="rect">
            <a:avLst/>
          </a:prstGeom>
        </p:spPr>
      </p:pic>
      <p:sp>
        <p:nvSpPr>
          <p:cNvPr id="22" name="TextBox 21">
            <a:extLst>
              <a:ext uri="{FF2B5EF4-FFF2-40B4-BE49-F238E27FC236}">
                <a16:creationId xmlns:a16="http://schemas.microsoft.com/office/drawing/2014/main" id="{ECF69241-A00F-0B4A-A47B-2E5639F8F297}"/>
              </a:ext>
            </a:extLst>
          </p:cNvPr>
          <p:cNvSpPr txBox="1"/>
          <p:nvPr/>
        </p:nvSpPr>
        <p:spPr>
          <a:xfrm>
            <a:off x="0" y="5771072"/>
            <a:ext cx="3426246" cy="584775"/>
          </a:xfrm>
          <a:prstGeom prst="rect">
            <a:avLst/>
          </a:prstGeom>
          <a:noFill/>
        </p:spPr>
        <p:txBody>
          <a:bodyPr wrap="square" rtlCol="0">
            <a:spAutoFit/>
          </a:bodyPr>
          <a:lstStyle/>
          <a:p>
            <a:pPr algn="ctr"/>
            <a:r>
              <a:rPr lang="en-US" sz="1600" dirty="0">
                <a:solidFill>
                  <a:srgbClr val="000000"/>
                </a:solidFill>
              </a:rPr>
              <a:t>All cavities of a given material in CM averaged. Spread goes into y-</a:t>
            </a:r>
            <a:r>
              <a:rPr lang="en-US" sz="1600" dirty="0" err="1">
                <a:solidFill>
                  <a:srgbClr val="000000"/>
                </a:solidFill>
              </a:rPr>
              <a:t>errorbars</a:t>
            </a:r>
            <a:r>
              <a:rPr lang="en-US" sz="1600" dirty="0">
                <a:solidFill>
                  <a:srgbClr val="000000"/>
                </a:solidFill>
              </a:rPr>
              <a:t>.</a:t>
            </a:r>
            <a:endParaRPr lang="en-US" sz="1600" baseline="-25000" dirty="0">
              <a:solidFill>
                <a:srgbClr val="000000"/>
              </a:solidFill>
            </a:endParaRPr>
          </a:p>
        </p:txBody>
      </p:sp>
    </p:spTree>
    <p:extLst>
      <p:ext uri="{BB962C8B-B14F-4D97-AF65-F5344CB8AC3E}">
        <p14:creationId xmlns:p14="http://schemas.microsoft.com/office/powerpoint/2010/main" val="2571498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a:extLst>
              <a:ext uri="{FF2B5EF4-FFF2-40B4-BE49-F238E27FC236}">
                <a16:creationId xmlns:a16="http://schemas.microsoft.com/office/drawing/2014/main" id="{0F5A0310-DEEA-BA48-A38C-0C237438EB0B}"/>
              </a:ext>
            </a:extLst>
          </p:cNvPr>
          <p:cNvPicPr>
            <a:picLocks noGrp="1" noChangeAspect="1"/>
          </p:cNvPicPr>
          <p:nvPr>
            <p:ph idx="1"/>
          </p:nvPr>
        </p:nvPicPr>
        <p:blipFill>
          <a:blip r:embed="rId2"/>
          <a:stretch>
            <a:fillRect/>
          </a:stretch>
        </p:blipFill>
        <p:spPr/>
      </p:pic>
      <p:sp>
        <p:nvSpPr>
          <p:cNvPr id="3" name="Title 2">
            <a:extLst>
              <a:ext uri="{FF2B5EF4-FFF2-40B4-BE49-F238E27FC236}">
                <a16:creationId xmlns:a16="http://schemas.microsoft.com/office/drawing/2014/main" id="{0514DC74-15CA-7A45-9996-9A5F3DDE6365}"/>
              </a:ext>
            </a:extLst>
          </p:cNvPr>
          <p:cNvSpPr>
            <a:spLocks noGrp="1"/>
          </p:cNvSpPr>
          <p:nvPr>
            <p:ph type="title"/>
          </p:nvPr>
        </p:nvSpPr>
        <p:spPr/>
        <p:txBody>
          <a:bodyPr/>
          <a:lstStyle/>
          <a:p>
            <a:r>
              <a:rPr lang="en-US" dirty="0"/>
              <a:t>Cavities in </a:t>
            </a:r>
            <a:r>
              <a:rPr lang="en-US" dirty="0" err="1"/>
              <a:t>Fermilab</a:t>
            </a:r>
            <a:r>
              <a:rPr lang="en-US" dirty="0"/>
              <a:t> LCLS-II Cryomodules</a:t>
            </a:r>
          </a:p>
        </p:txBody>
      </p:sp>
      <p:sp>
        <p:nvSpPr>
          <p:cNvPr id="4" name="Date Placeholder 3">
            <a:extLst>
              <a:ext uri="{FF2B5EF4-FFF2-40B4-BE49-F238E27FC236}">
                <a16:creationId xmlns:a16="http://schemas.microsoft.com/office/drawing/2014/main" id="{B01AD8B3-941F-EB4F-80CD-6DAF2CF90DBA}"/>
              </a:ext>
            </a:extLst>
          </p:cNvPr>
          <p:cNvSpPr>
            <a:spLocks noGrp="1"/>
          </p:cNvSpPr>
          <p:nvPr>
            <p:ph type="dt" sz="half" idx="2"/>
          </p:nvPr>
        </p:nvSpPr>
        <p:spPr/>
        <p:txBody>
          <a:bodyPr/>
          <a:lstStyle/>
          <a:p>
            <a:pPr>
              <a:defRPr/>
            </a:pPr>
            <a:fld id="{07213FA5-1CFD-624F-B50D-D18D74883EB0}" type="datetime1">
              <a:rPr lang="en-US" smtClean="0"/>
              <a:t>6/24/18</a:t>
            </a:fld>
            <a:endParaRPr lang="en-US" dirty="0"/>
          </a:p>
        </p:txBody>
      </p:sp>
      <p:sp>
        <p:nvSpPr>
          <p:cNvPr id="5" name="Footer Placeholder 4">
            <a:extLst>
              <a:ext uri="{FF2B5EF4-FFF2-40B4-BE49-F238E27FC236}">
                <a16:creationId xmlns:a16="http://schemas.microsoft.com/office/drawing/2014/main" id="{249333F3-E0A0-F843-97B3-223A61665005}"/>
              </a:ext>
            </a:extLst>
          </p:cNvPr>
          <p:cNvSpPr>
            <a:spLocks noGrp="1"/>
          </p:cNvSpPr>
          <p:nvPr>
            <p:ph type="ftr" sz="quarter" idx="3"/>
          </p:nvPr>
        </p:nvSpPr>
        <p:spPr/>
        <p:txBody>
          <a:bodyPr/>
          <a:lstStyle/>
          <a:p>
            <a:pPr>
              <a:defRPr/>
            </a:pPr>
            <a:r>
              <a:rPr lang="pt-BR"/>
              <a:t>Sam Posen</a:t>
            </a:r>
            <a:endParaRPr lang="en-US" b="1" dirty="0"/>
          </a:p>
        </p:txBody>
      </p:sp>
      <p:sp>
        <p:nvSpPr>
          <p:cNvPr id="6" name="Slide Number Placeholder 5">
            <a:extLst>
              <a:ext uri="{FF2B5EF4-FFF2-40B4-BE49-F238E27FC236}">
                <a16:creationId xmlns:a16="http://schemas.microsoft.com/office/drawing/2014/main" id="{F58DF29B-C721-6A4D-A4F8-DFCA743B5E09}"/>
              </a:ext>
            </a:extLst>
          </p:cNvPr>
          <p:cNvSpPr>
            <a:spLocks noGrp="1"/>
          </p:cNvSpPr>
          <p:nvPr>
            <p:ph type="sldNum" sz="quarter" idx="4"/>
          </p:nvPr>
        </p:nvSpPr>
        <p:spPr/>
        <p:txBody>
          <a:bodyPr/>
          <a:lstStyle/>
          <a:p>
            <a:pPr>
              <a:defRPr/>
            </a:pPr>
            <a:fld id="{148C009B-CB69-E04A-B9B3-34B26D69E9CF}" type="slidenum">
              <a:rPr lang="en-US" smtClean="0"/>
              <a:pPr>
                <a:defRPr/>
              </a:pPr>
              <a:t>11</a:t>
            </a:fld>
            <a:endParaRPr lang="en-US" dirty="0"/>
          </a:p>
        </p:txBody>
      </p:sp>
      <p:sp>
        <p:nvSpPr>
          <p:cNvPr id="15" name="TextBox 14">
            <a:extLst>
              <a:ext uri="{FF2B5EF4-FFF2-40B4-BE49-F238E27FC236}">
                <a16:creationId xmlns:a16="http://schemas.microsoft.com/office/drawing/2014/main" id="{49D64E48-C72C-EB43-AB13-9EBF473D5F44}"/>
              </a:ext>
            </a:extLst>
          </p:cNvPr>
          <p:cNvSpPr txBox="1"/>
          <p:nvPr/>
        </p:nvSpPr>
        <p:spPr>
          <a:xfrm>
            <a:off x="-419944" y="667709"/>
            <a:ext cx="3508936" cy="338554"/>
          </a:xfrm>
          <a:prstGeom prst="rect">
            <a:avLst/>
          </a:prstGeom>
          <a:noFill/>
        </p:spPr>
        <p:txBody>
          <a:bodyPr wrap="square" rtlCol="0">
            <a:spAutoFit/>
          </a:bodyPr>
          <a:lstStyle/>
          <a:p>
            <a:pPr algn="ctr"/>
            <a:r>
              <a:rPr lang="en-US" sz="1100" dirty="0">
                <a:solidFill>
                  <a:srgbClr val="000000"/>
                </a:solidFill>
              </a:rPr>
              <a:t>⨉ </a:t>
            </a:r>
            <a:r>
              <a:rPr lang="en-US" sz="1600" dirty="0">
                <a:solidFill>
                  <a:srgbClr val="000000"/>
                </a:solidFill>
              </a:rPr>
              <a:t>10</a:t>
            </a:r>
            <a:r>
              <a:rPr lang="en-US" sz="1600" baseline="30000" dirty="0">
                <a:solidFill>
                  <a:srgbClr val="000000"/>
                </a:solidFill>
              </a:rPr>
              <a:t>10</a:t>
            </a:r>
          </a:p>
        </p:txBody>
      </p:sp>
      <p:pic>
        <p:nvPicPr>
          <p:cNvPr id="16" name="Picture 15">
            <a:extLst>
              <a:ext uri="{FF2B5EF4-FFF2-40B4-BE49-F238E27FC236}">
                <a16:creationId xmlns:a16="http://schemas.microsoft.com/office/drawing/2014/main" id="{4FB30893-3025-8A4A-AC3A-479DD65FACCE}"/>
              </a:ext>
            </a:extLst>
          </p:cNvPr>
          <p:cNvPicPr>
            <a:picLocks noChangeAspect="1"/>
          </p:cNvPicPr>
          <p:nvPr/>
        </p:nvPicPr>
        <p:blipFill>
          <a:blip r:embed="rId3"/>
          <a:stretch>
            <a:fillRect/>
          </a:stretch>
        </p:blipFill>
        <p:spPr>
          <a:xfrm>
            <a:off x="1333041" y="4621517"/>
            <a:ext cx="7241713" cy="781299"/>
          </a:xfrm>
          <a:prstGeom prst="rect">
            <a:avLst/>
          </a:prstGeom>
        </p:spPr>
      </p:pic>
      <p:sp>
        <p:nvSpPr>
          <p:cNvPr id="17" name="TextBox 16">
            <a:extLst>
              <a:ext uri="{FF2B5EF4-FFF2-40B4-BE49-F238E27FC236}">
                <a16:creationId xmlns:a16="http://schemas.microsoft.com/office/drawing/2014/main" id="{CD43CF4C-AD5A-F146-AD51-D41FDB894447}"/>
              </a:ext>
            </a:extLst>
          </p:cNvPr>
          <p:cNvSpPr txBox="1"/>
          <p:nvPr/>
        </p:nvSpPr>
        <p:spPr>
          <a:xfrm>
            <a:off x="5905041" y="5868927"/>
            <a:ext cx="3508936" cy="338554"/>
          </a:xfrm>
          <a:prstGeom prst="rect">
            <a:avLst/>
          </a:prstGeom>
          <a:noFill/>
        </p:spPr>
        <p:txBody>
          <a:bodyPr wrap="square" rtlCol="0">
            <a:spAutoFit/>
          </a:bodyPr>
          <a:lstStyle/>
          <a:p>
            <a:pPr algn="ctr"/>
            <a:r>
              <a:rPr lang="en-US" sz="1600" dirty="0">
                <a:solidFill>
                  <a:srgbClr val="000000"/>
                </a:solidFill>
              </a:rPr>
              <a:t>During cooldown through T</a:t>
            </a:r>
            <a:r>
              <a:rPr lang="en-US" sz="1600" baseline="-25000" dirty="0">
                <a:solidFill>
                  <a:srgbClr val="000000"/>
                </a:solidFill>
              </a:rPr>
              <a:t>c</a:t>
            </a:r>
          </a:p>
        </p:txBody>
      </p:sp>
      <p:sp>
        <p:nvSpPr>
          <p:cNvPr id="18" name="TextBox 17">
            <a:extLst>
              <a:ext uri="{FF2B5EF4-FFF2-40B4-BE49-F238E27FC236}">
                <a16:creationId xmlns:a16="http://schemas.microsoft.com/office/drawing/2014/main" id="{F57D18E5-7C1C-374B-9E1A-7B2DEBB41D74}"/>
              </a:ext>
            </a:extLst>
          </p:cNvPr>
          <p:cNvSpPr txBox="1"/>
          <p:nvPr/>
        </p:nvSpPr>
        <p:spPr>
          <a:xfrm rot="16200000">
            <a:off x="-735019" y="1564518"/>
            <a:ext cx="1995181" cy="584775"/>
          </a:xfrm>
          <a:prstGeom prst="rect">
            <a:avLst/>
          </a:prstGeom>
          <a:noFill/>
        </p:spPr>
        <p:txBody>
          <a:bodyPr wrap="square" rtlCol="0">
            <a:spAutoFit/>
          </a:bodyPr>
          <a:lstStyle/>
          <a:p>
            <a:pPr algn="ctr"/>
            <a:r>
              <a:rPr lang="en-US" sz="1600" dirty="0">
                <a:solidFill>
                  <a:srgbClr val="000000"/>
                </a:solidFill>
              </a:rPr>
              <a:t>At 16 MV/m (or max usable gradient)</a:t>
            </a:r>
            <a:endParaRPr lang="en-US" sz="1600" baseline="-25000" dirty="0">
              <a:solidFill>
                <a:srgbClr val="000000"/>
              </a:solidFill>
            </a:endParaRPr>
          </a:p>
        </p:txBody>
      </p:sp>
      <p:cxnSp>
        <p:nvCxnSpPr>
          <p:cNvPr id="19" name="Straight Arrow Connector 18">
            <a:extLst>
              <a:ext uri="{FF2B5EF4-FFF2-40B4-BE49-F238E27FC236}">
                <a16:creationId xmlns:a16="http://schemas.microsoft.com/office/drawing/2014/main" id="{6478A39A-745F-4D47-A745-D22BBC525B3A}"/>
              </a:ext>
            </a:extLst>
          </p:cNvPr>
          <p:cNvCxnSpPr>
            <a:cxnSpLocks/>
          </p:cNvCxnSpPr>
          <p:nvPr/>
        </p:nvCxnSpPr>
        <p:spPr>
          <a:xfrm flipH="1" flipV="1">
            <a:off x="5563518" y="5949108"/>
            <a:ext cx="903383" cy="88994"/>
          </a:xfrm>
          <a:prstGeom prst="straightConnector1">
            <a:avLst/>
          </a:prstGeom>
          <a:ln>
            <a:solidFill>
              <a:srgbClr val="000000"/>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8793CA19-D5D8-A545-A9D0-2D3DC7991859}"/>
              </a:ext>
            </a:extLst>
          </p:cNvPr>
          <p:cNvCxnSpPr>
            <a:cxnSpLocks/>
          </p:cNvCxnSpPr>
          <p:nvPr/>
        </p:nvCxnSpPr>
        <p:spPr>
          <a:xfrm>
            <a:off x="170379" y="2762643"/>
            <a:ext cx="103742" cy="346423"/>
          </a:xfrm>
          <a:prstGeom prst="straightConnector1">
            <a:avLst/>
          </a:prstGeom>
          <a:ln>
            <a:solidFill>
              <a:srgbClr val="000000"/>
            </a:solidFill>
            <a:tailEnd type="triangle"/>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98C91BDB-C009-5B48-8867-A77152E3ECD7}"/>
              </a:ext>
            </a:extLst>
          </p:cNvPr>
          <p:cNvSpPr txBox="1"/>
          <p:nvPr/>
        </p:nvSpPr>
        <p:spPr>
          <a:xfrm>
            <a:off x="-419944" y="667709"/>
            <a:ext cx="3508936" cy="338554"/>
          </a:xfrm>
          <a:prstGeom prst="rect">
            <a:avLst/>
          </a:prstGeom>
          <a:noFill/>
        </p:spPr>
        <p:txBody>
          <a:bodyPr wrap="square" rtlCol="0">
            <a:spAutoFit/>
          </a:bodyPr>
          <a:lstStyle/>
          <a:p>
            <a:pPr algn="ctr"/>
            <a:r>
              <a:rPr lang="en-US" sz="1100" dirty="0">
                <a:solidFill>
                  <a:srgbClr val="000000"/>
                </a:solidFill>
              </a:rPr>
              <a:t>⨉ </a:t>
            </a:r>
            <a:r>
              <a:rPr lang="en-US" sz="1600" dirty="0">
                <a:solidFill>
                  <a:srgbClr val="000000"/>
                </a:solidFill>
              </a:rPr>
              <a:t>10</a:t>
            </a:r>
            <a:r>
              <a:rPr lang="en-US" sz="1600" baseline="30000" dirty="0">
                <a:solidFill>
                  <a:srgbClr val="000000"/>
                </a:solidFill>
              </a:rPr>
              <a:t>10</a:t>
            </a:r>
          </a:p>
        </p:txBody>
      </p:sp>
      <p:sp>
        <p:nvSpPr>
          <p:cNvPr id="22" name="TextBox 21">
            <a:extLst>
              <a:ext uri="{FF2B5EF4-FFF2-40B4-BE49-F238E27FC236}">
                <a16:creationId xmlns:a16="http://schemas.microsoft.com/office/drawing/2014/main" id="{4BEACE00-7120-5E48-9C4C-72EC6A3F849F}"/>
              </a:ext>
            </a:extLst>
          </p:cNvPr>
          <p:cNvSpPr txBox="1"/>
          <p:nvPr/>
        </p:nvSpPr>
        <p:spPr>
          <a:xfrm>
            <a:off x="0" y="5771072"/>
            <a:ext cx="3426246" cy="584775"/>
          </a:xfrm>
          <a:prstGeom prst="rect">
            <a:avLst/>
          </a:prstGeom>
          <a:noFill/>
        </p:spPr>
        <p:txBody>
          <a:bodyPr wrap="square" rtlCol="0">
            <a:spAutoFit/>
          </a:bodyPr>
          <a:lstStyle/>
          <a:p>
            <a:pPr algn="ctr"/>
            <a:r>
              <a:rPr lang="en-US" sz="1600" dirty="0">
                <a:solidFill>
                  <a:srgbClr val="000000"/>
                </a:solidFill>
              </a:rPr>
              <a:t>All cavities of a given material in CM averaged. Spread goes into y-</a:t>
            </a:r>
            <a:r>
              <a:rPr lang="en-US" sz="1600" dirty="0" err="1">
                <a:solidFill>
                  <a:srgbClr val="000000"/>
                </a:solidFill>
              </a:rPr>
              <a:t>errorbars</a:t>
            </a:r>
            <a:r>
              <a:rPr lang="en-US" sz="1600" dirty="0">
                <a:solidFill>
                  <a:srgbClr val="000000"/>
                </a:solidFill>
              </a:rPr>
              <a:t>.</a:t>
            </a:r>
            <a:endParaRPr lang="en-US" sz="1600" baseline="-25000" dirty="0">
              <a:solidFill>
                <a:srgbClr val="000000"/>
              </a:solidFill>
            </a:endParaRPr>
          </a:p>
        </p:txBody>
      </p:sp>
    </p:spTree>
    <p:extLst>
      <p:ext uri="{BB962C8B-B14F-4D97-AF65-F5344CB8AC3E}">
        <p14:creationId xmlns:p14="http://schemas.microsoft.com/office/powerpoint/2010/main" val="3348603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02D39B26-38BA-8742-A65B-6030BAA96BCB}"/>
              </a:ext>
            </a:extLst>
          </p:cNvPr>
          <p:cNvPicPr>
            <a:picLocks noGrp="1" noChangeAspect="1"/>
          </p:cNvPicPr>
          <p:nvPr>
            <p:ph idx="1"/>
          </p:nvPr>
        </p:nvPicPr>
        <p:blipFill>
          <a:blip r:embed="rId2"/>
          <a:stretch>
            <a:fillRect/>
          </a:stretch>
        </p:blipFill>
        <p:spPr/>
      </p:pic>
      <p:sp>
        <p:nvSpPr>
          <p:cNvPr id="3" name="Title 2">
            <a:extLst>
              <a:ext uri="{FF2B5EF4-FFF2-40B4-BE49-F238E27FC236}">
                <a16:creationId xmlns:a16="http://schemas.microsoft.com/office/drawing/2014/main" id="{0514DC74-15CA-7A45-9996-9A5F3DDE6365}"/>
              </a:ext>
            </a:extLst>
          </p:cNvPr>
          <p:cNvSpPr>
            <a:spLocks noGrp="1"/>
          </p:cNvSpPr>
          <p:nvPr>
            <p:ph type="title"/>
          </p:nvPr>
        </p:nvSpPr>
        <p:spPr/>
        <p:txBody>
          <a:bodyPr/>
          <a:lstStyle/>
          <a:p>
            <a:r>
              <a:rPr lang="en-US" dirty="0"/>
              <a:t>Cavities in </a:t>
            </a:r>
            <a:r>
              <a:rPr lang="en-US" dirty="0" err="1"/>
              <a:t>Fermilab</a:t>
            </a:r>
            <a:r>
              <a:rPr lang="en-US" dirty="0"/>
              <a:t> LCLS-II Cryomodules</a:t>
            </a:r>
          </a:p>
        </p:txBody>
      </p:sp>
      <p:sp>
        <p:nvSpPr>
          <p:cNvPr id="4" name="Date Placeholder 3">
            <a:extLst>
              <a:ext uri="{FF2B5EF4-FFF2-40B4-BE49-F238E27FC236}">
                <a16:creationId xmlns:a16="http://schemas.microsoft.com/office/drawing/2014/main" id="{B01AD8B3-941F-EB4F-80CD-6DAF2CF90DBA}"/>
              </a:ext>
            </a:extLst>
          </p:cNvPr>
          <p:cNvSpPr>
            <a:spLocks noGrp="1"/>
          </p:cNvSpPr>
          <p:nvPr>
            <p:ph type="dt" sz="half" idx="2"/>
          </p:nvPr>
        </p:nvSpPr>
        <p:spPr/>
        <p:txBody>
          <a:bodyPr/>
          <a:lstStyle/>
          <a:p>
            <a:pPr>
              <a:defRPr/>
            </a:pPr>
            <a:fld id="{A2513D31-B528-B04A-B69C-53D7ECD7ED46}" type="datetime1">
              <a:rPr lang="en-US" smtClean="0"/>
              <a:t>6/22/18</a:t>
            </a:fld>
            <a:endParaRPr lang="en-US" dirty="0"/>
          </a:p>
        </p:txBody>
      </p:sp>
      <p:sp>
        <p:nvSpPr>
          <p:cNvPr id="5" name="Footer Placeholder 4">
            <a:extLst>
              <a:ext uri="{FF2B5EF4-FFF2-40B4-BE49-F238E27FC236}">
                <a16:creationId xmlns:a16="http://schemas.microsoft.com/office/drawing/2014/main" id="{249333F3-E0A0-F843-97B3-223A61665005}"/>
              </a:ext>
            </a:extLst>
          </p:cNvPr>
          <p:cNvSpPr>
            <a:spLocks noGrp="1"/>
          </p:cNvSpPr>
          <p:nvPr>
            <p:ph type="ftr" sz="quarter" idx="3"/>
          </p:nvPr>
        </p:nvSpPr>
        <p:spPr/>
        <p:txBody>
          <a:bodyPr/>
          <a:lstStyle/>
          <a:p>
            <a:pPr>
              <a:defRPr/>
            </a:pPr>
            <a:r>
              <a:rPr lang="pt-BR"/>
              <a:t>Sam Posen</a:t>
            </a:r>
            <a:endParaRPr lang="en-US" b="1" dirty="0"/>
          </a:p>
        </p:txBody>
      </p:sp>
      <p:sp>
        <p:nvSpPr>
          <p:cNvPr id="6" name="Slide Number Placeholder 5">
            <a:extLst>
              <a:ext uri="{FF2B5EF4-FFF2-40B4-BE49-F238E27FC236}">
                <a16:creationId xmlns:a16="http://schemas.microsoft.com/office/drawing/2014/main" id="{F58DF29B-C721-6A4D-A4F8-DFCA743B5E09}"/>
              </a:ext>
            </a:extLst>
          </p:cNvPr>
          <p:cNvSpPr>
            <a:spLocks noGrp="1"/>
          </p:cNvSpPr>
          <p:nvPr>
            <p:ph type="sldNum" sz="quarter" idx="4"/>
          </p:nvPr>
        </p:nvSpPr>
        <p:spPr/>
        <p:txBody>
          <a:bodyPr/>
          <a:lstStyle/>
          <a:p>
            <a:pPr>
              <a:defRPr/>
            </a:pPr>
            <a:fld id="{148C009B-CB69-E04A-B9B3-34B26D69E9CF}" type="slidenum">
              <a:rPr lang="en-US" smtClean="0"/>
              <a:pPr>
                <a:defRPr/>
              </a:pPr>
              <a:t>12</a:t>
            </a:fld>
            <a:endParaRPr lang="en-US" dirty="0"/>
          </a:p>
        </p:txBody>
      </p:sp>
      <p:sp>
        <p:nvSpPr>
          <p:cNvPr id="15" name="TextBox 14">
            <a:extLst>
              <a:ext uri="{FF2B5EF4-FFF2-40B4-BE49-F238E27FC236}">
                <a16:creationId xmlns:a16="http://schemas.microsoft.com/office/drawing/2014/main" id="{49D64E48-C72C-EB43-AB13-9EBF473D5F44}"/>
              </a:ext>
            </a:extLst>
          </p:cNvPr>
          <p:cNvSpPr txBox="1"/>
          <p:nvPr/>
        </p:nvSpPr>
        <p:spPr>
          <a:xfrm>
            <a:off x="-419944" y="667709"/>
            <a:ext cx="3508936" cy="338554"/>
          </a:xfrm>
          <a:prstGeom prst="rect">
            <a:avLst/>
          </a:prstGeom>
          <a:noFill/>
        </p:spPr>
        <p:txBody>
          <a:bodyPr wrap="square" rtlCol="0">
            <a:spAutoFit/>
          </a:bodyPr>
          <a:lstStyle/>
          <a:p>
            <a:pPr algn="ctr"/>
            <a:r>
              <a:rPr lang="en-US" sz="1100" dirty="0">
                <a:solidFill>
                  <a:srgbClr val="000000"/>
                </a:solidFill>
              </a:rPr>
              <a:t>⨉ </a:t>
            </a:r>
            <a:r>
              <a:rPr lang="en-US" sz="1600" dirty="0">
                <a:solidFill>
                  <a:srgbClr val="000000"/>
                </a:solidFill>
              </a:rPr>
              <a:t>10</a:t>
            </a:r>
            <a:r>
              <a:rPr lang="en-US" sz="1600" baseline="30000" dirty="0">
                <a:solidFill>
                  <a:srgbClr val="000000"/>
                </a:solidFill>
              </a:rPr>
              <a:t>10</a:t>
            </a:r>
          </a:p>
        </p:txBody>
      </p:sp>
      <p:pic>
        <p:nvPicPr>
          <p:cNvPr id="16" name="Picture 15">
            <a:extLst>
              <a:ext uri="{FF2B5EF4-FFF2-40B4-BE49-F238E27FC236}">
                <a16:creationId xmlns:a16="http://schemas.microsoft.com/office/drawing/2014/main" id="{55DEF8B5-48B6-D849-AF86-8911DF0CF33E}"/>
              </a:ext>
            </a:extLst>
          </p:cNvPr>
          <p:cNvPicPr>
            <a:picLocks noChangeAspect="1"/>
          </p:cNvPicPr>
          <p:nvPr/>
        </p:nvPicPr>
        <p:blipFill>
          <a:blip r:embed="rId3"/>
          <a:stretch>
            <a:fillRect/>
          </a:stretch>
        </p:blipFill>
        <p:spPr>
          <a:xfrm>
            <a:off x="1333041" y="4621517"/>
            <a:ext cx="7241713" cy="781299"/>
          </a:xfrm>
          <a:prstGeom prst="rect">
            <a:avLst/>
          </a:prstGeom>
        </p:spPr>
      </p:pic>
    </p:spTree>
    <p:extLst>
      <p:ext uri="{BB962C8B-B14F-4D97-AF65-F5344CB8AC3E}">
        <p14:creationId xmlns:p14="http://schemas.microsoft.com/office/powerpoint/2010/main" val="4588464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A70A19AC-31C6-4542-9BD3-0D806877DDB4}"/>
              </a:ext>
            </a:extLst>
          </p:cNvPr>
          <p:cNvPicPr>
            <a:picLocks noGrp="1" noChangeAspect="1"/>
          </p:cNvPicPr>
          <p:nvPr>
            <p:ph idx="1"/>
          </p:nvPr>
        </p:nvPicPr>
        <p:blipFill>
          <a:blip r:embed="rId2"/>
          <a:stretch>
            <a:fillRect/>
          </a:stretch>
        </p:blipFill>
        <p:spPr/>
      </p:pic>
      <p:sp>
        <p:nvSpPr>
          <p:cNvPr id="3" name="Title 2">
            <a:extLst>
              <a:ext uri="{FF2B5EF4-FFF2-40B4-BE49-F238E27FC236}">
                <a16:creationId xmlns:a16="http://schemas.microsoft.com/office/drawing/2014/main" id="{0514DC74-15CA-7A45-9996-9A5F3DDE6365}"/>
              </a:ext>
            </a:extLst>
          </p:cNvPr>
          <p:cNvSpPr>
            <a:spLocks noGrp="1"/>
          </p:cNvSpPr>
          <p:nvPr>
            <p:ph type="title"/>
          </p:nvPr>
        </p:nvSpPr>
        <p:spPr/>
        <p:txBody>
          <a:bodyPr/>
          <a:lstStyle/>
          <a:p>
            <a:r>
              <a:rPr lang="en-US" dirty="0"/>
              <a:t>Cavities in </a:t>
            </a:r>
            <a:r>
              <a:rPr lang="en-US" dirty="0" err="1"/>
              <a:t>Fermilab</a:t>
            </a:r>
            <a:r>
              <a:rPr lang="en-US" dirty="0"/>
              <a:t> LCLS-II Cryomodules</a:t>
            </a:r>
          </a:p>
        </p:txBody>
      </p:sp>
      <p:sp>
        <p:nvSpPr>
          <p:cNvPr id="4" name="Date Placeholder 3">
            <a:extLst>
              <a:ext uri="{FF2B5EF4-FFF2-40B4-BE49-F238E27FC236}">
                <a16:creationId xmlns:a16="http://schemas.microsoft.com/office/drawing/2014/main" id="{B01AD8B3-941F-EB4F-80CD-6DAF2CF90DBA}"/>
              </a:ext>
            </a:extLst>
          </p:cNvPr>
          <p:cNvSpPr>
            <a:spLocks noGrp="1"/>
          </p:cNvSpPr>
          <p:nvPr>
            <p:ph type="dt" sz="half" idx="2"/>
          </p:nvPr>
        </p:nvSpPr>
        <p:spPr/>
        <p:txBody>
          <a:bodyPr/>
          <a:lstStyle/>
          <a:p>
            <a:pPr>
              <a:defRPr/>
            </a:pPr>
            <a:fld id="{2772102A-CCE0-E14F-B70C-44D59C8B88F3}" type="datetime1">
              <a:rPr lang="en-US" smtClean="0"/>
              <a:t>6/22/18</a:t>
            </a:fld>
            <a:endParaRPr lang="en-US" dirty="0"/>
          </a:p>
        </p:txBody>
      </p:sp>
      <p:sp>
        <p:nvSpPr>
          <p:cNvPr id="5" name="Footer Placeholder 4">
            <a:extLst>
              <a:ext uri="{FF2B5EF4-FFF2-40B4-BE49-F238E27FC236}">
                <a16:creationId xmlns:a16="http://schemas.microsoft.com/office/drawing/2014/main" id="{249333F3-E0A0-F843-97B3-223A61665005}"/>
              </a:ext>
            </a:extLst>
          </p:cNvPr>
          <p:cNvSpPr>
            <a:spLocks noGrp="1"/>
          </p:cNvSpPr>
          <p:nvPr>
            <p:ph type="ftr" sz="quarter" idx="3"/>
          </p:nvPr>
        </p:nvSpPr>
        <p:spPr/>
        <p:txBody>
          <a:bodyPr/>
          <a:lstStyle/>
          <a:p>
            <a:pPr>
              <a:defRPr/>
            </a:pPr>
            <a:r>
              <a:rPr lang="pt-BR"/>
              <a:t>Sam Posen</a:t>
            </a:r>
            <a:endParaRPr lang="en-US" b="1" dirty="0"/>
          </a:p>
        </p:txBody>
      </p:sp>
      <p:sp>
        <p:nvSpPr>
          <p:cNvPr id="6" name="Slide Number Placeholder 5">
            <a:extLst>
              <a:ext uri="{FF2B5EF4-FFF2-40B4-BE49-F238E27FC236}">
                <a16:creationId xmlns:a16="http://schemas.microsoft.com/office/drawing/2014/main" id="{F58DF29B-C721-6A4D-A4F8-DFCA743B5E09}"/>
              </a:ext>
            </a:extLst>
          </p:cNvPr>
          <p:cNvSpPr>
            <a:spLocks noGrp="1"/>
          </p:cNvSpPr>
          <p:nvPr>
            <p:ph type="sldNum" sz="quarter" idx="4"/>
          </p:nvPr>
        </p:nvSpPr>
        <p:spPr/>
        <p:txBody>
          <a:bodyPr/>
          <a:lstStyle/>
          <a:p>
            <a:pPr>
              <a:defRPr/>
            </a:pPr>
            <a:fld id="{148C009B-CB69-E04A-B9B3-34B26D69E9CF}" type="slidenum">
              <a:rPr lang="en-US" smtClean="0"/>
              <a:pPr>
                <a:defRPr/>
              </a:pPr>
              <a:t>13</a:t>
            </a:fld>
            <a:endParaRPr lang="en-US" dirty="0"/>
          </a:p>
        </p:txBody>
      </p:sp>
      <p:sp>
        <p:nvSpPr>
          <p:cNvPr id="15" name="TextBox 14">
            <a:extLst>
              <a:ext uri="{FF2B5EF4-FFF2-40B4-BE49-F238E27FC236}">
                <a16:creationId xmlns:a16="http://schemas.microsoft.com/office/drawing/2014/main" id="{49D64E48-C72C-EB43-AB13-9EBF473D5F44}"/>
              </a:ext>
            </a:extLst>
          </p:cNvPr>
          <p:cNvSpPr txBox="1"/>
          <p:nvPr/>
        </p:nvSpPr>
        <p:spPr>
          <a:xfrm>
            <a:off x="-419944" y="667709"/>
            <a:ext cx="3508936" cy="338554"/>
          </a:xfrm>
          <a:prstGeom prst="rect">
            <a:avLst/>
          </a:prstGeom>
          <a:noFill/>
        </p:spPr>
        <p:txBody>
          <a:bodyPr wrap="square" rtlCol="0">
            <a:spAutoFit/>
          </a:bodyPr>
          <a:lstStyle/>
          <a:p>
            <a:pPr algn="ctr"/>
            <a:r>
              <a:rPr lang="en-US" sz="1100" dirty="0">
                <a:solidFill>
                  <a:srgbClr val="000000"/>
                </a:solidFill>
              </a:rPr>
              <a:t>⨉ </a:t>
            </a:r>
            <a:r>
              <a:rPr lang="en-US" sz="1600" dirty="0">
                <a:solidFill>
                  <a:srgbClr val="000000"/>
                </a:solidFill>
              </a:rPr>
              <a:t>10</a:t>
            </a:r>
            <a:r>
              <a:rPr lang="en-US" sz="1600" baseline="30000" dirty="0">
                <a:solidFill>
                  <a:srgbClr val="000000"/>
                </a:solidFill>
              </a:rPr>
              <a:t>10</a:t>
            </a:r>
          </a:p>
        </p:txBody>
      </p:sp>
      <p:pic>
        <p:nvPicPr>
          <p:cNvPr id="10" name="Picture 9">
            <a:extLst>
              <a:ext uri="{FF2B5EF4-FFF2-40B4-BE49-F238E27FC236}">
                <a16:creationId xmlns:a16="http://schemas.microsoft.com/office/drawing/2014/main" id="{CD4884B6-C095-334A-8ED1-5A42160E4CA0}"/>
              </a:ext>
            </a:extLst>
          </p:cNvPr>
          <p:cNvPicPr>
            <a:picLocks noChangeAspect="1"/>
          </p:cNvPicPr>
          <p:nvPr/>
        </p:nvPicPr>
        <p:blipFill>
          <a:blip r:embed="rId3"/>
          <a:stretch>
            <a:fillRect/>
          </a:stretch>
        </p:blipFill>
        <p:spPr>
          <a:xfrm>
            <a:off x="1333041" y="4621517"/>
            <a:ext cx="7241713" cy="781299"/>
          </a:xfrm>
          <a:prstGeom prst="rect">
            <a:avLst/>
          </a:prstGeom>
        </p:spPr>
      </p:pic>
    </p:spTree>
    <p:extLst>
      <p:ext uri="{BB962C8B-B14F-4D97-AF65-F5344CB8AC3E}">
        <p14:creationId xmlns:p14="http://schemas.microsoft.com/office/powerpoint/2010/main" val="30518749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14DC74-15CA-7A45-9996-9A5F3DDE6365}"/>
              </a:ext>
            </a:extLst>
          </p:cNvPr>
          <p:cNvSpPr>
            <a:spLocks noGrp="1"/>
          </p:cNvSpPr>
          <p:nvPr>
            <p:ph type="title"/>
          </p:nvPr>
        </p:nvSpPr>
        <p:spPr/>
        <p:txBody>
          <a:bodyPr/>
          <a:lstStyle/>
          <a:p>
            <a:r>
              <a:rPr lang="en-US" dirty="0"/>
              <a:t>Cavities in </a:t>
            </a:r>
            <a:r>
              <a:rPr lang="en-US" dirty="0" err="1"/>
              <a:t>Fermilab</a:t>
            </a:r>
            <a:r>
              <a:rPr lang="en-US" dirty="0"/>
              <a:t> LCLS-II Cryomodules</a:t>
            </a:r>
          </a:p>
        </p:txBody>
      </p:sp>
      <p:sp>
        <p:nvSpPr>
          <p:cNvPr id="4" name="Date Placeholder 3">
            <a:extLst>
              <a:ext uri="{FF2B5EF4-FFF2-40B4-BE49-F238E27FC236}">
                <a16:creationId xmlns:a16="http://schemas.microsoft.com/office/drawing/2014/main" id="{B01AD8B3-941F-EB4F-80CD-6DAF2CF90DBA}"/>
              </a:ext>
            </a:extLst>
          </p:cNvPr>
          <p:cNvSpPr>
            <a:spLocks noGrp="1"/>
          </p:cNvSpPr>
          <p:nvPr>
            <p:ph type="dt" sz="half" idx="2"/>
          </p:nvPr>
        </p:nvSpPr>
        <p:spPr/>
        <p:txBody>
          <a:bodyPr/>
          <a:lstStyle/>
          <a:p>
            <a:pPr>
              <a:defRPr/>
            </a:pPr>
            <a:fld id="{ED51BF2E-6FD0-0041-99F8-87C10251FD0C}" type="datetime1">
              <a:rPr lang="en-US" smtClean="0"/>
              <a:t>6/22/18</a:t>
            </a:fld>
            <a:endParaRPr lang="en-US" dirty="0"/>
          </a:p>
        </p:txBody>
      </p:sp>
      <p:sp>
        <p:nvSpPr>
          <p:cNvPr id="5" name="Footer Placeholder 4">
            <a:extLst>
              <a:ext uri="{FF2B5EF4-FFF2-40B4-BE49-F238E27FC236}">
                <a16:creationId xmlns:a16="http://schemas.microsoft.com/office/drawing/2014/main" id="{249333F3-E0A0-F843-97B3-223A61665005}"/>
              </a:ext>
            </a:extLst>
          </p:cNvPr>
          <p:cNvSpPr>
            <a:spLocks noGrp="1"/>
          </p:cNvSpPr>
          <p:nvPr>
            <p:ph type="ftr" sz="quarter" idx="3"/>
          </p:nvPr>
        </p:nvSpPr>
        <p:spPr/>
        <p:txBody>
          <a:bodyPr/>
          <a:lstStyle/>
          <a:p>
            <a:pPr>
              <a:defRPr/>
            </a:pPr>
            <a:r>
              <a:rPr lang="pt-BR"/>
              <a:t>Sam Posen</a:t>
            </a:r>
            <a:endParaRPr lang="en-US" b="1" dirty="0"/>
          </a:p>
        </p:txBody>
      </p:sp>
      <p:pic>
        <p:nvPicPr>
          <p:cNvPr id="11" name="Content Placeholder 10">
            <a:extLst>
              <a:ext uri="{FF2B5EF4-FFF2-40B4-BE49-F238E27FC236}">
                <a16:creationId xmlns:a16="http://schemas.microsoft.com/office/drawing/2014/main" id="{2ED38D82-C43A-DA4D-AEB2-B8BB1B8DAEBF}"/>
              </a:ext>
            </a:extLst>
          </p:cNvPr>
          <p:cNvPicPr>
            <a:picLocks noGrp="1" noChangeAspect="1"/>
          </p:cNvPicPr>
          <p:nvPr>
            <p:ph idx="1"/>
          </p:nvPr>
        </p:nvPicPr>
        <p:blipFill>
          <a:blip r:embed="rId2"/>
          <a:stretch>
            <a:fillRect/>
          </a:stretch>
        </p:blipFill>
        <p:spPr/>
      </p:pic>
      <p:sp>
        <p:nvSpPr>
          <p:cNvPr id="6" name="Slide Number Placeholder 5">
            <a:extLst>
              <a:ext uri="{FF2B5EF4-FFF2-40B4-BE49-F238E27FC236}">
                <a16:creationId xmlns:a16="http://schemas.microsoft.com/office/drawing/2014/main" id="{F58DF29B-C721-6A4D-A4F8-DFCA743B5E09}"/>
              </a:ext>
            </a:extLst>
          </p:cNvPr>
          <p:cNvSpPr>
            <a:spLocks noGrp="1"/>
          </p:cNvSpPr>
          <p:nvPr>
            <p:ph type="sldNum" sz="quarter" idx="4"/>
          </p:nvPr>
        </p:nvSpPr>
        <p:spPr/>
        <p:txBody>
          <a:bodyPr/>
          <a:lstStyle/>
          <a:p>
            <a:pPr>
              <a:defRPr/>
            </a:pPr>
            <a:fld id="{148C009B-CB69-E04A-B9B3-34B26D69E9CF}" type="slidenum">
              <a:rPr lang="en-US" smtClean="0"/>
              <a:pPr>
                <a:defRPr/>
              </a:pPr>
              <a:t>14</a:t>
            </a:fld>
            <a:endParaRPr lang="en-US" dirty="0"/>
          </a:p>
        </p:txBody>
      </p:sp>
      <p:sp>
        <p:nvSpPr>
          <p:cNvPr id="15" name="TextBox 14">
            <a:extLst>
              <a:ext uri="{FF2B5EF4-FFF2-40B4-BE49-F238E27FC236}">
                <a16:creationId xmlns:a16="http://schemas.microsoft.com/office/drawing/2014/main" id="{49D64E48-C72C-EB43-AB13-9EBF473D5F44}"/>
              </a:ext>
            </a:extLst>
          </p:cNvPr>
          <p:cNvSpPr txBox="1"/>
          <p:nvPr/>
        </p:nvSpPr>
        <p:spPr>
          <a:xfrm>
            <a:off x="-419944" y="667709"/>
            <a:ext cx="3508936" cy="338554"/>
          </a:xfrm>
          <a:prstGeom prst="rect">
            <a:avLst/>
          </a:prstGeom>
          <a:noFill/>
        </p:spPr>
        <p:txBody>
          <a:bodyPr wrap="square" rtlCol="0">
            <a:spAutoFit/>
          </a:bodyPr>
          <a:lstStyle/>
          <a:p>
            <a:pPr algn="ctr"/>
            <a:r>
              <a:rPr lang="en-US" sz="1100" dirty="0">
                <a:solidFill>
                  <a:srgbClr val="000000"/>
                </a:solidFill>
              </a:rPr>
              <a:t>⨉ </a:t>
            </a:r>
            <a:r>
              <a:rPr lang="en-US" sz="1600" dirty="0">
                <a:solidFill>
                  <a:srgbClr val="000000"/>
                </a:solidFill>
              </a:rPr>
              <a:t>10</a:t>
            </a:r>
            <a:r>
              <a:rPr lang="en-US" sz="1600" baseline="30000" dirty="0">
                <a:solidFill>
                  <a:srgbClr val="000000"/>
                </a:solidFill>
              </a:rPr>
              <a:t>10</a:t>
            </a:r>
          </a:p>
        </p:txBody>
      </p:sp>
      <p:pic>
        <p:nvPicPr>
          <p:cNvPr id="10" name="Picture 9">
            <a:extLst>
              <a:ext uri="{FF2B5EF4-FFF2-40B4-BE49-F238E27FC236}">
                <a16:creationId xmlns:a16="http://schemas.microsoft.com/office/drawing/2014/main" id="{5BC2E10C-3516-C440-ACBF-E47DFC897D3F}"/>
              </a:ext>
            </a:extLst>
          </p:cNvPr>
          <p:cNvPicPr>
            <a:picLocks noChangeAspect="1"/>
          </p:cNvPicPr>
          <p:nvPr/>
        </p:nvPicPr>
        <p:blipFill>
          <a:blip r:embed="rId3"/>
          <a:stretch>
            <a:fillRect/>
          </a:stretch>
        </p:blipFill>
        <p:spPr>
          <a:xfrm>
            <a:off x="1333041" y="4621517"/>
            <a:ext cx="7241713" cy="781299"/>
          </a:xfrm>
          <a:prstGeom prst="rect">
            <a:avLst/>
          </a:prstGeom>
        </p:spPr>
      </p:pic>
    </p:spTree>
    <p:extLst>
      <p:ext uri="{BB962C8B-B14F-4D97-AF65-F5344CB8AC3E}">
        <p14:creationId xmlns:p14="http://schemas.microsoft.com/office/powerpoint/2010/main" val="606953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14DC74-15CA-7A45-9996-9A5F3DDE6365}"/>
              </a:ext>
            </a:extLst>
          </p:cNvPr>
          <p:cNvSpPr>
            <a:spLocks noGrp="1"/>
          </p:cNvSpPr>
          <p:nvPr>
            <p:ph type="title"/>
          </p:nvPr>
        </p:nvSpPr>
        <p:spPr/>
        <p:txBody>
          <a:bodyPr/>
          <a:lstStyle/>
          <a:p>
            <a:r>
              <a:rPr lang="en-US" dirty="0"/>
              <a:t>Cavities in </a:t>
            </a:r>
            <a:r>
              <a:rPr lang="en-US" dirty="0" err="1"/>
              <a:t>Fermilab</a:t>
            </a:r>
            <a:r>
              <a:rPr lang="en-US" dirty="0"/>
              <a:t> LCLS-II Cryomodules</a:t>
            </a:r>
          </a:p>
        </p:txBody>
      </p:sp>
      <p:sp>
        <p:nvSpPr>
          <p:cNvPr id="4" name="Date Placeholder 3">
            <a:extLst>
              <a:ext uri="{FF2B5EF4-FFF2-40B4-BE49-F238E27FC236}">
                <a16:creationId xmlns:a16="http://schemas.microsoft.com/office/drawing/2014/main" id="{B01AD8B3-941F-EB4F-80CD-6DAF2CF90DBA}"/>
              </a:ext>
            </a:extLst>
          </p:cNvPr>
          <p:cNvSpPr>
            <a:spLocks noGrp="1"/>
          </p:cNvSpPr>
          <p:nvPr>
            <p:ph type="dt" sz="half" idx="2"/>
          </p:nvPr>
        </p:nvSpPr>
        <p:spPr/>
        <p:txBody>
          <a:bodyPr/>
          <a:lstStyle/>
          <a:p>
            <a:pPr>
              <a:defRPr/>
            </a:pPr>
            <a:fld id="{253E4AF2-1D37-E046-B2D7-E2184670857A}" type="datetime1">
              <a:rPr lang="en-US" smtClean="0"/>
              <a:t>6/22/18</a:t>
            </a:fld>
            <a:endParaRPr lang="en-US" dirty="0"/>
          </a:p>
        </p:txBody>
      </p:sp>
      <p:sp>
        <p:nvSpPr>
          <p:cNvPr id="5" name="Footer Placeholder 4">
            <a:extLst>
              <a:ext uri="{FF2B5EF4-FFF2-40B4-BE49-F238E27FC236}">
                <a16:creationId xmlns:a16="http://schemas.microsoft.com/office/drawing/2014/main" id="{249333F3-E0A0-F843-97B3-223A61665005}"/>
              </a:ext>
            </a:extLst>
          </p:cNvPr>
          <p:cNvSpPr>
            <a:spLocks noGrp="1"/>
          </p:cNvSpPr>
          <p:nvPr>
            <p:ph type="ftr" sz="quarter" idx="3"/>
          </p:nvPr>
        </p:nvSpPr>
        <p:spPr/>
        <p:txBody>
          <a:bodyPr/>
          <a:lstStyle/>
          <a:p>
            <a:pPr>
              <a:defRPr/>
            </a:pPr>
            <a:r>
              <a:rPr lang="pt-BR"/>
              <a:t>Sam Posen</a:t>
            </a:r>
            <a:endParaRPr lang="en-US" b="1" dirty="0"/>
          </a:p>
        </p:txBody>
      </p:sp>
      <p:pic>
        <p:nvPicPr>
          <p:cNvPr id="11" name="Content Placeholder 10">
            <a:extLst>
              <a:ext uri="{FF2B5EF4-FFF2-40B4-BE49-F238E27FC236}">
                <a16:creationId xmlns:a16="http://schemas.microsoft.com/office/drawing/2014/main" id="{5EA121D5-F7A9-0A48-9A62-F42B6016AE77}"/>
              </a:ext>
            </a:extLst>
          </p:cNvPr>
          <p:cNvPicPr>
            <a:picLocks noGrp="1" noChangeAspect="1"/>
          </p:cNvPicPr>
          <p:nvPr>
            <p:ph idx="1"/>
          </p:nvPr>
        </p:nvPicPr>
        <p:blipFill>
          <a:blip r:embed="rId2"/>
          <a:stretch>
            <a:fillRect/>
          </a:stretch>
        </p:blipFill>
        <p:spPr/>
      </p:pic>
      <p:sp>
        <p:nvSpPr>
          <p:cNvPr id="6" name="Slide Number Placeholder 5">
            <a:extLst>
              <a:ext uri="{FF2B5EF4-FFF2-40B4-BE49-F238E27FC236}">
                <a16:creationId xmlns:a16="http://schemas.microsoft.com/office/drawing/2014/main" id="{F58DF29B-C721-6A4D-A4F8-DFCA743B5E09}"/>
              </a:ext>
            </a:extLst>
          </p:cNvPr>
          <p:cNvSpPr>
            <a:spLocks noGrp="1"/>
          </p:cNvSpPr>
          <p:nvPr>
            <p:ph type="sldNum" sz="quarter" idx="4"/>
          </p:nvPr>
        </p:nvSpPr>
        <p:spPr/>
        <p:txBody>
          <a:bodyPr/>
          <a:lstStyle/>
          <a:p>
            <a:pPr>
              <a:defRPr/>
            </a:pPr>
            <a:fld id="{148C009B-CB69-E04A-B9B3-34B26D69E9CF}" type="slidenum">
              <a:rPr lang="en-US" smtClean="0"/>
              <a:pPr>
                <a:defRPr/>
              </a:pPr>
              <a:t>15</a:t>
            </a:fld>
            <a:endParaRPr lang="en-US" dirty="0"/>
          </a:p>
        </p:txBody>
      </p:sp>
      <p:sp>
        <p:nvSpPr>
          <p:cNvPr id="15" name="TextBox 14">
            <a:extLst>
              <a:ext uri="{FF2B5EF4-FFF2-40B4-BE49-F238E27FC236}">
                <a16:creationId xmlns:a16="http://schemas.microsoft.com/office/drawing/2014/main" id="{49D64E48-C72C-EB43-AB13-9EBF473D5F44}"/>
              </a:ext>
            </a:extLst>
          </p:cNvPr>
          <p:cNvSpPr txBox="1"/>
          <p:nvPr/>
        </p:nvSpPr>
        <p:spPr>
          <a:xfrm>
            <a:off x="-419944" y="667709"/>
            <a:ext cx="3508936" cy="338554"/>
          </a:xfrm>
          <a:prstGeom prst="rect">
            <a:avLst/>
          </a:prstGeom>
          <a:noFill/>
        </p:spPr>
        <p:txBody>
          <a:bodyPr wrap="square" rtlCol="0">
            <a:spAutoFit/>
          </a:bodyPr>
          <a:lstStyle/>
          <a:p>
            <a:pPr algn="ctr"/>
            <a:r>
              <a:rPr lang="en-US" sz="1100" dirty="0">
                <a:solidFill>
                  <a:srgbClr val="000000"/>
                </a:solidFill>
              </a:rPr>
              <a:t>⨉ </a:t>
            </a:r>
            <a:r>
              <a:rPr lang="en-US" sz="1600" dirty="0">
                <a:solidFill>
                  <a:srgbClr val="000000"/>
                </a:solidFill>
              </a:rPr>
              <a:t>10</a:t>
            </a:r>
            <a:r>
              <a:rPr lang="en-US" sz="1600" baseline="30000" dirty="0">
                <a:solidFill>
                  <a:srgbClr val="000000"/>
                </a:solidFill>
              </a:rPr>
              <a:t>10</a:t>
            </a:r>
          </a:p>
        </p:txBody>
      </p:sp>
      <p:pic>
        <p:nvPicPr>
          <p:cNvPr id="10" name="Picture 9">
            <a:extLst>
              <a:ext uri="{FF2B5EF4-FFF2-40B4-BE49-F238E27FC236}">
                <a16:creationId xmlns:a16="http://schemas.microsoft.com/office/drawing/2014/main" id="{93241E86-DC5F-4E43-8069-2755E6E4A327}"/>
              </a:ext>
            </a:extLst>
          </p:cNvPr>
          <p:cNvPicPr>
            <a:picLocks noChangeAspect="1"/>
          </p:cNvPicPr>
          <p:nvPr/>
        </p:nvPicPr>
        <p:blipFill>
          <a:blip r:embed="rId3"/>
          <a:stretch>
            <a:fillRect/>
          </a:stretch>
        </p:blipFill>
        <p:spPr>
          <a:xfrm>
            <a:off x="1333041" y="4621517"/>
            <a:ext cx="7241713" cy="781299"/>
          </a:xfrm>
          <a:prstGeom prst="rect">
            <a:avLst/>
          </a:prstGeom>
        </p:spPr>
      </p:pic>
    </p:spTree>
    <p:extLst>
      <p:ext uri="{BB962C8B-B14F-4D97-AF65-F5344CB8AC3E}">
        <p14:creationId xmlns:p14="http://schemas.microsoft.com/office/powerpoint/2010/main" val="26746163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14DC74-15CA-7A45-9996-9A5F3DDE6365}"/>
              </a:ext>
            </a:extLst>
          </p:cNvPr>
          <p:cNvSpPr>
            <a:spLocks noGrp="1"/>
          </p:cNvSpPr>
          <p:nvPr>
            <p:ph type="title"/>
          </p:nvPr>
        </p:nvSpPr>
        <p:spPr/>
        <p:txBody>
          <a:bodyPr/>
          <a:lstStyle/>
          <a:p>
            <a:r>
              <a:rPr lang="en-US" dirty="0"/>
              <a:t>Cavities in </a:t>
            </a:r>
            <a:r>
              <a:rPr lang="en-US" dirty="0" err="1"/>
              <a:t>Fermilab</a:t>
            </a:r>
            <a:r>
              <a:rPr lang="en-US" dirty="0"/>
              <a:t> LCLS-II Cryomodules</a:t>
            </a:r>
          </a:p>
        </p:txBody>
      </p:sp>
      <p:sp>
        <p:nvSpPr>
          <p:cNvPr id="4" name="Date Placeholder 3">
            <a:extLst>
              <a:ext uri="{FF2B5EF4-FFF2-40B4-BE49-F238E27FC236}">
                <a16:creationId xmlns:a16="http://schemas.microsoft.com/office/drawing/2014/main" id="{B01AD8B3-941F-EB4F-80CD-6DAF2CF90DBA}"/>
              </a:ext>
            </a:extLst>
          </p:cNvPr>
          <p:cNvSpPr>
            <a:spLocks noGrp="1"/>
          </p:cNvSpPr>
          <p:nvPr>
            <p:ph type="dt" sz="half" idx="2"/>
          </p:nvPr>
        </p:nvSpPr>
        <p:spPr/>
        <p:txBody>
          <a:bodyPr/>
          <a:lstStyle/>
          <a:p>
            <a:pPr>
              <a:defRPr/>
            </a:pPr>
            <a:fld id="{09DECCAA-9A7A-8A44-992A-9BDE429EAE59}" type="datetime1">
              <a:rPr lang="en-US" smtClean="0"/>
              <a:t>6/22/18</a:t>
            </a:fld>
            <a:endParaRPr lang="en-US" dirty="0"/>
          </a:p>
        </p:txBody>
      </p:sp>
      <p:pic>
        <p:nvPicPr>
          <p:cNvPr id="11" name="Content Placeholder 10">
            <a:extLst>
              <a:ext uri="{FF2B5EF4-FFF2-40B4-BE49-F238E27FC236}">
                <a16:creationId xmlns:a16="http://schemas.microsoft.com/office/drawing/2014/main" id="{5EF70CF1-A478-FB48-97B2-B67FAF8A4F5C}"/>
              </a:ext>
            </a:extLst>
          </p:cNvPr>
          <p:cNvPicPr>
            <a:picLocks noGrp="1" noChangeAspect="1"/>
          </p:cNvPicPr>
          <p:nvPr>
            <p:ph idx="1"/>
          </p:nvPr>
        </p:nvPicPr>
        <p:blipFill>
          <a:blip r:embed="rId2"/>
          <a:stretch>
            <a:fillRect/>
          </a:stretch>
        </p:blipFill>
        <p:spPr/>
      </p:pic>
      <p:sp>
        <p:nvSpPr>
          <p:cNvPr id="5" name="Footer Placeholder 4">
            <a:extLst>
              <a:ext uri="{FF2B5EF4-FFF2-40B4-BE49-F238E27FC236}">
                <a16:creationId xmlns:a16="http://schemas.microsoft.com/office/drawing/2014/main" id="{249333F3-E0A0-F843-97B3-223A61665005}"/>
              </a:ext>
            </a:extLst>
          </p:cNvPr>
          <p:cNvSpPr>
            <a:spLocks noGrp="1"/>
          </p:cNvSpPr>
          <p:nvPr>
            <p:ph type="ftr" sz="quarter" idx="3"/>
          </p:nvPr>
        </p:nvSpPr>
        <p:spPr/>
        <p:txBody>
          <a:bodyPr/>
          <a:lstStyle/>
          <a:p>
            <a:pPr>
              <a:defRPr/>
            </a:pPr>
            <a:r>
              <a:rPr lang="pt-BR"/>
              <a:t>Sam Posen</a:t>
            </a:r>
            <a:endParaRPr lang="en-US" b="1" dirty="0"/>
          </a:p>
        </p:txBody>
      </p:sp>
      <p:sp>
        <p:nvSpPr>
          <p:cNvPr id="6" name="Slide Number Placeholder 5">
            <a:extLst>
              <a:ext uri="{FF2B5EF4-FFF2-40B4-BE49-F238E27FC236}">
                <a16:creationId xmlns:a16="http://schemas.microsoft.com/office/drawing/2014/main" id="{F58DF29B-C721-6A4D-A4F8-DFCA743B5E09}"/>
              </a:ext>
            </a:extLst>
          </p:cNvPr>
          <p:cNvSpPr>
            <a:spLocks noGrp="1"/>
          </p:cNvSpPr>
          <p:nvPr>
            <p:ph type="sldNum" sz="quarter" idx="4"/>
          </p:nvPr>
        </p:nvSpPr>
        <p:spPr/>
        <p:txBody>
          <a:bodyPr/>
          <a:lstStyle/>
          <a:p>
            <a:pPr>
              <a:defRPr/>
            </a:pPr>
            <a:fld id="{148C009B-CB69-E04A-B9B3-34B26D69E9CF}" type="slidenum">
              <a:rPr lang="en-US" smtClean="0"/>
              <a:pPr>
                <a:defRPr/>
              </a:pPr>
              <a:t>16</a:t>
            </a:fld>
            <a:endParaRPr lang="en-US" dirty="0"/>
          </a:p>
        </p:txBody>
      </p:sp>
      <p:sp>
        <p:nvSpPr>
          <p:cNvPr id="15" name="TextBox 14">
            <a:extLst>
              <a:ext uri="{FF2B5EF4-FFF2-40B4-BE49-F238E27FC236}">
                <a16:creationId xmlns:a16="http://schemas.microsoft.com/office/drawing/2014/main" id="{49D64E48-C72C-EB43-AB13-9EBF473D5F44}"/>
              </a:ext>
            </a:extLst>
          </p:cNvPr>
          <p:cNvSpPr txBox="1"/>
          <p:nvPr/>
        </p:nvSpPr>
        <p:spPr>
          <a:xfrm>
            <a:off x="-419944" y="667709"/>
            <a:ext cx="3508936" cy="338554"/>
          </a:xfrm>
          <a:prstGeom prst="rect">
            <a:avLst/>
          </a:prstGeom>
          <a:noFill/>
        </p:spPr>
        <p:txBody>
          <a:bodyPr wrap="square" rtlCol="0">
            <a:spAutoFit/>
          </a:bodyPr>
          <a:lstStyle/>
          <a:p>
            <a:pPr algn="ctr"/>
            <a:r>
              <a:rPr lang="en-US" sz="1100" dirty="0">
                <a:solidFill>
                  <a:srgbClr val="000000"/>
                </a:solidFill>
              </a:rPr>
              <a:t>⨉ </a:t>
            </a:r>
            <a:r>
              <a:rPr lang="en-US" sz="1600" dirty="0">
                <a:solidFill>
                  <a:srgbClr val="000000"/>
                </a:solidFill>
              </a:rPr>
              <a:t>10</a:t>
            </a:r>
            <a:r>
              <a:rPr lang="en-US" sz="1600" baseline="30000" dirty="0">
                <a:solidFill>
                  <a:srgbClr val="000000"/>
                </a:solidFill>
              </a:rPr>
              <a:t>10</a:t>
            </a:r>
          </a:p>
        </p:txBody>
      </p:sp>
      <p:pic>
        <p:nvPicPr>
          <p:cNvPr id="10" name="Picture 9">
            <a:extLst>
              <a:ext uri="{FF2B5EF4-FFF2-40B4-BE49-F238E27FC236}">
                <a16:creationId xmlns:a16="http://schemas.microsoft.com/office/drawing/2014/main" id="{C0868348-D33A-304D-A993-0B811B284AC3}"/>
              </a:ext>
            </a:extLst>
          </p:cNvPr>
          <p:cNvPicPr>
            <a:picLocks noChangeAspect="1"/>
          </p:cNvPicPr>
          <p:nvPr/>
        </p:nvPicPr>
        <p:blipFill>
          <a:blip r:embed="rId3"/>
          <a:stretch>
            <a:fillRect/>
          </a:stretch>
        </p:blipFill>
        <p:spPr>
          <a:xfrm>
            <a:off x="1333041" y="4621517"/>
            <a:ext cx="7241713" cy="781299"/>
          </a:xfrm>
          <a:prstGeom prst="rect">
            <a:avLst/>
          </a:prstGeom>
        </p:spPr>
      </p:pic>
    </p:spTree>
    <p:extLst>
      <p:ext uri="{BB962C8B-B14F-4D97-AF65-F5344CB8AC3E}">
        <p14:creationId xmlns:p14="http://schemas.microsoft.com/office/powerpoint/2010/main" val="3048447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14DC74-15CA-7A45-9996-9A5F3DDE6365}"/>
              </a:ext>
            </a:extLst>
          </p:cNvPr>
          <p:cNvSpPr>
            <a:spLocks noGrp="1"/>
          </p:cNvSpPr>
          <p:nvPr>
            <p:ph type="title"/>
          </p:nvPr>
        </p:nvSpPr>
        <p:spPr/>
        <p:txBody>
          <a:bodyPr/>
          <a:lstStyle/>
          <a:p>
            <a:r>
              <a:rPr lang="en-US" dirty="0"/>
              <a:t>Cavities in </a:t>
            </a:r>
            <a:r>
              <a:rPr lang="en-US" dirty="0" err="1"/>
              <a:t>Fermilab</a:t>
            </a:r>
            <a:r>
              <a:rPr lang="en-US" dirty="0"/>
              <a:t> LCLS-II Cryomodules</a:t>
            </a:r>
          </a:p>
        </p:txBody>
      </p:sp>
      <p:sp>
        <p:nvSpPr>
          <p:cNvPr id="4" name="Date Placeholder 3">
            <a:extLst>
              <a:ext uri="{FF2B5EF4-FFF2-40B4-BE49-F238E27FC236}">
                <a16:creationId xmlns:a16="http://schemas.microsoft.com/office/drawing/2014/main" id="{B01AD8B3-941F-EB4F-80CD-6DAF2CF90DBA}"/>
              </a:ext>
            </a:extLst>
          </p:cNvPr>
          <p:cNvSpPr>
            <a:spLocks noGrp="1"/>
          </p:cNvSpPr>
          <p:nvPr>
            <p:ph type="dt" sz="half" idx="2"/>
          </p:nvPr>
        </p:nvSpPr>
        <p:spPr/>
        <p:txBody>
          <a:bodyPr/>
          <a:lstStyle/>
          <a:p>
            <a:pPr>
              <a:defRPr/>
            </a:pPr>
            <a:fld id="{6E888E85-CCF8-CE4E-9553-057DB92C7391}" type="datetime1">
              <a:rPr lang="en-US" smtClean="0"/>
              <a:t>6/22/18</a:t>
            </a:fld>
            <a:endParaRPr lang="en-US" dirty="0"/>
          </a:p>
        </p:txBody>
      </p:sp>
      <p:pic>
        <p:nvPicPr>
          <p:cNvPr id="11" name="Content Placeholder 10">
            <a:extLst>
              <a:ext uri="{FF2B5EF4-FFF2-40B4-BE49-F238E27FC236}">
                <a16:creationId xmlns:a16="http://schemas.microsoft.com/office/drawing/2014/main" id="{953DE883-8E85-D943-85D4-7CBD450C4E6D}"/>
              </a:ext>
            </a:extLst>
          </p:cNvPr>
          <p:cNvPicPr>
            <a:picLocks noGrp="1" noChangeAspect="1"/>
          </p:cNvPicPr>
          <p:nvPr>
            <p:ph idx="1"/>
          </p:nvPr>
        </p:nvPicPr>
        <p:blipFill>
          <a:blip r:embed="rId2"/>
          <a:stretch>
            <a:fillRect/>
          </a:stretch>
        </p:blipFill>
        <p:spPr/>
      </p:pic>
      <p:sp>
        <p:nvSpPr>
          <p:cNvPr id="5" name="Footer Placeholder 4">
            <a:extLst>
              <a:ext uri="{FF2B5EF4-FFF2-40B4-BE49-F238E27FC236}">
                <a16:creationId xmlns:a16="http://schemas.microsoft.com/office/drawing/2014/main" id="{249333F3-E0A0-F843-97B3-223A61665005}"/>
              </a:ext>
            </a:extLst>
          </p:cNvPr>
          <p:cNvSpPr>
            <a:spLocks noGrp="1"/>
          </p:cNvSpPr>
          <p:nvPr>
            <p:ph type="ftr" sz="quarter" idx="3"/>
          </p:nvPr>
        </p:nvSpPr>
        <p:spPr/>
        <p:txBody>
          <a:bodyPr/>
          <a:lstStyle/>
          <a:p>
            <a:pPr>
              <a:defRPr/>
            </a:pPr>
            <a:r>
              <a:rPr lang="pt-BR"/>
              <a:t>Sam Posen</a:t>
            </a:r>
            <a:endParaRPr lang="en-US" b="1" dirty="0"/>
          </a:p>
        </p:txBody>
      </p:sp>
      <p:sp>
        <p:nvSpPr>
          <p:cNvPr id="6" name="Slide Number Placeholder 5">
            <a:extLst>
              <a:ext uri="{FF2B5EF4-FFF2-40B4-BE49-F238E27FC236}">
                <a16:creationId xmlns:a16="http://schemas.microsoft.com/office/drawing/2014/main" id="{F58DF29B-C721-6A4D-A4F8-DFCA743B5E09}"/>
              </a:ext>
            </a:extLst>
          </p:cNvPr>
          <p:cNvSpPr>
            <a:spLocks noGrp="1"/>
          </p:cNvSpPr>
          <p:nvPr>
            <p:ph type="sldNum" sz="quarter" idx="4"/>
          </p:nvPr>
        </p:nvSpPr>
        <p:spPr/>
        <p:txBody>
          <a:bodyPr/>
          <a:lstStyle/>
          <a:p>
            <a:pPr>
              <a:defRPr/>
            </a:pPr>
            <a:fld id="{148C009B-CB69-E04A-B9B3-34B26D69E9CF}" type="slidenum">
              <a:rPr lang="en-US" smtClean="0"/>
              <a:pPr>
                <a:defRPr/>
              </a:pPr>
              <a:t>17</a:t>
            </a:fld>
            <a:endParaRPr lang="en-US" dirty="0"/>
          </a:p>
        </p:txBody>
      </p:sp>
      <p:sp>
        <p:nvSpPr>
          <p:cNvPr id="15" name="TextBox 14">
            <a:extLst>
              <a:ext uri="{FF2B5EF4-FFF2-40B4-BE49-F238E27FC236}">
                <a16:creationId xmlns:a16="http://schemas.microsoft.com/office/drawing/2014/main" id="{49D64E48-C72C-EB43-AB13-9EBF473D5F44}"/>
              </a:ext>
            </a:extLst>
          </p:cNvPr>
          <p:cNvSpPr txBox="1"/>
          <p:nvPr/>
        </p:nvSpPr>
        <p:spPr>
          <a:xfrm>
            <a:off x="-419944" y="667709"/>
            <a:ext cx="3508936" cy="338554"/>
          </a:xfrm>
          <a:prstGeom prst="rect">
            <a:avLst/>
          </a:prstGeom>
          <a:noFill/>
        </p:spPr>
        <p:txBody>
          <a:bodyPr wrap="square" rtlCol="0">
            <a:spAutoFit/>
          </a:bodyPr>
          <a:lstStyle/>
          <a:p>
            <a:pPr algn="ctr"/>
            <a:r>
              <a:rPr lang="en-US" sz="1100" dirty="0">
                <a:solidFill>
                  <a:srgbClr val="000000"/>
                </a:solidFill>
              </a:rPr>
              <a:t>⨉ </a:t>
            </a:r>
            <a:r>
              <a:rPr lang="en-US" sz="1600" dirty="0">
                <a:solidFill>
                  <a:srgbClr val="000000"/>
                </a:solidFill>
              </a:rPr>
              <a:t>10</a:t>
            </a:r>
            <a:r>
              <a:rPr lang="en-US" sz="1600" baseline="30000" dirty="0">
                <a:solidFill>
                  <a:srgbClr val="000000"/>
                </a:solidFill>
              </a:rPr>
              <a:t>10</a:t>
            </a:r>
          </a:p>
        </p:txBody>
      </p:sp>
      <p:pic>
        <p:nvPicPr>
          <p:cNvPr id="10" name="Picture 9">
            <a:extLst>
              <a:ext uri="{FF2B5EF4-FFF2-40B4-BE49-F238E27FC236}">
                <a16:creationId xmlns:a16="http://schemas.microsoft.com/office/drawing/2014/main" id="{6C340C86-EC66-E446-B62E-06B0658A9088}"/>
              </a:ext>
            </a:extLst>
          </p:cNvPr>
          <p:cNvPicPr>
            <a:picLocks noChangeAspect="1"/>
          </p:cNvPicPr>
          <p:nvPr/>
        </p:nvPicPr>
        <p:blipFill>
          <a:blip r:embed="rId3"/>
          <a:stretch>
            <a:fillRect/>
          </a:stretch>
        </p:blipFill>
        <p:spPr>
          <a:xfrm>
            <a:off x="1333041" y="4621517"/>
            <a:ext cx="7241713" cy="781299"/>
          </a:xfrm>
          <a:prstGeom prst="rect">
            <a:avLst/>
          </a:prstGeom>
        </p:spPr>
      </p:pic>
    </p:spTree>
    <p:extLst>
      <p:ext uri="{BB962C8B-B14F-4D97-AF65-F5344CB8AC3E}">
        <p14:creationId xmlns:p14="http://schemas.microsoft.com/office/powerpoint/2010/main" val="30437963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CE0A9B7-6E6E-7447-B1F8-2EB1D884FFFE}"/>
              </a:ext>
            </a:extLst>
          </p:cNvPr>
          <p:cNvSpPr>
            <a:spLocks noGrp="1"/>
          </p:cNvSpPr>
          <p:nvPr>
            <p:ph idx="1"/>
          </p:nvPr>
        </p:nvSpPr>
        <p:spPr/>
        <p:txBody>
          <a:bodyPr/>
          <a:lstStyle/>
          <a:p>
            <a:r>
              <a:rPr lang="en-US" dirty="0"/>
              <a:t>What makes different niobium production runs have such different flux expulsion behavior?</a:t>
            </a:r>
          </a:p>
          <a:p>
            <a:pPr lvl="1"/>
            <a:r>
              <a:rPr lang="en-US" dirty="0"/>
              <a:t>Variation between TD and NX</a:t>
            </a:r>
          </a:p>
          <a:p>
            <a:pPr lvl="1"/>
            <a:r>
              <a:rPr lang="en-US" dirty="0"/>
              <a:t>Variation within a given vendor (e.g. NX-A/B and NX-C)</a:t>
            </a:r>
          </a:p>
          <a:p>
            <a:r>
              <a:rPr lang="en-US" dirty="0"/>
              <a:t>Can we avoid </a:t>
            </a:r>
            <a:r>
              <a:rPr lang="en-US"/>
              <a:t>producing NX-C </a:t>
            </a:r>
            <a:r>
              <a:rPr lang="en-US" dirty="0"/>
              <a:t>type material which would have required extremely high heat treatment temperatures to improve?</a:t>
            </a:r>
          </a:p>
          <a:p>
            <a:r>
              <a:rPr lang="en-US" dirty="0"/>
              <a:t>Can we modify specifications to give predictable flux expulsion behavior for a given heat treatment?</a:t>
            </a:r>
          </a:p>
          <a:p>
            <a:r>
              <a:rPr lang="en-US" dirty="0"/>
              <a:t>How to do so without compromising mechanical properties?</a:t>
            </a:r>
          </a:p>
          <a:p>
            <a:r>
              <a:rPr lang="en-US" dirty="0"/>
              <a:t>How to perform QA/QC of flux expulsion in feasible manner?</a:t>
            </a:r>
          </a:p>
        </p:txBody>
      </p:sp>
      <p:sp>
        <p:nvSpPr>
          <p:cNvPr id="3" name="Title 2">
            <a:extLst>
              <a:ext uri="{FF2B5EF4-FFF2-40B4-BE49-F238E27FC236}">
                <a16:creationId xmlns:a16="http://schemas.microsoft.com/office/drawing/2014/main" id="{573B90ED-4789-4C42-B7DF-C7F2CE77371A}"/>
              </a:ext>
            </a:extLst>
          </p:cNvPr>
          <p:cNvSpPr>
            <a:spLocks noGrp="1"/>
          </p:cNvSpPr>
          <p:nvPr>
            <p:ph type="title"/>
          </p:nvPr>
        </p:nvSpPr>
        <p:spPr/>
        <p:txBody>
          <a:bodyPr/>
          <a:lstStyle/>
          <a:p>
            <a:r>
              <a:rPr lang="en-US" dirty="0"/>
              <a:t>Crucial Questions</a:t>
            </a:r>
          </a:p>
        </p:txBody>
      </p:sp>
      <p:sp>
        <p:nvSpPr>
          <p:cNvPr id="4" name="Date Placeholder 3">
            <a:extLst>
              <a:ext uri="{FF2B5EF4-FFF2-40B4-BE49-F238E27FC236}">
                <a16:creationId xmlns:a16="http://schemas.microsoft.com/office/drawing/2014/main" id="{E6263011-9F74-604A-9A27-76D26EF36901}"/>
              </a:ext>
            </a:extLst>
          </p:cNvPr>
          <p:cNvSpPr>
            <a:spLocks noGrp="1"/>
          </p:cNvSpPr>
          <p:nvPr>
            <p:ph type="dt" sz="half" idx="2"/>
          </p:nvPr>
        </p:nvSpPr>
        <p:spPr/>
        <p:txBody>
          <a:bodyPr/>
          <a:lstStyle/>
          <a:p>
            <a:pPr>
              <a:defRPr/>
            </a:pPr>
            <a:fld id="{05AFC8D9-D8AA-E54C-8E51-F44A81116FD1}" type="datetime1">
              <a:rPr lang="en-US" smtClean="0"/>
              <a:t>6/22/18</a:t>
            </a:fld>
            <a:endParaRPr lang="en-US" dirty="0"/>
          </a:p>
        </p:txBody>
      </p:sp>
      <p:sp>
        <p:nvSpPr>
          <p:cNvPr id="5" name="Footer Placeholder 4">
            <a:extLst>
              <a:ext uri="{FF2B5EF4-FFF2-40B4-BE49-F238E27FC236}">
                <a16:creationId xmlns:a16="http://schemas.microsoft.com/office/drawing/2014/main" id="{8D3031DB-484D-0B43-BB89-7080C774B056}"/>
              </a:ext>
            </a:extLst>
          </p:cNvPr>
          <p:cNvSpPr>
            <a:spLocks noGrp="1"/>
          </p:cNvSpPr>
          <p:nvPr>
            <p:ph type="ftr" sz="quarter" idx="3"/>
          </p:nvPr>
        </p:nvSpPr>
        <p:spPr/>
        <p:txBody>
          <a:bodyPr/>
          <a:lstStyle/>
          <a:p>
            <a:pPr>
              <a:defRPr/>
            </a:pPr>
            <a:r>
              <a:rPr lang="pt-BR"/>
              <a:t>Sam Posen</a:t>
            </a:r>
            <a:endParaRPr lang="en-US" b="1" dirty="0"/>
          </a:p>
        </p:txBody>
      </p:sp>
      <p:sp>
        <p:nvSpPr>
          <p:cNvPr id="6" name="Slide Number Placeholder 5">
            <a:extLst>
              <a:ext uri="{FF2B5EF4-FFF2-40B4-BE49-F238E27FC236}">
                <a16:creationId xmlns:a16="http://schemas.microsoft.com/office/drawing/2014/main" id="{1987ECDC-3795-1E41-B380-827B0A6D5CEC}"/>
              </a:ext>
            </a:extLst>
          </p:cNvPr>
          <p:cNvSpPr>
            <a:spLocks noGrp="1"/>
          </p:cNvSpPr>
          <p:nvPr>
            <p:ph type="sldNum" sz="quarter" idx="4"/>
          </p:nvPr>
        </p:nvSpPr>
        <p:spPr/>
        <p:txBody>
          <a:bodyPr/>
          <a:lstStyle/>
          <a:p>
            <a:pPr>
              <a:defRPr/>
            </a:pPr>
            <a:fld id="{148C009B-CB69-E04A-B9B3-34B26D69E9CF}" type="slidenum">
              <a:rPr lang="en-US" smtClean="0"/>
              <a:pPr>
                <a:defRPr/>
              </a:pPr>
              <a:t>18</a:t>
            </a:fld>
            <a:endParaRPr lang="en-US" dirty="0"/>
          </a:p>
        </p:txBody>
      </p:sp>
    </p:spTree>
    <p:extLst>
      <p:ext uri="{BB962C8B-B14F-4D97-AF65-F5344CB8AC3E}">
        <p14:creationId xmlns:p14="http://schemas.microsoft.com/office/powerpoint/2010/main" val="22446927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8C0EBA-1E01-7E42-A044-B11A76760527}"/>
              </a:ext>
            </a:extLst>
          </p:cNvPr>
          <p:cNvSpPr>
            <a:spLocks noGrp="1"/>
          </p:cNvSpPr>
          <p:nvPr>
            <p:ph idx="1"/>
          </p:nvPr>
        </p:nvSpPr>
        <p:spPr>
          <a:xfrm>
            <a:off x="228600" y="971551"/>
            <a:ext cx="8672513" cy="1251968"/>
          </a:xfrm>
        </p:spPr>
        <p:txBody>
          <a:bodyPr/>
          <a:lstStyle/>
          <a:p>
            <a:r>
              <a:rPr lang="en-US" dirty="0"/>
              <a:t>Sensitivity even for standard treatment cavities increases at high gradients, comparable to mid-field of doped cavities – still a significant factor for high gradient machines</a:t>
            </a:r>
          </a:p>
        </p:txBody>
      </p:sp>
      <p:sp>
        <p:nvSpPr>
          <p:cNvPr id="3" name="Title 2">
            <a:extLst>
              <a:ext uri="{FF2B5EF4-FFF2-40B4-BE49-F238E27FC236}">
                <a16:creationId xmlns:a16="http://schemas.microsoft.com/office/drawing/2014/main" id="{ECBC71EE-A154-9E43-860A-3A1517B0C7BC}"/>
              </a:ext>
            </a:extLst>
          </p:cNvPr>
          <p:cNvSpPr>
            <a:spLocks noGrp="1"/>
          </p:cNvSpPr>
          <p:nvPr>
            <p:ph type="title"/>
          </p:nvPr>
        </p:nvSpPr>
        <p:spPr/>
        <p:txBody>
          <a:bodyPr/>
          <a:lstStyle/>
          <a:p>
            <a:r>
              <a:rPr lang="en-US" dirty="0"/>
              <a:t>Non-Doped Cavities</a:t>
            </a:r>
          </a:p>
        </p:txBody>
      </p:sp>
      <p:sp>
        <p:nvSpPr>
          <p:cNvPr id="4" name="Date Placeholder 3">
            <a:extLst>
              <a:ext uri="{FF2B5EF4-FFF2-40B4-BE49-F238E27FC236}">
                <a16:creationId xmlns:a16="http://schemas.microsoft.com/office/drawing/2014/main" id="{4F6BF898-7F45-1E4B-A265-AD129284693C}"/>
              </a:ext>
            </a:extLst>
          </p:cNvPr>
          <p:cNvSpPr>
            <a:spLocks noGrp="1"/>
          </p:cNvSpPr>
          <p:nvPr>
            <p:ph type="dt" sz="half" idx="2"/>
          </p:nvPr>
        </p:nvSpPr>
        <p:spPr/>
        <p:txBody>
          <a:bodyPr/>
          <a:lstStyle/>
          <a:p>
            <a:pPr>
              <a:defRPr/>
            </a:pPr>
            <a:fld id="{8C733913-83CC-0B48-8464-8B9B886D693C}" type="datetime1">
              <a:rPr lang="en-US" smtClean="0"/>
              <a:t>6/22/18</a:t>
            </a:fld>
            <a:endParaRPr lang="en-US" dirty="0"/>
          </a:p>
        </p:txBody>
      </p:sp>
      <p:sp>
        <p:nvSpPr>
          <p:cNvPr id="5" name="Footer Placeholder 4">
            <a:extLst>
              <a:ext uri="{FF2B5EF4-FFF2-40B4-BE49-F238E27FC236}">
                <a16:creationId xmlns:a16="http://schemas.microsoft.com/office/drawing/2014/main" id="{CB914C89-BE8F-CB43-827B-4C5483D6B512}"/>
              </a:ext>
            </a:extLst>
          </p:cNvPr>
          <p:cNvSpPr>
            <a:spLocks noGrp="1"/>
          </p:cNvSpPr>
          <p:nvPr>
            <p:ph type="ftr" sz="quarter" idx="3"/>
          </p:nvPr>
        </p:nvSpPr>
        <p:spPr/>
        <p:txBody>
          <a:bodyPr/>
          <a:lstStyle/>
          <a:p>
            <a:pPr>
              <a:defRPr/>
            </a:pPr>
            <a:r>
              <a:rPr lang="pt-BR"/>
              <a:t>Sam Posen</a:t>
            </a:r>
            <a:endParaRPr lang="en-US" b="1" dirty="0"/>
          </a:p>
        </p:txBody>
      </p:sp>
      <p:sp>
        <p:nvSpPr>
          <p:cNvPr id="6" name="Slide Number Placeholder 5">
            <a:extLst>
              <a:ext uri="{FF2B5EF4-FFF2-40B4-BE49-F238E27FC236}">
                <a16:creationId xmlns:a16="http://schemas.microsoft.com/office/drawing/2014/main" id="{0F4B0991-1189-FE43-95C0-DB9CEC88DC3D}"/>
              </a:ext>
            </a:extLst>
          </p:cNvPr>
          <p:cNvSpPr>
            <a:spLocks noGrp="1"/>
          </p:cNvSpPr>
          <p:nvPr>
            <p:ph type="sldNum" sz="quarter" idx="4"/>
          </p:nvPr>
        </p:nvSpPr>
        <p:spPr/>
        <p:txBody>
          <a:bodyPr/>
          <a:lstStyle/>
          <a:p>
            <a:pPr>
              <a:defRPr/>
            </a:pPr>
            <a:fld id="{148C009B-CB69-E04A-B9B3-34B26D69E9CF}" type="slidenum">
              <a:rPr lang="en-US" smtClean="0"/>
              <a:pPr>
                <a:defRPr/>
              </a:pPr>
              <a:t>19</a:t>
            </a:fld>
            <a:endParaRPr lang="en-US" dirty="0"/>
          </a:p>
        </p:txBody>
      </p:sp>
      <p:pic>
        <p:nvPicPr>
          <p:cNvPr id="9" name="Content Placeholder 6">
            <a:extLst>
              <a:ext uri="{FF2B5EF4-FFF2-40B4-BE49-F238E27FC236}">
                <a16:creationId xmlns:a16="http://schemas.microsoft.com/office/drawing/2014/main" id="{3D56B756-9278-8B43-9E02-550EE76A80D4}"/>
              </a:ext>
            </a:extLst>
          </p:cNvPr>
          <p:cNvPicPr>
            <a:picLocks noChangeAspect="1"/>
          </p:cNvPicPr>
          <p:nvPr/>
        </p:nvPicPr>
        <p:blipFill>
          <a:blip r:embed="rId2"/>
          <a:stretch>
            <a:fillRect/>
          </a:stretch>
        </p:blipFill>
        <p:spPr>
          <a:xfrm>
            <a:off x="-264736" y="1854151"/>
            <a:ext cx="5982013" cy="4572000"/>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BE9A107-8017-FF43-BE16-434974169A72}"/>
                  </a:ext>
                </a:extLst>
              </p:cNvPr>
              <p:cNvSpPr txBox="1"/>
              <p:nvPr/>
            </p:nvSpPr>
            <p:spPr>
              <a:xfrm>
                <a:off x="5028065" y="2541031"/>
                <a:ext cx="4022338" cy="2616101"/>
              </a:xfrm>
              <a:prstGeom prst="rect">
                <a:avLst/>
              </a:prstGeom>
              <a:noFill/>
            </p:spPr>
            <p:txBody>
              <a:bodyPr wrap="square" rtlCol="0">
                <a:spAutoFit/>
              </a:bodyPr>
              <a:lstStyle/>
              <a:p>
                <a:r>
                  <a:rPr lang="en-US" dirty="0">
                    <a:latin typeface="Helvetica" panose="020B0604020202020204" pitchFamily="34" charset="0"/>
                    <a:cs typeface="Helvetica" panose="020B0604020202020204" pitchFamily="34" charset="0"/>
                  </a:rPr>
                  <a:t>- </a:t>
                </a:r>
                <a:r>
                  <a:rPr lang="en-US" sz="2000" dirty="0">
                    <a:latin typeface="Helvetica" panose="020B0604020202020204" pitchFamily="34" charset="0"/>
                    <a:cs typeface="Helvetica" panose="020B0604020202020204" pitchFamily="34" charset="0"/>
                  </a:rPr>
                  <a:t>120 C baked cavity slowly cooled in different external fields to extract sensitivity</a:t>
                </a:r>
              </a:p>
              <a:p>
                <a:r>
                  <a:rPr lang="en-US" sz="2000" dirty="0">
                    <a:latin typeface="Helvetica" panose="020B0604020202020204" pitchFamily="34" charset="0"/>
                    <a:cs typeface="Helvetica" panose="020B0604020202020204" pitchFamily="34" charset="0"/>
                  </a:rPr>
                  <a:t>- Strong field dependence observed:</a:t>
                </a:r>
              </a:p>
              <a:p>
                <a:pPr marL="274320" indent="-274320">
                  <a:buFont typeface="Arial" panose="020B0604020202020204" pitchFamily="34" charset="0"/>
                  <a:buChar char="•"/>
                </a:pPr>
                <a:r>
                  <a:rPr lang="en-US" sz="2000" dirty="0">
                    <a:latin typeface="Helvetica" panose="020B0604020202020204" pitchFamily="34" charset="0"/>
                    <a:cs typeface="Helvetica" panose="020B0604020202020204" pitchFamily="34" charset="0"/>
                  </a:rPr>
                  <a:t>5 MV/m </a:t>
                </a:r>
                <a14:m>
                  <m:oMath xmlns:m="http://schemas.openxmlformats.org/officeDocument/2006/math">
                    <m:r>
                      <a:rPr lang="en-US" sz="2000" i="1" smtClean="0">
                        <a:latin typeface="Cambria Math" panose="02040503050406030204" pitchFamily="18" charset="0"/>
                        <a:ea typeface="Cambria Math" panose="02040503050406030204" pitchFamily="18" charset="0"/>
                      </a:rPr>
                      <m:t>→</m:t>
                    </m:r>
                  </m:oMath>
                </a14:m>
                <a:r>
                  <a:rPr lang="en-US" sz="2000" dirty="0">
                    <a:latin typeface="Helvetica" panose="020B0604020202020204" pitchFamily="34" charset="0"/>
                    <a:cs typeface="Helvetica" panose="020B0604020202020204" pitchFamily="34" charset="0"/>
                  </a:rPr>
                  <a:t> ~ 0.4 n</a:t>
                </a:r>
                <a14:m>
                  <m:oMath xmlns:m="http://schemas.openxmlformats.org/officeDocument/2006/math">
                    <m:r>
                      <m:rPr>
                        <m:sty m:val="p"/>
                      </m:rPr>
                      <a:rPr lang="el-GR" sz="2000" i="1" smtClean="0">
                        <a:latin typeface="Cambria Math" panose="02040503050406030204" pitchFamily="18" charset="0"/>
                        <a:ea typeface="Cambria Math" panose="02040503050406030204" pitchFamily="18" charset="0"/>
                      </a:rPr>
                      <m:t>Ω</m:t>
                    </m:r>
                  </m:oMath>
                </a14:m>
                <a:r>
                  <a:rPr lang="en-US" sz="2000" dirty="0">
                    <a:latin typeface="Helvetica" panose="020B0604020202020204" pitchFamily="34" charset="0"/>
                    <a:cs typeface="Helvetica" panose="020B0604020202020204" pitchFamily="34" charset="0"/>
                  </a:rPr>
                  <a:t>/</a:t>
                </a:r>
                <a:r>
                  <a:rPr lang="en-US" sz="2000" dirty="0" err="1">
                    <a:latin typeface="Helvetica" panose="020B0604020202020204" pitchFamily="34" charset="0"/>
                    <a:cs typeface="Helvetica" panose="020B0604020202020204" pitchFamily="34" charset="0"/>
                  </a:rPr>
                  <a:t>mG</a:t>
                </a:r>
                <a:endParaRPr lang="en-US" sz="2000" dirty="0">
                  <a:latin typeface="Helvetica" panose="020B0604020202020204" pitchFamily="34" charset="0"/>
                  <a:cs typeface="Helvetica" panose="020B0604020202020204" pitchFamily="34" charset="0"/>
                </a:endParaRPr>
              </a:p>
              <a:p>
                <a:pPr marL="274320" indent="-274320">
                  <a:buFont typeface="Arial" panose="020B0604020202020204" pitchFamily="34" charset="0"/>
                  <a:buChar char="•"/>
                </a:pPr>
                <a:r>
                  <a:rPr lang="en-US" sz="2000" b="1" dirty="0">
                    <a:solidFill>
                      <a:srgbClr val="C00000"/>
                    </a:solidFill>
                    <a:latin typeface="Helvetica" panose="020B0604020202020204" pitchFamily="34" charset="0"/>
                    <a:cs typeface="Helvetica" panose="020B0604020202020204" pitchFamily="34" charset="0"/>
                  </a:rPr>
                  <a:t>31.5 MV/m </a:t>
                </a:r>
                <a14:m>
                  <m:oMath xmlns:m="http://schemas.openxmlformats.org/officeDocument/2006/math">
                    <m:r>
                      <a:rPr lang="en-US" sz="2000" b="1" i="1">
                        <a:solidFill>
                          <a:srgbClr val="C00000"/>
                        </a:solidFill>
                        <a:latin typeface="Cambria Math" panose="02040503050406030204" pitchFamily="18" charset="0"/>
                        <a:ea typeface="Cambria Math" panose="02040503050406030204" pitchFamily="18" charset="0"/>
                      </a:rPr>
                      <m:t>→</m:t>
                    </m:r>
                  </m:oMath>
                </a14:m>
                <a:r>
                  <a:rPr lang="en-US" sz="2000" b="1" dirty="0">
                    <a:solidFill>
                      <a:srgbClr val="C00000"/>
                    </a:solidFill>
                    <a:latin typeface="Helvetica" panose="020B0604020202020204" pitchFamily="34" charset="0"/>
                    <a:cs typeface="Helvetica" panose="020B0604020202020204" pitchFamily="34" charset="0"/>
                  </a:rPr>
                  <a:t> ~ 1.15 n</a:t>
                </a:r>
                <a14:m>
                  <m:oMath xmlns:m="http://schemas.openxmlformats.org/officeDocument/2006/math">
                    <m:r>
                      <a:rPr lang="el-GR" sz="2000" b="1" i="0">
                        <a:solidFill>
                          <a:srgbClr val="C00000"/>
                        </a:solidFill>
                        <a:latin typeface="Cambria Math" panose="02040503050406030204" pitchFamily="18" charset="0"/>
                        <a:ea typeface="Cambria Math" panose="02040503050406030204" pitchFamily="18" charset="0"/>
                      </a:rPr>
                      <m:t>𝛀</m:t>
                    </m:r>
                  </m:oMath>
                </a14:m>
                <a:r>
                  <a:rPr lang="en-US" sz="2000" b="1" dirty="0">
                    <a:solidFill>
                      <a:srgbClr val="C00000"/>
                    </a:solidFill>
                    <a:latin typeface="Helvetica" panose="020B0604020202020204" pitchFamily="34" charset="0"/>
                    <a:cs typeface="Helvetica" panose="020B0604020202020204" pitchFamily="34" charset="0"/>
                  </a:rPr>
                  <a:t>/</a:t>
                </a:r>
                <a:r>
                  <a:rPr lang="en-US" sz="2000" b="1" dirty="0" err="1">
                    <a:solidFill>
                      <a:srgbClr val="C00000"/>
                    </a:solidFill>
                    <a:latin typeface="Helvetica" panose="020B0604020202020204" pitchFamily="34" charset="0"/>
                    <a:cs typeface="Helvetica" panose="020B0604020202020204" pitchFamily="34" charset="0"/>
                  </a:rPr>
                  <a:t>mG</a:t>
                </a:r>
                <a:endParaRPr lang="en-US" sz="2000" b="1" dirty="0">
                  <a:solidFill>
                    <a:srgbClr val="C00000"/>
                  </a:solidFill>
                  <a:latin typeface="Helvetica" panose="020B0604020202020204" pitchFamily="34" charset="0"/>
                  <a:cs typeface="Helvetica" panose="020B0604020202020204" pitchFamily="34" charset="0"/>
                </a:endParaRPr>
              </a:p>
              <a:p>
                <a:pPr marL="274320" indent="-274320">
                  <a:buFont typeface="Arial" panose="020B0604020202020204" pitchFamily="34" charset="0"/>
                  <a:buChar char="•"/>
                </a:pPr>
                <a:r>
                  <a:rPr lang="en-US" sz="2000" b="1" dirty="0">
                    <a:solidFill>
                      <a:srgbClr val="C00000"/>
                    </a:solidFill>
                    <a:latin typeface="Helvetica" panose="020B0604020202020204" pitchFamily="34" charset="0"/>
                    <a:cs typeface="Helvetica" panose="020B0604020202020204" pitchFamily="34" charset="0"/>
                  </a:rPr>
                  <a:t>35 MV/m </a:t>
                </a:r>
                <a14:m>
                  <m:oMath xmlns:m="http://schemas.openxmlformats.org/officeDocument/2006/math">
                    <m:r>
                      <a:rPr lang="en-US" sz="2000" b="1" i="1">
                        <a:solidFill>
                          <a:srgbClr val="C00000"/>
                        </a:solidFill>
                        <a:latin typeface="Cambria Math" panose="02040503050406030204" pitchFamily="18" charset="0"/>
                        <a:ea typeface="Cambria Math" panose="02040503050406030204" pitchFamily="18" charset="0"/>
                      </a:rPr>
                      <m:t>→</m:t>
                    </m:r>
                  </m:oMath>
                </a14:m>
                <a:r>
                  <a:rPr lang="en-US" sz="2000" b="1" dirty="0">
                    <a:solidFill>
                      <a:srgbClr val="C00000"/>
                    </a:solidFill>
                    <a:latin typeface="Helvetica" panose="020B0604020202020204" pitchFamily="34" charset="0"/>
                    <a:cs typeface="Helvetica" panose="020B0604020202020204" pitchFamily="34" charset="0"/>
                  </a:rPr>
                  <a:t> ~ 1.4 n</a:t>
                </a:r>
                <a14:m>
                  <m:oMath xmlns:m="http://schemas.openxmlformats.org/officeDocument/2006/math">
                    <m:r>
                      <a:rPr lang="el-GR" sz="2000" b="1">
                        <a:solidFill>
                          <a:srgbClr val="C00000"/>
                        </a:solidFill>
                        <a:latin typeface="Cambria Math" panose="02040503050406030204" pitchFamily="18" charset="0"/>
                        <a:ea typeface="Cambria Math" panose="02040503050406030204" pitchFamily="18" charset="0"/>
                      </a:rPr>
                      <m:t>𝛀</m:t>
                    </m:r>
                  </m:oMath>
                </a14:m>
                <a:r>
                  <a:rPr lang="en-US" sz="2000" b="1" dirty="0">
                    <a:solidFill>
                      <a:srgbClr val="C00000"/>
                    </a:solidFill>
                    <a:latin typeface="Helvetica" panose="020B0604020202020204" pitchFamily="34" charset="0"/>
                    <a:cs typeface="Helvetica" panose="020B0604020202020204" pitchFamily="34" charset="0"/>
                  </a:rPr>
                  <a:t>/</a:t>
                </a:r>
                <a:r>
                  <a:rPr lang="en-US" sz="2000" b="1" dirty="0" err="1">
                    <a:solidFill>
                      <a:srgbClr val="C00000"/>
                    </a:solidFill>
                    <a:latin typeface="Helvetica" panose="020B0604020202020204" pitchFamily="34" charset="0"/>
                    <a:cs typeface="Helvetica" panose="020B0604020202020204" pitchFamily="34" charset="0"/>
                  </a:rPr>
                  <a:t>mG</a:t>
                </a:r>
                <a:endParaRPr lang="en-US" sz="2000" b="1" dirty="0">
                  <a:solidFill>
                    <a:srgbClr val="C00000"/>
                  </a:solidFill>
                  <a:latin typeface="Helvetica" panose="020B0604020202020204" pitchFamily="34" charset="0"/>
                  <a:cs typeface="Helvetica" panose="020B0604020202020204" pitchFamily="34" charset="0"/>
                </a:endParaRPr>
              </a:p>
            </p:txBody>
          </p:sp>
        </mc:Choice>
        <mc:Fallback xmlns="">
          <p:sp>
            <p:nvSpPr>
              <p:cNvPr id="10" name="TextBox 9">
                <a:extLst>
                  <a:ext uri="{FF2B5EF4-FFF2-40B4-BE49-F238E27FC236}">
                    <a16:creationId xmlns:a16="http://schemas.microsoft.com/office/drawing/2014/main" id="{ABE9A107-8017-FF43-BE16-434974169A72}"/>
                  </a:ext>
                </a:extLst>
              </p:cNvPr>
              <p:cNvSpPr txBox="1">
                <a:spLocks noRot="1" noChangeAspect="1" noMove="1" noResize="1" noEditPoints="1" noAdjustHandles="1" noChangeArrowheads="1" noChangeShapeType="1" noTextEdit="1"/>
              </p:cNvSpPr>
              <p:nvPr/>
            </p:nvSpPr>
            <p:spPr>
              <a:xfrm>
                <a:off x="5028065" y="2541031"/>
                <a:ext cx="4022338" cy="2616101"/>
              </a:xfrm>
              <a:prstGeom prst="rect">
                <a:avLst/>
              </a:prstGeom>
              <a:blipFill>
                <a:blip r:embed="rId3"/>
                <a:stretch>
                  <a:fillRect l="-2524" t="-1449" b="-2899"/>
                </a:stretch>
              </a:blipFill>
            </p:spPr>
            <p:txBody>
              <a:bodyPr/>
              <a:lstStyle/>
              <a:p>
                <a:r>
                  <a:rPr lang="en-US">
                    <a:noFill/>
                  </a:rPr>
                  <a:t> </a:t>
                </a:r>
              </a:p>
            </p:txBody>
          </p:sp>
        </mc:Fallback>
      </mc:AlternateContent>
      <p:grpSp>
        <p:nvGrpSpPr>
          <p:cNvPr id="11" name="Group 10">
            <a:extLst>
              <a:ext uri="{FF2B5EF4-FFF2-40B4-BE49-F238E27FC236}">
                <a16:creationId xmlns:a16="http://schemas.microsoft.com/office/drawing/2014/main" id="{976455A9-99F8-9043-BBCB-61970CF44562}"/>
              </a:ext>
            </a:extLst>
          </p:cNvPr>
          <p:cNvGrpSpPr/>
          <p:nvPr/>
        </p:nvGrpSpPr>
        <p:grpSpPr>
          <a:xfrm>
            <a:off x="786824" y="3475441"/>
            <a:ext cx="4076855" cy="2174826"/>
            <a:chOff x="1051560" y="2686734"/>
            <a:chExt cx="4076855" cy="2174826"/>
          </a:xfrm>
        </p:grpSpPr>
        <p:grpSp>
          <p:nvGrpSpPr>
            <p:cNvPr id="12" name="Group 11">
              <a:extLst>
                <a:ext uri="{FF2B5EF4-FFF2-40B4-BE49-F238E27FC236}">
                  <a16:creationId xmlns:a16="http://schemas.microsoft.com/office/drawing/2014/main" id="{246EB9E4-0B65-A04C-9ABD-1B08574101B6}"/>
                </a:ext>
              </a:extLst>
            </p:cNvPr>
            <p:cNvGrpSpPr/>
            <p:nvPr/>
          </p:nvGrpSpPr>
          <p:grpSpPr>
            <a:xfrm>
              <a:off x="1051560" y="3009900"/>
              <a:ext cx="3086100" cy="1851660"/>
              <a:chOff x="1051560" y="3009900"/>
              <a:chExt cx="3086100" cy="1851660"/>
            </a:xfrm>
          </p:grpSpPr>
          <p:cxnSp>
            <p:nvCxnSpPr>
              <p:cNvPr id="15" name="Straight Connector 14">
                <a:extLst>
                  <a:ext uri="{FF2B5EF4-FFF2-40B4-BE49-F238E27FC236}">
                    <a16:creationId xmlns:a16="http://schemas.microsoft.com/office/drawing/2014/main" id="{F9AA6870-DFD0-5C4F-BE87-046112528655}"/>
                  </a:ext>
                </a:extLst>
              </p:cNvPr>
              <p:cNvCxnSpPr/>
              <p:nvPr/>
            </p:nvCxnSpPr>
            <p:spPr>
              <a:xfrm flipV="1">
                <a:off x="4137660" y="3009900"/>
                <a:ext cx="0" cy="1851660"/>
              </a:xfrm>
              <a:prstGeom prst="line">
                <a:avLst/>
              </a:prstGeom>
            </p:spPr>
            <p:style>
              <a:lnRef idx="1">
                <a:schemeClr val="accent6"/>
              </a:lnRef>
              <a:fillRef idx="0">
                <a:schemeClr val="accent6"/>
              </a:fillRef>
              <a:effectRef idx="0">
                <a:schemeClr val="accent6"/>
              </a:effectRef>
              <a:fontRef idx="minor">
                <a:schemeClr val="tx1"/>
              </a:fontRef>
            </p:style>
          </p:cxnSp>
          <p:cxnSp>
            <p:nvCxnSpPr>
              <p:cNvPr id="16" name="Straight Connector 15">
                <a:extLst>
                  <a:ext uri="{FF2B5EF4-FFF2-40B4-BE49-F238E27FC236}">
                    <a16:creationId xmlns:a16="http://schemas.microsoft.com/office/drawing/2014/main" id="{F942BC29-13F6-7844-96ED-A32C4E80852F}"/>
                  </a:ext>
                </a:extLst>
              </p:cNvPr>
              <p:cNvCxnSpPr/>
              <p:nvPr/>
            </p:nvCxnSpPr>
            <p:spPr>
              <a:xfrm flipH="1">
                <a:off x="1051560" y="3009900"/>
                <a:ext cx="3086100" cy="0"/>
              </a:xfrm>
              <a:prstGeom prst="line">
                <a:avLst/>
              </a:prstGeom>
            </p:spPr>
            <p:style>
              <a:lnRef idx="1">
                <a:schemeClr val="accent6"/>
              </a:lnRef>
              <a:fillRef idx="0">
                <a:schemeClr val="accent6"/>
              </a:fillRef>
              <a:effectRef idx="0">
                <a:schemeClr val="accent6"/>
              </a:effectRef>
              <a:fontRef idx="minor">
                <a:schemeClr val="tx1"/>
              </a:fontRef>
            </p:style>
          </p:cxnSp>
        </p:grpSp>
        <p:sp>
          <p:nvSpPr>
            <p:cNvPr id="13" name="Oval 12">
              <a:extLst>
                <a:ext uri="{FF2B5EF4-FFF2-40B4-BE49-F238E27FC236}">
                  <a16:creationId xmlns:a16="http://schemas.microsoft.com/office/drawing/2014/main" id="{CF287431-FE82-7D43-B0BE-8AECCD5830A9}"/>
                </a:ext>
              </a:extLst>
            </p:cNvPr>
            <p:cNvSpPr/>
            <p:nvPr/>
          </p:nvSpPr>
          <p:spPr>
            <a:xfrm>
              <a:off x="4069080" y="2941320"/>
              <a:ext cx="137160" cy="13716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CBB7BF69-863B-A043-AF0C-14B645CBDCB4}"/>
                </a:ext>
              </a:extLst>
            </p:cNvPr>
            <p:cNvSpPr txBox="1"/>
            <p:nvPr/>
          </p:nvSpPr>
          <p:spPr>
            <a:xfrm>
              <a:off x="4161932" y="2686734"/>
              <a:ext cx="966483" cy="646331"/>
            </a:xfrm>
            <a:prstGeom prst="rect">
              <a:avLst/>
            </a:prstGeom>
            <a:noFill/>
          </p:spPr>
          <p:txBody>
            <a:bodyPr wrap="none" rtlCol="0">
              <a:spAutoFit/>
            </a:bodyPr>
            <a:lstStyle/>
            <a:p>
              <a:pPr algn="ctr"/>
              <a:r>
                <a:rPr lang="en-US" sz="1800" dirty="0">
                  <a:solidFill>
                    <a:schemeClr val="accent6">
                      <a:lumMod val="50000"/>
                    </a:schemeClr>
                  </a:solidFill>
                </a:rPr>
                <a:t>ILC</a:t>
              </a:r>
            </a:p>
            <a:p>
              <a:pPr algn="ctr"/>
              <a:r>
                <a:rPr lang="en-US" sz="1800" dirty="0">
                  <a:solidFill>
                    <a:schemeClr val="accent6">
                      <a:lumMod val="50000"/>
                    </a:schemeClr>
                  </a:solidFill>
                </a:rPr>
                <a:t>gradient</a:t>
              </a:r>
            </a:p>
          </p:txBody>
        </p:sp>
      </p:grpSp>
      <p:cxnSp>
        <p:nvCxnSpPr>
          <p:cNvPr id="17" name="Straight Connector 16">
            <a:extLst>
              <a:ext uri="{FF2B5EF4-FFF2-40B4-BE49-F238E27FC236}">
                <a16:creationId xmlns:a16="http://schemas.microsoft.com/office/drawing/2014/main" id="{26B7BDFE-1648-124C-B11A-628CCE59E262}"/>
              </a:ext>
            </a:extLst>
          </p:cNvPr>
          <p:cNvCxnSpPr/>
          <p:nvPr/>
        </p:nvCxnSpPr>
        <p:spPr>
          <a:xfrm flipV="1">
            <a:off x="4171239" y="3327626"/>
            <a:ext cx="2108" cy="2322641"/>
          </a:xfrm>
          <a:prstGeom prst="line">
            <a:avLst/>
          </a:prstGeom>
        </p:spPr>
        <p:style>
          <a:lnRef idx="1">
            <a:schemeClr val="accent6"/>
          </a:lnRef>
          <a:fillRef idx="0">
            <a:schemeClr val="accent6"/>
          </a:fillRef>
          <a:effectRef idx="0">
            <a:schemeClr val="accent6"/>
          </a:effectRef>
          <a:fontRef idx="minor">
            <a:schemeClr val="tx1"/>
          </a:fontRef>
        </p:style>
      </p:cxnSp>
      <p:cxnSp>
        <p:nvCxnSpPr>
          <p:cNvPr id="18" name="Straight Connector 17">
            <a:extLst>
              <a:ext uri="{FF2B5EF4-FFF2-40B4-BE49-F238E27FC236}">
                <a16:creationId xmlns:a16="http://schemas.microsoft.com/office/drawing/2014/main" id="{AC76210C-63B8-274B-B7AE-570B72B2D482}"/>
              </a:ext>
            </a:extLst>
          </p:cNvPr>
          <p:cNvCxnSpPr/>
          <p:nvPr/>
        </p:nvCxnSpPr>
        <p:spPr>
          <a:xfrm flipH="1" flipV="1">
            <a:off x="786824" y="3327626"/>
            <a:ext cx="3384415" cy="20266"/>
          </a:xfrm>
          <a:prstGeom prst="line">
            <a:avLst/>
          </a:prstGeom>
        </p:spPr>
        <p:style>
          <a:lnRef idx="1">
            <a:schemeClr val="accent6"/>
          </a:lnRef>
          <a:fillRef idx="0">
            <a:schemeClr val="accent6"/>
          </a:fillRef>
          <a:effectRef idx="0">
            <a:schemeClr val="accent6"/>
          </a:effectRef>
          <a:fontRef idx="minor">
            <a:schemeClr val="tx1"/>
          </a:fontRef>
        </p:style>
      </p:cxnSp>
      <p:sp>
        <p:nvSpPr>
          <p:cNvPr id="20" name="TextBox 19">
            <a:extLst>
              <a:ext uri="{FF2B5EF4-FFF2-40B4-BE49-F238E27FC236}">
                <a16:creationId xmlns:a16="http://schemas.microsoft.com/office/drawing/2014/main" id="{D13E683D-A78B-054D-B14F-5E83773525FE}"/>
              </a:ext>
            </a:extLst>
          </p:cNvPr>
          <p:cNvSpPr txBox="1"/>
          <p:nvPr/>
        </p:nvSpPr>
        <p:spPr>
          <a:xfrm>
            <a:off x="5075982" y="5818632"/>
            <a:ext cx="3974421" cy="369332"/>
          </a:xfrm>
          <a:prstGeom prst="rect">
            <a:avLst/>
          </a:prstGeom>
          <a:noFill/>
        </p:spPr>
        <p:txBody>
          <a:bodyPr wrap="none" rtlCol="0">
            <a:spAutoFit/>
          </a:bodyPr>
          <a:lstStyle/>
          <a:p>
            <a:r>
              <a:rPr lang="en-US" sz="1800" dirty="0"/>
              <a:t>M. </a:t>
            </a:r>
            <a:r>
              <a:rPr lang="en-US" sz="1800" dirty="0" err="1"/>
              <a:t>Checchin</a:t>
            </a:r>
            <a:r>
              <a:rPr lang="en-US" sz="1800" dirty="0"/>
              <a:t> et al, FNAL, to be published</a:t>
            </a:r>
          </a:p>
        </p:txBody>
      </p:sp>
    </p:spTree>
    <p:extLst>
      <p:ext uri="{BB962C8B-B14F-4D97-AF65-F5344CB8AC3E}">
        <p14:creationId xmlns:p14="http://schemas.microsoft.com/office/powerpoint/2010/main" val="690640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Content Placeholder 2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5405" y="3946679"/>
            <a:ext cx="8672513" cy="1701698"/>
          </a:xfrm>
        </p:spPr>
      </p:pic>
      <p:sp>
        <p:nvSpPr>
          <p:cNvPr id="3" name="Title 2"/>
          <p:cNvSpPr>
            <a:spLocks noGrp="1"/>
          </p:cNvSpPr>
          <p:nvPr>
            <p:ph type="title"/>
          </p:nvPr>
        </p:nvSpPr>
        <p:spPr/>
        <p:txBody>
          <a:bodyPr/>
          <a:lstStyle/>
          <a:p>
            <a:r>
              <a:rPr lang="en-US" dirty="0"/>
              <a:t>Why Flux Expulsion is Important</a:t>
            </a:r>
          </a:p>
        </p:txBody>
      </p:sp>
      <p:sp>
        <p:nvSpPr>
          <p:cNvPr id="4" name="Date Placeholder 3"/>
          <p:cNvSpPr>
            <a:spLocks noGrp="1"/>
          </p:cNvSpPr>
          <p:nvPr>
            <p:ph type="dt" sz="half" idx="2"/>
          </p:nvPr>
        </p:nvSpPr>
        <p:spPr/>
        <p:txBody>
          <a:bodyPr/>
          <a:lstStyle/>
          <a:p>
            <a:pPr>
              <a:defRPr/>
            </a:pPr>
            <a:fld id="{02AC4F53-B1B0-5640-AC32-75649D6E2F29}" type="datetime1">
              <a:rPr lang="en-US" smtClean="0"/>
              <a:t>6/22/18</a:t>
            </a:fld>
            <a:endParaRPr lang="en-US" dirty="0"/>
          </a:p>
        </p:txBody>
      </p:sp>
      <p:sp>
        <p:nvSpPr>
          <p:cNvPr id="5" name="Footer Placeholder 4"/>
          <p:cNvSpPr>
            <a:spLocks noGrp="1"/>
          </p:cNvSpPr>
          <p:nvPr>
            <p:ph type="ftr" sz="quarter" idx="3"/>
          </p:nvPr>
        </p:nvSpPr>
        <p:spPr/>
        <p:txBody>
          <a:bodyPr/>
          <a:lstStyle/>
          <a:p>
            <a:pPr>
              <a:defRPr/>
            </a:pPr>
            <a:r>
              <a:rPr lang="pt-BR"/>
              <a:t>Sam Posen</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cxnSp>
        <p:nvCxnSpPr>
          <p:cNvPr id="14" name="Straight Arrow Connector 13"/>
          <p:cNvCxnSpPr/>
          <p:nvPr/>
        </p:nvCxnSpPr>
        <p:spPr>
          <a:xfrm rot="5400000" flipV="1">
            <a:off x="4658360" y="-319338"/>
            <a:ext cx="0" cy="8869680"/>
          </a:xfrm>
          <a:prstGeom prst="straightConnector1">
            <a:avLst/>
          </a:prstGeom>
          <a:noFill/>
          <a:ln w="38100" cap="flat" cmpd="sng" algn="ctr">
            <a:solidFill>
              <a:srgbClr val="AF272F"/>
            </a:solidFill>
            <a:prstDash val="solid"/>
            <a:tailEnd type="triangle"/>
          </a:ln>
          <a:effectLst>
            <a:outerShdw blurRad="40000" dist="20000" dir="5400000" rotWithShape="0">
              <a:srgbClr val="000000">
                <a:alpha val="38000"/>
              </a:srgbClr>
            </a:outerShdw>
          </a:effectLst>
        </p:spPr>
      </p:cxnSp>
      <p:cxnSp>
        <p:nvCxnSpPr>
          <p:cNvPr id="15" name="Straight Arrow Connector 14"/>
          <p:cNvCxnSpPr/>
          <p:nvPr/>
        </p:nvCxnSpPr>
        <p:spPr>
          <a:xfrm rot="5400000" flipV="1">
            <a:off x="4658360" y="-27948"/>
            <a:ext cx="0" cy="8869680"/>
          </a:xfrm>
          <a:prstGeom prst="straightConnector1">
            <a:avLst/>
          </a:prstGeom>
          <a:noFill/>
          <a:ln w="38100" cap="flat" cmpd="sng" algn="ctr">
            <a:solidFill>
              <a:srgbClr val="AF272F"/>
            </a:solidFill>
            <a:prstDash val="solid"/>
            <a:tailEnd type="triangle"/>
          </a:ln>
          <a:effectLst>
            <a:outerShdw blurRad="40000" dist="20000" dir="5400000" rotWithShape="0">
              <a:srgbClr val="000000">
                <a:alpha val="38000"/>
              </a:srgbClr>
            </a:outerShdw>
          </a:effectLst>
        </p:spPr>
      </p:cxnSp>
      <p:cxnSp>
        <p:nvCxnSpPr>
          <p:cNvPr id="16" name="Straight Arrow Connector 15"/>
          <p:cNvCxnSpPr/>
          <p:nvPr/>
        </p:nvCxnSpPr>
        <p:spPr>
          <a:xfrm rot="5400000" flipV="1">
            <a:off x="4658360" y="641422"/>
            <a:ext cx="0" cy="8869680"/>
          </a:xfrm>
          <a:prstGeom prst="straightConnector1">
            <a:avLst/>
          </a:prstGeom>
          <a:noFill/>
          <a:ln w="38100" cap="flat" cmpd="sng" algn="ctr">
            <a:solidFill>
              <a:srgbClr val="AF272F"/>
            </a:solidFill>
            <a:prstDash val="solid"/>
            <a:tailEnd type="triangle"/>
          </a:ln>
          <a:effectLst>
            <a:outerShdw blurRad="40000" dist="20000" dir="5400000" rotWithShape="0">
              <a:srgbClr val="000000">
                <a:alpha val="38000"/>
              </a:srgbClr>
            </a:outerShdw>
          </a:effectLst>
        </p:spPr>
      </p:cxnSp>
      <p:cxnSp>
        <p:nvCxnSpPr>
          <p:cNvPr id="17" name="Straight Arrow Connector 16"/>
          <p:cNvCxnSpPr/>
          <p:nvPr/>
        </p:nvCxnSpPr>
        <p:spPr>
          <a:xfrm rot="5400000" flipV="1">
            <a:off x="4658360" y="916737"/>
            <a:ext cx="0" cy="8869680"/>
          </a:xfrm>
          <a:prstGeom prst="straightConnector1">
            <a:avLst/>
          </a:prstGeom>
          <a:noFill/>
          <a:ln w="38100" cap="flat" cmpd="sng" algn="ctr">
            <a:solidFill>
              <a:srgbClr val="AF272F"/>
            </a:solidFill>
            <a:prstDash val="solid"/>
            <a:tailEnd type="triangle"/>
          </a:ln>
          <a:effectLst>
            <a:outerShdw blurRad="40000" dist="20000" dir="5400000" rotWithShape="0">
              <a:srgbClr val="000000">
                <a:alpha val="38000"/>
              </a:srgbClr>
            </a:outerShdw>
          </a:effectLst>
        </p:spPr>
      </p:cxnSp>
      <p:cxnSp>
        <p:nvCxnSpPr>
          <p:cNvPr id="26" name="Straight Arrow Connector 25"/>
          <p:cNvCxnSpPr/>
          <p:nvPr/>
        </p:nvCxnSpPr>
        <p:spPr>
          <a:xfrm rot="5400000" flipV="1">
            <a:off x="4658360" y="289108"/>
            <a:ext cx="0" cy="8869680"/>
          </a:xfrm>
          <a:prstGeom prst="straightConnector1">
            <a:avLst/>
          </a:prstGeom>
          <a:noFill/>
          <a:ln w="38100" cap="flat" cmpd="sng" algn="ctr">
            <a:solidFill>
              <a:srgbClr val="AF272F"/>
            </a:solidFill>
            <a:prstDash val="solid"/>
            <a:tailEnd type="triangle"/>
          </a:ln>
          <a:effectLst>
            <a:outerShdw blurRad="40000" dist="20000" dir="5400000" rotWithShape="0">
              <a:srgbClr val="000000">
                <a:alpha val="38000"/>
              </a:srgbClr>
            </a:outerShdw>
          </a:effectLst>
        </p:spPr>
      </p:cxnSp>
      <p:cxnSp>
        <p:nvCxnSpPr>
          <p:cNvPr id="13" name="Straight Arrow Connector 12"/>
          <p:cNvCxnSpPr/>
          <p:nvPr/>
        </p:nvCxnSpPr>
        <p:spPr>
          <a:xfrm rot="5400000" flipV="1">
            <a:off x="4669790" y="-598738"/>
            <a:ext cx="0" cy="8869680"/>
          </a:xfrm>
          <a:prstGeom prst="straightConnector1">
            <a:avLst/>
          </a:prstGeom>
          <a:noFill/>
          <a:ln w="38100" cap="flat" cmpd="sng" algn="ctr">
            <a:solidFill>
              <a:srgbClr val="AF272F"/>
            </a:solidFill>
            <a:prstDash val="solid"/>
            <a:tailEnd type="triangle"/>
          </a:ln>
          <a:effectLst>
            <a:outerShdw blurRad="40000" dist="20000" dir="5400000" rotWithShape="0">
              <a:srgbClr val="000000">
                <a:alpha val="38000"/>
              </a:srgbClr>
            </a:outerShdw>
          </a:effectLst>
        </p:spPr>
      </p:cxnSp>
      <p:cxnSp>
        <p:nvCxnSpPr>
          <p:cNvPr id="18" name="Straight Arrow Connector 17"/>
          <p:cNvCxnSpPr/>
          <p:nvPr/>
        </p:nvCxnSpPr>
        <p:spPr>
          <a:xfrm rot="5400000" flipV="1">
            <a:off x="4657090" y="1188137"/>
            <a:ext cx="0" cy="8869680"/>
          </a:xfrm>
          <a:prstGeom prst="straightConnector1">
            <a:avLst/>
          </a:prstGeom>
          <a:noFill/>
          <a:ln w="38100" cap="flat" cmpd="sng" algn="ctr">
            <a:solidFill>
              <a:srgbClr val="AF272F"/>
            </a:solidFill>
            <a:prstDash val="solid"/>
            <a:tailEnd type="triangle"/>
          </a:ln>
          <a:effectLst>
            <a:outerShdw blurRad="40000" dist="20000" dir="5400000" rotWithShape="0">
              <a:srgbClr val="000000">
                <a:alpha val="38000"/>
              </a:srgbClr>
            </a:outerShdw>
          </a:effectLst>
        </p:spPr>
      </p:cxnSp>
      <p:pic>
        <p:nvPicPr>
          <p:cNvPr id="19" name="Content Placeholder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405" y="1267317"/>
            <a:ext cx="8672513" cy="1701698"/>
          </a:xfrm>
          <a:prstGeom prst="rect">
            <a:avLst/>
          </a:prstGeom>
        </p:spPr>
      </p:pic>
      <p:cxnSp>
        <p:nvCxnSpPr>
          <p:cNvPr id="20" name="Straight Arrow Connector 19"/>
          <p:cNvCxnSpPr/>
          <p:nvPr/>
        </p:nvCxnSpPr>
        <p:spPr>
          <a:xfrm rot="5400000" flipV="1">
            <a:off x="4658360" y="-2998700"/>
            <a:ext cx="0" cy="8869680"/>
          </a:xfrm>
          <a:prstGeom prst="straightConnector1">
            <a:avLst/>
          </a:prstGeom>
          <a:noFill/>
          <a:ln w="38100" cap="flat" cmpd="sng" algn="ctr">
            <a:solidFill>
              <a:srgbClr val="AF272F"/>
            </a:solidFill>
            <a:prstDash val="solid"/>
            <a:tailEnd type="triangle"/>
          </a:ln>
          <a:effectLst>
            <a:outerShdw blurRad="40000" dist="20000" dir="5400000" rotWithShape="0">
              <a:srgbClr val="000000">
                <a:alpha val="38000"/>
              </a:srgbClr>
            </a:outerShdw>
          </a:effectLst>
        </p:spPr>
      </p:cxnSp>
      <p:cxnSp>
        <p:nvCxnSpPr>
          <p:cNvPr id="21" name="Straight Arrow Connector 20"/>
          <p:cNvCxnSpPr/>
          <p:nvPr/>
        </p:nvCxnSpPr>
        <p:spPr>
          <a:xfrm rot="5400000" flipV="1">
            <a:off x="4658360" y="-2707310"/>
            <a:ext cx="0" cy="8869680"/>
          </a:xfrm>
          <a:prstGeom prst="straightConnector1">
            <a:avLst/>
          </a:prstGeom>
          <a:noFill/>
          <a:ln w="38100" cap="flat" cmpd="sng" algn="ctr">
            <a:solidFill>
              <a:srgbClr val="AF272F"/>
            </a:solidFill>
            <a:prstDash val="solid"/>
            <a:tailEnd type="triangle"/>
          </a:ln>
          <a:effectLst>
            <a:outerShdw blurRad="40000" dist="20000" dir="5400000" rotWithShape="0">
              <a:srgbClr val="000000">
                <a:alpha val="38000"/>
              </a:srgbClr>
            </a:outerShdw>
          </a:effectLst>
        </p:spPr>
      </p:cxnSp>
      <p:cxnSp>
        <p:nvCxnSpPr>
          <p:cNvPr id="22" name="Straight Arrow Connector 21"/>
          <p:cNvCxnSpPr/>
          <p:nvPr/>
        </p:nvCxnSpPr>
        <p:spPr>
          <a:xfrm rot="5400000" flipV="1">
            <a:off x="4658360" y="-2037940"/>
            <a:ext cx="0" cy="8869680"/>
          </a:xfrm>
          <a:prstGeom prst="straightConnector1">
            <a:avLst/>
          </a:prstGeom>
          <a:noFill/>
          <a:ln w="38100" cap="flat" cmpd="sng" algn="ctr">
            <a:solidFill>
              <a:srgbClr val="AF272F"/>
            </a:solidFill>
            <a:prstDash val="solid"/>
            <a:tailEnd type="triangle"/>
          </a:ln>
          <a:effectLst>
            <a:outerShdw blurRad="40000" dist="20000" dir="5400000" rotWithShape="0">
              <a:srgbClr val="000000">
                <a:alpha val="38000"/>
              </a:srgbClr>
            </a:outerShdw>
          </a:effectLst>
        </p:spPr>
      </p:cxnSp>
      <p:cxnSp>
        <p:nvCxnSpPr>
          <p:cNvPr id="23" name="Straight Arrow Connector 22"/>
          <p:cNvCxnSpPr/>
          <p:nvPr/>
        </p:nvCxnSpPr>
        <p:spPr>
          <a:xfrm rot="5400000" flipV="1">
            <a:off x="4658360" y="-1762625"/>
            <a:ext cx="0" cy="8869680"/>
          </a:xfrm>
          <a:prstGeom prst="straightConnector1">
            <a:avLst/>
          </a:prstGeom>
          <a:noFill/>
          <a:ln w="38100" cap="flat" cmpd="sng" algn="ctr">
            <a:solidFill>
              <a:srgbClr val="AF272F"/>
            </a:solidFill>
            <a:prstDash val="solid"/>
            <a:tailEnd type="triangle"/>
          </a:ln>
          <a:effectLst>
            <a:outerShdw blurRad="40000" dist="20000" dir="5400000" rotWithShape="0">
              <a:srgbClr val="000000">
                <a:alpha val="38000"/>
              </a:srgbClr>
            </a:outerShdw>
          </a:effectLst>
        </p:spPr>
      </p:cxnSp>
      <p:cxnSp>
        <p:nvCxnSpPr>
          <p:cNvPr id="24" name="Straight Arrow Connector 23"/>
          <p:cNvCxnSpPr/>
          <p:nvPr/>
        </p:nvCxnSpPr>
        <p:spPr>
          <a:xfrm rot="5400000" flipV="1">
            <a:off x="4658360" y="-2390254"/>
            <a:ext cx="0" cy="8869680"/>
          </a:xfrm>
          <a:prstGeom prst="straightConnector1">
            <a:avLst/>
          </a:prstGeom>
          <a:noFill/>
          <a:ln w="38100" cap="flat" cmpd="sng" algn="ctr">
            <a:solidFill>
              <a:srgbClr val="AF272F"/>
            </a:solidFill>
            <a:prstDash val="solid"/>
            <a:tailEnd type="triangle"/>
          </a:ln>
          <a:effectLst>
            <a:outerShdw blurRad="40000" dist="20000" dir="5400000" rotWithShape="0">
              <a:srgbClr val="000000">
                <a:alpha val="38000"/>
              </a:srgbClr>
            </a:outerShdw>
          </a:effectLst>
        </p:spPr>
      </p:cxnSp>
      <p:cxnSp>
        <p:nvCxnSpPr>
          <p:cNvPr id="27" name="Straight Arrow Connector 26"/>
          <p:cNvCxnSpPr/>
          <p:nvPr/>
        </p:nvCxnSpPr>
        <p:spPr>
          <a:xfrm rot="5400000" flipV="1">
            <a:off x="4669790" y="-3278100"/>
            <a:ext cx="0" cy="8869680"/>
          </a:xfrm>
          <a:prstGeom prst="straightConnector1">
            <a:avLst/>
          </a:prstGeom>
          <a:noFill/>
          <a:ln w="38100" cap="flat" cmpd="sng" algn="ctr">
            <a:solidFill>
              <a:srgbClr val="AF272F"/>
            </a:solidFill>
            <a:prstDash val="solid"/>
            <a:tailEnd type="triangle"/>
          </a:ln>
          <a:effectLst>
            <a:outerShdw blurRad="40000" dist="20000" dir="5400000" rotWithShape="0">
              <a:srgbClr val="000000">
                <a:alpha val="38000"/>
              </a:srgbClr>
            </a:outerShdw>
          </a:effectLst>
        </p:spPr>
      </p:cxnSp>
      <p:cxnSp>
        <p:nvCxnSpPr>
          <p:cNvPr id="28" name="Straight Arrow Connector 27"/>
          <p:cNvCxnSpPr/>
          <p:nvPr/>
        </p:nvCxnSpPr>
        <p:spPr>
          <a:xfrm rot="5400000" flipV="1">
            <a:off x="4657090" y="-1491225"/>
            <a:ext cx="0" cy="8869680"/>
          </a:xfrm>
          <a:prstGeom prst="straightConnector1">
            <a:avLst/>
          </a:prstGeom>
          <a:noFill/>
          <a:ln w="38100" cap="flat" cmpd="sng" algn="ctr">
            <a:solidFill>
              <a:srgbClr val="AF272F"/>
            </a:solidFill>
            <a:prstDash val="solid"/>
            <a:tailEnd type="triangle"/>
          </a:ln>
          <a:effectLst>
            <a:outerShdw blurRad="40000" dist="20000" dir="5400000" rotWithShape="0">
              <a:srgbClr val="000000">
                <a:alpha val="38000"/>
              </a:srgbClr>
            </a:outerShdw>
          </a:effectLst>
        </p:spPr>
      </p:cxnSp>
      <p:sp>
        <p:nvSpPr>
          <p:cNvPr id="2" name="TextBox 1"/>
          <p:cNvSpPr txBox="1"/>
          <p:nvPr/>
        </p:nvSpPr>
        <p:spPr>
          <a:xfrm>
            <a:off x="320833" y="3149648"/>
            <a:ext cx="8672513" cy="461665"/>
          </a:xfrm>
          <a:prstGeom prst="rect">
            <a:avLst/>
          </a:prstGeom>
          <a:noFill/>
        </p:spPr>
        <p:txBody>
          <a:bodyPr wrap="square" rtlCol="0">
            <a:spAutoFit/>
          </a:bodyPr>
          <a:lstStyle/>
          <a:p>
            <a:r>
              <a:rPr lang="en-US" dirty="0"/>
              <a:t>LCLS-II CAV0007 – fabricated and prepared by RI, TD material</a:t>
            </a:r>
          </a:p>
        </p:txBody>
      </p:sp>
      <p:sp>
        <p:nvSpPr>
          <p:cNvPr id="29" name="TextBox 28"/>
          <p:cNvSpPr txBox="1"/>
          <p:nvPr/>
        </p:nvSpPr>
        <p:spPr>
          <a:xfrm>
            <a:off x="320832" y="5739678"/>
            <a:ext cx="8672513" cy="461665"/>
          </a:xfrm>
          <a:prstGeom prst="rect">
            <a:avLst/>
          </a:prstGeom>
          <a:noFill/>
        </p:spPr>
        <p:txBody>
          <a:bodyPr wrap="square" rtlCol="0">
            <a:spAutoFit/>
          </a:bodyPr>
          <a:lstStyle/>
          <a:p>
            <a:r>
              <a:rPr lang="en-US" dirty="0"/>
              <a:t>LCLS-II CAV0019 – fabricated and prepared by RI, TD material</a:t>
            </a:r>
          </a:p>
        </p:txBody>
      </p:sp>
    </p:spTree>
    <p:extLst>
      <p:ext uri="{BB962C8B-B14F-4D97-AF65-F5344CB8AC3E}">
        <p14:creationId xmlns:p14="http://schemas.microsoft.com/office/powerpoint/2010/main" val="4185024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Content Placeholder 24"/>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325405" y="1267317"/>
            <a:ext cx="8672513" cy="1701698"/>
          </a:xfrm>
          <a:prstGeom prst="rect">
            <a:avLst/>
          </a:prstGeom>
        </p:spPr>
      </p:pic>
      <p:pic>
        <p:nvPicPr>
          <p:cNvPr id="25" name="Content Placeholder 24"/>
          <p:cNvPicPr>
            <a:picLocks noGrp="1" noChangeAspect="1"/>
          </p:cNvPicPr>
          <p:nvPr>
            <p:ph idx="1"/>
          </p:nvPr>
        </p:nvPicPr>
        <p:blipFill>
          <a:blip r:embed="rId3">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tretch>
            <a:fillRect/>
          </a:stretch>
        </p:blipFill>
        <p:spPr>
          <a:xfrm>
            <a:off x="325405" y="3946679"/>
            <a:ext cx="8672513" cy="1701698"/>
          </a:xfrm>
        </p:spPr>
      </p:pic>
      <p:sp>
        <p:nvSpPr>
          <p:cNvPr id="3" name="Title 2"/>
          <p:cNvSpPr>
            <a:spLocks noGrp="1"/>
          </p:cNvSpPr>
          <p:nvPr>
            <p:ph type="title"/>
          </p:nvPr>
        </p:nvSpPr>
        <p:spPr/>
        <p:txBody>
          <a:bodyPr/>
          <a:lstStyle/>
          <a:p>
            <a:r>
              <a:rPr lang="en-US" dirty="0"/>
              <a:t>Why Flux Expulsion is Important</a:t>
            </a:r>
          </a:p>
        </p:txBody>
      </p:sp>
      <p:sp>
        <p:nvSpPr>
          <p:cNvPr id="4" name="Date Placeholder 3"/>
          <p:cNvSpPr>
            <a:spLocks noGrp="1"/>
          </p:cNvSpPr>
          <p:nvPr>
            <p:ph type="dt" sz="half" idx="2"/>
          </p:nvPr>
        </p:nvSpPr>
        <p:spPr/>
        <p:txBody>
          <a:bodyPr/>
          <a:lstStyle/>
          <a:p>
            <a:pPr>
              <a:defRPr/>
            </a:pPr>
            <a:fld id="{EE0C9B0C-53FF-DB41-9D4D-780DB98010B4}" type="datetime1">
              <a:rPr lang="en-US" smtClean="0"/>
              <a:t>6/22/18</a:t>
            </a:fld>
            <a:endParaRPr lang="en-US" dirty="0"/>
          </a:p>
        </p:txBody>
      </p:sp>
      <p:sp>
        <p:nvSpPr>
          <p:cNvPr id="5" name="Footer Placeholder 4"/>
          <p:cNvSpPr>
            <a:spLocks noGrp="1"/>
          </p:cNvSpPr>
          <p:nvPr>
            <p:ph type="ftr" sz="quarter" idx="3"/>
          </p:nvPr>
        </p:nvSpPr>
        <p:spPr/>
        <p:txBody>
          <a:bodyPr/>
          <a:lstStyle/>
          <a:p>
            <a:pPr>
              <a:defRPr/>
            </a:pPr>
            <a:r>
              <a:rPr lang="pt-BR"/>
              <a:t>Sam Posen</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cxnSp>
        <p:nvCxnSpPr>
          <p:cNvPr id="14" name="Straight Arrow Connector 13"/>
          <p:cNvCxnSpPr/>
          <p:nvPr/>
        </p:nvCxnSpPr>
        <p:spPr>
          <a:xfrm rot="5400000" flipV="1">
            <a:off x="4457700" y="746279"/>
            <a:ext cx="0" cy="6400800"/>
          </a:xfrm>
          <a:prstGeom prst="straightConnector1">
            <a:avLst/>
          </a:prstGeom>
          <a:noFill/>
          <a:ln w="38100" cap="flat" cmpd="sng" algn="ctr">
            <a:solidFill>
              <a:srgbClr val="AF272F"/>
            </a:solidFill>
            <a:prstDash val="solid"/>
            <a:tailEnd type="none"/>
          </a:ln>
          <a:effectLst>
            <a:outerShdw blurRad="40000" dist="20000" dir="5400000" rotWithShape="0">
              <a:srgbClr val="000000">
                <a:alpha val="38000"/>
              </a:srgbClr>
            </a:outerShdw>
          </a:effectLst>
        </p:spPr>
      </p:cxnSp>
      <p:cxnSp>
        <p:nvCxnSpPr>
          <p:cNvPr id="15" name="Straight Arrow Connector 14"/>
          <p:cNvCxnSpPr/>
          <p:nvPr/>
        </p:nvCxnSpPr>
        <p:spPr>
          <a:xfrm rot="5400000" flipV="1">
            <a:off x="4457700" y="647692"/>
            <a:ext cx="0" cy="6400800"/>
          </a:xfrm>
          <a:prstGeom prst="straightConnector1">
            <a:avLst/>
          </a:prstGeom>
          <a:noFill/>
          <a:ln w="38100" cap="flat" cmpd="sng" algn="ctr">
            <a:solidFill>
              <a:srgbClr val="AF272F"/>
            </a:solidFill>
            <a:prstDash val="solid"/>
            <a:tailEnd type="none"/>
          </a:ln>
          <a:effectLst>
            <a:outerShdw blurRad="40000" dist="20000" dir="5400000" rotWithShape="0">
              <a:srgbClr val="000000">
                <a:alpha val="38000"/>
              </a:srgbClr>
            </a:outerShdw>
          </a:effectLst>
        </p:spPr>
      </p:cxnSp>
      <p:cxnSp>
        <p:nvCxnSpPr>
          <p:cNvPr id="16" name="Straight Arrow Connector 15"/>
          <p:cNvCxnSpPr/>
          <p:nvPr/>
        </p:nvCxnSpPr>
        <p:spPr>
          <a:xfrm rot="5400000" flipV="1">
            <a:off x="4445000" y="2244162"/>
            <a:ext cx="0" cy="6400800"/>
          </a:xfrm>
          <a:prstGeom prst="straightConnector1">
            <a:avLst/>
          </a:prstGeom>
          <a:noFill/>
          <a:ln w="38100" cap="flat" cmpd="sng" algn="ctr">
            <a:solidFill>
              <a:srgbClr val="AF272F"/>
            </a:solidFill>
            <a:prstDash val="solid"/>
            <a:tailEnd type="none"/>
          </a:ln>
          <a:effectLst>
            <a:outerShdw blurRad="40000" dist="20000" dir="5400000" rotWithShape="0">
              <a:srgbClr val="000000">
                <a:alpha val="38000"/>
              </a:srgbClr>
            </a:outerShdw>
          </a:effectLst>
        </p:spPr>
      </p:cxnSp>
      <p:cxnSp>
        <p:nvCxnSpPr>
          <p:cNvPr id="17" name="Straight Arrow Connector 16"/>
          <p:cNvCxnSpPr/>
          <p:nvPr/>
        </p:nvCxnSpPr>
        <p:spPr>
          <a:xfrm rot="5400000" flipV="1">
            <a:off x="4445000" y="2363954"/>
            <a:ext cx="0" cy="6400800"/>
          </a:xfrm>
          <a:prstGeom prst="straightConnector1">
            <a:avLst/>
          </a:prstGeom>
          <a:noFill/>
          <a:ln w="38100" cap="flat" cmpd="sng" algn="ctr">
            <a:solidFill>
              <a:srgbClr val="AF272F"/>
            </a:solidFill>
            <a:prstDash val="solid"/>
            <a:tailEnd type="none"/>
          </a:ln>
          <a:effectLst>
            <a:outerShdw blurRad="40000" dist="20000" dir="5400000" rotWithShape="0">
              <a:srgbClr val="000000">
                <a:alpha val="38000"/>
              </a:srgbClr>
            </a:outerShdw>
          </a:effectLst>
        </p:spPr>
      </p:cxnSp>
      <p:cxnSp>
        <p:nvCxnSpPr>
          <p:cNvPr id="26" name="Straight Arrow Connector 25"/>
          <p:cNvCxnSpPr/>
          <p:nvPr/>
        </p:nvCxnSpPr>
        <p:spPr>
          <a:xfrm rot="5400000" flipV="1">
            <a:off x="4658360" y="289108"/>
            <a:ext cx="0" cy="8869680"/>
          </a:xfrm>
          <a:prstGeom prst="straightConnector1">
            <a:avLst/>
          </a:prstGeom>
          <a:noFill/>
          <a:ln w="38100" cap="flat" cmpd="sng" algn="ctr">
            <a:solidFill>
              <a:srgbClr val="AF272F"/>
            </a:solidFill>
            <a:prstDash val="solid"/>
            <a:tailEnd type="triangle"/>
          </a:ln>
          <a:effectLst>
            <a:outerShdw blurRad="40000" dist="20000" dir="5400000" rotWithShape="0">
              <a:srgbClr val="000000">
                <a:alpha val="38000"/>
              </a:srgbClr>
            </a:outerShdw>
          </a:effectLst>
        </p:spPr>
      </p:cxnSp>
      <p:cxnSp>
        <p:nvCxnSpPr>
          <p:cNvPr id="13" name="Straight Arrow Connector 12"/>
          <p:cNvCxnSpPr/>
          <p:nvPr/>
        </p:nvCxnSpPr>
        <p:spPr>
          <a:xfrm rot="5400000" flipV="1">
            <a:off x="4669790" y="-687638"/>
            <a:ext cx="0" cy="8869680"/>
          </a:xfrm>
          <a:prstGeom prst="straightConnector1">
            <a:avLst/>
          </a:prstGeom>
          <a:noFill/>
          <a:ln w="38100" cap="flat" cmpd="sng" algn="ctr">
            <a:solidFill>
              <a:srgbClr val="AF272F"/>
            </a:solidFill>
            <a:prstDash val="solid"/>
            <a:tailEnd type="triangle"/>
          </a:ln>
          <a:effectLst>
            <a:outerShdw blurRad="40000" dist="20000" dir="5400000" rotWithShape="0">
              <a:srgbClr val="000000">
                <a:alpha val="38000"/>
              </a:srgbClr>
            </a:outerShdw>
          </a:effectLst>
        </p:spPr>
      </p:cxnSp>
      <p:cxnSp>
        <p:nvCxnSpPr>
          <p:cNvPr id="18" name="Straight Arrow Connector 17"/>
          <p:cNvCxnSpPr/>
          <p:nvPr/>
        </p:nvCxnSpPr>
        <p:spPr>
          <a:xfrm rot="5400000" flipV="1">
            <a:off x="4657090" y="1226237"/>
            <a:ext cx="0" cy="8869680"/>
          </a:xfrm>
          <a:prstGeom prst="straightConnector1">
            <a:avLst/>
          </a:prstGeom>
          <a:noFill/>
          <a:ln w="38100" cap="flat" cmpd="sng" algn="ctr">
            <a:solidFill>
              <a:srgbClr val="AF272F"/>
            </a:solidFill>
            <a:prstDash val="solid"/>
            <a:tailEnd type="triangle"/>
          </a:ln>
          <a:effectLst>
            <a:outerShdw blurRad="40000" dist="20000" dir="5400000" rotWithShape="0">
              <a:srgbClr val="000000">
                <a:alpha val="38000"/>
              </a:srgbClr>
            </a:outerShdw>
          </a:effectLst>
        </p:spPr>
      </p:cxnSp>
      <p:cxnSp>
        <p:nvCxnSpPr>
          <p:cNvPr id="19" name="Curved Connector 18"/>
          <p:cNvCxnSpPr/>
          <p:nvPr/>
        </p:nvCxnSpPr>
        <p:spPr>
          <a:xfrm>
            <a:off x="312705" y="5436059"/>
            <a:ext cx="928170" cy="126112"/>
          </a:xfrm>
          <a:prstGeom prst="curvedConnector3">
            <a:avLst>
              <a:gd name="adj1" fmla="val 50000"/>
            </a:avLst>
          </a:prstGeom>
          <a:noFill/>
          <a:ln w="38100" cap="flat" cmpd="sng" algn="ctr">
            <a:solidFill>
              <a:srgbClr val="AF272F"/>
            </a:solidFill>
            <a:prstDash val="solid"/>
            <a:tailEnd type="none"/>
          </a:ln>
          <a:effectLst>
            <a:outerShdw blurRad="40000" dist="20000" dir="5400000" rotWithShape="0">
              <a:srgbClr val="000000">
                <a:alpha val="38000"/>
              </a:srgbClr>
            </a:outerShdw>
          </a:effectLst>
        </p:spPr>
      </p:cxnSp>
      <p:cxnSp>
        <p:nvCxnSpPr>
          <p:cNvPr id="20" name="Curved Connector 19"/>
          <p:cNvCxnSpPr/>
          <p:nvPr/>
        </p:nvCxnSpPr>
        <p:spPr>
          <a:xfrm flipV="1">
            <a:off x="7645775" y="5176561"/>
            <a:ext cx="675883" cy="272198"/>
          </a:xfrm>
          <a:prstGeom prst="curvedConnector3">
            <a:avLst>
              <a:gd name="adj1" fmla="val 50000"/>
            </a:avLst>
          </a:prstGeom>
          <a:noFill/>
          <a:ln w="38100" cap="flat" cmpd="sng" algn="ctr">
            <a:solidFill>
              <a:srgbClr val="AF272F"/>
            </a:solidFill>
            <a:prstDash val="solid"/>
            <a:tailEnd type="triangle"/>
          </a:ln>
          <a:effectLst>
            <a:outerShdw blurRad="40000" dist="20000" dir="5400000" rotWithShape="0">
              <a:srgbClr val="000000">
                <a:alpha val="38000"/>
              </a:srgbClr>
            </a:outerShdw>
          </a:effectLst>
        </p:spPr>
      </p:cxnSp>
      <p:cxnSp>
        <p:nvCxnSpPr>
          <p:cNvPr id="21" name="Curved Connector 20"/>
          <p:cNvCxnSpPr/>
          <p:nvPr/>
        </p:nvCxnSpPr>
        <p:spPr>
          <a:xfrm>
            <a:off x="312705" y="5176561"/>
            <a:ext cx="923232" cy="259498"/>
          </a:xfrm>
          <a:prstGeom prst="curvedConnector3">
            <a:avLst>
              <a:gd name="adj1" fmla="val 50000"/>
            </a:avLst>
          </a:prstGeom>
          <a:noFill/>
          <a:ln w="38100" cap="flat" cmpd="sng" algn="ctr">
            <a:solidFill>
              <a:srgbClr val="AF272F"/>
            </a:solidFill>
            <a:prstDash val="solid"/>
            <a:tailEnd type="none"/>
          </a:ln>
          <a:effectLst>
            <a:outerShdw blurRad="40000" dist="20000" dir="5400000" rotWithShape="0">
              <a:srgbClr val="000000">
                <a:alpha val="38000"/>
              </a:srgbClr>
            </a:outerShdw>
          </a:effectLst>
        </p:spPr>
      </p:cxnSp>
      <p:cxnSp>
        <p:nvCxnSpPr>
          <p:cNvPr id="22" name="Curved Connector 21"/>
          <p:cNvCxnSpPr/>
          <p:nvPr/>
        </p:nvCxnSpPr>
        <p:spPr>
          <a:xfrm flipV="1">
            <a:off x="7640837" y="5305256"/>
            <a:ext cx="1019327" cy="259100"/>
          </a:xfrm>
          <a:prstGeom prst="curvedConnector3">
            <a:avLst>
              <a:gd name="adj1" fmla="val 50000"/>
            </a:avLst>
          </a:prstGeom>
          <a:noFill/>
          <a:ln w="38100" cap="flat" cmpd="sng" algn="ctr">
            <a:solidFill>
              <a:srgbClr val="AF272F"/>
            </a:solidFill>
            <a:prstDash val="solid"/>
            <a:tailEnd type="triangle"/>
          </a:ln>
          <a:effectLst>
            <a:outerShdw blurRad="40000" dist="20000" dir="5400000" rotWithShape="0">
              <a:srgbClr val="000000">
                <a:alpha val="38000"/>
              </a:srgbClr>
            </a:outerShdw>
          </a:effectLst>
        </p:spPr>
      </p:cxnSp>
      <p:cxnSp>
        <p:nvCxnSpPr>
          <p:cNvPr id="23" name="Curved Connector 22"/>
          <p:cNvCxnSpPr/>
          <p:nvPr/>
        </p:nvCxnSpPr>
        <p:spPr>
          <a:xfrm flipV="1">
            <a:off x="312705" y="3945753"/>
            <a:ext cx="970612" cy="370058"/>
          </a:xfrm>
          <a:prstGeom prst="curvedConnector3">
            <a:avLst>
              <a:gd name="adj1" fmla="val 31682"/>
            </a:avLst>
          </a:prstGeom>
          <a:noFill/>
          <a:ln w="38100" cap="flat" cmpd="sng" algn="ctr">
            <a:solidFill>
              <a:srgbClr val="AF272F"/>
            </a:solidFill>
            <a:prstDash val="solid"/>
            <a:tailEnd type="none"/>
          </a:ln>
          <a:effectLst>
            <a:outerShdw blurRad="40000" dist="20000" dir="5400000" rotWithShape="0">
              <a:srgbClr val="000000">
                <a:alpha val="38000"/>
              </a:srgbClr>
            </a:outerShdw>
          </a:effectLst>
        </p:spPr>
      </p:cxnSp>
      <p:cxnSp>
        <p:nvCxnSpPr>
          <p:cNvPr id="24" name="Curved Connector 23"/>
          <p:cNvCxnSpPr/>
          <p:nvPr/>
        </p:nvCxnSpPr>
        <p:spPr>
          <a:xfrm>
            <a:off x="7645400" y="3853651"/>
            <a:ext cx="944595" cy="320973"/>
          </a:xfrm>
          <a:prstGeom prst="curvedConnector3">
            <a:avLst>
              <a:gd name="adj1" fmla="val 50000"/>
            </a:avLst>
          </a:prstGeom>
          <a:noFill/>
          <a:ln w="38100" cap="flat" cmpd="sng" algn="ctr">
            <a:solidFill>
              <a:srgbClr val="AF272F"/>
            </a:solidFill>
            <a:prstDash val="solid"/>
            <a:tailEnd type="triangle"/>
          </a:ln>
          <a:effectLst>
            <a:outerShdw blurRad="40000" dist="20000" dir="5400000" rotWithShape="0">
              <a:srgbClr val="000000">
                <a:alpha val="38000"/>
              </a:srgbClr>
            </a:outerShdw>
          </a:effectLst>
        </p:spPr>
      </p:cxnSp>
      <p:cxnSp>
        <p:nvCxnSpPr>
          <p:cNvPr id="27" name="Curved Connector 26"/>
          <p:cNvCxnSpPr/>
          <p:nvPr/>
        </p:nvCxnSpPr>
        <p:spPr>
          <a:xfrm flipV="1">
            <a:off x="312705" y="3850236"/>
            <a:ext cx="957912" cy="226464"/>
          </a:xfrm>
          <a:prstGeom prst="curvedConnector3">
            <a:avLst>
              <a:gd name="adj1" fmla="val 24810"/>
            </a:avLst>
          </a:prstGeom>
          <a:noFill/>
          <a:ln w="38100" cap="flat" cmpd="sng" algn="ctr">
            <a:solidFill>
              <a:srgbClr val="AF272F"/>
            </a:solidFill>
            <a:prstDash val="solid"/>
            <a:tailEnd type="none"/>
          </a:ln>
          <a:effectLst>
            <a:outerShdw blurRad="40000" dist="20000" dir="5400000" rotWithShape="0">
              <a:srgbClr val="000000">
                <a:alpha val="38000"/>
              </a:srgbClr>
            </a:outerShdw>
          </a:effectLst>
        </p:spPr>
      </p:cxnSp>
      <p:cxnSp>
        <p:nvCxnSpPr>
          <p:cNvPr id="28" name="Curved Connector 27"/>
          <p:cNvCxnSpPr/>
          <p:nvPr/>
        </p:nvCxnSpPr>
        <p:spPr>
          <a:xfrm>
            <a:off x="7658100" y="3944538"/>
            <a:ext cx="533400" cy="383973"/>
          </a:xfrm>
          <a:prstGeom prst="curvedConnector3">
            <a:avLst>
              <a:gd name="adj1" fmla="val 50000"/>
            </a:avLst>
          </a:prstGeom>
          <a:noFill/>
          <a:ln w="38100" cap="flat" cmpd="sng" algn="ctr">
            <a:solidFill>
              <a:srgbClr val="AF272F"/>
            </a:solidFill>
            <a:prstDash val="solid"/>
            <a:tailEnd type="triangle"/>
          </a:ln>
          <a:effectLst>
            <a:outerShdw blurRad="40000" dist="20000" dir="5400000" rotWithShape="0">
              <a:srgbClr val="000000">
                <a:alpha val="38000"/>
              </a:srgbClr>
            </a:outerShdw>
          </a:effectLst>
        </p:spPr>
      </p:cxnSp>
      <p:sp>
        <p:nvSpPr>
          <p:cNvPr id="73" name="TextBox 72"/>
          <p:cNvSpPr txBox="1"/>
          <p:nvPr/>
        </p:nvSpPr>
        <p:spPr>
          <a:xfrm>
            <a:off x="320833" y="3149648"/>
            <a:ext cx="8672513" cy="461665"/>
          </a:xfrm>
          <a:prstGeom prst="rect">
            <a:avLst/>
          </a:prstGeom>
          <a:noFill/>
        </p:spPr>
        <p:txBody>
          <a:bodyPr wrap="square" rtlCol="0">
            <a:spAutoFit/>
          </a:bodyPr>
          <a:lstStyle/>
          <a:p>
            <a:r>
              <a:rPr lang="en-US" dirty="0"/>
              <a:t>LCLS-II CAV0007 – fabricated and prepared by vendor B, TD material</a:t>
            </a:r>
          </a:p>
        </p:txBody>
      </p:sp>
      <p:sp>
        <p:nvSpPr>
          <p:cNvPr id="74" name="TextBox 73"/>
          <p:cNvSpPr txBox="1"/>
          <p:nvPr/>
        </p:nvSpPr>
        <p:spPr>
          <a:xfrm>
            <a:off x="320832" y="5739678"/>
            <a:ext cx="8672513" cy="461665"/>
          </a:xfrm>
          <a:prstGeom prst="rect">
            <a:avLst/>
          </a:prstGeom>
          <a:noFill/>
        </p:spPr>
        <p:txBody>
          <a:bodyPr wrap="square" rtlCol="0">
            <a:spAutoFit/>
          </a:bodyPr>
          <a:lstStyle/>
          <a:p>
            <a:r>
              <a:rPr lang="en-US" dirty="0"/>
              <a:t>LCLS-II CAV0019 – fabricated and prepared by vendor B, TD material</a:t>
            </a:r>
          </a:p>
        </p:txBody>
      </p:sp>
      <p:cxnSp>
        <p:nvCxnSpPr>
          <p:cNvPr id="40" name="Straight Arrow Connector 39"/>
          <p:cNvCxnSpPr/>
          <p:nvPr/>
        </p:nvCxnSpPr>
        <p:spPr>
          <a:xfrm rot="5400000" flipV="1">
            <a:off x="4658360" y="-2998700"/>
            <a:ext cx="0" cy="8869680"/>
          </a:xfrm>
          <a:prstGeom prst="straightConnector1">
            <a:avLst/>
          </a:prstGeom>
          <a:noFill/>
          <a:ln w="38100" cap="flat" cmpd="sng" algn="ctr">
            <a:solidFill>
              <a:srgbClr val="AF272F"/>
            </a:solidFill>
            <a:prstDash val="solid"/>
            <a:tailEnd type="triangle"/>
          </a:ln>
          <a:effectLst>
            <a:outerShdw blurRad="40000" dist="20000" dir="5400000" rotWithShape="0">
              <a:srgbClr val="000000">
                <a:alpha val="38000"/>
              </a:srgbClr>
            </a:outerShdw>
          </a:effectLst>
        </p:spPr>
      </p:cxnSp>
      <p:cxnSp>
        <p:nvCxnSpPr>
          <p:cNvPr id="41" name="Straight Arrow Connector 40"/>
          <p:cNvCxnSpPr/>
          <p:nvPr/>
        </p:nvCxnSpPr>
        <p:spPr>
          <a:xfrm rot="5400000" flipV="1">
            <a:off x="4658360" y="-2707310"/>
            <a:ext cx="0" cy="8869680"/>
          </a:xfrm>
          <a:prstGeom prst="straightConnector1">
            <a:avLst/>
          </a:prstGeom>
          <a:noFill/>
          <a:ln w="38100" cap="flat" cmpd="sng" algn="ctr">
            <a:solidFill>
              <a:srgbClr val="AF272F"/>
            </a:solidFill>
            <a:prstDash val="solid"/>
            <a:tailEnd type="triangle"/>
          </a:ln>
          <a:effectLst>
            <a:outerShdw blurRad="40000" dist="20000" dir="5400000" rotWithShape="0">
              <a:srgbClr val="000000">
                <a:alpha val="38000"/>
              </a:srgbClr>
            </a:outerShdw>
          </a:effectLst>
        </p:spPr>
      </p:cxnSp>
      <p:cxnSp>
        <p:nvCxnSpPr>
          <p:cNvPr id="42" name="Straight Arrow Connector 41"/>
          <p:cNvCxnSpPr/>
          <p:nvPr/>
        </p:nvCxnSpPr>
        <p:spPr>
          <a:xfrm rot="5400000" flipV="1">
            <a:off x="4658360" y="-2037940"/>
            <a:ext cx="0" cy="8869680"/>
          </a:xfrm>
          <a:prstGeom prst="straightConnector1">
            <a:avLst/>
          </a:prstGeom>
          <a:noFill/>
          <a:ln w="38100" cap="flat" cmpd="sng" algn="ctr">
            <a:solidFill>
              <a:srgbClr val="AF272F"/>
            </a:solidFill>
            <a:prstDash val="solid"/>
            <a:tailEnd type="triangle"/>
          </a:ln>
          <a:effectLst>
            <a:outerShdw blurRad="40000" dist="20000" dir="5400000" rotWithShape="0">
              <a:srgbClr val="000000">
                <a:alpha val="38000"/>
              </a:srgbClr>
            </a:outerShdw>
          </a:effectLst>
        </p:spPr>
      </p:cxnSp>
      <p:cxnSp>
        <p:nvCxnSpPr>
          <p:cNvPr id="55" name="Straight Arrow Connector 54"/>
          <p:cNvCxnSpPr/>
          <p:nvPr/>
        </p:nvCxnSpPr>
        <p:spPr>
          <a:xfrm rot="5400000" flipV="1">
            <a:off x="4658360" y="-1762625"/>
            <a:ext cx="0" cy="8869680"/>
          </a:xfrm>
          <a:prstGeom prst="straightConnector1">
            <a:avLst/>
          </a:prstGeom>
          <a:noFill/>
          <a:ln w="38100" cap="flat" cmpd="sng" algn="ctr">
            <a:solidFill>
              <a:srgbClr val="AF272F"/>
            </a:solidFill>
            <a:prstDash val="solid"/>
            <a:tailEnd type="triangle"/>
          </a:ln>
          <a:effectLst>
            <a:outerShdw blurRad="40000" dist="20000" dir="5400000" rotWithShape="0">
              <a:srgbClr val="000000">
                <a:alpha val="38000"/>
              </a:srgbClr>
            </a:outerShdw>
          </a:effectLst>
        </p:spPr>
      </p:cxnSp>
      <p:cxnSp>
        <p:nvCxnSpPr>
          <p:cNvPr id="56" name="Straight Arrow Connector 55"/>
          <p:cNvCxnSpPr/>
          <p:nvPr/>
        </p:nvCxnSpPr>
        <p:spPr>
          <a:xfrm rot="5400000" flipV="1">
            <a:off x="4658360" y="-2390254"/>
            <a:ext cx="0" cy="8869680"/>
          </a:xfrm>
          <a:prstGeom prst="straightConnector1">
            <a:avLst/>
          </a:prstGeom>
          <a:noFill/>
          <a:ln w="38100" cap="flat" cmpd="sng" algn="ctr">
            <a:solidFill>
              <a:srgbClr val="AF272F"/>
            </a:solidFill>
            <a:prstDash val="solid"/>
            <a:tailEnd type="triangle"/>
          </a:ln>
          <a:effectLst>
            <a:outerShdw blurRad="40000" dist="20000" dir="5400000" rotWithShape="0">
              <a:srgbClr val="000000">
                <a:alpha val="38000"/>
              </a:srgbClr>
            </a:outerShdw>
          </a:effectLst>
        </p:spPr>
      </p:cxnSp>
      <p:cxnSp>
        <p:nvCxnSpPr>
          <p:cNvPr id="57" name="Straight Arrow Connector 56"/>
          <p:cNvCxnSpPr/>
          <p:nvPr/>
        </p:nvCxnSpPr>
        <p:spPr>
          <a:xfrm rot="5400000" flipV="1">
            <a:off x="4669790" y="-3278100"/>
            <a:ext cx="0" cy="8869680"/>
          </a:xfrm>
          <a:prstGeom prst="straightConnector1">
            <a:avLst/>
          </a:prstGeom>
          <a:noFill/>
          <a:ln w="38100" cap="flat" cmpd="sng" algn="ctr">
            <a:solidFill>
              <a:srgbClr val="AF272F"/>
            </a:solidFill>
            <a:prstDash val="solid"/>
            <a:tailEnd type="triangle"/>
          </a:ln>
          <a:effectLst>
            <a:outerShdw blurRad="40000" dist="20000" dir="5400000" rotWithShape="0">
              <a:srgbClr val="000000">
                <a:alpha val="38000"/>
              </a:srgbClr>
            </a:outerShdw>
          </a:effectLst>
        </p:spPr>
      </p:cxnSp>
      <p:cxnSp>
        <p:nvCxnSpPr>
          <p:cNvPr id="58" name="Straight Arrow Connector 57"/>
          <p:cNvCxnSpPr/>
          <p:nvPr/>
        </p:nvCxnSpPr>
        <p:spPr>
          <a:xfrm rot="5400000" flipV="1">
            <a:off x="4657090" y="-1491225"/>
            <a:ext cx="0" cy="8869680"/>
          </a:xfrm>
          <a:prstGeom prst="straightConnector1">
            <a:avLst/>
          </a:prstGeom>
          <a:noFill/>
          <a:ln w="38100" cap="flat" cmpd="sng" algn="ctr">
            <a:solidFill>
              <a:srgbClr val="AF272F"/>
            </a:solidFill>
            <a:prstDash val="solid"/>
            <a:tailEnd type="triangle"/>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844268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rotWithShape="1">
          <a:blip r:embed="rId2">
            <a:clrChange>
              <a:clrFrom>
                <a:srgbClr val="ECECEC"/>
              </a:clrFrom>
              <a:clrTo>
                <a:srgbClr val="ECECEC">
                  <a:alpha val="0"/>
                </a:srgbClr>
              </a:clrTo>
            </a:clrChange>
          </a:blip>
          <a:srcRect t="6456"/>
          <a:stretch/>
        </p:blipFill>
        <p:spPr>
          <a:xfrm>
            <a:off x="5484283" y="827041"/>
            <a:ext cx="3481114" cy="2587763"/>
          </a:xfrm>
          <a:prstGeom prst="rect">
            <a:avLst/>
          </a:prstGeom>
          <a:solidFill>
            <a:srgbClr val="FFFFFF"/>
          </a:solidFill>
          <a:ln>
            <a:solidFill>
              <a:srgbClr val="000000"/>
            </a:solidFill>
          </a:ln>
        </p:spPr>
      </p:pic>
      <p:sp>
        <p:nvSpPr>
          <p:cNvPr id="2" name="Title 1"/>
          <p:cNvSpPr>
            <a:spLocks noGrp="1"/>
          </p:cNvSpPr>
          <p:nvPr>
            <p:ph type="title"/>
          </p:nvPr>
        </p:nvSpPr>
        <p:spPr/>
        <p:txBody>
          <a:bodyPr/>
          <a:lstStyle/>
          <a:p>
            <a:r>
              <a:rPr lang="en-US" dirty="0"/>
              <a:t>LCLS-II - Preproduction</a:t>
            </a:r>
          </a:p>
        </p:txBody>
      </p:sp>
      <p:sp>
        <p:nvSpPr>
          <p:cNvPr id="4" name="Date Placeholder 3"/>
          <p:cNvSpPr>
            <a:spLocks noGrp="1"/>
          </p:cNvSpPr>
          <p:nvPr>
            <p:ph type="dt" sz="half" idx="10"/>
          </p:nvPr>
        </p:nvSpPr>
        <p:spPr/>
        <p:txBody>
          <a:bodyPr/>
          <a:lstStyle/>
          <a:p>
            <a:fld id="{3C7F414F-55AE-8249-9B2A-1CC661F738B1}" type="datetime1">
              <a:rPr lang="en-US" altLang="en-US" smtClean="0"/>
              <a:t>6/22/18</a:t>
            </a:fld>
            <a:endParaRPr lang="en-US" altLang="en-US"/>
          </a:p>
        </p:txBody>
      </p:sp>
      <p:sp>
        <p:nvSpPr>
          <p:cNvPr id="5" name="Footer Placeholder 4"/>
          <p:cNvSpPr>
            <a:spLocks noGrp="1"/>
          </p:cNvSpPr>
          <p:nvPr>
            <p:ph type="ftr" sz="quarter" idx="11"/>
          </p:nvPr>
        </p:nvSpPr>
        <p:spPr/>
        <p:txBody>
          <a:bodyPr/>
          <a:lstStyle/>
          <a:p>
            <a:pPr>
              <a:defRPr/>
            </a:pPr>
            <a:r>
              <a:rPr lang="en-US"/>
              <a:t>Sam Posen</a:t>
            </a:r>
            <a:endParaRPr lang="en-US" b="1"/>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4</a:t>
            </a:fld>
            <a:endParaRPr lang="en-US" altLang="en-US"/>
          </a:p>
        </p:txBody>
      </p:sp>
      <p:sp>
        <p:nvSpPr>
          <p:cNvPr id="21" name="Rectangle 20"/>
          <p:cNvSpPr/>
          <p:nvPr/>
        </p:nvSpPr>
        <p:spPr>
          <a:xfrm>
            <a:off x="1603246" y="827041"/>
            <a:ext cx="3455445" cy="2606027"/>
          </a:xfrm>
          <a:prstGeom prst="rect">
            <a:avLst/>
          </a:prstGeom>
          <a:solidFill>
            <a:srgbClr val="FFFFFF"/>
          </a:solidFill>
          <a:ln w="127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900">
              <a:solidFill>
                <a:srgbClr val="FFFFFF"/>
              </a:solidFill>
            </a:endParaRPr>
          </a:p>
        </p:txBody>
      </p:sp>
      <p:pic>
        <p:nvPicPr>
          <p:cNvPr id="22" name="Picture 21"/>
          <p:cNvPicPr>
            <a:picLocks noChangeAspect="1"/>
          </p:cNvPicPr>
          <p:nvPr/>
        </p:nvPicPr>
        <p:blipFill rotWithShape="1">
          <a:blip r:embed="rId3"/>
          <a:srcRect r="25751"/>
          <a:stretch/>
        </p:blipFill>
        <p:spPr>
          <a:xfrm>
            <a:off x="1980812" y="862477"/>
            <a:ext cx="2903199" cy="2552327"/>
          </a:xfrm>
          <a:prstGeom prst="rect">
            <a:avLst/>
          </a:prstGeom>
        </p:spPr>
      </p:pic>
      <p:cxnSp>
        <p:nvCxnSpPr>
          <p:cNvPr id="23" name="Straight Connector 22"/>
          <p:cNvCxnSpPr/>
          <p:nvPr/>
        </p:nvCxnSpPr>
        <p:spPr>
          <a:xfrm>
            <a:off x="2224302" y="1136545"/>
            <a:ext cx="2576568" cy="12658"/>
          </a:xfrm>
          <a:prstGeom prst="line">
            <a:avLst/>
          </a:prstGeom>
          <a:ln w="15875">
            <a:solidFill>
              <a:srgbClr val="0C4E97"/>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rot="16200000">
            <a:off x="1337681" y="1793865"/>
            <a:ext cx="931753" cy="400623"/>
          </a:xfrm>
          <a:prstGeom prst="rect">
            <a:avLst/>
          </a:prstGeom>
          <a:noFill/>
        </p:spPr>
        <p:txBody>
          <a:bodyPr wrap="none" rtlCol="0">
            <a:spAutoFit/>
          </a:bodyPr>
          <a:lstStyle/>
          <a:p>
            <a:pPr fontAlgn="auto">
              <a:spcBef>
                <a:spcPts val="0"/>
              </a:spcBef>
              <a:spcAft>
                <a:spcPts val="0"/>
              </a:spcAft>
            </a:pPr>
            <a:r>
              <a:rPr lang="en-US" sz="1600" dirty="0">
                <a:solidFill>
                  <a:srgbClr val="000000"/>
                </a:solidFill>
                <a:latin typeface="Calibri"/>
                <a:ea typeface="Geneva" pitchFamily="121" charset="-128"/>
                <a:cs typeface="Times New Roman"/>
              </a:rPr>
              <a:t>B</a:t>
            </a:r>
            <a:r>
              <a:rPr lang="en-US" sz="1600" baseline="-25000" dirty="0">
                <a:solidFill>
                  <a:srgbClr val="000000"/>
                </a:solidFill>
                <a:latin typeface="Calibri"/>
                <a:ea typeface="Geneva" pitchFamily="121" charset="-128"/>
                <a:cs typeface="Times New Roman"/>
              </a:rPr>
              <a:t>SC</a:t>
            </a:r>
            <a:r>
              <a:rPr lang="en-US" sz="1600" dirty="0">
                <a:solidFill>
                  <a:srgbClr val="000000"/>
                </a:solidFill>
                <a:latin typeface="Calibri"/>
                <a:ea typeface="Geneva" pitchFamily="121" charset="-128"/>
                <a:cs typeface="Times New Roman"/>
              </a:rPr>
              <a:t>/B</a:t>
            </a:r>
            <a:r>
              <a:rPr lang="en-US" sz="1600" baseline="-25000" dirty="0">
                <a:solidFill>
                  <a:srgbClr val="000000"/>
                </a:solidFill>
                <a:latin typeface="Calibri"/>
                <a:ea typeface="Geneva" pitchFamily="121" charset="-128"/>
                <a:cs typeface="Times New Roman"/>
              </a:rPr>
              <a:t>NC</a:t>
            </a:r>
          </a:p>
        </p:txBody>
      </p:sp>
      <p:sp>
        <p:nvSpPr>
          <p:cNvPr id="25" name="TextBox 24"/>
          <p:cNvSpPr txBox="1"/>
          <p:nvPr/>
        </p:nvSpPr>
        <p:spPr>
          <a:xfrm>
            <a:off x="2441921" y="883642"/>
            <a:ext cx="1229950" cy="327783"/>
          </a:xfrm>
          <a:prstGeom prst="rect">
            <a:avLst/>
          </a:prstGeom>
          <a:noFill/>
        </p:spPr>
        <p:txBody>
          <a:bodyPr wrap="none" rtlCol="0">
            <a:spAutoFit/>
          </a:bodyPr>
          <a:lstStyle/>
          <a:p>
            <a:pPr fontAlgn="auto">
              <a:spcBef>
                <a:spcPts val="0"/>
              </a:spcBef>
              <a:spcAft>
                <a:spcPts val="0"/>
              </a:spcAft>
            </a:pPr>
            <a:r>
              <a:rPr lang="en-US" sz="1200" dirty="0">
                <a:solidFill>
                  <a:srgbClr val="0C4E97"/>
                </a:solidFill>
                <a:latin typeface="Calibri"/>
                <a:ea typeface="Geneva" pitchFamily="121" charset="-128"/>
                <a:cs typeface="Times New Roman"/>
              </a:rPr>
              <a:t>Full expulsion</a:t>
            </a:r>
            <a:endParaRPr lang="en-US" sz="1200" baseline="-25000" dirty="0">
              <a:solidFill>
                <a:srgbClr val="0C4E97"/>
              </a:solidFill>
              <a:latin typeface="Calibri"/>
              <a:ea typeface="Geneva" pitchFamily="121" charset="-128"/>
              <a:cs typeface="Times New Roman"/>
            </a:endParaRPr>
          </a:p>
        </p:txBody>
      </p:sp>
      <p:sp>
        <p:nvSpPr>
          <p:cNvPr id="26" name="TextBox 25"/>
          <p:cNvSpPr txBox="1"/>
          <p:nvPr/>
        </p:nvSpPr>
        <p:spPr>
          <a:xfrm>
            <a:off x="3818136" y="1246421"/>
            <a:ext cx="1148789" cy="710196"/>
          </a:xfrm>
          <a:prstGeom prst="rect">
            <a:avLst/>
          </a:prstGeom>
          <a:solidFill>
            <a:schemeClr val="bg1"/>
          </a:solidFill>
          <a:ln w="38100" cmpd="sng">
            <a:noFill/>
          </a:ln>
        </p:spPr>
        <p:txBody>
          <a:bodyPr wrap="square" rtlCol="0">
            <a:spAutoFit/>
          </a:bodyPr>
          <a:lstStyle/>
          <a:p>
            <a:pPr algn="ctr">
              <a:defRPr/>
            </a:pPr>
            <a:r>
              <a:rPr lang="en-US" sz="1100" kern="0" dirty="0">
                <a:solidFill>
                  <a:srgbClr val="003087">
                    <a:lumMod val="95000"/>
                    <a:lumOff val="5000"/>
                  </a:srgbClr>
                </a:solidFill>
                <a:latin typeface="Calibri"/>
                <a:ea typeface=""/>
                <a:cs typeface=""/>
              </a:rPr>
              <a:t>Data measured by Jefferson Lab</a:t>
            </a:r>
          </a:p>
        </p:txBody>
      </p:sp>
      <p:sp>
        <p:nvSpPr>
          <p:cNvPr id="33" name="TextBox 32"/>
          <p:cNvSpPr txBox="1"/>
          <p:nvPr/>
        </p:nvSpPr>
        <p:spPr>
          <a:xfrm>
            <a:off x="162485" y="1156775"/>
            <a:ext cx="1348993" cy="2031325"/>
          </a:xfrm>
          <a:prstGeom prst="rect">
            <a:avLst/>
          </a:prstGeom>
          <a:solidFill>
            <a:schemeClr val="bg1"/>
          </a:solidFill>
          <a:ln>
            <a:solidFill>
              <a:srgbClr val="000000"/>
            </a:solidFill>
          </a:ln>
        </p:spPr>
        <p:txBody>
          <a:bodyPr wrap="square" rtlCol="0">
            <a:spAutoFit/>
          </a:bodyPr>
          <a:lstStyle/>
          <a:p>
            <a:pPr algn="ctr" fontAlgn="auto">
              <a:spcBef>
                <a:spcPts val="0"/>
              </a:spcBef>
              <a:spcAft>
                <a:spcPts val="0"/>
              </a:spcAft>
            </a:pPr>
            <a:r>
              <a:rPr lang="en-US" sz="1800" dirty="0">
                <a:solidFill>
                  <a:srgbClr val="000000"/>
                </a:solidFill>
                <a:latin typeface="Calibri"/>
                <a:ea typeface=""/>
                <a:cs typeface=""/>
              </a:rPr>
              <a:t>As-received niobium material for LCLS-II production: very poor expulsion</a:t>
            </a:r>
            <a:endParaRPr lang="en-US" sz="1800" i="1" baseline="-25000" dirty="0">
              <a:solidFill>
                <a:srgbClr val="000000"/>
              </a:solidFill>
              <a:latin typeface="Calibri"/>
              <a:ea typeface=""/>
              <a:cs typeface=""/>
            </a:endParaRPr>
          </a:p>
        </p:txBody>
      </p:sp>
      <p:sp>
        <p:nvSpPr>
          <p:cNvPr id="35" name="TextBox 34"/>
          <p:cNvSpPr txBox="1"/>
          <p:nvPr/>
        </p:nvSpPr>
        <p:spPr>
          <a:xfrm>
            <a:off x="5348941" y="89596"/>
            <a:ext cx="3735984" cy="646331"/>
          </a:xfrm>
          <a:prstGeom prst="rect">
            <a:avLst/>
          </a:prstGeom>
          <a:solidFill>
            <a:schemeClr val="bg1"/>
          </a:solidFill>
          <a:ln>
            <a:solidFill>
              <a:srgbClr val="000000"/>
            </a:solidFill>
          </a:ln>
        </p:spPr>
        <p:txBody>
          <a:bodyPr wrap="square" rtlCol="0">
            <a:spAutoFit/>
          </a:bodyPr>
          <a:lstStyle/>
          <a:p>
            <a:pPr algn="ctr" fontAlgn="auto">
              <a:spcBef>
                <a:spcPts val="0"/>
              </a:spcBef>
              <a:spcAft>
                <a:spcPts val="0"/>
              </a:spcAft>
            </a:pPr>
            <a:r>
              <a:rPr lang="en-US" sz="1800" dirty="0">
                <a:solidFill>
                  <a:srgbClr val="000000"/>
                </a:solidFill>
                <a:latin typeface="Calibri"/>
                <a:ea typeface=""/>
                <a:cs typeface=""/>
              </a:rPr>
              <a:t>Cooling in 5 </a:t>
            </a:r>
            <a:r>
              <a:rPr lang="en-US" sz="1800" dirty="0" err="1">
                <a:solidFill>
                  <a:srgbClr val="000000"/>
                </a:solidFill>
                <a:latin typeface="Calibri"/>
                <a:ea typeface=""/>
                <a:cs typeface=""/>
              </a:rPr>
              <a:t>mG</a:t>
            </a:r>
            <a:r>
              <a:rPr lang="en-US" sz="1800" dirty="0">
                <a:solidFill>
                  <a:srgbClr val="000000"/>
                </a:solidFill>
                <a:latin typeface="Calibri"/>
                <a:ea typeface=""/>
                <a:cs typeface=""/>
              </a:rPr>
              <a:t> applied field</a:t>
            </a:r>
          </a:p>
          <a:p>
            <a:pPr algn="ctr" fontAlgn="auto">
              <a:spcBef>
                <a:spcPts val="0"/>
              </a:spcBef>
              <a:spcAft>
                <a:spcPts val="0"/>
              </a:spcAft>
            </a:pPr>
            <a:r>
              <a:rPr lang="en-US" sz="1800" dirty="0">
                <a:solidFill>
                  <a:srgbClr val="000000"/>
                </a:solidFill>
                <a:latin typeface="Calibri"/>
                <a:ea typeface=""/>
                <a:cs typeface=""/>
              </a:rPr>
              <a:t>(spec for background field in module)</a:t>
            </a:r>
            <a:endParaRPr lang="en-US" sz="1800" i="1" baseline="-25000" dirty="0">
              <a:solidFill>
                <a:srgbClr val="000000"/>
              </a:solidFill>
              <a:latin typeface="Calibri"/>
              <a:ea typeface=""/>
              <a:cs typeface=""/>
            </a:endParaRPr>
          </a:p>
        </p:txBody>
      </p:sp>
      <p:sp>
        <p:nvSpPr>
          <p:cNvPr id="15" name="TextBox 14"/>
          <p:cNvSpPr txBox="1"/>
          <p:nvPr/>
        </p:nvSpPr>
        <p:spPr>
          <a:xfrm>
            <a:off x="3818136" y="122349"/>
            <a:ext cx="1451600" cy="584775"/>
          </a:xfrm>
          <a:prstGeom prst="rect">
            <a:avLst/>
          </a:prstGeom>
          <a:noFill/>
          <a:ln w="12700" cmpd="sng">
            <a:solidFill>
              <a:srgbClr val="000000"/>
            </a:solidFill>
          </a:ln>
        </p:spPr>
        <p:txBody>
          <a:bodyPr wrap="square" rtlCol="0">
            <a:spAutoFit/>
          </a:bodyPr>
          <a:lstStyle/>
          <a:p>
            <a:pPr algn="ctr" fontAlgn="auto">
              <a:spcBef>
                <a:spcPts val="0"/>
              </a:spcBef>
              <a:spcAft>
                <a:spcPts val="0"/>
              </a:spcAft>
            </a:pPr>
            <a:r>
              <a:rPr lang="en-US" sz="1600" dirty="0">
                <a:solidFill>
                  <a:srgbClr val="000000"/>
                </a:solidFill>
                <a:latin typeface="Calibri"/>
                <a:ea typeface=""/>
                <a:cs typeface=""/>
              </a:rPr>
              <a:t>1.3 GHz 1-cell cavities</a:t>
            </a:r>
            <a:endParaRPr lang="en-US" sz="1600" baseline="-25000" dirty="0">
              <a:solidFill>
                <a:srgbClr val="000000"/>
              </a:solidFill>
              <a:latin typeface="Calibri"/>
              <a:ea typeface=""/>
              <a:cs typeface=""/>
            </a:endParaRPr>
          </a:p>
        </p:txBody>
      </p:sp>
      <p:sp>
        <p:nvSpPr>
          <p:cNvPr id="17" name="TextBox 16">
            <a:extLst>
              <a:ext uri="{FF2B5EF4-FFF2-40B4-BE49-F238E27FC236}">
                <a16:creationId xmlns:a16="http://schemas.microsoft.com/office/drawing/2014/main" id="{EB0ECC2E-87F9-8147-9BFA-273300B95C96}"/>
              </a:ext>
            </a:extLst>
          </p:cNvPr>
          <p:cNvSpPr txBox="1"/>
          <p:nvPr/>
        </p:nvSpPr>
        <p:spPr>
          <a:xfrm>
            <a:off x="7697623" y="941331"/>
            <a:ext cx="1078078" cy="430887"/>
          </a:xfrm>
          <a:prstGeom prst="rect">
            <a:avLst/>
          </a:prstGeom>
          <a:solidFill>
            <a:schemeClr val="bg1"/>
          </a:solidFill>
          <a:ln w="38100" cmpd="sng">
            <a:noFill/>
          </a:ln>
        </p:spPr>
        <p:txBody>
          <a:bodyPr wrap="square" rtlCol="0">
            <a:spAutoFit/>
          </a:bodyPr>
          <a:lstStyle/>
          <a:p>
            <a:pPr algn="ctr">
              <a:defRPr/>
            </a:pPr>
            <a:r>
              <a:rPr lang="en-US" sz="1100" kern="0" dirty="0">
                <a:solidFill>
                  <a:srgbClr val="003087">
                    <a:lumMod val="95000"/>
                    <a:lumOff val="5000"/>
                  </a:srgbClr>
                </a:solidFill>
                <a:latin typeface="Calibri"/>
                <a:ea typeface=""/>
                <a:cs typeface=""/>
              </a:rPr>
              <a:t>Data measured by </a:t>
            </a:r>
            <a:r>
              <a:rPr lang="en-US" sz="1100" kern="0" dirty="0" err="1">
                <a:solidFill>
                  <a:srgbClr val="003087">
                    <a:lumMod val="95000"/>
                    <a:lumOff val="5000"/>
                  </a:srgbClr>
                </a:solidFill>
                <a:latin typeface="Calibri"/>
                <a:ea typeface=""/>
                <a:cs typeface=""/>
              </a:rPr>
              <a:t>Fermilab</a:t>
            </a:r>
            <a:endParaRPr lang="en-US" sz="1100" kern="0" dirty="0">
              <a:solidFill>
                <a:srgbClr val="003087">
                  <a:lumMod val="95000"/>
                  <a:lumOff val="5000"/>
                </a:srgbClr>
              </a:solidFill>
              <a:latin typeface="Calibri"/>
              <a:ea typeface=""/>
              <a:cs typeface=""/>
            </a:endParaRPr>
          </a:p>
        </p:txBody>
      </p:sp>
    </p:spTree>
    <p:extLst>
      <p:ext uri="{BB962C8B-B14F-4D97-AF65-F5344CB8AC3E}">
        <p14:creationId xmlns:p14="http://schemas.microsoft.com/office/powerpoint/2010/main" val="3101221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162485" y="1156775"/>
            <a:ext cx="1348993" cy="2031325"/>
          </a:xfrm>
          <a:prstGeom prst="rect">
            <a:avLst/>
          </a:prstGeom>
          <a:solidFill>
            <a:schemeClr val="bg1"/>
          </a:solidFill>
          <a:ln>
            <a:solidFill>
              <a:srgbClr val="000000"/>
            </a:solidFill>
          </a:ln>
        </p:spPr>
        <p:txBody>
          <a:bodyPr wrap="square" rtlCol="0">
            <a:spAutoFit/>
          </a:bodyPr>
          <a:lstStyle/>
          <a:p>
            <a:pPr algn="ctr" fontAlgn="auto">
              <a:spcBef>
                <a:spcPts val="0"/>
              </a:spcBef>
              <a:spcAft>
                <a:spcPts val="0"/>
              </a:spcAft>
            </a:pPr>
            <a:r>
              <a:rPr lang="en-US" sz="1800" dirty="0">
                <a:solidFill>
                  <a:srgbClr val="000000"/>
                </a:solidFill>
                <a:latin typeface="Calibri"/>
                <a:ea typeface=""/>
                <a:cs typeface=""/>
              </a:rPr>
              <a:t>As-received niobium material for LCLS-II production: very poor expulsion</a:t>
            </a:r>
            <a:endParaRPr lang="en-US" sz="1800" i="1" baseline="-25000" dirty="0">
              <a:solidFill>
                <a:srgbClr val="000000"/>
              </a:solidFill>
              <a:latin typeface="Calibri"/>
              <a:ea typeface=""/>
              <a:cs typeface=""/>
            </a:endParaRPr>
          </a:p>
        </p:txBody>
      </p:sp>
      <p:sp>
        <p:nvSpPr>
          <p:cNvPr id="20" name="TextBox 19"/>
          <p:cNvSpPr txBox="1"/>
          <p:nvPr/>
        </p:nvSpPr>
        <p:spPr>
          <a:xfrm>
            <a:off x="3818136" y="122349"/>
            <a:ext cx="1451600" cy="584775"/>
          </a:xfrm>
          <a:prstGeom prst="rect">
            <a:avLst/>
          </a:prstGeom>
          <a:noFill/>
          <a:ln w="12700" cmpd="sng">
            <a:solidFill>
              <a:srgbClr val="000000"/>
            </a:solidFill>
          </a:ln>
        </p:spPr>
        <p:txBody>
          <a:bodyPr wrap="square" rtlCol="0">
            <a:spAutoFit/>
          </a:bodyPr>
          <a:lstStyle/>
          <a:p>
            <a:pPr algn="ctr" fontAlgn="auto">
              <a:spcBef>
                <a:spcPts val="0"/>
              </a:spcBef>
              <a:spcAft>
                <a:spcPts val="0"/>
              </a:spcAft>
            </a:pPr>
            <a:r>
              <a:rPr lang="en-US" sz="1600" dirty="0">
                <a:solidFill>
                  <a:srgbClr val="000000"/>
                </a:solidFill>
                <a:latin typeface="Calibri"/>
                <a:ea typeface=""/>
                <a:cs typeface=""/>
              </a:rPr>
              <a:t>1.3 GHz 1-cell cavities</a:t>
            </a:r>
            <a:endParaRPr lang="en-US" sz="1600" baseline="-25000" dirty="0">
              <a:solidFill>
                <a:srgbClr val="000000"/>
              </a:solidFill>
              <a:latin typeface="Calibri"/>
              <a:ea typeface=""/>
              <a:cs typeface=""/>
            </a:endParaRPr>
          </a:p>
        </p:txBody>
      </p:sp>
      <p:pic>
        <p:nvPicPr>
          <p:cNvPr id="36" name="Picture 35"/>
          <p:cNvPicPr>
            <a:picLocks noChangeAspect="1"/>
          </p:cNvPicPr>
          <p:nvPr/>
        </p:nvPicPr>
        <p:blipFill rotWithShape="1">
          <a:blip r:embed="rId2">
            <a:clrChange>
              <a:clrFrom>
                <a:srgbClr val="ECECEC"/>
              </a:clrFrom>
              <a:clrTo>
                <a:srgbClr val="ECECEC">
                  <a:alpha val="0"/>
                </a:srgbClr>
              </a:clrTo>
            </a:clrChange>
          </a:blip>
          <a:srcRect t="6456"/>
          <a:stretch/>
        </p:blipFill>
        <p:spPr>
          <a:xfrm>
            <a:off x="5484283" y="827041"/>
            <a:ext cx="3481114" cy="2587763"/>
          </a:xfrm>
          <a:prstGeom prst="rect">
            <a:avLst/>
          </a:prstGeom>
          <a:solidFill>
            <a:srgbClr val="FFFFFF"/>
          </a:solidFill>
          <a:ln>
            <a:solidFill>
              <a:srgbClr val="000000"/>
            </a:solidFill>
          </a:ln>
        </p:spPr>
      </p:pic>
      <p:sp>
        <p:nvSpPr>
          <p:cNvPr id="2" name="Title 1"/>
          <p:cNvSpPr>
            <a:spLocks noGrp="1"/>
          </p:cNvSpPr>
          <p:nvPr>
            <p:ph type="title"/>
          </p:nvPr>
        </p:nvSpPr>
        <p:spPr/>
        <p:txBody>
          <a:bodyPr/>
          <a:lstStyle/>
          <a:p>
            <a:r>
              <a:rPr lang="en-US" dirty="0"/>
              <a:t>LCLS-II - Preproduction</a:t>
            </a:r>
          </a:p>
        </p:txBody>
      </p:sp>
      <p:sp>
        <p:nvSpPr>
          <p:cNvPr id="4" name="Date Placeholder 3"/>
          <p:cNvSpPr>
            <a:spLocks noGrp="1"/>
          </p:cNvSpPr>
          <p:nvPr>
            <p:ph type="dt" sz="half" idx="10"/>
          </p:nvPr>
        </p:nvSpPr>
        <p:spPr/>
        <p:txBody>
          <a:bodyPr/>
          <a:lstStyle/>
          <a:p>
            <a:fld id="{1D9FB7AA-1B38-6248-BB20-6F6178B1B41D}" type="datetime1">
              <a:rPr lang="en-US" altLang="en-US" smtClean="0"/>
              <a:t>6/22/18</a:t>
            </a:fld>
            <a:endParaRPr lang="en-US" altLang="en-US"/>
          </a:p>
        </p:txBody>
      </p:sp>
      <p:sp>
        <p:nvSpPr>
          <p:cNvPr id="5" name="Footer Placeholder 4"/>
          <p:cNvSpPr>
            <a:spLocks noGrp="1"/>
          </p:cNvSpPr>
          <p:nvPr>
            <p:ph type="ftr" sz="quarter" idx="11"/>
          </p:nvPr>
        </p:nvSpPr>
        <p:spPr/>
        <p:txBody>
          <a:bodyPr/>
          <a:lstStyle/>
          <a:p>
            <a:pPr>
              <a:defRPr/>
            </a:pPr>
            <a:r>
              <a:rPr lang="en-US"/>
              <a:t>Sam Posen</a:t>
            </a:r>
            <a:endParaRPr lang="en-US" b="1"/>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5</a:t>
            </a:fld>
            <a:endParaRPr lang="en-US" altLang="en-US"/>
          </a:p>
        </p:txBody>
      </p:sp>
      <p:sp>
        <p:nvSpPr>
          <p:cNvPr id="21" name="Rectangle 20"/>
          <p:cNvSpPr/>
          <p:nvPr/>
        </p:nvSpPr>
        <p:spPr>
          <a:xfrm>
            <a:off x="1603246" y="827041"/>
            <a:ext cx="3455445" cy="2606027"/>
          </a:xfrm>
          <a:prstGeom prst="rect">
            <a:avLst/>
          </a:prstGeom>
          <a:solidFill>
            <a:srgbClr val="FFFFFF"/>
          </a:solidFill>
          <a:ln w="127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900">
              <a:solidFill>
                <a:srgbClr val="FFFFFF"/>
              </a:solidFill>
            </a:endParaRPr>
          </a:p>
        </p:txBody>
      </p:sp>
      <p:pic>
        <p:nvPicPr>
          <p:cNvPr id="22" name="Picture 21"/>
          <p:cNvPicPr>
            <a:picLocks noChangeAspect="1"/>
          </p:cNvPicPr>
          <p:nvPr/>
        </p:nvPicPr>
        <p:blipFill rotWithShape="1">
          <a:blip r:embed="rId3"/>
          <a:srcRect r="25751"/>
          <a:stretch/>
        </p:blipFill>
        <p:spPr>
          <a:xfrm>
            <a:off x="1980812" y="862477"/>
            <a:ext cx="2903199" cy="2552327"/>
          </a:xfrm>
          <a:prstGeom prst="rect">
            <a:avLst/>
          </a:prstGeom>
        </p:spPr>
      </p:pic>
      <p:cxnSp>
        <p:nvCxnSpPr>
          <p:cNvPr id="23" name="Straight Connector 22"/>
          <p:cNvCxnSpPr/>
          <p:nvPr/>
        </p:nvCxnSpPr>
        <p:spPr>
          <a:xfrm>
            <a:off x="2224302" y="1136545"/>
            <a:ext cx="2576568" cy="12658"/>
          </a:xfrm>
          <a:prstGeom prst="line">
            <a:avLst/>
          </a:prstGeom>
          <a:ln w="15875">
            <a:solidFill>
              <a:srgbClr val="0C4E97"/>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rot="16200000">
            <a:off x="1337681" y="1793865"/>
            <a:ext cx="931753" cy="400623"/>
          </a:xfrm>
          <a:prstGeom prst="rect">
            <a:avLst/>
          </a:prstGeom>
          <a:noFill/>
        </p:spPr>
        <p:txBody>
          <a:bodyPr wrap="none" rtlCol="0">
            <a:spAutoFit/>
          </a:bodyPr>
          <a:lstStyle/>
          <a:p>
            <a:pPr fontAlgn="auto">
              <a:spcBef>
                <a:spcPts val="0"/>
              </a:spcBef>
              <a:spcAft>
                <a:spcPts val="0"/>
              </a:spcAft>
            </a:pPr>
            <a:r>
              <a:rPr lang="en-US" sz="1600" dirty="0">
                <a:solidFill>
                  <a:srgbClr val="000000"/>
                </a:solidFill>
                <a:latin typeface="Calibri"/>
                <a:ea typeface="Geneva" pitchFamily="121" charset="-128"/>
                <a:cs typeface="Times New Roman"/>
              </a:rPr>
              <a:t>B</a:t>
            </a:r>
            <a:r>
              <a:rPr lang="en-US" sz="1600" baseline="-25000" dirty="0">
                <a:solidFill>
                  <a:srgbClr val="000000"/>
                </a:solidFill>
                <a:latin typeface="Calibri"/>
                <a:ea typeface="Geneva" pitchFamily="121" charset="-128"/>
                <a:cs typeface="Times New Roman"/>
              </a:rPr>
              <a:t>SC</a:t>
            </a:r>
            <a:r>
              <a:rPr lang="en-US" sz="1600" dirty="0">
                <a:solidFill>
                  <a:srgbClr val="000000"/>
                </a:solidFill>
                <a:latin typeface="Calibri"/>
                <a:ea typeface="Geneva" pitchFamily="121" charset="-128"/>
                <a:cs typeface="Times New Roman"/>
              </a:rPr>
              <a:t>/B</a:t>
            </a:r>
            <a:r>
              <a:rPr lang="en-US" sz="1600" baseline="-25000" dirty="0">
                <a:solidFill>
                  <a:srgbClr val="000000"/>
                </a:solidFill>
                <a:latin typeface="Calibri"/>
                <a:ea typeface="Geneva" pitchFamily="121" charset="-128"/>
                <a:cs typeface="Times New Roman"/>
              </a:rPr>
              <a:t>NC</a:t>
            </a:r>
          </a:p>
        </p:txBody>
      </p:sp>
      <p:sp>
        <p:nvSpPr>
          <p:cNvPr id="25" name="TextBox 24"/>
          <p:cNvSpPr txBox="1"/>
          <p:nvPr/>
        </p:nvSpPr>
        <p:spPr>
          <a:xfrm>
            <a:off x="2441921" y="883642"/>
            <a:ext cx="1229950" cy="327783"/>
          </a:xfrm>
          <a:prstGeom prst="rect">
            <a:avLst/>
          </a:prstGeom>
          <a:noFill/>
        </p:spPr>
        <p:txBody>
          <a:bodyPr wrap="none" rtlCol="0">
            <a:spAutoFit/>
          </a:bodyPr>
          <a:lstStyle/>
          <a:p>
            <a:pPr fontAlgn="auto">
              <a:spcBef>
                <a:spcPts val="0"/>
              </a:spcBef>
              <a:spcAft>
                <a:spcPts val="0"/>
              </a:spcAft>
            </a:pPr>
            <a:r>
              <a:rPr lang="en-US" sz="1200" dirty="0">
                <a:solidFill>
                  <a:srgbClr val="0C4E97"/>
                </a:solidFill>
                <a:latin typeface="Calibri"/>
                <a:ea typeface="Geneva" pitchFamily="121" charset="-128"/>
                <a:cs typeface="Times New Roman"/>
              </a:rPr>
              <a:t>Full expulsion</a:t>
            </a:r>
            <a:endParaRPr lang="en-US" sz="1200" baseline="-25000" dirty="0">
              <a:solidFill>
                <a:srgbClr val="0C4E97"/>
              </a:solidFill>
              <a:latin typeface="Calibri"/>
              <a:ea typeface="Geneva" pitchFamily="121" charset="-128"/>
              <a:cs typeface="Times New Roman"/>
            </a:endParaRPr>
          </a:p>
        </p:txBody>
      </p:sp>
      <p:sp>
        <p:nvSpPr>
          <p:cNvPr id="26" name="TextBox 25"/>
          <p:cNvSpPr txBox="1"/>
          <p:nvPr/>
        </p:nvSpPr>
        <p:spPr>
          <a:xfrm>
            <a:off x="3818136" y="1246421"/>
            <a:ext cx="1148789" cy="710196"/>
          </a:xfrm>
          <a:prstGeom prst="rect">
            <a:avLst/>
          </a:prstGeom>
          <a:solidFill>
            <a:schemeClr val="bg1"/>
          </a:solidFill>
          <a:ln w="38100" cmpd="sng">
            <a:noFill/>
          </a:ln>
        </p:spPr>
        <p:txBody>
          <a:bodyPr wrap="square" rtlCol="0">
            <a:spAutoFit/>
          </a:bodyPr>
          <a:lstStyle/>
          <a:p>
            <a:pPr algn="ctr">
              <a:defRPr/>
            </a:pPr>
            <a:r>
              <a:rPr lang="en-US" sz="1100" kern="0" dirty="0">
                <a:solidFill>
                  <a:srgbClr val="003087">
                    <a:lumMod val="95000"/>
                    <a:lumOff val="5000"/>
                  </a:srgbClr>
                </a:solidFill>
                <a:latin typeface="Calibri"/>
                <a:ea typeface=""/>
                <a:cs typeface=""/>
              </a:rPr>
              <a:t>Data measured by Jefferson Lab</a:t>
            </a:r>
          </a:p>
        </p:txBody>
      </p:sp>
      <p:sp>
        <p:nvSpPr>
          <p:cNvPr id="35" name="TextBox 34"/>
          <p:cNvSpPr txBox="1"/>
          <p:nvPr/>
        </p:nvSpPr>
        <p:spPr>
          <a:xfrm>
            <a:off x="5348941" y="89596"/>
            <a:ext cx="3735984" cy="646331"/>
          </a:xfrm>
          <a:prstGeom prst="rect">
            <a:avLst/>
          </a:prstGeom>
          <a:solidFill>
            <a:schemeClr val="bg1"/>
          </a:solidFill>
          <a:ln>
            <a:solidFill>
              <a:srgbClr val="000000"/>
            </a:solidFill>
          </a:ln>
        </p:spPr>
        <p:txBody>
          <a:bodyPr wrap="square" rtlCol="0">
            <a:spAutoFit/>
          </a:bodyPr>
          <a:lstStyle/>
          <a:p>
            <a:pPr algn="ctr" fontAlgn="auto">
              <a:spcBef>
                <a:spcPts val="0"/>
              </a:spcBef>
              <a:spcAft>
                <a:spcPts val="0"/>
              </a:spcAft>
            </a:pPr>
            <a:r>
              <a:rPr lang="en-US" sz="1800" dirty="0">
                <a:solidFill>
                  <a:srgbClr val="000000"/>
                </a:solidFill>
                <a:latin typeface="Calibri"/>
                <a:ea typeface=""/>
                <a:cs typeface=""/>
              </a:rPr>
              <a:t>Cooling in 5 </a:t>
            </a:r>
            <a:r>
              <a:rPr lang="en-US" sz="1800" dirty="0" err="1">
                <a:solidFill>
                  <a:srgbClr val="000000"/>
                </a:solidFill>
                <a:latin typeface="Calibri"/>
                <a:ea typeface=""/>
                <a:cs typeface=""/>
              </a:rPr>
              <a:t>mG</a:t>
            </a:r>
            <a:r>
              <a:rPr lang="en-US" sz="1800" dirty="0">
                <a:solidFill>
                  <a:srgbClr val="000000"/>
                </a:solidFill>
                <a:latin typeface="Calibri"/>
                <a:ea typeface=""/>
                <a:cs typeface=""/>
              </a:rPr>
              <a:t> applied field</a:t>
            </a:r>
          </a:p>
          <a:p>
            <a:pPr algn="ctr" fontAlgn="auto">
              <a:spcBef>
                <a:spcPts val="0"/>
              </a:spcBef>
              <a:spcAft>
                <a:spcPts val="0"/>
              </a:spcAft>
            </a:pPr>
            <a:r>
              <a:rPr lang="en-US" sz="1800" dirty="0">
                <a:solidFill>
                  <a:srgbClr val="000000"/>
                </a:solidFill>
                <a:latin typeface="Calibri"/>
                <a:ea typeface=""/>
                <a:cs typeface=""/>
              </a:rPr>
              <a:t>(spec for background field in module)</a:t>
            </a:r>
            <a:endParaRPr lang="en-US" sz="1800" i="1" baseline="-25000" dirty="0">
              <a:solidFill>
                <a:srgbClr val="000000"/>
              </a:solidFill>
              <a:latin typeface="Calibri"/>
              <a:ea typeface=""/>
              <a:cs typeface=""/>
            </a:endParaRPr>
          </a:p>
        </p:txBody>
      </p:sp>
      <p:pic>
        <p:nvPicPr>
          <p:cNvPr id="3" name="Picture 2"/>
          <p:cNvPicPr>
            <a:picLocks noChangeAspect="1"/>
          </p:cNvPicPr>
          <p:nvPr/>
        </p:nvPicPr>
        <p:blipFill>
          <a:blip r:embed="rId4"/>
          <a:stretch>
            <a:fillRect/>
          </a:stretch>
        </p:blipFill>
        <p:spPr>
          <a:xfrm>
            <a:off x="876300" y="1270000"/>
            <a:ext cx="7391400" cy="4305300"/>
          </a:xfrm>
          <a:prstGeom prst="rect">
            <a:avLst/>
          </a:prstGeom>
          <a:ln>
            <a:solidFill>
              <a:srgbClr val="000000"/>
            </a:solidFill>
          </a:ln>
        </p:spPr>
      </p:pic>
      <p:sp>
        <p:nvSpPr>
          <p:cNvPr id="7" name="Rectangle 6"/>
          <p:cNvSpPr/>
          <p:nvPr/>
        </p:nvSpPr>
        <p:spPr>
          <a:xfrm>
            <a:off x="1144470" y="4249255"/>
            <a:ext cx="6381868" cy="564477"/>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a:solidFill>
                <a:srgbClr val="FFFFFF"/>
              </a:solidFill>
            </a:endParaRPr>
          </a:p>
        </p:txBody>
      </p:sp>
      <p:sp>
        <p:nvSpPr>
          <p:cNvPr id="10" name="Right Arrow 9"/>
          <p:cNvSpPr/>
          <p:nvPr/>
        </p:nvSpPr>
        <p:spPr>
          <a:xfrm>
            <a:off x="162486" y="3982695"/>
            <a:ext cx="856562" cy="1081914"/>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fontAlgn="auto">
              <a:spcBef>
                <a:spcPts val="0"/>
              </a:spcBef>
              <a:spcAft>
                <a:spcPts val="0"/>
              </a:spcAft>
            </a:pPr>
            <a:endParaRPr lang="en-US" sz="1800">
              <a:solidFill>
                <a:srgbClr val="FFFFFF"/>
              </a:solidFill>
            </a:endParaRPr>
          </a:p>
        </p:txBody>
      </p:sp>
      <p:sp>
        <p:nvSpPr>
          <p:cNvPr id="27" name="TextBox 26"/>
          <p:cNvSpPr txBox="1"/>
          <p:nvPr/>
        </p:nvSpPr>
        <p:spPr>
          <a:xfrm>
            <a:off x="3496120" y="5575300"/>
            <a:ext cx="4771580" cy="400110"/>
          </a:xfrm>
          <a:prstGeom prst="rect">
            <a:avLst/>
          </a:prstGeom>
          <a:solidFill>
            <a:schemeClr val="bg1">
              <a:lumMod val="85000"/>
            </a:schemeClr>
          </a:solidFill>
          <a:ln>
            <a:solidFill>
              <a:srgbClr val="000000"/>
            </a:solidFill>
          </a:ln>
        </p:spPr>
        <p:txBody>
          <a:bodyPr wrap="square" rtlCol="0">
            <a:spAutoFit/>
          </a:bodyPr>
          <a:lstStyle/>
          <a:p>
            <a:pPr algn="ctr" fontAlgn="auto">
              <a:spcBef>
                <a:spcPts val="0"/>
              </a:spcBef>
              <a:spcAft>
                <a:spcPts val="0"/>
              </a:spcAft>
            </a:pPr>
            <a:r>
              <a:rPr lang="en-US" sz="2000" dirty="0">
                <a:solidFill>
                  <a:srgbClr val="000000"/>
                </a:solidFill>
                <a:latin typeface="Calibri"/>
                <a:ea typeface=""/>
                <a:cs typeface=""/>
              </a:rPr>
              <a:t>LCLS-II CD2/3 Review Closeout, Dec 2015</a:t>
            </a:r>
            <a:endParaRPr lang="en-US" sz="2000" i="1" baseline="-25000" dirty="0">
              <a:solidFill>
                <a:srgbClr val="000000"/>
              </a:solidFill>
              <a:latin typeface="Calibri"/>
              <a:ea typeface=""/>
              <a:cs typeface=""/>
            </a:endParaRPr>
          </a:p>
        </p:txBody>
      </p:sp>
    </p:spTree>
    <p:extLst>
      <p:ext uri="{BB962C8B-B14F-4D97-AF65-F5344CB8AC3E}">
        <p14:creationId xmlns:p14="http://schemas.microsoft.com/office/powerpoint/2010/main" val="2643790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rotWithShape="1">
          <a:blip r:embed="rId2">
            <a:clrChange>
              <a:clrFrom>
                <a:srgbClr val="F0F1F1"/>
              </a:clrFrom>
              <a:clrTo>
                <a:srgbClr val="F0F1F1">
                  <a:alpha val="0"/>
                </a:srgbClr>
              </a:clrTo>
            </a:clrChange>
          </a:blip>
          <a:srcRect t="6456"/>
          <a:stretch/>
        </p:blipFill>
        <p:spPr>
          <a:xfrm>
            <a:off x="5484283" y="827041"/>
            <a:ext cx="3481114" cy="2587763"/>
          </a:xfrm>
          <a:prstGeom prst="rect">
            <a:avLst/>
          </a:prstGeom>
          <a:solidFill>
            <a:srgbClr val="FFFFFF"/>
          </a:solidFill>
          <a:ln>
            <a:solidFill>
              <a:srgbClr val="000000"/>
            </a:solidFill>
          </a:ln>
        </p:spPr>
      </p:pic>
      <p:sp>
        <p:nvSpPr>
          <p:cNvPr id="2" name="Title 1"/>
          <p:cNvSpPr>
            <a:spLocks noGrp="1"/>
          </p:cNvSpPr>
          <p:nvPr>
            <p:ph type="title"/>
          </p:nvPr>
        </p:nvSpPr>
        <p:spPr/>
        <p:txBody>
          <a:bodyPr/>
          <a:lstStyle/>
          <a:p>
            <a:r>
              <a:rPr lang="en-US" dirty="0"/>
              <a:t>LCLS-II - Preproduction</a:t>
            </a:r>
          </a:p>
        </p:txBody>
      </p:sp>
      <p:sp>
        <p:nvSpPr>
          <p:cNvPr id="4" name="Date Placeholder 3"/>
          <p:cNvSpPr>
            <a:spLocks noGrp="1"/>
          </p:cNvSpPr>
          <p:nvPr>
            <p:ph type="dt" sz="half" idx="10"/>
          </p:nvPr>
        </p:nvSpPr>
        <p:spPr/>
        <p:txBody>
          <a:bodyPr/>
          <a:lstStyle/>
          <a:p>
            <a:fld id="{5B9C7679-3663-8C48-B32F-6E286D08EFFF}" type="datetime1">
              <a:rPr lang="en-US" altLang="en-US" smtClean="0"/>
              <a:t>6/22/18</a:t>
            </a:fld>
            <a:endParaRPr lang="en-US" altLang="en-US"/>
          </a:p>
        </p:txBody>
      </p:sp>
      <p:sp>
        <p:nvSpPr>
          <p:cNvPr id="5" name="Footer Placeholder 4"/>
          <p:cNvSpPr>
            <a:spLocks noGrp="1"/>
          </p:cNvSpPr>
          <p:nvPr>
            <p:ph type="ftr" sz="quarter" idx="11"/>
          </p:nvPr>
        </p:nvSpPr>
        <p:spPr/>
        <p:txBody>
          <a:bodyPr/>
          <a:lstStyle/>
          <a:p>
            <a:pPr>
              <a:defRPr/>
            </a:pPr>
            <a:r>
              <a:rPr lang="en-US"/>
              <a:t>Sam Posen</a:t>
            </a:r>
            <a:endParaRPr lang="en-US" b="1"/>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6</a:t>
            </a:fld>
            <a:endParaRPr lang="en-US" altLang="en-US"/>
          </a:p>
        </p:txBody>
      </p:sp>
      <p:sp>
        <p:nvSpPr>
          <p:cNvPr id="21" name="Rectangle 20"/>
          <p:cNvSpPr/>
          <p:nvPr/>
        </p:nvSpPr>
        <p:spPr>
          <a:xfrm>
            <a:off x="1603246" y="827041"/>
            <a:ext cx="3455445" cy="2606027"/>
          </a:xfrm>
          <a:prstGeom prst="rect">
            <a:avLst/>
          </a:prstGeom>
          <a:solidFill>
            <a:srgbClr val="FFFFFF"/>
          </a:solidFill>
          <a:ln w="127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900">
              <a:solidFill>
                <a:srgbClr val="FFFFFF"/>
              </a:solidFill>
            </a:endParaRPr>
          </a:p>
        </p:txBody>
      </p:sp>
      <p:pic>
        <p:nvPicPr>
          <p:cNvPr id="22" name="Picture 21"/>
          <p:cNvPicPr>
            <a:picLocks noChangeAspect="1"/>
          </p:cNvPicPr>
          <p:nvPr/>
        </p:nvPicPr>
        <p:blipFill rotWithShape="1">
          <a:blip r:embed="rId3"/>
          <a:srcRect r="25751"/>
          <a:stretch/>
        </p:blipFill>
        <p:spPr>
          <a:xfrm>
            <a:off x="1980812" y="862477"/>
            <a:ext cx="2903199" cy="2552327"/>
          </a:xfrm>
          <a:prstGeom prst="rect">
            <a:avLst/>
          </a:prstGeom>
        </p:spPr>
      </p:pic>
      <p:cxnSp>
        <p:nvCxnSpPr>
          <p:cNvPr id="23" name="Straight Connector 22"/>
          <p:cNvCxnSpPr/>
          <p:nvPr/>
        </p:nvCxnSpPr>
        <p:spPr>
          <a:xfrm>
            <a:off x="2224302" y="1136545"/>
            <a:ext cx="2576568" cy="12658"/>
          </a:xfrm>
          <a:prstGeom prst="line">
            <a:avLst/>
          </a:prstGeom>
          <a:ln w="15875">
            <a:solidFill>
              <a:srgbClr val="0C4E97"/>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rot="16200000">
            <a:off x="1337681" y="1793865"/>
            <a:ext cx="931753" cy="400623"/>
          </a:xfrm>
          <a:prstGeom prst="rect">
            <a:avLst/>
          </a:prstGeom>
          <a:noFill/>
        </p:spPr>
        <p:txBody>
          <a:bodyPr wrap="none" rtlCol="0">
            <a:spAutoFit/>
          </a:bodyPr>
          <a:lstStyle/>
          <a:p>
            <a:pPr fontAlgn="auto">
              <a:spcBef>
                <a:spcPts val="0"/>
              </a:spcBef>
              <a:spcAft>
                <a:spcPts val="0"/>
              </a:spcAft>
            </a:pPr>
            <a:r>
              <a:rPr lang="en-US" sz="1600" dirty="0">
                <a:solidFill>
                  <a:srgbClr val="000000"/>
                </a:solidFill>
                <a:latin typeface="Calibri"/>
                <a:ea typeface="Geneva" pitchFamily="121" charset="-128"/>
                <a:cs typeface="Times New Roman"/>
              </a:rPr>
              <a:t>B</a:t>
            </a:r>
            <a:r>
              <a:rPr lang="en-US" sz="1600" baseline="-25000" dirty="0">
                <a:solidFill>
                  <a:srgbClr val="000000"/>
                </a:solidFill>
                <a:latin typeface="Calibri"/>
                <a:ea typeface="Geneva" pitchFamily="121" charset="-128"/>
                <a:cs typeface="Times New Roman"/>
              </a:rPr>
              <a:t>SC</a:t>
            </a:r>
            <a:r>
              <a:rPr lang="en-US" sz="1600" dirty="0">
                <a:solidFill>
                  <a:srgbClr val="000000"/>
                </a:solidFill>
                <a:latin typeface="Calibri"/>
                <a:ea typeface="Geneva" pitchFamily="121" charset="-128"/>
                <a:cs typeface="Times New Roman"/>
              </a:rPr>
              <a:t>/B</a:t>
            </a:r>
            <a:r>
              <a:rPr lang="en-US" sz="1600" baseline="-25000" dirty="0">
                <a:solidFill>
                  <a:srgbClr val="000000"/>
                </a:solidFill>
                <a:latin typeface="Calibri"/>
                <a:ea typeface="Geneva" pitchFamily="121" charset="-128"/>
                <a:cs typeface="Times New Roman"/>
              </a:rPr>
              <a:t>NC</a:t>
            </a:r>
          </a:p>
        </p:txBody>
      </p:sp>
      <p:sp>
        <p:nvSpPr>
          <p:cNvPr id="25" name="TextBox 24"/>
          <p:cNvSpPr txBox="1"/>
          <p:nvPr/>
        </p:nvSpPr>
        <p:spPr>
          <a:xfrm>
            <a:off x="2441921" y="883642"/>
            <a:ext cx="1229950" cy="327783"/>
          </a:xfrm>
          <a:prstGeom prst="rect">
            <a:avLst/>
          </a:prstGeom>
          <a:noFill/>
        </p:spPr>
        <p:txBody>
          <a:bodyPr wrap="none" rtlCol="0">
            <a:spAutoFit/>
          </a:bodyPr>
          <a:lstStyle/>
          <a:p>
            <a:pPr fontAlgn="auto">
              <a:spcBef>
                <a:spcPts val="0"/>
              </a:spcBef>
              <a:spcAft>
                <a:spcPts val="0"/>
              </a:spcAft>
            </a:pPr>
            <a:r>
              <a:rPr lang="en-US" sz="1200" dirty="0">
                <a:solidFill>
                  <a:srgbClr val="0C4E97"/>
                </a:solidFill>
                <a:latin typeface="Calibri"/>
                <a:ea typeface="Geneva" pitchFamily="121" charset="-128"/>
                <a:cs typeface="Times New Roman"/>
              </a:rPr>
              <a:t>Full expulsion</a:t>
            </a:r>
            <a:endParaRPr lang="en-US" sz="1200" baseline="-25000" dirty="0">
              <a:solidFill>
                <a:srgbClr val="0C4E97"/>
              </a:solidFill>
              <a:latin typeface="Calibri"/>
              <a:ea typeface="Geneva" pitchFamily="121" charset="-128"/>
              <a:cs typeface="Times New Roman"/>
            </a:endParaRPr>
          </a:p>
        </p:txBody>
      </p:sp>
      <p:sp>
        <p:nvSpPr>
          <p:cNvPr id="26" name="TextBox 25"/>
          <p:cNvSpPr txBox="1"/>
          <p:nvPr/>
        </p:nvSpPr>
        <p:spPr>
          <a:xfrm>
            <a:off x="3818136" y="1246421"/>
            <a:ext cx="1148789" cy="710196"/>
          </a:xfrm>
          <a:prstGeom prst="rect">
            <a:avLst/>
          </a:prstGeom>
          <a:solidFill>
            <a:schemeClr val="bg1"/>
          </a:solidFill>
          <a:ln w="38100" cmpd="sng">
            <a:noFill/>
          </a:ln>
        </p:spPr>
        <p:txBody>
          <a:bodyPr wrap="square" rtlCol="0">
            <a:spAutoFit/>
          </a:bodyPr>
          <a:lstStyle/>
          <a:p>
            <a:pPr algn="ctr">
              <a:defRPr/>
            </a:pPr>
            <a:r>
              <a:rPr lang="en-US" sz="1100" kern="0" dirty="0">
                <a:solidFill>
                  <a:srgbClr val="003087">
                    <a:lumMod val="95000"/>
                    <a:lumOff val="5000"/>
                  </a:srgbClr>
                </a:solidFill>
                <a:latin typeface="Calibri"/>
                <a:ea typeface=""/>
                <a:cs typeface=""/>
              </a:rPr>
              <a:t>Data measured by Jefferson Lab</a:t>
            </a:r>
          </a:p>
        </p:txBody>
      </p:sp>
      <p:pic>
        <p:nvPicPr>
          <p:cNvPr id="30" name="Picture 29"/>
          <p:cNvPicPr>
            <a:picLocks noChangeAspect="1"/>
          </p:cNvPicPr>
          <p:nvPr/>
        </p:nvPicPr>
        <p:blipFill rotWithShape="1">
          <a:blip r:embed="rId4">
            <a:clrChange>
              <a:clrFrom>
                <a:srgbClr val="F0F1F1"/>
              </a:clrFrom>
              <a:clrTo>
                <a:srgbClr val="F0F1F1">
                  <a:alpha val="0"/>
                </a:srgbClr>
              </a:clrTo>
            </a:clrChange>
          </a:blip>
          <a:srcRect l="-1489" t="5461" r="1489"/>
          <a:stretch/>
        </p:blipFill>
        <p:spPr>
          <a:xfrm>
            <a:off x="5484283" y="3674712"/>
            <a:ext cx="3481114" cy="2591581"/>
          </a:xfrm>
          <a:prstGeom prst="rect">
            <a:avLst/>
          </a:prstGeom>
          <a:ln>
            <a:solidFill>
              <a:srgbClr val="000000"/>
            </a:solidFill>
          </a:ln>
        </p:spPr>
      </p:pic>
      <p:sp>
        <p:nvSpPr>
          <p:cNvPr id="34" name="TextBox 33"/>
          <p:cNvSpPr txBox="1"/>
          <p:nvPr/>
        </p:nvSpPr>
        <p:spPr>
          <a:xfrm>
            <a:off x="162486" y="4538986"/>
            <a:ext cx="1265230" cy="1200329"/>
          </a:xfrm>
          <a:prstGeom prst="rect">
            <a:avLst/>
          </a:prstGeom>
          <a:solidFill>
            <a:schemeClr val="bg1"/>
          </a:solidFill>
          <a:ln>
            <a:solidFill>
              <a:srgbClr val="000000"/>
            </a:solidFill>
          </a:ln>
        </p:spPr>
        <p:txBody>
          <a:bodyPr wrap="square" rtlCol="0">
            <a:spAutoFit/>
          </a:bodyPr>
          <a:lstStyle/>
          <a:p>
            <a:pPr algn="ctr" fontAlgn="auto">
              <a:spcBef>
                <a:spcPts val="0"/>
              </a:spcBef>
              <a:spcAft>
                <a:spcPts val="0"/>
              </a:spcAft>
            </a:pPr>
            <a:r>
              <a:rPr lang="en-US" sz="1800" dirty="0">
                <a:solidFill>
                  <a:srgbClr val="000000"/>
                </a:solidFill>
                <a:latin typeface="Calibri"/>
                <a:ea typeface=""/>
                <a:cs typeface=""/>
              </a:rPr>
              <a:t>After 900°C treatment: much improved</a:t>
            </a:r>
            <a:endParaRPr lang="en-US" sz="1800" i="1" baseline="-25000" dirty="0">
              <a:solidFill>
                <a:srgbClr val="000000"/>
              </a:solidFill>
              <a:latin typeface="Calibri"/>
              <a:ea typeface=""/>
              <a:cs typeface=""/>
            </a:endParaRPr>
          </a:p>
        </p:txBody>
      </p:sp>
      <p:sp>
        <p:nvSpPr>
          <p:cNvPr id="35" name="TextBox 34"/>
          <p:cNvSpPr txBox="1"/>
          <p:nvPr/>
        </p:nvSpPr>
        <p:spPr>
          <a:xfrm>
            <a:off x="5348941" y="89596"/>
            <a:ext cx="3735984" cy="646331"/>
          </a:xfrm>
          <a:prstGeom prst="rect">
            <a:avLst/>
          </a:prstGeom>
          <a:solidFill>
            <a:schemeClr val="bg1"/>
          </a:solidFill>
          <a:ln>
            <a:solidFill>
              <a:srgbClr val="000000"/>
            </a:solidFill>
          </a:ln>
        </p:spPr>
        <p:txBody>
          <a:bodyPr wrap="square" rtlCol="0">
            <a:spAutoFit/>
          </a:bodyPr>
          <a:lstStyle/>
          <a:p>
            <a:pPr algn="ctr" fontAlgn="auto">
              <a:spcBef>
                <a:spcPts val="0"/>
              </a:spcBef>
              <a:spcAft>
                <a:spcPts val="0"/>
              </a:spcAft>
            </a:pPr>
            <a:r>
              <a:rPr lang="en-US" sz="1800" dirty="0">
                <a:solidFill>
                  <a:srgbClr val="000000"/>
                </a:solidFill>
                <a:latin typeface="Calibri"/>
                <a:ea typeface=""/>
                <a:cs typeface=""/>
              </a:rPr>
              <a:t>Cooling in 5 </a:t>
            </a:r>
            <a:r>
              <a:rPr lang="en-US" sz="1800" dirty="0" err="1">
                <a:solidFill>
                  <a:srgbClr val="000000"/>
                </a:solidFill>
                <a:latin typeface="Calibri"/>
                <a:ea typeface=""/>
                <a:cs typeface=""/>
              </a:rPr>
              <a:t>mG</a:t>
            </a:r>
            <a:r>
              <a:rPr lang="en-US" sz="1800" dirty="0">
                <a:solidFill>
                  <a:srgbClr val="000000"/>
                </a:solidFill>
                <a:latin typeface="Calibri"/>
                <a:ea typeface=""/>
                <a:cs typeface=""/>
              </a:rPr>
              <a:t> applied field</a:t>
            </a:r>
          </a:p>
          <a:p>
            <a:pPr algn="ctr" fontAlgn="auto">
              <a:spcBef>
                <a:spcPts val="0"/>
              </a:spcBef>
              <a:spcAft>
                <a:spcPts val="0"/>
              </a:spcAft>
            </a:pPr>
            <a:r>
              <a:rPr lang="en-US" sz="1800" dirty="0">
                <a:solidFill>
                  <a:srgbClr val="000000"/>
                </a:solidFill>
                <a:latin typeface="Calibri"/>
                <a:ea typeface=""/>
                <a:cs typeface=""/>
              </a:rPr>
              <a:t>(spec for background field in module)</a:t>
            </a:r>
            <a:endParaRPr lang="en-US" sz="1800" i="1" baseline="-25000" dirty="0">
              <a:solidFill>
                <a:srgbClr val="000000"/>
              </a:solidFill>
              <a:latin typeface="Calibri"/>
              <a:ea typeface=""/>
              <a:cs typeface=""/>
            </a:endParaRPr>
          </a:p>
        </p:txBody>
      </p:sp>
      <p:sp>
        <p:nvSpPr>
          <p:cNvPr id="18" name="TextBox 17"/>
          <p:cNvSpPr txBox="1"/>
          <p:nvPr/>
        </p:nvSpPr>
        <p:spPr>
          <a:xfrm>
            <a:off x="162485" y="1156775"/>
            <a:ext cx="1348993" cy="2031325"/>
          </a:xfrm>
          <a:prstGeom prst="rect">
            <a:avLst/>
          </a:prstGeom>
          <a:solidFill>
            <a:schemeClr val="bg1"/>
          </a:solidFill>
          <a:ln>
            <a:solidFill>
              <a:srgbClr val="000000"/>
            </a:solidFill>
          </a:ln>
        </p:spPr>
        <p:txBody>
          <a:bodyPr wrap="square" rtlCol="0">
            <a:spAutoFit/>
          </a:bodyPr>
          <a:lstStyle/>
          <a:p>
            <a:pPr algn="ctr" fontAlgn="auto">
              <a:spcBef>
                <a:spcPts val="0"/>
              </a:spcBef>
              <a:spcAft>
                <a:spcPts val="0"/>
              </a:spcAft>
            </a:pPr>
            <a:r>
              <a:rPr lang="en-US" sz="1800" dirty="0">
                <a:solidFill>
                  <a:srgbClr val="000000"/>
                </a:solidFill>
                <a:latin typeface="Calibri"/>
                <a:ea typeface=""/>
                <a:cs typeface=""/>
              </a:rPr>
              <a:t>As-received niobium material for LCLS-II production: very poor expulsion</a:t>
            </a:r>
            <a:endParaRPr lang="en-US" sz="1800" i="1" baseline="-25000" dirty="0">
              <a:solidFill>
                <a:srgbClr val="000000"/>
              </a:solidFill>
              <a:latin typeface="Calibri"/>
              <a:ea typeface=""/>
              <a:cs typeface=""/>
            </a:endParaRPr>
          </a:p>
        </p:txBody>
      </p:sp>
      <p:sp>
        <p:nvSpPr>
          <p:cNvPr id="19" name="TextBox 18"/>
          <p:cNvSpPr txBox="1"/>
          <p:nvPr/>
        </p:nvSpPr>
        <p:spPr>
          <a:xfrm>
            <a:off x="3818136" y="122349"/>
            <a:ext cx="1451600" cy="584775"/>
          </a:xfrm>
          <a:prstGeom prst="rect">
            <a:avLst/>
          </a:prstGeom>
          <a:noFill/>
          <a:ln w="12700" cmpd="sng">
            <a:solidFill>
              <a:srgbClr val="000000"/>
            </a:solidFill>
          </a:ln>
        </p:spPr>
        <p:txBody>
          <a:bodyPr wrap="square" rtlCol="0">
            <a:spAutoFit/>
          </a:bodyPr>
          <a:lstStyle/>
          <a:p>
            <a:pPr algn="ctr" fontAlgn="auto">
              <a:spcBef>
                <a:spcPts val="0"/>
              </a:spcBef>
              <a:spcAft>
                <a:spcPts val="0"/>
              </a:spcAft>
            </a:pPr>
            <a:r>
              <a:rPr lang="en-US" sz="1600" dirty="0">
                <a:solidFill>
                  <a:srgbClr val="000000"/>
                </a:solidFill>
                <a:latin typeface="Calibri"/>
                <a:ea typeface=""/>
                <a:cs typeface=""/>
              </a:rPr>
              <a:t>1.3 GHz 1-cell cavities</a:t>
            </a:r>
            <a:endParaRPr lang="en-US" sz="1600" baseline="-25000" dirty="0">
              <a:solidFill>
                <a:srgbClr val="000000"/>
              </a:solidFill>
              <a:latin typeface="Calibri"/>
              <a:ea typeface=""/>
              <a:cs typeface=""/>
            </a:endParaRPr>
          </a:p>
        </p:txBody>
      </p:sp>
      <p:sp>
        <p:nvSpPr>
          <p:cNvPr id="20" name="TextBox 19"/>
          <p:cNvSpPr txBox="1"/>
          <p:nvPr/>
        </p:nvSpPr>
        <p:spPr>
          <a:xfrm>
            <a:off x="3818136" y="4789563"/>
            <a:ext cx="1148789" cy="430887"/>
          </a:xfrm>
          <a:prstGeom prst="rect">
            <a:avLst/>
          </a:prstGeom>
          <a:solidFill>
            <a:schemeClr val="bg1"/>
          </a:solidFill>
          <a:ln w="38100" cmpd="sng">
            <a:noFill/>
          </a:ln>
        </p:spPr>
        <p:txBody>
          <a:bodyPr wrap="square" rtlCol="0">
            <a:spAutoFit/>
          </a:bodyPr>
          <a:lstStyle/>
          <a:p>
            <a:pPr algn="ctr">
              <a:defRPr/>
            </a:pPr>
            <a:r>
              <a:rPr lang="en-US" sz="1100" kern="0" dirty="0">
                <a:solidFill>
                  <a:srgbClr val="003087">
                    <a:lumMod val="95000"/>
                    <a:lumOff val="5000"/>
                  </a:srgbClr>
                </a:solidFill>
                <a:latin typeface="Calibri"/>
                <a:ea typeface=""/>
                <a:cs typeface=""/>
              </a:rPr>
              <a:t>Data measured </a:t>
            </a:r>
            <a:r>
              <a:rPr lang="en-US" sz="1100" kern="0">
                <a:solidFill>
                  <a:srgbClr val="003087">
                    <a:lumMod val="95000"/>
                    <a:lumOff val="5000"/>
                  </a:srgbClr>
                </a:solidFill>
                <a:latin typeface="Calibri"/>
                <a:ea typeface=""/>
                <a:cs typeface=""/>
              </a:rPr>
              <a:t>by </a:t>
            </a:r>
            <a:r>
              <a:rPr lang="en-US" sz="1100" kern="0" dirty="0" err="1">
                <a:solidFill>
                  <a:srgbClr val="003087">
                    <a:lumMod val="95000"/>
                    <a:lumOff val="5000"/>
                  </a:srgbClr>
                </a:solidFill>
                <a:latin typeface="Calibri"/>
                <a:ea typeface=""/>
                <a:cs typeface=""/>
              </a:rPr>
              <a:t>Fermilab</a:t>
            </a:r>
            <a:endParaRPr lang="en-US" sz="1100" kern="0" dirty="0">
              <a:solidFill>
                <a:srgbClr val="003087">
                  <a:lumMod val="95000"/>
                  <a:lumOff val="5000"/>
                </a:srgbClr>
              </a:solidFill>
              <a:latin typeface="Calibri"/>
              <a:ea typeface=""/>
              <a:cs typeface=""/>
            </a:endParaRPr>
          </a:p>
        </p:txBody>
      </p:sp>
      <p:sp>
        <p:nvSpPr>
          <p:cNvPr id="27" name="TextBox 26"/>
          <p:cNvSpPr txBox="1"/>
          <p:nvPr/>
        </p:nvSpPr>
        <p:spPr>
          <a:xfrm>
            <a:off x="7564708" y="5308428"/>
            <a:ext cx="1148789" cy="430887"/>
          </a:xfrm>
          <a:prstGeom prst="rect">
            <a:avLst/>
          </a:prstGeom>
          <a:solidFill>
            <a:schemeClr val="bg1"/>
          </a:solidFill>
          <a:ln w="38100" cmpd="sng">
            <a:noFill/>
          </a:ln>
        </p:spPr>
        <p:txBody>
          <a:bodyPr wrap="square" rtlCol="0">
            <a:spAutoFit/>
          </a:bodyPr>
          <a:lstStyle/>
          <a:p>
            <a:pPr algn="ctr">
              <a:defRPr/>
            </a:pPr>
            <a:r>
              <a:rPr lang="en-US" sz="1100" kern="0" dirty="0">
                <a:solidFill>
                  <a:srgbClr val="003087">
                    <a:lumMod val="95000"/>
                    <a:lumOff val="5000"/>
                  </a:srgbClr>
                </a:solidFill>
                <a:latin typeface="Calibri"/>
                <a:ea typeface=""/>
                <a:cs typeface=""/>
              </a:rPr>
              <a:t>Data measured </a:t>
            </a:r>
            <a:r>
              <a:rPr lang="en-US" sz="1100" kern="0">
                <a:solidFill>
                  <a:srgbClr val="003087">
                    <a:lumMod val="95000"/>
                    <a:lumOff val="5000"/>
                  </a:srgbClr>
                </a:solidFill>
                <a:latin typeface="Calibri"/>
                <a:ea typeface=""/>
                <a:cs typeface=""/>
              </a:rPr>
              <a:t>by </a:t>
            </a:r>
            <a:r>
              <a:rPr lang="en-US" sz="1100" kern="0" dirty="0" err="1">
                <a:solidFill>
                  <a:srgbClr val="003087">
                    <a:lumMod val="95000"/>
                    <a:lumOff val="5000"/>
                  </a:srgbClr>
                </a:solidFill>
                <a:latin typeface="Calibri"/>
                <a:ea typeface=""/>
                <a:cs typeface=""/>
              </a:rPr>
              <a:t>Fermilab</a:t>
            </a:r>
            <a:endParaRPr lang="en-US" sz="1100" kern="0" dirty="0">
              <a:solidFill>
                <a:srgbClr val="003087">
                  <a:lumMod val="95000"/>
                  <a:lumOff val="5000"/>
                </a:srgbClr>
              </a:solidFill>
              <a:latin typeface="Calibri"/>
              <a:ea typeface=""/>
              <a:cs typeface=""/>
            </a:endParaRPr>
          </a:p>
        </p:txBody>
      </p:sp>
      <p:sp>
        <p:nvSpPr>
          <p:cNvPr id="28" name="TextBox 27"/>
          <p:cNvSpPr txBox="1"/>
          <p:nvPr/>
        </p:nvSpPr>
        <p:spPr>
          <a:xfrm>
            <a:off x="7697623" y="941331"/>
            <a:ext cx="1078078" cy="430887"/>
          </a:xfrm>
          <a:prstGeom prst="rect">
            <a:avLst/>
          </a:prstGeom>
          <a:solidFill>
            <a:schemeClr val="bg1"/>
          </a:solidFill>
          <a:ln w="38100" cmpd="sng">
            <a:noFill/>
          </a:ln>
        </p:spPr>
        <p:txBody>
          <a:bodyPr wrap="square" rtlCol="0">
            <a:spAutoFit/>
          </a:bodyPr>
          <a:lstStyle/>
          <a:p>
            <a:pPr algn="ctr">
              <a:defRPr/>
            </a:pPr>
            <a:r>
              <a:rPr lang="en-US" sz="1100" kern="0" dirty="0">
                <a:solidFill>
                  <a:srgbClr val="003087">
                    <a:lumMod val="95000"/>
                    <a:lumOff val="5000"/>
                  </a:srgbClr>
                </a:solidFill>
                <a:latin typeface="Calibri"/>
                <a:ea typeface=""/>
                <a:cs typeface=""/>
              </a:rPr>
              <a:t>Data measured by </a:t>
            </a:r>
            <a:r>
              <a:rPr lang="en-US" sz="1100" kern="0" dirty="0" err="1">
                <a:solidFill>
                  <a:srgbClr val="003087">
                    <a:lumMod val="95000"/>
                    <a:lumOff val="5000"/>
                  </a:srgbClr>
                </a:solidFill>
                <a:latin typeface="Calibri"/>
                <a:ea typeface=""/>
                <a:cs typeface=""/>
              </a:rPr>
              <a:t>Fermilab</a:t>
            </a:r>
            <a:endParaRPr lang="en-US" sz="1100" kern="0" dirty="0">
              <a:solidFill>
                <a:srgbClr val="003087">
                  <a:lumMod val="95000"/>
                  <a:lumOff val="5000"/>
                </a:srgbClr>
              </a:solidFill>
              <a:latin typeface="Calibri"/>
              <a:ea typeface=""/>
              <a:cs typeface=""/>
            </a:endParaRPr>
          </a:p>
        </p:txBody>
      </p:sp>
      <p:pic>
        <p:nvPicPr>
          <p:cNvPr id="3" name="Picture 2"/>
          <p:cNvPicPr>
            <a:picLocks noChangeAspect="1"/>
          </p:cNvPicPr>
          <p:nvPr/>
        </p:nvPicPr>
        <p:blipFill>
          <a:blip r:embed="rId5"/>
          <a:stretch>
            <a:fillRect/>
          </a:stretch>
        </p:blipFill>
        <p:spPr>
          <a:xfrm>
            <a:off x="1517902" y="3573893"/>
            <a:ext cx="3670300" cy="2705100"/>
          </a:xfrm>
          <a:prstGeom prst="rect">
            <a:avLst/>
          </a:prstGeom>
        </p:spPr>
      </p:pic>
    </p:spTree>
    <p:extLst>
      <p:ext uri="{BB962C8B-B14F-4D97-AF65-F5344CB8AC3E}">
        <p14:creationId xmlns:p14="http://schemas.microsoft.com/office/powerpoint/2010/main" val="373642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p:cNvPicPr>
            <a:picLocks noChangeAspect="1"/>
          </p:cNvPicPr>
          <p:nvPr/>
        </p:nvPicPr>
        <p:blipFill>
          <a:blip r:embed="rId2"/>
          <a:stretch>
            <a:fillRect/>
          </a:stretch>
        </p:blipFill>
        <p:spPr>
          <a:xfrm>
            <a:off x="1517902" y="3573893"/>
            <a:ext cx="3670300" cy="2705100"/>
          </a:xfrm>
          <a:prstGeom prst="rect">
            <a:avLst/>
          </a:prstGeom>
        </p:spPr>
      </p:pic>
      <p:sp>
        <p:nvSpPr>
          <p:cNvPr id="20" name="TextBox 19"/>
          <p:cNvSpPr txBox="1"/>
          <p:nvPr/>
        </p:nvSpPr>
        <p:spPr>
          <a:xfrm>
            <a:off x="162485" y="1156775"/>
            <a:ext cx="1348993" cy="2031325"/>
          </a:xfrm>
          <a:prstGeom prst="rect">
            <a:avLst/>
          </a:prstGeom>
          <a:solidFill>
            <a:schemeClr val="bg1"/>
          </a:solidFill>
          <a:ln>
            <a:solidFill>
              <a:srgbClr val="000000"/>
            </a:solidFill>
          </a:ln>
        </p:spPr>
        <p:txBody>
          <a:bodyPr wrap="square" rtlCol="0">
            <a:spAutoFit/>
          </a:bodyPr>
          <a:lstStyle/>
          <a:p>
            <a:pPr algn="ctr" fontAlgn="auto">
              <a:spcBef>
                <a:spcPts val="0"/>
              </a:spcBef>
              <a:spcAft>
                <a:spcPts val="0"/>
              </a:spcAft>
            </a:pPr>
            <a:r>
              <a:rPr lang="en-US" sz="1800" dirty="0">
                <a:solidFill>
                  <a:srgbClr val="000000"/>
                </a:solidFill>
                <a:latin typeface="Calibri"/>
                <a:ea typeface=""/>
                <a:cs typeface=""/>
              </a:rPr>
              <a:t>As-received niobium material for LCLS-II production: very poor expulsion</a:t>
            </a:r>
            <a:endParaRPr lang="en-US" sz="1800" i="1" baseline="-25000" dirty="0">
              <a:solidFill>
                <a:srgbClr val="000000"/>
              </a:solidFill>
              <a:latin typeface="Calibri"/>
              <a:ea typeface=""/>
              <a:cs typeface=""/>
            </a:endParaRPr>
          </a:p>
        </p:txBody>
      </p:sp>
      <p:sp>
        <p:nvSpPr>
          <p:cNvPr id="27" name="TextBox 26"/>
          <p:cNvSpPr txBox="1"/>
          <p:nvPr/>
        </p:nvSpPr>
        <p:spPr>
          <a:xfrm>
            <a:off x="3818136" y="122349"/>
            <a:ext cx="1451600" cy="584775"/>
          </a:xfrm>
          <a:prstGeom prst="rect">
            <a:avLst/>
          </a:prstGeom>
          <a:noFill/>
          <a:ln w="12700" cmpd="sng">
            <a:solidFill>
              <a:srgbClr val="000000"/>
            </a:solidFill>
          </a:ln>
        </p:spPr>
        <p:txBody>
          <a:bodyPr wrap="square" rtlCol="0">
            <a:spAutoFit/>
          </a:bodyPr>
          <a:lstStyle/>
          <a:p>
            <a:pPr algn="ctr" fontAlgn="auto">
              <a:spcBef>
                <a:spcPts val="0"/>
              </a:spcBef>
              <a:spcAft>
                <a:spcPts val="0"/>
              </a:spcAft>
            </a:pPr>
            <a:r>
              <a:rPr lang="en-US" sz="1600" dirty="0">
                <a:solidFill>
                  <a:srgbClr val="000000"/>
                </a:solidFill>
                <a:latin typeface="Calibri"/>
                <a:ea typeface=""/>
                <a:cs typeface=""/>
              </a:rPr>
              <a:t>1.3 GHz 1-cell cavities</a:t>
            </a:r>
            <a:endParaRPr lang="en-US" sz="1600" baseline="-25000" dirty="0">
              <a:solidFill>
                <a:srgbClr val="000000"/>
              </a:solidFill>
              <a:latin typeface="Calibri"/>
              <a:ea typeface=""/>
              <a:cs typeface=""/>
            </a:endParaRPr>
          </a:p>
        </p:txBody>
      </p:sp>
      <p:pic>
        <p:nvPicPr>
          <p:cNvPr id="36" name="Picture 35"/>
          <p:cNvPicPr>
            <a:picLocks noChangeAspect="1"/>
          </p:cNvPicPr>
          <p:nvPr/>
        </p:nvPicPr>
        <p:blipFill rotWithShape="1">
          <a:blip r:embed="rId3">
            <a:clrChange>
              <a:clrFrom>
                <a:srgbClr val="ECECEC"/>
              </a:clrFrom>
              <a:clrTo>
                <a:srgbClr val="ECECEC">
                  <a:alpha val="0"/>
                </a:srgbClr>
              </a:clrTo>
            </a:clrChange>
          </a:blip>
          <a:srcRect t="6456"/>
          <a:stretch/>
        </p:blipFill>
        <p:spPr>
          <a:xfrm>
            <a:off x="5484283" y="827041"/>
            <a:ext cx="3481114" cy="2587763"/>
          </a:xfrm>
          <a:prstGeom prst="rect">
            <a:avLst/>
          </a:prstGeom>
          <a:solidFill>
            <a:srgbClr val="FFFFFF"/>
          </a:solidFill>
          <a:ln>
            <a:solidFill>
              <a:srgbClr val="000000"/>
            </a:solidFill>
          </a:ln>
        </p:spPr>
      </p:pic>
      <p:sp>
        <p:nvSpPr>
          <p:cNvPr id="2" name="Title 1"/>
          <p:cNvSpPr>
            <a:spLocks noGrp="1"/>
          </p:cNvSpPr>
          <p:nvPr>
            <p:ph type="title"/>
          </p:nvPr>
        </p:nvSpPr>
        <p:spPr/>
        <p:txBody>
          <a:bodyPr/>
          <a:lstStyle/>
          <a:p>
            <a:r>
              <a:rPr lang="en-US" dirty="0"/>
              <a:t>LCLS-II - Preproduction</a:t>
            </a:r>
          </a:p>
        </p:txBody>
      </p:sp>
      <p:sp>
        <p:nvSpPr>
          <p:cNvPr id="4" name="Date Placeholder 3"/>
          <p:cNvSpPr>
            <a:spLocks noGrp="1"/>
          </p:cNvSpPr>
          <p:nvPr>
            <p:ph type="dt" sz="half" idx="10"/>
          </p:nvPr>
        </p:nvSpPr>
        <p:spPr/>
        <p:txBody>
          <a:bodyPr/>
          <a:lstStyle/>
          <a:p>
            <a:fld id="{43844200-45EA-FC46-9F09-46D580550BAA}" type="datetime1">
              <a:rPr lang="en-US" altLang="en-US" smtClean="0"/>
              <a:t>6/22/18</a:t>
            </a:fld>
            <a:endParaRPr lang="en-US" altLang="en-US"/>
          </a:p>
        </p:txBody>
      </p:sp>
      <p:sp>
        <p:nvSpPr>
          <p:cNvPr id="5" name="Footer Placeholder 4"/>
          <p:cNvSpPr>
            <a:spLocks noGrp="1"/>
          </p:cNvSpPr>
          <p:nvPr>
            <p:ph type="ftr" sz="quarter" idx="11"/>
          </p:nvPr>
        </p:nvSpPr>
        <p:spPr/>
        <p:txBody>
          <a:bodyPr/>
          <a:lstStyle/>
          <a:p>
            <a:pPr>
              <a:defRPr/>
            </a:pPr>
            <a:r>
              <a:rPr lang="en-US"/>
              <a:t>Sam Posen</a:t>
            </a:r>
            <a:endParaRPr lang="en-US" b="1"/>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7</a:t>
            </a:fld>
            <a:endParaRPr lang="en-US" altLang="en-US"/>
          </a:p>
        </p:txBody>
      </p:sp>
      <p:sp>
        <p:nvSpPr>
          <p:cNvPr id="21" name="Rectangle 20"/>
          <p:cNvSpPr/>
          <p:nvPr/>
        </p:nvSpPr>
        <p:spPr>
          <a:xfrm>
            <a:off x="1603246" y="827041"/>
            <a:ext cx="3455445" cy="2606027"/>
          </a:xfrm>
          <a:prstGeom prst="rect">
            <a:avLst/>
          </a:prstGeom>
          <a:solidFill>
            <a:srgbClr val="FFFFFF"/>
          </a:solidFill>
          <a:ln w="127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900">
              <a:solidFill>
                <a:srgbClr val="FFFFFF"/>
              </a:solidFill>
            </a:endParaRPr>
          </a:p>
        </p:txBody>
      </p:sp>
      <p:pic>
        <p:nvPicPr>
          <p:cNvPr id="22" name="Picture 21"/>
          <p:cNvPicPr>
            <a:picLocks noChangeAspect="1"/>
          </p:cNvPicPr>
          <p:nvPr/>
        </p:nvPicPr>
        <p:blipFill rotWithShape="1">
          <a:blip r:embed="rId4"/>
          <a:srcRect r="25751"/>
          <a:stretch/>
        </p:blipFill>
        <p:spPr>
          <a:xfrm>
            <a:off x="1980812" y="862477"/>
            <a:ext cx="2903199" cy="2552327"/>
          </a:xfrm>
          <a:prstGeom prst="rect">
            <a:avLst/>
          </a:prstGeom>
        </p:spPr>
      </p:pic>
      <p:cxnSp>
        <p:nvCxnSpPr>
          <p:cNvPr id="23" name="Straight Connector 22"/>
          <p:cNvCxnSpPr/>
          <p:nvPr/>
        </p:nvCxnSpPr>
        <p:spPr>
          <a:xfrm>
            <a:off x="2224302" y="1136545"/>
            <a:ext cx="2576568" cy="12658"/>
          </a:xfrm>
          <a:prstGeom prst="line">
            <a:avLst/>
          </a:prstGeom>
          <a:ln w="15875">
            <a:solidFill>
              <a:srgbClr val="0C4E97"/>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rot="16200000">
            <a:off x="1337681" y="1793865"/>
            <a:ext cx="931753" cy="400623"/>
          </a:xfrm>
          <a:prstGeom prst="rect">
            <a:avLst/>
          </a:prstGeom>
          <a:noFill/>
        </p:spPr>
        <p:txBody>
          <a:bodyPr wrap="none" rtlCol="0">
            <a:spAutoFit/>
          </a:bodyPr>
          <a:lstStyle/>
          <a:p>
            <a:pPr fontAlgn="auto">
              <a:spcBef>
                <a:spcPts val="0"/>
              </a:spcBef>
              <a:spcAft>
                <a:spcPts val="0"/>
              </a:spcAft>
            </a:pPr>
            <a:r>
              <a:rPr lang="en-US" sz="1600" dirty="0">
                <a:solidFill>
                  <a:srgbClr val="000000"/>
                </a:solidFill>
                <a:latin typeface="Calibri"/>
                <a:ea typeface="Geneva" pitchFamily="121" charset="-128"/>
                <a:cs typeface="Times New Roman"/>
              </a:rPr>
              <a:t>B</a:t>
            </a:r>
            <a:r>
              <a:rPr lang="en-US" sz="1600" baseline="-25000" dirty="0">
                <a:solidFill>
                  <a:srgbClr val="000000"/>
                </a:solidFill>
                <a:latin typeface="Calibri"/>
                <a:ea typeface="Geneva" pitchFamily="121" charset="-128"/>
                <a:cs typeface="Times New Roman"/>
              </a:rPr>
              <a:t>SC</a:t>
            </a:r>
            <a:r>
              <a:rPr lang="en-US" sz="1600" dirty="0">
                <a:solidFill>
                  <a:srgbClr val="000000"/>
                </a:solidFill>
                <a:latin typeface="Calibri"/>
                <a:ea typeface="Geneva" pitchFamily="121" charset="-128"/>
                <a:cs typeface="Times New Roman"/>
              </a:rPr>
              <a:t>/B</a:t>
            </a:r>
            <a:r>
              <a:rPr lang="en-US" sz="1600" baseline="-25000" dirty="0">
                <a:solidFill>
                  <a:srgbClr val="000000"/>
                </a:solidFill>
                <a:latin typeface="Calibri"/>
                <a:ea typeface="Geneva" pitchFamily="121" charset="-128"/>
                <a:cs typeface="Times New Roman"/>
              </a:rPr>
              <a:t>NC</a:t>
            </a:r>
          </a:p>
        </p:txBody>
      </p:sp>
      <p:sp>
        <p:nvSpPr>
          <p:cNvPr id="25" name="TextBox 24"/>
          <p:cNvSpPr txBox="1"/>
          <p:nvPr/>
        </p:nvSpPr>
        <p:spPr>
          <a:xfrm>
            <a:off x="2441921" y="883642"/>
            <a:ext cx="1229950" cy="327783"/>
          </a:xfrm>
          <a:prstGeom prst="rect">
            <a:avLst/>
          </a:prstGeom>
          <a:noFill/>
        </p:spPr>
        <p:txBody>
          <a:bodyPr wrap="none" rtlCol="0">
            <a:spAutoFit/>
          </a:bodyPr>
          <a:lstStyle/>
          <a:p>
            <a:pPr fontAlgn="auto">
              <a:spcBef>
                <a:spcPts val="0"/>
              </a:spcBef>
              <a:spcAft>
                <a:spcPts val="0"/>
              </a:spcAft>
            </a:pPr>
            <a:r>
              <a:rPr lang="en-US" sz="1200" dirty="0">
                <a:solidFill>
                  <a:srgbClr val="0C4E97"/>
                </a:solidFill>
                <a:latin typeface="Calibri"/>
                <a:ea typeface="Geneva" pitchFamily="121" charset="-128"/>
                <a:cs typeface="Times New Roman"/>
              </a:rPr>
              <a:t>Full expulsion</a:t>
            </a:r>
            <a:endParaRPr lang="en-US" sz="1200" baseline="-25000" dirty="0">
              <a:solidFill>
                <a:srgbClr val="0C4E97"/>
              </a:solidFill>
              <a:latin typeface="Calibri"/>
              <a:ea typeface="Geneva" pitchFamily="121" charset="-128"/>
              <a:cs typeface="Times New Roman"/>
            </a:endParaRPr>
          </a:p>
        </p:txBody>
      </p:sp>
      <p:sp>
        <p:nvSpPr>
          <p:cNvPr id="26" name="TextBox 25"/>
          <p:cNvSpPr txBox="1"/>
          <p:nvPr/>
        </p:nvSpPr>
        <p:spPr>
          <a:xfrm>
            <a:off x="3818136" y="1246421"/>
            <a:ext cx="1148789" cy="710196"/>
          </a:xfrm>
          <a:prstGeom prst="rect">
            <a:avLst/>
          </a:prstGeom>
          <a:solidFill>
            <a:schemeClr val="bg1"/>
          </a:solidFill>
          <a:ln w="38100" cmpd="sng">
            <a:noFill/>
          </a:ln>
        </p:spPr>
        <p:txBody>
          <a:bodyPr wrap="square" rtlCol="0">
            <a:spAutoFit/>
          </a:bodyPr>
          <a:lstStyle/>
          <a:p>
            <a:pPr algn="ctr">
              <a:defRPr/>
            </a:pPr>
            <a:r>
              <a:rPr lang="en-US" sz="1100" kern="0" dirty="0">
                <a:solidFill>
                  <a:srgbClr val="003087">
                    <a:lumMod val="95000"/>
                    <a:lumOff val="5000"/>
                  </a:srgbClr>
                </a:solidFill>
                <a:latin typeface="Calibri"/>
                <a:ea typeface=""/>
                <a:cs typeface=""/>
              </a:rPr>
              <a:t>Data measured by Jefferson Lab</a:t>
            </a:r>
          </a:p>
        </p:txBody>
      </p:sp>
      <p:pic>
        <p:nvPicPr>
          <p:cNvPr id="30" name="Picture 29"/>
          <p:cNvPicPr>
            <a:picLocks noChangeAspect="1"/>
          </p:cNvPicPr>
          <p:nvPr/>
        </p:nvPicPr>
        <p:blipFill rotWithShape="1">
          <a:blip r:embed="rId5">
            <a:clrChange>
              <a:clrFrom>
                <a:srgbClr val="ECECEC"/>
              </a:clrFrom>
              <a:clrTo>
                <a:srgbClr val="ECECEC">
                  <a:alpha val="0"/>
                </a:srgbClr>
              </a:clrTo>
            </a:clrChange>
          </a:blip>
          <a:srcRect l="-1489" t="5461" r="1489"/>
          <a:stretch/>
        </p:blipFill>
        <p:spPr>
          <a:xfrm>
            <a:off x="5484283" y="3674712"/>
            <a:ext cx="3481114" cy="2591581"/>
          </a:xfrm>
          <a:prstGeom prst="rect">
            <a:avLst/>
          </a:prstGeom>
          <a:ln>
            <a:solidFill>
              <a:srgbClr val="000000"/>
            </a:solidFill>
          </a:ln>
        </p:spPr>
      </p:pic>
      <p:sp>
        <p:nvSpPr>
          <p:cNvPr id="34" name="TextBox 33"/>
          <p:cNvSpPr txBox="1"/>
          <p:nvPr/>
        </p:nvSpPr>
        <p:spPr>
          <a:xfrm>
            <a:off x="162486" y="4538986"/>
            <a:ext cx="1265230" cy="1200329"/>
          </a:xfrm>
          <a:prstGeom prst="rect">
            <a:avLst/>
          </a:prstGeom>
          <a:solidFill>
            <a:schemeClr val="bg1"/>
          </a:solidFill>
          <a:ln>
            <a:solidFill>
              <a:srgbClr val="000000"/>
            </a:solidFill>
          </a:ln>
        </p:spPr>
        <p:txBody>
          <a:bodyPr wrap="square" rtlCol="0">
            <a:spAutoFit/>
          </a:bodyPr>
          <a:lstStyle/>
          <a:p>
            <a:pPr algn="ctr" fontAlgn="auto">
              <a:spcBef>
                <a:spcPts val="0"/>
              </a:spcBef>
              <a:spcAft>
                <a:spcPts val="0"/>
              </a:spcAft>
            </a:pPr>
            <a:r>
              <a:rPr lang="en-US" sz="1800" dirty="0">
                <a:solidFill>
                  <a:srgbClr val="000000"/>
                </a:solidFill>
                <a:latin typeface="Calibri"/>
                <a:ea typeface=""/>
                <a:cs typeface=""/>
              </a:rPr>
              <a:t>After 900°C treatment: much improved</a:t>
            </a:r>
            <a:endParaRPr lang="en-US" sz="1800" i="1" baseline="-25000" dirty="0">
              <a:solidFill>
                <a:srgbClr val="000000"/>
              </a:solidFill>
              <a:latin typeface="Calibri"/>
              <a:ea typeface=""/>
              <a:cs typeface=""/>
            </a:endParaRPr>
          </a:p>
        </p:txBody>
      </p:sp>
      <p:sp>
        <p:nvSpPr>
          <p:cNvPr id="35" name="TextBox 34"/>
          <p:cNvSpPr txBox="1"/>
          <p:nvPr/>
        </p:nvSpPr>
        <p:spPr>
          <a:xfrm>
            <a:off x="5348941" y="89596"/>
            <a:ext cx="3735984" cy="646331"/>
          </a:xfrm>
          <a:prstGeom prst="rect">
            <a:avLst/>
          </a:prstGeom>
          <a:solidFill>
            <a:schemeClr val="bg1"/>
          </a:solidFill>
          <a:ln>
            <a:solidFill>
              <a:srgbClr val="000000"/>
            </a:solidFill>
          </a:ln>
        </p:spPr>
        <p:txBody>
          <a:bodyPr wrap="square" rtlCol="0">
            <a:spAutoFit/>
          </a:bodyPr>
          <a:lstStyle/>
          <a:p>
            <a:pPr algn="ctr" fontAlgn="auto">
              <a:spcBef>
                <a:spcPts val="0"/>
              </a:spcBef>
              <a:spcAft>
                <a:spcPts val="0"/>
              </a:spcAft>
            </a:pPr>
            <a:r>
              <a:rPr lang="en-US" sz="1800" dirty="0">
                <a:solidFill>
                  <a:srgbClr val="000000"/>
                </a:solidFill>
                <a:latin typeface="Calibri"/>
                <a:ea typeface=""/>
                <a:cs typeface=""/>
              </a:rPr>
              <a:t>Cooling in 5 </a:t>
            </a:r>
            <a:r>
              <a:rPr lang="en-US" sz="1800" dirty="0" err="1">
                <a:solidFill>
                  <a:srgbClr val="000000"/>
                </a:solidFill>
                <a:latin typeface="Calibri"/>
                <a:ea typeface=""/>
                <a:cs typeface=""/>
              </a:rPr>
              <a:t>mG</a:t>
            </a:r>
            <a:r>
              <a:rPr lang="en-US" sz="1800" dirty="0">
                <a:solidFill>
                  <a:srgbClr val="000000"/>
                </a:solidFill>
                <a:latin typeface="Calibri"/>
                <a:ea typeface=""/>
                <a:cs typeface=""/>
              </a:rPr>
              <a:t> applied field</a:t>
            </a:r>
          </a:p>
          <a:p>
            <a:pPr algn="ctr" fontAlgn="auto">
              <a:spcBef>
                <a:spcPts val="0"/>
              </a:spcBef>
              <a:spcAft>
                <a:spcPts val="0"/>
              </a:spcAft>
            </a:pPr>
            <a:r>
              <a:rPr lang="en-US" sz="1800" dirty="0">
                <a:solidFill>
                  <a:srgbClr val="000000"/>
                </a:solidFill>
                <a:latin typeface="Calibri"/>
                <a:ea typeface=""/>
                <a:cs typeface=""/>
              </a:rPr>
              <a:t>(spec for background field in module)</a:t>
            </a:r>
            <a:endParaRPr lang="en-US" sz="1800" i="1" baseline="-25000" dirty="0">
              <a:solidFill>
                <a:srgbClr val="000000"/>
              </a:solidFill>
              <a:latin typeface="Calibri"/>
              <a:ea typeface=""/>
              <a:cs typeface=""/>
            </a:endParaRPr>
          </a:p>
        </p:txBody>
      </p:sp>
      <p:sp>
        <p:nvSpPr>
          <p:cNvPr id="19" name="TextBox 18"/>
          <p:cNvSpPr txBox="1"/>
          <p:nvPr/>
        </p:nvSpPr>
        <p:spPr>
          <a:xfrm>
            <a:off x="2317145" y="6003177"/>
            <a:ext cx="5133732" cy="400110"/>
          </a:xfrm>
          <a:prstGeom prst="rect">
            <a:avLst/>
          </a:prstGeom>
          <a:solidFill>
            <a:schemeClr val="accent5">
              <a:lumMod val="40000"/>
              <a:lumOff val="60000"/>
            </a:schemeClr>
          </a:solidFill>
          <a:ln>
            <a:solidFill>
              <a:srgbClr val="000000"/>
            </a:solidFill>
          </a:ln>
        </p:spPr>
        <p:txBody>
          <a:bodyPr wrap="square" rtlCol="0">
            <a:spAutoFit/>
          </a:bodyPr>
          <a:lstStyle/>
          <a:p>
            <a:pPr algn="ctr" fontAlgn="auto">
              <a:spcBef>
                <a:spcPts val="0"/>
              </a:spcBef>
              <a:spcAft>
                <a:spcPts val="0"/>
              </a:spcAft>
            </a:pPr>
            <a:r>
              <a:rPr lang="en-US" sz="2000" dirty="0">
                <a:solidFill>
                  <a:srgbClr val="000000"/>
                </a:solidFill>
                <a:latin typeface="Calibri"/>
                <a:ea typeface=""/>
                <a:cs typeface=""/>
              </a:rPr>
              <a:t>“Lot C” material – lower RRR, smaller grains</a:t>
            </a:r>
          </a:p>
        </p:txBody>
      </p:sp>
      <p:sp>
        <p:nvSpPr>
          <p:cNvPr id="28" name="TextBox 27"/>
          <p:cNvSpPr txBox="1"/>
          <p:nvPr/>
        </p:nvSpPr>
        <p:spPr>
          <a:xfrm>
            <a:off x="6721335" y="1246421"/>
            <a:ext cx="1148789" cy="430887"/>
          </a:xfrm>
          <a:prstGeom prst="rect">
            <a:avLst/>
          </a:prstGeom>
          <a:solidFill>
            <a:schemeClr val="bg1"/>
          </a:solidFill>
          <a:ln w="38100" cmpd="sng">
            <a:noFill/>
          </a:ln>
        </p:spPr>
        <p:txBody>
          <a:bodyPr wrap="square" rtlCol="0">
            <a:spAutoFit/>
          </a:bodyPr>
          <a:lstStyle/>
          <a:p>
            <a:pPr algn="ctr">
              <a:defRPr/>
            </a:pPr>
            <a:r>
              <a:rPr lang="en-US" sz="1100" kern="0" dirty="0">
                <a:solidFill>
                  <a:srgbClr val="003087">
                    <a:lumMod val="95000"/>
                    <a:lumOff val="5000"/>
                  </a:srgbClr>
                </a:solidFill>
                <a:latin typeface="Calibri"/>
                <a:ea typeface=""/>
                <a:cs typeface=""/>
              </a:rPr>
              <a:t>Data measured </a:t>
            </a:r>
            <a:r>
              <a:rPr lang="en-US" sz="1100" kern="0">
                <a:solidFill>
                  <a:srgbClr val="003087">
                    <a:lumMod val="95000"/>
                    <a:lumOff val="5000"/>
                  </a:srgbClr>
                </a:solidFill>
                <a:latin typeface="Calibri"/>
                <a:ea typeface=""/>
                <a:cs typeface=""/>
              </a:rPr>
              <a:t>by </a:t>
            </a:r>
            <a:r>
              <a:rPr lang="en-US" sz="1100" kern="0" dirty="0" err="1">
                <a:solidFill>
                  <a:srgbClr val="003087">
                    <a:lumMod val="95000"/>
                    <a:lumOff val="5000"/>
                  </a:srgbClr>
                </a:solidFill>
                <a:latin typeface="Calibri"/>
                <a:ea typeface=""/>
                <a:cs typeface=""/>
              </a:rPr>
              <a:t>Fermilab</a:t>
            </a:r>
            <a:endParaRPr lang="en-US" sz="1100" kern="0" dirty="0">
              <a:solidFill>
                <a:srgbClr val="003087">
                  <a:lumMod val="95000"/>
                  <a:lumOff val="5000"/>
                </a:srgbClr>
              </a:solidFill>
              <a:latin typeface="Calibri"/>
              <a:ea typeface=""/>
              <a:cs typeface=""/>
            </a:endParaRPr>
          </a:p>
        </p:txBody>
      </p:sp>
      <p:pic>
        <p:nvPicPr>
          <p:cNvPr id="9" name="Picture 8"/>
          <p:cNvPicPr>
            <a:picLocks noChangeAspect="1"/>
          </p:cNvPicPr>
          <p:nvPr/>
        </p:nvPicPr>
        <p:blipFill>
          <a:blip r:embed="rId6"/>
          <a:stretch>
            <a:fillRect/>
          </a:stretch>
        </p:blipFill>
        <p:spPr>
          <a:xfrm>
            <a:off x="1232170" y="531167"/>
            <a:ext cx="7137400" cy="5359400"/>
          </a:xfrm>
          <a:prstGeom prst="rect">
            <a:avLst/>
          </a:prstGeom>
        </p:spPr>
      </p:pic>
    </p:spTree>
    <p:extLst>
      <p:ext uri="{BB962C8B-B14F-4D97-AF65-F5344CB8AC3E}">
        <p14:creationId xmlns:p14="http://schemas.microsoft.com/office/powerpoint/2010/main" val="4243994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LCLS-II - Production</a:t>
            </a:r>
          </a:p>
        </p:txBody>
      </p:sp>
      <p:sp>
        <p:nvSpPr>
          <p:cNvPr id="3" name="Content Placeholder 2"/>
          <p:cNvSpPr>
            <a:spLocks noGrp="1"/>
          </p:cNvSpPr>
          <p:nvPr>
            <p:ph idx="1"/>
          </p:nvPr>
        </p:nvSpPr>
        <p:spPr>
          <a:xfrm>
            <a:off x="228600" y="978907"/>
            <a:ext cx="8815974" cy="1868838"/>
          </a:xfrm>
        </p:spPr>
        <p:txBody>
          <a:bodyPr/>
          <a:lstStyle/>
          <a:p>
            <a:r>
              <a:rPr lang="en-US" dirty="0"/>
              <a:t>See below difference between flux trapping in baseline 800 C recipe compared to 900 C modification for TD material</a:t>
            </a:r>
          </a:p>
          <a:p>
            <a:r>
              <a:rPr lang="en-US" dirty="0"/>
              <a:t>These are production 9-cell cavities that are now in </a:t>
            </a:r>
            <a:r>
              <a:rPr lang="en-US" dirty="0" err="1"/>
              <a:t>cryomodules</a:t>
            </a:r>
            <a:r>
              <a:rPr lang="en-US" dirty="0"/>
              <a:t> for LCLS-II</a:t>
            </a:r>
          </a:p>
        </p:txBody>
      </p:sp>
      <p:sp>
        <p:nvSpPr>
          <p:cNvPr id="4" name="Date Placeholder 3"/>
          <p:cNvSpPr>
            <a:spLocks noGrp="1"/>
          </p:cNvSpPr>
          <p:nvPr>
            <p:ph type="dt" sz="half" idx="10"/>
          </p:nvPr>
        </p:nvSpPr>
        <p:spPr/>
        <p:txBody>
          <a:bodyPr/>
          <a:lstStyle/>
          <a:p>
            <a:fld id="{68C89D18-551C-E64F-AAD3-6111F6356D55}" type="datetime1">
              <a:rPr lang="en-US" altLang="en-US" smtClean="0"/>
              <a:t>6/22/18</a:t>
            </a:fld>
            <a:endParaRPr lang="en-US" altLang="en-US"/>
          </a:p>
        </p:txBody>
      </p:sp>
      <p:sp>
        <p:nvSpPr>
          <p:cNvPr id="5" name="Footer Placeholder 4"/>
          <p:cNvSpPr>
            <a:spLocks noGrp="1"/>
          </p:cNvSpPr>
          <p:nvPr>
            <p:ph type="ftr" sz="quarter" idx="11"/>
          </p:nvPr>
        </p:nvSpPr>
        <p:spPr/>
        <p:txBody>
          <a:bodyPr/>
          <a:lstStyle/>
          <a:p>
            <a:pPr>
              <a:defRPr/>
            </a:pPr>
            <a:r>
              <a:rPr lang="en-US"/>
              <a:t>Sam Posen</a:t>
            </a:r>
            <a:endParaRPr lang="en-US" b="1"/>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8</a:t>
            </a:fld>
            <a:endParaRPr lang="en-US" altLang="en-US"/>
          </a:p>
        </p:txBody>
      </p:sp>
      <p:pic>
        <p:nvPicPr>
          <p:cNvPr id="8" name="Picture 7" descr="CAV19CAV07compare5mG.png"/>
          <p:cNvPicPr>
            <a:picLocks noChangeAspect="1"/>
          </p:cNvPicPr>
          <p:nvPr/>
        </p:nvPicPr>
        <p:blipFill rotWithShape="1">
          <a:blip r:embed="rId3">
            <a:extLst>
              <a:ext uri="{28A0092B-C50C-407E-A947-70E740481C1C}">
                <a14:useLocalDpi xmlns:a14="http://schemas.microsoft.com/office/drawing/2010/main" val="0"/>
              </a:ext>
            </a:extLst>
          </a:blip>
          <a:srcRect r="4777"/>
          <a:stretch/>
        </p:blipFill>
        <p:spPr>
          <a:xfrm>
            <a:off x="2142941" y="2733445"/>
            <a:ext cx="4478278" cy="3527204"/>
          </a:xfrm>
          <a:prstGeom prst="rect">
            <a:avLst/>
          </a:prstGeom>
        </p:spPr>
      </p:pic>
      <p:sp>
        <p:nvSpPr>
          <p:cNvPr id="9" name="TextBox 8"/>
          <p:cNvSpPr txBox="1"/>
          <p:nvPr/>
        </p:nvSpPr>
        <p:spPr>
          <a:xfrm>
            <a:off x="6049656" y="4651658"/>
            <a:ext cx="1476682" cy="584776"/>
          </a:xfrm>
          <a:prstGeom prst="rect">
            <a:avLst/>
          </a:prstGeom>
          <a:solidFill>
            <a:schemeClr val="bg1"/>
          </a:solidFill>
          <a:ln>
            <a:solidFill>
              <a:srgbClr val="000000"/>
            </a:solidFill>
          </a:ln>
        </p:spPr>
        <p:txBody>
          <a:bodyPr wrap="square" rtlCol="0">
            <a:spAutoFit/>
          </a:bodyPr>
          <a:lstStyle/>
          <a:p>
            <a:pPr algn="ctr" fontAlgn="auto">
              <a:spcBef>
                <a:spcPts val="0"/>
              </a:spcBef>
              <a:spcAft>
                <a:spcPts val="0"/>
              </a:spcAft>
            </a:pPr>
            <a:r>
              <a:rPr lang="en-US" sz="1600" dirty="0">
                <a:solidFill>
                  <a:srgbClr val="000000"/>
                </a:solidFill>
                <a:latin typeface="Calibri"/>
                <a:ea typeface=""/>
                <a:cs typeface=""/>
              </a:rPr>
              <a:t>Before recipe modification</a:t>
            </a:r>
            <a:endParaRPr lang="en-US" sz="1600" i="1" baseline="-25000" dirty="0">
              <a:solidFill>
                <a:srgbClr val="000000"/>
              </a:solidFill>
              <a:latin typeface="Calibri"/>
              <a:ea typeface=""/>
              <a:cs typeface=""/>
            </a:endParaRPr>
          </a:p>
        </p:txBody>
      </p:sp>
      <p:cxnSp>
        <p:nvCxnSpPr>
          <p:cNvPr id="14" name="Straight Arrow Connector 13"/>
          <p:cNvCxnSpPr>
            <a:stCxn id="9" idx="1"/>
          </p:cNvCxnSpPr>
          <p:nvPr/>
        </p:nvCxnSpPr>
        <p:spPr>
          <a:xfrm flipH="1">
            <a:off x="5670966" y="4944046"/>
            <a:ext cx="378690" cy="120992"/>
          </a:xfrm>
          <a:prstGeom prst="straightConnector1">
            <a:avLst/>
          </a:prstGeom>
          <a:ln>
            <a:solidFill>
              <a:srgbClr val="000000"/>
            </a:solidFill>
            <a:tailEnd type="stealth" w="lg" len="lg"/>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H="1" flipV="1">
            <a:off x="6049656" y="4318593"/>
            <a:ext cx="211452" cy="333065"/>
          </a:xfrm>
          <a:prstGeom prst="straightConnector1">
            <a:avLst/>
          </a:prstGeom>
          <a:ln>
            <a:solidFill>
              <a:srgbClr val="000000"/>
            </a:solidFill>
            <a:tailEnd type="stealth" w="lg" len="lg"/>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H="1" flipV="1">
            <a:off x="5889062" y="4634195"/>
            <a:ext cx="160594" cy="120539"/>
          </a:xfrm>
          <a:prstGeom prst="straightConnector1">
            <a:avLst/>
          </a:prstGeom>
          <a:ln>
            <a:solidFill>
              <a:srgbClr val="000000"/>
            </a:solidFill>
            <a:tailEnd type="stealth" w="lg" len="lg"/>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6184134" y="3277567"/>
            <a:ext cx="1265230" cy="584776"/>
          </a:xfrm>
          <a:prstGeom prst="rect">
            <a:avLst/>
          </a:prstGeom>
          <a:solidFill>
            <a:schemeClr val="bg1"/>
          </a:solidFill>
          <a:ln>
            <a:solidFill>
              <a:srgbClr val="000000"/>
            </a:solidFill>
          </a:ln>
        </p:spPr>
        <p:txBody>
          <a:bodyPr wrap="square" rtlCol="0">
            <a:spAutoFit/>
          </a:bodyPr>
          <a:lstStyle/>
          <a:p>
            <a:pPr algn="ctr" fontAlgn="auto">
              <a:spcBef>
                <a:spcPts val="0"/>
              </a:spcBef>
              <a:spcAft>
                <a:spcPts val="0"/>
              </a:spcAft>
            </a:pPr>
            <a:r>
              <a:rPr lang="en-US" sz="1600" dirty="0">
                <a:solidFill>
                  <a:srgbClr val="000000"/>
                </a:solidFill>
                <a:latin typeface="Calibri"/>
                <a:ea typeface=""/>
                <a:cs typeface=""/>
              </a:rPr>
              <a:t>After recipe modification</a:t>
            </a:r>
            <a:endParaRPr lang="en-US" sz="1600" i="1" baseline="-25000" dirty="0">
              <a:solidFill>
                <a:srgbClr val="000000"/>
              </a:solidFill>
              <a:latin typeface="Calibri"/>
              <a:ea typeface=""/>
              <a:cs typeface=""/>
            </a:endParaRPr>
          </a:p>
        </p:txBody>
      </p:sp>
      <p:cxnSp>
        <p:nvCxnSpPr>
          <p:cNvPr id="24" name="Straight Arrow Connector 23"/>
          <p:cNvCxnSpPr/>
          <p:nvPr/>
        </p:nvCxnSpPr>
        <p:spPr>
          <a:xfrm flipH="1">
            <a:off x="5963404" y="3449708"/>
            <a:ext cx="317178" cy="108621"/>
          </a:xfrm>
          <a:prstGeom prst="straightConnector1">
            <a:avLst/>
          </a:prstGeom>
          <a:ln>
            <a:solidFill>
              <a:srgbClr val="000000"/>
            </a:solidFill>
            <a:tailEnd type="stealth" w="lg" len="lg"/>
          </a:ln>
        </p:spPr>
        <p:style>
          <a:lnRef idx="2">
            <a:schemeClr val="accent1"/>
          </a:lnRef>
          <a:fillRef idx="0">
            <a:schemeClr val="accent1"/>
          </a:fillRef>
          <a:effectRef idx="1">
            <a:schemeClr val="accent1"/>
          </a:effectRef>
          <a:fontRef idx="minor">
            <a:schemeClr val="tx1"/>
          </a:fontRef>
        </p:style>
      </p:cxnSp>
      <p:sp>
        <p:nvSpPr>
          <p:cNvPr id="33" name="Oval 32"/>
          <p:cNvSpPr/>
          <p:nvPr/>
        </p:nvSpPr>
        <p:spPr>
          <a:xfrm>
            <a:off x="4925323" y="3768041"/>
            <a:ext cx="318956" cy="319447"/>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a:solidFill>
                <a:srgbClr val="FFFFFF"/>
              </a:solidFill>
            </a:endParaRPr>
          </a:p>
        </p:txBody>
      </p:sp>
      <p:cxnSp>
        <p:nvCxnSpPr>
          <p:cNvPr id="34" name="Straight Arrow Connector 33"/>
          <p:cNvCxnSpPr/>
          <p:nvPr/>
        </p:nvCxnSpPr>
        <p:spPr>
          <a:xfrm flipH="1" flipV="1">
            <a:off x="5948463" y="3322390"/>
            <a:ext cx="290286" cy="25721"/>
          </a:xfrm>
          <a:prstGeom prst="straightConnector1">
            <a:avLst/>
          </a:prstGeom>
          <a:ln>
            <a:solidFill>
              <a:srgbClr val="000000"/>
            </a:solidFill>
            <a:tailEnd type="stealth" w="lg" len="lg"/>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6621219" y="5479998"/>
            <a:ext cx="1148789" cy="430887"/>
          </a:xfrm>
          <a:prstGeom prst="rect">
            <a:avLst/>
          </a:prstGeom>
          <a:solidFill>
            <a:schemeClr val="bg1"/>
          </a:solidFill>
          <a:ln w="38100" cmpd="sng">
            <a:noFill/>
          </a:ln>
        </p:spPr>
        <p:txBody>
          <a:bodyPr wrap="square" rtlCol="0">
            <a:spAutoFit/>
          </a:bodyPr>
          <a:lstStyle/>
          <a:p>
            <a:pPr algn="ctr">
              <a:defRPr/>
            </a:pPr>
            <a:r>
              <a:rPr lang="en-US" sz="1100" kern="0" dirty="0">
                <a:solidFill>
                  <a:srgbClr val="003087">
                    <a:lumMod val="95000"/>
                    <a:lumOff val="5000"/>
                  </a:srgbClr>
                </a:solidFill>
                <a:latin typeface="Calibri"/>
                <a:ea typeface=""/>
                <a:cs typeface=""/>
              </a:rPr>
              <a:t>Data measured </a:t>
            </a:r>
            <a:r>
              <a:rPr lang="en-US" sz="1100" kern="0">
                <a:solidFill>
                  <a:srgbClr val="003087">
                    <a:lumMod val="95000"/>
                    <a:lumOff val="5000"/>
                  </a:srgbClr>
                </a:solidFill>
                <a:latin typeface="Calibri"/>
                <a:ea typeface=""/>
                <a:cs typeface=""/>
              </a:rPr>
              <a:t>by </a:t>
            </a:r>
            <a:r>
              <a:rPr lang="en-US" sz="1100" kern="0" dirty="0" err="1">
                <a:solidFill>
                  <a:srgbClr val="003087">
                    <a:lumMod val="95000"/>
                    <a:lumOff val="5000"/>
                  </a:srgbClr>
                </a:solidFill>
                <a:latin typeface="Calibri"/>
                <a:ea typeface=""/>
                <a:cs typeface=""/>
              </a:rPr>
              <a:t>Fermilab</a:t>
            </a:r>
            <a:endParaRPr lang="en-US" sz="1100" kern="0" dirty="0">
              <a:solidFill>
                <a:srgbClr val="003087">
                  <a:lumMod val="95000"/>
                  <a:lumOff val="5000"/>
                </a:srgbClr>
              </a:solidFill>
              <a:latin typeface="Calibri"/>
              <a:ea typeface=""/>
              <a:cs typeface=""/>
            </a:endParaRPr>
          </a:p>
        </p:txBody>
      </p:sp>
    </p:spTree>
    <p:extLst>
      <p:ext uri="{BB962C8B-B14F-4D97-AF65-F5344CB8AC3E}">
        <p14:creationId xmlns:p14="http://schemas.microsoft.com/office/powerpoint/2010/main" val="2046985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CF64C-3F2C-434D-937E-6601C8783AB9}"/>
              </a:ext>
            </a:extLst>
          </p:cNvPr>
          <p:cNvSpPr>
            <a:spLocks noGrp="1"/>
          </p:cNvSpPr>
          <p:nvPr>
            <p:ph type="title"/>
          </p:nvPr>
        </p:nvSpPr>
        <p:spPr/>
        <p:txBody>
          <a:bodyPr/>
          <a:lstStyle/>
          <a:p>
            <a:r>
              <a:rPr lang="en-US" dirty="0"/>
              <a:t>LCLS-II Production Data</a:t>
            </a:r>
          </a:p>
        </p:txBody>
      </p:sp>
      <p:sp>
        <p:nvSpPr>
          <p:cNvPr id="3" name="Content Placeholder 2">
            <a:extLst>
              <a:ext uri="{FF2B5EF4-FFF2-40B4-BE49-F238E27FC236}">
                <a16:creationId xmlns:a16="http://schemas.microsoft.com/office/drawing/2014/main" id="{90995A39-0F6D-6241-90D9-031321A24934}"/>
              </a:ext>
            </a:extLst>
          </p:cNvPr>
          <p:cNvSpPr>
            <a:spLocks noGrp="1"/>
          </p:cNvSpPr>
          <p:nvPr>
            <p:ph idx="1"/>
          </p:nvPr>
        </p:nvSpPr>
        <p:spPr/>
        <p:txBody>
          <a:bodyPr/>
          <a:lstStyle/>
          <a:p>
            <a:r>
              <a:rPr lang="en-US" dirty="0"/>
              <a:t>See vertical test data in next talk by D. Gonnella which shows strong Q</a:t>
            </a:r>
            <a:r>
              <a:rPr lang="en-US" baseline="-25000" dirty="0"/>
              <a:t>0</a:t>
            </a:r>
            <a:r>
              <a:rPr lang="en-US" dirty="0"/>
              <a:t> dependence on material</a:t>
            </a:r>
          </a:p>
          <a:p>
            <a:r>
              <a:rPr lang="en-US" dirty="0"/>
              <a:t>I will show Cryomodule data from </a:t>
            </a:r>
            <a:r>
              <a:rPr lang="en-US" dirty="0" err="1"/>
              <a:t>Fermilab</a:t>
            </a:r>
            <a:endParaRPr lang="en-US" dirty="0"/>
          </a:p>
        </p:txBody>
      </p:sp>
      <p:sp>
        <p:nvSpPr>
          <p:cNvPr id="4" name="Date Placeholder 3">
            <a:extLst>
              <a:ext uri="{FF2B5EF4-FFF2-40B4-BE49-F238E27FC236}">
                <a16:creationId xmlns:a16="http://schemas.microsoft.com/office/drawing/2014/main" id="{3A61ABB3-7879-C643-8420-CCDC3DCE26F1}"/>
              </a:ext>
            </a:extLst>
          </p:cNvPr>
          <p:cNvSpPr>
            <a:spLocks noGrp="1"/>
          </p:cNvSpPr>
          <p:nvPr>
            <p:ph type="dt" sz="half" idx="10"/>
          </p:nvPr>
        </p:nvSpPr>
        <p:spPr/>
        <p:txBody>
          <a:bodyPr/>
          <a:lstStyle/>
          <a:p>
            <a:fld id="{6D395102-7F2F-6447-94A9-DF01E996E34D}" type="datetime1">
              <a:rPr lang="en-US" altLang="en-US" smtClean="0"/>
              <a:t>6/22/18</a:t>
            </a:fld>
            <a:endParaRPr lang="en-US" altLang="en-US"/>
          </a:p>
        </p:txBody>
      </p:sp>
      <p:sp>
        <p:nvSpPr>
          <p:cNvPr id="5" name="Footer Placeholder 4">
            <a:extLst>
              <a:ext uri="{FF2B5EF4-FFF2-40B4-BE49-F238E27FC236}">
                <a16:creationId xmlns:a16="http://schemas.microsoft.com/office/drawing/2014/main" id="{09B58FB1-3ED7-2E4E-9195-9BE7EDBB9492}"/>
              </a:ext>
            </a:extLst>
          </p:cNvPr>
          <p:cNvSpPr>
            <a:spLocks noGrp="1"/>
          </p:cNvSpPr>
          <p:nvPr>
            <p:ph type="ftr" sz="quarter" idx="11"/>
          </p:nvPr>
        </p:nvSpPr>
        <p:spPr/>
        <p:txBody>
          <a:bodyPr/>
          <a:lstStyle/>
          <a:p>
            <a:pPr>
              <a:defRPr/>
            </a:pPr>
            <a:r>
              <a:rPr lang="en-US"/>
              <a:t>Sam Posen</a:t>
            </a:r>
            <a:endParaRPr lang="en-US" b="1"/>
          </a:p>
        </p:txBody>
      </p:sp>
      <p:sp>
        <p:nvSpPr>
          <p:cNvPr id="6" name="Slide Number Placeholder 5">
            <a:extLst>
              <a:ext uri="{FF2B5EF4-FFF2-40B4-BE49-F238E27FC236}">
                <a16:creationId xmlns:a16="http://schemas.microsoft.com/office/drawing/2014/main" id="{90C14BCB-80F2-4341-A915-5AD0C675EE52}"/>
              </a:ext>
            </a:extLst>
          </p:cNvPr>
          <p:cNvSpPr>
            <a:spLocks noGrp="1"/>
          </p:cNvSpPr>
          <p:nvPr>
            <p:ph type="sldNum" sz="quarter" idx="12"/>
          </p:nvPr>
        </p:nvSpPr>
        <p:spPr/>
        <p:txBody>
          <a:bodyPr/>
          <a:lstStyle/>
          <a:p>
            <a:fld id="{52E9C158-AEF1-41A2-A6CE-6F0BAB305EFD}" type="slidenum">
              <a:rPr lang="en-US" altLang="en-US" smtClean="0"/>
              <a:pPr/>
              <a:t>9</a:t>
            </a:fld>
            <a:endParaRPr lang="en-US" altLang="en-US"/>
          </a:p>
        </p:txBody>
      </p:sp>
      <p:pic>
        <p:nvPicPr>
          <p:cNvPr id="33" name="Picture 32">
            <a:extLst>
              <a:ext uri="{FF2B5EF4-FFF2-40B4-BE49-F238E27FC236}">
                <a16:creationId xmlns:a16="http://schemas.microsoft.com/office/drawing/2014/main" id="{7B5A0E55-DE42-CE4D-BD3E-873D1633012E}"/>
              </a:ext>
            </a:extLst>
          </p:cNvPr>
          <p:cNvPicPr/>
          <p:nvPr/>
        </p:nvPicPr>
        <p:blipFill>
          <a:blip r:embed="rId2"/>
          <a:stretch>
            <a:fillRect/>
          </a:stretch>
        </p:blipFill>
        <p:spPr>
          <a:xfrm>
            <a:off x="304381" y="3337347"/>
            <a:ext cx="4386260" cy="2709445"/>
          </a:xfrm>
          <a:prstGeom prst="rect">
            <a:avLst/>
          </a:prstGeom>
        </p:spPr>
      </p:pic>
      <p:sp>
        <p:nvSpPr>
          <p:cNvPr id="34" name="TextBox 33">
            <a:extLst>
              <a:ext uri="{FF2B5EF4-FFF2-40B4-BE49-F238E27FC236}">
                <a16:creationId xmlns:a16="http://schemas.microsoft.com/office/drawing/2014/main" id="{A53A4682-CB4E-CE4D-9442-D7115E3ADB1A}"/>
              </a:ext>
            </a:extLst>
          </p:cNvPr>
          <p:cNvSpPr txBox="1"/>
          <p:nvPr/>
        </p:nvSpPr>
        <p:spPr>
          <a:xfrm>
            <a:off x="256654" y="2411618"/>
            <a:ext cx="4327775" cy="830997"/>
          </a:xfrm>
          <a:prstGeom prst="rect">
            <a:avLst/>
          </a:prstGeom>
          <a:noFill/>
        </p:spPr>
        <p:txBody>
          <a:bodyPr wrap="square" rtlCol="0">
            <a:spAutoFit/>
          </a:bodyPr>
          <a:lstStyle/>
          <a:p>
            <a:pPr algn="ctr"/>
            <a:r>
              <a:rPr lang="en-US" dirty="0">
                <a:solidFill>
                  <a:schemeClr val="accent6">
                    <a:lumMod val="50000"/>
                  </a:schemeClr>
                </a:solidFill>
              </a:rPr>
              <a:t>“Slow” cooldown</a:t>
            </a:r>
          </a:p>
          <a:p>
            <a:pPr algn="ctr"/>
            <a:r>
              <a:rPr lang="en-US" dirty="0">
                <a:solidFill>
                  <a:schemeClr val="accent6">
                    <a:lumMod val="50000"/>
                  </a:schemeClr>
                </a:solidFill>
              </a:rPr>
              <a:t>Mass flow ~a few g/s</a:t>
            </a:r>
          </a:p>
        </p:txBody>
      </p:sp>
      <p:sp>
        <p:nvSpPr>
          <p:cNvPr id="35" name="TextBox 34">
            <a:extLst>
              <a:ext uri="{FF2B5EF4-FFF2-40B4-BE49-F238E27FC236}">
                <a16:creationId xmlns:a16="http://schemas.microsoft.com/office/drawing/2014/main" id="{9207B51A-800D-854C-B5CB-0D642B440514}"/>
              </a:ext>
            </a:extLst>
          </p:cNvPr>
          <p:cNvSpPr txBox="1"/>
          <p:nvPr/>
        </p:nvSpPr>
        <p:spPr>
          <a:xfrm>
            <a:off x="4494918" y="2411618"/>
            <a:ext cx="4327775" cy="830997"/>
          </a:xfrm>
          <a:prstGeom prst="rect">
            <a:avLst/>
          </a:prstGeom>
          <a:noFill/>
        </p:spPr>
        <p:txBody>
          <a:bodyPr wrap="square" rtlCol="0">
            <a:spAutoFit/>
          </a:bodyPr>
          <a:lstStyle/>
          <a:p>
            <a:pPr algn="ctr"/>
            <a:r>
              <a:rPr lang="en-US" dirty="0">
                <a:solidFill>
                  <a:schemeClr val="accent6">
                    <a:lumMod val="50000"/>
                  </a:schemeClr>
                </a:solidFill>
              </a:rPr>
              <a:t>“Fast” cooldown</a:t>
            </a:r>
          </a:p>
          <a:p>
            <a:pPr algn="ctr"/>
            <a:r>
              <a:rPr lang="en-US" dirty="0">
                <a:solidFill>
                  <a:schemeClr val="accent6">
                    <a:lumMod val="50000"/>
                  </a:schemeClr>
                </a:solidFill>
              </a:rPr>
              <a:t>Mass flow ~60-80 g/s</a:t>
            </a:r>
          </a:p>
        </p:txBody>
      </p:sp>
      <p:pic>
        <p:nvPicPr>
          <p:cNvPr id="36" name="Picture 35">
            <a:extLst>
              <a:ext uri="{FF2B5EF4-FFF2-40B4-BE49-F238E27FC236}">
                <a16:creationId xmlns:a16="http://schemas.microsoft.com/office/drawing/2014/main" id="{E1437537-D5CA-8C47-B372-D6FF8527FF4D}"/>
              </a:ext>
            </a:extLst>
          </p:cNvPr>
          <p:cNvPicPr>
            <a:picLocks noChangeAspect="1"/>
          </p:cNvPicPr>
          <p:nvPr/>
        </p:nvPicPr>
        <p:blipFill>
          <a:blip r:embed="rId3"/>
          <a:stretch>
            <a:fillRect/>
          </a:stretch>
        </p:blipFill>
        <p:spPr>
          <a:xfrm>
            <a:off x="4926163" y="3304191"/>
            <a:ext cx="3989237" cy="2742601"/>
          </a:xfrm>
          <a:prstGeom prst="rect">
            <a:avLst/>
          </a:prstGeom>
        </p:spPr>
      </p:pic>
      <p:sp>
        <p:nvSpPr>
          <p:cNvPr id="37" name="TextBox 36">
            <a:extLst>
              <a:ext uri="{FF2B5EF4-FFF2-40B4-BE49-F238E27FC236}">
                <a16:creationId xmlns:a16="http://schemas.microsoft.com/office/drawing/2014/main" id="{B3F39985-5CA6-DE45-ADCD-76780E2A5909}"/>
              </a:ext>
            </a:extLst>
          </p:cNvPr>
          <p:cNvSpPr txBox="1"/>
          <p:nvPr/>
        </p:nvSpPr>
        <p:spPr>
          <a:xfrm>
            <a:off x="1929408" y="6073849"/>
            <a:ext cx="5827646" cy="707886"/>
          </a:xfrm>
          <a:prstGeom prst="rect">
            <a:avLst/>
          </a:prstGeom>
          <a:solidFill>
            <a:schemeClr val="bg1"/>
          </a:solidFill>
          <a:ln>
            <a:solidFill>
              <a:schemeClr val="accent6">
                <a:lumMod val="50000"/>
              </a:schemeClr>
            </a:solidFill>
          </a:ln>
        </p:spPr>
        <p:txBody>
          <a:bodyPr wrap="square" rtlCol="0">
            <a:spAutoFit/>
          </a:bodyPr>
          <a:lstStyle/>
          <a:p>
            <a:pPr algn="ctr"/>
            <a:r>
              <a:rPr lang="en-US" sz="2000" dirty="0">
                <a:solidFill>
                  <a:schemeClr val="accent6">
                    <a:lumMod val="50000"/>
                  </a:schemeClr>
                </a:solidFill>
              </a:rPr>
              <a:t>High mass flow during cooldown generates top-bottom ΔT at transition to expel flux</a:t>
            </a:r>
          </a:p>
        </p:txBody>
      </p:sp>
      <p:cxnSp>
        <p:nvCxnSpPr>
          <p:cNvPr id="38" name="Straight Arrow Connector 37">
            <a:extLst>
              <a:ext uri="{FF2B5EF4-FFF2-40B4-BE49-F238E27FC236}">
                <a16:creationId xmlns:a16="http://schemas.microsoft.com/office/drawing/2014/main" id="{DBEA763E-C612-6243-AC96-4D2E3969535E}"/>
              </a:ext>
            </a:extLst>
          </p:cNvPr>
          <p:cNvCxnSpPr>
            <a:cxnSpLocks/>
          </p:cNvCxnSpPr>
          <p:nvPr/>
        </p:nvCxnSpPr>
        <p:spPr>
          <a:xfrm flipV="1">
            <a:off x="6323682" y="4654404"/>
            <a:ext cx="381208" cy="1403275"/>
          </a:xfrm>
          <a:prstGeom prst="straightConnector1">
            <a:avLst/>
          </a:prstGeom>
          <a:ln>
            <a:solidFill>
              <a:schemeClr val="accent6">
                <a:lumMod val="50000"/>
              </a:schemeClr>
            </a:solidFill>
            <a:tailEnd type="stealth"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16575980"/>
      </p:ext>
    </p:extLst>
  </p:cSld>
  <p:clrMapOvr>
    <a:masterClrMapping/>
  </p:clrMapOvr>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ermilab_PPT_090915.potx" id="{56451BDF-8C7B-4FB1-8540-8327BF5502E3}" vid="{0EB11493-1FA8-4745-82B8-865E57F5685D}"/>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template-european-xfel-gmbh_presentation-with-partner-logos">
  <a:themeElements>
    <a:clrScheme name="DESY European XFEL 1">
      <a:dk1>
        <a:srgbClr val="261748"/>
      </a:dk1>
      <a:lt1>
        <a:srgbClr val="FFFFFF"/>
      </a:lt1>
      <a:dk2>
        <a:srgbClr val="000000"/>
      </a:dk2>
      <a:lt2>
        <a:srgbClr val="E0E0E0"/>
      </a:lt2>
      <a:accent1>
        <a:srgbClr val="261748"/>
      </a:accent1>
      <a:accent2>
        <a:srgbClr val="FD930A"/>
      </a:accent2>
      <a:accent3>
        <a:srgbClr val="FFFFFF"/>
      </a:accent3>
      <a:accent4>
        <a:srgbClr val="1F123C"/>
      </a:accent4>
      <a:accent5>
        <a:srgbClr val="ACABB1"/>
      </a:accent5>
      <a:accent6>
        <a:srgbClr val="E58508"/>
      </a:accent6>
      <a:hlink>
        <a:srgbClr val="261748"/>
      </a:hlink>
      <a:folHlink>
        <a:srgbClr val="FD930A"/>
      </a:folHlink>
    </a:clrScheme>
    <a:fontScheme name="DESY European XFEL">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chemeClr val="folHlink"/>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rgbClr val="F8B323"/>
          </a:buClr>
          <a:buSzTx/>
          <a:buFont typeface="Wingdings" pitchFamily="2" charset="2"/>
          <a:buChar char="n"/>
          <a:tabLst/>
          <a:defRPr kumimoji="0" lang="de-DE" sz="900" b="0" i="0" u="none" strike="noStrike" cap="none" normalizeH="0" baseline="0" smtClean="0">
            <a:ln>
              <a:noFill/>
            </a:ln>
            <a:solidFill>
              <a:schemeClr val="tx1"/>
            </a:solidFill>
            <a:effectLst/>
            <a:latin typeface="Arial" charset="0"/>
            <a:ea typeface="ＭＳ Ｐゴシック" pitchFamily="112" charset="-128"/>
          </a:defRPr>
        </a:defPPr>
      </a:lstStyle>
    </a:spDef>
    <a:lnDef>
      <a:spPr bwMode="auto">
        <a:xfrm>
          <a:off x="0" y="0"/>
          <a:ext cx="1" cy="1"/>
        </a:xfrm>
        <a:custGeom>
          <a:avLst/>
          <a:gdLst/>
          <a:ahLst/>
          <a:cxnLst/>
          <a:rect l="0" t="0" r="0" b="0"/>
          <a:pathLst/>
        </a:custGeom>
        <a:noFill/>
        <a:ln w="28575" cap="flat" cmpd="sng" algn="ctr">
          <a:solidFill>
            <a:schemeClr val="folHlink"/>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rgbClr val="F8B323"/>
          </a:buClr>
          <a:buSzTx/>
          <a:buFont typeface="Wingdings" pitchFamily="2" charset="2"/>
          <a:buChar char="n"/>
          <a:tabLst/>
          <a:defRPr kumimoji="0" lang="de-DE" sz="900" b="0" i="0" u="none" strike="noStrike" cap="none" normalizeH="0" baseline="0" smtClean="0">
            <a:ln>
              <a:noFill/>
            </a:ln>
            <a:solidFill>
              <a:schemeClr val="tx1"/>
            </a:solidFill>
            <a:effectLst/>
            <a:latin typeface="Arial" charset="0"/>
            <a:ea typeface="ＭＳ Ｐゴシック" pitchFamily="112" charset="-128"/>
          </a:defRPr>
        </a:defPPr>
      </a:lstStyle>
    </a:lnDef>
  </a:objectDefaults>
  <a:extraClrSchemeLst>
    <a:extraClrScheme>
      <a:clrScheme name="DESY European XFEL 1">
        <a:dk1>
          <a:srgbClr val="261748"/>
        </a:dk1>
        <a:lt1>
          <a:srgbClr val="FFFFFF"/>
        </a:lt1>
        <a:dk2>
          <a:srgbClr val="000000"/>
        </a:dk2>
        <a:lt2>
          <a:srgbClr val="E0E0E0"/>
        </a:lt2>
        <a:accent1>
          <a:srgbClr val="261748"/>
        </a:accent1>
        <a:accent2>
          <a:srgbClr val="FD930A"/>
        </a:accent2>
        <a:accent3>
          <a:srgbClr val="FFFFFF"/>
        </a:accent3>
        <a:accent4>
          <a:srgbClr val="1F123C"/>
        </a:accent4>
        <a:accent5>
          <a:srgbClr val="ACABB1"/>
        </a:accent5>
        <a:accent6>
          <a:srgbClr val="E58508"/>
        </a:accent6>
        <a:hlink>
          <a:srgbClr val="261748"/>
        </a:hlink>
        <a:folHlink>
          <a:srgbClr val="FD930A"/>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7_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56227</TotalTime>
  <Words>970</Words>
  <Application>Microsoft Macintosh PowerPoint</Application>
  <PresentationFormat>On-screen Show (4:3)</PresentationFormat>
  <Paragraphs>169</Paragraphs>
  <Slides>19</Slides>
  <Notes>4</Notes>
  <HiddenSlides>0</HiddenSlides>
  <MMClips>0</MMClips>
  <ScaleCrop>false</ScaleCrop>
  <HeadingPairs>
    <vt:vector size="6" baseType="variant">
      <vt:variant>
        <vt:lpstr>Fonts Used</vt:lpstr>
      </vt:variant>
      <vt:variant>
        <vt:i4>8</vt:i4>
      </vt:variant>
      <vt:variant>
        <vt:lpstr>Theme</vt:lpstr>
      </vt:variant>
      <vt:variant>
        <vt:i4>9</vt:i4>
      </vt:variant>
      <vt:variant>
        <vt:lpstr>Slide Titles</vt:lpstr>
      </vt:variant>
      <vt:variant>
        <vt:i4>19</vt:i4>
      </vt:variant>
    </vt:vector>
  </HeadingPairs>
  <TitlesOfParts>
    <vt:vector size="36" baseType="lpstr">
      <vt:lpstr>ＭＳ Ｐゴシック</vt:lpstr>
      <vt:lpstr>Arial</vt:lpstr>
      <vt:lpstr>Calibri</vt:lpstr>
      <vt:lpstr>Cambria Math</vt:lpstr>
      <vt:lpstr>Geneva</vt:lpstr>
      <vt:lpstr>Helvetica</vt:lpstr>
      <vt:lpstr>Times New Roman</vt:lpstr>
      <vt:lpstr>Wingdings</vt:lpstr>
      <vt:lpstr>Fermilab_PPT_090815</vt:lpstr>
      <vt:lpstr>1_Fermilab_PPT_090815</vt:lpstr>
      <vt:lpstr>2_Fermilab_PPT_090815</vt:lpstr>
      <vt:lpstr>3_Fermilab_PPT_090815</vt:lpstr>
      <vt:lpstr>4_Fermilab_PPT_090815</vt:lpstr>
      <vt:lpstr>5_Fermilab_PPT_090815</vt:lpstr>
      <vt:lpstr>template-european-xfel-gmbh_presentation-with-partner-logos</vt:lpstr>
      <vt:lpstr>6_Fermilab_PPT_090815</vt:lpstr>
      <vt:lpstr>7_Fermilab_PPT_090815</vt:lpstr>
      <vt:lpstr>PowerPoint Presentation</vt:lpstr>
      <vt:lpstr>Why Flux Expulsion is Important</vt:lpstr>
      <vt:lpstr>Why Flux Expulsion is Important</vt:lpstr>
      <vt:lpstr>LCLS-II - Preproduction</vt:lpstr>
      <vt:lpstr>LCLS-II - Preproduction</vt:lpstr>
      <vt:lpstr>LCLS-II - Preproduction</vt:lpstr>
      <vt:lpstr>LCLS-II - Preproduction</vt:lpstr>
      <vt:lpstr>LCLS-II - Production</vt:lpstr>
      <vt:lpstr>LCLS-II Production Data</vt:lpstr>
      <vt:lpstr>Cavities in Fermilab LCLS-II Cryomodules</vt:lpstr>
      <vt:lpstr>Cavities in Fermilab LCLS-II Cryomodules</vt:lpstr>
      <vt:lpstr>Cavities in Fermilab LCLS-II Cryomodules</vt:lpstr>
      <vt:lpstr>Cavities in Fermilab LCLS-II Cryomodules</vt:lpstr>
      <vt:lpstr>Cavities in Fermilab LCLS-II Cryomodules</vt:lpstr>
      <vt:lpstr>Cavities in Fermilab LCLS-II Cryomodules</vt:lpstr>
      <vt:lpstr>Cavities in Fermilab LCLS-II Cryomodules</vt:lpstr>
      <vt:lpstr>Cavities in Fermilab LCLS-II Cryomodules</vt:lpstr>
      <vt:lpstr>Crucial Questions</vt:lpstr>
      <vt:lpstr>Non-Doped Cavities</vt:lpstr>
    </vt:vector>
  </TitlesOfParts>
  <Company>Sandbox Studio</Company>
  <LinksUpToDate>false</LinksUpToDate>
  <SharedDoc>false</SharedDoc>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Sandbox Studio</dc:creator>
  <cp:lastModifiedBy>Sam Posen</cp:lastModifiedBy>
  <cp:revision>923</cp:revision>
  <cp:lastPrinted>2017-04-19T04:03:01Z</cp:lastPrinted>
  <dcterms:created xsi:type="dcterms:W3CDTF">2014-01-03T20:18:13Z</dcterms:created>
  <dcterms:modified xsi:type="dcterms:W3CDTF">2018-06-25T00:02:39Z</dcterms:modified>
</cp:coreProperties>
</file>