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sldIdLst>
    <p:sldId id="257" r:id="rId3"/>
    <p:sldId id="999" r:id="rId4"/>
    <p:sldId id="1000" r:id="rId5"/>
    <p:sldId id="1001" r:id="rId6"/>
    <p:sldId id="100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1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A32-2691-C04E-BE39-E0D0D2D0B84F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894-8D45-DF41-A24A-FFC788149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A32-2691-C04E-BE39-E0D0D2D0B84F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894-8D45-DF41-A24A-FFC788149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0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A32-2691-C04E-BE39-E0D0D2D0B84F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894-8D45-DF41-A24A-FFC788149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87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DB3DDC-6110-1048-A032-9FBFDC8E1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FE4CD91-6CD3-0840-98DD-238AB1441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1345D6-9F5C-7943-AB2C-CCC7FFF70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8EDB9-5DD5-B14E-BDCA-7E1190590A53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53B530-E55D-5E40-9123-92F57CFDC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FD7B34-99A3-764A-90C9-F676591DF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AF9C-BE39-4740-87DB-8A68228DE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241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BE42BD-FBA9-814B-9005-5F9CF988A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C511A8-BA27-3C41-BF92-578D99E65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E08CE5-EFCE-794F-B4B0-064F1DBD6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D188-1A10-6943-B491-9D54327A9F5C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B57CF3-040F-A549-B285-B17815970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384B40-B72F-2C4A-983F-C0B52AE0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AF9C-BE39-4740-87DB-8A68228DE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365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087B47-6070-3E4B-AB5E-0E59431CF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DB89CA-E7AA-364E-B6CF-453FA1655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1948DA-1B16-5C44-B91B-648A91B1F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33F7-B9EF-CE4C-8F18-153D7AD58F59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FC5B52-5162-9C47-A3B4-6B2AB1B1E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A45899-E94F-3041-B132-1676D2ADD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AF9C-BE39-4740-87DB-8A68228DE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657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7E587B-A9BA-D642-97DF-46359013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1C2977-DE70-404C-9E2E-51472600C5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19E643-9B58-1842-808F-3C0DF5E78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F9B053-0BDF-6746-8EA0-F79C77ADC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257C-6735-184F-B350-839ED43A89EF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BDA146-4148-AB46-A2B7-EBCB309F5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7F82CD-7949-3043-B133-FCF0E8EC3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AF9C-BE39-4740-87DB-8A68228DE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333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660293-34FA-284E-BA62-134D07878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680A5B-12B6-E34A-8887-1BC80A84B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353905-AACB-1743-83C2-5D81767E1C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4A02368-8F44-8F4F-8D9F-9AE2B29ECE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BB20A39-ADA6-4047-B885-6EAA13FBE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D9B78C3-126F-2F4D-B724-A28EB13B8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241A3-B8A1-B846-8262-8BA03EEA794A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C8AE881-B356-0547-AC49-84E3EE2E4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BFDB426-F4E1-E74E-8D92-CE4D289E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AF9C-BE39-4740-87DB-8A68228DE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345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E57B93-BB47-D345-B99C-524560FF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620F4C2-2489-8A49-B716-D42A16097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7C54-F906-2E4D-B18D-3B452244F3A5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881A25-19B9-374C-8574-D6F923F7B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DB16CA8-B61F-8447-958B-035EDF637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AF9C-BE39-4740-87DB-8A68228DE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872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50D1983-A9BD-F946-ABFD-1265D22ED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ED965-C356-5947-B0F0-74868E1CCDE0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A294CD-EEBD-D44B-8CEE-516721BA4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330DB01-6A51-004B-9460-1595022FF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AF9C-BE39-4740-87DB-8A68228DE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044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1C79AF-C5EE-A840-9C02-5A96DBAE6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CB89EB-D128-7243-BB58-901644006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7DC307-422B-D74F-9E4F-8F060A294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DF9DB7-B04C-A74D-ABB0-78ED132B4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E932-40BC-D14C-93A1-91FAE254B30B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3E058E-D687-5140-AAF2-565A75E6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88EE7B-4ACE-7E45-9DB4-BD49A629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AF9C-BE39-4740-87DB-8A68228DE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65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A32-2691-C04E-BE39-E0D0D2D0B84F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894-8D45-DF41-A24A-FFC788149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26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0154EC-E307-DE4E-B10E-815E1D845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FB59438-F96E-9E49-B5F8-4E305A13E7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5B8FA4-7248-9949-8090-8DA2674E4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BF4A2F-4A2B-DE47-95E0-531314146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6A72-6A16-6244-9DB0-F88035BD3ECF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504214-41DA-D249-AA09-F7186AA29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6E4FB3-6D74-2746-B017-2E069C86D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AF9C-BE39-4740-87DB-8A68228DE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658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4B3C46-AD24-B647-9346-6322BC0A6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20A923-EFB9-F246-8B75-497F869CE5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FFD413-E7F3-484C-9BF1-CA974ECE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6147-C2AE-C54E-9C7B-7CF0E30300D1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E49A91-4925-1E46-B1A4-6DB7F59A3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ED3C14-AB60-9647-8326-04B234EB8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AF9C-BE39-4740-87DB-8A68228DE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4125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3CEBBD6-4462-E84D-BF4A-864EE3AD2F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CBC7848-0782-BF43-BEA6-2C22E06CB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F99335-96BA-BD43-95E9-8C297D9C4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2E2B-CE34-C14A-810F-8B32B140880F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7C09BE-C9D5-E54E-893D-BC4EE2340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6E62A5-502F-3B41-A445-01F7EC16B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AF9C-BE39-4740-87DB-8A68228DE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346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A32-2691-C04E-BE39-E0D0D2D0B84F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894-8D45-DF41-A24A-FFC788149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9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A32-2691-C04E-BE39-E0D0D2D0B84F}" type="datetimeFigureOut">
              <a:rPr lang="en-US" smtClean="0"/>
              <a:t>6/21/18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894-8D45-DF41-A24A-FFC788149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3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A32-2691-C04E-BE39-E0D0D2D0B84F}" type="datetimeFigureOut">
              <a:rPr lang="en-US" smtClean="0"/>
              <a:t>6/21/18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894-8D45-DF41-A24A-FFC788149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7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A32-2691-C04E-BE39-E0D0D2D0B84F}" type="datetimeFigureOut">
              <a:rPr lang="en-US" smtClean="0"/>
              <a:t>6/21/18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894-8D45-DF41-A24A-FFC788149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A32-2691-C04E-BE39-E0D0D2D0B84F}" type="datetimeFigureOut">
              <a:rPr lang="en-US" smtClean="0"/>
              <a:t>6/21/18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894-8D45-DF41-A24A-FFC788149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7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A32-2691-C04E-BE39-E0D0D2D0B84F}" type="datetimeFigureOut">
              <a:rPr lang="en-US" smtClean="0"/>
              <a:t>6/21/18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894-8D45-DF41-A24A-FFC788149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2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7A32-2691-C04E-BE39-E0D0D2D0B84F}" type="datetimeFigureOut">
              <a:rPr lang="en-US" smtClean="0"/>
              <a:t>6/21/18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0C894-8D45-DF41-A24A-FFC788149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8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37A32-2691-C04E-BE39-E0D0D2D0B84F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0C894-8D45-DF41-A24A-FFC788149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E45B9C-712E-BD40-B03B-C28D9936D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618A3A-8DD2-554C-A8D7-14E5F14DA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F1F149-F330-4643-A0B5-B16366CCD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DA624-4054-7548-8623-BDDDC78ED607}" type="datetime1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32D0EB-68C5-3A42-ADDB-C82B970E37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51562B-2014-4040-A6FA-4D59647A4D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5AF9C-BE39-4740-87DB-8A68228DE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65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D9F59-25A5-4749-857B-B3FB62AE4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2193"/>
          </a:xfrm>
        </p:spPr>
        <p:txBody>
          <a:bodyPr>
            <a:noAutofit/>
          </a:bodyPr>
          <a:lstStyle/>
          <a:p>
            <a:r>
              <a:rPr lang="en-US" sz="4000" b="1" dirty="0"/>
              <a:t>WG-2: How to improve the present specification for bulk Niobium?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58A89-F621-EB4D-B977-15E85A2D5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7787"/>
            <a:ext cx="7886700" cy="500974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r>
              <a:rPr lang="en-US" altLang="ja-JP" dirty="0" err="1">
                <a:latin typeface="Helvetica" pitchFamily="2" charset="0"/>
              </a:rPr>
              <a:t>Nb</a:t>
            </a:r>
            <a:r>
              <a:rPr lang="en-US" altLang="ja-JP" dirty="0">
                <a:latin typeface="Helvetica" pitchFamily="2" charset="0"/>
              </a:rPr>
              <a:t> specifications are well established and have been successfully used for different projects. </a:t>
            </a:r>
          </a:p>
          <a:p>
            <a:pPr>
              <a:lnSpc>
                <a:spcPct val="100000"/>
              </a:lnSpc>
            </a:pPr>
            <a:r>
              <a:rPr lang="en-US" altLang="ja-JP" dirty="0">
                <a:latin typeface="Helvetica" pitchFamily="2" charset="0"/>
              </a:rPr>
              <a:t>Recent advances have compelled us to </a:t>
            </a:r>
            <a:r>
              <a:rPr lang="en-US" altLang="ja-JP" b="1" dirty="0">
                <a:latin typeface="Helvetica" pitchFamily="2" charset="0"/>
              </a:rPr>
              <a:t>re-evaluate the </a:t>
            </a:r>
            <a:r>
              <a:rPr lang="en-US" altLang="ja-JP" b="1" dirty="0" err="1">
                <a:latin typeface="Helvetica" pitchFamily="2" charset="0"/>
              </a:rPr>
              <a:t>Nb</a:t>
            </a:r>
            <a:r>
              <a:rPr lang="en-US" altLang="ja-JP" b="1" dirty="0">
                <a:latin typeface="Helvetica" pitchFamily="2" charset="0"/>
              </a:rPr>
              <a:t> material specification</a:t>
            </a:r>
            <a:r>
              <a:rPr lang="en-US" altLang="ja-JP" dirty="0">
                <a:latin typeface="Helvetica" pitchFamily="2" charset="0"/>
              </a:rPr>
              <a:t> to ensure that it provides material that can provide high performing cavities without excessive cost</a:t>
            </a:r>
          </a:p>
          <a:p>
            <a:pPr>
              <a:lnSpc>
                <a:spcPct val="100000"/>
              </a:lnSpc>
            </a:pPr>
            <a:r>
              <a:rPr lang="en-US" altLang="ja-JP" dirty="0">
                <a:latin typeface="Helvetica" pitchFamily="2" charset="0"/>
              </a:rPr>
              <a:t>WG-2 sessions will involve presentations and discussions of:</a:t>
            </a:r>
          </a:p>
          <a:p>
            <a:pPr lvl="1">
              <a:lnSpc>
                <a:spcPct val="100000"/>
              </a:lnSpc>
            </a:pPr>
            <a:r>
              <a:rPr lang="en-US" altLang="ja-JP" dirty="0">
                <a:latin typeface="Helvetica" pitchFamily="2" charset="0"/>
              </a:rPr>
              <a:t>Fundamentals in materials science and superconducting properties and their influence on performance</a:t>
            </a:r>
          </a:p>
          <a:p>
            <a:pPr lvl="1">
              <a:lnSpc>
                <a:spcPct val="100000"/>
              </a:lnSpc>
            </a:pPr>
            <a:r>
              <a:rPr lang="en-US" altLang="ja-JP" dirty="0">
                <a:latin typeface="Helvetica" pitchFamily="2" charset="0"/>
              </a:rPr>
              <a:t>Recent advances in understanding of the mechanisms of flux expulsion during cooldown and towards pinpointing the relevant material properties at the sheet level</a:t>
            </a:r>
          </a:p>
          <a:p>
            <a:pPr lvl="1">
              <a:lnSpc>
                <a:spcPct val="100000"/>
              </a:lnSpc>
            </a:pPr>
            <a:r>
              <a:rPr lang="en-US" altLang="ja-JP" dirty="0">
                <a:latin typeface="Helvetica" pitchFamily="2" charset="0"/>
              </a:rPr>
              <a:t>Cost reduction – studies of the performance of large grain material and material with higher levels of impurities than in standard specifications</a:t>
            </a:r>
          </a:p>
          <a:p>
            <a:pPr lvl="1">
              <a:lnSpc>
                <a:spcPct val="100000"/>
              </a:lnSpc>
            </a:pPr>
            <a:r>
              <a:rPr lang="en-US" altLang="ja-JP" dirty="0">
                <a:latin typeface="Helvetica" pitchFamily="2" charset="0"/>
              </a:rPr>
              <a:t>Experience in projects, and advices from </a:t>
            </a:r>
            <a:r>
              <a:rPr lang="en-US" altLang="ja-JP" dirty="0" err="1">
                <a:latin typeface="Helvetica" pitchFamily="2" charset="0"/>
              </a:rPr>
              <a:t>Nb</a:t>
            </a:r>
            <a:r>
              <a:rPr lang="en-US" altLang="ja-JP" dirty="0">
                <a:latin typeface="Helvetica" pitchFamily="2" charset="0"/>
              </a:rPr>
              <a:t> venders</a:t>
            </a:r>
          </a:p>
        </p:txBody>
      </p:sp>
    </p:spTree>
    <p:extLst>
      <p:ext uri="{BB962C8B-B14F-4D97-AF65-F5344CB8AC3E}">
        <p14:creationId xmlns:p14="http://schemas.microsoft.com/office/powerpoint/2010/main" val="37060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698021-D047-0840-BFBA-F420D50E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48" y="1281407"/>
            <a:ext cx="7886700" cy="872288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>
                <a:latin typeface="Helvetica" pitchFamily="2" charset="0"/>
              </a:rPr>
              <a:t>June 26, Session 1: Fundamentals </a:t>
            </a:r>
            <a:br>
              <a:rPr kumimoji="1" lang="en-US" altLang="ja-JP" b="1" dirty="0">
                <a:latin typeface="Helvetica" pitchFamily="2" charset="0"/>
              </a:rPr>
            </a:br>
            <a:r>
              <a:rPr lang="en-US" altLang="ja-JP" sz="2700" dirty="0">
                <a:solidFill>
                  <a:schemeClr val="accent5">
                    <a:lumMod val="75000"/>
                  </a:schemeClr>
                </a:solidFill>
                <a:latin typeface="Helvetica" pitchFamily="2" charset="0"/>
              </a:rPr>
              <a:t>Chaired by S. Posen</a:t>
            </a:r>
            <a:endParaRPr kumimoji="1" lang="ja-JP" altLang="en-US">
              <a:solidFill>
                <a:schemeClr val="accent5">
                  <a:lumMod val="75000"/>
                </a:schemeClr>
              </a:solidFill>
              <a:latin typeface="Helvetica" pitchFamily="2" charset="0"/>
            </a:endParaRP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FA8F7C99-998C-044A-80C7-923BED85FF5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03781" y="2219457"/>
          <a:ext cx="8179930" cy="3746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8280">
                  <a:extLst>
                    <a:ext uri="{9D8B030D-6E8A-4147-A177-3AD203B41FA5}">
                      <a16:colId xmlns:a16="http://schemas.microsoft.com/office/drawing/2014/main" val="2759505777"/>
                    </a:ext>
                  </a:extLst>
                </a:gridCol>
                <a:gridCol w="1032566">
                  <a:extLst>
                    <a:ext uri="{9D8B030D-6E8A-4147-A177-3AD203B41FA5}">
                      <a16:colId xmlns:a16="http://schemas.microsoft.com/office/drawing/2014/main" val="2335932176"/>
                    </a:ext>
                  </a:extLst>
                </a:gridCol>
                <a:gridCol w="4617446">
                  <a:extLst>
                    <a:ext uri="{9D8B030D-6E8A-4147-A177-3AD203B41FA5}">
                      <a16:colId xmlns:a16="http://schemas.microsoft.com/office/drawing/2014/main" val="2891506446"/>
                    </a:ext>
                  </a:extLst>
                </a:gridCol>
                <a:gridCol w="1811638">
                  <a:extLst>
                    <a:ext uri="{9D8B030D-6E8A-4147-A177-3AD203B41FA5}">
                      <a16:colId xmlns:a16="http://schemas.microsoft.com/office/drawing/2014/main" val="4092741037"/>
                    </a:ext>
                  </a:extLst>
                </a:gridCol>
              </a:tblGrid>
              <a:tr h="2133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#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Time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Preliminary title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Presenter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126633064"/>
                  </a:ext>
                </a:extLst>
              </a:tr>
              <a:tr h="5288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1-0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11:00–11:05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Introduction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Conveners, 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  presented by S. Posen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559264481"/>
                  </a:ext>
                </a:extLst>
              </a:tr>
              <a:tr h="47912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1-1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11:05-11:15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(6+4)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Performance in LCLS-II Cryomodules at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Fermilab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S. Posen (FNAL)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25282689"/>
                  </a:ext>
                </a:extLst>
              </a:tr>
              <a:tr h="5918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1-2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11:15-11:35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(12+8)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Doping Results as a Function of Different Material for LCLS-II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D. Gonnella (SLAC)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367535980"/>
                  </a:ext>
                </a:extLst>
              </a:tr>
              <a:tr h="52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1-3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11:35-11:55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(12+8)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Microscopic Investigation of Flux Expulsion in Production</a:t>
                      </a:r>
                    </a:p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Grade Niobium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M.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Martinello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(FNAL)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578165407"/>
                  </a:ext>
                </a:extLst>
              </a:tr>
              <a:tr h="5260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1-4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11:55-12:10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(8+7)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Microstructural studies of Flux Expulsion and Entry in LCLS-II</a:t>
                      </a:r>
                    </a:p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Material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S. Balachandran (NMFL),  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  presented by P.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Dhakal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63298219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1-5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12:10-12:30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1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Discussion, </a:t>
                      </a:r>
                      <a:r>
                        <a:rPr kumimoji="1" lang="en-US" altLang="ja-JP" sz="1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Helvetica" pitchFamily="2" charset="0"/>
                        </a:rPr>
                        <a:t>including a short report: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Helvetica" pitchFamily="2" charset="0"/>
                        </a:rPr>
                        <a:t>“First trial of temperature dependent EBSD measurement”</a:t>
                      </a:r>
                      <a:endParaRPr kumimoji="1" lang="ja-JP" altLang="en-US" sz="1000" b="0">
                        <a:solidFill>
                          <a:schemeClr val="accent6">
                            <a:lumMod val="75000"/>
                          </a:schemeClr>
                        </a:solidFill>
                        <a:latin typeface="Helvetica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ALL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T. Konomi (KEK)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972693845"/>
                  </a:ext>
                </a:extLst>
              </a:tr>
              <a:tr h="40068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  Note: Speakers advised to minimize their presentations for more discussions (Q&amp;As) to be encouraged. </a:t>
                      </a: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 b="1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1182005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BCA22F4-0937-9845-87C8-27B845641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75393" y="5604635"/>
            <a:ext cx="2057400" cy="273844"/>
          </a:xfrm>
        </p:spPr>
        <p:txBody>
          <a:bodyPr/>
          <a:lstStyle/>
          <a:p>
            <a:pPr defTabSz="685800"/>
            <a:fld id="{3F15AF9C-BE39-4740-87DB-8A68228DE784}" type="slidenum">
              <a:rPr kumimoji="1" lang="ja-JP" altLang="en-US">
                <a:solidFill>
                  <a:prstClr val="black">
                    <a:tint val="75000"/>
                  </a:prstClr>
                </a:solidFill>
                <a:latin typeface="游ゴシック" panose="020F0502020204030204"/>
                <a:ea typeface="游ゴシック" panose="020B0400000000000000" pitchFamily="34" charset="-128"/>
              </a:rPr>
              <a:pPr defTabSz="685800"/>
              <a:t>2</a:t>
            </a:fld>
            <a:endParaRPr kumimoji="1" lang="ja-JP" altLang="en-US">
              <a:solidFill>
                <a:prstClr val="black">
                  <a:tint val="75000"/>
                </a:prstClr>
              </a:solidFill>
              <a:latin typeface="游ゴシック" panose="020F0502020204030204"/>
              <a:ea typeface="游ゴシック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470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698021-D047-0840-BFBA-F420D50E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62" y="1220173"/>
            <a:ext cx="8589445" cy="872288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>
                <a:latin typeface="Helvetica" pitchFamily="2" charset="0"/>
              </a:rPr>
              <a:t>June 26, Session 2: </a:t>
            </a:r>
            <a:r>
              <a:rPr lang="en-US" altLang="ja-JP" b="1" dirty="0">
                <a:latin typeface="Helvetica" pitchFamily="2" charset="0"/>
              </a:rPr>
              <a:t>Fundamentals and LG/FG </a:t>
            </a:r>
            <a:br>
              <a:rPr kumimoji="1" lang="en-US" altLang="ja-JP" b="1" dirty="0">
                <a:latin typeface="Helvetica" pitchFamily="2" charset="0"/>
              </a:rPr>
            </a:br>
            <a:r>
              <a:rPr lang="en-US" altLang="ja-JP" sz="2700" dirty="0">
                <a:solidFill>
                  <a:schemeClr val="accent5">
                    <a:lumMod val="75000"/>
                  </a:schemeClr>
                </a:solidFill>
                <a:latin typeface="Helvetica" pitchFamily="2" charset="0"/>
              </a:rPr>
              <a:t>Chaired by A. Yamamoto</a:t>
            </a:r>
            <a:endParaRPr kumimoji="1" lang="ja-JP" altLang="en-US" dirty="0">
              <a:solidFill>
                <a:schemeClr val="accent5">
                  <a:lumMod val="75000"/>
                </a:schemeClr>
              </a:solidFill>
              <a:latin typeface="Helvetica" pitchFamily="2" charset="0"/>
            </a:endParaRP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FA8F7C99-998C-044A-80C7-923BED85FF5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38202" y="2153695"/>
          <a:ext cx="8218367" cy="3420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16">
                  <a:extLst>
                    <a:ext uri="{9D8B030D-6E8A-4147-A177-3AD203B41FA5}">
                      <a16:colId xmlns:a16="http://schemas.microsoft.com/office/drawing/2014/main" val="2759505777"/>
                    </a:ext>
                  </a:extLst>
                </a:gridCol>
                <a:gridCol w="1067553">
                  <a:extLst>
                    <a:ext uri="{9D8B030D-6E8A-4147-A177-3AD203B41FA5}">
                      <a16:colId xmlns:a16="http://schemas.microsoft.com/office/drawing/2014/main" val="2335932176"/>
                    </a:ext>
                  </a:extLst>
                </a:gridCol>
                <a:gridCol w="4386038">
                  <a:extLst>
                    <a:ext uri="{9D8B030D-6E8A-4147-A177-3AD203B41FA5}">
                      <a16:colId xmlns:a16="http://schemas.microsoft.com/office/drawing/2014/main" val="2891506446"/>
                    </a:ext>
                  </a:extLst>
                </a:gridCol>
                <a:gridCol w="2030060">
                  <a:extLst>
                    <a:ext uri="{9D8B030D-6E8A-4147-A177-3AD203B41FA5}">
                      <a16:colId xmlns:a16="http://schemas.microsoft.com/office/drawing/2014/main" val="4092741037"/>
                    </a:ext>
                  </a:extLst>
                </a:gridCol>
              </a:tblGrid>
              <a:tr h="2133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#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Time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Preliminary title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Presenter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126633064"/>
                  </a:ext>
                </a:extLst>
              </a:tr>
              <a:tr h="5288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2-1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14:00-14:20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(12+8)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The importance</a:t>
                      </a:r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of recrystallization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C. Antoine (CEA)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014297857"/>
                  </a:ext>
                </a:extLst>
              </a:tr>
              <a:tr h="5288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2-2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14:20-14:40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(12+8)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LG- and FG-Niobium SRF Cavity Fabrication and Test  </a:t>
                      </a:r>
                    </a:p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Results at KEK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T.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Dohmae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(KEK)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4123211670"/>
                  </a:ext>
                </a:extLst>
              </a:tr>
              <a:tr h="47912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2-3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14:40-15:55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(8+7)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Ingot Niobium for Efficient and Potentially Low Cost SRF </a:t>
                      </a:r>
                    </a:p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Cavities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P.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Dhakal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JLab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)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25282689"/>
                  </a:ext>
                </a:extLst>
              </a:tr>
              <a:tr h="5918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2-4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15:55-15:10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(8+7)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Experience with LG Niobium SRF Cavities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K. Saito (FRIB)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499227804"/>
                  </a:ext>
                </a:extLst>
              </a:tr>
              <a:tr h="5918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2-5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15:10-15:30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Discussion, and preparation for Vender’s session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 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All, and A. Yamamoto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367535980"/>
                  </a:ext>
                </a:extLst>
              </a:tr>
              <a:tr h="48688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  Note: Speakers advised to minimize their presentations for more discussions (Q&amp;As) to be encouraged. </a:t>
                      </a: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5225836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B2D2BCA-C8D6-4948-8004-865B5BD20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F15AF9C-BE39-4740-87DB-8A68228DE784}" type="slidenum">
              <a:rPr kumimoji="1" lang="ja-JP" altLang="en-US">
                <a:solidFill>
                  <a:prstClr val="black">
                    <a:tint val="75000"/>
                  </a:prstClr>
                </a:solidFill>
                <a:latin typeface="游ゴシック" panose="020F0502020204030204"/>
                <a:ea typeface="游ゴシック" panose="020B0400000000000000" pitchFamily="34" charset="-128"/>
              </a:rPr>
              <a:pPr defTabSz="685800"/>
              <a:t>3</a:t>
            </a:fld>
            <a:endParaRPr kumimoji="1" lang="ja-JP" altLang="en-US">
              <a:solidFill>
                <a:prstClr val="black">
                  <a:tint val="75000"/>
                </a:prstClr>
              </a:solidFill>
              <a:latin typeface="游ゴシック" panose="020F0502020204030204"/>
              <a:ea typeface="游ゴシック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860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698021-D047-0840-BFBA-F420D50E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203" y="1281407"/>
            <a:ext cx="8220206" cy="872288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>
                <a:latin typeface="Helvetica" pitchFamily="2" charset="0"/>
              </a:rPr>
              <a:t>June 26, Session 3: </a:t>
            </a:r>
            <a:r>
              <a:rPr lang="en-US" altLang="ja-JP" b="1" dirty="0">
                <a:latin typeface="Helvetica" pitchFamily="2" charset="0"/>
              </a:rPr>
              <a:t>Advices from Venders</a:t>
            </a:r>
            <a:br>
              <a:rPr kumimoji="1" lang="en-US" altLang="ja-JP" b="1" dirty="0">
                <a:latin typeface="Helvetica" pitchFamily="2" charset="0"/>
              </a:rPr>
            </a:br>
            <a:r>
              <a:rPr lang="en-US" altLang="ja-JP" sz="2700" dirty="0">
                <a:solidFill>
                  <a:schemeClr val="accent5">
                    <a:lumMod val="75000"/>
                  </a:schemeClr>
                </a:solidFill>
                <a:latin typeface="Helvetica" pitchFamily="2" charset="0"/>
              </a:rPr>
              <a:t>Chaired by A. Yamamoto</a:t>
            </a:r>
            <a:endParaRPr kumimoji="1" lang="ja-JP" altLang="en-US">
              <a:solidFill>
                <a:schemeClr val="accent5">
                  <a:lumMod val="75000"/>
                </a:schemeClr>
              </a:solidFill>
              <a:latin typeface="Helvetica" pitchFamily="2" charset="0"/>
            </a:endParaRP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FA8F7C99-998C-044A-80C7-923BED85FF5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13048" y="2153695"/>
          <a:ext cx="8054628" cy="3621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123">
                  <a:extLst>
                    <a:ext uri="{9D8B030D-6E8A-4147-A177-3AD203B41FA5}">
                      <a16:colId xmlns:a16="http://schemas.microsoft.com/office/drawing/2014/main" val="2759505777"/>
                    </a:ext>
                  </a:extLst>
                </a:gridCol>
                <a:gridCol w="1045279">
                  <a:extLst>
                    <a:ext uri="{9D8B030D-6E8A-4147-A177-3AD203B41FA5}">
                      <a16:colId xmlns:a16="http://schemas.microsoft.com/office/drawing/2014/main" val="2335932176"/>
                    </a:ext>
                  </a:extLst>
                </a:gridCol>
                <a:gridCol w="4429655">
                  <a:extLst>
                    <a:ext uri="{9D8B030D-6E8A-4147-A177-3AD203B41FA5}">
                      <a16:colId xmlns:a16="http://schemas.microsoft.com/office/drawing/2014/main" val="2891506446"/>
                    </a:ext>
                  </a:extLst>
                </a:gridCol>
                <a:gridCol w="1852571">
                  <a:extLst>
                    <a:ext uri="{9D8B030D-6E8A-4147-A177-3AD203B41FA5}">
                      <a16:colId xmlns:a16="http://schemas.microsoft.com/office/drawing/2014/main" val="4092741037"/>
                    </a:ext>
                  </a:extLst>
                </a:gridCol>
              </a:tblGrid>
              <a:tr h="199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#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Time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Preliminary title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Presenter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126633064"/>
                  </a:ext>
                </a:extLst>
              </a:tr>
              <a:tr h="4258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3-1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16:00-16:10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(10)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Report from Tokyo-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Denkai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H.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Umezawa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25282689"/>
                  </a:ext>
                </a:extLst>
              </a:tr>
              <a:tr h="5260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3-2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16:10-16:20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(10)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Report from ATI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P.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O'larey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367535980"/>
                  </a:ext>
                </a:extLst>
              </a:tr>
              <a:tr h="467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3-3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16:20-16:30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(10)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Response from OTIC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H. Zhao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578165407"/>
                  </a:ext>
                </a:extLst>
              </a:tr>
              <a:tr h="467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3-4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16:30-16:40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(10)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Report from HERAEUS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B. </a:t>
                      </a:r>
                      <a:r>
                        <a:rPr lang="en-US" altLang="ja-JP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Spaniol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, </a:t>
                      </a:r>
                      <a:r>
                        <a:rPr lang="en-US" altLang="ja-JP" sz="12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presented by</a:t>
                      </a:r>
                    </a:p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  A. Yamamoto</a:t>
                      </a:r>
                      <a:r>
                        <a:rPr lang="en-US" sz="12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63298219"/>
                  </a:ext>
                </a:extLst>
              </a:tr>
              <a:tr h="3907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3-5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16:40-16:50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(10)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Report from ULVAC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N. Abe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972693845"/>
                  </a:ext>
                </a:extLst>
              </a:tr>
              <a:tr h="3907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3-6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16:50-17:00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(10)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Report from CBMM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G. Abdo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416531383"/>
                  </a:ext>
                </a:extLst>
              </a:tr>
              <a:tr h="3771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3-7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17:00-17:30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Panel Discussion to reach consensus for specification 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 improvements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All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4008628389"/>
                  </a:ext>
                </a:extLst>
              </a:tr>
              <a:tr h="37712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  Note: Speakers advised to minimize their presentations for more discussions (Q&amp;As) to be encouraged. </a:t>
                      </a: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7407812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D6F453-2A69-4342-9A13-5A787928D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F15AF9C-BE39-4740-87DB-8A68228DE784}" type="slidenum">
              <a:rPr kumimoji="1" lang="ja-JP" altLang="en-US">
                <a:solidFill>
                  <a:prstClr val="black">
                    <a:tint val="75000"/>
                  </a:prstClr>
                </a:solidFill>
                <a:latin typeface="游ゴシック" panose="020F0502020204030204"/>
                <a:ea typeface="游ゴシック" panose="020B0400000000000000" pitchFamily="34" charset="-128"/>
              </a:rPr>
              <a:pPr defTabSz="685800"/>
              <a:t>4</a:t>
            </a:fld>
            <a:endParaRPr kumimoji="1" lang="ja-JP" altLang="en-US">
              <a:solidFill>
                <a:prstClr val="black">
                  <a:tint val="75000"/>
                </a:prstClr>
              </a:solidFill>
              <a:latin typeface="游ゴシック" panose="020F0502020204030204"/>
              <a:ea typeface="游ゴシック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5096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698021-D047-0840-BFBA-F420D50E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92" y="1196545"/>
            <a:ext cx="8386832" cy="872288"/>
          </a:xfrm>
        </p:spPr>
        <p:txBody>
          <a:bodyPr>
            <a:normAutofit fontScale="90000"/>
          </a:bodyPr>
          <a:lstStyle/>
          <a:p>
            <a:r>
              <a:rPr lang="en-US" altLang="ja-JP" b="1" dirty="0">
                <a:latin typeface="Helvetica" pitchFamily="2" charset="0"/>
              </a:rPr>
              <a:t>June 27, </a:t>
            </a:r>
            <a:r>
              <a:rPr kumimoji="1" lang="en-US" altLang="ja-JP" b="1" dirty="0">
                <a:latin typeface="Helvetica" pitchFamily="2" charset="0"/>
              </a:rPr>
              <a:t>Session 4: LG and RRR, Discussion</a:t>
            </a:r>
            <a:br>
              <a:rPr kumimoji="1" lang="en-US" altLang="ja-JP" b="1" dirty="0">
                <a:latin typeface="Helvetica" pitchFamily="2" charset="0"/>
              </a:rPr>
            </a:br>
            <a:r>
              <a:rPr lang="en-US" altLang="ja-JP" sz="2700" dirty="0">
                <a:solidFill>
                  <a:schemeClr val="accent5">
                    <a:lumMod val="75000"/>
                  </a:schemeClr>
                </a:solidFill>
                <a:latin typeface="Helvetica" pitchFamily="2" charset="0"/>
              </a:rPr>
              <a:t>Chaired by C. Antoine</a:t>
            </a:r>
            <a:endParaRPr lang="ja-JP" altLang="en-US" sz="3000" dirty="0">
              <a:solidFill>
                <a:schemeClr val="accent5">
                  <a:lumMod val="75000"/>
                </a:schemeClr>
              </a:solidFill>
              <a:latin typeface="Helvetica" pitchFamily="2" charset="0"/>
            </a:endParaRP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FA8F7C99-998C-044A-80C7-923BED85FF5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20991" y="2203303"/>
          <a:ext cx="8021762" cy="3306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752">
                  <a:extLst>
                    <a:ext uri="{9D8B030D-6E8A-4147-A177-3AD203B41FA5}">
                      <a16:colId xmlns:a16="http://schemas.microsoft.com/office/drawing/2014/main" val="2759505777"/>
                    </a:ext>
                  </a:extLst>
                </a:gridCol>
                <a:gridCol w="1042355">
                  <a:extLst>
                    <a:ext uri="{9D8B030D-6E8A-4147-A177-3AD203B41FA5}">
                      <a16:colId xmlns:a16="http://schemas.microsoft.com/office/drawing/2014/main" val="2335932176"/>
                    </a:ext>
                  </a:extLst>
                </a:gridCol>
                <a:gridCol w="4417265">
                  <a:extLst>
                    <a:ext uri="{9D8B030D-6E8A-4147-A177-3AD203B41FA5}">
                      <a16:colId xmlns:a16="http://schemas.microsoft.com/office/drawing/2014/main" val="2891506446"/>
                    </a:ext>
                  </a:extLst>
                </a:gridCol>
                <a:gridCol w="1847390">
                  <a:extLst>
                    <a:ext uri="{9D8B030D-6E8A-4147-A177-3AD203B41FA5}">
                      <a16:colId xmlns:a16="http://schemas.microsoft.com/office/drawing/2014/main" val="4092741037"/>
                    </a:ext>
                  </a:extLst>
                </a:gridCol>
              </a:tblGrid>
              <a:tr h="1916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#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Time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Preliminary title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Presenter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126633064"/>
                  </a:ext>
                </a:extLst>
              </a:tr>
              <a:tr h="4523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4-1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11:00-11:20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(12+8)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LG Cavity Experience at DESY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J.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Sekutowicz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(DESY)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602203098"/>
                  </a:ext>
                </a:extLst>
              </a:tr>
              <a:tr h="4523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4-2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11:20-11:35 (8+7)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Experimental Study of Flux Expulsion and Cold Work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S. Posen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Fermilab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)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559264481"/>
                  </a:ext>
                </a:extLst>
              </a:tr>
              <a:tr h="4098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4-3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11:35-11:45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(6+4)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Eddy Current Scanning of Large Niobium Sheets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F.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Schandler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(ESS)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25282689"/>
                  </a:ext>
                </a:extLst>
              </a:tr>
              <a:tr h="4500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4-4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11:45-12:00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(8+7)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Effect of high Tantalum for cost-effective SRF Cavities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G.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Myneni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(ISOHIM)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578165407"/>
                  </a:ext>
                </a:extLst>
              </a:tr>
              <a:tr h="4500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4-5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12:00-12:10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(6+4)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Niobium RRR Dependence on SRF Cavity Performance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T. Kubo (KEK), presented 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  by A. Yamamoto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63298219"/>
                  </a:ext>
                </a:extLst>
              </a:tr>
              <a:tr h="4500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4-6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12:10-12:30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Discussion: How we may improve </a:t>
                      </a:r>
                      <a:r>
                        <a:rPr lang="en-US" altLang="ja-JP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Nb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specification?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 All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937613182"/>
                  </a:ext>
                </a:extLst>
              </a:tr>
              <a:tr h="45001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  <a:ea typeface="ＭＳ Ｐゴシック" panose="020B0600070205080204" pitchFamily="34" charset="-128"/>
                        </a:rPr>
                        <a:t>    Note: Speakers advised to minimize their presentations for more discussions (Q&amp;As) to be encouraged. </a:t>
                      </a: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ＭＳ Ｐゴシック" panose="020B060007020508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724326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3E7313-78DE-7240-A9F0-7880A823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F15AF9C-BE39-4740-87DB-8A68228DE784}" type="slidenum">
              <a:rPr kumimoji="1" lang="ja-JP" altLang="en-US">
                <a:solidFill>
                  <a:prstClr val="black">
                    <a:tint val="75000"/>
                  </a:prstClr>
                </a:solidFill>
                <a:latin typeface="游ゴシック" panose="020F0502020204030204"/>
                <a:ea typeface="游ゴシック" panose="020B0400000000000000" pitchFamily="34" charset="-128"/>
              </a:rPr>
              <a:pPr defTabSz="685800"/>
              <a:t>5</a:t>
            </a:fld>
            <a:endParaRPr kumimoji="1" lang="ja-JP" altLang="en-US">
              <a:solidFill>
                <a:prstClr val="black">
                  <a:tint val="75000"/>
                </a:prstClr>
              </a:solidFill>
              <a:latin typeface="游ゴシック" panose="020F0502020204030204"/>
              <a:ea typeface="游ゴシック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453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726</Words>
  <Application>Microsoft Macintosh PowerPoint</Application>
  <PresentationFormat>On-screen Show (4:3)</PresentationFormat>
  <Paragraphs>161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Helvetica</vt:lpstr>
      <vt:lpstr>Office Theme</vt:lpstr>
      <vt:lpstr>Office テーマ</vt:lpstr>
      <vt:lpstr>WG-2: How to improve the present specification for bulk Niobium?</vt:lpstr>
      <vt:lpstr>June 26, Session 1: Fundamentals  Chaired by S. Posen</vt:lpstr>
      <vt:lpstr>June 26, Session 2: Fundamentals and LG/FG  Chaired by A. Yamamoto</vt:lpstr>
      <vt:lpstr>June 26, Session 3: Advices from Venders Chaired by A. Yamamoto</vt:lpstr>
      <vt:lpstr>June 27, Session 4: LG and RRR, Discussion Chaired by C. Antoine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WG-2: How to improve the present specification for bulk Niobium?</dc:title>
  <dc:creator>Sam Posen</dc:creator>
  <cp:lastModifiedBy>Sam Posen</cp:lastModifiedBy>
  <cp:revision>9</cp:revision>
  <dcterms:created xsi:type="dcterms:W3CDTF">2018-06-17T23:04:21Z</dcterms:created>
  <dcterms:modified xsi:type="dcterms:W3CDTF">2018-06-22T03:18:14Z</dcterms:modified>
</cp:coreProperties>
</file>