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73" r:id="rId3"/>
    <p:sldId id="274" r:id="rId4"/>
    <p:sldId id="283" r:id="rId5"/>
    <p:sldId id="282" r:id="rId6"/>
    <p:sldId id="284" r:id="rId7"/>
    <p:sldId id="287" r:id="rId8"/>
    <p:sldId id="288" r:id="rId9"/>
    <p:sldId id="286" r:id="rId10"/>
    <p:sldId id="285" r:id="rId11"/>
    <p:sldId id="281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8" autoAdjust="0"/>
  </p:normalViewPr>
  <p:slideViewPr>
    <p:cSldViewPr snapToGrid="0" snapToObjects="1">
      <p:cViewPr varScale="1">
        <p:scale>
          <a:sx n="73" d="100"/>
          <a:sy n="73" d="100"/>
        </p:scale>
        <p:origin x="12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June 26, 2018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June 26, 2018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June 26,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Update on N-infusion at </a:t>
            </a:r>
            <a:r>
              <a:rPr lang="en-US" sz="3600" dirty="0" err="1" smtClean="0"/>
              <a:t>JLab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5" y="1720792"/>
            <a:ext cx="5174796" cy="32466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TTC Meeting 2018</a:t>
            </a:r>
          </a:p>
          <a:p>
            <a:r>
              <a:rPr lang="en-US" sz="2000" dirty="0" smtClean="0"/>
              <a:t>26-29 June 2018</a:t>
            </a:r>
          </a:p>
          <a:p>
            <a:r>
              <a:rPr lang="en-US" sz="2000" dirty="0" smtClean="0"/>
              <a:t>RIKEN </a:t>
            </a:r>
            <a:r>
              <a:rPr lang="en-US" sz="2000" dirty="0" err="1" smtClean="0"/>
              <a:t>Nishina</a:t>
            </a:r>
            <a:r>
              <a:rPr lang="en-US" sz="2000" dirty="0" smtClean="0"/>
              <a:t> Center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419228" y="4314432"/>
            <a:ext cx="4051834" cy="4208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66FF"/>
                </a:solidFill>
              </a:rPr>
              <a:t>Pashupati</a:t>
            </a:r>
            <a:r>
              <a:rPr lang="en-US" b="1" dirty="0" smtClean="0">
                <a:solidFill>
                  <a:srgbClr val="0066FF"/>
                </a:solidFill>
              </a:rPr>
              <a:t> </a:t>
            </a:r>
            <a:r>
              <a:rPr lang="en-US" b="1" dirty="0" err="1" smtClean="0">
                <a:solidFill>
                  <a:srgbClr val="0066FF"/>
                </a:solidFill>
              </a:rPr>
              <a:t>Dhakal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3374571" y="6382851"/>
            <a:ext cx="2057400" cy="365125"/>
          </a:xfrm>
        </p:spPr>
        <p:txBody>
          <a:bodyPr/>
          <a:lstStyle/>
          <a:p>
            <a:fld id="{BDC57488-3539-8349-95E7-E0E3D7B2EDB0}" type="datetime2">
              <a:rPr lang="en-US" smtClean="0"/>
              <a:pPr/>
              <a:t>Tuesday, June 26, 2018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67" y="1495424"/>
            <a:ext cx="1890046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9228" y="4735294"/>
            <a:ext cx="3982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More details of the talk:</a:t>
            </a:r>
          </a:p>
          <a:p>
            <a:r>
              <a:rPr lang="en-US" b="1" dirty="0" smtClean="0"/>
              <a:t>P. </a:t>
            </a:r>
            <a:r>
              <a:rPr lang="en-US" b="1" dirty="0" err="1" smtClean="0"/>
              <a:t>Dhakal</a:t>
            </a:r>
            <a:r>
              <a:rPr lang="en-US" b="1" dirty="0" smtClean="0"/>
              <a:t> et al., PRAB 21 032001 (2018)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N-Infusion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10" name="AutoShape 2" descr="Image result for SRF cavities"/>
          <p:cNvSpPr>
            <a:spLocks noChangeAspect="1" noChangeArrowheads="1"/>
          </p:cNvSpPr>
          <p:nvPr/>
        </p:nvSpPr>
        <p:spPr bwMode="auto">
          <a:xfrm>
            <a:off x="155575" y="-419100"/>
            <a:ext cx="5191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C:\Users\dhakal\Documents\Data\Cavity test\RDT-14\RDT14_Ru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7" y="723929"/>
            <a:ext cx="3985524" cy="31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93976" y="1582516"/>
            <a:ext cx="15007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1.3 GHz, 2.0 K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3.2x10</a:t>
            </a:r>
            <a:r>
              <a:rPr lang="en-US" sz="1200" baseline="30000" dirty="0" smtClean="0">
                <a:solidFill>
                  <a:srgbClr val="FF0000"/>
                </a:solidFill>
              </a:rPr>
              <a:t>10</a:t>
            </a:r>
            <a:r>
              <a:rPr lang="en-US" sz="1200" dirty="0" smtClean="0">
                <a:solidFill>
                  <a:srgbClr val="FF0000"/>
                </a:solidFill>
              </a:rPr>
              <a:t> @ 25 MV/m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192" y="1938147"/>
            <a:ext cx="8665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RDT-14</a:t>
            </a:r>
            <a:endParaRPr lang="en-US" dirty="0"/>
          </a:p>
        </p:txBody>
      </p:sp>
      <p:pic>
        <p:nvPicPr>
          <p:cNvPr id="2050" name="Picture 2" descr="C:\Users\dhakal\Documents\Data\Cavity test\TD\TD6\TD6_160N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50" y="871269"/>
            <a:ext cx="3412115" cy="287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hakal\Documents\Data\Cavity test\TD\TD5\LTB at N2\Run4_TD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09" y="3743690"/>
            <a:ext cx="3482765" cy="2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65890" y="3917398"/>
            <a:ext cx="87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TD5-LG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69" y="3743690"/>
            <a:ext cx="3355626" cy="3093699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886891" y="4676503"/>
            <a:ext cx="404949" cy="418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9559" y="5290539"/>
            <a:ext cx="2037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Decrease in Q observed with increase in residual resistance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24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Compare with Theory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10" name="AutoShape 2" descr="Image result for SRF cavities"/>
          <p:cNvSpPr>
            <a:spLocks noChangeAspect="1" noChangeArrowheads="1"/>
          </p:cNvSpPr>
          <p:nvPr/>
        </p:nvSpPr>
        <p:spPr bwMode="auto">
          <a:xfrm>
            <a:off x="155575" y="-419100"/>
            <a:ext cx="5191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818431"/>
            <a:ext cx="3495675" cy="284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3533830"/>
            <a:ext cx="3587049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8919" y="6613664"/>
            <a:ext cx="33051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Alex </a:t>
            </a:r>
            <a:r>
              <a:rPr lang="en-US" sz="1050" dirty="0" err="1"/>
              <a:t>Gurevich</a:t>
            </a:r>
            <a:r>
              <a:rPr lang="en-US" sz="1050" dirty="0"/>
              <a:t> 2017 </a:t>
            </a:r>
            <a:r>
              <a:rPr lang="en-US" sz="1050" i="1" dirty="0" err="1"/>
              <a:t>Supercond</a:t>
            </a:r>
            <a:r>
              <a:rPr lang="en-US" sz="1050" i="1" dirty="0"/>
              <a:t>. Sci. Technol. </a:t>
            </a:r>
            <a:r>
              <a:rPr lang="en-US" sz="1050" b="1" dirty="0"/>
              <a:t>30 </a:t>
            </a:r>
            <a:r>
              <a:rPr lang="en-US" sz="1050" dirty="0"/>
              <a:t>034004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7619" y="3801160"/>
            <a:ext cx="22764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Equilibrium distribution function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000125" y="1277035"/>
            <a:ext cx="26139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Non-equilibrium distribution function</a:t>
            </a:r>
            <a:endParaRPr lang="en-U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728029"/>
            <a:ext cx="3524250" cy="285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04594" y="2239609"/>
            <a:ext cx="1714500" cy="410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86640" y="1316279"/>
            <a:ext cx="1832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Explain the Q-rise on </a:t>
            </a:r>
            <a:r>
              <a:rPr lang="en-US" dirty="0" err="1" smtClean="0"/>
              <a:t>Ti</a:t>
            </a:r>
            <a:r>
              <a:rPr lang="en-US" dirty="0" smtClean="0"/>
              <a:t>-doped cavities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40" y="3497042"/>
            <a:ext cx="3975735" cy="3243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15225" y="3960168"/>
            <a:ext cx="1485900" cy="181588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Distribution function depends on whether the</a:t>
            </a:r>
          </a:p>
          <a:p>
            <a:pPr algn="just"/>
            <a:r>
              <a:rPr lang="en-US" sz="1400" dirty="0" smtClean="0"/>
              <a:t>relaxation time of the quasi particle is greater or smaller than the </a:t>
            </a:r>
            <a:r>
              <a:rPr lang="en-US" sz="1400" dirty="0" err="1" smtClean="0"/>
              <a:t>rf</a:t>
            </a:r>
            <a:r>
              <a:rPr lang="en-US" sz="1400" dirty="0" smtClean="0"/>
              <a:t> period.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018368" y="5776050"/>
            <a:ext cx="25298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P. </a:t>
            </a:r>
            <a:r>
              <a:rPr lang="en-US" sz="1100" b="1" dirty="0" err="1"/>
              <a:t>Dhakal</a:t>
            </a:r>
            <a:r>
              <a:rPr lang="en-US" sz="1100" b="1" dirty="0"/>
              <a:t> et al., PRAB 21 032001 (2018) </a:t>
            </a:r>
          </a:p>
        </p:txBody>
      </p:sp>
    </p:spTree>
    <p:extLst>
      <p:ext uri="{BB962C8B-B14F-4D97-AF65-F5344CB8AC3E}">
        <p14:creationId xmlns:p14="http://schemas.microsoft.com/office/powerpoint/2010/main" val="2733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Summary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43000"/>
            <a:ext cx="90392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N-infusion</a:t>
            </a:r>
            <a:r>
              <a:rPr lang="en-US" sz="3200" dirty="0"/>
              <a:t>: 800 °C/3h, N</a:t>
            </a:r>
            <a:r>
              <a:rPr lang="en-US" sz="3200" baseline="-25000" dirty="0"/>
              <a:t>2</a:t>
            </a:r>
            <a:r>
              <a:rPr lang="en-US" sz="3200" dirty="0"/>
              <a:t> at ~25 </a:t>
            </a:r>
            <a:r>
              <a:rPr lang="en-US" sz="3200" dirty="0" err="1"/>
              <a:t>mTorr</a:t>
            </a:r>
            <a:r>
              <a:rPr lang="en-US" sz="3200" dirty="0"/>
              <a:t> ~290°C, cooling to hold temperature maintained for 48 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R&amp;D to understand the mechanism and depth of the N2 diffusion (</a:t>
            </a:r>
            <a:r>
              <a:rPr lang="en-US" sz="3200" dirty="0" smtClean="0"/>
              <a:t>if </a:t>
            </a:r>
            <a:r>
              <a:rPr lang="en-US" sz="3200" dirty="0"/>
              <a:t>any) on going</a:t>
            </a:r>
            <a:r>
              <a:rPr lang="en-US" sz="3200" dirty="0" smtClean="0"/>
              <a:t>. </a:t>
            </a:r>
            <a:r>
              <a:rPr lang="en-US" sz="3000" b="1" dirty="0" smtClean="0">
                <a:solidFill>
                  <a:srgbClr val="FF0000"/>
                </a:solidFill>
              </a:rPr>
              <a:t>Thursday 9:54 am</a:t>
            </a:r>
            <a:endParaRPr lang="en-US" sz="3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More single cells </a:t>
            </a:r>
            <a:r>
              <a:rPr lang="en-US" sz="3200" dirty="0" smtClean="0"/>
              <a:t> and multi cell are </a:t>
            </a:r>
            <a:r>
              <a:rPr lang="en-US" sz="3200" dirty="0"/>
              <a:t>being prepared to </a:t>
            </a:r>
            <a:r>
              <a:rPr lang="en-US" sz="3200" dirty="0" smtClean="0"/>
              <a:t>validate </a:t>
            </a:r>
            <a:r>
              <a:rPr lang="en-US" sz="3200" dirty="0"/>
              <a:t>the recipe</a:t>
            </a:r>
            <a:r>
              <a:rPr lang="en-US" sz="3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Cleanliness of furnace and use of </a:t>
            </a:r>
            <a:r>
              <a:rPr lang="en-US" sz="3200" dirty="0" err="1" smtClean="0"/>
              <a:t>Nb</a:t>
            </a:r>
            <a:r>
              <a:rPr lang="en-US" sz="3200" dirty="0" smtClean="0"/>
              <a:t>-caps are necessary.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1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6700" y="818793"/>
            <a:ext cx="878205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Century Gothic"/>
                <a:cs typeface="Century Gothic"/>
              </a:rPr>
              <a:t>Work started </a:t>
            </a:r>
            <a:r>
              <a:rPr lang="en-US" sz="2300" dirty="0" smtClean="0">
                <a:latin typeface="Century Gothic"/>
                <a:cs typeface="Century Gothic"/>
              </a:rPr>
              <a:t>~2009 to </a:t>
            </a:r>
            <a:r>
              <a:rPr lang="en-US" sz="2300" dirty="0">
                <a:latin typeface="Century Gothic"/>
                <a:cs typeface="Century Gothic"/>
              </a:rPr>
              <a:t>understand the role of high field Q-slope with hydrogen (niobium hydrides) and </a:t>
            </a:r>
            <a:r>
              <a:rPr lang="en-US" sz="2300" b="1" u="sng" dirty="0">
                <a:latin typeface="Century Gothic"/>
                <a:cs typeface="Century Gothic"/>
              </a:rPr>
              <a:t>passivation of </a:t>
            </a:r>
            <a:r>
              <a:rPr lang="en-US" sz="2300" b="1" u="sng" dirty="0" err="1">
                <a:latin typeface="Century Gothic"/>
                <a:cs typeface="Century Gothic"/>
              </a:rPr>
              <a:t>Nb</a:t>
            </a:r>
            <a:r>
              <a:rPr lang="en-US" sz="2300" b="1" u="sng" dirty="0">
                <a:latin typeface="Century Gothic"/>
                <a:cs typeface="Century Gothic"/>
              </a:rPr>
              <a:t> surface during heat treatment</a:t>
            </a:r>
            <a:r>
              <a:rPr lang="en-US" sz="2300" dirty="0">
                <a:latin typeface="Century Gothic"/>
                <a:cs typeface="Century Gothic"/>
              </a:rPr>
              <a:t>.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Century Gothic"/>
                <a:cs typeface="Century Gothic"/>
              </a:rPr>
              <a:t>The improvement </a:t>
            </a:r>
            <a:r>
              <a:rPr lang="en-US" sz="2300" dirty="0" smtClean="0">
                <a:latin typeface="Century Gothic"/>
                <a:cs typeface="Century Gothic"/>
              </a:rPr>
              <a:t>of </a:t>
            </a:r>
            <a:r>
              <a:rPr lang="en-US" sz="2300" dirty="0">
                <a:latin typeface="Century Gothic"/>
                <a:cs typeface="Century Gothic"/>
              </a:rPr>
              <a:t>Q </a:t>
            </a:r>
            <a:r>
              <a:rPr lang="en-US" sz="2300" dirty="0" smtClean="0">
                <a:latin typeface="Century Gothic"/>
                <a:cs typeface="Century Gothic"/>
              </a:rPr>
              <a:t>has </a:t>
            </a:r>
            <a:r>
              <a:rPr lang="en-US" sz="2300" dirty="0">
                <a:latin typeface="Century Gothic"/>
                <a:cs typeface="Century Gothic"/>
              </a:rPr>
              <a:t>been observed following </a:t>
            </a:r>
            <a:r>
              <a:rPr lang="en-US" sz="2300" dirty="0" smtClean="0">
                <a:latin typeface="Century Gothic"/>
                <a:cs typeface="Century Gothic"/>
              </a:rPr>
              <a:t>heat </a:t>
            </a:r>
            <a:r>
              <a:rPr lang="en-US" sz="2300" dirty="0">
                <a:latin typeface="Century Gothic"/>
                <a:cs typeface="Century Gothic"/>
              </a:rPr>
              <a:t>treatments with lower hydrogen concentrations. 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Century Gothic"/>
                <a:cs typeface="Century Gothic"/>
              </a:rPr>
              <a:t>Significant improvements </a:t>
            </a:r>
            <a:r>
              <a:rPr lang="en-US" sz="2300" dirty="0" smtClean="0">
                <a:latin typeface="Century Gothic"/>
                <a:cs typeface="Century Gothic"/>
              </a:rPr>
              <a:t>of </a:t>
            </a:r>
            <a:r>
              <a:rPr lang="en-US" sz="2300" dirty="0">
                <a:latin typeface="Century Gothic"/>
                <a:cs typeface="Century Gothic"/>
              </a:rPr>
              <a:t>the RF cavity performance of several single cell cavities was obtained after the </a:t>
            </a:r>
            <a:r>
              <a:rPr lang="en-US" sz="2300" b="1" i="1" u="sng" dirty="0">
                <a:latin typeface="Century Gothic"/>
                <a:cs typeface="Century Gothic"/>
              </a:rPr>
              <a:t>heat treatment at 800C and followed by120C with no post furnace chemical etching</a:t>
            </a:r>
            <a:r>
              <a:rPr lang="en-US" sz="2300" i="1" dirty="0">
                <a:latin typeface="Century Gothic"/>
                <a:cs typeface="Century Gothic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i="1" u="sng" dirty="0">
                <a:latin typeface="Century Gothic"/>
              </a:rPr>
              <a:t>Surface </a:t>
            </a:r>
            <a:r>
              <a:rPr lang="en-US" sz="2300" b="1" i="1" u="sng" dirty="0" err="1">
                <a:latin typeface="Century Gothic"/>
              </a:rPr>
              <a:t>nitridation</a:t>
            </a:r>
            <a:r>
              <a:rPr lang="en-US" sz="2300" b="1" i="1" u="sng" dirty="0">
                <a:latin typeface="Century Gothic"/>
              </a:rPr>
              <a:t> for surface passivation (400C, ~10</a:t>
            </a:r>
            <a:r>
              <a:rPr lang="en-US" sz="2300" b="1" i="1" u="sng" baseline="30000" dirty="0">
                <a:latin typeface="Century Gothic"/>
              </a:rPr>
              <a:t>-5</a:t>
            </a:r>
            <a:r>
              <a:rPr lang="en-US" sz="2300" b="1" i="1" u="sng" dirty="0">
                <a:latin typeface="Century Gothic"/>
              </a:rPr>
              <a:t> </a:t>
            </a:r>
            <a:r>
              <a:rPr lang="en-US" sz="2300" b="1" i="1" u="sng" dirty="0" err="1">
                <a:latin typeface="Century Gothic"/>
              </a:rPr>
              <a:t>mtorr</a:t>
            </a:r>
            <a:r>
              <a:rPr lang="en-US" sz="2300" b="1" i="1" u="sng" dirty="0">
                <a:latin typeface="Century Gothic"/>
              </a:rPr>
              <a:t> N</a:t>
            </a:r>
            <a:r>
              <a:rPr lang="en-US" sz="2300" b="1" i="1" u="sng" baseline="-25000" dirty="0">
                <a:latin typeface="Century Gothic"/>
              </a:rPr>
              <a:t>2</a:t>
            </a:r>
            <a:r>
              <a:rPr lang="en-US" sz="2300" b="1" i="1" u="sng" dirty="0">
                <a:latin typeface="Century Gothic"/>
              </a:rPr>
              <a:t>) </a:t>
            </a:r>
            <a:r>
              <a:rPr lang="en-US" sz="2300" dirty="0">
                <a:latin typeface="Century Gothic"/>
              </a:rPr>
              <a:t>was attempted and improvement on both Q and </a:t>
            </a:r>
            <a:r>
              <a:rPr lang="en-US" sz="2300" dirty="0" err="1">
                <a:latin typeface="Century Gothic"/>
              </a:rPr>
              <a:t>E</a:t>
            </a:r>
            <a:r>
              <a:rPr lang="en-US" sz="2300" baseline="-25000" dirty="0" err="1">
                <a:latin typeface="Century Gothic"/>
              </a:rPr>
              <a:t>acc</a:t>
            </a:r>
            <a:r>
              <a:rPr lang="en-US" sz="2300" dirty="0">
                <a:latin typeface="Century Gothic"/>
              </a:rPr>
              <a:t> was observed</a:t>
            </a:r>
            <a:r>
              <a:rPr lang="en-US" sz="2300" dirty="0" smtClean="0">
                <a:latin typeface="Century Gothic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Century Gothic"/>
              </a:rPr>
              <a:t>New FNAL recipe for Low temperature “N-infusion” resulted in a significant increase in Q.</a:t>
            </a:r>
            <a:endParaRPr lang="en-US" sz="23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Background</a:t>
            </a:r>
            <a:endParaRPr lang="en-US" sz="4000" b="1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6221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AutoShape 2" descr="Image result for SRF cavities"/>
          <p:cNvSpPr>
            <a:spLocks noChangeAspect="1" noChangeArrowheads="1"/>
          </p:cNvSpPr>
          <p:nvPr/>
        </p:nvSpPr>
        <p:spPr bwMode="auto">
          <a:xfrm>
            <a:off x="155575" y="-419100"/>
            <a:ext cx="5191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229600" cy="964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N-Infusion Update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190500" y="1061479"/>
            <a:ext cx="8420100" cy="5329796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Century Gothic" panose="020B0502020202020204" pitchFamily="34" charset="0"/>
                <a:sym typeface="Mathematica1"/>
              </a:rPr>
              <a:t>Several single cell cavities were used for N-infusion study.</a:t>
            </a:r>
          </a:p>
          <a:p>
            <a:pPr algn="just"/>
            <a:r>
              <a:rPr lang="en-US" sz="2800" dirty="0" smtClean="0">
                <a:latin typeface="Century Gothic" panose="020B0502020202020204" pitchFamily="34" charset="0"/>
                <a:sym typeface="Mathematica1"/>
              </a:rPr>
              <a:t>Cavities were HPR before loading to the furnace and </a:t>
            </a:r>
            <a:r>
              <a:rPr lang="en-US" sz="2800" dirty="0" err="1" smtClean="0">
                <a:latin typeface="Century Gothic" panose="020B0502020202020204" pitchFamily="34" charset="0"/>
                <a:sym typeface="Mathematica1"/>
              </a:rPr>
              <a:t>Nb</a:t>
            </a:r>
            <a:r>
              <a:rPr lang="en-US" sz="2800" dirty="0" smtClean="0">
                <a:latin typeface="Century Gothic" panose="020B0502020202020204" pitchFamily="34" charset="0"/>
                <a:sym typeface="Mathematica1"/>
              </a:rPr>
              <a:t> caps were assembled in clean room.</a:t>
            </a:r>
            <a:endParaRPr lang="en-US" sz="2800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sz="2800" dirty="0" smtClean="0">
                <a:latin typeface="Century Gothic" panose="020B0502020202020204" pitchFamily="34" charset="0"/>
              </a:rPr>
              <a:t>Before each heat treatments (</a:t>
            </a:r>
            <a:r>
              <a:rPr lang="en-US" sz="2800" b="1" dirty="0" smtClean="0">
                <a:latin typeface="Century Gothic" panose="020B0502020202020204" pitchFamily="34" charset="0"/>
              </a:rPr>
              <a:t>with caps</a:t>
            </a:r>
            <a:r>
              <a:rPr lang="en-US" sz="2800" dirty="0" smtClean="0">
                <a:latin typeface="Century Gothic" panose="020B0502020202020204" pitchFamily="34" charset="0"/>
              </a:rPr>
              <a:t>), </a:t>
            </a:r>
            <a:r>
              <a:rPr lang="en-US" sz="2800" dirty="0">
                <a:latin typeface="Century Gothic" panose="020B0502020202020204" pitchFamily="34" charset="0"/>
              </a:rPr>
              <a:t>a</a:t>
            </a:r>
            <a:r>
              <a:rPr lang="en-US" sz="2800" dirty="0" smtClean="0">
                <a:latin typeface="Century Gothic" panose="020B0502020202020204" pitchFamily="34" charset="0"/>
              </a:rPr>
              <a:t> baseline measurement was done.</a:t>
            </a:r>
          </a:p>
          <a:p>
            <a:pPr algn="just"/>
            <a:r>
              <a:rPr lang="en-US" sz="2800" dirty="0" err="1" smtClean="0">
                <a:latin typeface="Century Gothic" panose="020B0502020202020204" pitchFamily="34" charset="0"/>
              </a:rPr>
              <a:t>Rs</a:t>
            </a:r>
            <a:r>
              <a:rPr lang="en-US" sz="2800" dirty="0" smtClean="0">
                <a:latin typeface="Century Gothic" panose="020B0502020202020204" pitchFamily="34" charset="0"/>
              </a:rPr>
              <a:t> vs T data were taken from 4.3-1.5K at B</a:t>
            </a:r>
            <a:r>
              <a:rPr lang="en-US" sz="2800" baseline="-25000" dirty="0" smtClean="0">
                <a:latin typeface="Century Gothic" panose="020B0502020202020204" pitchFamily="34" charset="0"/>
              </a:rPr>
              <a:t>p</a:t>
            </a:r>
            <a:r>
              <a:rPr lang="en-US" sz="2800" dirty="0" smtClean="0">
                <a:latin typeface="Century Gothic" panose="020B0502020202020204" pitchFamily="34" charset="0"/>
              </a:rPr>
              <a:t>~10mT in order to extract the material parameters.</a:t>
            </a:r>
          </a:p>
          <a:p>
            <a:pPr algn="just"/>
            <a:r>
              <a:rPr lang="en-US" sz="2800" b="1" u="sng" dirty="0" smtClean="0">
                <a:latin typeface="Century Gothic" panose="020B0502020202020204" pitchFamily="34" charset="0"/>
              </a:rPr>
              <a:t>No post chemistry after the furnace treatment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n-US" sz="2800" dirty="0" smtClean="0">
              <a:latin typeface="Century Gothic" panose="020B0502020202020204" pitchFamily="34" charset="0"/>
            </a:endParaRPr>
          </a:p>
          <a:p>
            <a:pPr algn="just"/>
            <a:endParaRPr lang="en-US" sz="2800" dirty="0" smtClean="0">
              <a:latin typeface="Century Gothic" panose="020B0502020202020204" pitchFamily="34" charset="0"/>
            </a:endParaRPr>
          </a:p>
          <a:p>
            <a:pPr algn="just"/>
            <a:endParaRPr lang="en-US" sz="2800" dirty="0" smtClean="0">
              <a:latin typeface="Century Gothic" panose="020B0502020202020204" pitchFamily="34" charset="0"/>
            </a:endParaRPr>
          </a:p>
          <a:p>
            <a:pPr algn="just"/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AutoShape 2" descr="Image result for SRF cavities"/>
          <p:cNvSpPr>
            <a:spLocks noChangeAspect="1" noChangeArrowheads="1"/>
          </p:cNvSpPr>
          <p:nvPr/>
        </p:nvSpPr>
        <p:spPr bwMode="auto">
          <a:xfrm>
            <a:off x="155575" y="-419100"/>
            <a:ext cx="5191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1717848"/>
            <a:ext cx="5016500" cy="408340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964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N-Infusion Update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6699" y="826925"/>
            <a:ext cx="361632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Recipe</a:t>
            </a:r>
            <a:endParaRPr lang="en-US" sz="3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Cavity HT at 800C/3hrs.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Cooldown to ~290C, while heat and pump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N2 partial pressure of ~25mTorr </a:t>
            </a:r>
          </a:p>
          <a:p>
            <a:r>
              <a:rPr lang="en-US" sz="2000" dirty="0" smtClean="0"/>
              <a:t>      into the furnace.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Pump valve CLOSED and hold at target temperature (120-160C) for 48 hours.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 the end of the process, pump ON and heater OFF.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Vent with nitrogen at room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Cavity HPR and follow standard cavity assembly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930383"/>
            <a:ext cx="2726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err="1"/>
              <a:t>Dhakal</a:t>
            </a:r>
            <a:r>
              <a:rPr lang="en-US" sz="1200" dirty="0"/>
              <a:t> et al., PRAB 21 032001 (2018) </a:t>
            </a:r>
          </a:p>
        </p:txBody>
      </p:sp>
    </p:spTree>
    <p:extLst>
      <p:ext uri="{BB962C8B-B14F-4D97-AF65-F5344CB8AC3E}">
        <p14:creationId xmlns:p14="http://schemas.microsoft.com/office/powerpoint/2010/main" val="30315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N-Infusion (RDL-02, 1.5 GHz, 2.0K)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10" name="AutoShape 2" descr="Image result for SRF cavities"/>
          <p:cNvSpPr>
            <a:spLocks noChangeAspect="1" noChangeArrowheads="1"/>
          </p:cNvSpPr>
          <p:nvPr/>
        </p:nvSpPr>
        <p:spPr bwMode="auto">
          <a:xfrm>
            <a:off x="155575" y="-419100"/>
            <a:ext cx="5191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896189"/>
            <a:ext cx="6217920" cy="50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7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339811" y="142739"/>
            <a:ext cx="8464378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N-Infusion (RDL-02, 1.5 GHz, 2.0K)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10" name="AutoShape 2" descr="Image result for SRF cavities"/>
          <p:cNvSpPr>
            <a:spLocks noChangeAspect="1" noChangeArrowheads="1"/>
          </p:cNvSpPr>
          <p:nvPr/>
        </p:nvSpPr>
        <p:spPr bwMode="auto">
          <a:xfrm>
            <a:off x="155575" y="-419100"/>
            <a:ext cx="5191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34236" y="6071125"/>
            <a:ext cx="330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Standard ILC EP recipe with Bake</a:t>
            </a:r>
            <a:endParaRPr lang="en-US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909607"/>
            <a:ext cx="6217920" cy="503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4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N-Infusion (RDL-02, 1.5 GHz, 2.0K)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10" name="AutoShape 2" descr="Image result for SRF cavities"/>
          <p:cNvSpPr>
            <a:spLocks noChangeAspect="1" noChangeArrowheads="1"/>
          </p:cNvSpPr>
          <p:nvPr/>
        </p:nvSpPr>
        <p:spPr bwMode="auto">
          <a:xfrm>
            <a:off x="155575" y="-419100"/>
            <a:ext cx="5191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915056"/>
            <a:ext cx="6217920" cy="502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5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N-Infusion (RDL-02, 1.5 GHz, 2.0K)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10" name="AutoShape 2" descr="Image result for SRF cavities"/>
          <p:cNvSpPr>
            <a:spLocks noChangeAspect="1" noChangeArrowheads="1"/>
          </p:cNvSpPr>
          <p:nvPr/>
        </p:nvSpPr>
        <p:spPr bwMode="auto">
          <a:xfrm>
            <a:off x="155575" y="-419100"/>
            <a:ext cx="5191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82" y="896112"/>
            <a:ext cx="6229636" cy="50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N-Infusion (RDL-02, 1.5 GHz, 2.0K)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10" name="AutoShape 2" descr="Image result for SRF cavities"/>
          <p:cNvSpPr>
            <a:spLocks noChangeAspect="1" noChangeArrowheads="1"/>
          </p:cNvSpPr>
          <p:nvPr/>
        </p:nvSpPr>
        <p:spPr bwMode="auto">
          <a:xfrm>
            <a:off x="155575" y="-419100"/>
            <a:ext cx="5191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24" y="896112"/>
            <a:ext cx="6129953" cy="50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5400000">
            <a:off x="6353175" y="2009775"/>
            <a:ext cx="333374" cy="12096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4181477" y="2347910"/>
            <a:ext cx="390524" cy="2000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5783" y="6238875"/>
            <a:ext cx="505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Increasing temperature resulted in reduction in </a:t>
            </a:r>
            <a:r>
              <a:rPr lang="en-US" b="1" dirty="0" err="1" smtClean="0"/>
              <a:t>E</a:t>
            </a:r>
            <a:r>
              <a:rPr lang="en-US" b="1" baseline="-25000" dirty="0" err="1" smtClean="0"/>
              <a:t>acc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33643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 (2)</Template>
  <TotalTime>16368</TotalTime>
  <Words>523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.PingFangSC-Regular</vt:lpstr>
      <vt:lpstr>Arial</vt:lpstr>
      <vt:lpstr>Calibri</vt:lpstr>
      <vt:lpstr>Century Gothic</vt:lpstr>
      <vt:lpstr>Mathematica1</vt:lpstr>
      <vt:lpstr>Minion Pro</vt:lpstr>
      <vt:lpstr>PingFangSC-Regular</vt:lpstr>
      <vt:lpstr>Office Theme</vt:lpstr>
      <vt:lpstr>Update on N-infusion at JLab</vt:lpstr>
      <vt:lpstr>Background</vt:lpstr>
      <vt:lpstr>PowerPoint Presentation</vt:lpstr>
      <vt:lpstr>PowerPoint Presentation</vt:lpstr>
      <vt:lpstr>N-Infusion (RDL-02, 1.5 GHz, 2.0K)</vt:lpstr>
      <vt:lpstr>N-Infusion (RDL-02, 1.5 GHz, 2.0K)</vt:lpstr>
      <vt:lpstr>N-Infusion (RDL-02, 1.5 GHz, 2.0K)</vt:lpstr>
      <vt:lpstr>N-Infusion (RDL-02, 1.5 GHz, 2.0K)</vt:lpstr>
      <vt:lpstr>N-Infusion (RDL-02, 1.5 GHz, 2.0K)</vt:lpstr>
      <vt:lpstr>N-Infusion</vt:lpstr>
      <vt:lpstr>Compare with Theory</vt:lpstr>
      <vt:lpstr>Summary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 material</dc:title>
  <dc:creator>Gianluigi Ciovati</dc:creator>
  <cp:lastModifiedBy>traveluser</cp:lastModifiedBy>
  <cp:revision>125</cp:revision>
  <dcterms:created xsi:type="dcterms:W3CDTF">2018-03-22T12:58:41Z</dcterms:created>
  <dcterms:modified xsi:type="dcterms:W3CDTF">2018-06-26T18:32:35Z</dcterms:modified>
</cp:coreProperties>
</file>