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 id="2147484107" r:id="rId3"/>
    <p:sldMasterId id="2147484115" r:id="rId4"/>
  </p:sldMasterIdLst>
  <p:notesMasterIdLst>
    <p:notesMasterId r:id="rId37"/>
  </p:notesMasterIdLst>
  <p:handoutMasterIdLst>
    <p:handoutMasterId r:id="rId38"/>
  </p:handoutMasterIdLst>
  <p:sldIdLst>
    <p:sldId id="265" r:id="rId5"/>
    <p:sldId id="339" r:id="rId6"/>
    <p:sldId id="343" r:id="rId7"/>
    <p:sldId id="344" r:id="rId8"/>
    <p:sldId id="345" r:id="rId9"/>
    <p:sldId id="340" r:id="rId10"/>
    <p:sldId id="341" r:id="rId11"/>
    <p:sldId id="342" r:id="rId12"/>
    <p:sldId id="348" r:id="rId13"/>
    <p:sldId id="346" r:id="rId14"/>
    <p:sldId id="347" r:id="rId15"/>
    <p:sldId id="349" r:id="rId16"/>
    <p:sldId id="330" r:id="rId17"/>
    <p:sldId id="350" r:id="rId18"/>
    <p:sldId id="352" r:id="rId19"/>
    <p:sldId id="353" r:id="rId20"/>
    <p:sldId id="354" r:id="rId21"/>
    <p:sldId id="356" r:id="rId22"/>
    <p:sldId id="351" r:id="rId23"/>
    <p:sldId id="355" r:id="rId24"/>
    <p:sldId id="357" r:id="rId25"/>
    <p:sldId id="358" r:id="rId26"/>
    <p:sldId id="359" r:id="rId27"/>
    <p:sldId id="366" r:id="rId28"/>
    <p:sldId id="360" r:id="rId29"/>
    <p:sldId id="361" r:id="rId30"/>
    <p:sldId id="365" r:id="rId31"/>
    <p:sldId id="362" r:id="rId32"/>
    <p:sldId id="364" r:id="rId33"/>
    <p:sldId id="363" r:id="rId34"/>
    <p:sldId id="367" r:id="rId35"/>
    <p:sldId id="368" r:id="rId36"/>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04040"/>
    <a:srgbClr val="505050"/>
    <a:srgbClr val="004C97"/>
    <a:srgbClr val="63666A"/>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398" autoAdjust="0"/>
    <p:restoredTop sz="94660"/>
  </p:normalViewPr>
  <p:slideViewPr>
    <p:cSldViewPr snapToGrid="0" snapToObjects="1">
      <p:cViewPr varScale="1">
        <p:scale>
          <a:sx n="131" d="100"/>
          <a:sy n="131" d="100"/>
        </p:scale>
        <p:origin x="872" y="184"/>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fld id="{80DBBE75-B897-4C2D-851E-711B34683BA3}" type="datetimeFigureOut">
              <a:rPr lang="en-US" altLang="en-US"/>
              <a:pPr/>
              <a:t>6/18/18</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anose="020B0604020202020204" pitchFamily="34" charset="0"/>
              </a:defRPr>
            </a:lvl1pPr>
          </a:lstStyle>
          <a:p>
            <a:fld id="{CABB725D-266A-4787-B290-EA1B21029282}" type="slidenum">
              <a:rPr lang="en-US" altLang="en-US"/>
              <a:pPr/>
              <a:t>‹#›</a:t>
            </a:fld>
            <a:endParaRPr lang="en-US" altLang="en-US"/>
          </a:p>
        </p:txBody>
      </p:sp>
    </p:spTree>
    <p:extLst>
      <p:ext uri="{BB962C8B-B14F-4D97-AF65-F5344CB8AC3E}">
        <p14:creationId xmlns:p14="http://schemas.microsoft.com/office/powerpoint/2010/main" val="3016761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fld id="{4050BF1F-29FD-4232-8E96-B3FD1DCB3ADE}" type="datetimeFigureOut">
              <a:rPr lang="en-US" altLang="en-US"/>
              <a:pPr/>
              <a:t>6/18/18</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anose="020B0604020202020204" pitchFamily="34" charset="0"/>
              </a:defRPr>
            </a:lvl1pPr>
          </a:lstStyle>
          <a:p>
            <a:fld id="{60BFB643-3B51-4A23-96A6-8ED93A064CCD}" type="slidenum">
              <a:rPr lang="en-US" altLang="en-US"/>
              <a:pPr/>
              <a:t>‹#›</a:t>
            </a:fld>
            <a:endParaRPr lang="en-US" altLang="en-US"/>
          </a:p>
        </p:txBody>
      </p:sp>
    </p:spTree>
    <p:extLst>
      <p:ext uri="{BB962C8B-B14F-4D97-AF65-F5344CB8AC3E}">
        <p14:creationId xmlns:p14="http://schemas.microsoft.com/office/powerpoint/2010/main" val="177947600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2pPr>
    <a:lvl3pPr marL="9144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3pPr>
    <a:lvl4pPr marL="13716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4pPr>
    <a:lvl5pPr marL="18288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Tree>
    <p:extLst>
      <p:ext uri="{BB962C8B-B14F-4D97-AF65-F5344CB8AC3E}">
        <p14:creationId xmlns:p14="http://schemas.microsoft.com/office/powerpoint/2010/main" val="419007980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586114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793776"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B462E165-6496-224E-B4B6-1F62E8597477}" type="datetime1">
              <a:rPr lang="en-US" smtClean="0"/>
              <a:t>6/27/18</a:t>
            </a:fld>
            <a:endParaRPr lang="en-US" dirty="0"/>
          </a:p>
        </p:txBody>
      </p:sp>
      <p:sp>
        <p:nvSpPr>
          <p:cNvPr id="9" name="Footer Placeholder 4"/>
          <p:cNvSpPr>
            <a:spLocks noGrp="1"/>
          </p:cNvSpPr>
          <p:nvPr>
            <p:ph type="ftr" sz="quarter" idx="3"/>
          </p:nvPr>
        </p:nvSpPr>
        <p:spPr>
          <a:xfrm>
            <a:off x="1630841" y="6504213"/>
            <a:ext cx="616187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Anna Grassellino - highQ/high G R&amp;D @ FNAL</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Tree>
    <p:extLst>
      <p:ext uri="{BB962C8B-B14F-4D97-AF65-F5344CB8AC3E}">
        <p14:creationId xmlns:p14="http://schemas.microsoft.com/office/powerpoint/2010/main" val="920273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EB118056-7CBE-FB42-A0E5-79D8DDC47781}" type="datetime1">
              <a:rPr lang="en-US" smtClean="0"/>
              <a:t>6/27/18</a:t>
            </a:fld>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Anna Grassellino - highQ/high G R&amp;D @ FNAL</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991433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6D49B817-0CEB-844C-B964-099E3BC792C1}" type="datetime1">
              <a:rPr lang="en-US" smtClean="0"/>
              <a:t>6/27/18</a:t>
            </a:fld>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b="1"/>
              <a:t>Anna Grassellino - highQ/high G R&amp;D @ FNAL</a:t>
            </a:r>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133001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01E8EF50-26B2-794E-BF9D-86948FFB2077}" type="datetime1">
              <a:rPr lang="en-US" smtClean="0"/>
              <a:t>6/27/18</a:t>
            </a:fld>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Anna Grassellino - highQ/high G R&amp;D @ FNAL</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633837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fld id="{4C4B2001-7A80-C548-B420-D1B517C0878A}" type="datetime1">
              <a:rPr lang="en-US" smtClean="0"/>
              <a:t>6/27/18</a:t>
            </a:fld>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b="1"/>
              <a:t>Anna Grassellino - highQ/high G R&amp;D @ FNAL</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Drag picture to placeholder or click icon to add</a:t>
            </a:r>
          </a:p>
        </p:txBody>
      </p:sp>
    </p:spTree>
    <p:extLst>
      <p:ext uri="{BB962C8B-B14F-4D97-AF65-F5344CB8AC3E}">
        <p14:creationId xmlns:p14="http://schemas.microsoft.com/office/powerpoint/2010/main" val="1613877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F930BAB-10FC-E24A-B706-366713578CAE}" type="datetime1">
              <a:rPr lang="en-US" smtClean="0"/>
              <a:t>6/27/18</a:t>
            </a:fld>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b="1"/>
              <a:t>Anna Grassellino - highQ/high G R&amp;D @ FNAL</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1693564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937108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05444F76-C876-E24A-ADF0-82A07718E174}" type="datetime1">
              <a:rPr lang="en-US" smtClean="0"/>
              <a:t>6/27/18</a:t>
            </a:fld>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Anna Grassellino - highQ/high G R&amp;D @ FNAL</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Tree>
    <p:extLst>
      <p:ext uri="{BB962C8B-B14F-4D97-AF65-F5344CB8AC3E}">
        <p14:creationId xmlns:p14="http://schemas.microsoft.com/office/powerpoint/2010/main" val="757358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B07C1F7C-CBFC-4643-A853-DBE800667807}" type="datetime1">
              <a:rPr lang="en-US" smtClean="0"/>
              <a:t>6/27/18</a:t>
            </a:fld>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Anna Grassellino - highQ/high G R&amp;D @ FNAL</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550366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fld id="{4DF694D4-BA70-794A-9E8D-95065472B507}" type="datetime1">
              <a:rPr lang="en-US" altLang="en-US" smtClean="0"/>
              <a:t>6/27/18</a:t>
            </a:fld>
            <a:endParaRPr lang="en-US" altLang="en-US"/>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a:t>Anna Grassellino - highQ/high G R&amp;D @ FNAL</a:t>
            </a: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a:t>
            </a:fld>
            <a:endParaRPr lang="en-US" altLang="en-US"/>
          </a:p>
        </p:txBody>
      </p:sp>
    </p:spTree>
    <p:extLst>
      <p:ext uri="{BB962C8B-B14F-4D97-AF65-F5344CB8AC3E}">
        <p14:creationId xmlns:p14="http://schemas.microsoft.com/office/powerpoint/2010/main" val="21182260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AC55C9D1-8838-814C-86A7-D15FD5FF4015}" type="datetime1">
              <a:rPr lang="en-US" smtClean="0"/>
              <a:t>6/27/18</a:t>
            </a:fld>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Anna Grassellino - highQ/high G R&amp;D @ FNAL</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9475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E43657E8-DDD3-FB4A-979D-D85F055F0AC9}" type="datetime1">
              <a:rPr lang="en-US" smtClean="0"/>
              <a:t>6/27/18</a:t>
            </a:fld>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Anna Grassellino - highQ/high G R&amp;D @ FNAL</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327536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fld id="{F4ECD4CC-38DE-1749-9D52-D2A84FF2B175}" type="datetime1">
              <a:rPr lang="en-US" smtClean="0"/>
              <a:t>6/27/18</a:t>
            </a:fld>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Anna Grassellino - highQ/high G R&amp;D @ FNAL</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1136286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A703CFB-F934-994F-A281-CFC0CBA2F685}" type="datetime1">
              <a:rPr lang="en-US" smtClean="0"/>
              <a:t>6/27/18</a:t>
            </a:fld>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Anna Grassellino - highQ/high G R&amp;D @ FNAL</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62141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7" name="Date Placeholder 3"/>
          <p:cNvSpPr>
            <a:spLocks noGrp="1"/>
          </p:cNvSpPr>
          <p:nvPr>
            <p:ph type="dt" sz="half" idx="19"/>
          </p:nvPr>
        </p:nvSpPr>
        <p:spPr/>
        <p:txBody>
          <a:bodyPr/>
          <a:lstStyle>
            <a:lvl1pPr>
              <a:defRPr sz="1200"/>
            </a:lvl1pPr>
          </a:lstStyle>
          <a:p>
            <a:fld id="{D57F92CF-3A26-0E4E-94A8-2BD579DE1DDC}" type="datetime1">
              <a:rPr lang="en-US" altLang="en-US" smtClean="0"/>
              <a:t>6/27/18</a:t>
            </a:fld>
            <a:endParaRPr lang="en-US" altLang="en-US"/>
          </a:p>
        </p:txBody>
      </p:sp>
      <p:sp>
        <p:nvSpPr>
          <p:cNvPr id="8" name="Footer Placeholder 4"/>
          <p:cNvSpPr>
            <a:spLocks noGrp="1"/>
          </p:cNvSpPr>
          <p:nvPr>
            <p:ph type="ftr" sz="quarter" idx="20"/>
          </p:nvPr>
        </p:nvSpPr>
        <p:spPr/>
        <p:txBody>
          <a:bodyPr/>
          <a:lstStyle>
            <a:lvl1pPr>
              <a:defRPr sz="1200" dirty="0" smtClean="0"/>
            </a:lvl1pPr>
          </a:lstStyle>
          <a:p>
            <a:pPr>
              <a:defRPr/>
            </a:pPr>
            <a:r>
              <a:rPr lang="en-US"/>
              <a:t>Anna Grassellino - highQ/high G R&amp;D @ FNAL</a:t>
            </a:r>
            <a:endParaRPr lang="en-US" b="1"/>
          </a:p>
        </p:txBody>
      </p:sp>
      <p:sp>
        <p:nvSpPr>
          <p:cNvPr id="9" name="Slide Number Placeholder 5"/>
          <p:cNvSpPr>
            <a:spLocks noGrp="1"/>
          </p:cNvSpPr>
          <p:nvPr>
            <p:ph type="sldNum" sz="quarter" idx="21"/>
          </p:nvPr>
        </p:nvSpPr>
        <p:spPr/>
        <p:txBody>
          <a:bodyPr/>
          <a:lstStyle>
            <a:lvl1pPr>
              <a:defRPr sz="1200"/>
            </a:lvl1pPr>
          </a:lstStyle>
          <a:p>
            <a:fld id="{47C05DF5-FB48-4D3F-AF82-EC74A689CACF}" type="slidenum">
              <a:rPr lang="en-US" altLang="en-US"/>
              <a:pPr/>
              <a:t>‹#›</a:t>
            </a:fld>
            <a:endParaRPr lang="en-US" altLang="en-US"/>
          </a:p>
        </p:txBody>
      </p:sp>
    </p:spTree>
    <p:extLst>
      <p:ext uri="{BB962C8B-B14F-4D97-AF65-F5344CB8AC3E}">
        <p14:creationId xmlns:p14="http://schemas.microsoft.com/office/powerpoint/2010/main" val="209993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sz="1200"/>
            </a:lvl1pPr>
          </a:lstStyle>
          <a:p>
            <a:fld id="{BCF631EA-FD91-2B4C-BF50-52891D87316E}" type="datetime1">
              <a:rPr lang="en-US" altLang="en-US" smtClean="0"/>
              <a:t>6/27/18</a:t>
            </a:fld>
            <a:endParaRPr lang="en-US" altLang="en-US"/>
          </a:p>
        </p:txBody>
      </p:sp>
      <p:sp>
        <p:nvSpPr>
          <p:cNvPr id="6" name="Footer Placeholder 4"/>
          <p:cNvSpPr>
            <a:spLocks noGrp="1"/>
          </p:cNvSpPr>
          <p:nvPr>
            <p:ph type="ftr" sz="quarter" idx="17"/>
          </p:nvPr>
        </p:nvSpPr>
        <p:spPr/>
        <p:txBody>
          <a:bodyPr/>
          <a:lstStyle>
            <a:lvl1pPr>
              <a:defRPr sz="1200" dirty="0" smtClean="0"/>
            </a:lvl1pPr>
          </a:lstStyle>
          <a:p>
            <a:pPr>
              <a:defRPr/>
            </a:pPr>
            <a:r>
              <a:rPr lang="en-US"/>
              <a:t>Anna Grassellino - highQ/high G R&amp;D @ FNAL</a:t>
            </a:r>
            <a:endParaRPr lang="en-US" b="1"/>
          </a:p>
        </p:txBody>
      </p:sp>
      <p:sp>
        <p:nvSpPr>
          <p:cNvPr id="7" name="Slide Number Placeholder 5"/>
          <p:cNvSpPr>
            <a:spLocks noGrp="1"/>
          </p:cNvSpPr>
          <p:nvPr>
            <p:ph type="sldNum" sz="quarter" idx="18"/>
          </p:nvPr>
        </p:nvSpPr>
        <p:spPr/>
        <p:txBody>
          <a:bodyPr/>
          <a:lstStyle>
            <a:lvl1pPr>
              <a:defRPr sz="1200"/>
            </a:lvl1pPr>
          </a:lstStyle>
          <a:p>
            <a:fld id="{071AFBCB-9629-4487-8658-FCC7F72DA46F}" type="slidenum">
              <a:rPr lang="en-US" altLang="en-US"/>
              <a:pPr/>
              <a:t>‹#›</a:t>
            </a:fld>
            <a:endParaRPr lang="en-US" altLang="en-US"/>
          </a:p>
        </p:txBody>
      </p:sp>
    </p:spTree>
    <p:extLst>
      <p:ext uri="{BB962C8B-B14F-4D97-AF65-F5344CB8AC3E}">
        <p14:creationId xmlns:p14="http://schemas.microsoft.com/office/powerpoint/2010/main" val="3043796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sz="1200"/>
            </a:lvl1pPr>
          </a:lstStyle>
          <a:p>
            <a:fld id="{AE4191B2-B298-D34E-901C-FFC991F7271B}" type="datetime1">
              <a:rPr lang="en-US" altLang="en-US" smtClean="0"/>
              <a:t>6/27/18</a:t>
            </a:fld>
            <a:endParaRPr lang="en-US" altLang="en-US"/>
          </a:p>
        </p:txBody>
      </p:sp>
      <p:sp>
        <p:nvSpPr>
          <p:cNvPr id="6" name="Footer Placeholder 4"/>
          <p:cNvSpPr>
            <a:spLocks noGrp="1"/>
          </p:cNvSpPr>
          <p:nvPr>
            <p:ph type="ftr" sz="quarter" idx="11"/>
          </p:nvPr>
        </p:nvSpPr>
        <p:spPr/>
        <p:txBody>
          <a:bodyPr/>
          <a:lstStyle>
            <a:lvl1pPr>
              <a:defRPr sz="1200" dirty="0" smtClean="0"/>
            </a:lvl1pPr>
          </a:lstStyle>
          <a:p>
            <a:pPr>
              <a:defRPr/>
            </a:pPr>
            <a:r>
              <a:rPr lang="en-US"/>
              <a:t>Anna Grassellino - highQ/high G R&amp;D @ FNAL</a:t>
            </a:r>
            <a:endParaRPr lang="en-US" b="1"/>
          </a:p>
        </p:txBody>
      </p:sp>
      <p:sp>
        <p:nvSpPr>
          <p:cNvPr id="7" name="Slide Number Placeholder 5"/>
          <p:cNvSpPr>
            <a:spLocks noGrp="1"/>
          </p:cNvSpPr>
          <p:nvPr>
            <p:ph type="sldNum" sz="quarter" idx="12"/>
          </p:nvPr>
        </p:nvSpPr>
        <p:spPr/>
        <p:txBody>
          <a:bodyPr/>
          <a:lstStyle>
            <a:lvl1pPr>
              <a:defRPr sz="1200"/>
            </a:lvl1pPr>
          </a:lstStyle>
          <a:p>
            <a:fld id="{077094B4-CDBE-4107-9E6E-D38410A9E4B1}" type="slidenum">
              <a:rPr lang="en-US" altLang="en-US"/>
              <a:pPr/>
              <a:t>‹#›</a:t>
            </a:fld>
            <a:endParaRPr lang="en-US" altLang="en-US"/>
          </a:p>
        </p:txBody>
      </p:sp>
    </p:spTree>
    <p:extLst>
      <p:ext uri="{BB962C8B-B14F-4D97-AF65-F5344CB8AC3E}">
        <p14:creationId xmlns:p14="http://schemas.microsoft.com/office/powerpoint/2010/main" val="1127332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lvl1pPr>
          </a:lstStyle>
          <a:p>
            <a:fld id="{6DD9D6BA-0A19-2D44-B119-A1DB948280D1}" type="datetime1">
              <a:rPr lang="en-US" altLang="en-US" smtClean="0"/>
              <a:t>6/27/18</a:t>
            </a:fld>
            <a:endParaRPr lang="en-US" altLang="en-US"/>
          </a:p>
        </p:txBody>
      </p:sp>
      <p:sp>
        <p:nvSpPr>
          <p:cNvPr id="4" name="Footer Placeholder 4"/>
          <p:cNvSpPr>
            <a:spLocks noGrp="1"/>
          </p:cNvSpPr>
          <p:nvPr>
            <p:ph type="ftr" sz="quarter" idx="15"/>
          </p:nvPr>
        </p:nvSpPr>
        <p:spPr>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dirty="0" smtClean="0"/>
            </a:lvl1pPr>
          </a:lstStyle>
          <a:p>
            <a:pPr>
              <a:defRPr/>
            </a:pPr>
            <a:r>
              <a:rPr lang="en-US"/>
              <a:t>Anna Grassellino - highQ/high G R&amp;D @ FNAL</a:t>
            </a:r>
            <a:endParaRPr lang="en-US" b="1"/>
          </a:p>
        </p:txBody>
      </p:sp>
      <p:sp>
        <p:nvSpPr>
          <p:cNvPr id="5" name="Slide Number Placeholder 5"/>
          <p:cNvSpPr>
            <a:spLocks noGrp="1"/>
          </p:cNvSpPr>
          <p:nvPr>
            <p:ph type="sldNum" sz="quarter" idx="16"/>
          </p:nvPr>
        </p:nvSpPr>
        <p:spPr>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lvl1pPr>
          </a:lstStyle>
          <a:p>
            <a:fld id="{B71519E6-F709-4990-B973-B339820CA70B}" type="slidenum">
              <a:rPr lang="en-US" altLang="en-US"/>
              <a:pPr/>
              <a:t>‹#›</a:t>
            </a:fld>
            <a:endParaRPr lang="en-US" altLang="en-US"/>
          </a:p>
        </p:txBody>
      </p:sp>
    </p:spTree>
    <p:extLst>
      <p:ext uri="{BB962C8B-B14F-4D97-AF65-F5344CB8AC3E}">
        <p14:creationId xmlns:p14="http://schemas.microsoft.com/office/powerpoint/2010/main" val="428952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4"/>
          </p:nvPr>
        </p:nvSpPr>
        <p:spPr>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lvl1pPr>
          </a:lstStyle>
          <a:p>
            <a:fld id="{2252EAC7-E218-6642-B28E-78712C3309DC}" type="datetime1">
              <a:rPr lang="en-US" altLang="en-US" smtClean="0"/>
              <a:t>6/27/18</a:t>
            </a:fld>
            <a:endParaRPr lang="en-US" altLang="en-US"/>
          </a:p>
        </p:txBody>
      </p:sp>
      <p:sp>
        <p:nvSpPr>
          <p:cNvPr id="5" name="Footer Placeholder 4"/>
          <p:cNvSpPr>
            <a:spLocks noGrp="1"/>
          </p:cNvSpPr>
          <p:nvPr>
            <p:ph type="ftr" sz="quarter" idx="15"/>
          </p:nvPr>
        </p:nvSpPr>
        <p:spPr>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dirty="0" smtClean="0"/>
            </a:lvl1pPr>
          </a:lstStyle>
          <a:p>
            <a:pPr>
              <a:defRPr/>
            </a:pPr>
            <a:r>
              <a:rPr lang="en-US"/>
              <a:t>Anna Grassellino - highQ/high G R&amp;D @ FNAL</a:t>
            </a:r>
            <a:endParaRPr lang="en-US" b="1"/>
          </a:p>
        </p:txBody>
      </p:sp>
      <p:sp>
        <p:nvSpPr>
          <p:cNvPr id="6" name="Slide Number Placeholder 5"/>
          <p:cNvSpPr>
            <a:spLocks noGrp="1"/>
          </p:cNvSpPr>
          <p:nvPr>
            <p:ph type="sldNum" sz="quarter" idx="16"/>
          </p:nvPr>
        </p:nvSpPr>
        <p:spPr>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lvl1pPr>
          </a:lstStyle>
          <a:p>
            <a:fld id="{C2BC038B-CA57-479E-BFA9-9E819877A5DF}" type="slidenum">
              <a:rPr lang="en-US" altLang="en-US"/>
              <a:pPr/>
              <a:t>‹#›</a:t>
            </a:fld>
            <a:endParaRPr lang="en-US" altLang="en-US"/>
          </a:p>
        </p:txBody>
      </p:sp>
    </p:spTree>
    <p:extLst>
      <p:ext uri="{BB962C8B-B14F-4D97-AF65-F5344CB8AC3E}">
        <p14:creationId xmlns:p14="http://schemas.microsoft.com/office/powerpoint/2010/main" val="3673382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a:t>Click to edit Master title style</a:t>
            </a:r>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lvl1pPr>
          </a:lstStyle>
          <a:p>
            <a:fld id="{24CCB35B-1019-2247-927D-35F0DE38527A}" type="datetime1">
              <a:rPr lang="en-US" altLang="en-US" smtClean="0"/>
              <a:t>6/27/18</a:t>
            </a:fld>
            <a:endParaRPr lang="en-US" altLang="en-US"/>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dirty="0" smtClean="0"/>
            </a:lvl1pPr>
          </a:lstStyle>
          <a:p>
            <a:pPr>
              <a:defRPr/>
            </a:pPr>
            <a:r>
              <a:rPr lang="en-US"/>
              <a:t>Anna Grassellino - highQ/high G R&amp;D @ FNAL</a:t>
            </a:r>
            <a:endParaRPr lang="en-US" b="1"/>
          </a:p>
        </p:txBody>
      </p:sp>
      <p:sp>
        <p:nvSpPr>
          <p:cNvPr id="8" name="Slide Number Placeholder 5"/>
          <p:cNvSpPr>
            <a:spLocks noGrp="1"/>
          </p:cNvSpPr>
          <p:nvPr>
            <p:ph type="sldNum" sz="quarter" idx="12"/>
          </p:nvPr>
        </p:nvSpPr>
        <p:spPr>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lvl1pPr>
          </a:lstStyle>
          <a:p>
            <a:fld id="{B5585131-D98E-4CC9-8879-1D32CC470D9D}" type="slidenum">
              <a:rPr lang="en-US" altLang="en-US"/>
              <a:pPr/>
              <a:t>‹#›</a:t>
            </a:fld>
            <a:endParaRPr lang="en-US" altLang="en-US"/>
          </a:p>
        </p:txBody>
      </p:sp>
    </p:spTree>
    <p:extLst>
      <p:ext uri="{BB962C8B-B14F-4D97-AF65-F5344CB8AC3E}">
        <p14:creationId xmlns:p14="http://schemas.microsoft.com/office/powerpoint/2010/main" val="133777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3"/>
          <p:cNvSpPr>
            <a:spLocks noGrp="1"/>
          </p:cNvSpPr>
          <p:nvPr>
            <p:ph type="dt" sz="half" idx="20"/>
          </p:nvPr>
        </p:nvSpPr>
        <p:spPr>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lvl1pPr>
          </a:lstStyle>
          <a:p>
            <a:fld id="{CE837C66-1B8D-5F4B-BE90-5A54B17C81E1}" type="datetime1">
              <a:rPr lang="en-US" altLang="en-US" smtClean="0"/>
              <a:t>6/27/18</a:t>
            </a:fld>
            <a:endParaRPr lang="en-US" altLang="en-US"/>
          </a:p>
        </p:txBody>
      </p:sp>
      <p:sp>
        <p:nvSpPr>
          <p:cNvPr id="11" name="Footer Placeholder 4"/>
          <p:cNvSpPr>
            <a:spLocks noGrp="1"/>
          </p:cNvSpPr>
          <p:nvPr>
            <p:ph type="ftr" sz="quarter" idx="21"/>
          </p:nvPr>
        </p:nvSpPr>
        <p:spPr>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dirty="0" smtClean="0"/>
            </a:lvl1pPr>
          </a:lstStyle>
          <a:p>
            <a:pPr>
              <a:defRPr/>
            </a:pPr>
            <a:r>
              <a:rPr lang="en-US"/>
              <a:t>Anna Grassellino - highQ/high G R&amp;D @ FNAL</a:t>
            </a:r>
            <a:endParaRPr lang="en-US" b="1"/>
          </a:p>
        </p:txBody>
      </p:sp>
      <p:sp>
        <p:nvSpPr>
          <p:cNvPr id="12" name="Slide Number Placeholder 5"/>
          <p:cNvSpPr>
            <a:spLocks noGrp="1"/>
          </p:cNvSpPr>
          <p:nvPr>
            <p:ph type="sldNum" sz="quarter" idx="22"/>
          </p:nvPr>
        </p:nvSpPr>
        <p:spPr>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lvl1pPr>
          </a:lstStyle>
          <a:p>
            <a:fld id="{2C85A5DC-9CCB-48FE-8FD9-B52B9FD57499}" type="slidenum">
              <a:rPr lang="en-US" altLang="en-US"/>
              <a:pPr/>
              <a:t>‹#›</a:t>
            </a:fld>
            <a:endParaRPr lang="en-US" altLang="en-US"/>
          </a:p>
        </p:txBody>
      </p:sp>
    </p:spTree>
    <p:extLst>
      <p:ext uri="{BB962C8B-B14F-4D97-AF65-F5344CB8AC3E}">
        <p14:creationId xmlns:p14="http://schemas.microsoft.com/office/powerpoint/2010/main" val="38875525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anose="020B0604020202020204" pitchFamily="34" charset="0"/>
              </a:defRPr>
            </a:lvl1pPr>
          </a:lstStyle>
          <a:p>
            <a:fld id="{89B4295A-B9E2-2A41-A336-83038E659385}" type="datetime1">
              <a:rPr lang="en-US" altLang="en-US" smtClean="0"/>
              <a:t>6/27/18</a:t>
            </a:fld>
            <a:endParaRPr lang="en-US" alt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Anna Grassellino - highQ/high G R&amp;D @ FNAL</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anose="020B0604020202020204" pitchFamily="34" charset="0"/>
              </a:defRPr>
            </a:lvl1pPr>
          </a:lstStyle>
          <a:p>
            <a:fld id="{6827BE81-7C2D-481B-BBCE-23778685B2BA}" type="slidenum">
              <a:rPr lang="en-US" altLang="en-US"/>
              <a:pPr/>
              <a:t>‹#›</a:t>
            </a:fld>
            <a:endParaRPr lang="en-US" altLang="en-US"/>
          </a:p>
        </p:txBody>
      </p:sp>
      <p:pic>
        <p:nvPicPr>
          <p:cNvPr id="1029" name="Picture 2" descr="HeaderFooter_00603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Lst>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panose="020B0604020202020204" pitchFamily="34" charset="0"/>
              </a:defRPr>
            </a:lvl1pPr>
          </a:lstStyle>
          <a:p>
            <a:fld id="{1827CB87-693B-314F-8F5A-F356DBCD6C06}" type="datetime1">
              <a:rPr lang="en-US" altLang="en-US" smtClean="0"/>
              <a:t>6/27/18</a:t>
            </a:fld>
            <a:endParaRPr lang="en-US" alt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ea typeface="ＭＳ Ｐゴシック" charset="0"/>
                <a:cs typeface="ＭＳ Ｐゴシック" charset="0"/>
              </a:defRPr>
            </a:lvl1pPr>
          </a:lstStyle>
          <a:p>
            <a:pPr>
              <a:defRPr/>
            </a:pPr>
            <a:r>
              <a:rPr lang="en-US"/>
              <a:t>Anna Grassellino - highQ/high G R&amp;D @ FNAL</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panose="020B0604020202020204" pitchFamily="34" charset="0"/>
              </a:defRPr>
            </a:lvl1pPr>
          </a:lstStyle>
          <a:p>
            <a:fld id="{319E6341-E9E7-4128-9402-327DA8681509}" type="slidenum">
              <a:rPr lang="en-US" altLang="en-US"/>
              <a:pPr/>
              <a:t>‹#›</a:t>
            </a:fld>
            <a:endParaRPr lang="en-US" altLang="en-US"/>
          </a:p>
        </p:txBody>
      </p:sp>
      <p:pic>
        <p:nvPicPr>
          <p:cNvPr id="7173" name="Picture 1" descr="Footer_0603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Lst>
  <p:hf hdr="0"/>
  <p:txStyles>
    <p:titleStyle>
      <a:lvl1pPr algn="l" defTabSz="457200" rtl="0" eaLnBrk="0" fontAlgn="base" hangingPunct="0">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ern="1200">
          <a:solidFill>
            <a:srgbClr val="7F7F7F"/>
          </a:solidFill>
          <a:latin typeface="Helvetica"/>
          <a:ea typeface="Geneva"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7F7F7F"/>
          </a:solidFill>
          <a:latin typeface="Helvetica"/>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1400" kern="1200">
          <a:solidFill>
            <a:srgbClr val="7F7F7F"/>
          </a:solidFill>
          <a:latin typeface="Helvetica"/>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E8D13BB2-306E-894E-850A-5A98D715AF8F}" type="datetime1">
              <a:rPr lang="en-US" smtClean="0"/>
              <a:t>6/27/18</a:t>
            </a:fld>
            <a:endParaRPr lang="en-US" dirty="0">
              <a:ea typeface="Geneva" charset="0"/>
            </a:endParaRPr>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Anna Grassellino - highQ/high G R&amp;D @ FNAL</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ea typeface="Geneva" charset="0"/>
              </a:rPr>
              <a:pPr>
                <a:defRPr/>
              </a:pPr>
              <a:t>‹#›</a:t>
            </a:fld>
            <a:endParaRPr lang="en-US" dirty="0">
              <a:ea typeface="Geneva" charset="0"/>
            </a:endParaRPr>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solidFill>
                <a:srgbClr val="003087"/>
              </a:solidFill>
            </a:endParaRPr>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10454111"/>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650DE58B-A4AF-3C44-BC4D-66C474B1B6EA}" type="datetime1">
              <a:rPr lang="en-US" smtClean="0">
                <a:ea typeface="Geneva" charset="0"/>
              </a:rPr>
              <a:t>6/27/18</a:t>
            </a:fld>
            <a:endParaRPr lang="en-US" dirty="0">
              <a:ea typeface="Geneva" charset="0"/>
            </a:endParaRPr>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Anna Grassellino - highQ/high G R&amp;D @ FNAL</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ea typeface="Geneva" charset="0"/>
              </a:rPr>
              <a:pPr>
                <a:defRPr/>
              </a:pPr>
              <a:t>‹#›</a:t>
            </a:fld>
            <a:endParaRPr lang="en-US" dirty="0">
              <a:ea typeface="Geneva" charset="0"/>
            </a:endParaRPr>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solidFill>
                <a:srgbClr val="003087"/>
              </a:solidFill>
            </a:endParaRPr>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83161932"/>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0.wmf"/></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3.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26338"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pPr eaLnBrk="1" hangingPunct="1"/>
            <a:r>
              <a:rPr lang="en-US" altLang="en-US" dirty="0">
                <a:latin typeface="Helvetica" panose="020B0604020202020204" pitchFamily="34" charset="0"/>
                <a:ea typeface="Geneva" pitchFamily="121" charset="-128"/>
              </a:rPr>
              <a:t>Update on high Q/high G R&amp;D @ FNAL</a:t>
            </a:r>
          </a:p>
        </p:txBody>
      </p:sp>
      <p:sp>
        <p:nvSpPr>
          <p:cNvPr id="14338" name="Text Placeholder 2"/>
          <p:cNvSpPr>
            <a:spLocks noGrp="1"/>
          </p:cNvSpPr>
          <p:nvPr>
            <p:ph type="body" sz="quarter" idx="10"/>
          </p:nvPr>
        </p:nvSpPr>
        <p:spPr bwMode="auto">
          <a:xfrm>
            <a:off x="806450" y="4841875"/>
            <a:ext cx="7526338"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dirty="0">
                <a:latin typeface="Helvetica" panose="020B0604020202020204" pitchFamily="34" charset="0"/>
                <a:ea typeface="Geneva" pitchFamily="121" charset="-128"/>
              </a:rPr>
              <a:t>Anna Grassellino</a:t>
            </a:r>
          </a:p>
          <a:p>
            <a:r>
              <a:rPr lang="en-US" dirty="0"/>
              <a:t>Tesla Technology Collaboration Meeting</a:t>
            </a:r>
          </a:p>
          <a:p>
            <a:r>
              <a:rPr lang="en-US" dirty="0"/>
              <a:t>RIKEN, Japan, June 2018</a:t>
            </a:r>
          </a:p>
          <a:p>
            <a:pPr eaLnBrk="1" hangingPunct="1"/>
            <a:endParaRPr lang="en-US" altLang="en-US" dirty="0">
              <a:latin typeface="Helvetica" panose="020B0604020202020204" pitchFamily="34" charset="0"/>
              <a:ea typeface="Geneva" pitchFamily="121" charset="-128"/>
            </a:endParaRPr>
          </a:p>
          <a:p>
            <a:pPr eaLnBrk="1" hangingPunct="1"/>
            <a:endParaRPr lang="en-US" altLang="en-US" dirty="0">
              <a:latin typeface="Helvetica" panose="020B0604020202020204" pitchFamily="34" charset="0"/>
              <a:ea typeface="Geneva" pitchFamily="121"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9BC8-5935-524C-B4FB-A262E7F5DF20}"/>
              </a:ext>
            </a:extLst>
          </p:cNvPr>
          <p:cNvSpPr>
            <a:spLocks noGrp="1"/>
          </p:cNvSpPr>
          <p:nvPr>
            <p:ph type="title"/>
          </p:nvPr>
        </p:nvSpPr>
        <p:spPr/>
        <p:txBody>
          <a:bodyPr/>
          <a:lstStyle/>
          <a:p>
            <a:r>
              <a:rPr lang="en-US" dirty="0"/>
              <a:t>120C infusion on well annealed vs non well annealed material – cooled in zero field</a:t>
            </a:r>
          </a:p>
        </p:txBody>
      </p:sp>
      <p:sp>
        <p:nvSpPr>
          <p:cNvPr id="4" name="Date Placeholder 3">
            <a:extLst>
              <a:ext uri="{FF2B5EF4-FFF2-40B4-BE49-F238E27FC236}">
                <a16:creationId xmlns:a16="http://schemas.microsoft.com/office/drawing/2014/main" id="{31C3CA3B-DD30-9D40-A504-A29BA482FF63}"/>
              </a:ext>
            </a:extLst>
          </p:cNvPr>
          <p:cNvSpPr>
            <a:spLocks noGrp="1"/>
          </p:cNvSpPr>
          <p:nvPr>
            <p:ph type="dt" sz="half" idx="10"/>
          </p:nvPr>
        </p:nvSpPr>
        <p:spPr/>
        <p:txBody>
          <a:bodyPr/>
          <a:lstStyle/>
          <a:p>
            <a:fld id="{5BC809FD-9258-F643-B7F9-AFF9059F364B}"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0E3D6FAF-FE2F-934F-8DD2-6E02D7426F43}"/>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71B75206-391F-D144-94EF-77F7523B5BDD}"/>
              </a:ext>
            </a:extLst>
          </p:cNvPr>
          <p:cNvSpPr>
            <a:spLocks noGrp="1"/>
          </p:cNvSpPr>
          <p:nvPr>
            <p:ph type="sldNum" sz="quarter" idx="12"/>
          </p:nvPr>
        </p:nvSpPr>
        <p:spPr/>
        <p:txBody>
          <a:bodyPr/>
          <a:lstStyle/>
          <a:p>
            <a:fld id="{52E9C158-AEF1-41A2-A6CE-6F0BAB305EFD}" type="slidenum">
              <a:rPr lang="en-US" altLang="en-US" smtClean="0"/>
              <a:pPr/>
              <a:t>10</a:t>
            </a:fld>
            <a:endParaRPr lang="en-US" altLang="en-US"/>
          </a:p>
        </p:txBody>
      </p:sp>
      <p:pic>
        <p:nvPicPr>
          <p:cNvPr id="3" name="Picture 2">
            <a:extLst>
              <a:ext uri="{FF2B5EF4-FFF2-40B4-BE49-F238E27FC236}">
                <a16:creationId xmlns:a16="http://schemas.microsoft.com/office/drawing/2014/main" id="{5235D503-95BB-C346-8651-FCEE1D5764C2}"/>
              </a:ext>
            </a:extLst>
          </p:cNvPr>
          <p:cNvPicPr>
            <a:picLocks noChangeAspect="1"/>
          </p:cNvPicPr>
          <p:nvPr/>
        </p:nvPicPr>
        <p:blipFill>
          <a:blip r:embed="rId2"/>
          <a:stretch>
            <a:fillRect/>
          </a:stretch>
        </p:blipFill>
        <p:spPr>
          <a:xfrm rot="5400000">
            <a:off x="2257536" y="81415"/>
            <a:ext cx="4604812" cy="5932792"/>
          </a:xfrm>
          <a:prstGeom prst="rect">
            <a:avLst/>
          </a:prstGeom>
        </p:spPr>
      </p:pic>
      <p:sp>
        <p:nvSpPr>
          <p:cNvPr id="8" name="TextBox 7">
            <a:extLst>
              <a:ext uri="{FF2B5EF4-FFF2-40B4-BE49-F238E27FC236}">
                <a16:creationId xmlns:a16="http://schemas.microsoft.com/office/drawing/2014/main" id="{5A56756C-9F95-D044-99B8-DDC9BF3AF624}"/>
              </a:ext>
            </a:extLst>
          </p:cNvPr>
          <p:cNvSpPr txBox="1"/>
          <p:nvPr/>
        </p:nvSpPr>
        <p:spPr>
          <a:xfrm>
            <a:off x="4815662" y="3499643"/>
            <a:ext cx="1364476" cy="338554"/>
          </a:xfrm>
          <a:prstGeom prst="rect">
            <a:avLst/>
          </a:prstGeom>
          <a:noFill/>
        </p:spPr>
        <p:txBody>
          <a:bodyPr wrap="none" rtlCol="0">
            <a:spAutoFit/>
          </a:bodyPr>
          <a:lstStyle/>
          <a:p>
            <a:r>
              <a:rPr lang="en-US" sz="1600" dirty="0"/>
              <a:t>Field emission</a:t>
            </a:r>
          </a:p>
        </p:txBody>
      </p:sp>
      <p:cxnSp>
        <p:nvCxnSpPr>
          <p:cNvPr id="10" name="Straight Arrow Connector 9">
            <a:extLst>
              <a:ext uri="{FF2B5EF4-FFF2-40B4-BE49-F238E27FC236}">
                <a16:creationId xmlns:a16="http://schemas.microsoft.com/office/drawing/2014/main" id="{535D4DB2-C41E-9F41-8D91-50F036763F1B}"/>
              </a:ext>
            </a:extLst>
          </p:cNvPr>
          <p:cNvCxnSpPr>
            <a:cxnSpLocks/>
          </p:cNvCxnSpPr>
          <p:nvPr/>
        </p:nvCxnSpPr>
        <p:spPr>
          <a:xfrm flipV="1">
            <a:off x="5711437" y="3262431"/>
            <a:ext cx="313889" cy="2831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907BBF3-8B3A-F343-A034-C749ACA84AB9}"/>
              </a:ext>
            </a:extLst>
          </p:cNvPr>
          <p:cNvSpPr txBox="1"/>
          <p:nvPr/>
        </p:nvSpPr>
        <p:spPr>
          <a:xfrm>
            <a:off x="676275" y="5517160"/>
            <a:ext cx="7537572" cy="830997"/>
          </a:xfrm>
          <a:prstGeom prst="rect">
            <a:avLst/>
          </a:prstGeom>
          <a:noFill/>
        </p:spPr>
        <p:txBody>
          <a:bodyPr wrap="square" rtlCol="0">
            <a:spAutoFit/>
          </a:bodyPr>
          <a:lstStyle/>
          <a:p>
            <a:r>
              <a:rPr lang="en-US" dirty="0"/>
              <a:t>RI cavities made of new material annealed only one time at 800C, </a:t>
            </a:r>
            <a:r>
              <a:rPr lang="en-US" b="1" dirty="0"/>
              <a:t>only 120 microns bulk removal </a:t>
            </a:r>
          </a:p>
        </p:txBody>
      </p:sp>
      <p:sp>
        <p:nvSpPr>
          <p:cNvPr id="12" name="TextBox 11">
            <a:extLst>
              <a:ext uri="{FF2B5EF4-FFF2-40B4-BE49-F238E27FC236}">
                <a16:creationId xmlns:a16="http://schemas.microsoft.com/office/drawing/2014/main" id="{EA7CEE81-E8AE-0C40-A9F8-1FDA6F8362BB}"/>
              </a:ext>
            </a:extLst>
          </p:cNvPr>
          <p:cNvSpPr txBox="1"/>
          <p:nvPr/>
        </p:nvSpPr>
        <p:spPr>
          <a:xfrm>
            <a:off x="340772" y="4416358"/>
            <a:ext cx="1629100" cy="276999"/>
          </a:xfrm>
          <a:prstGeom prst="rect">
            <a:avLst/>
          </a:prstGeom>
          <a:noFill/>
        </p:spPr>
        <p:txBody>
          <a:bodyPr wrap="none" rtlCol="0">
            <a:spAutoFit/>
          </a:bodyPr>
          <a:lstStyle/>
          <a:p>
            <a:r>
              <a:rPr lang="en-US" sz="1200" dirty="0"/>
              <a:t>A. Grassellino et al, </a:t>
            </a:r>
            <a:r>
              <a:rPr lang="en-US" sz="1200" dirty="0" err="1"/>
              <a:t>tbp</a:t>
            </a:r>
            <a:endParaRPr lang="en-US" sz="1200" dirty="0"/>
          </a:p>
        </p:txBody>
      </p:sp>
    </p:spTree>
    <p:extLst>
      <p:ext uri="{BB962C8B-B14F-4D97-AF65-F5344CB8AC3E}">
        <p14:creationId xmlns:p14="http://schemas.microsoft.com/office/powerpoint/2010/main" val="945294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9BC8-5935-524C-B4FB-A262E7F5DF20}"/>
              </a:ext>
            </a:extLst>
          </p:cNvPr>
          <p:cNvSpPr>
            <a:spLocks noGrp="1"/>
          </p:cNvSpPr>
          <p:nvPr>
            <p:ph type="title"/>
          </p:nvPr>
        </p:nvSpPr>
        <p:spPr/>
        <p:txBody>
          <a:bodyPr/>
          <a:lstStyle/>
          <a:p>
            <a:r>
              <a:rPr lang="en-US" dirty="0"/>
              <a:t>120C infusion on well annealed vs non well annealed material – BCS and residual</a:t>
            </a:r>
          </a:p>
        </p:txBody>
      </p:sp>
      <p:sp>
        <p:nvSpPr>
          <p:cNvPr id="4" name="Date Placeholder 3">
            <a:extLst>
              <a:ext uri="{FF2B5EF4-FFF2-40B4-BE49-F238E27FC236}">
                <a16:creationId xmlns:a16="http://schemas.microsoft.com/office/drawing/2014/main" id="{31C3CA3B-DD30-9D40-A504-A29BA482FF63}"/>
              </a:ext>
            </a:extLst>
          </p:cNvPr>
          <p:cNvSpPr>
            <a:spLocks noGrp="1"/>
          </p:cNvSpPr>
          <p:nvPr>
            <p:ph type="dt" sz="half" idx="10"/>
          </p:nvPr>
        </p:nvSpPr>
        <p:spPr/>
        <p:txBody>
          <a:bodyPr/>
          <a:lstStyle/>
          <a:p>
            <a:fld id="{294D1E2B-7552-0943-8853-4FC6C0861D12}"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0E3D6FAF-FE2F-934F-8DD2-6E02D7426F43}"/>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71B75206-391F-D144-94EF-77F7523B5BDD}"/>
              </a:ext>
            </a:extLst>
          </p:cNvPr>
          <p:cNvSpPr>
            <a:spLocks noGrp="1"/>
          </p:cNvSpPr>
          <p:nvPr>
            <p:ph type="sldNum" sz="quarter" idx="12"/>
          </p:nvPr>
        </p:nvSpPr>
        <p:spPr/>
        <p:txBody>
          <a:bodyPr/>
          <a:lstStyle/>
          <a:p>
            <a:fld id="{52E9C158-AEF1-41A2-A6CE-6F0BAB305EFD}" type="slidenum">
              <a:rPr lang="en-US" altLang="en-US" smtClean="0"/>
              <a:pPr/>
              <a:t>11</a:t>
            </a:fld>
            <a:endParaRPr lang="en-US" altLang="en-US"/>
          </a:p>
        </p:txBody>
      </p:sp>
      <p:pic>
        <p:nvPicPr>
          <p:cNvPr id="7" name="Picture 6">
            <a:extLst>
              <a:ext uri="{FF2B5EF4-FFF2-40B4-BE49-F238E27FC236}">
                <a16:creationId xmlns:a16="http://schemas.microsoft.com/office/drawing/2014/main" id="{438CCB1B-5C76-9846-A12A-8EAA30AA8D90}"/>
              </a:ext>
            </a:extLst>
          </p:cNvPr>
          <p:cNvPicPr>
            <a:picLocks noChangeAspect="1"/>
          </p:cNvPicPr>
          <p:nvPr/>
        </p:nvPicPr>
        <p:blipFill>
          <a:blip r:embed="rId2"/>
          <a:stretch>
            <a:fillRect/>
          </a:stretch>
        </p:blipFill>
        <p:spPr>
          <a:xfrm rot="5400000">
            <a:off x="4926694" y="476383"/>
            <a:ext cx="3742910" cy="4775676"/>
          </a:xfrm>
          <a:prstGeom prst="rect">
            <a:avLst/>
          </a:prstGeom>
        </p:spPr>
      </p:pic>
      <p:pic>
        <p:nvPicPr>
          <p:cNvPr id="9" name="Picture 8">
            <a:extLst>
              <a:ext uri="{FF2B5EF4-FFF2-40B4-BE49-F238E27FC236}">
                <a16:creationId xmlns:a16="http://schemas.microsoft.com/office/drawing/2014/main" id="{CF103CD0-9D2C-DA4C-91D6-B17F83426CF6}"/>
              </a:ext>
            </a:extLst>
          </p:cNvPr>
          <p:cNvPicPr>
            <a:picLocks noChangeAspect="1"/>
          </p:cNvPicPr>
          <p:nvPr/>
        </p:nvPicPr>
        <p:blipFill>
          <a:blip r:embed="rId3"/>
          <a:stretch>
            <a:fillRect/>
          </a:stretch>
        </p:blipFill>
        <p:spPr>
          <a:xfrm rot="5400000">
            <a:off x="401122" y="557551"/>
            <a:ext cx="3747819" cy="4608430"/>
          </a:xfrm>
          <a:prstGeom prst="rect">
            <a:avLst/>
          </a:prstGeom>
        </p:spPr>
      </p:pic>
      <p:sp>
        <p:nvSpPr>
          <p:cNvPr id="11" name="TextBox 10">
            <a:extLst>
              <a:ext uri="{FF2B5EF4-FFF2-40B4-BE49-F238E27FC236}">
                <a16:creationId xmlns:a16="http://schemas.microsoft.com/office/drawing/2014/main" id="{DF1ABE3C-2478-554F-B0EA-E92BACDE4A39}"/>
              </a:ext>
            </a:extLst>
          </p:cNvPr>
          <p:cNvSpPr txBox="1"/>
          <p:nvPr/>
        </p:nvSpPr>
        <p:spPr>
          <a:xfrm>
            <a:off x="121596" y="4735676"/>
            <a:ext cx="9192638" cy="1569660"/>
          </a:xfrm>
          <a:prstGeom prst="rect">
            <a:avLst/>
          </a:prstGeom>
          <a:noFill/>
        </p:spPr>
        <p:txBody>
          <a:bodyPr wrap="square" rtlCol="0">
            <a:spAutoFit/>
          </a:bodyPr>
          <a:lstStyle/>
          <a:p>
            <a:pPr marL="342900" indent="-342900">
              <a:buFont typeface="Arial" panose="020B0604020202020204" pitchFamily="34" charset="0"/>
              <a:buChar char="•"/>
            </a:pPr>
            <a:r>
              <a:rPr lang="en-US" dirty="0"/>
              <a:t>Residual resistance shows strong field dependence for non well annealed material </a:t>
            </a:r>
          </a:p>
          <a:p>
            <a:pPr marL="342900" indent="-342900">
              <a:buFont typeface="Arial" panose="020B0604020202020204" pitchFamily="34" charset="0"/>
              <a:buChar char="•"/>
            </a:pPr>
            <a:r>
              <a:rPr lang="en-US" b="1" dirty="0"/>
              <a:t>Deeper Bulk removal is a must for low Residual resistance </a:t>
            </a:r>
          </a:p>
          <a:p>
            <a:pPr marL="342900" indent="-342900">
              <a:buFont typeface="Arial" panose="020B0604020202020204" pitchFamily="34" charset="0"/>
              <a:buChar char="•"/>
            </a:pPr>
            <a:r>
              <a:rPr lang="en-US" b="1" dirty="0"/>
              <a:t>Perhaps also BCS resistance response different (see next)</a:t>
            </a:r>
          </a:p>
        </p:txBody>
      </p:sp>
      <p:sp>
        <p:nvSpPr>
          <p:cNvPr id="12" name="TextBox 11">
            <a:extLst>
              <a:ext uri="{FF2B5EF4-FFF2-40B4-BE49-F238E27FC236}">
                <a16:creationId xmlns:a16="http://schemas.microsoft.com/office/drawing/2014/main" id="{498F4623-73B9-3A41-BEB4-02CDCCD98E77}"/>
              </a:ext>
            </a:extLst>
          </p:cNvPr>
          <p:cNvSpPr txBox="1"/>
          <p:nvPr/>
        </p:nvSpPr>
        <p:spPr>
          <a:xfrm>
            <a:off x="3757450" y="4387412"/>
            <a:ext cx="1629100" cy="276999"/>
          </a:xfrm>
          <a:prstGeom prst="rect">
            <a:avLst/>
          </a:prstGeom>
          <a:noFill/>
        </p:spPr>
        <p:txBody>
          <a:bodyPr wrap="none" rtlCol="0">
            <a:spAutoFit/>
          </a:bodyPr>
          <a:lstStyle/>
          <a:p>
            <a:r>
              <a:rPr lang="en-US" sz="1200" dirty="0"/>
              <a:t>A. Grassellino et al, </a:t>
            </a:r>
            <a:r>
              <a:rPr lang="en-US" sz="1200" dirty="0" err="1"/>
              <a:t>tbp</a:t>
            </a:r>
            <a:endParaRPr lang="en-US" sz="1200" dirty="0"/>
          </a:p>
        </p:txBody>
      </p:sp>
    </p:spTree>
    <p:extLst>
      <p:ext uri="{BB962C8B-B14F-4D97-AF65-F5344CB8AC3E}">
        <p14:creationId xmlns:p14="http://schemas.microsoft.com/office/powerpoint/2010/main" val="1874691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31D49-F61E-5C42-A954-164F25E57B43}"/>
              </a:ext>
            </a:extLst>
          </p:cNvPr>
          <p:cNvSpPr>
            <a:spLocks noGrp="1"/>
          </p:cNvSpPr>
          <p:nvPr>
            <p:ph type="title"/>
          </p:nvPr>
        </p:nvSpPr>
        <p:spPr/>
        <p:txBody>
          <a:bodyPr/>
          <a:lstStyle/>
          <a:p>
            <a:r>
              <a:rPr lang="en-US" dirty="0" err="1"/>
              <a:t>Rbcs</a:t>
            </a:r>
            <a:r>
              <a:rPr lang="en-US" dirty="0"/>
              <a:t> (</a:t>
            </a:r>
            <a:r>
              <a:rPr lang="en-US" dirty="0" err="1"/>
              <a:t>Eacc</a:t>
            </a:r>
            <a:r>
              <a:rPr lang="en-US" dirty="0"/>
              <a:t>) - ALL</a:t>
            </a:r>
          </a:p>
        </p:txBody>
      </p:sp>
      <p:sp>
        <p:nvSpPr>
          <p:cNvPr id="4" name="Date Placeholder 3">
            <a:extLst>
              <a:ext uri="{FF2B5EF4-FFF2-40B4-BE49-F238E27FC236}">
                <a16:creationId xmlns:a16="http://schemas.microsoft.com/office/drawing/2014/main" id="{6D957C97-E44D-AC49-8ECD-E0EDEB86AB5D}"/>
              </a:ext>
            </a:extLst>
          </p:cNvPr>
          <p:cNvSpPr>
            <a:spLocks noGrp="1"/>
          </p:cNvSpPr>
          <p:nvPr>
            <p:ph type="dt" sz="half" idx="10"/>
          </p:nvPr>
        </p:nvSpPr>
        <p:spPr/>
        <p:txBody>
          <a:bodyPr/>
          <a:lstStyle/>
          <a:p>
            <a:fld id="{3C37E6FC-7F9E-2043-9B9C-1E06A947C207}"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FCC63254-4934-4C4D-8B57-11861D831337}"/>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57F036D0-1B3A-3640-BDC7-7AA7BBA75BE8}"/>
              </a:ext>
            </a:extLst>
          </p:cNvPr>
          <p:cNvSpPr>
            <a:spLocks noGrp="1"/>
          </p:cNvSpPr>
          <p:nvPr>
            <p:ph type="sldNum" sz="quarter" idx="12"/>
          </p:nvPr>
        </p:nvSpPr>
        <p:spPr/>
        <p:txBody>
          <a:bodyPr/>
          <a:lstStyle/>
          <a:p>
            <a:fld id="{52E9C158-AEF1-41A2-A6CE-6F0BAB305EFD}" type="slidenum">
              <a:rPr lang="en-US" altLang="en-US" smtClean="0"/>
              <a:pPr/>
              <a:t>12</a:t>
            </a:fld>
            <a:endParaRPr lang="en-US" altLang="en-US"/>
          </a:p>
        </p:txBody>
      </p:sp>
      <p:pic>
        <p:nvPicPr>
          <p:cNvPr id="7" name="Picture 6">
            <a:extLst>
              <a:ext uri="{FF2B5EF4-FFF2-40B4-BE49-F238E27FC236}">
                <a16:creationId xmlns:a16="http://schemas.microsoft.com/office/drawing/2014/main" id="{0369A6FC-3642-1548-B1D0-D0D535373F58}"/>
              </a:ext>
            </a:extLst>
          </p:cNvPr>
          <p:cNvPicPr>
            <a:picLocks noChangeAspect="1"/>
          </p:cNvPicPr>
          <p:nvPr/>
        </p:nvPicPr>
        <p:blipFill>
          <a:blip r:embed="rId2"/>
          <a:stretch>
            <a:fillRect/>
          </a:stretch>
        </p:blipFill>
        <p:spPr>
          <a:xfrm>
            <a:off x="1468877" y="928115"/>
            <a:ext cx="6293447" cy="4813811"/>
          </a:xfrm>
          <a:prstGeom prst="rect">
            <a:avLst/>
          </a:prstGeom>
        </p:spPr>
      </p:pic>
      <p:sp>
        <p:nvSpPr>
          <p:cNvPr id="8" name="TextBox 7">
            <a:extLst>
              <a:ext uri="{FF2B5EF4-FFF2-40B4-BE49-F238E27FC236}">
                <a16:creationId xmlns:a16="http://schemas.microsoft.com/office/drawing/2014/main" id="{9122F8A3-0C3C-ED4D-B72B-7174ED85E559}"/>
              </a:ext>
            </a:extLst>
          </p:cNvPr>
          <p:cNvSpPr txBox="1"/>
          <p:nvPr/>
        </p:nvSpPr>
        <p:spPr>
          <a:xfrm>
            <a:off x="359924" y="5511093"/>
            <a:ext cx="8784076" cy="830997"/>
          </a:xfrm>
          <a:prstGeom prst="rect">
            <a:avLst/>
          </a:prstGeom>
          <a:noFill/>
        </p:spPr>
        <p:txBody>
          <a:bodyPr wrap="square" rtlCol="0">
            <a:spAutoFit/>
          </a:bodyPr>
          <a:lstStyle/>
          <a:p>
            <a:r>
              <a:rPr lang="en-US" dirty="0"/>
              <a:t>Hint that non well annealed material may respond differently to infusion? </a:t>
            </a:r>
          </a:p>
        </p:txBody>
      </p:sp>
      <p:sp>
        <p:nvSpPr>
          <p:cNvPr id="9" name="TextBox 8">
            <a:extLst>
              <a:ext uri="{FF2B5EF4-FFF2-40B4-BE49-F238E27FC236}">
                <a16:creationId xmlns:a16="http://schemas.microsoft.com/office/drawing/2014/main" id="{870FB3F9-9F4F-6E47-9C6D-74C4DEB84664}"/>
              </a:ext>
            </a:extLst>
          </p:cNvPr>
          <p:cNvSpPr txBox="1"/>
          <p:nvPr/>
        </p:nvSpPr>
        <p:spPr>
          <a:xfrm>
            <a:off x="228600" y="4633930"/>
            <a:ext cx="1629100" cy="276999"/>
          </a:xfrm>
          <a:prstGeom prst="rect">
            <a:avLst/>
          </a:prstGeom>
          <a:noFill/>
        </p:spPr>
        <p:txBody>
          <a:bodyPr wrap="none" rtlCol="0">
            <a:spAutoFit/>
          </a:bodyPr>
          <a:lstStyle/>
          <a:p>
            <a:r>
              <a:rPr lang="en-US" sz="1200" dirty="0"/>
              <a:t>A. Grassellino et al, </a:t>
            </a:r>
            <a:r>
              <a:rPr lang="en-US" sz="1200" dirty="0" err="1"/>
              <a:t>tbp</a:t>
            </a:r>
            <a:endParaRPr lang="en-US" sz="1200" dirty="0"/>
          </a:p>
        </p:txBody>
      </p:sp>
    </p:spTree>
    <p:extLst>
      <p:ext uri="{BB962C8B-B14F-4D97-AF65-F5344CB8AC3E}">
        <p14:creationId xmlns:p14="http://schemas.microsoft.com/office/powerpoint/2010/main" val="545679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 infusion on BCP surface </a:t>
            </a:r>
            <a:r>
              <a:rPr lang="mr-IN" dirty="0"/>
              <a:t>–</a:t>
            </a:r>
            <a:r>
              <a:rPr lang="en-US" dirty="0"/>
              <a:t> record Q/grad values for BCP</a:t>
            </a:r>
          </a:p>
        </p:txBody>
      </p:sp>
      <p:sp>
        <p:nvSpPr>
          <p:cNvPr id="4" name="Date Placeholder 3"/>
          <p:cNvSpPr>
            <a:spLocks noGrp="1"/>
          </p:cNvSpPr>
          <p:nvPr>
            <p:ph type="dt" sz="half" idx="10"/>
          </p:nvPr>
        </p:nvSpPr>
        <p:spPr/>
        <p:txBody>
          <a:bodyPr/>
          <a:lstStyle/>
          <a:p>
            <a:fld id="{76F94B83-8934-A94E-9649-8B9081E7433E}" type="datetime1">
              <a:rPr lang="en-US" altLang="en-US" smtClean="0"/>
              <a:t>6/27/18</a:t>
            </a:fld>
            <a:endParaRPr lang="en-US" altLang="en-US"/>
          </a:p>
        </p:txBody>
      </p:sp>
      <p:sp>
        <p:nvSpPr>
          <p:cNvPr id="5" name="Footer Placeholder 4"/>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13</a:t>
            </a:fld>
            <a:endParaRPr lang="en-US" altLang="en-US"/>
          </a:p>
        </p:txBody>
      </p:sp>
      <p:pic>
        <p:nvPicPr>
          <p:cNvPr id="7" name="Picture 6"/>
          <p:cNvPicPr>
            <a:picLocks noChangeAspect="1"/>
          </p:cNvPicPr>
          <p:nvPr/>
        </p:nvPicPr>
        <p:blipFill>
          <a:blip r:embed="rId2"/>
          <a:stretch>
            <a:fillRect/>
          </a:stretch>
        </p:blipFill>
        <p:spPr>
          <a:xfrm>
            <a:off x="1225685" y="1139846"/>
            <a:ext cx="6108565" cy="4916878"/>
          </a:xfrm>
          <a:prstGeom prst="rect">
            <a:avLst/>
          </a:prstGeom>
        </p:spPr>
      </p:pic>
      <p:sp>
        <p:nvSpPr>
          <p:cNvPr id="8" name="TextBox 7"/>
          <p:cNvSpPr txBox="1"/>
          <p:nvPr/>
        </p:nvSpPr>
        <p:spPr>
          <a:xfrm>
            <a:off x="4250988" y="5957913"/>
            <a:ext cx="2350515" cy="369332"/>
          </a:xfrm>
          <a:prstGeom prst="rect">
            <a:avLst/>
          </a:prstGeom>
          <a:noFill/>
        </p:spPr>
        <p:txBody>
          <a:bodyPr wrap="none" rtlCol="0">
            <a:spAutoFit/>
          </a:bodyPr>
          <a:lstStyle/>
          <a:p>
            <a:r>
              <a:rPr lang="en-US" sz="1800" dirty="0"/>
              <a:t>A. Grassellino et al, </a:t>
            </a:r>
            <a:r>
              <a:rPr lang="en-US" sz="1800" dirty="0" err="1"/>
              <a:t>tbp</a:t>
            </a:r>
            <a:endParaRPr lang="en-US" sz="1800" dirty="0"/>
          </a:p>
        </p:txBody>
      </p:sp>
      <p:sp>
        <p:nvSpPr>
          <p:cNvPr id="9" name="TextBox 8">
            <a:extLst>
              <a:ext uri="{FF2B5EF4-FFF2-40B4-BE49-F238E27FC236}">
                <a16:creationId xmlns:a16="http://schemas.microsoft.com/office/drawing/2014/main" id="{5A998368-31EF-7248-970F-F315BAE7B0DB}"/>
              </a:ext>
            </a:extLst>
          </p:cNvPr>
          <p:cNvSpPr txBox="1"/>
          <p:nvPr/>
        </p:nvSpPr>
        <p:spPr>
          <a:xfrm>
            <a:off x="428321" y="5826868"/>
            <a:ext cx="1629100" cy="276999"/>
          </a:xfrm>
          <a:prstGeom prst="rect">
            <a:avLst/>
          </a:prstGeom>
          <a:noFill/>
        </p:spPr>
        <p:txBody>
          <a:bodyPr wrap="none" rtlCol="0">
            <a:spAutoFit/>
          </a:bodyPr>
          <a:lstStyle/>
          <a:p>
            <a:r>
              <a:rPr lang="en-US" sz="1200" dirty="0"/>
              <a:t>A. Grassellino et al, </a:t>
            </a:r>
            <a:r>
              <a:rPr lang="en-US" sz="1200" dirty="0" err="1"/>
              <a:t>tbp</a:t>
            </a:r>
            <a:endParaRPr lang="en-US" sz="1200" dirty="0"/>
          </a:p>
        </p:txBody>
      </p:sp>
    </p:spTree>
    <p:extLst>
      <p:ext uri="{BB962C8B-B14F-4D97-AF65-F5344CB8AC3E}">
        <p14:creationId xmlns:p14="http://schemas.microsoft.com/office/powerpoint/2010/main" val="1948941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B97B-7AEC-CD4A-8ADF-D8CA26F62ECB}"/>
              </a:ext>
            </a:extLst>
          </p:cNvPr>
          <p:cNvSpPr>
            <a:spLocks noGrp="1"/>
          </p:cNvSpPr>
          <p:nvPr>
            <p:ph type="title"/>
          </p:nvPr>
        </p:nvSpPr>
        <p:spPr/>
        <p:txBody>
          <a:bodyPr/>
          <a:lstStyle/>
          <a:p>
            <a:r>
              <a:rPr lang="en-US" dirty="0"/>
              <a:t>BCP infusion studies -Comparison on same cavity</a:t>
            </a:r>
          </a:p>
        </p:txBody>
      </p:sp>
      <p:sp>
        <p:nvSpPr>
          <p:cNvPr id="4" name="Date Placeholder 3">
            <a:extLst>
              <a:ext uri="{FF2B5EF4-FFF2-40B4-BE49-F238E27FC236}">
                <a16:creationId xmlns:a16="http://schemas.microsoft.com/office/drawing/2014/main" id="{93E18F77-A236-1244-BF65-35B2ECB1E5F2}"/>
              </a:ext>
            </a:extLst>
          </p:cNvPr>
          <p:cNvSpPr>
            <a:spLocks noGrp="1"/>
          </p:cNvSpPr>
          <p:nvPr>
            <p:ph type="dt" sz="half" idx="10"/>
          </p:nvPr>
        </p:nvSpPr>
        <p:spPr/>
        <p:txBody>
          <a:bodyPr/>
          <a:lstStyle/>
          <a:p>
            <a:fld id="{F67FFFBB-5D08-0F44-B0A1-D279CCD05846}"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03E52199-3F35-E543-8B61-AEC7A6A90929}"/>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E75099D9-7810-A64E-890E-5B3F01C1B30B}"/>
              </a:ext>
            </a:extLst>
          </p:cNvPr>
          <p:cNvSpPr>
            <a:spLocks noGrp="1"/>
          </p:cNvSpPr>
          <p:nvPr>
            <p:ph type="sldNum" sz="quarter" idx="12"/>
          </p:nvPr>
        </p:nvSpPr>
        <p:spPr/>
        <p:txBody>
          <a:bodyPr/>
          <a:lstStyle/>
          <a:p>
            <a:fld id="{52E9C158-AEF1-41A2-A6CE-6F0BAB305EFD}" type="slidenum">
              <a:rPr lang="en-US" altLang="en-US" smtClean="0"/>
              <a:pPr/>
              <a:t>14</a:t>
            </a:fld>
            <a:endParaRPr lang="en-US" altLang="en-US"/>
          </a:p>
        </p:txBody>
      </p:sp>
      <p:pic>
        <p:nvPicPr>
          <p:cNvPr id="7" name="Picture 6">
            <a:extLst>
              <a:ext uri="{FF2B5EF4-FFF2-40B4-BE49-F238E27FC236}">
                <a16:creationId xmlns:a16="http://schemas.microsoft.com/office/drawing/2014/main" id="{1C9AC835-2301-274E-8153-20CE8CF22D7D}"/>
              </a:ext>
            </a:extLst>
          </p:cNvPr>
          <p:cNvPicPr>
            <a:picLocks noChangeAspect="1"/>
          </p:cNvPicPr>
          <p:nvPr/>
        </p:nvPicPr>
        <p:blipFill>
          <a:blip r:embed="rId2"/>
          <a:stretch>
            <a:fillRect/>
          </a:stretch>
        </p:blipFill>
        <p:spPr>
          <a:xfrm>
            <a:off x="900484" y="924865"/>
            <a:ext cx="7073900" cy="5410773"/>
          </a:xfrm>
          <a:prstGeom prst="rect">
            <a:avLst/>
          </a:prstGeom>
        </p:spPr>
      </p:pic>
      <p:sp>
        <p:nvSpPr>
          <p:cNvPr id="8" name="TextBox 7">
            <a:extLst>
              <a:ext uri="{FF2B5EF4-FFF2-40B4-BE49-F238E27FC236}">
                <a16:creationId xmlns:a16="http://schemas.microsoft.com/office/drawing/2014/main" id="{70F90EAC-9DE2-1B43-850E-6B35D7CB5DF0}"/>
              </a:ext>
            </a:extLst>
          </p:cNvPr>
          <p:cNvSpPr txBox="1"/>
          <p:nvPr/>
        </p:nvSpPr>
        <p:spPr>
          <a:xfrm>
            <a:off x="4075890" y="4863830"/>
            <a:ext cx="1680909" cy="276999"/>
          </a:xfrm>
          <a:prstGeom prst="rect">
            <a:avLst/>
          </a:prstGeom>
          <a:noFill/>
        </p:spPr>
        <p:txBody>
          <a:bodyPr wrap="none" rtlCol="0">
            <a:spAutoFit/>
          </a:bodyPr>
          <a:lstStyle/>
          <a:p>
            <a:r>
              <a:rPr lang="en-US" sz="1200" dirty="0"/>
              <a:t>(low T oven, with oxide)</a:t>
            </a:r>
          </a:p>
        </p:txBody>
      </p:sp>
      <p:sp>
        <p:nvSpPr>
          <p:cNvPr id="9" name="TextBox 8">
            <a:extLst>
              <a:ext uri="{FF2B5EF4-FFF2-40B4-BE49-F238E27FC236}">
                <a16:creationId xmlns:a16="http://schemas.microsoft.com/office/drawing/2014/main" id="{1F09E729-57B2-C340-85B4-01DD3C2D56D2}"/>
              </a:ext>
            </a:extLst>
          </p:cNvPr>
          <p:cNvSpPr txBox="1"/>
          <p:nvPr/>
        </p:nvSpPr>
        <p:spPr>
          <a:xfrm>
            <a:off x="428321" y="5826868"/>
            <a:ext cx="1629100" cy="276999"/>
          </a:xfrm>
          <a:prstGeom prst="rect">
            <a:avLst/>
          </a:prstGeom>
          <a:noFill/>
        </p:spPr>
        <p:txBody>
          <a:bodyPr wrap="none" rtlCol="0">
            <a:spAutoFit/>
          </a:bodyPr>
          <a:lstStyle/>
          <a:p>
            <a:r>
              <a:rPr lang="en-US" sz="1200" dirty="0"/>
              <a:t>A. Grassellino et al, </a:t>
            </a:r>
            <a:r>
              <a:rPr lang="en-US" sz="1200" dirty="0" err="1"/>
              <a:t>tbp</a:t>
            </a:r>
            <a:endParaRPr lang="en-US" sz="1200" dirty="0"/>
          </a:p>
        </p:txBody>
      </p:sp>
    </p:spTree>
    <p:extLst>
      <p:ext uri="{BB962C8B-B14F-4D97-AF65-F5344CB8AC3E}">
        <p14:creationId xmlns:p14="http://schemas.microsoft.com/office/powerpoint/2010/main" val="1883273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B97B-7AEC-CD4A-8ADF-D8CA26F62ECB}"/>
              </a:ext>
            </a:extLst>
          </p:cNvPr>
          <p:cNvSpPr>
            <a:spLocks noGrp="1"/>
          </p:cNvSpPr>
          <p:nvPr>
            <p:ph type="title"/>
          </p:nvPr>
        </p:nvSpPr>
        <p:spPr/>
        <p:txBody>
          <a:bodyPr/>
          <a:lstStyle/>
          <a:p>
            <a:r>
              <a:rPr lang="en-US" dirty="0"/>
              <a:t>BCP infusion studies -Comparison on same cavity</a:t>
            </a:r>
          </a:p>
        </p:txBody>
      </p:sp>
      <p:sp>
        <p:nvSpPr>
          <p:cNvPr id="4" name="Date Placeholder 3">
            <a:extLst>
              <a:ext uri="{FF2B5EF4-FFF2-40B4-BE49-F238E27FC236}">
                <a16:creationId xmlns:a16="http://schemas.microsoft.com/office/drawing/2014/main" id="{93E18F77-A236-1244-BF65-35B2ECB1E5F2}"/>
              </a:ext>
            </a:extLst>
          </p:cNvPr>
          <p:cNvSpPr>
            <a:spLocks noGrp="1"/>
          </p:cNvSpPr>
          <p:nvPr>
            <p:ph type="dt" sz="half" idx="10"/>
          </p:nvPr>
        </p:nvSpPr>
        <p:spPr/>
        <p:txBody>
          <a:bodyPr/>
          <a:lstStyle/>
          <a:p>
            <a:fld id="{6F33CEF5-52E5-4A43-8CC6-2E8DCDED997A}"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03E52199-3F35-E543-8B61-AEC7A6A90929}"/>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E75099D9-7810-A64E-890E-5B3F01C1B30B}"/>
              </a:ext>
            </a:extLst>
          </p:cNvPr>
          <p:cNvSpPr>
            <a:spLocks noGrp="1"/>
          </p:cNvSpPr>
          <p:nvPr>
            <p:ph type="sldNum" sz="quarter" idx="12"/>
          </p:nvPr>
        </p:nvSpPr>
        <p:spPr/>
        <p:txBody>
          <a:bodyPr/>
          <a:lstStyle/>
          <a:p>
            <a:fld id="{52E9C158-AEF1-41A2-A6CE-6F0BAB305EFD}" type="slidenum">
              <a:rPr lang="en-US" altLang="en-US" smtClean="0"/>
              <a:pPr/>
              <a:t>15</a:t>
            </a:fld>
            <a:endParaRPr lang="en-US" altLang="en-US"/>
          </a:p>
        </p:txBody>
      </p:sp>
      <p:graphicFrame>
        <p:nvGraphicFramePr>
          <p:cNvPr id="9" name="Object 8">
            <a:extLst>
              <a:ext uri="{FF2B5EF4-FFF2-40B4-BE49-F238E27FC236}">
                <a16:creationId xmlns:a16="http://schemas.microsoft.com/office/drawing/2014/main" id="{7C953E33-71EC-AA42-80DB-E9638238662D}"/>
              </a:ext>
            </a:extLst>
          </p:cNvPr>
          <p:cNvGraphicFramePr>
            <a:graphicFrameLocks noChangeAspect="1"/>
          </p:cNvGraphicFramePr>
          <p:nvPr>
            <p:extLst>
              <p:ext uri="{D42A27DB-BD31-4B8C-83A1-F6EECF244321}">
                <p14:modId xmlns:p14="http://schemas.microsoft.com/office/powerpoint/2010/main" val="1332623998"/>
              </p:ext>
            </p:extLst>
          </p:nvPr>
        </p:nvGraphicFramePr>
        <p:xfrm>
          <a:off x="806450" y="395871"/>
          <a:ext cx="6368239" cy="4877139"/>
        </p:xfrm>
        <a:graphic>
          <a:graphicData uri="http://schemas.openxmlformats.org/presentationml/2006/ole">
            <mc:AlternateContent xmlns:mc="http://schemas.openxmlformats.org/markup-compatibility/2006">
              <mc:Choice xmlns:v="urn:schemas-microsoft-com:vml" Requires="v">
                <p:oleObj spid="_x0000_s6156" name="Graph" r:id="rId3" imgW="3906000" imgH="2990520" progId="Origin50.Graph">
                  <p:embed/>
                </p:oleObj>
              </mc:Choice>
              <mc:Fallback>
                <p:oleObj name="Graph" r:id="rId3" imgW="3906000" imgH="2990520" progId="Origin50.Graph">
                  <p:embed/>
                  <p:pic>
                    <p:nvPicPr>
                      <p:cNvPr id="7" name="Object 6">
                        <a:extLst>
                          <a:ext uri="{FF2B5EF4-FFF2-40B4-BE49-F238E27FC236}">
                            <a16:creationId xmlns:a16="http://schemas.microsoft.com/office/drawing/2014/main" id="{6FD9F179-4EAF-402D-9D4E-6F40A0FF05C7}"/>
                          </a:ext>
                        </a:extLst>
                      </p:cNvPr>
                      <p:cNvPicPr/>
                      <p:nvPr/>
                    </p:nvPicPr>
                    <p:blipFill>
                      <a:blip r:embed="rId4"/>
                      <a:stretch>
                        <a:fillRect/>
                      </a:stretch>
                    </p:blipFill>
                    <p:spPr>
                      <a:xfrm>
                        <a:off x="806450" y="395871"/>
                        <a:ext cx="6368239" cy="4877139"/>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70F90EAC-9DE2-1B43-850E-6B35D7CB5DF0}"/>
              </a:ext>
            </a:extLst>
          </p:cNvPr>
          <p:cNvSpPr txBox="1"/>
          <p:nvPr/>
        </p:nvSpPr>
        <p:spPr>
          <a:xfrm>
            <a:off x="5272966" y="1305280"/>
            <a:ext cx="641522" cy="400110"/>
          </a:xfrm>
          <a:prstGeom prst="rect">
            <a:avLst/>
          </a:prstGeom>
          <a:noFill/>
        </p:spPr>
        <p:txBody>
          <a:bodyPr wrap="none" rtlCol="0">
            <a:spAutoFit/>
          </a:bodyPr>
          <a:lstStyle/>
          <a:p>
            <a:r>
              <a:rPr lang="en-US" sz="2000" dirty="0"/>
              <a:t>1.4K</a:t>
            </a:r>
          </a:p>
        </p:txBody>
      </p:sp>
      <p:sp>
        <p:nvSpPr>
          <p:cNvPr id="10" name="TextBox 9">
            <a:extLst>
              <a:ext uri="{FF2B5EF4-FFF2-40B4-BE49-F238E27FC236}">
                <a16:creationId xmlns:a16="http://schemas.microsoft.com/office/drawing/2014/main" id="{EDCB8FCD-C579-4F41-A3EF-98A11A191567}"/>
              </a:ext>
            </a:extLst>
          </p:cNvPr>
          <p:cNvSpPr txBox="1"/>
          <p:nvPr/>
        </p:nvSpPr>
        <p:spPr>
          <a:xfrm>
            <a:off x="603115" y="5273010"/>
            <a:ext cx="4175759" cy="461665"/>
          </a:xfrm>
          <a:prstGeom prst="rect">
            <a:avLst/>
          </a:prstGeom>
          <a:noFill/>
        </p:spPr>
        <p:txBody>
          <a:bodyPr wrap="none" rtlCol="0">
            <a:spAutoFit/>
          </a:bodyPr>
          <a:lstStyle/>
          <a:p>
            <a:r>
              <a:rPr lang="en-US" dirty="0"/>
              <a:t>HFQS onset only slightly moved </a:t>
            </a:r>
          </a:p>
        </p:txBody>
      </p:sp>
      <p:sp>
        <p:nvSpPr>
          <p:cNvPr id="11" name="TextBox 10">
            <a:extLst>
              <a:ext uri="{FF2B5EF4-FFF2-40B4-BE49-F238E27FC236}">
                <a16:creationId xmlns:a16="http://schemas.microsoft.com/office/drawing/2014/main" id="{260E7A94-3714-D243-BD58-8FA666BAAA28}"/>
              </a:ext>
            </a:extLst>
          </p:cNvPr>
          <p:cNvSpPr txBox="1"/>
          <p:nvPr/>
        </p:nvSpPr>
        <p:spPr>
          <a:xfrm>
            <a:off x="428321" y="5826868"/>
            <a:ext cx="1629100" cy="276999"/>
          </a:xfrm>
          <a:prstGeom prst="rect">
            <a:avLst/>
          </a:prstGeom>
          <a:noFill/>
        </p:spPr>
        <p:txBody>
          <a:bodyPr wrap="none" rtlCol="0">
            <a:spAutoFit/>
          </a:bodyPr>
          <a:lstStyle/>
          <a:p>
            <a:r>
              <a:rPr lang="en-US" sz="1200" dirty="0"/>
              <a:t>A. Grassellino et al, </a:t>
            </a:r>
            <a:r>
              <a:rPr lang="en-US" sz="1200" dirty="0" err="1"/>
              <a:t>tbp</a:t>
            </a:r>
            <a:endParaRPr lang="en-US" sz="1200" dirty="0"/>
          </a:p>
        </p:txBody>
      </p:sp>
    </p:spTree>
    <p:extLst>
      <p:ext uri="{BB962C8B-B14F-4D97-AF65-F5344CB8AC3E}">
        <p14:creationId xmlns:p14="http://schemas.microsoft.com/office/powerpoint/2010/main" val="3110327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B97B-7AEC-CD4A-8ADF-D8CA26F62ECB}"/>
              </a:ext>
            </a:extLst>
          </p:cNvPr>
          <p:cNvSpPr>
            <a:spLocks noGrp="1"/>
          </p:cNvSpPr>
          <p:nvPr>
            <p:ph type="title"/>
          </p:nvPr>
        </p:nvSpPr>
        <p:spPr/>
        <p:txBody>
          <a:bodyPr/>
          <a:lstStyle/>
          <a:p>
            <a:r>
              <a:rPr lang="en-US" dirty="0"/>
              <a:t>BCP infusion studies -Comparison on same cavity</a:t>
            </a:r>
          </a:p>
        </p:txBody>
      </p:sp>
      <p:sp>
        <p:nvSpPr>
          <p:cNvPr id="4" name="Date Placeholder 3">
            <a:extLst>
              <a:ext uri="{FF2B5EF4-FFF2-40B4-BE49-F238E27FC236}">
                <a16:creationId xmlns:a16="http://schemas.microsoft.com/office/drawing/2014/main" id="{93E18F77-A236-1244-BF65-35B2ECB1E5F2}"/>
              </a:ext>
            </a:extLst>
          </p:cNvPr>
          <p:cNvSpPr>
            <a:spLocks noGrp="1"/>
          </p:cNvSpPr>
          <p:nvPr>
            <p:ph type="dt" sz="half" idx="10"/>
          </p:nvPr>
        </p:nvSpPr>
        <p:spPr/>
        <p:txBody>
          <a:bodyPr/>
          <a:lstStyle/>
          <a:p>
            <a:fld id="{F835589A-B018-4F40-995E-F155EB9E99F4}"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03E52199-3F35-E543-8B61-AEC7A6A90929}"/>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E75099D9-7810-A64E-890E-5B3F01C1B30B}"/>
              </a:ext>
            </a:extLst>
          </p:cNvPr>
          <p:cNvSpPr>
            <a:spLocks noGrp="1"/>
          </p:cNvSpPr>
          <p:nvPr>
            <p:ph type="sldNum" sz="quarter" idx="12"/>
          </p:nvPr>
        </p:nvSpPr>
        <p:spPr/>
        <p:txBody>
          <a:bodyPr/>
          <a:lstStyle/>
          <a:p>
            <a:fld id="{52E9C158-AEF1-41A2-A6CE-6F0BAB305EFD}" type="slidenum">
              <a:rPr lang="en-US" altLang="en-US" smtClean="0"/>
              <a:pPr/>
              <a:t>16</a:t>
            </a:fld>
            <a:endParaRPr lang="en-US" altLang="en-US"/>
          </a:p>
        </p:txBody>
      </p:sp>
      <p:pic>
        <p:nvPicPr>
          <p:cNvPr id="9" name="Picture 8">
            <a:extLst>
              <a:ext uri="{FF2B5EF4-FFF2-40B4-BE49-F238E27FC236}">
                <a16:creationId xmlns:a16="http://schemas.microsoft.com/office/drawing/2014/main" id="{575BCC64-2A68-9749-A9F0-4282A1B8C9C6}"/>
              </a:ext>
            </a:extLst>
          </p:cNvPr>
          <p:cNvPicPr>
            <a:picLocks noChangeAspect="1"/>
          </p:cNvPicPr>
          <p:nvPr/>
        </p:nvPicPr>
        <p:blipFill>
          <a:blip r:embed="rId2"/>
          <a:stretch>
            <a:fillRect/>
          </a:stretch>
        </p:blipFill>
        <p:spPr>
          <a:xfrm>
            <a:off x="-328170" y="914400"/>
            <a:ext cx="5199227" cy="3976849"/>
          </a:xfrm>
          <a:prstGeom prst="rect">
            <a:avLst/>
          </a:prstGeom>
        </p:spPr>
      </p:pic>
      <p:pic>
        <p:nvPicPr>
          <p:cNvPr id="10" name="Picture 9">
            <a:extLst>
              <a:ext uri="{FF2B5EF4-FFF2-40B4-BE49-F238E27FC236}">
                <a16:creationId xmlns:a16="http://schemas.microsoft.com/office/drawing/2014/main" id="{3E27E2A7-19AC-E942-8DB8-56BE6C0F42D4}"/>
              </a:ext>
            </a:extLst>
          </p:cNvPr>
          <p:cNvPicPr>
            <a:picLocks noChangeAspect="1"/>
          </p:cNvPicPr>
          <p:nvPr/>
        </p:nvPicPr>
        <p:blipFill>
          <a:blip r:embed="rId3"/>
          <a:stretch>
            <a:fillRect/>
          </a:stretch>
        </p:blipFill>
        <p:spPr>
          <a:xfrm>
            <a:off x="3934868" y="832677"/>
            <a:ext cx="5306069" cy="4058572"/>
          </a:xfrm>
          <a:prstGeom prst="rect">
            <a:avLst/>
          </a:prstGeom>
        </p:spPr>
      </p:pic>
      <p:sp>
        <p:nvSpPr>
          <p:cNvPr id="3" name="TextBox 2">
            <a:extLst>
              <a:ext uri="{FF2B5EF4-FFF2-40B4-BE49-F238E27FC236}">
                <a16:creationId xmlns:a16="http://schemas.microsoft.com/office/drawing/2014/main" id="{4713E2E6-9D9E-9C4A-96BC-11E5DF0365C4}"/>
              </a:ext>
            </a:extLst>
          </p:cNvPr>
          <p:cNvSpPr txBox="1"/>
          <p:nvPr/>
        </p:nvSpPr>
        <p:spPr>
          <a:xfrm>
            <a:off x="535574" y="5155659"/>
            <a:ext cx="8072851" cy="461665"/>
          </a:xfrm>
          <a:prstGeom prst="rect">
            <a:avLst/>
          </a:prstGeom>
          <a:noFill/>
        </p:spPr>
        <p:txBody>
          <a:bodyPr wrap="none" rtlCol="0">
            <a:spAutoFit/>
          </a:bodyPr>
          <a:lstStyle/>
          <a:p>
            <a:r>
              <a:rPr lang="en-US" dirty="0"/>
              <a:t>Plot 2 shifted to compare onset of HFQS, only slightly increased</a:t>
            </a:r>
          </a:p>
        </p:txBody>
      </p:sp>
      <p:sp>
        <p:nvSpPr>
          <p:cNvPr id="11" name="TextBox 10">
            <a:extLst>
              <a:ext uri="{FF2B5EF4-FFF2-40B4-BE49-F238E27FC236}">
                <a16:creationId xmlns:a16="http://schemas.microsoft.com/office/drawing/2014/main" id="{8D9B0C0C-1E07-2448-9124-9BB38C427466}"/>
              </a:ext>
            </a:extLst>
          </p:cNvPr>
          <p:cNvSpPr txBox="1"/>
          <p:nvPr/>
        </p:nvSpPr>
        <p:spPr>
          <a:xfrm>
            <a:off x="428321" y="5826868"/>
            <a:ext cx="1629100" cy="276999"/>
          </a:xfrm>
          <a:prstGeom prst="rect">
            <a:avLst/>
          </a:prstGeom>
          <a:noFill/>
        </p:spPr>
        <p:txBody>
          <a:bodyPr wrap="none" rtlCol="0">
            <a:spAutoFit/>
          </a:bodyPr>
          <a:lstStyle/>
          <a:p>
            <a:r>
              <a:rPr lang="en-US" sz="1200" dirty="0"/>
              <a:t>A. Grassellino et al, </a:t>
            </a:r>
            <a:r>
              <a:rPr lang="en-US" sz="1200" dirty="0" err="1"/>
              <a:t>tbp</a:t>
            </a:r>
            <a:endParaRPr lang="en-US" sz="1200" dirty="0"/>
          </a:p>
        </p:txBody>
      </p:sp>
    </p:spTree>
    <p:extLst>
      <p:ext uri="{BB962C8B-B14F-4D97-AF65-F5344CB8AC3E}">
        <p14:creationId xmlns:p14="http://schemas.microsoft.com/office/powerpoint/2010/main" val="1251054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B97B-7AEC-CD4A-8ADF-D8CA26F62ECB}"/>
              </a:ext>
            </a:extLst>
          </p:cNvPr>
          <p:cNvSpPr>
            <a:spLocks noGrp="1"/>
          </p:cNvSpPr>
          <p:nvPr>
            <p:ph type="title"/>
          </p:nvPr>
        </p:nvSpPr>
        <p:spPr/>
        <p:txBody>
          <a:bodyPr/>
          <a:lstStyle/>
          <a:p>
            <a:r>
              <a:rPr lang="en-US" dirty="0"/>
              <a:t>BCP infusion studies -Comparison on same cavity</a:t>
            </a:r>
          </a:p>
        </p:txBody>
      </p:sp>
      <p:sp>
        <p:nvSpPr>
          <p:cNvPr id="4" name="Date Placeholder 3">
            <a:extLst>
              <a:ext uri="{FF2B5EF4-FFF2-40B4-BE49-F238E27FC236}">
                <a16:creationId xmlns:a16="http://schemas.microsoft.com/office/drawing/2014/main" id="{93E18F77-A236-1244-BF65-35B2ECB1E5F2}"/>
              </a:ext>
            </a:extLst>
          </p:cNvPr>
          <p:cNvSpPr>
            <a:spLocks noGrp="1"/>
          </p:cNvSpPr>
          <p:nvPr>
            <p:ph type="dt" sz="half" idx="10"/>
          </p:nvPr>
        </p:nvSpPr>
        <p:spPr/>
        <p:txBody>
          <a:bodyPr/>
          <a:lstStyle/>
          <a:p>
            <a:fld id="{02EA99F0-2435-8541-8B6C-B876C83A52EA}"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03E52199-3F35-E543-8B61-AEC7A6A90929}"/>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E75099D9-7810-A64E-890E-5B3F01C1B30B}"/>
              </a:ext>
            </a:extLst>
          </p:cNvPr>
          <p:cNvSpPr>
            <a:spLocks noGrp="1"/>
          </p:cNvSpPr>
          <p:nvPr>
            <p:ph type="sldNum" sz="quarter" idx="12"/>
          </p:nvPr>
        </p:nvSpPr>
        <p:spPr/>
        <p:txBody>
          <a:bodyPr/>
          <a:lstStyle/>
          <a:p>
            <a:fld id="{52E9C158-AEF1-41A2-A6CE-6F0BAB305EFD}" type="slidenum">
              <a:rPr lang="en-US" altLang="en-US" smtClean="0"/>
              <a:pPr/>
              <a:t>17</a:t>
            </a:fld>
            <a:endParaRPr lang="en-US" altLang="en-US"/>
          </a:p>
        </p:txBody>
      </p:sp>
      <p:sp>
        <p:nvSpPr>
          <p:cNvPr id="3" name="TextBox 2">
            <a:extLst>
              <a:ext uri="{FF2B5EF4-FFF2-40B4-BE49-F238E27FC236}">
                <a16:creationId xmlns:a16="http://schemas.microsoft.com/office/drawing/2014/main" id="{4713E2E6-9D9E-9C4A-96BC-11E5DF0365C4}"/>
              </a:ext>
            </a:extLst>
          </p:cNvPr>
          <p:cNvSpPr txBox="1"/>
          <p:nvPr/>
        </p:nvSpPr>
        <p:spPr>
          <a:xfrm>
            <a:off x="452437" y="5132607"/>
            <a:ext cx="8592055" cy="830997"/>
          </a:xfrm>
          <a:prstGeom prst="rect">
            <a:avLst/>
          </a:prstGeom>
          <a:noFill/>
        </p:spPr>
        <p:txBody>
          <a:bodyPr wrap="square" rtlCol="0">
            <a:spAutoFit/>
          </a:bodyPr>
          <a:lstStyle/>
          <a:p>
            <a:r>
              <a:rPr lang="en-US" dirty="0"/>
              <a:t>BCS resistance evolution – “modified” 120C bake to be discussed in next slides</a:t>
            </a:r>
          </a:p>
        </p:txBody>
      </p:sp>
      <p:graphicFrame>
        <p:nvGraphicFramePr>
          <p:cNvPr id="11" name="Object 10">
            <a:extLst>
              <a:ext uri="{FF2B5EF4-FFF2-40B4-BE49-F238E27FC236}">
                <a16:creationId xmlns:a16="http://schemas.microsoft.com/office/drawing/2014/main" id="{976C1060-370D-CC41-AE40-D350A439E278}"/>
              </a:ext>
            </a:extLst>
          </p:cNvPr>
          <p:cNvGraphicFramePr>
            <a:graphicFrameLocks noChangeAspect="1"/>
          </p:cNvGraphicFramePr>
          <p:nvPr>
            <p:extLst>
              <p:ext uri="{D42A27DB-BD31-4B8C-83A1-F6EECF244321}">
                <p14:modId xmlns:p14="http://schemas.microsoft.com/office/powerpoint/2010/main" val="107312312"/>
              </p:ext>
            </p:extLst>
          </p:nvPr>
        </p:nvGraphicFramePr>
        <p:xfrm>
          <a:off x="1531101" y="593387"/>
          <a:ext cx="5835207" cy="4464996"/>
        </p:xfrm>
        <a:graphic>
          <a:graphicData uri="http://schemas.openxmlformats.org/presentationml/2006/ole">
            <mc:AlternateContent xmlns:mc="http://schemas.openxmlformats.org/markup-compatibility/2006">
              <mc:Choice xmlns:v="urn:schemas-microsoft-com:vml" Requires="v">
                <p:oleObj spid="_x0000_s7180" name="Graph" r:id="rId3" imgW="3920760" imgH="3000960" progId="Origin50.Graph">
                  <p:embed/>
                </p:oleObj>
              </mc:Choice>
              <mc:Fallback>
                <p:oleObj name="Graph" r:id="rId3" imgW="3920760" imgH="3000960" progId="Origin50.Graph">
                  <p:embed/>
                  <p:pic>
                    <p:nvPicPr>
                      <p:cNvPr id="7" name="Object 6">
                        <a:extLst>
                          <a:ext uri="{FF2B5EF4-FFF2-40B4-BE49-F238E27FC236}">
                            <a16:creationId xmlns:a16="http://schemas.microsoft.com/office/drawing/2014/main" id="{AA75FD24-F359-46AC-ACB6-0964A1ACA77B}"/>
                          </a:ext>
                        </a:extLst>
                      </p:cNvPr>
                      <p:cNvPicPr/>
                      <p:nvPr/>
                    </p:nvPicPr>
                    <p:blipFill>
                      <a:blip r:embed="rId4"/>
                      <a:stretch>
                        <a:fillRect/>
                      </a:stretch>
                    </p:blipFill>
                    <p:spPr>
                      <a:xfrm>
                        <a:off x="1531101" y="593387"/>
                        <a:ext cx="5835207" cy="4464996"/>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1DCBCC3D-641D-4149-9423-9671ACEE2CE6}"/>
              </a:ext>
            </a:extLst>
          </p:cNvPr>
          <p:cNvSpPr txBox="1"/>
          <p:nvPr/>
        </p:nvSpPr>
        <p:spPr>
          <a:xfrm>
            <a:off x="428321" y="5826868"/>
            <a:ext cx="1629100" cy="276999"/>
          </a:xfrm>
          <a:prstGeom prst="rect">
            <a:avLst/>
          </a:prstGeom>
          <a:noFill/>
        </p:spPr>
        <p:txBody>
          <a:bodyPr wrap="none" rtlCol="0">
            <a:spAutoFit/>
          </a:bodyPr>
          <a:lstStyle/>
          <a:p>
            <a:r>
              <a:rPr lang="en-US" sz="1200" dirty="0"/>
              <a:t>A. Grassellino et al, </a:t>
            </a:r>
            <a:r>
              <a:rPr lang="en-US" sz="1200" dirty="0" err="1"/>
              <a:t>tbp</a:t>
            </a:r>
            <a:endParaRPr lang="en-US" sz="1200" dirty="0"/>
          </a:p>
        </p:txBody>
      </p:sp>
    </p:spTree>
    <p:extLst>
      <p:ext uri="{BB962C8B-B14F-4D97-AF65-F5344CB8AC3E}">
        <p14:creationId xmlns:p14="http://schemas.microsoft.com/office/powerpoint/2010/main" val="3405280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FABF7-D78B-4745-B67C-29D54D938A50}"/>
              </a:ext>
            </a:extLst>
          </p:cNvPr>
          <p:cNvSpPr>
            <a:spLocks noGrp="1"/>
          </p:cNvSpPr>
          <p:nvPr>
            <p:ph type="title"/>
          </p:nvPr>
        </p:nvSpPr>
        <p:spPr>
          <a:xfrm>
            <a:off x="154697" y="3449978"/>
            <a:ext cx="8686800" cy="641739"/>
          </a:xfrm>
        </p:spPr>
        <p:txBody>
          <a:bodyPr/>
          <a:lstStyle/>
          <a:p>
            <a:pPr algn="ctr"/>
            <a:r>
              <a:rPr lang="en-US" dirty="0"/>
              <a:t>New breakthrough – 210 </a:t>
            </a:r>
            <a:r>
              <a:rPr lang="en-US" dirty="0" err="1"/>
              <a:t>mT</a:t>
            </a:r>
            <a:r>
              <a:rPr lang="en-US" dirty="0"/>
              <a:t>, 49 MV/m Tesla shape</a:t>
            </a:r>
            <a:br>
              <a:rPr lang="en-US" dirty="0"/>
            </a:br>
            <a:r>
              <a:rPr lang="en-US" dirty="0"/>
              <a:t>aka “the magic 75C bake”</a:t>
            </a:r>
            <a:br>
              <a:rPr lang="en-US" dirty="0"/>
            </a:br>
            <a:r>
              <a:rPr lang="en-US" dirty="0"/>
              <a:t>        </a:t>
            </a:r>
            <a:br>
              <a:rPr lang="en-US" dirty="0"/>
            </a:br>
            <a:br>
              <a:rPr lang="en-US" dirty="0"/>
            </a:br>
            <a:r>
              <a:rPr lang="en-US" dirty="0"/>
              <a:t>Surprise : no nitrogen involved</a:t>
            </a:r>
          </a:p>
        </p:txBody>
      </p:sp>
      <p:sp>
        <p:nvSpPr>
          <p:cNvPr id="4" name="Date Placeholder 3">
            <a:extLst>
              <a:ext uri="{FF2B5EF4-FFF2-40B4-BE49-F238E27FC236}">
                <a16:creationId xmlns:a16="http://schemas.microsoft.com/office/drawing/2014/main" id="{4C5902CA-4031-3741-9BA2-01BE8F88A9F2}"/>
              </a:ext>
            </a:extLst>
          </p:cNvPr>
          <p:cNvSpPr>
            <a:spLocks noGrp="1"/>
          </p:cNvSpPr>
          <p:nvPr>
            <p:ph type="dt" sz="half" idx="10"/>
          </p:nvPr>
        </p:nvSpPr>
        <p:spPr/>
        <p:txBody>
          <a:bodyPr/>
          <a:lstStyle/>
          <a:p>
            <a:fld id="{570B7EF7-1DA0-7D4D-93E0-38939921F74E}"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686ACEEC-2C95-014F-825C-E61E5B252AAE}"/>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DE8C6FCF-3A5D-7F4F-8F5C-82DDC2DF27A6}"/>
              </a:ext>
            </a:extLst>
          </p:cNvPr>
          <p:cNvSpPr>
            <a:spLocks noGrp="1"/>
          </p:cNvSpPr>
          <p:nvPr>
            <p:ph type="sldNum" sz="quarter" idx="12"/>
          </p:nvPr>
        </p:nvSpPr>
        <p:spPr/>
        <p:txBody>
          <a:bodyPr/>
          <a:lstStyle/>
          <a:p>
            <a:fld id="{52E9C158-AEF1-41A2-A6CE-6F0BAB305EFD}" type="slidenum">
              <a:rPr lang="en-US" altLang="en-US" smtClean="0"/>
              <a:pPr/>
              <a:t>18</a:t>
            </a:fld>
            <a:endParaRPr lang="en-US" altLang="en-US"/>
          </a:p>
        </p:txBody>
      </p:sp>
      <p:sp>
        <p:nvSpPr>
          <p:cNvPr id="8" name="Rectangle 7">
            <a:extLst>
              <a:ext uri="{FF2B5EF4-FFF2-40B4-BE49-F238E27FC236}">
                <a16:creationId xmlns:a16="http://schemas.microsoft.com/office/drawing/2014/main" id="{836689AC-369E-A54D-ACBF-460EFFAC2902}"/>
              </a:ext>
            </a:extLst>
          </p:cNvPr>
          <p:cNvSpPr/>
          <p:nvPr/>
        </p:nvSpPr>
        <p:spPr>
          <a:xfrm>
            <a:off x="2963879" y="5072576"/>
            <a:ext cx="4597412" cy="338554"/>
          </a:xfrm>
          <a:prstGeom prst="rect">
            <a:avLst/>
          </a:prstGeom>
        </p:spPr>
        <p:txBody>
          <a:bodyPr wrap="none">
            <a:spAutoFit/>
          </a:bodyPr>
          <a:lstStyle/>
          <a:p>
            <a:r>
              <a:rPr lang="en-US" sz="1600" dirty="0"/>
              <a:t>A. Grassellino et al, https://</a:t>
            </a:r>
            <a:r>
              <a:rPr lang="en-US" sz="1600" dirty="0" err="1"/>
              <a:t>arxiv.org</a:t>
            </a:r>
            <a:r>
              <a:rPr lang="en-US" sz="1600" dirty="0"/>
              <a:t>/abs/1806.09824</a:t>
            </a:r>
          </a:p>
        </p:txBody>
      </p:sp>
    </p:spTree>
    <p:extLst>
      <p:ext uri="{BB962C8B-B14F-4D97-AF65-F5344CB8AC3E}">
        <p14:creationId xmlns:p14="http://schemas.microsoft.com/office/powerpoint/2010/main" val="2891154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AF078-2486-F04F-ADD1-715558D923CC}"/>
              </a:ext>
            </a:extLst>
          </p:cNvPr>
          <p:cNvSpPr>
            <a:spLocks noGrp="1"/>
          </p:cNvSpPr>
          <p:nvPr>
            <p:ph type="title"/>
          </p:nvPr>
        </p:nvSpPr>
        <p:spPr/>
        <p:txBody>
          <a:bodyPr/>
          <a:lstStyle/>
          <a:p>
            <a:r>
              <a:rPr lang="en-US" dirty="0"/>
              <a:t>1DE3 – the first 49 MV/m cavity</a:t>
            </a:r>
          </a:p>
        </p:txBody>
      </p:sp>
      <p:sp>
        <p:nvSpPr>
          <p:cNvPr id="3" name="Content Placeholder 2">
            <a:extLst>
              <a:ext uri="{FF2B5EF4-FFF2-40B4-BE49-F238E27FC236}">
                <a16:creationId xmlns:a16="http://schemas.microsoft.com/office/drawing/2014/main" id="{AB112F00-7369-E34D-AE14-F1C0A8771D92}"/>
              </a:ext>
            </a:extLst>
          </p:cNvPr>
          <p:cNvSpPr>
            <a:spLocks noGrp="1"/>
          </p:cNvSpPr>
          <p:nvPr>
            <p:ph idx="1"/>
          </p:nvPr>
        </p:nvSpPr>
        <p:spPr/>
        <p:txBody>
          <a:bodyPr/>
          <a:lstStyle/>
          <a:p>
            <a:r>
              <a:rPr lang="en-US" sz="1800" dirty="0"/>
              <a:t>Cavity (fine grain) from DESY colleagues was prepared for baseline test before infusion, EP 60 microns + regular 120C bake (no nitrogen, low T oven)</a:t>
            </a:r>
          </a:p>
          <a:p>
            <a:r>
              <a:rPr lang="en-US" sz="1800" dirty="0"/>
              <a:t>Results were pretty surprising/puzzling</a:t>
            </a:r>
          </a:p>
        </p:txBody>
      </p:sp>
      <p:sp>
        <p:nvSpPr>
          <p:cNvPr id="4" name="Date Placeholder 3">
            <a:extLst>
              <a:ext uri="{FF2B5EF4-FFF2-40B4-BE49-F238E27FC236}">
                <a16:creationId xmlns:a16="http://schemas.microsoft.com/office/drawing/2014/main" id="{60293FC1-5C6C-5749-B465-F1A0E772A059}"/>
              </a:ext>
            </a:extLst>
          </p:cNvPr>
          <p:cNvSpPr>
            <a:spLocks noGrp="1"/>
          </p:cNvSpPr>
          <p:nvPr>
            <p:ph type="dt" sz="half" idx="10"/>
          </p:nvPr>
        </p:nvSpPr>
        <p:spPr/>
        <p:txBody>
          <a:bodyPr/>
          <a:lstStyle/>
          <a:p>
            <a:fld id="{961D8EF0-97B3-6342-9748-1CB0CED9E2E3}"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66949341-027D-6440-A068-E6AF0477A238}"/>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4726832E-86FC-D34B-A3CE-5D734C53D025}"/>
              </a:ext>
            </a:extLst>
          </p:cNvPr>
          <p:cNvSpPr>
            <a:spLocks noGrp="1"/>
          </p:cNvSpPr>
          <p:nvPr>
            <p:ph type="sldNum" sz="quarter" idx="12"/>
          </p:nvPr>
        </p:nvSpPr>
        <p:spPr/>
        <p:txBody>
          <a:bodyPr/>
          <a:lstStyle/>
          <a:p>
            <a:fld id="{52E9C158-AEF1-41A2-A6CE-6F0BAB305EFD}" type="slidenum">
              <a:rPr lang="en-US" altLang="en-US" smtClean="0"/>
              <a:pPr/>
              <a:t>19</a:t>
            </a:fld>
            <a:endParaRPr lang="en-US" altLang="en-US"/>
          </a:p>
        </p:txBody>
      </p:sp>
      <p:pic>
        <p:nvPicPr>
          <p:cNvPr id="7" name="Picture 6">
            <a:extLst>
              <a:ext uri="{FF2B5EF4-FFF2-40B4-BE49-F238E27FC236}">
                <a16:creationId xmlns:a16="http://schemas.microsoft.com/office/drawing/2014/main" id="{A81E024B-72BB-7A44-806E-955D03196244}"/>
              </a:ext>
            </a:extLst>
          </p:cNvPr>
          <p:cNvPicPr/>
          <p:nvPr/>
        </p:nvPicPr>
        <p:blipFill>
          <a:blip r:embed="rId2"/>
          <a:stretch>
            <a:fillRect/>
          </a:stretch>
        </p:blipFill>
        <p:spPr>
          <a:xfrm>
            <a:off x="1012250" y="2033080"/>
            <a:ext cx="5437763" cy="4295476"/>
          </a:xfrm>
          <a:prstGeom prst="rect">
            <a:avLst/>
          </a:prstGeom>
        </p:spPr>
      </p:pic>
      <p:sp>
        <p:nvSpPr>
          <p:cNvPr id="8" name="Rectangle 7">
            <a:extLst>
              <a:ext uri="{FF2B5EF4-FFF2-40B4-BE49-F238E27FC236}">
                <a16:creationId xmlns:a16="http://schemas.microsoft.com/office/drawing/2014/main" id="{A38148A9-4523-B84E-80FB-90199FCDDF72}"/>
              </a:ext>
            </a:extLst>
          </p:cNvPr>
          <p:cNvSpPr/>
          <p:nvPr/>
        </p:nvSpPr>
        <p:spPr>
          <a:xfrm>
            <a:off x="6608568" y="4109538"/>
            <a:ext cx="2610070" cy="830997"/>
          </a:xfrm>
          <a:prstGeom prst="rect">
            <a:avLst/>
          </a:prstGeom>
        </p:spPr>
        <p:txBody>
          <a:bodyPr wrap="square">
            <a:spAutoFit/>
          </a:bodyPr>
          <a:lstStyle/>
          <a:p>
            <a:r>
              <a:rPr lang="en-US" sz="1600" dirty="0"/>
              <a:t>A. Grassellino et al, https://</a:t>
            </a:r>
            <a:r>
              <a:rPr lang="en-US" sz="1600" dirty="0" err="1"/>
              <a:t>arxiv.org</a:t>
            </a:r>
            <a:r>
              <a:rPr lang="en-US" sz="1600" dirty="0"/>
              <a:t>/abs/1806.09824</a:t>
            </a:r>
          </a:p>
        </p:txBody>
      </p:sp>
    </p:spTree>
    <p:extLst>
      <p:ext uri="{BB962C8B-B14F-4D97-AF65-F5344CB8AC3E}">
        <p14:creationId xmlns:p14="http://schemas.microsoft.com/office/powerpoint/2010/main" val="491789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F60C2-5273-9344-B762-C2A02B98669C}"/>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FF6E9C2-F364-1646-A894-5FDFE4C1C435}"/>
              </a:ext>
            </a:extLst>
          </p:cNvPr>
          <p:cNvSpPr>
            <a:spLocks noGrp="1"/>
          </p:cNvSpPr>
          <p:nvPr>
            <p:ph idx="1"/>
          </p:nvPr>
        </p:nvSpPr>
        <p:spPr>
          <a:xfrm>
            <a:off x="116732" y="829038"/>
            <a:ext cx="8784381" cy="4987867"/>
          </a:xfrm>
        </p:spPr>
        <p:txBody>
          <a:bodyPr/>
          <a:lstStyle/>
          <a:p>
            <a:r>
              <a:rPr lang="en-US" dirty="0"/>
              <a:t>Status and Progress in N infusion for high Q at high G</a:t>
            </a:r>
          </a:p>
          <a:p>
            <a:pPr lvl="1"/>
            <a:r>
              <a:rPr lang="en-US" dirty="0"/>
              <a:t>24, 48, 60, 90 hours comparison Q vs E and </a:t>
            </a:r>
            <a:r>
              <a:rPr lang="en-US" dirty="0" err="1"/>
              <a:t>Rbcs</a:t>
            </a:r>
            <a:endParaRPr lang="en-US" dirty="0"/>
          </a:p>
          <a:p>
            <a:pPr lvl="1"/>
            <a:r>
              <a:rPr lang="en-US" dirty="0"/>
              <a:t>Comparison with new RI cavities results (60, 90 hours, new material, not-well annealed)</a:t>
            </a:r>
          </a:p>
          <a:p>
            <a:pPr lvl="1"/>
            <a:r>
              <a:rPr lang="en-US" dirty="0"/>
              <a:t>Infusion on BCP cavity – comparative study</a:t>
            </a:r>
          </a:p>
          <a:p>
            <a:pPr lvl="1"/>
            <a:r>
              <a:rPr lang="en-US" dirty="0"/>
              <a:t>Summary plot/table for Q/gradients</a:t>
            </a:r>
          </a:p>
          <a:p>
            <a:pPr lvl="1"/>
            <a:endParaRPr lang="en-US" dirty="0"/>
          </a:p>
          <a:p>
            <a:r>
              <a:rPr lang="en-US" u="sng" dirty="0"/>
              <a:t>New finding with record tesla shape gradient – 49 MV/m –Peak magnetic field (CW) 210 </a:t>
            </a:r>
            <a:r>
              <a:rPr lang="en-US" u="sng" dirty="0" err="1"/>
              <a:t>mT</a:t>
            </a:r>
            <a:endParaRPr lang="en-US" u="sng" dirty="0"/>
          </a:p>
          <a:p>
            <a:pPr lvl="1"/>
            <a:r>
              <a:rPr lang="en-US" dirty="0"/>
              <a:t>All four cavities : 1de3, 1de20, aes9, pav5</a:t>
            </a:r>
          </a:p>
          <a:p>
            <a:pPr lvl="1"/>
            <a:r>
              <a:rPr lang="en-US" dirty="0" err="1"/>
              <a:t>Rbcs</a:t>
            </a:r>
            <a:r>
              <a:rPr lang="en-US" dirty="0"/>
              <a:t> of new treatment vs regular 120C</a:t>
            </a:r>
          </a:p>
          <a:p>
            <a:pPr lvl="1"/>
            <a:r>
              <a:rPr lang="en-US" dirty="0"/>
              <a:t>1de3, 1de20 comparison modified 120C bake-infusion</a:t>
            </a:r>
          </a:p>
          <a:p>
            <a:pPr lvl="1"/>
            <a:endParaRPr lang="en-US" dirty="0"/>
          </a:p>
          <a:p>
            <a:r>
              <a:rPr lang="en-US" dirty="0"/>
              <a:t>Conclusions</a:t>
            </a:r>
          </a:p>
          <a:p>
            <a:pPr lvl="1"/>
            <a:endParaRPr lang="en-US" dirty="0"/>
          </a:p>
          <a:p>
            <a:pPr lvl="1"/>
            <a:endParaRPr lang="en-US" dirty="0"/>
          </a:p>
        </p:txBody>
      </p:sp>
      <p:sp>
        <p:nvSpPr>
          <p:cNvPr id="4" name="Date Placeholder 3">
            <a:extLst>
              <a:ext uri="{FF2B5EF4-FFF2-40B4-BE49-F238E27FC236}">
                <a16:creationId xmlns:a16="http://schemas.microsoft.com/office/drawing/2014/main" id="{2C568048-78FC-5B44-A0F1-3F0293AE02D8}"/>
              </a:ext>
            </a:extLst>
          </p:cNvPr>
          <p:cNvSpPr>
            <a:spLocks noGrp="1"/>
          </p:cNvSpPr>
          <p:nvPr>
            <p:ph type="dt" sz="half" idx="10"/>
          </p:nvPr>
        </p:nvSpPr>
        <p:spPr/>
        <p:txBody>
          <a:bodyPr/>
          <a:lstStyle/>
          <a:p>
            <a:fld id="{6EA4F83B-9B22-5E4E-B6C9-B84711AD6A09}"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0C3EC303-0C17-F449-AF5A-88B893195464}"/>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48D06160-DF8A-2344-BA61-5F49BC605FF3}"/>
              </a:ext>
            </a:extLst>
          </p:cNvPr>
          <p:cNvSpPr>
            <a:spLocks noGrp="1"/>
          </p:cNvSpPr>
          <p:nvPr>
            <p:ph type="sldNum" sz="quarter" idx="12"/>
          </p:nvPr>
        </p:nvSpPr>
        <p:spPr/>
        <p:txBody>
          <a:bodyPr/>
          <a:lstStyle/>
          <a:p>
            <a:fld id="{52E9C158-AEF1-41A2-A6CE-6F0BAB305EFD}" type="slidenum">
              <a:rPr lang="en-US" altLang="en-US" smtClean="0"/>
              <a:pPr/>
              <a:t>2</a:t>
            </a:fld>
            <a:endParaRPr lang="en-US" altLang="en-US"/>
          </a:p>
        </p:txBody>
      </p:sp>
    </p:spTree>
    <p:extLst>
      <p:ext uri="{BB962C8B-B14F-4D97-AF65-F5344CB8AC3E}">
        <p14:creationId xmlns:p14="http://schemas.microsoft.com/office/powerpoint/2010/main" val="2802753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214B0-612D-8C4E-B429-819F6BB12EA0}"/>
              </a:ext>
            </a:extLst>
          </p:cNvPr>
          <p:cNvSpPr>
            <a:spLocks noGrp="1"/>
          </p:cNvSpPr>
          <p:nvPr>
            <p:ph type="title"/>
          </p:nvPr>
        </p:nvSpPr>
        <p:spPr/>
        <p:txBody>
          <a:bodyPr/>
          <a:lstStyle/>
          <a:p>
            <a:r>
              <a:rPr lang="en-US" dirty="0"/>
              <a:t>Anomaly found during the low T bake </a:t>
            </a:r>
          </a:p>
        </p:txBody>
      </p:sp>
      <p:sp>
        <p:nvSpPr>
          <p:cNvPr id="3" name="Content Placeholder 2">
            <a:extLst>
              <a:ext uri="{FF2B5EF4-FFF2-40B4-BE49-F238E27FC236}">
                <a16:creationId xmlns:a16="http://schemas.microsoft.com/office/drawing/2014/main" id="{9590B523-0738-3243-A6A6-1C0A975E4CAF}"/>
              </a:ext>
            </a:extLst>
          </p:cNvPr>
          <p:cNvSpPr>
            <a:spLocks noGrp="1"/>
          </p:cNvSpPr>
          <p:nvPr>
            <p:ph idx="1"/>
          </p:nvPr>
        </p:nvSpPr>
        <p:spPr>
          <a:xfrm>
            <a:off x="228600" y="4990289"/>
            <a:ext cx="8672513" cy="1040624"/>
          </a:xfrm>
        </p:spPr>
        <p:txBody>
          <a:bodyPr/>
          <a:lstStyle/>
          <a:p>
            <a:r>
              <a:rPr lang="en-US" dirty="0"/>
              <a:t>A thermocouple went faulty and oven went to standby</a:t>
            </a:r>
          </a:p>
          <a:p>
            <a:r>
              <a:rPr lang="en-US" dirty="0"/>
              <a:t>Cavity lingered around 75C for about 2 hours, then resumed the 120C 48 hours</a:t>
            </a:r>
          </a:p>
        </p:txBody>
      </p:sp>
      <p:sp>
        <p:nvSpPr>
          <p:cNvPr id="4" name="Date Placeholder 3">
            <a:extLst>
              <a:ext uri="{FF2B5EF4-FFF2-40B4-BE49-F238E27FC236}">
                <a16:creationId xmlns:a16="http://schemas.microsoft.com/office/drawing/2014/main" id="{408835FB-F341-0644-9160-281A0ACBE1CE}"/>
              </a:ext>
            </a:extLst>
          </p:cNvPr>
          <p:cNvSpPr>
            <a:spLocks noGrp="1"/>
          </p:cNvSpPr>
          <p:nvPr>
            <p:ph type="dt" sz="half" idx="10"/>
          </p:nvPr>
        </p:nvSpPr>
        <p:spPr/>
        <p:txBody>
          <a:bodyPr/>
          <a:lstStyle/>
          <a:p>
            <a:fld id="{B3013349-7DA1-2B45-B1EA-AAE0754AFEB3}"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800D641A-9D79-9A4C-AA41-BBBE5A0F9AB6}"/>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B97625FB-8F3F-7D42-B5C7-D3587ACEE66A}"/>
              </a:ext>
            </a:extLst>
          </p:cNvPr>
          <p:cNvSpPr>
            <a:spLocks noGrp="1"/>
          </p:cNvSpPr>
          <p:nvPr>
            <p:ph type="sldNum" sz="quarter" idx="12"/>
          </p:nvPr>
        </p:nvSpPr>
        <p:spPr/>
        <p:txBody>
          <a:bodyPr/>
          <a:lstStyle/>
          <a:p>
            <a:fld id="{52E9C158-AEF1-41A2-A6CE-6F0BAB305EFD}" type="slidenum">
              <a:rPr lang="en-US" altLang="en-US" smtClean="0"/>
              <a:pPr/>
              <a:t>20</a:t>
            </a:fld>
            <a:endParaRPr lang="en-US" altLang="en-US"/>
          </a:p>
        </p:txBody>
      </p:sp>
      <p:pic>
        <p:nvPicPr>
          <p:cNvPr id="7" name="Picture 6">
            <a:extLst>
              <a:ext uri="{FF2B5EF4-FFF2-40B4-BE49-F238E27FC236}">
                <a16:creationId xmlns:a16="http://schemas.microsoft.com/office/drawing/2014/main" id="{F9490140-1632-1D46-BBC4-F95722141689}"/>
              </a:ext>
            </a:extLst>
          </p:cNvPr>
          <p:cNvPicPr>
            <a:picLocks noChangeAspect="1"/>
          </p:cNvPicPr>
          <p:nvPr/>
        </p:nvPicPr>
        <p:blipFill>
          <a:blip r:embed="rId2"/>
          <a:stretch>
            <a:fillRect/>
          </a:stretch>
        </p:blipFill>
        <p:spPr>
          <a:xfrm>
            <a:off x="243191" y="1022177"/>
            <a:ext cx="8344735" cy="3579006"/>
          </a:xfrm>
          <a:prstGeom prst="rect">
            <a:avLst/>
          </a:prstGeom>
        </p:spPr>
      </p:pic>
    </p:spTree>
    <p:extLst>
      <p:ext uri="{BB962C8B-B14F-4D97-AF65-F5344CB8AC3E}">
        <p14:creationId xmlns:p14="http://schemas.microsoft.com/office/powerpoint/2010/main" val="4132527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29DA7-70D1-A049-90AB-D0DA2238CC20}"/>
              </a:ext>
            </a:extLst>
          </p:cNvPr>
          <p:cNvSpPr>
            <a:spLocks noGrp="1"/>
          </p:cNvSpPr>
          <p:nvPr>
            <p:ph type="title"/>
          </p:nvPr>
        </p:nvSpPr>
        <p:spPr>
          <a:xfrm>
            <a:off x="107156" y="159213"/>
            <a:ext cx="8915400" cy="641739"/>
          </a:xfrm>
        </p:spPr>
        <p:txBody>
          <a:bodyPr/>
          <a:lstStyle/>
          <a:p>
            <a:r>
              <a:rPr lang="en-US" dirty="0"/>
              <a:t>Repeated on second cavity TE1AES009 (fine grain, AES, WC)</a:t>
            </a:r>
          </a:p>
        </p:txBody>
      </p:sp>
      <p:sp>
        <p:nvSpPr>
          <p:cNvPr id="4" name="Date Placeholder 3">
            <a:extLst>
              <a:ext uri="{FF2B5EF4-FFF2-40B4-BE49-F238E27FC236}">
                <a16:creationId xmlns:a16="http://schemas.microsoft.com/office/drawing/2014/main" id="{7F8A9B46-7BA3-3242-AFD0-EC0C4FB1D9AD}"/>
              </a:ext>
            </a:extLst>
          </p:cNvPr>
          <p:cNvSpPr>
            <a:spLocks noGrp="1"/>
          </p:cNvSpPr>
          <p:nvPr>
            <p:ph type="dt" sz="half" idx="10"/>
          </p:nvPr>
        </p:nvSpPr>
        <p:spPr/>
        <p:txBody>
          <a:bodyPr/>
          <a:lstStyle/>
          <a:p>
            <a:fld id="{4A74EDBB-1068-034E-930C-80E9967031DB}"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5356578C-AC68-9644-8C1D-8E99746648A0}"/>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B12B2710-66BE-7648-BFAD-DF03FF2ED6FF}"/>
              </a:ext>
            </a:extLst>
          </p:cNvPr>
          <p:cNvSpPr>
            <a:spLocks noGrp="1"/>
          </p:cNvSpPr>
          <p:nvPr>
            <p:ph type="sldNum" sz="quarter" idx="12"/>
          </p:nvPr>
        </p:nvSpPr>
        <p:spPr/>
        <p:txBody>
          <a:bodyPr/>
          <a:lstStyle/>
          <a:p>
            <a:fld id="{52E9C158-AEF1-41A2-A6CE-6F0BAB305EFD}" type="slidenum">
              <a:rPr lang="en-US" altLang="en-US" smtClean="0"/>
              <a:pPr/>
              <a:t>21</a:t>
            </a:fld>
            <a:endParaRPr lang="en-US" altLang="en-US"/>
          </a:p>
        </p:txBody>
      </p:sp>
      <p:sp>
        <p:nvSpPr>
          <p:cNvPr id="7" name="Rectangle 2">
            <a:extLst>
              <a:ext uri="{FF2B5EF4-FFF2-40B4-BE49-F238E27FC236}">
                <a16:creationId xmlns:a16="http://schemas.microsoft.com/office/drawing/2014/main" id="{0D2F27EC-11E7-1740-8159-3BBEB20351B1}"/>
              </a:ext>
            </a:extLst>
          </p:cNvPr>
          <p:cNvSpPr>
            <a:spLocks noChangeArrowheads="1"/>
          </p:cNvSpPr>
          <p:nvPr/>
        </p:nvSpPr>
        <p:spPr bwMode="auto">
          <a:xfrm>
            <a:off x="428017" y="321012"/>
            <a:ext cx="2267275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8" name="Object 7">
            <a:extLst>
              <a:ext uri="{FF2B5EF4-FFF2-40B4-BE49-F238E27FC236}">
                <a16:creationId xmlns:a16="http://schemas.microsoft.com/office/drawing/2014/main" id="{88D9186D-CF7F-B440-A9E1-30EE054E9EAE}"/>
              </a:ext>
            </a:extLst>
          </p:cNvPr>
          <p:cNvGraphicFramePr>
            <a:graphicFrameLocks noChangeAspect="1"/>
          </p:cNvGraphicFramePr>
          <p:nvPr>
            <p:extLst>
              <p:ext uri="{D42A27DB-BD31-4B8C-83A1-F6EECF244321}">
                <p14:modId xmlns:p14="http://schemas.microsoft.com/office/powerpoint/2010/main" val="3871872096"/>
              </p:ext>
            </p:extLst>
          </p:nvPr>
        </p:nvGraphicFramePr>
        <p:xfrm>
          <a:off x="428016" y="321012"/>
          <a:ext cx="7966953" cy="6077557"/>
        </p:xfrm>
        <a:graphic>
          <a:graphicData uri="http://schemas.openxmlformats.org/presentationml/2006/ole">
            <mc:AlternateContent xmlns:mc="http://schemas.openxmlformats.org/markup-compatibility/2006">
              <mc:Choice xmlns:v="urn:schemas-microsoft-com:vml" Requires="v">
                <p:oleObj spid="_x0000_s8205" r:id="rId3" imgW="8255000" imgH="6299200" progId="Unknown">
                  <p:embed/>
                </p:oleObj>
              </mc:Choice>
              <mc:Fallback>
                <p:oleObj r:id="rId3" imgW="8255000" imgH="6299200" progId="Unknown">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016" y="321012"/>
                        <a:ext cx="7966953" cy="6077557"/>
                      </a:xfrm>
                      <a:prstGeom prst="rect">
                        <a:avLst/>
                      </a:prstGeom>
                      <a:noFill/>
                    </p:spPr>
                  </p:pic>
                </p:oleObj>
              </mc:Fallback>
            </mc:AlternateContent>
          </a:graphicData>
        </a:graphic>
      </p:graphicFrame>
      <p:sp>
        <p:nvSpPr>
          <p:cNvPr id="9" name="TextBox 8">
            <a:extLst>
              <a:ext uri="{FF2B5EF4-FFF2-40B4-BE49-F238E27FC236}">
                <a16:creationId xmlns:a16="http://schemas.microsoft.com/office/drawing/2014/main" id="{D5AD83AD-B5CF-344B-94C2-EDF31344FD01}"/>
              </a:ext>
            </a:extLst>
          </p:cNvPr>
          <p:cNvSpPr txBox="1"/>
          <p:nvPr/>
        </p:nvSpPr>
        <p:spPr>
          <a:xfrm>
            <a:off x="3239310" y="1780162"/>
            <a:ext cx="3878691" cy="461665"/>
          </a:xfrm>
          <a:prstGeom prst="rect">
            <a:avLst/>
          </a:prstGeom>
          <a:noFill/>
        </p:spPr>
        <p:txBody>
          <a:bodyPr wrap="none" rtlCol="0">
            <a:spAutoFit/>
          </a:bodyPr>
          <a:lstStyle/>
          <a:p>
            <a:r>
              <a:rPr lang="en-US" dirty="0"/>
              <a:t>EP+ 75C 4 </a:t>
            </a:r>
            <a:r>
              <a:rPr lang="en-US" dirty="0" err="1"/>
              <a:t>hrs</a:t>
            </a:r>
            <a:r>
              <a:rPr lang="en-US" dirty="0"/>
              <a:t>+ 120C 48 hours</a:t>
            </a:r>
          </a:p>
        </p:txBody>
      </p:sp>
      <p:sp>
        <p:nvSpPr>
          <p:cNvPr id="11" name="TextBox 10">
            <a:extLst>
              <a:ext uri="{FF2B5EF4-FFF2-40B4-BE49-F238E27FC236}">
                <a16:creationId xmlns:a16="http://schemas.microsoft.com/office/drawing/2014/main" id="{BA73B297-4837-9D44-ADEE-8B8D9499DEC4}"/>
              </a:ext>
            </a:extLst>
          </p:cNvPr>
          <p:cNvSpPr txBox="1"/>
          <p:nvPr/>
        </p:nvSpPr>
        <p:spPr>
          <a:xfrm>
            <a:off x="2578107" y="2889114"/>
            <a:ext cx="1830373" cy="461665"/>
          </a:xfrm>
          <a:prstGeom prst="rect">
            <a:avLst/>
          </a:prstGeom>
          <a:noFill/>
        </p:spPr>
        <p:txBody>
          <a:bodyPr wrap="none" rtlCol="0">
            <a:spAutoFit/>
          </a:bodyPr>
          <a:lstStyle/>
          <a:p>
            <a:r>
              <a:rPr lang="en-US" dirty="0"/>
              <a:t>Regular 120C</a:t>
            </a:r>
          </a:p>
        </p:txBody>
      </p:sp>
      <p:sp>
        <p:nvSpPr>
          <p:cNvPr id="12" name="Rectangle 11">
            <a:extLst>
              <a:ext uri="{FF2B5EF4-FFF2-40B4-BE49-F238E27FC236}">
                <a16:creationId xmlns:a16="http://schemas.microsoft.com/office/drawing/2014/main" id="{0729EAFC-A61F-7F47-9D59-CA1ABDAC7D75}"/>
              </a:ext>
            </a:extLst>
          </p:cNvPr>
          <p:cNvSpPr/>
          <p:nvPr/>
        </p:nvSpPr>
        <p:spPr>
          <a:xfrm>
            <a:off x="4014467" y="6060015"/>
            <a:ext cx="4597412" cy="338554"/>
          </a:xfrm>
          <a:prstGeom prst="rect">
            <a:avLst/>
          </a:prstGeom>
        </p:spPr>
        <p:txBody>
          <a:bodyPr wrap="none">
            <a:spAutoFit/>
          </a:bodyPr>
          <a:lstStyle/>
          <a:p>
            <a:r>
              <a:rPr lang="en-US" sz="1600" dirty="0"/>
              <a:t>A. Grassellino et al, https://</a:t>
            </a:r>
            <a:r>
              <a:rPr lang="en-US" sz="1600" dirty="0" err="1"/>
              <a:t>arxiv.org</a:t>
            </a:r>
            <a:r>
              <a:rPr lang="en-US" sz="1600" dirty="0"/>
              <a:t>/abs/1806.09824</a:t>
            </a:r>
          </a:p>
        </p:txBody>
      </p:sp>
    </p:spTree>
    <p:extLst>
      <p:ext uri="{BB962C8B-B14F-4D97-AF65-F5344CB8AC3E}">
        <p14:creationId xmlns:p14="http://schemas.microsoft.com/office/powerpoint/2010/main" val="509289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D32D9-D2CE-7A42-8C96-4BDDC898ABE8}"/>
              </a:ext>
            </a:extLst>
          </p:cNvPr>
          <p:cNvSpPr>
            <a:spLocks noGrp="1"/>
          </p:cNvSpPr>
          <p:nvPr>
            <p:ph type="title"/>
          </p:nvPr>
        </p:nvSpPr>
        <p:spPr/>
        <p:txBody>
          <a:bodyPr/>
          <a:lstStyle/>
          <a:p>
            <a:r>
              <a:rPr lang="en-US" dirty="0"/>
              <a:t>So far 4 cavities – 3 FG, one LG  </a:t>
            </a:r>
          </a:p>
        </p:txBody>
      </p:sp>
      <p:sp>
        <p:nvSpPr>
          <p:cNvPr id="4" name="Date Placeholder 3">
            <a:extLst>
              <a:ext uri="{FF2B5EF4-FFF2-40B4-BE49-F238E27FC236}">
                <a16:creationId xmlns:a16="http://schemas.microsoft.com/office/drawing/2014/main" id="{864D41BF-8848-204E-8042-2337269EB710}"/>
              </a:ext>
            </a:extLst>
          </p:cNvPr>
          <p:cNvSpPr>
            <a:spLocks noGrp="1"/>
          </p:cNvSpPr>
          <p:nvPr>
            <p:ph type="dt" sz="half" idx="10"/>
          </p:nvPr>
        </p:nvSpPr>
        <p:spPr/>
        <p:txBody>
          <a:bodyPr/>
          <a:lstStyle/>
          <a:p>
            <a:fld id="{D4B7EF69-7B75-0046-8D99-F5E016C2D98C}"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840809EF-EBB4-EB4D-BCFF-9602B67DB7F1}"/>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CD9FFC4B-E8CA-8F4C-A129-ABF87B7CD89C}"/>
              </a:ext>
            </a:extLst>
          </p:cNvPr>
          <p:cNvSpPr>
            <a:spLocks noGrp="1"/>
          </p:cNvSpPr>
          <p:nvPr>
            <p:ph type="sldNum" sz="quarter" idx="12"/>
          </p:nvPr>
        </p:nvSpPr>
        <p:spPr/>
        <p:txBody>
          <a:bodyPr/>
          <a:lstStyle/>
          <a:p>
            <a:fld id="{52E9C158-AEF1-41A2-A6CE-6F0BAB305EFD}" type="slidenum">
              <a:rPr lang="en-US" altLang="en-US" smtClean="0"/>
              <a:pPr/>
              <a:t>22</a:t>
            </a:fld>
            <a:endParaRPr lang="en-US" altLang="en-US"/>
          </a:p>
        </p:txBody>
      </p:sp>
      <p:pic>
        <p:nvPicPr>
          <p:cNvPr id="7" name="Picture 6">
            <a:extLst>
              <a:ext uri="{FF2B5EF4-FFF2-40B4-BE49-F238E27FC236}">
                <a16:creationId xmlns:a16="http://schemas.microsoft.com/office/drawing/2014/main" id="{F7C62547-B22B-A54F-ACEF-70D1D998A90B}"/>
              </a:ext>
            </a:extLst>
          </p:cNvPr>
          <p:cNvPicPr/>
          <p:nvPr/>
        </p:nvPicPr>
        <p:blipFill>
          <a:blip r:embed="rId2"/>
          <a:stretch>
            <a:fillRect/>
          </a:stretch>
        </p:blipFill>
        <p:spPr>
          <a:xfrm>
            <a:off x="1030186" y="924128"/>
            <a:ext cx="6644937" cy="5252936"/>
          </a:xfrm>
          <a:prstGeom prst="rect">
            <a:avLst/>
          </a:prstGeom>
        </p:spPr>
      </p:pic>
      <p:sp>
        <p:nvSpPr>
          <p:cNvPr id="8" name="Rectangle 7">
            <a:extLst>
              <a:ext uri="{FF2B5EF4-FFF2-40B4-BE49-F238E27FC236}">
                <a16:creationId xmlns:a16="http://schemas.microsoft.com/office/drawing/2014/main" id="{9A2DA4F8-1C21-3F41-93A5-725708AFE027}"/>
              </a:ext>
            </a:extLst>
          </p:cNvPr>
          <p:cNvSpPr/>
          <p:nvPr/>
        </p:nvSpPr>
        <p:spPr>
          <a:xfrm>
            <a:off x="6738864" y="2044743"/>
            <a:ext cx="2093851" cy="830997"/>
          </a:xfrm>
          <a:prstGeom prst="rect">
            <a:avLst/>
          </a:prstGeom>
        </p:spPr>
        <p:txBody>
          <a:bodyPr wrap="square">
            <a:spAutoFit/>
          </a:bodyPr>
          <a:lstStyle/>
          <a:p>
            <a:r>
              <a:rPr lang="en-US" sz="1600" dirty="0"/>
              <a:t>A. Grassellino et al, https://</a:t>
            </a:r>
            <a:r>
              <a:rPr lang="en-US" sz="1600" dirty="0" err="1"/>
              <a:t>arxiv.org</a:t>
            </a:r>
            <a:r>
              <a:rPr lang="en-US" sz="1600" dirty="0"/>
              <a:t>/abs/1806.09824</a:t>
            </a:r>
          </a:p>
        </p:txBody>
      </p:sp>
    </p:spTree>
    <p:extLst>
      <p:ext uri="{BB962C8B-B14F-4D97-AF65-F5344CB8AC3E}">
        <p14:creationId xmlns:p14="http://schemas.microsoft.com/office/powerpoint/2010/main" val="174542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B1AC-E9E3-1B46-84E6-461D5A21DADA}"/>
              </a:ext>
            </a:extLst>
          </p:cNvPr>
          <p:cNvSpPr>
            <a:spLocks noGrp="1"/>
          </p:cNvSpPr>
          <p:nvPr>
            <p:ph type="title"/>
          </p:nvPr>
        </p:nvSpPr>
        <p:spPr/>
        <p:txBody>
          <a:bodyPr/>
          <a:lstStyle/>
          <a:p>
            <a:r>
              <a:rPr lang="en-US" dirty="0"/>
              <a:t>Next surprise: the BCS resistance is ~ as 120C N infused</a:t>
            </a:r>
          </a:p>
        </p:txBody>
      </p:sp>
      <p:sp>
        <p:nvSpPr>
          <p:cNvPr id="4" name="Date Placeholder 3">
            <a:extLst>
              <a:ext uri="{FF2B5EF4-FFF2-40B4-BE49-F238E27FC236}">
                <a16:creationId xmlns:a16="http://schemas.microsoft.com/office/drawing/2014/main" id="{C8B6D947-7554-B146-BB0C-5FB3F1D53687}"/>
              </a:ext>
            </a:extLst>
          </p:cNvPr>
          <p:cNvSpPr>
            <a:spLocks noGrp="1"/>
          </p:cNvSpPr>
          <p:nvPr>
            <p:ph type="dt" sz="half" idx="10"/>
          </p:nvPr>
        </p:nvSpPr>
        <p:spPr/>
        <p:txBody>
          <a:bodyPr/>
          <a:lstStyle/>
          <a:p>
            <a:fld id="{3E6FBDF3-721F-2A46-B402-41B70E02CA7C}"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ECC51453-8304-BF47-B734-FC02FD6DF252}"/>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890C3862-893A-8944-82FC-908A2F8A2114}"/>
              </a:ext>
            </a:extLst>
          </p:cNvPr>
          <p:cNvSpPr>
            <a:spLocks noGrp="1"/>
          </p:cNvSpPr>
          <p:nvPr>
            <p:ph type="sldNum" sz="quarter" idx="12"/>
          </p:nvPr>
        </p:nvSpPr>
        <p:spPr/>
        <p:txBody>
          <a:bodyPr/>
          <a:lstStyle/>
          <a:p>
            <a:fld id="{52E9C158-AEF1-41A2-A6CE-6F0BAB305EFD}" type="slidenum">
              <a:rPr lang="en-US" altLang="en-US" smtClean="0"/>
              <a:pPr/>
              <a:t>23</a:t>
            </a:fld>
            <a:endParaRPr lang="en-US" altLang="en-US"/>
          </a:p>
        </p:txBody>
      </p:sp>
      <p:pic>
        <p:nvPicPr>
          <p:cNvPr id="7" name="Picture 6">
            <a:extLst>
              <a:ext uri="{FF2B5EF4-FFF2-40B4-BE49-F238E27FC236}">
                <a16:creationId xmlns:a16="http://schemas.microsoft.com/office/drawing/2014/main" id="{DE09BFAC-FAE4-EF45-B43E-59392AFF9BCE}"/>
              </a:ext>
            </a:extLst>
          </p:cNvPr>
          <p:cNvPicPr/>
          <p:nvPr/>
        </p:nvPicPr>
        <p:blipFill>
          <a:blip r:embed="rId2"/>
          <a:stretch>
            <a:fillRect/>
          </a:stretch>
        </p:blipFill>
        <p:spPr>
          <a:xfrm>
            <a:off x="-3715" y="1215959"/>
            <a:ext cx="4575715" cy="4056434"/>
          </a:xfrm>
          <a:prstGeom prst="rect">
            <a:avLst/>
          </a:prstGeom>
        </p:spPr>
      </p:pic>
      <p:pic>
        <p:nvPicPr>
          <p:cNvPr id="8" name="Picture 7">
            <a:extLst>
              <a:ext uri="{FF2B5EF4-FFF2-40B4-BE49-F238E27FC236}">
                <a16:creationId xmlns:a16="http://schemas.microsoft.com/office/drawing/2014/main" id="{33DF6137-36C3-4B40-A88B-400F9059D465}"/>
              </a:ext>
            </a:extLst>
          </p:cNvPr>
          <p:cNvPicPr>
            <a:picLocks noChangeAspect="1"/>
          </p:cNvPicPr>
          <p:nvPr/>
        </p:nvPicPr>
        <p:blipFill>
          <a:blip r:embed="rId3"/>
          <a:stretch>
            <a:fillRect/>
          </a:stretch>
        </p:blipFill>
        <p:spPr>
          <a:xfrm>
            <a:off x="4126577" y="1099227"/>
            <a:ext cx="5328708" cy="4075889"/>
          </a:xfrm>
          <a:prstGeom prst="rect">
            <a:avLst/>
          </a:prstGeom>
        </p:spPr>
      </p:pic>
      <p:sp>
        <p:nvSpPr>
          <p:cNvPr id="9" name="Rectangle 8">
            <a:extLst>
              <a:ext uri="{FF2B5EF4-FFF2-40B4-BE49-F238E27FC236}">
                <a16:creationId xmlns:a16="http://schemas.microsoft.com/office/drawing/2014/main" id="{DB09717D-0C92-D74A-9AA2-B312253B9787}"/>
              </a:ext>
            </a:extLst>
          </p:cNvPr>
          <p:cNvSpPr/>
          <p:nvPr/>
        </p:nvSpPr>
        <p:spPr>
          <a:xfrm>
            <a:off x="3080611" y="5385915"/>
            <a:ext cx="4597412" cy="338554"/>
          </a:xfrm>
          <a:prstGeom prst="rect">
            <a:avLst/>
          </a:prstGeom>
        </p:spPr>
        <p:txBody>
          <a:bodyPr wrap="none">
            <a:spAutoFit/>
          </a:bodyPr>
          <a:lstStyle/>
          <a:p>
            <a:r>
              <a:rPr lang="en-US" sz="1600" dirty="0"/>
              <a:t>A. Grassellino et al, https://</a:t>
            </a:r>
            <a:r>
              <a:rPr lang="en-US" sz="1600" dirty="0" err="1"/>
              <a:t>arxiv.org</a:t>
            </a:r>
            <a:r>
              <a:rPr lang="en-US" sz="1600" dirty="0"/>
              <a:t>/abs/1806.09824</a:t>
            </a:r>
          </a:p>
        </p:txBody>
      </p:sp>
    </p:spTree>
    <p:extLst>
      <p:ext uri="{BB962C8B-B14F-4D97-AF65-F5344CB8AC3E}">
        <p14:creationId xmlns:p14="http://schemas.microsoft.com/office/powerpoint/2010/main" val="1359167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92C7B34-ED13-C64B-8223-60A3D0C6B686}"/>
              </a:ext>
            </a:extLst>
          </p:cNvPr>
          <p:cNvSpPr>
            <a:spLocks noGrp="1"/>
          </p:cNvSpPr>
          <p:nvPr>
            <p:ph type="dt" sz="half" idx="10"/>
          </p:nvPr>
        </p:nvSpPr>
        <p:spPr/>
        <p:txBody>
          <a:bodyPr/>
          <a:lstStyle/>
          <a:p>
            <a:fld id="{96E3AF3E-628E-3C43-89F7-356023A187B9}"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101E851F-9803-8F49-A108-DE4A272839ED}"/>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17F92690-6010-E943-90F7-BAB858C0AC47}"/>
              </a:ext>
            </a:extLst>
          </p:cNvPr>
          <p:cNvSpPr>
            <a:spLocks noGrp="1"/>
          </p:cNvSpPr>
          <p:nvPr>
            <p:ph type="sldNum" sz="quarter" idx="12"/>
          </p:nvPr>
        </p:nvSpPr>
        <p:spPr/>
        <p:txBody>
          <a:bodyPr/>
          <a:lstStyle/>
          <a:p>
            <a:fld id="{52E9C158-AEF1-41A2-A6CE-6F0BAB305EFD}" type="slidenum">
              <a:rPr lang="en-US" altLang="en-US" smtClean="0"/>
              <a:pPr/>
              <a:t>24</a:t>
            </a:fld>
            <a:endParaRPr lang="en-US" altLang="en-US"/>
          </a:p>
        </p:txBody>
      </p:sp>
      <p:pic>
        <p:nvPicPr>
          <p:cNvPr id="7" name="Picture 6">
            <a:extLst>
              <a:ext uri="{FF2B5EF4-FFF2-40B4-BE49-F238E27FC236}">
                <a16:creationId xmlns:a16="http://schemas.microsoft.com/office/drawing/2014/main" id="{46BD5BFE-5FD3-0247-8AFC-7CD6E9D96D31}"/>
              </a:ext>
            </a:extLst>
          </p:cNvPr>
          <p:cNvPicPr>
            <a:picLocks noChangeAspect="1"/>
          </p:cNvPicPr>
          <p:nvPr/>
        </p:nvPicPr>
        <p:blipFill>
          <a:blip r:embed="rId2"/>
          <a:stretch>
            <a:fillRect/>
          </a:stretch>
        </p:blipFill>
        <p:spPr>
          <a:xfrm>
            <a:off x="1065178" y="947910"/>
            <a:ext cx="7013643" cy="5364682"/>
          </a:xfrm>
          <a:prstGeom prst="rect">
            <a:avLst/>
          </a:prstGeom>
        </p:spPr>
      </p:pic>
      <p:sp>
        <p:nvSpPr>
          <p:cNvPr id="8" name="Title 1">
            <a:extLst>
              <a:ext uri="{FF2B5EF4-FFF2-40B4-BE49-F238E27FC236}">
                <a16:creationId xmlns:a16="http://schemas.microsoft.com/office/drawing/2014/main" id="{3E4EBEE8-F587-7944-8A16-CD59034029FC}"/>
              </a:ext>
            </a:extLst>
          </p:cNvPr>
          <p:cNvSpPr>
            <a:spLocks noGrp="1"/>
          </p:cNvSpPr>
          <p:nvPr>
            <p:ph type="title"/>
          </p:nvPr>
        </p:nvSpPr>
        <p:spPr/>
        <p:txBody>
          <a:bodyPr/>
          <a:lstStyle/>
          <a:p>
            <a:r>
              <a:rPr lang="en-US" dirty="0"/>
              <a:t>Next surprise: the BCS resistance is ~ as 120C N infused</a:t>
            </a:r>
          </a:p>
        </p:txBody>
      </p:sp>
    </p:spTree>
    <p:extLst>
      <p:ext uri="{BB962C8B-B14F-4D97-AF65-F5344CB8AC3E}">
        <p14:creationId xmlns:p14="http://schemas.microsoft.com/office/powerpoint/2010/main" val="1281105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FADF-CFD9-BB49-AC3D-EAA9152E8E4E}"/>
              </a:ext>
            </a:extLst>
          </p:cNvPr>
          <p:cNvSpPr>
            <a:spLocks noGrp="1"/>
          </p:cNvSpPr>
          <p:nvPr>
            <p:ph type="title"/>
          </p:nvPr>
        </p:nvSpPr>
        <p:spPr/>
        <p:txBody>
          <a:bodyPr/>
          <a:lstStyle/>
          <a:p>
            <a:r>
              <a:rPr lang="en-US" dirty="0"/>
              <a:t>So, what is happening?</a:t>
            </a:r>
          </a:p>
        </p:txBody>
      </p:sp>
      <p:sp>
        <p:nvSpPr>
          <p:cNvPr id="3" name="Content Placeholder 2">
            <a:extLst>
              <a:ext uri="{FF2B5EF4-FFF2-40B4-BE49-F238E27FC236}">
                <a16:creationId xmlns:a16="http://schemas.microsoft.com/office/drawing/2014/main" id="{4CC2A71C-007C-D845-9FF0-10F8E2D17760}"/>
              </a:ext>
            </a:extLst>
          </p:cNvPr>
          <p:cNvSpPr>
            <a:spLocks noGrp="1"/>
          </p:cNvSpPr>
          <p:nvPr>
            <p:ph idx="1"/>
          </p:nvPr>
        </p:nvSpPr>
        <p:spPr/>
        <p:txBody>
          <a:bodyPr/>
          <a:lstStyle/>
          <a:p>
            <a:r>
              <a:rPr lang="en-US" dirty="0"/>
              <a:t>70C seems to be another magic temperature in niobium</a:t>
            </a:r>
          </a:p>
          <a:p>
            <a:r>
              <a:rPr lang="en-US" dirty="0"/>
              <a:t>1960-70s literature studies suggest that 70C is associated with changes in vacancies, while 120C changes in dislocations (</a:t>
            </a:r>
            <a:r>
              <a:rPr lang="en-US" dirty="0" err="1"/>
              <a:t>Bordoni</a:t>
            </a:r>
            <a:r>
              <a:rPr lang="en-US" dirty="0"/>
              <a:t> or </a:t>
            </a:r>
            <a:r>
              <a:rPr lang="en-US" dirty="0" err="1"/>
              <a:t>Hasiguti</a:t>
            </a:r>
            <a:r>
              <a:rPr lang="en-US" dirty="0"/>
              <a:t> type process)</a:t>
            </a:r>
          </a:p>
        </p:txBody>
      </p:sp>
      <p:sp>
        <p:nvSpPr>
          <p:cNvPr id="4" name="Date Placeholder 3">
            <a:extLst>
              <a:ext uri="{FF2B5EF4-FFF2-40B4-BE49-F238E27FC236}">
                <a16:creationId xmlns:a16="http://schemas.microsoft.com/office/drawing/2014/main" id="{39FCA49F-5587-2546-902F-9E7FB7C1CC9D}"/>
              </a:ext>
            </a:extLst>
          </p:cNvPr>
          <p:cNvSpPr>
            <a:spLocks noGrp="1"/>
          </p:cNvSpPr>
          <p:nvPr>
            <p:ph type="dt" sz="half" idx="10"/>
          </p:nvPr>
        </p:nvSpPr>
        <p:spPr/>
        <p:txBody>
          <a:bodyPr/>
          <a:lstStyle/>
          <a:p>
            <a:fld id="{24C17E72-D7A6-6E44-8F09-DBCB1261C090}"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3EA016A3-7B57-4041-821F-DFC8765842EE}"/>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5A6CFCFB-5A16-D046-95DE-96E5CFA6B2EE}"/>
              </a:ext>
            </a:extLst>
          </p:cNvPr>
          <p:cNvSpPr>
            <a:spLocks noGrp="1"/>
          </p:cNvSpPr>
          <p:nvPr>
            <p:ph type="sldNum" sz="quarter" idx="12"/>
          </p:nvPr>
        </p:nvSpPr>
        <p:spPr/>
        <p:txBody>
          <a:bodyPr/>
          <a:lstStyle/>
          <a:p>
            <a:fld id="{52E9C158-AEF1-41A2-A6CE-6F0BAB305EFD}" type="slidenum">
              <a:rPr lang="en-US" altLang="en-US" smtClean="0"/>
              <a:pPr/>
              <a:t>25</a:t>
            </a:fld>
            <a:endParaRPr lang="en-US" altLang="en-US"/>
          </a:p>
        </p:txBody>
      </p:sp>
      <p:pic>
        <p:nvPicPr>
          <p:cNvPr id="7" name="Picture 6">
            <a:extLst>
              <a:ext uri="{FF2B5EF4-FFF2-40B4-BE49-F238E27FC236}">
                <a16:creationId xmlns:a16="http://schemas.microsoft.com/office/drawing/2014/main" id="{7D5A796D-4D1B-824E-9A47-C6FF7ECB0AB4}"/>
              </a:ext>
            </a:extLst>
          </p:cNvPr>
          <p:cNvPicPr>
            <a:picLocks noChangeAspect="1"/>
          </p:cNvPicPr>
          <p:nvPr/>
        </p:nvPicPr>
        <p:blipFill>
          <a:blip r:embed="rId2"/>
          <a:stretch>
            <a:fillRect/>
          </a:stretch>
        </p:blipFill>
        <p:spPr>
          <a:xfrm>
            <a:off x="1821943" y="2818932"/>
            <a:ext cx="4628070" cy="3937468"/>
          </a:xfrm>
          <a:prstGeom prst="rect">
            <a:avLst/>
          </a:prstGeom>
        </p:spPr>
      </p:pic>
    </p:spTree>
    <p:extLst>
      <p:ext uri="{BB962C8B-B14F-4D97-AF65-F5344CB8AC3E}">
        <p14:creationId xmlns:p14="http://schemas.microsoft.com/office/powerpoint/2010/main" val="3255764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80AF8-68C9-9944-889D-7575F1C19AE7}"/>
              </a:ext>
            </a:extLst>
          </p:cNvPr>
          <p:cNvSpPr>
            <a:spLocks noGrp="1"/>
          </p:cNvSpPr>
          <p:nvPr>
            <p:ph type="title"/>
          </p:nvPr>
        </p:nvSpPr>
        <p:spPr/>
        <p:txBody>
          <a:bodyPr/>
          <a:lstStyle/>
          <a:p>
            <a:r>
              <a:rPr lang="en-US" dirty="0"/>
              <a:t>So, what is happening?</a:t>
            </a:r>
          </a:p>
        </p:txBody>
      </p:sp>
      <p:sp>
        <p:nvSpPr>
          <p:cNvPr id="3" name="Content Placeholder 2">
            <a:extLst>
              <a:ext uri="{FF2B5EF4-FFF2-40B4-BE49-F238E27FC236}">
                <a16:creationId xmlns:a16="http://schemas.microsoft.com/office/drawing/2014/main" id="{E5393381-C25B-3C4D-8C59-ABBD8D4906BB}"/>
              </a:ext>
            </a:extLst>
          </p:cNvPr>
          <p:cNvSpPr>
            <a:spLocks noGrp="1"/>
          </p:cNvSpPr>
          <p:nvPr>
            <p:ph idx="1"/>
          </p:nvPr>
        </p:nvSpPr>
        <p:spPr>
          <a:xfrm>
            <a:off x="228600" y="994406"/>
            <a:ext cx="8672513" cy="4987867"/>
          </a:xfrm>
        </p:spPr>
        <p:txBody>
          <a:bodyPr/>
          <a:lstStyle/>
          <a:p>
            <a:r>
              <a:rPr lang="en-US" dirty="0"/>
              <a:t>These finding may be suggesting that quench in </a:t>
            </a:r>
            <a:r>
              <a:rPr lang="en-US" dirty="0" err="1"/>
              <a:t>Nb</a:t>
            </a:r>
            <a:r>
              <a:rPr lang="en-US" dirty="0"/>
              <a:t> is currently of extrinsic nature, likely </a:t>
            </a:r>
            <a:r>
              <a:rPr lang="en-US" dirty="0" err="1"/>
              <a:t>nano</a:t>
            </a:r>
            <a:r>
              <a:rPr lang="en-US" dirty="0"/>
              <a:t>-hydrides, and that changes in vacancies or dislocations happening at magic temperatures are helping suppressing their formation, or changing their phase and size (see Z. Sung studies, TTC Milan)</a:t>
            </a:r>
          </a:p>
        </p:txBody>
      </p:sp>
      <p:sp>
        <p:nvSpPr>
          <p:cNvPr id="4" name="Date Placeholder 3">
            <a:extLst>
              <a:ext uri="{FF2B5EF4-FFF2-40B4-BE49-F238E27FC236}">
                <a16:creationId xmlns:a16="http://schemas.microsoft.com/office/drawing/2014/main" id="{1C3EF604-CEB1-7C47-BE31-92398CA888E1}"/>
              </a:ext>
            </a:extLst>
          </p:cNvPr>
          <p:cNvSpPr>
            <a:spLocks noGrp="1"/>
          </p:cNvSpPr>
          <p:nvPr>
            <p:ph type="dt" sz="half" idx="10"/>
          </p:nvPr>
        </p:nvSpPr>
        <p:spPr/>
        <p:txBody>
          <a:bodyPr/>
          <a:lstStyle/>
          <a:p>
            <a:fld id="{0A3C6049-2A45-A241-AECF-A626C7A7A6EB}"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BF4E2EF5-3B59-D14C-B531-510AC48B370F}"/>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39648E61-C094-8845-83A5-68449EBC2E2C}"/>
              </a:ext>
            </a:extLst>
          </p:cNvPr>
          <p:cNvSpPr>
            <a:spLocks noGrp="1"/>
          </p:cNvSpPr>
          <p:nvPr>
            <p:ph type="sldNum" sz="quarter" idx="12"/>
          </p:nvPr>
        </p:nvSpPr>
        <p:spPr/>
        <p:txBody>
          <a:bodyPr/>
          <a:lstStyle/>
          <a:p>
            <a:fld id="{52E9C158-AEF1-41A2-A6CE-6F0BAB305EFD}" type="slidenum">
              <a:rPr lang="en-US" altLang="en-US" smtClean="0"/>
              <a:pPr/>
              <a:t>26</a:t>
            </a:fld>
            <a:endParaRPr lang="en-US" altLang="en-US"/>
          </a:p>
        </p:txBody>
      </p:sp>
      <p:pic>
        <p:nvPicPr>
          <p:cNvPr id="7" name="Picture 6">
            <a:extLst>
              <a:ext uri="{FF2B5EF4-FFF2-40B4-BE49-F238E27FC236}">
                <a16:creationId xmlns:a16="http://schemas.microsoft.com/office/drawing/2014/main" id="{0BE05F2A-BAB3-7E4D-9EDF-3D49FC47390E}"/>
              </a:ext>
            </a:extLst>
          </p:cNvPr>
          <p:cNvPicPr>
            <a:picLocks noChangeAspect="1"/>
          </p:cNvPicPr>
          <p:nvPr/>
        </p:nvPicPr>
        <p:blipFill>
          <a:blip r:embed="rId2"/>
          <a:stretch>
            <a:fillRect/>
          </a:stretch>
        </p:blipFill>
        <p:spPr>
          <a:xfrm>
            <a:off x="1468877" y="3323150"/>
            <a:ext cx="6057461" cy="3005406"/>
          </a:xfrm>
          <a:prstGeom prst="rect">
            <a:avLst/>
          </a:prstGeom>
        </p:spPr>
      </p:pic>
    </p:spTree>
    <p:extLst>
      <p:ext uri="{BB962C8B-B14F-4D97-AF65-F5344CB8AC3E}">
        <p14:creationId xmlns:p14="http://schemas.microsoft.com/office/powerpoint/2010/main" val="2580034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E855-C1FA-8F46-BEA1-4878DBDCD6EF}"/>
              </a:ext>
            </a:extLst>
          </p:cNvPr>
          <p:cNvSpPr>
            <a:spLocks noGrp="1"/>
          </p:cNvSpPr>
          <p:nvPr>
            <p:ph type="title"/>
          </p:nvPr>
        </p:nvSpPr>
        <p:spPr/>
        <p:txBody>
          <a:bodyPr/>
          <a:lstStyle/>
          <a:p>
            <a:r>
              <a:rPr lang="en-US" dirty="0"/>
              <a:t>Positron Annihilation Studies on </a:t>
            </a:r>
            <a:r>
              <a:rPr lang="en-US" dirty="0" err="1"/>
              <a:t>Nb</a:t>
            </a:r>
            <a:r>
              <a:rPr lang="en-US" dirty="0"/>
              <a:t> sample</a:t>
            </a:r>
          </a:p>
        </p:txBody>
      </p:sp>
      <p:sp>
        <p:nvSpPr>
          <p:cNvPr id="4" name="Date Placeholder 3">
            <a:extLst>
              <a:ext uri="{FF2B5EF4-FFF2-40B4-BE49-F238E27FC236}">
                <a16:creationId xmlns:a16="http://schemas.microsoft.com/office/drawing/2014/main" id="{0122FAED-7738-8D42-BA26-09A5D39CE598}"/>
              </a:ext>
            </a:extLst>
          </p:cNvPr>
          <p:cNvSpPr>
            <a:spLocks noGrp="1"/>
          </p:cNvSpPr>
          <p:nvPr>
            <p:ph type="dt" sz="half" idx="10"/>
          </p:nvPr>
        </p:nvSpPr>
        <p:spPr/>
        <p:txBody>
          <a:bodyPr/>
          <a:lstStyle/>
          <a:p>
            <a:fld id="{F5149A0E-A50A-C84E-96D5-BC533266A95E}"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4120D1F2-F817-254B-B68A-35BBC783B8A4}"/>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D6333822-3C95-9C4F-AADB-DFFE06690BD1}"/>
              </a:ext>
            </a:extLst>
          </p:cNvPr>
          <p:cNvSpPr>
            <a:spLocks noGrp="1"/>
          </p:cNvSpPr>
          <p:nvPr>
            <p:ph type="sldNum" sz="quarter" idx="12"/>
          </p:nvPr>
        </p:nvSpPr>
        <p:spPr/>
        <p:txBody>
          <a:bodyPr/>
          <a:lstStyle/>
          <a:p>
            <a:fld id="{52E9C158-AEF1-41A2-A6CE-6F0BAB305EFD}" type="slidenum">
              <a:rPr lang="en-US" altLang="en-US" smtClean="0"/>
              <a:pPr/>
              <a:t>27</a:t>
            </a:fld>
            <a:endParaRPr lang="en-US" altLang="en-US"/>
          </a:p>
        </p:txBody>
      </p:sp>
      <p:pic>
        <p:nvPicPr>
          <p:cNvPr id="8" name="Picture 7">
            <a:extLst>
              <a:ext uri="{FF2B5EF4-FFF2-40B4-BE49-F238E27FC236}">
                <a16:creationId xmlns:a16="http://schemas.microsoft.com/office/drawing/2014/main" id="{A081D94A-BE53-1741-9ECA-82136C71E49F}"/>
              </a:ext>
            </a:extLst>
          </p:cNvPr>
          <p:cNvPicPr>
            <a:picLocks noChangeAspect="1"/>
          </p:cNvPicPr>
          <p:nvPr/>
        </p:nvPicPr>
        <p:blipFill>
          <a:blip r:embed="rId2"/>
          <a:stretch>
            <a:fillRect/>
          </a:stretch>
        </p:blipFill>
        <p:spPr>
          <a:xfrm>
            <a:off x="1296211" y="977899"/>
            <a:ext cx="6126939" cy="5267257"/>
          </a:xfrm>
          <a:prstGeom prst="rect">
            <a:avLst/>
          </a:prstGeom>
        </p:spPr>
      </p:pic>
      <p:sp>
        <p:nvSpPr>
          <p:cNvPr id="9" name="TextBox 8">
            <a:extLst>
              <a:ext uri="{FF2B5EF4-FFF2-40B4-BE49-F238E27FC236}">
                <a16:creationId xmlns:a16="http://schemas.microsoft.com/office/drawing/2014/main" id="{F3369CE2-2605-F84E-A96C-766D1350804D}"/>
              </a:ext>
            </a:extLst>
          </p:cNvPr>
          <p:cNvSpPr txBox="1"/>
          <p:nvPr/>
        </p:nvSpPr>
        <p:spPr>
          <a:xfrm>
            <a:off x="6180138" y="2529192"/>
            <a:ext cx="2782621" cy="646331"/>
          </a:xfrm>
          <a:prstGeom prst="rect">
            <a:avLst/>
          </a:prstGeom>
          <a:noFill/>
        </p:spPr>
        <p:txBody>
          <a:bodyPr wrap="none" rtlCol="0">
            <a:spAutoFit/>
          </a:bodyPr>
          <a:lstStyle/>
          <a:p>
            <a:r>
              <a:rPr lang="en-US" sz="1800" dirty="0"/>
              <a:t>A. </a:t>
            </a:r>
            <a:r>
              <a:rPr lang="en-US" sz="1800" dirty="0" err="1"/>
              <a:t>Romanenko</a:t>
            </a:r>
            <a:r>
              <a:rPr lang="en-US" sz="1800" dirty="0"/>
              <a:t> Ph.D. Thesis,</a:t>
            </a:r>
          </a:p>
          <a:p>
            <a:r>
              <a:rPr lang="en-US" sz="1800" dirty="0"/>
              <a:t> Cornell University (2009)</a:t>
            </a:r>
          </a:p>
        </p:txBody>
      </p:sp>
    </p:spTree>
    <p:extLst>
      <p:ext uri="{BB962C8B-B14F-4D97-AF65-F5344CB8AC3E}">
        <p14:creationId xmlns:p14="http://schemas.microsoft.com/office/powerpoint/2010/main" val="3972512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B0D5-0AA1-F045-8AF2-2EBB5D7FB5BC}"/>
              </a:ext>
            </a:extLst>
          </p:cNvPr>
          <p:cNvSpPr>
            <a:spLocks noGrp="1"/>
          </p:cNvSpPr>
          <p:nvPr>
            <p:ph type="title"/>
          </p:nvPr>
        </p:nvSpPr>
        <p:spPr/>
        <p:txBody>
          <a:bodyPr/>
          <a:lstStyle/>
          <a:p>
            <a:r>
              <a:rPr lang="en-US" dirty="0"/>
              <a:t>Why is the BCS of 70/120 in oxide similar to that of N infused cavities at 120C?</a:t>
            </a:r>
          </a:p>
        </p:txBody>
      </p:sp>
      <p:sp>
        <p:nvSpPr>
          <p:cNvPr id="3" name="Content Placeholder 2">
            <a:extLst>
              <a:ext uri="{FF2B5EF4-FFF2-40B4-BE49-F238E27FC236}">
                <a16:creationId xmlns:a16="http://schemas.microsoft.com/office/drawing/2014/main" id="{06454782-1838-8C4D-A2C4-323CDCD23E1C}"/>
              </a:ext>
            </a:extLst>
          </p:cNvPr>
          <p:cNvSpPr>
            <a:spLocks noGrp="1"/>
          </p:cNvSpPr>
          <p:nvPr>
            <p:ph idx="1"/>
          </p:nvPr>
        </p:nvSpPr>
        <p:spPr/>
        <p:txBody>
          <a:bodyPr/>
          <a:lstStyle/>
          <a:p>
            <a:r>
              <a:rPr lang="en-US" dirty="0"/>
              <a:t>Possible that it’s the other way around? N infusion at 120C in the furnace lingers during cooldown at 70C for quite some time</a:t>
            </a:r>
          </a:p>
          <a:p>
            <a:endParaRPr lang="en-US" dirty="0"/>
          </a:p>
          <a:p>
            <a:r>
              <a:rPr lang="en-US" dirty="0"/>
              <a:t>Can it be that 70C helps the BCS of 120C infused cavities, and that only deeper N contributes further</a:t>
            </a:r>
          </a:p>
          <a:p>
            <a:endParaRPr lang="en-US" dirty="0"/>
          </a:p>
          <a:p>
            <a:r>
              <a:rPr lang="en-US" dirty="0"/>
              <a:t>Maybe effect also on gradient?</a:t>
            </a:r>
          </a:p>
          <a:p>
            <a:endParaRPr lang="en-US" dirty="0"/>
          </a:p>
          <a:p>
            <a:r>
              <a:rPr lang="en-US" dirty="0"/>
              <a:t>What if we do 75/120 with nitrogen? Done – see next</a:t>
            </a:r>
          </a:p>
        </p:txBody>
      </p:sp>
      <p:sp>
        <p:nvSpPr>
          <p:cNvPr id="4" name="Date Placeholder 3">
            <a:extLst>
              <a:ext uri="{FF2B5EF4-FFF2-40B4-BE49-F238E27FC236}">
                <a16:creationId xmlns:a16="http://schemas.microsoft.com/office/drawing/2014/main" id="{707F90BC-E073-B041-8066-D50FA5E508A8}"/>
              </a:ext>
            </a:extLst>
          </p:cNvPr>
          <p:cNvSpPr>
            <a:spLocks noGrp="1"/>
          </p:cNvSpPr>
          <p:nvPr>
            <p:ph type="dt" sz="half" idx="10"/>
          </p:nvPr>
        </p:nvSpPr>
        <p:spPr/>
        <p:txBody>
          <a:bodyPr/>
          <a:lstStyle/>
          <a:p>
            <a:fld id="{ECA18220-D17B-3A40-B2EB-05FF99E61B14}"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0EC67985-E13A-1D48-B9C3-DAD33C6C48EC}"/>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1182EBDB-8ADA-ED4F-B3B7-B491C9ACF5F6}"/>
              </a:ext>
            </a:extLst>
          </p:cNvPr>
          <p:cNvSpPr>
            <a:spLocks noGrp="1"/>
          </p:cNvSpPr>
          <p:nvPr>
            <p:ph type="sldNum" sz="quarter" idx="12"/>
          </p:nvPr>
        </p:nvSpPr>
        <p:spPr/>
        <p:txBody>
          <a:bodyPr/>
          <a:lstStyle/>
          <a:p>
            <a:fld id="{52E9C158-AEF1-41A2-A6CE-6F0BAB305EFD}" type="slidenum">
              <a:rPr lang="en-US" altLang="en-US" smtClean="0"/>
              <a:pPr/>
              <a:t>28</a:t>
            </a:fld>
            <a:endParaRPr lang="en-US" altLang="en-US"/>
          </a:p>
        </p:txBody>
      </p:sp>
    </p:spTree>
    <p:extLst>
      <p:ext uri="{BB962C8B-B14F-4D97-AF65-F5344CB8AC3E}">
        <p14:creationId xmlns:p14="http://schemas.microsoft.com/office/powerpoint/2010/main" val="2433143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A6D9B-C3D4-D64C-AEFF-7C2AEF68D8D9}"/>
              </a:ext>
            </a:extLst>
          </p:cNvPr>
          <p:cNvSpPr>
            <a:spLocks noGrp="1"/>
          </p:cNvSpPr>
          <p:nvPr>
            <p:ph type="title"/>
          </p:nvPr>
        </p:nvSpPr>
        <p:spPr/>
        <p:txBody>
          <a:bodyPr/>
          <a:lstStyle/>
          <a:p>
            <a:r>
              <a:rPr lang="en-US" dirty="0"/>
              <a:t>1DE3 and 1DE20</a:t>
            </a:r>
          </a:p>
        </p:txBody>
      </p:sp>
      <p:sp>
        <p:nvSpPr>
          <p:cNvPr id="4" name="Date Placeholder 3">
            <a:extLst>
              <a:ext uri="{FF2B5EF4-FFF2-40B4-BE49-F238E27FC236}">
                <a16:creationId xmlns:a16="http://schemas.microsoft.com/office/drawing/2014/main" id="{36D0CC17-2B80-DD4F-87E2-8481811E1840}"/>
              </a:ext>
            </a:extLst>
          </p:cNvPr>
          <p:cNvSpPr>
            <a:spLocks noGrp="1"/>
          </p:cNvSpPr>
          <p:nvPr>
            <p:ph type="dt" sz="half" idx="10"/>
          </p:nvPr>
        </p:nvSpPr>
        <p:spPr/>
        <p:txBody>
          <a:bodyPr/>
          <a:lstStyle/>
          <a:p>
            <a:fld id="{9427F7DD-56A6-4742-AE45-E5DA5268D042}"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B9356A7C-4BF6-0649-A46C-C42A1E23BEE0}"/>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6C110713-BEFE-1F4A-B597-F532311D2521}"/>
              </a:ext>
            </a:extLst>
          </p:cNvPr>
          <p:cNvSpPr>
            <a:spLocks noGrp="1"/>
          </p:cNvSpPr>
          <p:nvPr>
            <p:ph type="sldNum" sz="quarter" idx="12"/>
          </p:nvPr>
        </p:nvSpPr>
        <p:spPr/>
        <p:txBody>
          <a:bodyPr/>
          <a:lstStyle/>
          <a:p>
            <a:fld id="{52E9C158-AEF1-41A2-A6CE-6F0BAB305EFD}" type="slidenum">
              <a:rPr lang="en-US" altLang="en-US" smtClean="0"/>
              <a:pPr/>
              <a:t>29</a:t>
            </a:fld>
            <a:endParaRPr lang="en-US" altLang="en-US"/>
          </a:p>
        </p:txBody>
      </p:sp>
      <p:pic>
        <p:nvPicPr>
          <p:cNvPr id="7" name="Picture 6">
            <a:extLst>
              <a:ext uri="{FF2B5EF4-FFF2-40B4-BE49-F238E27FC236}">
                <a16:creationId xmlns:a16="http://schemas.microsoft.com/office/drawing/2014/main" id="{3463839C-FF15-EB4C-9E9D-5397886A8DFD}"/>
              </a:ext>
            </a:extLst>
          </p:cNvPr>
          <p:cNvPicPr>
            <a:picLocks noChangeAspect="1"/>
          </p:cNvPicPr>
          <p:nvPr/>
        </p:nvPicPr>
        <p:blipFill>
          <a:blip r:embed="rId2"/>
          <a:stretch>
            <a:fillRect/>
          </a:stretch>
        </p:blipFill>
        <p:spPr>
          <a:xfrm>
            <a:off x="0" y="1436745"/>
            <a:ext cx="4416678" cy="3430753"/>
          </a:xfrm>
          <a:prstGeom prst="rect">
            <a:avLst/>
          </a:prstGeom>
        </p:spPr>
      </p:pic>
      <p:pic>
        <p:nvPicPr>
          <p:cNvPr id="8" name="Picture 7">
            <a:extLst>
              <a:ext uri="{FF2B5EF4-FFF2-40B4-BE49-F238E27FC236}">
                <a16:creationId xmlns:a16="http://schemas.microsoft.com/office/drawing/2014/main" id="{0209FB40-AF33-B24B-B9F7-B1FF0F3BC42F}"/>
              </a:ext>
            </a:extLst>
          </p:cNvPr>
          <p:cNvPicPr>
            <a:picLocks noChangeAspect="1"/>
          </p:cNvPicPr>
          <p:nvPr/>
        </p:nvPicPr>
        <p:blipFill>
          <a:blip r:embed="rId3"/>
          <a:stretch>
            <a:fillRect/>
          </a:stretch>
        </p:blipFill>
        <p:spPr>
          <a:xfrm>
            <a:off x="4349135" y="1436745"/>
            <a:ext cx="4566265" cy="3598489"/>
          </a:xfrm>
          <a:prstGeom prst="rect">
            <a:avLst/>
          </a:prstGeom>
        </p:spPr>
      </p:pic>
      <p:sp>
        <p:nvSpPr>
          <p:cNvPr id="9" name="TextBox 8">
            <a:extLst>
              <a:ext uri="{FF2B5EF4-FFF2-40B4-BE49-F238E27FC236}">
                <a16:creationId xmlns:a16="http://schemas.microsoft.com/office/drawing/2014/main" id="{3AC39BF5-B3B0-AB4C-969D-FF2C434ABC48}"/>
              </a:ext>
            </a:extLst>
          </p:cNvPr>
          <p:cNvSpPr txBox="1"/>
          <p:nvPr/>
        </p:nvSpPr>
        <p:spPr>
          <a:xfrm>
            <a:off x="452437" y="5035234"/>
            <a:ext cx="8287213" cy="1200329"/>
          </a:xfrm>
          <a:prstGeom prst="rect">
            <a:avLst/>
          </a:prstGeom>
          <a:noFill/>
        </p:spPr>
        <p:txBody>
          <a:bodyPr wrap="square" rtlCol="0">
            <a:spAutoFit/>
          </a:bodyPr>
          <a:lstStyle/>
          <a:p>
            <a:r>
              <a:rPr lang="en-US" dirty="0"/>
              <a:t>Fine grain improved little in Q, less gradient (however had FE)</a:t>
            </a:r>
          </a:p>
          <a:p>
            <a:r>
              <a:rPr lang="en-US" dirty="0"/>
              <a:t>Large grain improved substantially in Q, but decreased </a:t>
            </a:r>
            <a:r>
              <a:rPr lang="en-US" dirty="0" err="1"/>
              <a:t>Eacc</a:t>
            </a:r>
            <a:r>
              <a:rPr lang="en-US" dirty="0"/>
              <a:t> (which is typically seen for infusion on LG)</a:t>
            </a:r>
          </a:p>
        </p:txBody>
      </p:sp>
      <p:sp>
        <p:nvSpPr>
          <p:cNvPr id="10" name="TextBox 9">
            <a:extLst>
              <a:ext uri="{FF2B5EF4-FFF2-40B4-BE49-F238E27FC236}">
                <a16:creationId xmlns:a16="http://schemas.microsoft.com/office/drawing/2014/main" id="{EE193A70-5540-434E-B3D6-966AA506B6A6}"/>
              </a:ext>
            </a:extLst>
          </p:cNvPr>
          <p:cNvSpPr txBox="1"/>
          <p:nvPr/>
        </p:nvSpPr>
        <p:spPr>
          <a:xfrm>
            <a:off x="267706" y="960038"/>
            <a:ext cx="7749237" cy="461665"/>
          </a:xfrm>
          <a:prstGeom prst="rect">
            <a:avLst/>
          </a:prstGeom>
          <a:noFill/>
        </p:spPr>
        <p:txBody>
          <a:bodyPr wrap="none" rtlCol="0">
            <a:spAutoFit/>
          </a:bodyPr>
          <a:lstStyle/>
          <a:p>
            <a:r>
              <a:rPr lang="en-US" sz="1800" dirty="0"/>
              <a:t>75C/120C with regular oxide (low T oven) versus with N infusion (high T furnace</a:t>
            </a:r>
            <a:r>
              <a:rPr lang="en-US" dirty="0"/>
              <a:t>)</a:t>
            </a:r>
          </a:p>
        </p:txBody>
      </p:sp>
    </p:spTree>
    <p:extLst>
      <p:ext uri="{BB962C8B-B14F-4D97-AF65-F5344CB8AC3E}">
        <p14:creationId xmlns:p14="http://schemas.microsoft.com/office/powerpoint/2010/main" val="1787663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82250-C6EB-2D4A-A38D-3ECA39E215A1}"/>
              </a:ext>
            </a:extLst>
          </p:cNvPr>
          <p:cNvSpPr>
            <a:spLocks noGrp="1"/>
          </p:cNvSpPr>
          <p:nvPr>
            <p:ph type="title"/>
          </p:nvPr>
        </p:nvSpPr>
        <p:spPr/>
        <p:txBody>
          <a:bodyPr/>
          <a:lstStyle/>
          <a:p>
            <a:r>
              <a:rPr lang="en-US" dirty="0"/>
              <a:t>Infusion – experience/history @ FNAL</a:t>
            </a:r>
          </a:p>
        </p:txBody>
      </p:sp>
      <p:sp>
        <p:nvSpPr>
          <p:cNvPr id="3" name="Content Placeholder 2">
            <a:extLst>
              <a:ext uri="{FF2B5EF4-FFF2-40B4-BE49-F238E27FC236}">
                <a16:creationId xmlns:a16="http://schemas.microsoft.com/office/drawing/2014/main" id="{D7803B75-CD81-2045-A485-2964C16F96A8}"/>
              </a:ext>
            </a:extLst>
          </p:cNvPr>
          <p:cNvSpPr>
            <a:spLocks noGrp="1"/>
          </p:cNvSpPr>
          <p:nvPr>
            <p:ph idx="1"/>
          </p:nvPr>
        </p:nvSpPr>
        <p:spPr>
          <a:xfrm>
            <a:off x="228602" y="1043046"/>
            <a:ext cx="4421220" cy="4987867"/>
          </a:xfrm>
        </p:spPr>
        <p:txBody>
          <a:bodyPr/>
          <a:lstStyle/>
          <a:p>
            <a:r>
              <a:rPr lang="en-US" sz="2000" dirty="0"/>
              <a:t>N infusion is performed in our high T furnace @IB4 facility of FNAL, post 800C 3 </a:t>
            </a:r>
            <a:r>
              <a:rPr lang="en-US" sz="2000" dirty="0" err="1"/>
              <a:t>hrs</a:t>
            </a:r>
            <a:r>
              <a:rPr lang="en-US" sz="2000" dirty="0"/>
              <a:t> in HV, so far always @25 </a:t>
            </a:r>
            <a:r>
              <a:rPr lang="en-US" sz="2000" dirty="0" err="1"/>
              <a:t>mTorr</a:t>
            </a:r>
            <a:r>
              <a:rPr lang="en-US" sz="2000" dirty="0"/>
              <a:t> low T</a:t>
            </a:r>
          </a:p>
          <a:p>
            <a:r>
              <a:rPr lang="en-US" sz="2000" dirty="0"/>
              <a:t>2016 – full year of success, no variability</a:t>
            </a:r>
          </a:p>
          <a:p>
            <a:r>
              <a:rPr lang="en-US" sz="2000" dirty="0"/>
              <a:t>2017 – some variability starts to be observed, and some poor results (above 160C)</a:t>
            </a:r>
          </a:p>
          <a:p>
            <a:r>
              <a:rPr lang="en-US" sz="2000" dirty="0"/>
              <a:t>End of 2017 – oxygen leak found in the N2 injection line</a:t>
            </a:r>
          </a:p>
          <a:p>
            <a:r>
              <a:rPr lang="en-US" sz="2000" dirty="0"/>
              <a:t>After fixing it, zero variability observed – all infusions are successful (performed about ten since the fix)</a:t>
            </a:r>
          </a:p>
        </p:txBody>
      </p:sp>
      <p:sp>
        <p:nvSpPr>
          <p:cNvPr id="4" name="Date Placeholder 3">
            <a:extLst>
              <a:ext uri="{FF2B5EF4-FFF2-40B4-BE49-F238E27FC236}">
                <a16:creationId xmlns:a16="http://schemas.microsoft.com/office/drawing/2014/main" id="{5E7263B8-85ED-AC4E-8E77-1471A20FAC5A}"/>
              </a:ext>
            </a:extLst>
          </p:cNvPr>
          <p:cNvSpPr>
            <a:spLocks noGrp="1"/>
          </p:cNvSpPr>
          <p:nvPr>
            <p:ph type="dt" sz="half" idx="10"/>
          </p:nvPr>
        </p:nvSpPr>
        <p:spPr/>
        <p:txBody>
          <a:bodyPr/>
          <a:lstStyle/>
          <a:p>
            <a:fld id="{276D8E66-38E8-1E40-9868-F39317D649E6}"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B9FDF5C0-9A44-584B-B83B-E5049648A1E3}"/>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FE3BD22D-B4DA-1F49-993E-111FD56E945F}"/>
              </a:ext>
            </a:extLst>
          </p:cNvPr>
          <p:cNvSpPr>
            <a:spLocks noGrp="1"/>
          </p:cNvSpPr>
          <p:nvPr>
            <p:ph type="sldNum" sz="quarter" idx="12"/>
          </p:nvPr>
        </p:nvSpPr>
        <p:spPr/>
        <p:txBody>
          <a:bodyPr/>
          <a:lstStyle/>
          <a:p>
            <a:fld id="{52E9C158-AEF1-41A2-A6CE-6F0BAB305EFD}" type="slidenum">
              <a:rPr lang="en-US" altLang="en-US" smtClean="0"/>
              <a:pPr/>
              <a:t>3</a:t>
            </a:fld>
            <a:endParaRPr lang="en-US" altLang="en-US"/>
          </a:p>
        </p:txBody>
      </p:sp>
      <p:pic>
        <p:nvPicPr>
          <p:cNvPr id="7" name="Picture 6">
            <a:extLst>
              <a:ext uri="{FF2B5EF4-FFF2-40B4-BE49-F238E27FC236}">
                <a16:creationId xmlns:a16="http://schemas.microsoft.com/office/drawing/2014/main" id="{CE2A681E-AABA-0E42-BA12-4E791AF30347}"/>
              </a:ext>
            </a:extLst>
          </p:cNvPr>
          <p:cNvPicPr>
            <a:picLocks noChangeAspect="1"/>
          </p:cNvPicPr>
          <p:nvPr/>
        </p:nvPicPr>
        <p:blipFill>
          <a:blip r:embed="rId2"/>
          <a:stretch>
            <a:fillRect/>
          </a:stretch>
        </p:blipFill>
        <p:spPr>
          <a:xfrm>
            <a:off x="4681623" y="1849983"/>
            <a:ext cx="4618411" cy="3422408"/>
          </a:xfrm>
          <a:prstGeom prst="rect">
            <a:avLst/>
          </a:prstGeom>
        </p:spPr>
      </p:pic>
    </p:spTree>
    <p:extLst>
      <p:ext uri="{BB962C8B-B14F-4D97-AF65-F5344CB8AC3E}">
        <p14:creationId xmlns:p14="http://schemas.microsoft.com/office/powerpoint/2010/main" val="2520132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C77A9-7462-6243-A245-1D985A57AD59}"/>
              </a:ext>
            </a:extLst>
          </p:cNvPr>
          <p:cNvSpPr>
            <a:spLocks noGrp="1"/>
          </p:cNvSpPr>
          <p:nvPr>
            <p:ph type="title"/>
          </p:nvPr>
        </p:nvSpPr>
        <p:spPr>
          <a:xfrm>
            <a:off x="228600" y="-22800"/>
            <a:ext cx="8686800" cy="641739"/>
          </a:xfrm>
        </p:spPr>
        <p:txBody>
          <a:bodyPr/>
          <a:lstStyle/>
          <a:p>
            <a:r>
              <a:rPr lang="en-US" sz="2000" dirty="0"/>
              <a:t>Combined with N infusion results, data so far suggest that the key to high gradients requires hitting magic temperatures</a:t>
            </a:r>
          </a:p>
        </p:txBody>
      </p:sp>
      <p:sp>
        <p:nvSpPr>
          <p:cNvPr id="4" name="Date Placeholder 3">
            <a:extLst>
              <a:ext uri="{FF2B5EF4-FFF2-40B4-BE49-F238E27FC236}">
                <a16:creationId xmlns:a16="http://schemas.microsoft.com/office/drawing/2014/main" id="{FCCF37BB-FC19-9D44-9D6E-A019F453BFCB}"/>
              </a:ext>
            </a:extLst>
          </p:cNvPr>
          <p:cNvSpPr>
            <a:spLocks noGrp="1"/>
          </p:cNvSpPr>
          <p:nvPr>
            <p:ph type="dt" sz="half" idx="10"/>
          </p:nvPr>
        </p:nvSpPr>
        <p:spPr/>
        <p:txBody>
          <a:bodyPr/>
          <a:lstStyle/>
          <a:p>
            <a:fld id="{3B982464-487D-F34B-A053-72D5F6CF01C6}"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0D1E5072-EF7D-F54B-8346-952FF3CFE1C1}"/>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231A7510-3BA7-E344-9AE6-ECBD2242D4B9}"/>
              </a:ext>
            </a:extLst>
          </p:cNvPr>
          <p:cNvSpPr>
            <a:spLocks noGrp="1"/>
          </p:cNvSpPr>
          <p:nvPr>
            <p:ph type="sldNum" sz="quarter" idx="12"/>
          </p:nvPr>
        </p:nvSpPr>
        <p:spPr/>
        <p:txBody>
          <a:bodyPr/>
          <a:lstStyle/>
          <a:p>
            <a:fld id="{52E9C158-AEF1-41A2-A6CE-6F0BAB305EFD}" type="slidenum">
              <a:rPr lang="en-US" altLang="en-US" smtClean="0"/>
              <a:pPr/>
              <a:t>30</a:t>
            </a:fld>
            <a:endParaRPr lang="en-US" altLang="en-US"/>
          </a:p>
        </p:txBody>
      </p:sp>
      <p:graphicFrame>
        <p:nvGraphicFramePr>
          <p:cNvPr id="7" name="Content Placeholder 6">
            <a:extLst>
              <a:ext uri="{FF2B5EF4-FFF2-40B4-BE49-F238E27FC236}">
                <a16:creationId xmlns:a16="http://schemas.microsoft.com/office/drawing/2014/main" id="{27793EBB-E46C-F64A-A331-2A3BF11776FA}"/>
              </a:ext>
            </a:extLst>
          </p:cNvPr>
          <p:cNvGraphicFramePr>
            <a:graphicFrameLocks noGrp="1"/>
          </p:cNvGraphicFramePr>
          <p:nvPr>
            <p:ph idx="1"/>
            <p:extLst>
              <p:ext uri="{D42A27DB-BD31-4B8C-83A1-F6EECF244321}">
                <p14:modId xmlns:p14="http://schemas.microsoft.com/office/powerpoint/2010/main" val="3509646443"/>
              </p:ext>
            </p:extLst>
          </p:nvPr>
        </p:nvGraphicFramePr>
        <p:xfrm>
          <a:off x="14593" y="609600"/>
          <a:ext cx="8900807" cy="6248400"/>
        </p:xfrm>
        <a:graphic>
          <a:graphicData uri="http://schemas.openxmlformats.org/drawingml/2006/table">
            <a:tbl>
              <a:tblPr firstRow="1" bandRow="1">
                <a:tableStyleId>{5C22544A-7EE6-4342-B048-85BDC9FD1C3A}</a:tableStyleId>
              </a:tblPr>
              <a:tblGrid>
                <a:gridCol w="1250005">
                  <a:extLst>
                    <a:ext uri="{9D8B030D-6E8A-4147-A177-3AD203B41FA5}">
                      <a16:colId xmlns:a16="http://schemas.microsoft.com/office/drawing/2014/main" val="2388048401"/>
                    </a:ext>
                  </a:extLst>
                </a:gridCol>
                <a:gridCol w="1595335">
                  <a:extLst>
                    <a:ext uri="{9D8B030D-6E8A-4147-A177-3AD203B41FA5}">
                      <a16:colId xmlns:a16="http://schemas.microsoft.com/office/drawing/2014/main" val="494553951"/>
                    </a:ext>
                  </a:extLst>
                </a:gridCol>
                <a:gridCol w="1079770">
                  <a:extLst>
                    <a:ext uri="{9D8B030D-6E8A-4147-A177-3AD203B41FA5}">
                      <a16:colId xmlns:a16="http://schemas.microsoft.com/office/drawing/2014/main" val="2973157137"/>
                    </a:ext>
                  </a:extLst>
                </a:gridCol>
                <a:gridCol w="1079771">
                  <a:extLst>
                    <a:ext uri="{9D8B030D-6E8A-4147-A177-3AD203B41FA5}">
                      <a16:colId xmlns:a16="http://schemas.microsoft.com/office/drawing/2014/main" val="4030389473"/>
                    </a:ext>
                  </a:extLst>
                </a:gridCol>
                <a:gridCol w="1381327">
                  <a:extLst>
                    <a:ext uri="{9D8B030D-6E8A-4147-A177-3AD203B41FA5}">
                      <a16:colId xmlns:a16="http://schemas.microsoft.com/office/drawing/2014/main" val="152495602"/>
                    </a:ext>
                  </a:extLst>
                </a:gridCol>
                <a:gridCol w="1215958">
                  <a:extLst>
                    <a:ext uri="{9D8B030D-6E8A-4147-A177-3AD203B41FA5}">
                      <a16:colId xmlns:a16="http://schemas.microsoft.com/office/drawing/2014/main" val="507663044"/>
                    </a:ext>
                  </a:extLst>
                </a:gridCol>
                <a:gridCol w="1298641">
                  <a:extLst>
                    <a:ext uri="{9D8B030D-6E8A-4147-A177-3AD203B41FA5}">
                      <a16:colId xmlns:a16="http://schemas.microsoft.com/office/drawing/2014/main" val="1407801882"/>
                    </a:ext>
                  </a:extLst>
                </a:gridCol>
              </a:tblGrid>
              <a:tr h="370840">
                <a:tc>
                  <a:txBody>
                    <a:bodyPr/>
                    <a:lstStyle/>
                    <a:p>
                      <a:r>
                        <a:rPr lang="en-US" sz="1200" b="1" dirty="0">
                          <a:solidFill>
                            <a:srgbClr val="FF0000"/>
                          </a:solidFill>
                        </a:rPr>
                        <a:t>Temperature</a:t>
                      </a:r>
                    </a:p>
                  </a:txBody>
                  <a:tcPr/>
                </a:tc>
                <a:tc>
                  <a:txBody>
                    <a:bodyPr/>
                    <a:lstStyle/>
                    <a:p>
                      <a:r>
                        <a:rPr lang="en-US" sz="1200" b="1" dirty="0">
                          <a:solidFill>
                            <a:srgbClr val="FF0000"/>
                          </a:solidFill>
                        </a:rPr>
                        <a:t>Duration of N</a:t>
                      </a:r>
                      <a:r>
                        <a:rPr lang="en-US" sz="1200" b="1" baseline="-25000" dirty="0">
                          <a:solidFill>
                            <a:srgbClr val="FF0000"/>
                          </a:solidFill>
                        </a:rPr>
                        <a:t>2</a:t>
                      </a:r>
                      <a:r>
                        <a:rPr lang="en-US" sz="1200" b="1" dirty="0">
                          <a:solidFill>
                            <a:srgbClr val="FF0000"/>
                          </a:solidFill>
                        </a:rPr>
                        <a:t> injection (@25 </a:t>
                      </a:r>
                      <a:r>
                        <a:rPr lang="en-US" sz="1200" b="1" dirty="0" err="1">
                          <a:solidFill>
                            <a:srgbClr val="FF0000"/>
                          </a:solidFill>
                        </a:rPr>
                        <a:t>mTorr</a:t>
                      </a:r>
                      <a:r>
                        <a:rPr lang="en-US" sz="1200" b="1" dirty="0">
                          <a:solidFill>
                            <a:srgbClr val="FF0000"/>
                          </a:solidFill>
                        </a:rPr>
                        <a:t>)</a:t>
                      </a:r>
                    </a:p>
                  </a:txBody>
                  <a:tcPr/>
                </a:tc>
                <a:tc>
                  <a:txBody>
                    <a:bodyPr/>
                    <a:lstStyle/>
                    <a:p>
                      <a:r>
                        <a:rPr lang="en-US" sz="1200" b="1" dirty="0" err="1">
                          <a:solidFill>
                            <a:srgbClr val="FF0000"/>
                          </a:solidFill>
                        </a:rPr>
                        <a:t>E</a:t>
                      </a:r>
                      <a:r>
                        <a:rPr lang="en-US" sz="1200" b="1" baseline="-25000" dirty="0" err="1">
                          <a:solidFill>
                            <a:srgbClr val="FF0000"/>
                          </a:solidFill>
                        </a:rPr>
                        <a:t>acc</a:t>
                      </a:r>
                      <a:r>
                        <a:rPr lang="en-US" sz="1200" b="1" dirty="0">
                          <a:solidFill>
                            <a:srgbClr val="FF0000"/>
                          </a:solidFill>
                        </a:rPr>
                        <a:t> max, </a:t>
                      </a:r>
                    </a:p>
                    <a:p>
                      <a:r>
                        <a:rPr lang="en-US" sz="1200" b="1" dirty="0">
                          <a:solidFill>
                            <a:srgbClr val="FF0000"/>
                          </a:solidFill>
                        </a:rPr>
                        <a:t>average</a:t>
                      </a:r>
                    </a:p>
                  </a:txBody>
                  <a:tcPr/>
                </a:tc>
                <a:tc>
                  <a:txBody>
                    <a:bodyPr/>
                    <a:lstStyle/>
                    <a:p>
                      <a:r>
                        <a:rPr lang="en-US" sz="1200" b="1" dirty="0">
                          <a:solidFill>
                            <a:srgbClr val="FF0000"/>
                          </a:solidFill>
                        </a:rPr>
                        <a:t>Q @ 21 MV/m -2K</a:t>
                      </a:r>
                    </a:p>
                  </a:txBody>
                  <a:tcPr/>
                </a:tc>
                <a:tc>
                  <a:txBody>
                    <a:bodyPr/>
                    <a:lstStyle/>
                    <a:p>
                      <a:r>
                        <a:rPr lang="en-US" sz="1200" b="1" dirty="0">
                          <a:solidFill>
                            <a:srgbClr val="FF0000"/>
                          </a:solidFill>
                        </a:rPr>
                        <a:t>Q@ 35 MV/m -2K</a:t>
                      </a:r>
                    </a:p>
                    <a:p>
                      <a:endParaRPr lang="en-US" sz="1200" b="1" dirty="0">
                        <a:solidFill>
                          <a:srgbClr val="FF0000"/>
                        </a:solidFill>
                      </a:endParaRPr>
                    </a:p>
                  </a:txBody>
                  <a:tcPr/>
                </a:tc>
                <a:tc>
                  <a:txBody>
                    <a:bodyPr/>
                    <a:lstStyle/>
                    <a:p>
                      <a:r>
                        <a:rPr lang="en-US" sz="1200" b="1" dirty="0">
                          <a:solidFill>
                            <a:srgbClr val="FF0000"/>
                          </a:solidFill>
                        </a:rPr>
                        <a:t>Limitation</a:t>
                      </a:r>
                    </a:p>
                  </a:txBody>
                  <a:tcPr/>
                </a:tc>
                <a:tc>
                  <a:txBody>
                    <a:bodyPr/>
                    <a:lstStyle/>
                    <a:p>
                      <a:r>
                        <a:rPr lang="en-US" sz="1200" b="1" dirty="0">
                          <a:solidFill>
                            <a:srgbClr val="FF0000"/>
                          </a:solidFill>
                        </a:rPr>
                        <a:t>Average on # single cell cavities</a:t>
                      </a:r>
                    </a:p>
                  </a:txBody>
                  <a:tcPr/>
                </a:tc>
                <a:extLst>
                  <a:ext uri="{0D108BD9-81ED-4DB2-BD59-A6C34878D82A}">
                    <a16:rowId xmlns:a16="http://schemas.microsoft.com/office/drawing/2014/main" val="3303714284"/>
                  </a:ext>
                </a:extLst>
              </a:tr>
              <a:tr h="370840">
                <a:tc>
                  <a:txBody>
                    <a:bodyPr/>
                    <a:lstStyle/>
                    <a:p>
                      <a:r>
                        <a:rPr lang="en-US" sz="1200" b="1" dirty="0"/>
                        <a:t>120</a:t>
                      </a:r>
                      <a:r>
                        <a:rPr lang="en-US" sz="1200" b="1" kern="1200" dirty="0">
                          <a:solidFill>
                            <a:schemeClr val="dk1"/>
                          </a:solidFill>
                          <a:effectLst/>
                          <a:latin typeface="+mn-lt"/>
                          <a:ea typeface="+mn-ea"/>
                          <a:cs typeface="+mn-cs"/>
                          <a:sym typeface="Symbol" pitchFamily="2" charset="2"/>
                        </a:rPr>
                        <a:t></a:t>
                      </a:r>
                      <a:r>
                        <a:rPr lang="en-US" sz="1200" b="1" dirty="0"/>
                        <a:t>C</a:t>
                      </a:r>
                    </a:p>
                  </a:txBody>
                  <a:tcPr/>
                </a:tc>
                <a:tc>
                  <a:txBody>
                    <a:bodyPr/>
                    <a:lstStyle/>
                    <a:p>
                      <a:r>
                        <a:rPr lang="en-US" sz="1200" b="1" dirty="0"/>
                        <a:t>24 </a:t>
                      </a:r>
                      <a:r>
                        <a:rPr lang="en-US" sz="1200" b="1" dirty="0" err="1"/>
                        <a:t>hrs</a:t>
                      </a:r>
                      <a:endParaRPr lang="en-US" sz="1200" b="1" dirty="0"/>
                    </a:p>
                  </a:txBody>
                  <a:tcPr/>
                </a:tc>
                <a:tc>
                  <a:txBody>
                    <a:bodyPr/>
                    <a:lstStyle/>
                    <a:p>
                      <a:r>
                        <a:rPr lang="en-US" sz="1200" b="1" dirty="0"/>
                        <a:t>38 MV/m</a:t>
                      </a:r>
                    </a:p>
                  </a:txBody>
                  <a:tcPr/>
                </a:tc>
                <a:tc>
                  <a:txBody>
                    <a:bodyPr/>
                    <a:lstStyle/>
                    <a:p>
                      <a:r>
                        <a:rPr lang="en-US" sz="1200" b="1" dirty="0"/>
                        <a:t>2.5e10</a:t>
                      </a:r>
                    </a:p>
                  </a:txBody>
                  <a:tcPr/>
                </a:tc>
                <a:tc>
                  <a:txBody>
                    <a:bodyPr/>
                    <a:lstStyle/>
                    <a:p>
                      <a:r>
                        <a:rPr lang="en-US" sz="1200" b="1" dirty="0"/>
                        <a:t>1.7e10</a:t>
                      </a:r>
                    </a:p>
                  </a:txBody>
                  <a:tcPr/>
                </a:tc>
                <a:tc>
                  <a:txBody>
                    <a:bodyPr/>
                    <a:lstStyle/>
                    <a:p>
                      <a:r>
                        <a:rPr lang="en-US" sz="1200" b="1" dirty="0"/>
                        <a:t>Q slope @30</a:t>
                      </a:r>
                    </a:p>
                  </a:txBody>
                  <a:tcPr/>
                </a:tc>
                <a:tc>
                  <a:txBody>
                    <a:bodyPr/>
                    <a:lstStyle/>
                    <a:p>
                      <a:r>
                        <a:rPr lang="en-US" sz="1200" b="1" dirty="0"/>
                        <a:t>1</a:t>
                      </a:r>
                    </a:p>
                  </a:txBody>
                  <a:tcPr/>
                </a:tc>
                <a:extLst>
                  <a:ext uri="{0D108BD9-81ED-4DB2-BD59-A6C34878D82A}">
                    <a16:rowId xmlns:a16="http://schemas.microsoft.com/office/drawing/2014/main" val="83148532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120</a:t>
                      </a:r>
                      <a:r>
                        <a:rPr lang="en-US" sz="1200" b="1" kern="1200" dirty="0">
                          <a:solidFill>
                            <a:schemeClr val="dk1"/>
                          </a:solidFill>
                          <a:effectLst/>
                          <a:latin typeface="+mn-lt"/>
                          <a:ea typeface="+mn-ea"/>
                          <a:cs typeface="+mn-cs"/>
                          <a:sym typeface="Symbol" pitchFamily="2" charset="2"/>
                        </a:rPr>
                        <a:t></a:t>
                      </a:r>
                      <a:r>
                        <a:rPr lang="en-US" sz="1200" b="1" dirty="0"/>
                        <a:t>C</a:t>
                      </a:r>
                    </a:p>
                  </a:txBody>
                  <a:tcPr/>
                </a:tc>
                <a:tc>
                  <a:txBody>
                    <a:bodyPr/>
                    <a:lstStyle/>
                    <a:p>
                      <a:r>
                        <a:rPr lang="en-US" sz="1200" b="1" dirty="0"/>
                        <a:t>48 </a:t>
                      </a:r>
                      <a:r>
                        <a:rPr lang="en-US" sz="1200" b="1" dirty="0" err="1"/>
                        <a:t>hrs</a:t>
                      </a:r>
                      <a:endParaRPr lang="en-US" sz="1200" b="1" dirty="0"/>
                    </a:p>
                  </a:txBody>
                  <a:tcPr/>
                </a:tc>
                <a:tc>
                  <a:txBody>
                    <a:bodyPr/>
                    <a:lstStyle/>
                    <a:p>
                      <a:r>
                        <a:rPr lang="en-US" sz="1200" b="1" dirty="0"/>
                        <a:t>43 MV/m</a:t>
                      </a:r>
                    </a:p>
                    <a:p>
                      <a:r>
                        <a:rPr lang="en-US" sz="1200" b="1" dirty="0"/>
                        <a:t>(max 45.6)</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2.5e10</a:t>
                      </a:r>
                    </a:p>
                    <a:p>
                      <a:endParaRPr lang="en-US" sz="1200" b="1" dirty="0"/>
                    </a:p>
                  </a:txBody>
                  <a:tcPr/>
                </a:tc>
                <a:tc>
                  <a:txBody>
                    <a:bodyPr/>
                    <a:lstStyle/>
                    <a:p>
                      <a:r>
                        <a:rPr lang="en-US" sz="1200" b="1" dirty="0"/>
                        <a:t>2.3e10</a:t>
                      </a:r>
                    </a:p>
                  </a:txBody>
                  <a:tcPr/>
                </a:tc>
                <a:tc>
                  <a:txBody>
                    <a:bodyPr/>
                    <a:lstStyle/>
                    <a:p>
                      <a:r>
                        <a:rPr lang="en-US" sz="1200" b="1" dirty="0"/>
                        <a:t>Quench</a:t>
                      </a:r>
                    </a:p>
                  </a:txBody>
                  <a:tcPr/>
                </a:tc>
                <a:tc>
                  <a:txBody>
                    <a:bodyPr/>
                    <a:lstStyle/>
                    <a:p>
                      <a:r>
                        <a:rPr lang="en-US" sz="1200" b="1" dirty="0"/>
                        <a:t>6</a:t>
                      </a:r>
                    </a:p>
                  </a:txBody>
                  <a:tcPr/>
                </a:tc>
                <a:extLst>
                  <a:ext uri="{0D108BD9-81ED-4DB2-BD59-A6C34878D82A}">
                    <a16:rowId xmlns:a16="http://schemas.microsoft.com/office/drawing/2014/main" val="145118493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75/120</a:t>
                      </a:r>
                      <a:r>
                        <a:rPr lang="en-US" sz="1200" b="1" kern="1200" dirty="0">
                          <a:solidFill>
                            <a:schemeClr val="dk1"/>
                          </a:solidFill>
                          <a:effectLst/>
                          <a:latin typeface="+mn-lt"/>
                          <a:ea typeface="+mn-ea"/>
                          <a:cs typeface="+mn-cs"/>
                          <a:sym typeface="Symbol" pitchFamily="2" charset="2"/>
                        </a:rPr>
                        <a:t></a:t>
                      </a:r>
                      <a:r>
                        <a:rPr lang="en-US" sz="1200" b="1" dirty="0"/>
                        <a:t>C</a:t>
                      </a:r>
                    </a:p>
                  </a:txBody>
                  <a:tcPr/>
                </a:tc>
                <a:tc>
                  <a:txBody>
                    <a:bodyPr/>
                    <a:lstStyle/>
                    <a:p>
                      <a:r>
                        <a:rPr lang="en-US" sz="1200" b="1" dirty="0"/>
                        <a:t>4hrs/48 </a:t>
                      </a:r>
                      <a:r>
                        <a:rPr lang="en-US" sz="1200" b="1" dirty="0" err="1"/>
                        <a:t>hrs</a:t>
                      </a:r>
                      <a:endParaRPr lang="en-US" sz="1200" b="1" dirty="0"/>
                    </a:p>
                  </a:txBody>
                  <a:tcPr/>
                </a:tc>
                <a:tc>
                  <a:txBody>
                    <a:bodyPr/>
                    <a:lstStyle/>
                    <a:p>
                      <a:r>
                        <a:rPr lang="en-US" sz="1200" b="1" dirty="0"/>
                        <a:t>&gt;46 MV/m</a:t>
                      </a:r>
                    </a:p>
                    <a:p>
                      <a:r>
                        <a:rPr lang="en-US" sz="1200" b="1" dirty="0"/>
                        <a:t>(max 49 MV/m)</a:t>
                      </a:r>
                    </a:p>
                  </a:txBody>
                  <a:tcPr/>
                </a:tc>
                <a:tc>
                  <a:txBody>
                    <a:bodyPr/>
                    <a:lstStyle/>
                    <a:p>
                      <a:r>
                        <a:rPr lang="en-US" sz="1200" b="1" dirty="0"/>
                        <a:t>2.3e10</a:t>
                      </a:r>
                    </a:p>
                  </a:txBody>
                  <a:tcPr/>
                </a:tc>
                <a:tc>
                  <a:txBody>
                    <a:bodyPr/>
                    <a:lstStyle/>
                    <a:p>
                      <a:r>
                        <a:rPr lang="en-US" sz="1200" b="1" dirty="0"/>
                        <a:t>2e10</a:t>
                      </a:r>
                    </a:p>
                  </a:txBody>
                  <a:tcPr/>
                </a:tc>
                <a:tc>
                  <a:txBody>
                    <a:bodyPr/>
                    <a:lstStyle/>
                    <a:p>
                      <a:r>
                        <a:rPr lang="en-US" sz="1200" b="1" dirty="0"/>
                        <a:t>Quench</a:t>
                      </a:r>
                    </a:p>
                  </a:txBody>
                  <a:tcPr/>
                </a:tc>
                <a:tc>
                  <a:txBody>
                    <a:bodyPr/>
                    <a:lstStyle/>
                    <a:p>
                      <a:r>
                        <a:rPr lang="en-US" sz="1200" b="1" dirty="0"/>
                        <a:t>4</a:t>
                      </a:r>
                    </a:p>
                  </a:txBody>
                  <a:tcPr/>
                </a:tc>
                <a:extLst>
                  <a:ext uri="{0D108BD9-81ED-4DB2-BD59-A6C34878D82A}">
                    <a16:rowId xmlns:a16="http://schemas.microsoft.com/office/drawing/2014/main" val="90203963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120</a:t>
                      </a:r>
                      <a:r>
                        <a:rPr lang="en-US" sz="1200" b="1" kern="1200" dirty="0">
                          <a:solidFill>
                            <a:schemeClr val="dk1"/>
                          </a:solidFill>
                          <a:effectLst/>
                          <a:latin typeface="+mn-lt"/>
                          <a:ea typeface="+mn-ea"/>
                          <a:cs typeface="+mn-cs"/>
                          <a:sym typeface="Symbol" pitchFamily="2" charset="2"/>
                        </a:rPr>
                        <a:t></a:t>
                      </a:r>
                      <a:r>
                        <a:rPr lang="en-US" sz="1200" b="1" dirty="0"/>
                        <a:t>C</a:t>
                      </a:r>
                    </a:p>
                  </a:txBody>
                  <a:tcPr/>
                </a:tc>
                <a:tc>
                  <a:txBody>
                    <a:bodyPr/>
                    <a:lstStyle/>
                    <a:p>
                      <a:r>
                        <a:rPr lang="en-US" sz="1200" b="1" dirty="0"/>
                        <a:t>48 </a:t>
                      </a:r>
                      <a:r>
                        <a:rPr lang="en-US" sz="1200" b="1" dirty="0" err="1"/>
                        <a:t>hrs</a:t>
                      </a:r>
                      <a:r>
                        <a:rPr lang="en-US" sz="1200" b="1" dirty="0"/>
                        <a:t> w/o N</a:t>
                      </a:r>
                      <a:r>
                        <a:rPr lang="en-US" sz="1200" b="1" baseline="-25000" dirty="0"/>
                        <a:t>2</a:t>
                      </a:r>
                      <a:endParaRPr lang="en-US" sz="1200" b="1" dirty="0"/>
                    </a:p>
                  </a:txBody>
                  <a:tcPr/>
                </a:tc>
                <a:tc>
                  <a:txBody>
                    <a:bodyPr/>
                    <a:lstStyle/>
                    <a:p>
                      <a:r>
                        <a:rPr lang="en-US" sz="1200" b="1" dirty="0"/>
                        <a:t>36 MV/m </a:t>
                      </a:r>
                    </a:p>
                  </a:txBody>
                  <a:tcPr/>
                </a:tc>
                <a:tc>
                  <a:txBody>
                    <a:bodyPr/>
                    <a:lstStyle/>
                    <a:p>
                      <a:r>
                        <a:rPr lang="en-US" sz="1200" b="1" dirty="0"/>
                        <a:t>2.5e10</a:t>
                      </a:r>
                    </a:p>
                  </a:txBody>
                  <a:tcPr/>
                </a:tc>
                <a:tc>
                  <a:txBody>
                    <a:bodyPr/>
                    <a:lstStyle/>
                    <a:p>
                      <a:r>
                        <a:rPr lang="en-US" sz="1200" b="1" dirty="0"/>
                        <a:t>1e9</a:t>
                      </a:r>
                    </a:p>
                  </a:txBody>
                  <a:tcPr/>
                </a:tc>
                <a:tc>
                  <a:txBody>
                    <a:bodyPr/>
                    <a:lstStyle/>
                    <a:p>
                      <a:r>
                        <a:rPr lang="en-US" sz="1200" b="1" dirty="0"/>
                        <a:t>Q slope @30</a:t>
                      </a:r>
                    </a:p>
                  </a:txBody>
                  <a:tcPr/>
                </a:tc>
                <a:tc>
                  <a:txBody>
                    <a:bodyPr/>
                    <a:lstStyle/>
                    <a:p>
                      <a:r>
                        <a:rPr lang="en-US" sz="1200" b="1" dirty="0"/>
                        <a:t>2</a:t>
                      </a:r>
                    </a:p>
                  </a:txBody>
                  <a:tcPr/>
                </a:tc>
                <a:extLst>
                  <a:ext uri="{0D108BD9-81ED-4DB2-BD59-A6C34878D82A}">
                    <a16:rowId xmlns:a16="http://schemas.microsoft.com/office/drawing/2014/main" val="347369649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120</a:t>
                      </a:r>
                      <a:r>
                        <a:rPr lang="en-US" sz="1200" b="1" kern="1200" dirty="0">
                          <a:solidFill>
                            <a:schemeClr val="dk1"/>
                          </a:solidFill>
                          <a:effectLst/>
                          <a:latin typeface="+mn-lt"/>
                          <a:ea typeface="+mn-ea"/>
                          <a:cs typeface="+mn-cs"/>
                          <a:sym typeface="Symbol" pitchFamily="2" charset="2"/>
                        </a:rPr>
                        <a:t></a:t>
                      </a:r>
                      <a:r>
                        <a:rPr lang="en-US" sz="1200" b="1" dirty="0"/>
                        <a:t>C</a:t>
                      </a:r>
                    </a:p>
                  </a:txBody>
                  <a:tcPr/>
                </a:tc>
                <a:tc>
                  <a:txBody>
                    <a:bodyPr/>
                    <a:lstStyle/>
                    <a:p>
                      <a:r>
                        <a:rPr lang="en-US" sz="1200" b="1" dirty="0"/>
                        <a:t>60 </a:t>
                      </a:r>
                      <a:r>
                        <a:rPr lang="en-US" sz="1200" b="1" dirty="0" err="1"/>
                        <a:t>hrs</a:t>
                      </a:r>
                      <a:endParaRPr lang="en-US" sz="1200" b="1" dirty="0"/>
                    </a:p>
                  </a:txBody>
                  <a:tcPr/>
                </a:tc>
                <a:tc>
                  <a:txBody>
                    <a:bodyPr/>
                    <a:lstStyle/>
                    <a:p>
                      <a:r>
                        <a:rPr lang="en-US" sz="1200" b="1" dirty="0"/>
                        <a:t>43 MV/m</a:t>
                      </a:r>
                    </a:p>
                    <a:p>
                      <a:r>
                        <a:rPr lang="en-US" sz="1200" b="1" dirty="0"/>
                        <a:t>(max 44.5)</a:t>
                      </a:r>
                    </a:p>
                  </a:txBody>
                  <a:tcPr/>
                </a:tc>
                <a:tc>
                  <a:txBody>
                    <a:bodyPr/>
                    <a:lstStyle/>
                    <a:p>
                      <a:r>
                        <a:rPr lang="en-US" sz="1200" b="1" dirty="0"/>
                        <a:t>3e10</a:t>
                      </a:r>
                    </a:p>
                  </a:txBody>
                  <a:tcPr/>
                </a:tc>
                <a:tc>
                  <a:txBody>
                    <a:bodyPr/>
                    <a:lstStyle/>
                    <a:p>
                      <a:r>
                        <a:rPr lang="en-US" sz="1200" b="1" dirty="0"/>
                        <a:t>2.5e10</a:t>
                      </a:r>
                    </a:p>
                  </a:txBody>
                  <a:tcPr/>
                </a:tc>
                <a:tc>
                  <a:txBody>
                    <a:bodyPr/>
                    <a:lstStyle/>
                    <a:p>
                      <a:r>
                        <a:rPr lang="en-US" sz="1200" b="1" dirty="0"/>
                        <a:t>Quench</a:t>
                      </a:r>
                    </a:p>
                  </a:txBody>
                  <a:tcPr/>
                </a:tc>
                <a:tc>
                  <a:txBody>
                    <a:bodyPr/>
                    <a:lstStyle/>
                    <a:p>
                      <a:r>
                        <a:rPr lang="en-US" sz="1200" b="1" dirty="0"/>
                        <a:t>3</a:t>
                      </a:r>
                    </a:p>
                  </a:txBody>
                  <a:tcPr/>
                </a:tc>
                <a:extLst>
                  <a:ext uri="{0D108BD9-81ED-4DB2-BD59-A6C34878D82A}">
                    <a16:rowId xmlns:a16="http://schemas.microsoft.com/office/drawing/2014/main" val="242610185"/>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120</a:t>
                      </a:r>
                      <a:r>
                        <a:rPr lang="en-US" sz="1200" b="1" kern="1200" dirty="0">
                          <a:solidFill>
                            <a:schemeClr val="dk1"/>
                          </a:solidFill>
                          <a:effectLst/>
                          <a:latin typeface="+mn-lt"/>
                          <a:ea typeface="+mn-ea"/>
                          <a:cs typeface="+mn-cs"/>
                          <a:sym typeface="Symbol" pitchFamily="2" charset="2"/>
                        </a:rPr>
                        <a:t></a:t>
                      </a:r>
                      <a:r>
                        <a:rPr lang="en-US" sz="1200" b="1" dirty="0"/>
                        <a:t>C</a:t>
                      </a:r>
                    </a:p>
                  </a:txBody>
                  <a:tcPr/>
                </a:tc>
                <a:tc>
                  <a:txBody>
                    <a:bodyPr/>
                    <a:lstStyle/>
                    <a:p>
                      <a:r>
                        <a:rPr lang="en-US" sz="1200" b="1" dirty="0"/>
                        <a:t>60 hours (BCP)</a:t>
                      </a:r>
                    </a:p>
                  </a:txBody>
                  <a:tcPr/>
                </a:tc>
                <a:tc>
                  <a:txBody>
                    <a:bodyPr/>
                    <a:lstStyle/>
                    <a:p>
                      <a:r>
                        <a:rPr lang="en-US" sz="1200" b="1" dirty="0"/>
                        <a:t>33 MV/m</a:t>
                      </a:r>
                    </a:p>
                  </a:txBody>
                  <a:tcPr/>
                </a:tc>
                <a:tc>
                  <a:txBody>
                    <a:bodyPr/>
                    <a:lstStyle/>
                    <a:p>
                      <a:r>
                        <a:rPr lang="en-US" sz="1200" b="1" dirty="0"/>
                        <a:t>2.7e10</a:t>
                      </a:r>
                    </a:p>
                  </a:txBody>
                  <a:tcPr/>
                </a:tc>
                <a:tc>
                  <a:txBody>
                    <a:bodyPr/>
                    <a:lstStyle/>
                    <a:p>
                      <a:r>
                        <a:rPr lang="en-US" sz="1200" b="1" dirty="0"/>
                        <a:t>~2e10 @30</a:t>
                      </a:r>
                    </a:p>
                  </a:txBody>
                  <a:tcPr/>
                </a:tc>
                <a:tc>
                  <a:txBody>
                    <a:bodyPr/>
                    <a:lstStyle/>
                    <a:p>
                      <a:r>
                        <a:rPr lang="en-US" sz="1200" b="1" dirty="0"/>
                        <a:t>Q slope @28</a:t>
                      </a:r>
                    </a:p>
                  </a:txBody>
                  <a:tcPr/>
                </a:tc>
                <a:tc>
                  <a:txBody>
                    <a:bodyPr/>
                    <a:lstStyle/>
                    <a:p>
                      <a:r>
                        <a:rPr lang="en-US" sz="1200" b="1" dirty="0"/>
                        <a:t>1</a:t>
                      </a:r>
                    </a:p>
                  </a:txBody>
                  <a:tcPr/>
                </a:tc>
                <a:extLst>
                  <a:ext uri="{0D108BD9-81ED-4DB2-BD59-A6C34878D82A}">
                    <a16:rowId xmlns:a16="http://schemas.microsoft.com/office/drawing/2014/main" val="101072760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120</a:t>
                      </a:r>
                      <a:r>
                        <a:rPr lang="en-US" sz="1200" b="1" kern="1200" dirty="0">
                          <a:solidFill>
                            <a:schemeClr val="dk1"/>
                          </a:solidFill>
                          <a:effectLst/>
                          <a:latin typeface="+mn-lt"/>
                          <a:ea typeface="+mn-ea"/>
                          <a:cs typeface="+mn-cs"/>
                          <a:sym typeface="Symbol" pitchFamily="2" charset="2"/>
                        </a:rPr>
                        <a:t></a:t>
                      </a:r>
                      <a:r>
                        <a:rPr lang="en-US" sz="1200" b="1" dirty="0"/>
                        <a:t>C **</a:t>
                      </a:r>
                    </a:p>
                  </a:txBody>
                  <a:tcPr/>
                </a:tc>
                <a:tc>
                  <a:txBody>
                    <a:bodyPr/>
                    <a:lstStyle/>
                    <a:p>
                      <a:r>
                        <a:rPr lang="en-US" sz="1200" b="1" dirty="0"/>
                        <a:t>90 </a:t>
                      </a:r>
                      <a:r>
                        <a:rPr lang="en-US" sz="1200" b="1" dirty="0" err="1"/>
                        <a:t>hrs</a:t>
                      </a:r>
                      <a:endParaRPr lang="en-US" sz="1200" b="1" dirty="0"/>
                    </a:p>
                  </a:txBody>
                  <a:tcPr/>
                </a:tc>
                <a:tc>
                  <a:txBody>
                    <a:bodyPr/>
                    <a:lstStyle/>
                    <a:p>
                      <a:r>
                        <a:rPr lang="en-US" sz="1200" b="1" dirty="0"/>
                        <a:t>42 MV/m</a:t>
                      </a:r>
                    </a:p>
                  </a:txBody>
                  <a:tcPr/>
                </a:tc>
                <a:tc>
                  <a:txBody>
                    <a:bodyPr/>
                    <a:lstStyle/>
                    <a:p>
                      <a:r>
                        <a:rPr lang="en-US" sz="1200" b="1" dirty="0"/>
                        <a:t>2.3e10</a:t>
                      </a:r>
                    </a:p>
                  </a:txBody>
                  <a:tcPr/>
                </a:tc>
                <a:tc>
                  <a:txBody>
                    <a:bodyPr/>
                    <a:lstStyle/>
                    <a:p>
                      <a:r>
                        <a:rPr lang="en-US" sz="1200" b="1" dirty="0"/>
                        <a:t>2e10</a:t>
                      </a:r>
                    </a:p>
                  </a:txBody>
                  <a:tcPr/>
                </a:tc>
                <a:tc>
                  <a:txBody>
                    <a:bodyPr/>
                    <a:lstStyle/>
                    <a:p>
                      <a:r>
                        <a:rPr lang="en-US" sz="1200" b="1" dirty="0"/>
                        <a:t>Quench/slope</a:t>
                      </a:r>
                    </a:p>
                  </a:txBody>
                  <a:tcPr/>
                </a:tc>
                <a:tc>
                  <a:txBody>
                    <a:bodyPr/>
                    <a:lstStyle/>
                    <a:p>
                      <a:r>
                        <a:rPr lang="en-US" sz="1200" b="1" dirty="0"/>
                        <a:t>2 ** (non well annealed NX)</a:t>
                      </a:r>
                    </a:p>
                  </a:txBody>
                  <a:tcPr/>
                </a:tc>
                <a:extLst>
                  <a:ext uri="{0D108BD9-81ED-4DB2-BD59-A6C34878D82A}">
                    <a16:rowId xmlns:a16="http://schemas.microsoft.com/office/drawing/2014/main" val="3919082609"/>
                  </a:ext>
                </a:extLst>
              </a:tr>
              <a:tr h="370840">
                <a:tc>
                  <a:txBody>
                    <a:bodyPr/>
                    <a:lstStyle/>
                    <a:p>
                      <a:r>
                        <a:rPr lang="en-US" sz="1200" b="1" dirty="0"/>
                        <a:t>140</a:t>
                      </a:r>
                      <a:r>
                        <a:rPr lang="en-US" sz="1200" b="1" kern="1200" dirty="0">
                          <a:solidFill>
                            <a:schemeClr val="dk1"/>
                          </a:solidFill>
                          <a:effectLst/>
                          <a:latin typeface="+mn-lt"/>
                          <a:ea typeface="+mn-ea"/>
                          <a:cs typeface="+mn-cs"/>
                          <a:sym typeface="Symbol" pitchFamily="2" charset="2"/>
                        </a:rPr>
                        <a:t></a:t>
                      </a:r>
                      <a:r>
                        <a:rPr lang="en-US" sz="1200" b="1" dirty="0"/>
                        <a:t>C</a:t>
                      </a:r>
                    </a:p>
                  </a:txBody>
                  <a:tcPr/>
                </a:tc>
                <a:tc>
                  <a:txBody>
                    <a:bodyPr/>
                    <a:lstStyle/>
                    <a:p>
                      <a:r>
                        <a:rPr lang="en-US" sz="1200" b="1" dirty="0"/>
                        <a:t>48 </a:t>
                      </a:r>
                      <a:r>
                        <a:rPr lang="en-US" sz="1200" b="1" dirty="0" err="1"/>
                        <a:t>hrs</a:t>
                      </a:r>
                      <a:endParaRPr lang="en-US" sz="1200" b="1" dirty="0"/>
                    </a:p>
                  </a:txBody>
                  <a:tcPr/>
                </a:tc>
                <a:tc>
                  <a:txBody>
                    <a:bodyPr/>
                    <a:lstStyle/>
                    <a:p>
                      <a:r>
                        <a:rPr lang="en-US" sz="1200" b="1" dirty="0"/>
                        <a:t>35 MV/m</a:t>
                      </a:r>
                    </a:p>
                  </a:txBody>
                  <a:tcPr/>
                </a:tc>
                <a:tc>
                  <a:txBody>
                    <a:bodyPr/>
                    <a:lstStyle/>
                    <a:p>
                      <a:r>
                        <a:rPr lang="en-US" sz="1200" b="1" dirty="0"/>
                        <a:t>2.5e10</a:t>
                      </a:r>
                    </a:p>
                  </a:txBody>
                  <a:tcPr/>
                </a:tc>
                <a:tc>
                  <a:txBody>
                    <a:bodyPr/>
                    <a:lstStyle/>
                    <a:p>
                      <a:endParaRPr lang="en-US" sz="1200" b="1" dirty="0"/>
                    </a:p>
                  </a:txBody>
                  <a:tcPr/>
                </a:tc>
                <a:tc>
                  <a:txBody>
                    <a:bodyPr/>
                    <a:lstStyle/>
                    <a:p>
                      <a:r>
                        <a:rPr lang="en-US" sz="1200" b="1" dirty="0"/>
                        <a:t>Quench</a:t>
                      </a:r>
                    </a:p>
                  </a:txBody>
                  <a:tcPr/>
                </a:tc>
                <a:tc>
                  <a:txBody>
                    <a:bodyPr/>
                    <a:lstStyle/>
                    <a:p>
                      <a:r>
                        <a:rPr lang="en-US" sz="1200" b="1" dirty="0"/>
                        <a:t>2</a:t>
                      </a:r>
                    </a:p>
                  </a:txBody>
                  <a:tcPr/>
                </a:tc>
                <a:extLst>
                  <a:ext uri="{0D108BD9-81ED-4DB2-BD59-A6C34878D82A}">
                    <a16:rowId xmlns:a16="http://schemas.microsoft.com/office/drawing/2014/main" val="3855065601"/>
                  </a:ext>
                </a:extLst>
              </a:tr>
              <a:tr h="370840">
                <a:tc>
                  <a:txBody>
                    <a:bodyPr/>
                    <a:lstStyle/>
                    <a:p>
                      <a:r>
                        <a:rPr lang="en-US" sz="1200" b="1" dirty="0"/>
                        <a:t>160</a:t>
                      </a:r>
                      <a:r>
                        <a:rPr lang="en-US" sz="1200" b="1" kern="1200" dirty="0">
                          <a:solidFill>
                            <a:schemeClr val="dk1"/>
                          </a:solidFill>
                          <a:effectLst/>
                          <a:latin typeface="+mn-lt"/>
                          <a:ea typeface="+mn-ea"/>
                          <a:cs typeface="+mn-cs"/>
                          <a:sym typeface="Symbol" pitchFamily="2" charset="2"/>
                        </a:rPr>
                        <a:t></a:t>
                      </a:r>
                      <a:r>
                        <a:rPr lang="en-US" sz="1200" b="1" dirty="0"/>
                        <a:t>C</a:t>
                      </a:r>
                    </a:p>
                  </a:txBody>
                  <a:tcPr/>
                </a:tc>
                <a:tc>
                  <a:txBody>
                    <a:bodyPr/>
                    <a:lstStyle/>
                    <a:p>
                      <a:r>
                        <a:rPr lang="en-US" sz="1200" b="1" dirty="0"/>
                        <a:t>48 </a:t>
                      </a:r>
                      <a:r>
                        <a:rPr lang="en-US" sz="1200" b="1" dirty="0" err="1"/>
                        <a:t>hrs</a:t>
                      </a:r>
                      <a:endParaRPr lang="en-US" sz="1200" b="1" dirty="0"/>
                    </a:p>
                  </a:txBody>
                  <a:tcPr/>
                </a:tc>
                <a:tc>
                  <a:txBody>
                    <a:bodyPr/>
                    <a:lstStyle/>
                    <a:p>
                      <a:r>
                        <a:rPr lang="en-US" sz="1200" b="1" dirty="0"/>
                        <a:t>36 MV/m</a:t>
                      </a:r>
                    </a:p>
                  </a:txBody>
                  <a:tcPr/>
                </a:tc>
                <a:tc>
                  <a:txBody>
                    <a:bodyPr/>
                    <a:lstStyle/>
                    <a:p>
                      <a:r>
                        <a:rPr lang="en-US" sz="1200" b="1" dirty="0"/>
                        <a:t>3e10</a:t>
                      </a:r>
                    </a:p>
                  </a:txBody>
                  <a:tcPr/>
                </a:tc>
                <a:tc>
                  <a:txBody>
                    <a:bodyPr/>
                    <a:lstStyle/>
                    <a:p>
                      <a:r>
                        <a:rPr lang="en-US" sz="1200" b="1" dirty="0"/>
                        <a:t>1e10</a:t>
                      </a:r>
                    </a:p>
                  </a:txBody>
                  <a:tcPr/>
                </a:tc>
                <a:tc>
                  <a:txBody>
                    <a:bodyPr/>
                    <a:lstStyle/>
                    <a:p>
                      <a:r>
                        <a:rPr lang="en-US" sz="1200" b="1" dirty="0"/>
                        <a:t>Q slope@30</a:t>
                      </a:r>
                    </a:p>
                  </a:txBody>
                  <a:tcPr/>
                </a:tc>
                <a:tc>
                  <a:txBody>
                    <a:bodyPr/>
                    <a:lstStyle/>
                    <a:p>
                      <a:r>
                        <a:rPr lang="en-US" sz="1200" b="1" dirty="0"/>
                        <a:t>1</a:t>
                      </a:r>
                    </a:p>
                  </a:txBody>
                  <a:tcPr/>
                </a:tc>
                <a:extLst>
                  <a:ext uri="{0D108BD9-81ED-4DB2-BD59-A6C34878D82A}">
                    <a16:rowId xmlns:a16="http://schemas.microsoft.com/office/drawing/2014/main" val="346337528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160</a:t>
                      </a:r>
                      <a:r>
                        <a:rPr lang="en-US" sz="1200" b="1" kern="1200" dirty="0">
                          <a:solidFill>
                            <a:schemeClr val="dk1"/>
                          </a:solidFill>
                          <a:effectLst/>
                          <a:latin typeface="+mn-lt"/>
                          <a:ea typeface="+mn-ea"/>
                          <a:cs typeface="+mn-cs"/>
                          <a:sym typeface="Symbol" pitchFamily="2" charset="2"/>
                        </a:rPr>
                        <a:t></a:t>
                      </a:r>
                      <a:r>
                        <a:rPr lang="en-US" sz="1200" b="1" dirty="0"/>
                        <a:t>C</a:t>
                      </a:r>
                    </a:p>
                    <a:p>
                      <a:endParaRPr lang="en-US" sz="1200" b="1" dirty="0"/>
                    </a:p>
                  </a:txBody>
                  <a:tcPr/>
                </a:tc>
                <a:tc>
                  <a:txBody>
                    <a:bodyPr/>
                    <a:lstStyle/>
                    <a:p>
                      <a:r>
                        <a:rPr lang="en-US" sz="1200" b="1" dirty="0"/>
                        <a:t>48 </a:t>
                      </a:r>
                      <a:r>
                        <a:rPr lang="en-US" sz="1200" b="1" dirty="0" err="1"/>
                        <a:t>hrs</a:t>
                      </a:r>
                      <a:r>
                        <a:rPr lang="en-US" sz="1200" b="1" dirty="0"/>
                        <a:t> with N</a:t>
                      </a:r>
                      <a:r>
                        <a:rPr lang="en-US" sz="1200" b="1" baseline="-25000" dirty="0"/>
                        <a:t>2</a:t>
                      </a:r>
                      <a:r>
                        <a:rPr lang="en-US" sz="1200" b="1" dirty="0"/>
                        <a:t>/48 wo</a:t>
                      </a:r>
                    </a:p>
                  </a:txBody>
                  <a:tcPr/>
                </a:tc>
                <a:tc>
                  <a:txBody>
                    <a:bodyPr/>
                    <a:lstStyle/>
                    <a:p>
                      <a:r>
                        <a:rPr lang="en-US" sz="1200" b="1" dirty="0"/>
                        <a:t>35 MV/m</a:t>
                      </a:r>
                    </a:p>
                  </a:txBody>
                  <a:tcPr/>
                </a:tc>
                <a:tc>
                  <a:txBody>
                    <a:bodyPr/>
                    <a:lstStyle/>
                    <a:p>
                      <a:r>
                        <a:rPr lang="en-US" sz="1200" b="1" dirty="0"/>
                        <a:t>4e10</a:t>
                      </a:r>
                    </a:p>
                  </a:txBody>
                  <a:tcPr/>
                </a:tc>
                <a:tc>
                  <a:txBody>
                    <a:bodyPr/>
                    <a:lstStyle/>
                    <a:p>
                      <a:r>
                        <a:rPr lang="en-US" sz="1200" b="1" dirty="0"/>
                        <a:t>2.5e10</a:t>
                      </a:r>
                    </a:p>
                  </a:txBody>
                  <a:tcPr/>
                </a:tc>
                <a:tc>
                  <a:txBody>
                    <a:bodyPr/>
                    <a:lstStyle/>
                    <a:p>
                      <a:r>
                        <a:rPr lang="en-US" sz="1200" b="1" dirty="0"/>
                        <a:t>Q slope@25</a:t>
                      </a:r>
                    </a:p>
                  </a:txBody>
                  <a:tcPr/>
                </a:tc>
                <a:tc>
                  <a:txBody>
                    <a:bodyPr/>
                    <a:lstStyle/>
                    <a:p>
                      <a:r>
                        <a:rPr lang="en-US" sz="1200" b="1" dirty="0"/>
                        <a:t>1</a:t>
                      </a:r>
                    </a:p>
                  </a:txBody>
                  <a:tcPr/>
                </a:tc>
                <a:extLst>
                  <a:ext uri="{0D108BD9-81ED-4DB2-BD59-A6C34878D82A}">
                    <a16:rowId xmlns:a16="http://schemas.microsoft.com/office/drawing/2014/main" val="560607129"/>
                  </a:ext>
                </a:extLst>
              </a:tr>
              <a:tr h="370840">
                <a:tc>
                  <a:txBody>
                    <a:bodyPr/>
                    <a:lstStyle/>
                    <a:p>
                      <a:r>
                        <a:rPr lang="en-US" sz="1200" b="1" dirty="0"/>
                        <a:t>160</a:t>
                      </a:r>
                      <a:r>
                        <a:rPr lang="en-US" sz="1200" b="1" kern="1200" dirty="0">
                          <a:solidFill>
                            <a:schemeClr val="dk1"/>
                          </a:solidFill>
                          <a:effectLst/>
                          <a:latin typeface="+mn-lt"/>
                          <a:ea typeface="+mn-ea"/>
                          <a:cs typeface="+mn-cs"/>
                          <a:sym typeface="Symbol" pitchFamily="2" charset="2"/>
                        </a:rPr>
                        <a:t></a:t>
                      </a:r>
                      <a:r>
                        <a:rPr lang="en-US" sz="1200" b="1" dirty="0"/>
                        <a:t>C</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48 </a:t>
                      </a:r>
                      <a:r>
                        <a:rPr lang="en-US" sz="1200" b="1" dirty="0" err="1"/>
                        <a:t>hrs</a:t>
                      </a:r>
                      <a:r>
                        <a:rPr lang="en-US" sz="1200" b="1" dirty="0"/>
                        <a:t> with N</a:t>
                      </a:r>
                      <a:r>
                        <a:rPr lang="en-US" sz="1200" b="1" baseline="-25000" dirty="0"/>
                        <a:t>2</a:t>
                      </a:r>
                      <a:r>
                        <a:rPr lang="en-US" sz="1200" b="1" dirty="0"/>
                        <a:t>/96 wo</a:t>
                      </a:r>
                    </a:p>
                  </a:txBody>
                  <a:tcPr/>
                </a:tc>
                <a:tc>
                  <a:txBody>
                    <a:bodyPr/>
                    <a:lstStyle/>
                    <a:p>
                      <a:r>
                        <a:rPr lang="en-US" sz="1200" b="1" dirty="0"/>
                        <a:t>34 MV/m</a:t>
                      </a:r>
                    </a:p>
                  </a:txBody>
                  <a:tcPr/>
                </a:tc>
                <a:tc>
                  <a:txBody>
                    <a:bodyPr/>
                    <a:lstStyle/>
                    <a:p>
                      <a:r>
                        <a:rPr lang="en-US" sz="1200" b="1" dirty="0"/>
                        <a:t>3e10</a:t>
                      </a:r>
                    </a:p>
                  </a:txBody>
                  <a:tcPr/>
                </a:tc>
                <a:tc>
                  <a:txBody>
                    <a:bodyPr/>
                    <a:lstStyle/>
                    <a:p>
                      <a:r>
                        <a:rPr lang="en-US" sz="1200" b="1" dirty="0"/>
                        <a:t>8e9</a:t>
                      </a:r>
                    </a:p>
                  </a:txBody>
                  <a:tcPr/>
                </a:tc>
                <a:tc>
                  <a:txBody>
                    <a:bodyPr/>
                    <a:lstStyle/>
                    <a:p>
                      <a:r>
                        <a:rPr lang="en-US" sz="1200" b="1" dirty="0"/>
                        <a:t>Q slope@25</a:t>
                      </a:r>
                    </a:p>
                  </a:txBody>
                  <a:tcPr/>
                </a:tc>
                <a:tc>
                  <a:txBody>
                    <a:bodyPr/>
                    <a:lstStyle/>
                    <a:p>
                      <a:r>
                        <a:rPr lang="en-US" sz="1200" b="1" dirty="0"/>
                        <a:t>1</a:t>
                      </a:r>
                    </a:p>
                  </a:txBody>
                  <a:tcPr/>
                </a:tc>
                <a:extLst>
                  <a:ext uri="{0D108BD9-81ED-4DB2-BD59-A6C34878D82A}">
                    <a16:rowId xmlns:a16="http://schemas.microsoft.com/office/drawing/2014/main" val="4119726845"/>
                  </a:ext>
                </a:extLst>
              </a:tr>
              <a:tr h="370840">
                <a:tc>
                  <a:txBody>
                    <a:bodyPr/>
                    <a:lstStyle/>
                    <a:p>
                      <a:r>
                        <a:rPr lang="en-US" sz="1200" b="1" kern="1200" dirty="0">
                          <a:solidFill>
                            <a:schemeClr val="dk1"/>
                          </a:solidFill>
                          <a:effectLst/>
                          <a:latin typeface="+mn-lt"/>
                          <a:ea typeface="+mn-ea"/>
                          <a:cs typeface="+mn-cs"/>
                          <a:sym typeface="Symbol" pitchFamily="2" charset="2"/>
                        </a:rPr>
                        <a:t>170</a:t>
                      </a:r>
                      <a:r>
                        <a:rPr lang="en-US" sz="1200" b="1" dirty="0"/>
                        <a:t>C</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48 </a:t>
                      </a:r>
                      <a:r>
                        <a:rPr lang="en-US" sz="1200" b="1" dirty="0" err="1"/>
                        <a:t>hrs</a:t>
                      </a:r>
                      <a:r>
                        <a:rPr lang="en-US" sz="1200" b="1" dirty="0"/>
                        <a:t> with N</a:t>
                      </a:r>
                      <a:r>
                        <a:rPr lang="en-US" sz="1200" b="1" baseline="-25000" dirty="0"/>
                        <a:t>2</a:t>
                      </a:r>
                      <a:r>
                        <a:rPr lang="en-US" sz="1200" b="1" dirty="0"/>
                        <a:t>/48 wo</a:t>
                      </a:r>
                    </a:p>
                  </a:txBody>
                  <a:tcPr/>
                </a:tc>
                <a:tc>
                  <a:txBody>
                    <a:bodyPr/>
                    <a:lstStyle/>
                    <a:p>
                      <a:r>
                        <a:rPr lang="en-US" sz="1200" b="1" dirty="0"/>
                        <a:t>27 MV/m</a:t>
                      </a:r>
                    </a:p>
                  </a:txBody>
                  <a:tcPr/>
                </a:tc>
                <a:tc>
                  <a:txBody>
                    <a:bodyPr/>
                    <a:lstStyle/>
                    <a:p>
                      <a:r>
                        <a:rPr lang="en-US" sz="1200" b="1" dirty="0"/>
                        <a:t>4e10</a:t>
                      </a:r>
                    </a:p>
                  </a:txBody>
                  <a:tcPr/>
                </a:tc>
                <a:tc>
                  <a:txBody>
                    <a:bodyPr/>
                    <a:lstStyle/>
                    <a:p>
                      <a:r>
                        <a:rPr lang="en-US" sz="1200" b="1" dirty="0"/>
                        <a:t>--</a:t>
                      </a:r>
                    </a:p>
                  </a:txBody>
                  <a:tcPr/>
                </a:tc>
                <a:tc>
                  <a:txBody>
                    <a:bodyPr/>
                    <a:lstStyle/>
                    <a:p>
                      <a:r>
                        <a:rPr lang="en-US" sz="1200" b="1" dirty="0"/>
                        <a:t>Quench/Q slope @25</a:t>
                      </a:r>
                    </a:p>
                  </a:txBody>
                  <a:tcPr/>
                </a:tc>
                <a:tc>
                  <a:txBody>
                    <a:bodyPr/>
                    <a:lstStyle/>
                    <a:p>
                      <a:r>
                        <a:rPr lang="en-US" sz="1200" b="1" dirty="0"/>
                        <a:t>2</a:t>
                      </a:r>
                    </a:p>
                  </a:txBody>
                  <a:tcPr/>
                </a:tc>
                <a:extLst>
                  <a:ext uri="{0D108BD9-81ED-4DB2-BD59-A6C34878D82A}">
                    <a16:rowId xmlns:a16="http://schemas.microsoft.com/office/drawing/2014/main" val="898436050"/>
                  </a:ext>
                </a:extLst>
              </a:tr>
              <a:tr h="370840">
                <a:tc>
                  <a:txBody>
                    <a:bodyPr/>
                    <a:lstStyle/>
                    <a:p>
                      <a:r>
                        <a:rPr lang="en-US" sz="1200" b="1" dirty="0"/>
                        <a:t>200</a:t>
                      </a:r>
                      <a:r>
                        <a:rPr lang="en-US" sz="1200" b="1" kern="1200" dirty="0">
                          <a:solidFill>
                            <a:schemeClr val="dk1"/>
                          </a:solidFill>
                          <a:effectLst/>
                          <a:latin typeface="+mn-lt"/>
                          <a:ea typeface="+mn-ea"/>
                          <a:cs typeface="+mn-cs"/>
                          <a:sym typeface="Symbol" pitchFamily="2" charset="2"/>
                        </a:rPr>
                        <a:t></a:t>
                      </a:r>
                      <a:r>
                        <a:rPr lang="en-US" sz="1200" b="1" dirty="0"/>
                        <a:t>C</a:t>
                      </a:r>
                    </a:p>
                  </a:txBody>
                  <a:tcPr/>
                </a:tc>
                <a:tc>
                  <a:txBody>
                    <a:bodyPr/>
                    <a:lstStyle/>
                    <a:p>
                      <a:r>
                        <a:rPr lang="en-US" sz="1200" b="1" dirty="0"/>
                        <a:t>48 </a:t>
                      </a:r>
                      <a:r>
                        <a:rPr lang="en-US" sz="1200" b="1" dirty="0" err="1"/>
                        <a:t>hrs</a:t>
                      </a:r>
                      <a:endParaRPr lang="en-US" sz="1200" b="1" dirty="0"/>
                    </a:p>
                  </a:txBody>
                  <a:tcPr/>
                </a:tc>
                <a:tc>
                  <a:txBody>
                    <a:bodyPr/>
                    <a:lstStyle/>
                    <a:p>
                      <a:r>
                        <a:rPr lang="en-US" sz="1200" b="1" dirty="0"/>
                        <a:t>28 MV/m</a:t>
                      </a:r>
                    </a:p>
                  </a:txBody>
                  <a:tcPr/>
                </a:tc>
                <a:tc>
                  <a:txBody>
                    <a:bodyPr/>
                    <a:lstStyle/>
                    <a:p>
                      <a:r>
                        <a:rPr lang="en-US" sz="1200" b="1" dirty="0"/>
                        <a:t>3.5e10</a:t>
                      </a:r>
                    </a:p>
                  </a:txBody>
                  <a:tcPr/>
                </a:tc>
                <a:tc>
                  <a:txBody>
                    <a:bodyPr/>
                    <a:lstStyle/>
                    <a:p>
                      <a:r>
                        <a:rPr lang="en-US" sz="1200" b="1" dirty="0"/>
                        <a:t>--</a:t>
                      </a:r>
                    </a:p>
                  </a:txBody>
                  <a:tcPr/>
                </a:tc>
                <a:tc>
                  <a:txBody>
                    <a:bodyPr/>
                    <a:lstStyle/>
                    <a:p>
                      <a:r>
                        <a:rPr lang="en-US" sz="1200" b="1" dirty="0"/>
                        <a:t>Q slope @15</a:t>
                      </a:r>
                    </a:p>
                  </a:txBody>
                  <a:tcPr/>
                </a:tc>
                <a:tc>
                  <a:txBody>
                    <a:bodyPr/>
                    <a:lstStyle/>
                    <a:p>
                      <a:r>
                        <a:rPr lang="en-US" sz="1200" b="1" dirty="0"/>
                        <a:t>1</a:t>
                      </a:r>
                    </a:p>
                  </a:txBody>
                  <a:tcPr/>
                </a:tc>
                <a:extLst>
                  <a:ext uri="{0D108BD9-81ED-4DB2-BD59-A6C34878D82A}">
                    <a16:rowId xmlns:a16="http://schemas.microsoft.com/office/drawing/2014/main" val="2247781597"/>
                  </a:ext>
                </a:extLst>
              </a:tr>
            </a:tbl>
          </a:graphicData>
        </a:graphic>
      </p:graphicFrame>
    </p:spTree>
    <p:extLst>
      <p:ext uri="{BB962C8B-B14F-4D97-AF65-F5344CB8AC3E}">
        <p14:creationId xmlns:p14="http://schemas.microsoft.com/office/powerpoint/2010/main" val="2278205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F67C-AD14-0B4F-9D79-4E1088ADA2D3}"/>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476DDE3A-7463-CD47-B0E4-2652F2D1ACE8}"/>
              </a:ext>
            </a:extLst>
          </p:cNvPr>
          <p:cNvSpPr>
            <a:spLocks noGrp="1"/>
          </p:cNvSpPr>
          <p:nvPr>
            <p:ph idx="1"/>
          </p:nvPr>
        </p:nvSpPr>
        <p:spPr>
          <a:xfrm>
            <a:off x="296694" y="1136318"/>
            <a:ext cx="8215009" cy="4987867"/>
          </a:xfrm>
        </p:spPr>
        <p:txBody>
          <a:bodyPr/>
          <a:lstStyle/>
          <a:p>
            <a:r>
              <a:rPr lang="en-US" sz="2200" dirty="0"/>
              <a:t>Achieving the highest accelerating gradients in </a:t>
            </a:r>
            <a:r>
              <a:rPr lang="en-US" sz="2200" dirty="0" err="1"/>
              <a:t>Nb</a:t>
            </a:r>
            <a:r>
              <a:rPr lang="en-US" sz="2200" dirty="0"/>
              <a:t> cavities requires a very complex and delicate balance of vacancies/dislocations and impurities</a:t>
            </a:r>
          </a:p>
          <a:p>
            <a:pPr lvl="1"/>
            <a:r>
              <a:rPr lang="en-US" dirty="0"/>
              <a:t>One more reason to NOT mess around with RRR</a:t>
            </a:r>
          </a:p>
          <a:p>
            <a:r>
              <a:rPr lang="en-US" sz="2200" dirty="0"/>
              <a:t>120C is a magic temperature, but requires either oxide or nitrogen to be present to lead to the highest accelerating fields</a:t>
            </a:r>
          </a:p>
          <a:p>
            <a:r>
              <a:rPr lang="en-US" sz="2200" dirty="0"/>
              <a:t>A new temperature has been found at 75C which in addition to 120C and in the presence of oxide during the bake produces the highest CW peak magnetic fields ever achieved, 210 </a:t>
            </a:r>
            <a:r>
              <a:rPr lang="en-US" sz="2200" dirty="0" err="1"/>
              <a:t>mT</a:t>
            </a:r>
            <a:endParaRPr lang="en-US" sz="2200" dirty="0"/>
          </a:p>
          <a:p>
            <a:r>
              <a:rPr lang="en-US" sz="2200" dirty="0"/>
              <a:t>Q up to 3e10 at 35 MV/m have been demonstrated with N infusion</a:t>
            </a:r>
          </a:p>
          <a:p>
            <a:r>
              <a:rPr lang="en-US" sz="2200" dirty="0"/>
              <a:t>A new world to be explored with low T bake – towards 270 </a:t>
            </a:r>
            <a:r>
              <a:rPr lang="en-US" sz="2200" dirty="0" err="1"/>
              <a:t>mT</a:t>
            </a:r>
            <a:r>
              <a:rPr lang="en-US" sz="2200" dirty="0"/>
              <a:t>?</a:t>
            </a:r>
          </a:p>
          <a:p>
            <a:endParaRPr lang="en-US" dirty="0"/>
          </a:p>
        </p:txBody>
      </p:sp>
      <p:sp>
        <p:nvSpPr>
          <p:cNvPr id="4" name="Date Placeholder 3">
            <a:extLst>
              <a:ext uri="{FF2B5EF4-FFF2-40B4-BE49-F238E27FC236}">
                <a16:creationId xmlns:a16="http://schemas.microsoft.com/office/drawing/2014/main" id="{65F42FE1-AA3C-1841-AB5B-BCADE9557A5A}"/>
              </a:ext>
            </a:extLst>
          </p:cNvPr>
          <p:cNvSpPr>
            <a:spLocks noGrp="1"/>
          </p:cNvSpPr>
          <p:nvPr>
            <p:ph type="dt" sz="half" idx="10"/>
          </p:nvPr>
        </p:nvSpPr>
        <p:spPr/>
        <p:txBody>
          <a:bodyPr/>
          <a:lstStyle/>
          <a:p>
            <a:fld id="{E1BC2D68-1226-8542-B646-AAA57F824B30}"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C223C146-33A6-C046-8336-93378F970335}"/>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0EEDC9D6-4DDC-B84A-9D94-0B2583DD554C}"/>
              </a:ext>
            </a:extLst>
          </p:cNvPr>
          <p:cNvSpPr>
            <a:spLocks noGrp="1"/>
          </p:cNvSpPr>
          <p:nvPr>
            <p:ph type="sldNum" sz="quarter" idx="12"/>
          </p:nvPr>
        </p:nvSpPr>
        <p:spPr/>
        <p:txBody>
          <a:bodyPr/>
          <a:lstStyle/>
          <a:p>
            <a:fld id="{52E9C158-AEF1-41A2-A6CE-6F0BAB305EFD}" type="slidenum">
              <a:rPr lang="en-US" altLang="en-US" smtClean="0"/>
              <a:pPr/>
              <a:t>31</a:t>
            </a:fld>
            <a:endParaRPr lang="en-US" altLang="en-US"/>
          </a:p>
        </p:txBody>
      </p:sp>
    </p:spTree>
    <p:extLst>
      <p:ext uri="{BB962C8B-B14F-4D97-AF65-F5344CB8AC3E}">
        <p14:creationId xmlns:p14="http://schemas.microsoft.com/office/powerpoint/2010/main" val="75173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B603B-7DC6-1243-A731-0EE6E6F769C2}"/>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57F88804-5936-0C4F-B7A3-F267FF26DC36}"/>
              </a:ext>
            </a:extLst>
          </p:cNvPr>
          <p:cNvSpPr>
            <a:spLocks noGrp="1"/>
          </p:cNvSpPr>
          <p:nvPr>
            <p:ph idx="1"/>
          </p:nvPr>
        </p:nvSpPr>
        <p:spPr/>
        <p:txBody>
          <a:bodyPr/>
          <a:lstStyle/>
          <a:p>
            <a:r>
              <a:rPr lang="en-US" dirty="0"/>
              <a:t>The awesome SRF research team @ FNAL</a:t>
            </a:r>
          </a:p>
          <a:p>
            <a:r>
              <a:rPr lang="en-US" dirty="0"/>
              <a:t>Our DESY colleagues for providing two cavities, and for all the discussion</a:t>
            </a:r>
          </a:p>
        </p:txBody>
      </p:sp>
      <p:sp>
        <p:nvSpPr>
          <p:cNvPr id="4" name="Date Placeholder 3">
            <a:extLst>
              <a:ext uri="{FF2B5EF4-FFF2-40B4-BE49-F238E27FC236}">
                <a16:creationId xmlns:a16="http://schemas.microsoft.com/office/drawing/2014/main" id="{8497C5B5-D2EB-F54E-AF48-9EECB3041D64}"/>
              </a:ext>
            </a:extLst>
          </p:cNvPr>
          <p:cNvSpPr>
            <a:spLocks noGrp="1"/>
          </p:cNvSpPr>
          <p:nvPr>
            <p:ph type="dt" sz="half" idx="10"/>
          </p:nvPr>
        </p:nvSpPr>
        <p:spPr/>
        <p:txBody>
          <a:bodyPr/>
          <a:lstStyle/>
          <a:p>
            <a:fld id="{4DF694D4-BA70-794A-9E8D-95065472B507}"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90480962-3095-1840-BD60-E74B2664F09C}"/>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D5EE98D0-F9C8-E243-B1CD-54C57BD7B457}"/>
              </a:ext>
            </a:extLst>
          </p:cNvPr>
          <p:cNvSpPr>
            <a:spLocks noGrp="1"/>
          </p:cNvSpPr>
          <p:nvPr>
            <p:ph type="sldNum" sz="quarter" idx="12"/>
          </p:nvPr>
        </p:nvSpPr>
        <p:spPr/>
        <p:txBody>
          <a:bodyPr/>
          <a:lstStyle/>
          <a:p>
            <a:fld id="{52E9C158-AEF1-41A2-A6CE-6F0BAB305EFD}" type="slidenum">
              <a:rPr lang="en-US" altLang="en-US" smtClean="0"/>
              <a:pPr/>
              <a:t>32</a:t>
            </a:fld>
            <a:endParaRPr lang="en-US" altLang="en-US"/>
          </a:p>
        </p:txBody>
      </p:sp>
      <p:pic>
        <p:nvPicPr>
          <p:cNvPr id="7" name="Picture 6">
            <a:extLst>
              <a:ext uri="{FF2B5EF4-FFF2-40B4-BE49-F238E27FC236}">
                <a16:creationId xmlns:a16="http://schemas.microsoft.com/office/drawing/2014/main" id="{04694D6D-1B0D-2C4C-9A4C-E9318D7A7495}"/>
              </a:ext>
            </a:extLst>
          </p:cNvPr>
          <p:cNvPicPr>
            <a:picLocks noChangeAspect="1"/>
          </p:cNvPicPr>
          <p:nvPr/>
        </p:nvPicPr>
        <p:blipFill>
          <a:blip r:embed="rId2"/>
          <a:stretch>
            <a:fillRect/>
          </a:stretch>
        </p:blipFill>
        <p:spPr>
          <a:xfrm>
            <a:off x="1866858" y="2415837"/>
            <a:ext cx="5121317" cy="3712588"/>
          </a:xfrm>
          <a:prstGeom prst="rect">
            <a:avLst/>
          </a:prstGeom>
        </p:spPr>
      </p:pic>
    </p:spTree>
    <p:extLst>
      <p:ext uri="{BB962C8B-B14F-4D97-AF65-F5344CB8AC3E}">
        <p14:creationId xmlns:p14="http://schemas.microsoft.com/office/powerpoint/2010/main" val="4258500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0A2BA5-C3C1-42DD-BA28-941957E6E98C}"/>
              </a:ext>
            </a:extLst>
          </p:cNvPr>
          <p:cNvSpPr>
            <a:spLocks noGrp="1"/>
          </p:cNvSpPr>
          <p:nvPr>
            <p:ph idx="1"/>
          </p:nvPr>
        </p:nvSpPr>
        <p:spPr>
          <a:xfrm>
            <a:off x="0" y="679630"/>
            <a:ext cx="8901113" cy="5351284"/>
          </a:xfrm>
        </p:spPr>
        <p:txBody>
          <a:bodyPr/>
          <a:lstStyle/>
          <a:p>
            <a:pPr lvl="1"/>
            <a:r>
              <a:rPr lang="en-US" sz="2000" dirty="0"/>
              <a:t>2017	Q degradation observed </a:t>
            </a:r>
          </a:p>
          <a:p>
            <a:pPr lvl="1"/>
            <a:r>
              <a:rPr lang="en-US" sz="2000" dirty="0"/>
              <a:t>Nov 	Extensive traditional leak checks performed</a:t>
            </a:r>
          </a:p>
          <a:p>
            <a:pPr lvl="1"/>
            <a:r>
              <a:rPr lang="en-US" sz="2000" dirty="0"/>
              <a:t>Dec	Innovative gas qualification method resulted in observing signs of 		air in infusion gas line</a:t>
            </a:r>
          </a:p>
          <a:p>
            <a:pPr lvl="1"/>
            <a:r>
              <a:rPr lang="en-US" sz="2000" dirty="0"/>
              <a:t>Jan/Feb	Further tests on the line revealed valve problematic</a:t>
            </a:r>
          </a:p>
          <a:p>
            <a:pPr lvl="2"/>
            <a:r>
              <a:rPr lang="en-US" sz="1800" dirty="0"/>
              <a:t>Replaced valve &amp; Initial cavity Q improved &amp; per expectations</a:t>
            </a:r>
          </a:p>
          <a:p>
            <a:pPr lvl="1"/>
            <a:r>
              <a:rPr lang="en-US" sz="2000" dirty="0"/>
              <a:t>Degradation attributed to excessive O</a:t>
            </a:r>
            <a:r>
              <a:rPr lang="en-US" sz="2000" baseline="-25000" dirty="0"/>
              <a:t>2</a:t>
            </a:r>
          </a:p>
        </p:txBody>
      </p:sp>
      <p:sp>
        <p:nvSpPr>
          <p:cNvPr id="3" name="Title 2">
            <a:extLst>
              <a:ext uri="{FF2B5EF4-FFF2-40B4-BE49-F238E27FC236}">
                <a16:creationId xmlns:a16="http://schemas.microsoft.com/office/drawing/2014/main" id="{6EF89BCA-B5CE-476C-B3F6-4747071C835A}"/>
              </a:ext>
            </a:extLst>
          </p:cNvPr>
          <p:cNvSpPr>
            <a:spLocks noGrp="1"/>
          </p:cNvSpPr>
          <p:nvPr>
            <p:ph type="title"/>
          </p:nvPr>
        </p:nvSpPr>
        <p:spPr>
          <a:xfrm>
            <a:off x="228600" y="112174"/>
            <a:ext cx="8686800" cy="427877"/>
          </a:xfrm>
        </p:spPr>
        <p:txBody>
          <a:bodyPr/>
          <a:lstStyle/>
          <a:p>
            <a:r>
              <a:rPr lang="en-US" sz="2400" dirty="0"/>
              <a:t>Degradation issue resolution</a:t>
            </a:r>
          </a:p>
        </p:txBody>
      </p:sp>
      <p:sp>
        <p:nvSpPr>
          <p:cNvPr id="4" name="Date Placeholder 3">
            <a:extLst>
              <a:ext uri="{FF2B5EF4-FFF2-40B4-BE49-F238E27FC236}">
                <a16:creationId xmlns:a16="http://schemas.microsoft.com/office/drawing/2014/main" id="{991EB502-F1D5-49DA-A5B3-573682A64B37}"/>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E2A08F4-70CF-1040-8809-3EB9BB201CE5}" type="datetime1">
              <a:rPr kumimoji="0" lang="en-US" sz="1200" b="0" i="0" u="none" strike="noStrike" kern="1200" cap="none" spc="0" normalizeH="0" baseline="0" noProof="0" smtClean="0">
                <a:ln>
                  <a:noFill/>
                </a:ln>
                <a:solidFill>
                  <a:srgbClr val="004C97"/>
                </a:solidFill>
                <a:effectLst/>
                <a:uLnTx/>
                <a:uFillTx/>
                <a:latin typeface="Helvetica" charset="0"/>
                <a:ea typeface="Geneva" pitchFamily="121" charset="-128"/>
              </a:rPr>
              <a:t>6/27/18</a:t>
            </a:fld>
            <a:endParaRPr kumimoji="0" lang="en-US" sz="1200" b="0" i="0" u="none" strike="noStrike" kern="1200" cap="none" spc="0" normalizeH="0" baseline="0" noProof="0" dirty="0">
              <a:ln>
                <a:noFill/>
              </a:ln>
              <a:solidFill>
                <a:srgbClr val="004C97"/>
              </a:solidFill>
              <a:effectLst/>
              <a:uLnTx/>
              <a:uFillTx/>
              <a:latin typeface="Helvetica" charset="0"/>
              <a:ea typeface="Geneva" pitchFamily="121" charset="-128"/>
            </a:endParaRPr>
          </a:p>
        </p:txBody>
      </p:sp>
      <p:sp>
        <p:nvSpPr>
          <p:cNvPr id="5" name="Footer Placeholder 4">
            <a:extLst>
              <a:ext uri="{FF2B5EF4-FFF2-40B4-BE49-F238E27FC236}">
                <a16:creationId xmlns:a16="http://schemas.microsoft.com/office/drawing/2014/main" id="{53E4E4E4-D5C1-4AFA-B567-29A4D8DE1C5F}"/>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Anna Grassellino - highQ/high G R&amp;D @ FNAL</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D9908D21-2A31-4F1C-B920-373B669591B7}"/>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a:ln>
                  <a:noFill/>
                </a:ln>
                <a:solidFill>
                  <a:srgbClr val="004C97"/>
                </a:solidFill>
                <a:effectLst/>
                <a:uLnTx/>
                <a:uFillTx/>
                <a:latin typeface="Helvetica" charset="0"/>
                <a:ea typeface="Geneva" pitchFamily="121" charset="-128"/>
              </a:rPr>
              <a:pPr marL="0" marR="0" lvl="0" indent="0" algn="l"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4C97"/>
              </a:solidFill>
              <a:effectLst/>
              <a:uLnTx/>
              <a:uFillTx/>
              <a:latin typeface="Helvetica" charset="0"/>
              <a:ea typeface="Geneva" pitchFamily="121" charset="-128"/>
            </a:endParaRPr>
          </a:p>
        </p:txBody>
      </p:sp>
      <p:pic>
        <p:nvPicPr>
          <p:cNvPr id="9" name="Picture 8">
            <a:extLst>
              <a:ext uri="{FF2B5EF4-FFF2-40B4-BE49-F238E27FC236}">
                <a16:creationId xmlns:a16="http://schemas.microsoft.com/office/drawing/2014/main" id="{4C35BDDD-7277-48ED-9103-1E80A13B1D47}"/>
              </a:ext>
            </a:extLst>
          </p:cNvPr>
          <p:cNvPicPr>
            <a:picLocks noChangeAspect="1"/>
          </p:cNvPicPr>
          <p:nvPr/>
        </p:nvPicPr>
        <p:blipFill>
          <a:blip r:embed="rId2"/>
          <a:stretch>
            <a:fillRect/>
          </a:stretch>
        </p:blipFill>
        <p:spPr>
          <a:xfrm>
            <a:off x="4290099" y="3105985"/>
            <a:ext cx="4841619" cy="3733011"/>
          </a:xfrm>
          <a:prstGeom prst="rect">
            <a:avLst/>
          </a:prstGeom>
        </p:spPr>
      </p:pic>
      <p:pic>
        <p:nvPicPr>
          <p:cNvPr id="8" name="Picture 7">
            <a:extLst>
              <a:ext uri="{FF2B5EF4-FFF2-40B4-BE49-F238E27FC236}">
                <a16:creationId xmlns:a16="http://schemas.microsoft.com/office/drawing/2014/main" id="{15A9DDF7-2807-4B31-BAD8-9D0F20024025}"/>
              </a:ext>
            </a:extLst>
          </p:cNvPr>
          <p:cNvPicPr>
            <a:picLocks noChangeAspect="1"/>
          </p:cNvPicPr>
          <p:nvPr/>
        </p:nvPicPr>
        <p:blipFill>
          <a:blip r:embed="rId3"/>
          <a:stretch>
            <a:fillRect/>
          </a:stretch>
        </p:blipFill>
        <p:spPr>
          <a:xfrm>
            <a:off x="21465" y="3110955"/>
            <a:ext cx="4841620" cy="3733011"/>
          </a:xfrm>
          <a:prstGeom prst="rect">
            <a:avLst/>
          </a:prstGeom>
        </p:spPr>
      </p:pic>
      <p:sp>
        <p:nvSpPr>
          <p:cNvPr id="10" name="TextBox 9">
            <a:extLst>
              <a:ext uri="{FF2B5EF4-FFF2-40B4-BE49-F238E27FC236}">
                <a16:creationId xmlns:a16="http://schemas.microsoft.com/office/drawing/2014/main" id="{6A1F741D-1A47-4C95-8899-4F7E91AA2E09}"/>
              </a:ext>
            </a:extLst>
          </p:cNvPr>
          <p:cNvSpPr txBox="1"/>
          <p:nvPr/>
        </p:nvSpPr>
        <p:spPr>
          <a:xfrm flipH="1">
            <a:off x="1625031" y="3553239"/>
            <a:ext cx="530751"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087"/>
                </a:solidFill>
                <a:effectLst/>
                <a:uLnTx/>
                <a:uFillTx/>
                <a:latin typeface="Calibri" charset="0"/>
                <a:ea typeface="Geneva" charset="0"/>
                <a:cs typeface="Geneva" charset="0"/>
              </a:rPr>
              <a:t>N</a:t>
            </a:r>
            <a:r>
              <a:rPr kumimoji="0" lang="en-US" sz="1800" b="0" i="0" u="none" strike="noStrike" kern="1200" cap="none" spc="0" normalizeH="0" baseline="-25000" noProof="0" dirty="0">
                <a:ln>
                  <a:noFill/>
                </a:ln>
                <a:solidFill>
                  <a:srgbClr val="003087"/>
                </a:solidFill>
                <a:effectLst/>
                <a:uLnTx/>
                <a:uFillTx/>
                <a:latin typeface="Calibri" charset="0"/>
                <a:ea typeface="Geneva" charset="0"/>
                <a:cs typeface="Geneva" charset="0"/>
              </a:rPr>
              <a:t>2</a:t>
            </a:r>
          </a:p>
        </p:txBody>
      </p:sp>
      <p:sp>
        <p:nvSpPr>
          <p:cNvPr id="11" name="TextBox 10">
            <a:extLst>
              <a:ext uri="{FF2B5EF4-FFF2-40B4-BE49-F238E27FC236}">
                <a16:creationId xmlns:a16="http://schemas.microsoft.com/office/drawing/2014/main" id="{A5939B83-1FE5-4D43-82CD-1C6D4DCAC4D3}"/>
              </a:ext>
            </a:extLst>
          </p:cNvPr>
          <p:cNvSpPr txBox="1"/>
          <p:nvPr/>
        </p:nvSpPr>
        <p:spPr>
          <a:xfrm flipH="1">
            <a:off x="1074511" y="3922571"/>
            <a:ext cx="530751"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087"/>
                </a:solidFill>
                <a:effectLst/>
                <a:uLnTx/>
                <a:uFillTx/>
                <a:latin typeface="Calibri" charset="0"/>
                <a:ea typeface="Geneva" charset="0"/>
                <a:cs typeface="Geneva" charset="0"/>
              </a:rPr>
              <a:t>N</a:t>
            </a:r>
            <a:endParaRPr kumimoji="0" lang="en-US" sz="1800" b="0" i="0" u="none" strike="noStrike" kern="1200" cap="none" spc="0" normalizeH="0" baseline="-25000" noProof="0" dirty="0">
              <a:ln>
                <a:noFill/>
              </a:ln>
              <a:solidFill>
                <a:srgbClr val="003087"/>
              </a:solidFill>
              <a:effectLst/>
              <a:uLnTx/>
              <a:uFillTx/>
              <a:latin typeface="Calibri" charset="0"/>
              <a:ea typeface="Geneva" charset="0"/>
              <a:cs typeface="Geneva" charset="0"/>
            </a:endParaRPr>
          </a:p>
        </p:txBody>
      </p:sp>
      <p:sp>
        <p:nvSpPr>
          <p:cNvPr id="12" name="TextBox 11">
            <a:extLst>
              <a:ext uri="{FF2B5EF4-FFF2-40B4-BE49-F238E27FC236}">
                <a16:creationId xmlns:a16="http://schemas.microsoft.com/office/drawing/2014/main" id="{DAAF4BC8-E058-4162-8A15-FEEE70F090E8}"/>
              </a:ext>
            </a:extLst>
          </p:cNvPr>
          <p:cNvSpPr txBox="1"/>
          <p:nvPr/>
        </p:nvSpPr>
        <p:spPr>
          <a:xfrm flipH="1">
            <a:off x="1777431" y="3974554"/>
            <a:ext cx="530751"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087"/>
                </a:solidFill>
                <a:effectLst/>
                <a:uLnTx/>
                <a:uFillTx/>
                <a:latin typeface="Calibri" charset="0"/>
                <a:ea typeface="Geneva" charset="0"/>
                <a:cs typeface="Geneva" charset="0"/>
              </a:rPr>
              <a:t>O</a:t>
            </a:r>
            <a:r>
              <a:rPr kumimoji="0" lang="en-US" sz="1800" b="0" i="0" u="none" strike="noStrike" kern="1200" cap="none" spc="0" normalizeH="0" baseline="-25000" noProof="0" dirty="0">
                <a:ln>
                  <a:noFill/>
                </a:ln>
                <a:solidFill>
                  <a:srgbClr val="003087"/>
                </a:solidFill>
                <a:effectLst/>
                <a:uLnTx/>
                <a:uFillTx/>
                <a:latin typeface="Calibri" charset="0"/>
                <a:ea typeface="Geneva" charset="0"/>
                <a:cs typeface="Geneva" charset="0"/>
              </a:rPr>
              <a:t>2</a:t>
            </a:r>
          </a:p>
        </p:txBody>
      </p:sp>
      <p:sp>
        <p:nvSpPr>
          <p:cNvPr id="13" name="TextBox 12">
            <a:extLst>
              <a:ext uri="{FF2B5EF4-FFF2-40B4-BE49-F238E27FC236}">
                <a16:creationId xmlns:a16="http://schemas.microsoft.com/office/drawing/2014/main" id="{41C78052-D0C0-4538-A52A-F9667142894B}"/>
              </a:ext>
            </a:extLst>
          </p:cNvPr>
          <p:cNvSpPr txBox="1"/>
          <p:nvPr/>
        </p:nvSpPr>
        <p:spPr>
          <a:xfrm flipH="1">
            <a:off x="2078860" y="4520648"/>
            <a:ext cx="530751"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3087"/>
                </a:solidFill>
                <a:effectLst/>
                <a:uLnTx/>
                <a:uFillTx/>
                <a:latin typeface="Calibri" charset="0"/>
                <a:ea typeface="Geneva" charset="0"/>
                <a:cs typeface="Geneva" charset="0"/>
              </a:rPr>
              <a:t>Ar</a:t>
            </a:r>
            <a:endParaRPr kumimoji="0" lang="en-US" sz="1800" b="0" i="0" u="none" strike="noStrike" kern="1200" cap="none" spc="0" normalizeH="0" baseline="-25000" noProof="0" dirty="0">
              <a:ln>
                <a:noFill/>
              </a:ln>
              <a:solidFill>
                <a:srgbClr val="003087"/>
              </a:solidFill>
              <a:effectLst/>
              <a:uLnTx/>
              <a:uFillTx/>
              <a:latin typeface="Calibri" charset="0"/>
              <a:ea typeface="Geneva" charset="0"/>
              <a:cs typeface="Geneva" charset="0"/>
            </a:endParaRPr>
          </a:p>
        </p:txBody>
      </p:sp>
      <p:sp>
        <p:nvSpPr>
          <p:cNvPr id="14" name="TextBox 13">
            <a:extLst>
              <a:ext uri="{FF2B5EF4-FFF2-40B4-BE49-F238E27FC236}">
                <a16:creationId xmlns:a16="http://schemas.microsoft.com/office/drawing/2014/main" id="{72E9D59B-F484-4190-BB1B-F4DC3E1CD696}"/>
              </a:ext>
            </a:extLst>
          </p:cNvPr>
          <p:cNvSpPr txBox="1"/>
          <p:nvPr/>
        </p:nvSpPr>
        <p:spPr>
          <a:xfrm flipH="1">
            <a:off x="2254508" y="4882076"/>
            <a:ext cx="573174"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087"/>
                </a:solidFill>
                <a:effectLst/>
                <a:uLnTx/>
                <a:uFillTx/>
                <a:latin typeface="Calibri" charset="0"/>
                <a:ea typeface="Geneva" charset="0"/>
                <a:cs typeface="Geneva" charset="0"/>
              </a:rPr>
              <a:t>CO</a:t>
            </a:r>
            <a:r>
              <a:rPr kumimoji="0" lang="en-US" sz="1800" b="0" i="0" u="none" strike="noStrike" kern="1200" cap="none" spc="0" normalizeH="0" baseline="-25000" noProof="0" dirty="0">
                <a:ln>
                  <a:noFill/>
                </a:ln>
                <a:solidFill>
                  <a:srgbClr val="003087"/>
                </a:solidFill>
                <a:effectLst/>
                <a:uLnTx/>
                <a:uFillTx/>
                <a:latin typeface="Calibri" charset="0"/>
                <a:ea typeface="Geneva" charset="0"/>
                <a:cs typeface="Geneva" charset="0"/>
              </a:rPr>
              <a:t>2</a:t>
            </a:r>
          </a:p>
        </p:txBody>
      </p:sp>
      <p:sp>
        <p:nvSpPr>
          <p:cNvPr id="15" name="TextBox 14">
            <a:extLst>
              <a:ext uri="{FF2B5EF4-FFF2-40B4-BE49-F238E27FC236}">
                <a16:creationId xmlns:a16="http://schemas.microsoft.com/office/drawing/2014/main" id="{3A19C8D9-D16F-42AC-90AF-E93639D03837}"/>
              </a:ext>
            </a:extLst>
          </p:cNvPr>
          <p:cNvSpPr txBox="1"/>
          <p:nvPr/>
        </p:nvSpPr>
        <p:spPr>
          <a:xfrm flipH="1">
            <a:off x="1158805" y="4509083"/>
            <a:ext cx="530751"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087"/>
                </a:solidFill>
                <a:effectLst/>
                <a:uLnTx/>
                <a:uFillTx/>
                <a:latin typeface="Calibri" charset="0"/>
                <a:ea typeface="Geneva" charset="0"/>
                <a:cs typeface="Geneva" charset="0"/>
              </a:rPr>
              <a:t>O</a:t>
            </a:r>
          </a:p>
        </p:txBody>
      </p:sp>
      <p:sp>
        <p:nvSpPr>
          <p:cNvPr id="16" name="TextBox 15">
            <a:extLst>
              <a:ext uri="{FF2B5EF4-FFF2-40B4-BE49-F238E27FC236}">
                <a16:creationId xmlns:a16="http://schemas.microsoft.com/office/drawing/2014/main" id="{2CB4BB57-DFCA-48AD-A65B-115BC6FA326A}"/>
              </a:ext>
            </a:extLst>
          </p:cNvPr>
          <p:cNvSpPr txBox="1"/>
          <p:nvPr/>
        </p:nvSpPr>
        <p:spPr>
          <a:xfrm flipH="1">
            <a:off x="609385" y="5066742"/>
            <a:ext cx="530751"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087"/>
                </a:solidFill>
                <a:effectLst/>
                <a:uLnTx/>
                <a:uFillTx/>
                <a:latin typeface="Calibri" charset="0"/>
                <a:ea typeface="Geneva" charset="0"/>
                <a:cs typeface="Geneva" charset="0"/>
              </a:rPr>
              <a:t>H</a:t>
            </a:r>
            <a:r>
              <a:rPr kumimoji="0" lang="en-US" sz="1800" b="0" i="0" u="none" strike="noStrike" kern="1200" cap="none" spc="0" normalizeH="0" baseline="-25000" noProof="0" dirty="0">
                <a:ln>
                  <a:noFill/>
                </a:ln>
                <a:solidFill>
                  <a:srgbClr val="003087"/>
                </a:solidFill>
                <a:effectLst/>
                <a:uLnTx/>
                <a:uFillTx/>
                <a:latin typeface="Calibri" charset="0"/>
                <a:ea typeface="Geneva" charset="0"/>
                <a:cs typeface="Geneva" charset="0"/>
              </a:rPr>
              <a:t>2</a:t>
            </a:r>
          </a:p>
        </p:txBody>
      </p:sp>
      <p:sp>
        <p:nvSpPr>
          <p:cNvPr id="17" name="TextBox 16">
            <a:extLst>
              <a:ext uri="{FF2B5EF4-FFF2-40B4-BE49-F238E27FC236}">
                <a16:creationId xmlns:a16="http://schemas.microsoft.com/office/drawing/2014/main" id="{39FC01D3-4134-4D13-91D8-2EB30832ABC9}"/>
              </a:ext>
            </a:extLst>
          </p:cNvPr>
          <p:cNvSpPr txBox="1"/>
          <p:nvPr/>
        </p:nvSpPr>
        <p:spPr>
          <a:xfrm flipH="1">
            <a:off x="3621269" y="4948909"/>
            <a:ext cx="1263281"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DB720C">
                    <a:lumMod val="60000"/>
                    <a:lumOff val="40000"/>
                  </a:srgbClr>
                </a:solidFill>
                <a:effectLst/>
                <a:uLnTx/>
                <a:uFillTx/>
                <a:latin typeface="Calibri" charset="0"/>
                <a:ea typeface="Geneva" charset="0"/>
                <a:cs typeface="Geneva" charset="0"/>
              </a:rPr>
              <a:t>With gas</a:t>
            </a:r>
            <a:endParaRPr kumimoji="0" lang="en-US" sz="1800" b="0" i="0" u="none" strike="noStrike" kern="1200" cap="none" spc="0" normalizeH="0" baseline="-25000" noProof="0" dirty="0">
              <a:ln>
                <a:noFill/>
              </a:ln>
              <a:solidFill>
                <a:srgbClr val="DB720C">
                  <a:lumMod val="60000"/>
                  <a:lumOff val="40000"/>
                </a:srgbClr>
              </a:solidFill>
              <a:effectLst/>
              <a:uLnTx/>
              <a:uFillTx/>
              <a:latin typeface="Calibri" charset="0"/>
              <a:ea typeface="Geneva" charset="0"/>
              <a:cs typeface="Geneva" charset="0"/>
            </a:endParaRPr>
          </a:p>
        </p:txBody>
      </p:sp>
      <p:sp>
        <p:nvSpPr>
          <p:cNvPr id="18" name="TextBox 17">
            <a:extLst>
              <a:ext uri="{FF2B5EF4-FFF2-40B4-BE49-F238E27FC236}">
                <a16:creationId xmlns:a16="http://schemas.microsoft.com/office/drawing/2014/main" id="{6596AA22-D641-4512-8DFC-A022E6237E28}"/>
              </a:ext>
            </a:extLst>
          </p:cNvPr>
          <p:cNvSpPr txBox="1"/>
          <p:nvPr/>
        </p:nvSpPr>
        <p:spPr>
          <a:xfrm flipH="1">
            <a:off x="3403139" y="5516303"/>
            <a:ext cx="1526669"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087"/>
                </a:solidFill>
                <a:effectLst/>
                <a:uLnTx/>
                <a:uFillTx/>
                <a:latin typeface="Calibri" charset="0"/>
                <a:ea typeface="Geneva" charset="0"/>
                <a:cs typeface="Geneva" charset="0"/>
              </a:rPr>
              <a:t>Without gas</a:t>
            </a:r>
            <a:endParaRPr kumimoji="0" lang="en-US" sz="1800" b="0" i="0" u="none" strike="noStrike" kern="1200" cap="none" spc="0" normalizeH="0" baseline="-25000" noProof="0" dirty="0">
              <a:ln>
                <a:noFill/>
              </a:ln>
              <a:solidFill>
                <a:srgbClr val="003087"/>
              </a:solidFill>
              <a:effectLst/>
              <a:uLnTx/>
              <a:uFillTx/>
              <a:latin typeface="Calibri" charset="0"/>
              <a:ea typeface="Geneva" charset="0"/>
              <a:cs typeface="Geneva" charset="0"/>
            </a:endParaRPr>
          </a:p>
        </p:txBody>
      </p:sp>
      <p:cxnSp>
        <p:nvCxnSpPr>
          <p:cNvPr id="20" name="Straight Arrow Connector 19">
            <a:extLst>
              <a:ext uri="{FF2B5EF4-FFF2-40B4-BE49-F238E27FC236}">
                <a16:creationId xmlns:a16="http://schemas.microsoft.com/office/drawing/2014/main" id="{37D5E91A-5E3F-41F9-8C3E-0166D12A73B0}"/>
              </a:ext>
            </a:extLst>
          </p:cNvPr>
          <p:cNvCxnSpPr>
            <a:stCxn id="17" idx="3"/>
          </p:cNvCxnSpPr>
          <p:nvPr/>
        </p:nvCxnSpPr>
        <p:spPr>
          <a:xfrm flipH="1">
            <a:off x="2541095" y="5133575"/>
            <a:ext cx="1080174" cy="382728"/>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D11C48CA-FB0E-4540-973F-8789054433E8}"/>
              </a:ext>
            </a:extLst>
          </p:cNvPr>
          <p:cNvCxnSpPr/>
          <p:nvPr/>
        </p:nvCxnSpPr>
        <p:spPr>
          <a:xfrm>
            <a:off x="4572000" y="5133575"/>
            <a:ext cx="357808" cy="184666"/>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AD4A68DC-6124-44A1-89E1-3E5A0F5C13DC}"/>
              </a:ext>
            </a:extLst>
          </p:cNvPr>
          <p:cNvCxnSpPr>
            <a:stCxn id="18" idx="3"/>
          </p:cNvCxnSpPr>
          <p:nvPr/>
        </p:nvCxnSpPr>
        <p:spPr>
          <a:xfrm flipH="1">
            <a:off x="2902278" y="5700969"/>
            <a:ext cx="500861" cy="641653"/>
          </a:xfrm>
          <a:prstGeom prst="straightConnector1">
            <a:avLst/>
          </a:prstGeom>
          <a:ln>
            <a:solidFill>
              <a:schemeClr val="tx2">
                <a:lumMod val="60000"/>
                <a:lumOff val="40000"/>
              </a:schemeClr>
            </a:solidFill>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813B097A-7DFA-42E7-9985-D7452E9E6B65}"/>
              </a:ext>
            </a:extLst>
          </p:cNvPr>
          <p:cNvCxnSpPr/>
          <p:nvPr/>
        </p:nvCxnSpPr>
        <p:spPr>
          <a:xfrm>
            <a:off x="4646016" y="5700969"/>
            <a:ext cx="283792" cy="382728"/>
          </a:xfrm>
          <a:prstGeom prst="straightConnector1">
            <a:avLst/>
          </a:prstGeom>
          <a:ln>
            <a:solidFill>
              <a:schemeClr val="tx2">
                <a:lumMod val="60000"/>
                <a:lumOff val="40000"/>
              </a:schemeClr>
            </a:solidFill>
            <a:tailEnd type="triangle"/>
          </a:ln>
        </p:spPr>
        <p:style>
          <a:lnRef idx="2">
            <a:schemeClr val="dk1"/>
          </a:lnRef>
          <a:fillRef idx="0">
            <a:schemeClr val="dk1"/>
          </a:fillRef>
          <a:effectRef idx="1">
            <a:schemeClr val="dk1"/>
          </a:effectRef>
          <a:fontRef idx="minor">
            <a:schemeClr val="tx1"/>
          </a:fontRef>
        </p:style>
      </p:cxnSp>
      <p:sp>
        <p:nvSpPr>
          <p:cNvPr id="27" name="TextBox 26">
            <a:extLst>
              <a:ext uri="{FF2B5EF4-FFF2-40B4-BE49-F238E27FC236}">
                <a16:creationId xmlns:a16="http://schemas.microsoft.com/office/drawing/2014/main" id="{C1267304-8088-4902-A5DC-49C6E4801EA0}"/>
              </a:ext>
            </a:extLst>
          </p:cNvPr>
          <p:cNvSpPr txBox="1"/>
          <p:nvPr/>
        </p:nvSpPr>
        <p:spPr>
          <a:xfrm flipH="1">
            <a:off x="5875523" y="3443688"/>
            <a:ext cx="530751"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087"/>
                </a:solidFill>
                <a:effectLst/>
                <a:uLnTx/>
                <a:uFillTx/>
                <a:latin typeface="Calibri" charset="0"/>
                <a:ea typeface="Geneva" charset="0"/>
                <a:cs typeface="Geneva" charset="0"/>
              </a:rPr>
              <a:t>N</a:t>
            </a:r>
            <a:r>
              <a:rPr kumimoji="0" lang="en-US" sz="1800" b="0" i="0" u="none" strike="noStrike" kern="1200" cap="none" spc="0" normalizeH="0" baseline="-25000" noProof="0" dirty="0">
                <a:ln>
                  <a:noFill/>
                </a:ln>
                <a:solidFill>
                  <a:srgbClr val="003087"/>
                </a:solidFill>
                <a:effectLst/>
                <a:uLnTx/>
                <a:uFillTx/>
                <a:latin typeface="Calibri" charset="0"/>
                <a:ea typeface="Geneva" charset="0"/>
                <a:cs typeface="Geneva" charset="0"/>
              </a:rPr>
              <a:t>2</a:t>
            </a:r>
          </a:p>
        </p:txBody>
      </p:sp>
      <p:sp>
        <p:nvSpPr>
          <p:cNvPr id="28" name="TextBox 27">
            <a:extLst>
              <a:ext uri="{FF2B5EF4-FFF2-40B4-BE49-F238E27FC236}">
                <a16:creationId xmlns:a16="http://schemas.microsoft.com/office/drawing/2014/main" id="{E66FCA58-4F0B-47F3-9C07-1E0300D4272D}"/>
              </a:ext>
            </a:extLst>
          </p:cNvPr>
          <p:cNvSpPr txBox="1"/>
          <p:nvPr/>
        </p:nvSpPr>
        <p:spPr>
          <a:xfrm flipH="1">
            <a:off x="5325003" y="3813020"/>
            <a:ext cx="530751"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087"/>
                </a:solidFill>
                <a:effectLst/>
                <a:uLnTx/>
                <a:uFillTx/>
                <a:latin typeface="Calibri" charset="0"/>
                <a:ea typeface="Geneva" charset="0"/>
                <a:cs typeface="Geneva" charset="0"/>
              </a:rPr>
              <a:t>N</a:t>
            </a:r>
            <a:endParaRPr kumimoji="0" lang="en-US" sz="1800" b="0" i="0" u="none" strike="noStrike" kern="1200" cap="none" spc="0" normalizeH="0" baseline="-25000" noProof="0" dirty="0">
              <a:ln>
                <a:noFill/>
              </a:ln>
              <a:solidFill>
                <a:srgbClr val="003087"/>
              </a:solidFill>
              <a:effectLst/>
              <a:uLnTx/>
              <a:uFillTx/>
              <a:latin typeface="Calibri" charset="0"/>
              <a:ea typeface="Geneva" charset="0"/>
              <a:cs typeface="Geneva" charset="0"/>
            </a:endParaRPr>
          </a:p>
        </p:txBody>
      </p:sp>
      <p:sp>
        <p:nvSpPr>
          <p:cNvPr id="29" name="TextBox 28">
            <a:extLst>
              <a:ext uri="{FF2B5EF4-FFF2-40B4-BE49-F238E27FC236}">
                <a16:creationId xmlns:a16="http://schemas.microsoft.com/office/drawing/2014/main" id="{E2D5F870-0685-406A-B71A-09A30D25DAA5}"/>
              </a:ext>
            </a:extLst>
          </p:cNvPr>
          <p:cNvSpPr txBox="1"/>
          <p:nvPr/>
        </p:nvSpPr>
        <p:spPr>
          <a:xfrm flipH="1">
            <a:off x="6027923" y="3865003"/>
            <a:ext cx="530751"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087"/>
                </a:solidFill>
                <a:effectLst/>
                <a:uLnTx/>
                <a:uFillTx/>
                <a:latin typeface="Calibri" charset="0"/>
                <a:ea typeface="Geneva" charset="0"/>
                <a:cs typeface="Geneva" charset="0"/>
              </a:rPr>
              <a:t>O</a:t>
            </a:r>
            <a:r>
              <a:rPr kumimoji="0" lang="en-US" sz="1800" b="0" i="0" u="none" strike="noStrike" kern="1200" cap="none" spc="0" normalizeH="0" baseline="-25000" noProof="0" dirty="0">
                <a:ln>
                  <a:noFill/>
                </a:ln>
                <a:solidFill>
                  <a:srgbClr val="003087"/>
                </a:solidFill>
                <a:effectLst/>
                <a:uLnTx/>
                <a:uFillTx/>
                <a:latin typeface="Calibri" charset="0"/>
                <a:ea typeface="Geneva" charset="0"/>
                <a:cs typeface="Geneva" charset="0"/>
              </a:rPr>
              <a:t>2</a:t>
            </a:r>
          </a:p>
        </p:txBody>
      </p:sp>
      <p:sp>
        <p:nvSpPr>
          <p:cNvPr id="30" name="TextBox 29">
            <a:extLst>
              <a:ext uri="{FF2B5EF4-FFF2-40B4-BE49-F238E27FC236}">
                <a16:creationId xmlns:a16="http://schemas.microsoft.com/office/drawing/2014/main" id="{435EF2B2-DE7E-4829-BD06-7CF9EB860D62}"/>
              </a:ext>
            </a:extLst>
          </p:cNvPr>
          <p:cNvSpPr txBox="1"/>
          <p:nvPr/>
        </p:nvSpPr>
        <p:spPr>
          <a:xfrm flipH="1">
            <a:off x="6334322" y="4803695"/>
            <a:ext cx="530751"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3087"/>
                </a:solidFill>
                <a:effectLst/>
                <a:uLnTx/>
                <a:uFillTx/>
                <a:latin typeface="Calibri" charset="0"/>
                <a:ea typeface="Geneva" charset="0"/>
                <a:cs typeface="Geneva" charset="0"/>
              </a:rPr>
              <a:t>Ar</a:t>
            </a:r>
            <a:endParaRPr kumimoji="0" lang="en-US" sz="1800" b="0" i="0" u="none" strike="noStrike" kern="1200" cap="none" spc="0" normalizeH="0" baseline="-25000" noProof="0" dirty="0">
              <a:ln>
                <a:noFill/>
              </a:ln>
              <a:solidFill>
                <a:srgbClr val="003087"/>
              </a:solidFill>
              <a:effectLst/>
              <a:uLnTx/>
              <a:uFillTx/>
              <a:latin typeface="Calibri" charset="0"/>
              <a:ea typeface="Geneva" charset="0"/>
              <a:cs typeface="Geneva" charset="0"/>
            </a:endParaRPr>
          </a:p>
        </p:txBody>
      </p:sp>
      <p:sp>
        <p:nvSpPr>
          <p:cNvPr id="31" name="TextBox 30">
            <a:extLst>
              <a:ext uri="{FF2B5EF4-FFF2-40B4-BE49-F238E27FC236}">
                <a16:creationId xmlns:a16="http://schemas.microsoft.com/office/drawing/2014/main" id="{EA1F9AC4-3E67-4E92-B7AC-7F2A31F00BBC}"/>
              </a:ext>
            </a:extLst>
          </p:cNvPr>
          <p:cNvSpPr txBox="1"/>
          <p:nvPr/>
        </p:nvSpPr>
        <p:spPr>
          <a:xfrm flipH="1">
            <a:off x="6509970" y="5165123"/>
            <a:ext cx="573174"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087"/>
                </a:solidFill>
                <a:effectLst/>
                <a:uLnTx/>
                <a:uFillTx/>
                <a:latin typeface="Calibri" charset="0"/>
                <a:ea typeface="Geneva" charset="0"/>
                <a:cs typeface="Geneva" charset="0"/>
              </a:rPr>
              <a:t>CO</a:t>
            </a:r>
            <a:r>
              <a:rPr kumimoji="0" lang="en-US" sz="1800" b="0" i="0" u="none" strike="noStrike" kern="1200" cap="none" spc="0" normalizeH="0" baseline="-25000" noProof="0" dirty="0">
                <a:ln>
                  <a:noFill/>
                </a:ln>
                <a:solidFill>
                  <a:srgbClr val="003087"/>
                </a:solidFill>
                <a:effectLst/>
                <a:uLnTx/>
                <a:uFillTx/>
                <a:latin typeface="Calibri" charset="0"/>
                <a:ea typeface="Geneva" charset="0"/>
                <a:cs typeface="Geneva" charset="0"/>
              </a:rPr>
              <a:t>2</a:t>
            </a:r>
          </a:p>
        </p:txBody>
      </p:sp>
      <p:sp>
        <p:nvSpPr>
          <p:cNvPr id="32" name="TextBox 31">
            <a:extLst>
              <a:ext uri="{FF2B5EF4-FFF2-40B4-BE49-F238E27FC236}">
                <a16:creationId xmlns:a16="http://schemas.microsoft.com/office/drawing/2014/main" id="{9B6532E6-BF48-48EE-92FE-BAEAF20F8926}"/>
              </a:ext>
            </a:extLst>
          </p:cNvPr>
          <p:cNvSpPr txBox="1"/>
          <p:nvPr/>
        </p:nvSpPr>
        <p:spPr>
          <a:xfrm flipH="1">
            <a:off x="5409297" y="4399532"/>
            <a:ext cx="530751"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087"/>
                </a:solidFill>
                <a:effectLst/>
                <a:uLnTx/>
                <a:uFillTx/>
                <a:latin typeface="Calibri" charset="0"/>
                <a:ea typeface="Geneva" charset="0"/>
                <a:cs typeface="Geneva" charset="0"/>
              </a:rPr>
              <a:t>O</a:t>
            </a:r>
          </a:p>
        </p:txBody>
      </p:sp>
      <p:sp>
        <p:nvSpPr>
          <p:cNvPr id="33" name="TextBox 32">
            <a:extLst>
              <a:ext uri="{FF2B5EF4-FFF2-40B4-BE49-F238E27FC236}">
                <a16:creationId xmlns:a16="http://schemas.microsoft.com/office/drawing/2014/main" id="{C5802252-3750-4124-BF1E-82B254137017}"/>
              </a:ext>
            </a:extLst>
          </p:cNvPr>
          <p:cNvSpPr txBox="1"/>
          <p:nvPr/>
        </p:nvSpPr>
        <p:spPr>
          <a:xfrm flipH="1">
            <a:off x="4859877" y="4957191"/>
            <a:ext cx="530751"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087"/>
                </a:solidFill>
                <a:effectLst/>
                <a:uLnTx/>
                <a:uFillTx/>
                <a:latin typeface="Calibri" charset="0"/>
                <a:ea typeface="Geneva" charset="0"/>
                <a:cs typeface="Geneva" charset="0"/>
              </a:rPr>
              <a:t>H</a:t>
            </a:r>
            <a:r>
              <a:rPr kumimoji="0" lang="en-US" sz="1800" b="0" i="0" u="none" strike="noStrike" kern="1200" cap="none" spc="0" normalizeH="0" baseline="-25000" noProof="0" dirty="0">
                <a:ln>
                  <a:noFill/>
                </a:ln>
                <a:solidFill>
                  <a:srgbClr val="003087"/>
                </a:solidFill>
                <a:effectLst/>
                <a:uLnTx/>
                <a:uFillTx/>
                <a:latin typeface="Calibri" charset="0"/>
                <a:ea typeface="Geneva" charset="0"/>
                <a:cs typeface="Geneva" charset="0"/>
              </a:rPr>
              <a:t>2</a:t>
            </a:r>
          </a:p>
        </p:txBody>
      </p:sp>
      <p:sp>
        <p:nvSpPr>
          <p:cNvPr id="34" name="TextBox 33">
            <a:extLst>
              <a:ext uri="{FF2B5EF4-FFF2-40B4-BE49-F238E27FC236}">
                <a16:creationId xmlns:a16="http://schemas.microsoft.com/office/drawing/2014/main" id="{91B78B53-06BC-4E80-BD43-1A944498AA1F}"/>
              </a:ext>
            </a:extLst>
          </p:cNvPr>
          <p:cNvSpPr txBox="1"/>
          <p:nvPr/>
        </p:nvSpPr>
        <p:spPr>
          <a:xfrm flipH="1">
            <a:off x="5429400" y="4348523"/>
            <a:ext cx="530751"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charset="0"/>
                <a:ea typeface="Geneva" charset="0"/>
                <a:cs typeface="Geneva" charset="0"/>
              </a:rPr>
              <a:t>X</a:t>
            </a:r>
          </a:p>
        </p:txBody>
      </p:sp>
      <p:sp>
        <p:nvSpPr>
          <p:cNvPr id="35" name="TextBox 34">
            <a:extLst>
              <a:ext uri="{FF2B5EF4-FFF2-40B4-BE49-F238E27FC236}">
                <a16:creationId xmlns:a16="http://schemas.microsoft.com/office/drawing/2014/main" id="{06F314C5-0F6A-4EFA-8F62-89AF98F3109B}"/>
              </a:ext>
            </a:extLst>
          </p:cNvPr>
          <p:cNvSpPr txBox="1"/>
          <p:nvPr/>
        </p:nvSpPr>
        <p:spPr>
          <a:xfrm flipH="1">
            <a:off x="6046065" y="3812818"/>
            <a:ext cx="530751"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charset="0"/>
                <a:ea typeface="Geneva" charset="0"/>
                <a:cs typeface="Geneva" charset="0"/>
              </a:rPr>
              <a:t>X</a:t>
            </a:r>
          </a:p>
        </p:txBody>
      </p:sp>
      <p:sp>
        <p:nvSpPr>
          <p:cNvPr id="37" name="TextBox 36">
            <a:extLst>
              <a:ext uri="{FF2B5EF4-FFF2-40B4-BE49-F238E27FC236}">
                <a16:creationId xmlns:a16="http://schemas.microsoft.com/office/drawing/2014/main" id="{71837C93-3DC3-4F4F-BEC6-83C3B190BF4D}"/>
              </a:ext>
            </a:extLst>
          </p:cNvPr>
          <p:cNvSpPr txBox="1"/>
          <p:nvPr/>
        </p:nvSpPr>
        <p:spPr>
          <a:xfrm>
            <a:off x="2765847" y="4115922"/>
            <a:ext cx="1717319"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charset="0"/>
                <a:ea typeface="Geneva" charset="0"/>
                <a:cs typeface="Geneva" charset="0"/>
              </a:rPr>
              <a:t>Q</a:t>
            </a:r>
            <a:r>
              <a:rPr kumimoji="0" lang="en-US" sz="2400" b="0" i="0" u="none" strike="noStrike" kern="1200" cap="none" spc="0" normalizeH="0" baseline="-25000" noProof="0" dirty="0">
                <a:ln>
                  <a:noFill/>
                </a:ln>
                <a:solidFill>
                  <a:srgbClr val="FF0000"/>
                </a:solidFill>
                <a:effectLst/>
                <a:uLnTx/>
                <a:uFillTx/>
                <a:latin typeface="Calibri" charset="0"/>
                <a:ea typeface="Geneva" charset="0"/>
                <a:cs typeface="Geneva" charset="0"/>
              </a:rPr>
              <a:t>0</a:t>
            </a:r>
            <a:r>
              <a:rPr kumimoji="0" lang="en-US" sz="2400" b="0" i="0" u="none" strike="noStrike" kern="1200" cap="none" spc="0" normalizeH="0" baseline="0" noProof="0" dirty="0">
                <a:ln>
                  <a:noFill/>
                </a:ln>
                <a:solidFill>
                  <a:srgbClr val="FF0000"/>
                </a:solidFill>
                <a:effectLst/>
                <a:uLnTx/>
                <a:uFillTx/>
                <a:latin typeface="Calibri" charset="0"/>
                <a:ea typeface="Geneva" charset="0"/>
                <a:cs typeface="Geneva" charset="0"/>
              </a:rPr>
              <a:t> </a:t>
            </a:r>
            <a:r>
              <a:rPr kumimoji="0" lang="en-US" sz="2400" b="0" i="0" u="none" strike="noStrike" kern="1200" cap="none" spc="0" normalizeH="0" baseline="0" noProof="0" dirty="0">
                <a:ln>
                  <a:noFill/>
                </a:ln>
                <a:solidFill>
                  <a:srgbClr val="FF0000"/>
                </a:solidFill>
                <a:effectLst/>
                <a:uLnTx/>
                <a:uFillTx/>
                <a:latin typeface="Calibri" charset="0"/>
                <a:ea typeface="Geneva" charset="0"/>
                <a:cs typeface="Geneva" charset="0"/>
                <a:sym typeface="Wingdings" panose="05000000000000000000" pitchFamily="2" charset="2"/>
              </a:rPr>
              <a:t> </a:t>
            </a:r>
            <a:r>
              <a:rPr kumimoji="0" lang="en-US" sz="2400" b="0" i="0" u="none" strike="noStrike" kern="1200" cap="none" spc="0" normalizeH="0" baseline="0" noProof="0" dirty="0">
                <a:ln>
                  <a:noFill/>
                </a:ln>
                <a:solidFill>
                  <a:srgbClr val="FF0000"/>
                </a:solidFill>
                <a:effectLst/>
                <a:uLnTx/>
                <a:uFillTx/>
                <a:latin typeface="Calibri" charset="0"/>
                <a:ea typeface="Geneva" charset="0"/>
                <a:cs typeface="Geneva" charset="0"/>
              </a:rPr>
              <a:t>Bad</a:t>
            </a:r>
          </a:p>
        </p:txBody>
      </p:sp>
      <p:sp>
        <p:nvSpPr>
          <p:cNvPr id="38" name="TextBox 37">
            <a:extLst>
              <a:ext uri="{FF2B5EF4-FFF2-40B4-BE49-F238E27FC236}">
                <a16:creationId xmlns:a16="http://schemas.microsoft.com/office/drawing/2014/main" id="{BB45FB10-4E9F-4EEB-9381-4EAE532DAE06}"/>
              </a:ext>
            </a:extLst>
          </p:cNvPr>
          <p:cNvSpPr txBox="1"/>
          <p:nvPr/>
        </p:nvSpPr>
        <p:spPr>
          <a:xfrm>
            <a:off x="7015250" y="4120357"/>
            <a:ext cx="1717319"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charset="0"/>
                <a:ea typeface="Geneva" charset="0"/>
                <a:cs typeface="Geneva" charset="0"/>
              </a:rPr>
              <a:t>Q</a:t>
            </a:r>
            <a:r>
              <a:rPr kumimoji="0" lang="en-US" sz="2400" b="0" i="0" u="none" strike="noStrike" kern="1200" cap="none" spc="0" normalizeH="0" baseline="-25000" noProof="0" dirty="0">
                <a:ln>
                  <a:noFill/>
                </a:ln>
                <a:solidFill>
                  <a:srgbClr val="FF0000"/>
                </a:solidFill>
                <a:effectLst/>
                <a:uLnTx/>
                <a:uFillTx/>
                <a:latin typeface="Calibri" charset="0"/>
                <a:ea typeface="Geneva" charset="0"/>
                <a:cs typeface="Geneva" charset="0"/>
              </a:rPr>
              <a:t>0</a:t>
            </a:r>
            <a:r>
              <a:rPr kumimoji="0" lang="en-US" sz="2400" b="0" i="0" u="none" strike="noStrike" kern="1200" cap="none" spc="0" normalizeH="0" baseline="0" noProof="0" dirty="0">
                <a:ln>
                  <a:noFill/>
                </a:ln>
                <a:solidFill>
                  <a:srgbClr val="FF0000"/>
                </a:solidFill>
                <a:effectLst/>
                <a:uLnTx/>
                <a:uFillTx/>
                <a:latin typeface="Calibri" charset="0"/>
                <a:ea typeface="Geneva" charset="0"/>
                <a:cs typeface="Geneva" charset="0"/>
              </a:rPr>
              <a:t> </a:t>
            </a:r>
            <a:r>
              <a:rPr kumimoji="0" lang="en-US" sz="2400" b="0" i="0" u="none" strike="noStrike" kern="1200" cap="none" spc="0" normalizeH="0" baseline="0" noProof="0" dirty="0">
                <a:ln>
                  <a:noFill/>
                </a:ln>
                <a:solidFill>
                  <a:srgbClr val="FF0000"/>
                </a:solidFill>
                <a:effectLst/>
                <a:uLnTx/>
                <a:uFillTx/>
                <a:latin typeface="Calibri" charset="0"/>
                <a:ea typeface="Geneva" charset="0"/>
                <a:cs typeface="Geneva" charset="0"/>
                <a:sym typeface="Wingdings" panose="05000000000000000000" pitchFamily="2" charset="2"/>
              </a:rPr>
              <a:t> </a:t>
            </a:r>
            <a:r>
              <a:rPr kumimoji="0" lang="en-US" sz="2400" b="0" i="0" u="none" strike="noStrike" kern="1200" cap="none" spc="0" normalizeH="0" baseline="0" noProof="0" dirty="0">
                <a:ln>
                  <a:noFill/>
                </a:ln>
                <a:solidFill>
                  <a:srgbClr val="FF0000"/>
                </a:solidFill>
                <a:effectLst/>
                <a:uLnTx/>
                <a:uFillTx/>
                <a:latin typeface="Calibri" charset="0"/>
                <a:ea typeface="Geneva" charset="0"/>
                <a:cs typeface="Geneva" charset="0"/>
              </a:rPr>
              <a:t>Good</a:t>
            </a:r>
          </a:p>
        </p:txBody>
      </p:sp>
    </p:spTree>
    <p:extLst>
      <p:ext uri="{BB962C8B-B14F-4D97-AF65-F5344CB8AC3E}">
        <p14:creationId xmlns:p14="http://schemas.microsoft.com/office/powerpoint/2010/main" val="575111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A17B5B8-18E4-40FA-97B1-24355810FBBC}"/>
              </a:ext>
            </a:extLst>
          </p:cNvPr>
          <p:cNvPicPr>
            <a:picLocks noGrp="1" noChangeAspect="1"/>
          </p:cNvPicPr>
          <p:nvPr>
            <p:ph idx="1"/>
          </p:nvPr>
        </p:nvPicPr>
        <p:blipFill>
          <a:blip r:embed="rId2"/>
          <a:stretch>
            <a:fillRect/>
          </a:stretch>
        </p:blipFill>
        <p:spPr>
          <a:xfrm>
            <a:off x="1004062" y="679629"/>
            <a:ext cx="7315200" cy="5640204"/>
          </a:xfrm>
          <a:prstGeom prst="rect">
            <a:avLst/>
          </a:prstGeom>
        </p:spPr>
      </p:pic>
      <p:sp>
        <p:nvSpPr>
          <p:cNvPr id="3" name="Title 2">
            <a:extLst>
              <a:ext uri="{FF2B5EF4-FFF2-40B4-BE49-F238E27FC236}">
                <a16:creationId xmlns:a16="http://schemas.microsoft.com/office/drawing/2014/main" id="{B59B49B8-D666-4ADA-9BD1-47123E4DA049}"/>
              </a:ext>
            </a:extLst>
          </p:cNvPr>
          <p:cNvSpPr>
            <a:spLocks noGrp="1"/>
          </p:cNvSpPr>
          <p:nvPr>
            <p:ph type="title"/>
          </p:nvPr>
        </p:nvSpPr>
        <p:spPr/>
        <p:txBody>
          <a:bodyPr/>
          <a:lstStyle/>
          <a:p>
            <a:r>
              <a:rPr lang="en-US" dirty="0"/>
              <a:t>RGA scans – before &amp; after</a:t>
            </a:r>
          </a:p>
        </p:txBody>
      </p:sp>
      <p:sp>
        <p:nvSpPr>
          <p:cNvPr id="4" name="Date Placeholder 3">
            <a:extLst>
              <a:ext uri="{FF2B5EF4-FFF2-40B4-BE49-F238E27FC236}">
                <a16:creationId xmlns:a16="http://schemas.microsoft.com/office/drawing/2014/main" id="{A3EEADBA-7EEE-44B6-A01D-5B94F4CE4302}"/>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022827E4-2D09-3B47-A90F-C92F1A444815}" type="datetime1">
              <a:rPr kumimoji="0" lang="en-US" sz="1200" b="0" i="0" u="none" strike="noStrike" kern="1200" cap="none" spc="0" normalizeH="0" baseline="0" noProof="0" smtClean="0">
                <a:ln>
                  <a:noFill/>
                </a:ln>
                <a:solidFill>
                  <a:srgbClr val="004C97"/>
                </a:solidFill>
                <a:effectLst/>
                <a:uLnTx/>
                <a:uFillTx/>
                <a:latin typeface="Helvetica" charset="0"/>
                <a:ea typeface="Geneva" pitchFamily="121" charset="-128"/>
              </a:rPr>
              <a:t>6/27/18</a:t>
            </a:fld>
            <a:endParaRPr kumimoji="0" lang="en-US" sz="1200" b="0" i="0" u="none" strike="noStrike" kern="1200" cap="none" spc="0" normalizeH="0" baseline="0" noProof="0" dirty="0">
              <a:ln>
                <a:noFill/>
              </a:ln>
              <a:solidFill>
                <a:srgbClr val="004C97"/>
              </a:solidFill>
              <a:effectLst/>
              <a:uLnTx/>
              <a:uFillTx/>
              <a:latin typeface="Helvetica" charset="0"/>
              <a:ea typeface="Geneva" pitchFamily="121" charset="-128"/>
            </a:endParaRPr>
          </a:p>
        </p:txBody>
      </p:sp>
      <p:sp>
        <p:nvSpPr>
          <p:cNvPr id="5" name="Footer Placeholder 4">
            <a:extLst>
              <a:ext uri="{FF2B5EF4-FFF2-40B4-BE49-F238E27FC236}">
                <a16:creationId xmlns:a16="http://schemas.microsoft.com/office/drawing/2014/main" id="{F85AFEFB-AF55-42BB-BB12-097D5C8B9CF4}"/>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Anna Grassellino - highQ/high G R&amp;D @ FNAL</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D841DD54-F3FF-4EB1-A272-E63276F210CA}"/>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a:ln>
                  <a:noFill/>
                </a:ln>
                <a:solidFill>
                  <a:srgbClr val="004C97"/>
                </a:solidFill>
                <a:effectLst/>
                <a:uLnTx/>
                <a:uFillTx/>
                <a:latin typeface="Helvetica" charset="0"/>
                <a:ea typeface="Geneva" pitchFamily="121" charset="-128"/>
              </a:rPr>
              <a:pPr marL="0" marR="0" lvl="0" indent="0" algn="l"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4C97"/>
              </a:solidFill>
              <a:effectLst/>
              <a:uLnTx/>
              <a:uFillTx/>
              <a:latin typeface="Helvetica" charset="0"/>
              <a:ea typeface="Geneva" pitchFamily="121" charset="-128"/>
            </a:endParaRPr>
          </a:p>
        </p:txBody>
      </p:sp>
      <p:sp>
        <p:nvSpPr>
          <p:cNvPr id="10" name="Oval 9">
            <a:extLst>
              <a:ext uri="{FF2B5EF4-FFF2-40B4-BE49-F238E27FC236}">
                <a16:creationId xmlns:a16="http://schemas.microsoft.com/office/drawing/2014/main" id="{54D1ECE8-AD12-47EF-A5DC-E70DCE1D1252}"/>
              </a:ext>
            </a:extLst>
          </p:cNvPr>
          <p:cNvSpPr/>
          <p:nvPr/>
        </p:nvSpPr>
        <p:spPr>
          <a:xfrm>
            <a:off x="3633537" y="2334126"/>
            <a:ext cx="541421" cy="3801979"/>
          </a:xfrm>
          <a:prstGeom prst="ellipse">
            <a:avLst/>
          </a:prstGeom>
          <a:noFill/>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520140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C37E7-42EB-AF48-AB2E-75F81260427B}"/>
              </a:ext>
            </a:extLst>
          </p:cNvPr>
          <p:cNvSpPr>
            <a:spLocks noGrp="1"/>
          </p:cNvSpPr>
          <p:nvPr>
            <p:ph type="title"/>
          </p:nvPr>
        </p:nvSpPr>
        <p:spPr>
          <a:xfrm>
            <a:off x="228598" y="-324354"/>
            <a:ext cx="8686800" cy="641739"/>
          </a:xfrm>
        </p:spPr>
        <p:txBody>
          <a:bodyPr/>
          <a:lstStyle/>
          <a:p>
            <a:r>
              <a:rPr lang="en-US" sz="1800" dirty="0"/>
              <a:t>N Infusion (and going up to doping)– summary and update</a:t>
            </a:r>
          </a:p>
        </p:txBody>
      </p:sp>
      <p:graphicFrame>
        <p:nvGraphicFramePr>
          <p:cNvPr id="7" name="Content Placeholder 6">
            <a:extLst>
              <a:ext uri="{FF2B5EF4-FFF2-40B4-BE49-F238E27FC236}">
                <a16:creationId xmlns:a16="http://schemas.microsoft.com/office/drawing/2014/main" id="{242B7B45-D616-414C-9266-B0E98613EE97}"/>
              </a:ext>
            </a:extLst>
          </p:cNvPr>
          <p:cNvGraphicFramePr>
            <a:graphicFrameLocks noGrp="1"/>
          </p:cNvGraphicFramePr>
          <p:nvPr>
            <p:ph idx="1"/>
            <p:extLst>
              <p:ext uri="{D42A27DB-BD31-4B8C-83A1-F6EECF244321}">
                <p14:modId xmlns:p14="http://schemas.microsoft.com/office/powerpoint/2010/main" val="1717727808"/>
              </p:ext>
            </p:extLst>
          </p:nvPr>
        </p:nvGraphicFramePr>
        <p:xfrm>
          <a:off x="121595" y="346562"/>
          <a:ext cx="8900807" cy="6436360"/>
        </p:xfrm>
        <a:graphic>
          <a:graphicData uri="http://schemas.openxmlformats.org/drawingml/2006/table">
            <a:tbl>
              <a:tblPr firstRow="1" bandRow="1">
                <a:tableStyleId>{5C22544A-7EE6-4342-B048-85BDC9FD1C3A}</a:tableStyleId>
              </a:tblPr>
              <a:tblGrid>
                <a:gridCol w="1250005">
                  <a:extLst>
                    <a:ext uri="{9D8B030D-6E8A-4147-A177-3AD203B41FA5}">
                      <a16:colId xmlns:a16="http://schemas.microsoft.com/office/drawing/2014/main" val="2388048401"/>
                    </a:ext>
                  </a:extLst>
                </a:gridCol>
                <a:gridCol w="1595335">
                  <a:extLst>
                    <a:ext uri="{9D8B030D-6E8A-4147-A177-3AD203B41FA5}">
                      <a16:colId xmlns:a16="http://schemas.microsoft.com/office/drawing/2014/main" val="494553951"/>
                    </a:ext>
                  </a:extLst>
                </a:gridCol>
                <a:gridCol w="1079770">
                  <a:extLst>
                    <a:ext uri="{9D8B030D-6E8A-4147-A177-3AD203B41FA5}">
                      <a16:colId xmlns:a16="http://schemas.microsoft.com/office/drawing/2014/main" val="2973157137"/>
                    </a:ext>
                  </a:extLst>
                </a:gridCol>
                <a:gridCol w="1079771">
                  <a:extLst>
                    <a:ext uri="{9D8B030D-6E8A-4147-A177-3AD203B41FA5}">
                      <a16:colId xmlns:a16="http://schemas.microsoft.com/office/drawing/2014/main" val="4030389473"/>
                    </a:ext>
                  </a:extLst>
                </a:gridCol>
                <a:gridCol w="1381327">
                  <a:extLst>
                    <a:ext uri="{9D8B030D-6E8A-4147-A177-3AD203B41FA5}">
                      <a16:colId xmlns:a16="http://schemas.microsoft.com/office/drawing/2014/main" val="152495602"/>
                    </a:ext>
                  </a:extLst>
                </a:gridCol>
                <a:gridCol w="1215958">
                  <a:extLst>
                    <a:ext uri="{9D8B030D-6E8A-4147-A177-3AD203B41FA5}">
                      <a16:colId xmlns:a16="http://schemas.microsoft.com/office/drawing/2014/main" val="507663044"/>
                    </a:ext>
                  </a:extLst>
                </a:gridCol>
                <a:gridCol w="1298641">
                  <a:extLst>
                    <a:ext uri="{9D8B030D-6E8A-4147-A177-3AD203B41FA5}">
                      <a16:colId xmlns:a16="http://schemas.microsoft.com/office/drawing/2014/main" val="1407801882"/>
                    </a:ext>
                  </a:extLst>
                </a:gridCol>
              </a:tblGrid>
              <a:tr h="370840">
                <a:tc>
                  <a:txBody>
                    <a:bodyPr/>
                    <a:lstStyle/>
                    <a:p>
                      <a:r>
                        <a:rPr lang="en-US" sz="1200" b="1" dirty="0">
                          <a:solidFill>
                            <a:srgbClr val="FF0000"/>
                          </a:solidFill>
                        </a:rPr>
                        <a:t>Temperature</a:t>
                      </a:r>
                    </a:p>
                  </a:txBody>
                  <a:tcPr/>
                </a:tc>
                <a:tc>
                  <a:txBody>
                    <a:bodyPr/>
                    <a:lstStyle/>
                    <a:p>
                      <a:r>
                        <a:rPr lang="en-US" sz="1200" b="1" dirty="0">
                          <a:solidFill>
                            <a:srgbClr val="FF0000"/>
                          </a:solidFill>
                        </a:rPr>
                        <a:t>Duration of N</a:t>
                      </a:r>
                      <a:r>
                        <a:rPr lang="en-US" sz="1200" b="1" baseline="-25000" dirty="0">
                          <a:solidFill>
                            <a:srgbClr val="FF0000"/>
                          </a:solidFill>
                        </a:rPr>
                        <a:t>2</a:t>
                      </a:r>
                      <a:r>
                        <a:rPr lang="en-US" sz="1200" b="1" dirty="0">
                          <a:solidFill>
                            <a:srgbClr val="FF0000"/>
                          </a:solidFill>
                        </a:rPr>
                        <a:t> injection (@25 </a:t>
                      </a:r>
                      <a:r>
                        <a:rPr lang="en-US" sz="1200" b="1" dirty="0" err="1">
                          <a:solidFill>
                            <a:srgbClr val="FF0000"/>
                          </a:solidFill>
                        </a:rPr>
                        <a:t>mTorr</a:t>
                      </a:r>
                      <a:r>
                        <a:rPr lang="en-US" sz="1200" b="1" dirty="0">
                          <a:solidFill>
                            <a:srgbClr val="FF0000"/>
                          </a:solidFill>
                        </a:rPr>
                        <a:t>)</a:t>
                      </a:r>
                    </a:p>
                  </a:txBody>
                  <a:tcPr/>
                </a:tc>
                <a:tc>
                  <a:txBody>
                    <a:bodyPr/>
                    <a:lstStyle/>
                    <a:p>
                      <a:r>
                        <a:rPr lang="en-US" sz="1200" b="1" dirty="0" err="1">
                          <a:solidFill>
                            <a:srgbClr val="FF0000"/>
                          </a:solidFill>
                        </a:rPr>
                        <a:t>E</a:t>
                      </a:r>
                      <a:r>
                        <a:rPr lang="en-US" sz="1200" b="1" baseline="-25000" dirty="0" err="1">
                          <a:solidFill>
                            <a:srgbClr val="FF0000"/>
                          </a:solidFill>
                        </a:rPr>
                        <a:t>acc</a:t>
                      </a:r>
                      <a:r>
                        <a:rPr lang="en-US" sz="1200" b="1" dirty="0">
                          <a:solidFill>
                            <a:srgbClr val="FF0000"/>
                          </a:solidFill>
                        </a:rPr>
                        <a:t> max, </a:t>
                      </a:r>
                    </a:p>
                    <a:p>
                      <a:r>
                        <a:rPr lang="en-US" sz="1200" b="1" dirty="0">
                          <a:solidFill>
                            <a:srgbClr val="FF0000"/>
                          </a:solidFill>
                        </a:rPr>
                        <a:t>average</a:t>
                      </a:r>
                    </a:p>
                  </a:txBody>
                  <a:tcPr/>
                </a:tc>
                <a:tc>
                  <a:txBody>
                    <a:bodyPr/>
                    <a:lstStyle/>
                    <a:p>
                      <a:r>
                        <a:rPr lang="en-US" sz="1200" b="1" dirty="0">
                          <a:solidFill>
                            <a:srgbClr val="FF0000"/>
                          </a:solidFill>
                        </a:rPr>
                        <a:t>Q @ 21 MV/m -2K</a:t>
                      </a:r>
                    </a:p>
                  </a:txBody>
                  <a:tcPr/>
                </a:tc>
                <a:tc>
                  <a:txBody>
                    <a:bodyPr/>
                    <a:lstStyle/>
                    <a:p>
                      <a:r>
                        <a:rPr lang="en-US" sz="1200" b="1" dirty="0">
                          <a:solidFill>
                            <a:srgbClr val="FF0000"/>
                          </a:solidFill>
                        </a:rPr>
                        <a:t>Q@ 35 MV/m -2K</a:t>
                      </a:r>
                    </a:p>
                    <a:p>
                      <a:endParaRPr lang="en-US" sz="1200" b="1" dirty="0">
                        <a:solidFill>
                          <a:srgbClr val="FF0000"/>
                        </a:solidFill>
                      </a:endParaRPr>
                    </a:p>
                  </a:txBody>
                  <a:tcPr/>
                </a:tc>
                <a:tc>
                  <a:txBody>
                    <a:bodyPr/>
                    <a:lstStyle/>
                    <a:p>
                      <a:r>
                        <a:rPr lang="en-US" sz="1200" b="1" dirty="0">
                          <a:solidFill>
                            <a:srgbClr val="FF0000"/>
                          </a:solidFill>
                        </a:rPr>
                        <a:t>Limitation</a:t>
                      </a:r>
                    </a:p>
                  </a:txBody>
                  <a:tcPr/>
                </a:tc>
                <a:tc>
                  <a:txBody>
                    <a:bodyPr/>
                    <a:lstStyle/>
                    <a:p>
                      <a:r>
                        <a:rPr lang="en-US" sz="1200" b="1" dirty="0">
                          <a:solidFill>
                            <a:srgbClr val="FF0000"/>
                          </a:solidFill>
                        </a:rPr>
                        <a:t>Average on # single cell cavities</a:t>
                      </a:r>
                    </a:p>
                  </a:txBody>
                  <a:tcPr/>
                </a:tc>
                <a:extLst>
                  <a:ext uri="{0D108BD9-81ED-4DB2-BD59-A6C34878D82A}">
                    <a16:rowId xmlns:a16="http://schemas.microsoft.com/office/drawing/2014/main" val="3303714284"/>
                  </a:ext>
                </a:extLst>
              </a:tr>
              <a:tr h="370840">
                <a:tc>
                  <a:txBody>
                    <a:bodyPr/>
                    <a:lstStyle/>
                    <a:p>
                      <a:r>
                        <a:rPr lang="en-US" sz="1200" b="1" dirty="0"/>
                        <a:t>120</a:t>
                      </a:r>
                      <a:r>
                        <a:rPr lang="en-US" sz="1200" b="1" kern="1200" dirty="0">
                          <a:solidFill>
                            <a:schemeClr val="dk1"/>
                          </a:solidFill>
                          <a:effectLst/>
                          <a:latin typeface="+mn-lt"/>
                          <a:ea typeface="+mn-ea"/>
                          <a:cs typeface="+mn-cs"/>
                          <a:sym typeface="Symbol" pitchFamily="2" charset="2"/>
                        </a:rPr>
                        <a:t></a:t>
                      </a:r>
                      <a:r>
                        <a:rPr lang="en-US" sz="1200" b="1" dirty="0"/>
                        <a:t>C</a:t>
                      </a:r>
                    </a:p>
                  </a:txBody>
                  <a:tcPr/>
                </a:tc>
                <a:tc>
                  <a:txBody>
                    <a:bodyPr/>
                    <a:lstStyle/>
                    <a:p>
                      <a:r>
                        <a:rPr lang="en-US" sz="1200" b="1" dirty="0"/>
                        <a:t>24 </a:t>
                      </a:r>
                      <a:r>
                        <a:rPr lang="en-US" sz="1200" b="1" dirty="0" err="1"/>
                        <a:t>hrs</a:t>
                      </a:r>
                      <a:endParaRPr lang="en-US" sz="1200" b="1" dirty="0"/>
                    </a:p>
                  </a:txBody>
                  <a:tcPr/>
                </a:tc>
                <a:tc>
                  <a:txBody>
                    <a:bodyPr/>
                    <a:lstStyle/>
                    <a:p>
                      <a:r>
                        <a:rPr lang="en-US" sz="1200" b="1" dirty="0"/>
                        <a:t>38 MV/m</a:t>
                      </a:r>
                    </a:p>
                  </a:txBody>
                  <a:tcPr/>
                </a:tc>
                <a:tc>
                  <a:txBody>
                    <a:bodyPr/>
                    <a:lstStyle/>
                    <a:p>
                      <a:r>
                        <a:rPr lang="en-US" sz="1200" b="1" dirty="0"/>
                        <a:t>2.5e10</a:t>
                      </a:r>
                    </a:p>
                  </a:txBody>
                  <a:tcPr/>
                </a:tc>
                <a:tc>
                  <a:txBody>
                    <a:bodyPr/>
                    <a:lstStyle/>
                    <a:p>
                      <a:r>
                        <a:rPr lang="en-US" sz="1200" b="1" dirty="0"/>
                        <a:t>1.7e10</a:t>
                      </a:r>
                    </a:p>
                  </a:txBody>
                  <a:tcPr/>
                </a:tc>
                <a:tc>
                  <a:txBody>
                    <a:bodyPr/>
                    <a:lstStyle/>
                    <a:p>
                      <a:r>
                        <a:rPr lang="en-US" sz="1200" b="1" dirty="0"/>
                        <a:t>Q slope @30</a:t>
                      </a:r>
                    </a:p>
                  </a:txBody>
                  <a:tcPr/>
                </a:tc>
                <a:tc>
                  <a:txBody>
                    <a:bodyPr/>
                    <a:lstStyle/>
                    <a:p>
                      <a:r>
                        <a:rPr lang="en-US" sz="1200" b="1" dirty="0"/>
                        <a:t>1</a:t>
                      </a:r>
                    </a:p>
                  </a:txBody>
                  <a:tcPr/>
                </a:tc>
                <a:extLst>
                  <a:ext uri="{0D108BD9-81ED-4DB2-BD59-A6C34878D82A}">
                    <a16:rowId xmlns:a16="http://schemas.microsoft.com/office/drawing/2014/main" val="83148532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120</a:t>
                      </a:r>
                      <a:r>
                        <a:rPr lang="en-US" sz="1200" b="1" kern="1200" dirty="0">
                          <a:solidFill>
                            <a:schemeClr val="dk1"/>
                          </a:solidFill>
                          <a:effectLst/>
                          <a:latin typeface="+mn-lt"/>
                          <a:ea typeface="+mn-ea"/>
                          <a:cs typeface="+mn-cs"/>
                          <a:sym typeface="Symbol" pitchFamily="2" charset="2"/>
                        </a:rPr>
                        <a:t></a:t>
                      </a:r>
                      <a:r>
                        <a:rPr lang="en-US" sz="1200" b="1" dirty="0"/>
                        <a:t>C</a:t>
                      </a:r>
                    </a:p>
                  </a:txBody>
                  <a:tcPr/>
                </a:tc>
                <a:tc>
                  <a:txBody>
                    <a:bodyPr/>
                    <a:lstStyle/>
                    <a:p>
                      <a:r>
                        <a:rPr lang="en-US" sz="1200" b="1" dirty="0"/>
                        <a:t>48 </a:t>
                      </a:r>
                      <a:r>
                        <a:rPr lang="en-US" sz="1200" b="1" dirty="0" err="1"/>
                        <a:t>hrs</a:t>
                      </a:r>
                      <a:endParaRPr lang="en-US" sz="1200" b="1" dirty="0"/>
                    </a:p>
                  </a:txBody>
                  <a:tcPr/>
                </a:tc>
                <a:tc>
                  <a:txBody>
                    <a:bodyPr/>
                    <a:lstStyle/>
                    <a:p>
                      <a:r>
                        <a:rPr lang="en-US" sz="1200" b="1" dirty="0"/>
                        <a:t>43 MV/m</a:t>
                      </a:r>
                    </a:p>
                    <a:p>
                      <a:r>
                        <a:rPr lang="en-US" sz="1200" b="1" dirty="0"/>
                        <a:t>(max 45.6)</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2.5e10</a:t>
                      </a:r>
                    </a:p>
                    <a:p>
                      <a:endParaRPr lang="en-US" sz="1200" b="1" dirty="0"/>
                    </a:p>
                  </a:txBody>
                  <a:tcPr/>
                </a:tc>
                <a:tc>
                  <a:txBody>
                    <a:bodyPr/>
                    <a:lstStyle/>
                    <a:p>
                      <a:r>
                        <a:rPr lang="en-US" sz="1200" b="1" dirty="0"/>
                        <a:t>2.3e10</a:t>
                      </a:r>
                    </a:p>
                  </a:txBody>
                  <a:tcPr/>
                </a:tc>
                <a:tc>
                  <a:txBody>
                    <a:bodyPr/>
                    <a:lstStyle/>
                    <a:p>
                      <a:r>
                        <a:rPr lang="en-US" sz="1200" b="1" dirty="0"/>
                        <a:t>Quench</a:t>
                      </a:r>
                    </a:p>
                  </a:txBody>
                  <a:tcPr/>
                </a:tc>
                <a:tc>
                  <a:txBody>
                    <a:bodyPr/>
                    <a:lstStyle/>
                    <a:p>
                      <a:r>
                        <a:rPr lang="en-US" sz="1200" b="1" dirty="0"/>
                        <a:t>6</a:t>
                      </a:r>
                    </a:p>
                  </a:txBody>
                  <a:tcPr/>
                </a:tc>
                <a:extLst>
                  <a:ext uri="{0D108BD9-81ED-4DB2-BD59-A6C34878D82A}">
                    <a16:rowId xmlns:a16="http://schemas.microsoft.com/office/drawing/2014/main" val="145118493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120</a:t>
                      </a:r>
                      <a:r>
                        <a:rPr lang="en-US" sz="1200" b="1" kern="1200" dirty="0">
                          <a:solidFill>
                            <a:schemeClr val="dk1"/>
                          </a:solidFill>
                          <a:effectLst/>
                          <a:latin typeface="+mn-lt"/>
                          <a:ea typeface="+mn-ea"/>
                          <a:cs typeface="+mn-cs"/>
                          <a:sym typeface="Symbol" pitchFamily="2" charset="2"/>
                        </a:rPr>
                        <a:t></a:t>
                      </a:r>
                      <a:r>
                        <a:rPr lang="en-US" sz="1200" b="1" dirty="0"/>
                        <a:t>C</a:t>
                      </a:r>
                    </a:p>
                  </a:txBody>
                  <a:tcPr/>
                </a:tc>
                <a:tc>
                  <a:txBody>
                    <a:bodyPr/>
                    <a:lstStyle/>
                    <a:p>
                      <a:r>
                        <a:rPr lang="en-US" sz="1200" b="1" dirty="0"/>
                        <a:t>48 </a:t>
                      </a:r>
                      <a:r>
                        <a:rPr lang="en-US" sz="1200" b="1" dirty="0" err="1"/>
                        <a:t>hrs</a:t>
                      </a:r>
                      <a:r>
                        <a:rPr lang="en-US" sz="1200" b="1" dirty="0"/>
                        <a:t> w/o N</a:t>
                      </a:r>
                      <a:r>
                        <a:rPr lang="en-US" sz="1200" b="1" baseline="-25000" dirty="0"/>
                        <a:t>2</a:t>
                      </a:r>
                      <a:endParaRPr lang="en-US" sz="1200" b="1" dirty="0"/>
                    </a:p>
                  </a:txBody>
                  <a:tcPr/>
                </a:tc>
                <a:tc>
                  <a:txBody>
                    <a:bodyPr/>
                    <a:lstStyle/>
                    <a:p>
                      <a:r>
                        <a:rPr lang="en-US" sz="1200" b="1" dirty="0"/>
                        <a:t>36 MV/m </a:t>
                      </a:r>
                    </a:p>
                  </a:txBody>
                  <a:tcPr/>
                </a:tc>
                <a:tc>
                  <a:txBody>
                    <a:bodyPr/>
                    <a:lstStyle/>
                    <a:p>
                      <a:r>
                        <a:rPr lang="en-US" sz="1200" b="1" dirty="0"/>
                        <a:t>2.5e10</a:t>
                      </a:r>
                    </a:p>
                  </a:txBody>
                  <a:tcPr/>
                </a:tc>
                <a:tc>
                  <a:txBody>
                    <a:bodyPr/>
                    <a:lstStyle/>
                    <a:p>
                      <a:r>
                        <a:rPr lang="en-US" sz="1200" b="1" dirty="0"/>
                        <a:t>1e9</a:t>
                      </a:r>
                    </a:p>
                  </a:txBody>
                  <a:tcPr/>
                </a:tc>
                <a:tc>
                  <a:txBody>
                    <a:bodyPr/>
                    <a:lstStyle/>
                    <a:p>
                      <a:r>
                        <a:rPr lang="en-US" sz="1200" b="1" dirty="0"/>
                        <a:t>Q slope @30</a:t>
                      </a:r>
                    </a:p>
                  </a:txBody>
                  <a:tcPr/>
                </a:tc>
                <a:tc>
                  <a:txBody>
                    <a:bodyPr/>
                    <a:lstStyle/>
                    <a:p>
                      <a:r>
                        <a:rPr lang="en-US" sz="1200" b="1" dirty="0"/>
                        <a:t>2</a:t>
                      </a:r>
                    </a:p>
                  </a:txBody>
                  <a:tcPr/>
                </a:tc>
                <a:extLst>
                  <a:ext uri="{0D108BD9-81ED-4DB2-BD59-A6C34878D82A}">
                    <a16:rowId xmlns:a16="http://schemas.microsoft.com/office/drawing/2014/main" val="347369649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120</a:t>
                      </a:r>
                      <a:r>
                        <a:rPr lang="en-US" sz="1200" b="1" kern="1200" dirty="0">
                          <a:solidFill>
                            <a:schemeClr val="dk1"/>
                          </a:solidFill>
                          <a:effectLst/>
                          <a:latin typeface="+mn-lt"/>
                          <a:ea typeface="+mn-ea"/>
                          <a:cs typeface="+mn-cs"/>
                          <a:sym typeface="Symbol" pitchFamily="2" charset="2"/>
                        </a:rPr>
                        <a:t></a:t>
                      </a:r>
                      <a:r>
                        <a:rPr lang="en-US" sz="1200" b="1" dirty="0"/>
                        <a:t>C</a:t>
                      </a:r>
                    </a:p>
                  </a:txBody>
                  <a:tcPr/>
                </a:tc>
                <a:tc>
                  <a:txBody>
                    <a:bodyPr/>
                    <a:lstStyle/>
                    <a:p>
                      <a:r>
                        <a:rPr lang="en-US" sz="1200" b="1" dirty="0"/>
                        <a:t>60 </a:t>
                      </a:r>
                      <a:r>
                        <a:rPr lang="en-US" sz="1200" b="1" dirty="0" err="1"/>
                        <a:t>hrs</a:t>
                      </a:r>
                      <a:endParaRPr lang="en-US" sz="1200" b="1" dirty="0"/>
                    </a:p>
                  </a:txBody>
                  <a:tcPr/>
                </a:tc>
                <a:tc>
                  <a:txBody>
                    <a:bodyPr/>
                    <a:lstStyle/>
                    <a:p>
                      <a:r>
                        <a:rPr lang="en-US" sz="1200" b="1" dirty="0"/>
                        <a:t>43 MV/m</a:t>
                      </a:r>
                    </a:p>
                    <a:p>
                      <a:r>
                        <a:rPr lang="en-US" sz="1200" b="1" dirty="0"/>
                        <a:t>(max 44.5)</a:t>
                      </a:r>
                    </a:p>
                  </a:txBody>
                  <a:tcPr/>
                </a:tc>
                <a:tc>
                  <a:txBody>
                    <a:bodyPr/>
                    <a:lstStyle/>
                    <a:p>
                      <a:r>
                        <a:rPr lang="en-US" sz="1200" b="1" dirty="0"/>
                        <a:t>3e10</a:t>
                      </a:r>
                    </a:p>
                  </a:txBody>
                  <a:tcPr/>
                </a:tc>
                <a:tc>
                  <a:txBody>
                    <a:bodyPr/>
                    <a:lstStyle/>
                    <a:p>
                      <a:r>
                        <a:rPr lang="en-US" sz="1200" b="1" dirty="0"/>
                        <a:t>2.5e10</a:t>
                      </a:r>
                    </a:p>
                  </a:txBody>
                  <a:tcPr/>
                </a:tc>
                <a:tc>
                  <a:txBody>
                    <a:bodyPr/>
                    <a:lstStyle/>
                    <a:p>
                      <a:r>
                        <a:rPr lang="en-US" sz="1200" b="1" dirty="0"/>
                        <a:t>Quench</a:t>
                      </a:r>
                    </a:p>
                  </a:txBody>
                  <a:tcPr/>
                </a:tc>
                <a:tc>
                  <a:txBody>
                    <a:bodyPr/>
                    <a:lstStyle/>
                    <a:p>
                      <a:r>
                        <a:rPr lang="en-US" sz="1200" b="1" dirty="0"/>
                        <a:t>3</a:t>
                      </a:r>
                    </a:p>
                  </a:txBody>
                  <a:tcPr/>
                </a:tc>
                <a:extLst>
                  <a:ext uri="{0D108BD9-81ED-4DB2-BD59-A6C34878D82A}">
                    <a16:rowId xmlns:a16="http://schemas.microsoft.com/office/drawing/2014/main" val="242610185"/>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120</a:t>
                      </a:r>
                      <a:r>
                        <a:rPr lang="en-US" sz="1200" b="1" kern="1200" dirty="0">
                          <a:solidFill>
                            <a:schemeClr val="dk1"/>
                          </a:solidFill>
                          <a:effectLst/>
                          <a:latin typeface="+mn-lt"/>
                          <a:ea typeface="+mn-ea"/>
                          <a:cs typeface="+mn-cs"/>
                          <a:sym typeface="Symbol" pitchFamily="2" charset="2"/>
                        </a:rPr>
                        <a:t></a:t>
                      </a:r>
                      <a:r>
                        <a:rPr lang="en-US" sz="1200" b="1" dirty="0"/>
                        <a:t>C</a:t>
                      </a:r>
                    </a:p>
                  </a:txBody>
                  <a:tcPr/>
                </a:tc>
                <a:tc>
                  <a:txBody>
                    <a:bodyPr/>
                    <a:lstStyle/>
                    <a:p>
                      <a:r>
                        <a:rPr lang="en-US" sz="1200" b="1" dirty="0"/>
                        <a:t>60 hours (BCP)</a:t>
                      </a:r>
                    </a:p>
                  </a:txBody>
                  <a:tcPr/>
                </a:tc>
                <a:tc>
                  <a:txBody>
                    <a:bodyPr/>
                    <a:lstStyle/>
                    <a:p>
                      <a:r>
                        <a:rPr lang="en-US" sz="1200" b="1" dirty="0"/>
                        <a:t>33 MV/m</a:t>
                      </a:r>
                    </a:p>
                  </a:txBody>
                  <a:tcPr/>
                </a:tc>
                <a:tc>
                  <a:txBody>
                    <a:bodyPr/>
                    <a:lstStyle/>
                    <a:p>
                      <a:r>
                        <a:rPr lang="en-US" sz="1200" b="1" dirty="0"/>
                        <a:t>2.7e10</a:t>
                      </a:r>
                    </a:p>
                  </a:txBody>
                  <a:tcPr/>
                </a:tc>
                <a:tc>
                  <a:txBody>
                    <a:bodyPr/>
                    <a:lstStyle/>
                    <a:p>
                      <a:r>
                        <a:rPr lang="en-US" sz="1200" b="1" dirty="0"/>
                        <a:t>~2e10 @30</a:t>
                      </a:r>
                    </a:p>
                  </a:txBody>
                  <a:tcPr/>
                </a:tc>
                <a:tc>
                  <a:txBody>
                    <a:bodyPr/>
                    <a:lstStyle/>
                    <a:p>
                      <a:r>
                        <a:rPr lang="en-US" sz="1200" b="1" dirty="0"/>
                        <a:t>Q slope @28</a:t>
                      </a:r>
                    </a:p>
                  </a:txBody>
                  <a:tcPr/>
                </a:tc>
                <a:tc>
                  <a:txBody>
                    <a:bodyPr/>
                    <a:lstStyle/>
                    <a:p>
                      <a:r>
                        <a:rPr lang="en-US" sz="1200" b="1" dirty="0"/>
                        <a:t>1</a:t>
                      </a:r>
                    </a:p>
                  </a:txBody>
                  <a:tcPr/>
                </a:tc>
                <a:extLst>
                  <a:ext uri="{0D108BD9-81ED-4DB2-BD59-A6C34878D82A}">
                    <a16:rowId xmlns:a16="http://schemas.microsoft.com/office/drawing/2014/main" val="101072760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120</a:t>
                      </a:r>
                      <a:r>
                        <a:rPr lang="en-US" sz="1200" b="1" kern="1200" dirty="0">
                          <a:solidFill>
                            <a:schemeClr val="dk1"/>
                          </a:solidFill>
                          <a:effectLst/>
                          <a:latin typeface="+mn-lt"/>
                          <a:ea typeface="+mn-ea"/>
                          <a:cs typeface="+mn-cs"/>
                          <a:sym typeface="Symbol" pitchFamily="2" charset="2"/>
                        </a:rPr>
                        <a:t></a:t>
                      </a:r>
                      <a:r>
                        <a:rPr lang="en-US" sz="1200" b="1" dirty="0"/>
                        <a:t>C **</a:t>
                      </a:r>
                    </a:p>
                  </a:txBody>
                  <a:tcPr/>
                </a:tc>
                <a:tc>
                  <a:txBody>
                    <a:bodyPr/>
                    <a:lstStyle/>
                    <a:p>
                      <a:r>
                        <a:rPr lang="en-US" sz="1200" b="1" dirty="0"/>
                        <a:t>90 </a:t>
                      </a:r>
                      <a:r>
                        <a:rPr lang="en-US" sz="1200" b="1" dirty="0" err="1"/>
                        <a:t>hrs</a:t>
                      </a:r>
                      <a:endParaRPr lang="en-US" sz="1200" b="1" dirty="0"/>
                    </a:p>
                  </a:txBody>
                  <a:tcPr/>
                </a:tc>
                <a:tc>
                  <a:txBody>
                    <a:bodyPr/>
                    <a:lstStyle/>
                    <a:p>
                      <a:r>
                        <a:rPr lang="en-US" sz="1200" b="1" dirty="0"/>
                        <a:t>42 MV/m</a:t>
                      </a:r>
                    </a:p>
                  </a:txBody>
                  <a:tcPr/>
                </a:tc>
                <a:tc>
                  <a:txBody>
                    <a:bodyPr/>
                    <a:lstStyle/>
                    <a:p>
                      <a:r>
                        <a:rPr lang="en-US" sz="1200" b="1" dirty="0"/>
                        <a:t>2.3e10</a:t>
                      </a:r>
                    </a:p>
                  </a:txBody>
                  <a:tcPr/>
                </a:tc>
                <a:tc>
                  <a:txBody>
                    <a:bodyPr/>
                    <a:lstStyle/>
                    <a:p>
                      <a:r>
                        <a:rPr lang="en-US" sz="1200" b="1" dirty="0"/>
                        <a:t>2e10</a:t>
                      </a:r>
                    </a:p>
                  </a:txBody>
                  <a:tcPr/>
                </a:tc>
                <a:tc>
                  <a:txBody>
                    <a:bodyPr/>
                    <a:lstStyle/>
                    <a:p>
                      <a:r>
                        <a:rPr lang="en-US" sz="1200" b="1" dirty="0"/>
                        <a:t>Quench/slope</a:t>
                      </a:r>
                    </a:p>
                  </a:txBody>
                  <a:tcPr/>
                </a:tc>
                <a:tc>
                  <a:txBody>
                    <a:bodyPr/>
                    <a:lstStyle/>
                    <a:p>
                      <a:r>
                        <a:rPr lang="en-US" sz="1200" b="1" dirty="0"/>
                        <a:t>2 ** (non well annealed NX)</a:t>
                      </a:r>
                    </a:p>
                  </a:txBody>
                  <a:tcPr/>
                </a:tc>
                <a:extLst>
                  <a:ext uri="{0D108BD9-81ED-4DB2-BD59-A6C34878D82A}">
                    <a16:rowId xmlns:a16="http://schemas.microsoft.com/office/drawing/2014/main" val="3919082609"/>
                  </a:ext>
                </a:extLst>
              </a:tr>
              <a:tr h="370840">
                <a:tc>
                  <a:txBody>
                    <a:bodyPr/>
                    <a:lstStyle/>
                    <a:p>
                      <a:r>
                        <a:rPr lang="en-US" sz="1200" b="1" dirty="0"/>
                        <a:t>140</a:t>
                      </a:r>
                      <a:r>
                        <a:rPr lang="en-US" sz="1200" b="1" kern="1200" dirty="0">
                          <a:solidFill>
                            <a:schemeClr val="dk1"/>
                          </a:solidFill>
                          <a:effectLst/>
                          <a:latin typeface="+mn-lt"/>
                          <a:ea typeface="+mn-ea"/>
                          <a:cs typeface="+mn-cs"/>
                          <a:sym typeface="Symbol" pitchFamily="2" charset="2"/>
                        </a:rPr>
                        <a:t></a:t>
                      </a:r>
                      <a:r>
                        <a:rPr lang="en-US" sz="1200" b="1" dirty="0"/>
                        <a:t>C</a:t>
                      </a:r>
                    </a:p>
                  </a:txBody>
                  <a:tcPr/>
                </a:tc>
                <a:tc>
                  <a:txBody>
                    <a:bodyPr/>
                    <a:lstStyle/>
                    <a:p>
                      <a:r>
                        <a:rPr lang="en-US" sz="1200" b="1" dirty="0"/>
                        <a:t>48 </a:t>
                      </a:r>
                      <a:r>
                        <a:rPr lang="en-US" sz="1200" b="1" dirty="0" err="1"/>
                        <a:t>hrs</a:t>
                      </a:r>
                      <a:endParaRPr lang="en-US" sz="1200" b="1" dirty="0"/>
                    </a:p>
                  </a:txBody>
                  <a:tcPr/>
                </a:tc>
                <a:tc>
                  <a:txBody>
                    <a:bodyPr/>
                    <a:lstStyle/>
                    <a:p>
                      <a:r>
                        <a:rPr lang="en-US" sz="1200" b="1" dirty="0"/>
                        <a:t>35 MV/m</a:t>
                      </a:r>
                    </a:p>
                  </a:txBody>
                  <a:tcPr/>
                </a:tc>
                <a:tc>
                  <a:txBody>
                    <a:bodyPr/>
                    <a:lstStyle/>
                    <a:p>
                      <a:r>
                        <a:rPr lang="en-US" sz="1200" b="1" dirty="0"/>
                        <a:t>2.5e10</a:t>
                      </a:r>
                    </a:p>
                  </a:txBody>
                  <a:tcPr/>
                </a:tc>
                <a:tc>
                  <a:txBody>
                    <a:bodyPr/>
                    <a:lstStyle/>
                    <a:p>
                      <a:r>
                        <a:rPr lang="en-US" sz="1200" b="1" dirty="0"/>
                        <a:t>2.2e10</a:t>
                      </a:r>
                    </a:p>
                  </a:txBody>
                  <a:tcPr/>
                </a:tc>
                <a:tc>
                  <a:txBody>
                    <a:bodyPr/>
                    <a:lstStyle/>
                    <a:p>
                      <a:r>
                        <a:rPr lang="en-US" sz="1200" b="1" dirty="0"/>
                        <a:t>Quench</a:t>
                      </a:r>
                    </a:p>
                  </a:txBody>
                  <a:tcPr/>
                </a:tc>
                <a:tc>
                  <a:txBody>
                    <a:bodyPr/>
                    <a:lstStyle/>
                    <a:p>
                      <a:r>
                        <a:rPr lang="en-US" sz="1200" b="1" dirty="0"/>
                        <a:t>2</a:t>
                      </a:r>
                    </a:p>
                  </a:txBody>
                  <a:tcPr/>
                </a:tc>
                <a:extLst>
                  <a:ext uri="{0D108BD9-81ED-4DB2-BD59-A6C34878D82A}">
                    <a16:rowId xmlns:a16="http://schemas.microsoft.com/office/drawing/2014/main" val="3855065601"/>
                  </a:ext>
                </a:extLst>
              </a:tr>
              <a:tr h="370840">
                <a:tc>
                  <a:txBody>
                    <a:bodyPr/>
                    <a:lstStyle/>
                    <a:p>
                      <a:r>
                        <a:rPr lang="en-US" sz="1200" b="1" dirty="0"/>
                        <a:t>160</a:t>
                      </a:r>
                      <a:r>
                        <a:rPr lang="en-US" sz="1200" b="1" kern="1200" dirty="0">
                          <a:solidFill>
                            <a:schemeClr val="dk1"/>
                          </a:solidFill>
                          <a:effectLst/>
                          <a:latin typeface="+mn-lt"/>
                          <a:ea typeface="+mn-ea"/>
                          <a:cs typeface="+mn-cs"/>
                          <a:sym typeface="Symbol" pitchFamily="2" charset="2"/>
                        </a:rPr>
                        <a:t></a:t>
                      </a:r>
                      <a:r>
                        <a:rPr lang="en-US" sz="1200" b="1" dirty="0"/>
                        <a:t>C</a:t>
                      </a:r>
                    </a:p>
                  </a:txBody>
                  <a:tcPr/>
                </a:tc>
                <a:tc>
                  <a:txBody>
                    <a:bodyPr/>
                    <a:lstStyle/>
                    <a:p>
                      <a:r>
                        <a:rPr lang="en-US" sz="1200" b="1" dirty="0"/>
                        <a:t>48 </a:t>
                      </a:r>
                      <a:r>
                        <a:rPr lang="en-US" sz="1200" b="1" dirty="0" err="1"/>
                        <a:t>hrs</a:t>
                      </a:r>
                      <a:endParaRPr lang="en-US" sz="1200" b="1" dirty="0"/>
                    </a:p>
                  </a:txBody>
                  <a:tcPr/>
                </a:tc>
                <a:tc>
                  <a:txBody>
                    <a:bodyPr/>
                    <a:lstStyle/>
                    <a:p>
                      <a:r>
                        <a:rPr lang="en-US" sz="1200" b="1" dirty="0"/>
                        <a:t>36 MV/m</a:t>
                      </a:r>
                    </a:p>
                  </a:txBody>
                  <a:tcPr/>
                </a:tc>
                <a:tc>
                  <a:txBody>
                    <a:bodyPr/>
                    <a:lstStyle/>
                    <a:p>
                      <a:r>
                        <a:rPr lang="en-US" sz="1200" b="1" dirty="0"/>
                        <a:t>3e10</a:t>
                      </a:r>
                    </a:p>
                  </a:txBody>
                  <a:tcPr/>
                </a:tc>
                <a:tc>
                  <a:txBody>
                    <a:bodyPr/>
                    <a:lstStyle/>
                    <a:p>
                      <a:r>
                        <a:rPr lang="en-US" sz="1200" b="1" dirty="0"/>
                        <a:t>1e10</a:t>
                      </a:r>
                    </a:p>
                  </a:txBody>
                  <a:tcPr/>
                </a:tc>
                <a:tc>
                  <a:txBody>
                    <a:bodyPr/>
                    <a:lstStyle/>
                    <a:p>
                      <a:r>
                        <a:rPr lang="en-US" sz="1200" b="1" dirty="0"/>
                        <a:t>Q slope@30</a:t>
                      </a:r>
                    </a:p>
                  </a:txBody>
                  <a:tcPr/>
                </a:tc>
                <a:tc>
                  <a:txBody>
                    <a:bodyPr/>
                    <a:lstStyle/>
                    <a:p>
                      <a:r>
                        <a:rPr lang="en-US" sz="1200" b="1" dirty="0"/>
                        <a:t>1</a:t>
                      </a:r>
                    </a:p>
                  </a:txBody>
                  <a:tcPr/>
                </a:tc>
                <a:extLst>
                  <a:ext uri="{0D108BD9-81ED-4DB2-BD59-A6C34878D82A}">
                    <a16:rowId xmlns:a16="http://schemas.microsoft.com/office/drawing/2014/main" val="346337528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160</a:t>
                      </a:r>
                      <a:r>
                        <a:rPr lang="en-US" sz="1200" b="1" kern="1200" dirty="0">
                          <a:solidFill>
                            <a:schemeClr val="dk1"/>
                          </a:solidFill>
                          <a:effectLst/>
                          <a:latin typeface="+mn-lt"/>
                          <a:ea typeface="+mn-ea"/>
                          <a:cs typeface="+mn-cs"/>
                          <a:sym typeface="Symbol" pitchFamily="2" charset="2"/>
                        </a:rPr>
                        <a:t></a:t>
                      </a:r>
                      <a:r>
                        <a:rPr lang="en-US" sz="1200" b="1" dirty="0"/>
                        <a:t>C</a:t>
                      </a:r>
                    </a:p>
                    <a:p>
                      <a:endParaRPr lang="en-US" sz="1200" b="1" dirty="0"/>
                    </a:p>
                  </a:txBody>
                  <a:tcPr/>
                </a:tc>
                <a:tc>
                  <a:txBody>
                    <a:bodyPr/>
                    <a:lstStyle/>
                    <a:p>
                      <a:r>
                        <a:rPr lang="en-US" sz="1200" b="1" dirty="0"/>
                        <a:t>48 </a:t>
                      </a:r>
                      <a:r>
                        <a:rPr lang="en-US" sz="1200" b="1" dirty="0" err="1"/>
                        <a:t>hrs</a:t>
                      </a:r>
                      <a:r>
                        <a:rPr lang="en-US" sz="1200" b="1" dirty="0"/>
                        <a:t> with N</a:t>
                      </a:r>
                      <a:r>
                        <a:rPr lang="en-US" sz="1200" b="1" baseline="-25000" dirty="0"/>
                        <a:t>2</a:t>
                      </a:r>
                      <a:r>
                        <a:rPr lang="en-US" sz="1200" b="1" dirty="0"/>
                        <a:t>/48 wo</a:t>
                      </a:r>
                    </a:p>
                  </a:txBody>
                  <a:tcPr/>
                </a:tc>
                <a:tc>
                  <a:txBody>
                    <a:bodyPr/>
                    <a:lstStyle/>
                    <a:p>
                      <a:r>
                        <a:rPr lang="en-US" sz="1200" b="1" dirty="0"/>
                        <a:t>35 MV/m</a:t>
                      </a:r>
                    </a:p>
                  </a:txBody>
                  <a:tcPr/>
                </a:tc>
                <a:tc>
                  <a:txBody>
                    <a:bodyPr/>
                    <a:lstStyle/>
                    <a:p>
                      <a:r>
                        <a:rPr lang="en-US" sz="1200" b="1" dirty="0"/>
                        <a:t>4e10</a:t>
                      </a:r>
                    </a:p>
                  </a:txBody>
                  <a:tcPr/>
                </a:tc>
                <a:tc>
                  <a:txBody>
                    <a:bodyPr/>
                    <a:lstStyle/>
                    <a:p>
                      <a:r>
                        <a:rPr lang="en-US" sz="1200" b="1" dirty="0"/>
                        <a:t>2.5e10</a:t>
                      </a:r>
                    </a:p>
                  </a:txBody>
                  <a:tcPr/>
                </a:tc>
                <a:tc>
                  <a:txBody>
                    <a:bodyPr/>
                    <a:lstStyle/>
                    <a:p>
                      <a:r>
                        <a:rPr lang="en-US" sz="1200" b="1" dirty="0"/>
                        <a:t>Q slope@25</a:t>
                      </a:r>
                    </a:p>
                  </a:txBody>
                  <a:tcPr/>
                </a:tc>
                <a:tc>
                  <a:txBody>
                    <a:bodyPr/>
                    <a:lstStyle/>
                    <a:p>
                      <a:r>
                        <a:rPr lang="en-US" sz="1200" b="1" dirty="0"/>
                        <a:t>1</a:t>
                      </a:r>
                    </a:p>
                  </a:txBody>
                  <a:tcPr/>
                </a:tc>
                <a:extLst>
                  <a:ext uri="{0D108BD9-81ED-4DB2-BD59-A6C34878D82A}">
                    <a16:rowId xmlns:a16="http://schemas.microsoft.com/office/drawing/2014/main" val="560607129"/>
                  </a:ext>
                </a:extLst>
              </a:tr>
              <a:tr h="370840">
                <a:tc>
                  <a:txBody>
                    <a:bodyPr/>
                    <a:lstStyle/>
                    <a:p>
                      <a:r>
                        <a:rPr lang="en-US" sz="1200" b="1" dirty="0"/>
                        <a:t>160</a:t>
                      </a:r>
                      <a:r>
                        <a:rPr lang="en-US" sz="1200" b="1" kern="1200" dirty="0">
                          <a:solidFill>
                            <a:schemeClr val="dk1"/>
                          </a:solidFill>
                          <a:effectLst/>
                          <a:latin typeface="+mn-lt"/>
                          <a:ea typeface="+mn-ea"/>
                          <a:cs typeface="+mn-cs"/>
                          <a:sym typeface="Symbol" pitchFamily="2" charset="2"/>
                        </a:rPr>
                        <a:t></a:t>
                      </a:r>
                      <a:r>
                        <a:rPr lang="en-US" sz="1200" b="1" dirty="0"/>
                        <a:t>C</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48 </a:t>
                      </a:r>
                      <a:r>
                        <a:rPr lang="en-US" sz="1200" b="1" dirty="0" err="1"/>
                        <a:t>hrs</a:t>
                      </a:r>
                      <a:r>
                        <a:rPr lang="en-US" sz="1200" b="1" dirty="0"/>
                        <a:t> with N</a:t>
                      </a:r>
                      <a:r>
                        <a:rPr lang="en-US" sz="1200" b="1" baseline="-25000" dirty="0"/>
                        <a:t>2</a:t>
                      </a:r>
                      <a:r>
                        <a:rPr lang="en-US" sz="1200" b="1" dirty="0"/>
                        <a:t>/96 wo</a:t>
                      </a:r>
                    </a:p>
                  </a:txBody>
                  <a:tcPr/>
                </a:tc>
                <a:tc>
                  <a:txBody>
                    <a:bodyPr/>
                    <a:lstStyle/>
                    <a:p>
                      <a:r>
                        <a:rPr lang="en-US" sz="1200" b="1" dirty="0"/>
                        <a:t>34 MV/m</a:t>
                      </a:r>
                    </a:p>
                  </a:txBody>
                  <a:tcPr/>
                </a:tc>
                <a:tc>
                  <a:txBody>
                    <a:bodyPr/>
                    <a:lstStyle/>
                    <a:p>
                      <a:r>
                        <a:rPr lang="en-US" sz="1200" b="1" dirty="0"/>
                        <a:t>3e10</a:t>
                      </a:r>
                    </a:p>
                  </a:txBody>
                  <a:tcPr/>
                </a:tc>
                <a:tc>
                  <a:txBody>
                    <a:bodyPr/>
                    <a:lstStyle/>
                    <a:p>
                      <a:r>
                        <a:rPr lang="en-US" sz="1200" b="1" dirty="0"/>
                        <a:t>8e9</a:t>
                      </a:r>
                    </a:p>
                  </a:txBody>
                  <a:tcPr/>
                </a:tc>
                <a:tc>
                  <a:txBody>
                    <a:bodyPr/>
                    <a:lstStyle/>
                    <a:p>
                      <a:r>
                        <a:rPr lang="en-US" sz="1200" b="1" dirty="0"/>
                        <a:t>Q slope@25</a:t>
                      </a:r>
                    </a:p>
                  </a:txBody>
                  <a:tcPr/>
                </a:tc>
                <a:tc>
                  <a:txBody>
                    <a:bodyPr/>
                    <a:lstStyle/>
                    <a:p>
                      <a:r>
                        <a:rPr lang="en-US" sz="1200" b="1" dirty="0"/>
                        <a:t>1</a:t>
                      </a:r>
                    </a:p>
                  </a:txBody>
                  <a:tcPr/>
                </a:tc>
                <a:extLst>
                  <a:ext uri="{0D108BD9-81ED-4DB2-BD59-A6C34878D82A}">
                    <a16:rowId xmlns:a16="http://schemas.microsoft.com/office/drawing/2014/main" val="4119726845"/>
                  </a:ext>
                </a:extLst>
              </a:tr>
              <a:tr h="370840">
                <a:tc>
                  <a:txBody>
                    <a:bodyPr/>
                    <a:lstStyle/>
                    <a:p>
                      <a:r>
                        <a:rPr lang="en-US" sz="1200" b="1" kern="1200" dirty="0">
                          <a:solidFill>
                            <a:schemeClr val="dk1"/>
                          </a:solidFill>
                          <a:effectLst/>
                          <a:latin typeface="+mn-lt"/>
                          <a:ea typeface="+mn-ea"/>
                          <a:cs typeface="+mn-cs"/>
                          <a:sym typeface="Symbol" pitchFamily="2" charset="2"/>
                        </a:rPr>
                        <a:t>170</a:t>
                      </a:r>
                      <a:r>
                        <a:rPr lang="en-US" sz="1200" b="1" dirty="0"/>
                        <a:t>C</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48 </a:t>
                      </a:r>
                      <a:r>
                        <a:rPr lang="en-US" sz="1200" b="1" dirty="0" err="1"/>
                        <a:t>hrs</a:t>
                      </a:r>
                      <a:r>
                        <a:rPr lang="en-US" sz="1200" b="1" dirty="0"/>
                        <a:t> with N</a:t>
                      </a:r>
                      <a:r>
                        <a:rPr lang="en-US" sz="1200" b="1" baseline="-25000" dirty="0"/>
                        <a:t>2</a:t>
                      </a:r>
                      <a:r>
                        <a:rPr lang="en-US" sz="1200" b="1" dirty="0"/>
                        <a:t>/48 wo</a:t>
                      </a:r>
                    </a:p>
                  </a:txBody>
                  <a:tcPr/>
                </a:tc>
                <a:tc>
                  <a:txBody>
                    <a:bodyPr/>
                    <a:lstStyle/>
                    <a:p>
                      <a:r>
                        <a:rPr lang="en-US" sz="1200" b="1" dirty="0"/>
                        <a:t>27 MV/m</a:t>
                      </a:r>
                    </a:p>
                  </a:txBody>
                  <a:tcPr/>
                </a:tc>
                <a:tc>
                  <a:txBody>
                    <a:bodyPr/>
                    <a:lstStyle/>
                    <a:p>
                      <a:r>
                        <a:rPr lang="en-US" sz="1200" b="1" dirty="0"/>
                        <a:t>4e10</a:t>
                      </a:r>
                    </a:p>
                  </a:txBody>
                  <a:tcPr/>
                </a:tc>
                <a:tc>
                  <a:txBody>
                    <a:bodyPr/>
                    <a:lstStyle/>
                    <a:p>
                      <a:r>
                        <a:rPr lang="en-US" sz="1200" b="1" dirty="0"/>
                        <a:t>--</a:t>
                      </a:r>
                    </a:p>
                  </a:txBody>
                  <a:tcPr/>
                </a:tc>
                <a:tc>
                  <a:txBody>
                    <a:bodyPr/>
                    <a:lstStyle/>
                    <a:p>
                      <a:r>
                        <a:rPr lang="en-US" sz="1200" b="1" dirty="0"/>
                        <a:t>Quench/Q slope @25</a:t>
                      </a:r>
                    </a:p>
                  </a:txBody>
                  <a:tcPr/>
                </a:tc>
                <a:tc>
                  <a:txBody>
                    <a:bodyPr/>
                    <a:lstStyle/>
                    <a:p>
                      <a:r>
                        <a:rPr lang="en-US" sz="1200" b="1" dirty="0"/>
                        <a:t>2</a:t>
                      </a:r>
                    </a:p>
                  </a:txBody>
                  <a:tcPr/>
                </a:tc>
                <a:extLst>
                  <a:ext uri="{0D108BD9-81ED-4DB2-BD59-A6C34878D82A}">
                    <a16:rowId xmlns:a16="http://schemas.microsoft.com/office/drawing/2014/main" val="898436050"/>
                  </a:ext>
                </a:extLst>
              </a:tr>
              <a:tr h="370840">
                <a:tc>
                  <a:txBody>
                    <a:bodyPr/>
                    <a:lstStyle/>
                    <a:p>
                      <a:r>
                        <a:rPr lang="en-US" sz="1200" b="1" dirty="0"/>
                        <a:t>200</a:t>
                      </a:r>
                      <a:r>
                        <a:rPr lang="en-US" sz="1200" b="1" kern="1200" dirty="0">
                          <a:solidFill>
                            <a:schemeClr val="dk1"/>
                          </a:solidFill>
                          <a:effectLst/>
                          <a:latin typeface="+mn-lt"/>
                          <a:ea typeface="+mn-ea"/>
                          <a:cs typeface="+mn-cs"/>
                          <a:sym typeface="Symbol" pitchFamily="2" charset="2"/>
                        </a:rPr>
                        <a:t></a:t>
                      </a:r>
                      <a:r>
                        <a:rPr lang="en-US" sz="1200" b="1" dirty="0"/>
                        <a:t>C</a:t>
                      </a:r>
                    </a:p>
                  </a:txBody>
                  <a:tcPr/>
                </a:tc>
                <a:tc>
                  <a:txBody>
                    <a:bodyPr/>
                    <a:lstStyle/>
                    <a:p>
                      <a:r>
                        <a:rPr lang="en-US" sz="1200" b="1" dirty="0"/>
                        <a:t>48 </a:t>
                      </a:r>
                      <a:r>
                        <a:rPr lang="en-US" sz="1200" b="1" dirty="0" err="1"/>
                        <a:t>hrs</a:t>
                      </a:r>
                      <a:endParaRPr lang="en-US" sz="1200" b="1" dirty="0"/>
                    </a:p>
                  </a:txBody>
                  <a:tcPr/>
                </a:tc>
                <a:tc>
                  <a:txBody>
                    <a:bodyPr/>
                    <a:lstStyle/>
                    <a:p>
                      <a:r>
                        <a:rPr lang="en-US" sz="1200" b="1" dirty="0"/>
                        <a:t>28 MV/m</a:t>
                      </a:r>
                    </a:p>
                  </a:txBody>
                  <a:tcPr/>
                </a:tc>
                <a:tc>
                  <a:txBody>
                    <a:bodyPr/>
                    <a:lstStyle/>
                    <a:p>
                      <a:r>
                        <a:rPr lang="en-US" sz="1200" b="1" dirty="0"/>
                        <a:t>3.5e10</a:t>
                      </a:r>
                    </a:p>
                  </a:txBody>
                  <a:tcPr/>
                </a:tc>
                <a:tc>
                  <a:txBody>
                    <a:bodyPr/>
                    <a:lstStyle/>
                    <a:p>
                      <a:r>
                        <a:rPr lang="en-US" sz="1200" b="1" dirty="0"/>
                        <a:t>--</a:t>
                      </a:r>
                    </a:p>
                  </a:txBody>
                  <a:tcPr/>
                </a:tc>
                <a:tc>
                  <a:txBody>
                    <a:bodyPr/>
                    <a:lstStyle/>
                    <a:p>
                      <a:r>
                        <a:rPr lang="en-US" sz="1200" b="1" dirty="0"/>
                        <a:t>Q slope @15</a:t>
                      </a:r>
                    </a:p>
                  </a:txBody>
                  <a:tcPr/>
                </a:tc>
                <a:tc>
                  <a:txBody>
                    <a:bodyPr/>
                    <a:lstStyle/>
                    <a:p>
                      <a:r>
                        <a:rPr lang="en-US" sz="1200" b="1" dirty="0"/>
                        <a:t>1</a:t>
                      </a:r>
                    </a:p>
                  </a:txBody>
                  <a:tcPr/>
                </a:tc>
                <a:extLst>
                  <a:ext uri="{0D108BD9-81ED-4DB2-BD59-A6C34878D82A}">
                    <a16:rowId xmlns:a16="http://schemas.microsoft.com/office/drawing/2014/main" val="2247781597"/>
                  </a:ext>
                </a:extLst>
              </a:tr>
              <a:tr h="370840">
                <a:tc>
                  <a:txBody>
                    <a:bodyPr/>
                    <a:lstStyle/>
                    <a:p>
                      <a:r>
                        <a:rPr lang="en-US" sz="1200" b="1" dirty="0"/>
                        <a:t>300</a:t>
                      </a:r>
                      <a:r>
                        <a:rPr lang="en-US" sz="1200" b="1" kern="1200" dirty="0">
                          <a:solidFill>
                            <a:schemeClr val="dk1"/>
                          </a:solidFill>
                          <a:effectLst/>
                          <a:latin typeface="+mn-lt"/>
                          <a:ea typeface="+mn-ea"/>
                          <a:cs typeface="+mn-cs"/>
                          <a:sym typeface="Symbol" pitchFamily="2" charset="2"/>
                        </a:rPr>
                        <a:t></a:t>
                      </a:r>
                      <a:r>
                        <a:rPr lang="en-US" sz="1200" b="1" dirty="0"/>
                        <a:t>C</a:t>
                      </a:r>
                    </a:p>
                  </a:txBody>
                  <a:tcPr/>
                </a:tc>
                <a:tc>
                  <a:txBody>
                    <a:bodyPr/>
                    <a:lstStyle/>
                    <a:p>
                      <a:r>
                        <a:rPr lang="en-US" sz="1200" b="1" dirty="0"/>
                        <a:t>4 </a:t>
                      </a:r>
                      <a:r>
                        <a:rPr lang="en-US" sz="1200" b="1" dirty="0" err="1"/>
                        <a:t>hrs</a:t>
                      </a:r>
                      <a:r>
                        <a:rPr lang="en-US" sz="1200" b="1" dirty="0"/>
                        <a:t> with N</a:t>
                      </a:r>
                      <a:r>
                        <a:rPr lang="en-US" sz="1200" b="1" baseline="-25000" dirty="0"/>
                        <a:t>2</a:t>
                      </a:r>
                      <a:r>
                        <a:rPr lang="en-US" sz="1200" b="1" dirty="0"/>
                        <a:t>/48 wo</a:t>
                      </a:r>
                    </a:p>
                  </a:txBody>
                  <a:tcPr/>
                </a:tc>
                <a:tc>
                  <a:txBody>
                    <a:bodyPr/>
                    <a:lstStyle/>
                    <a:p>
                      <a:r>
                        <a:rPr lang="en-US" sz="1200" b="1" dirty="0"/>
                        <a:t>28 MV/m</a:t>
                      </a:r>
                    </a:p>
                  </a:txBody>
                  <a:tcPr/>
                </a:tc>
                <a:tc>
                  <a:txBody>
                    <a:bodyPr/>
                    <a:lstStyle/>
                    <a:p>
                      <a:r>
                        <a:rPr lang="en-US" sz="1200" b="1" dirty="0"/>
                        <a:t>2e10</a:t>
                      </a:r>
                    </a:p>
                  </a:txBody>
                  <a:tcPr/>
                </a:tc>
                <a:tc>
                  <a:txBody>
                    <a:bodyPr/>
                    <a:lstStyle/>
                    <a:p>
                      <a:r>
                        <a:rPr lang="en-US" sz="1200" b="1" dirty="0"/>
                        <a:t>--</a:t>
                      </a:r>
                    </a:p>
                  </a:txBody>
                  <a:tcPr/>
                </a:tc>
                <a:tc>
                  <a:txBody>
                    <a:bodyPr/>
                    <a:lstStyle/>
                    <a:p>
                      <a:r>
                        <a:rPr lang="en-US" sz="1200" b="1" dirty="0"/>
                        <a:t>Quench, MFQS</a:t>
                      </a:r>
                    </a:p>
                  </a:txBody>
                  <a:tcPr/>
                </a:tc>
                <a:tc>
                  <a:txBody>
                    <a:bodyPr/>
                    <a:lstStyle/>
                    <a:p>
                      <a:r>
                        <a:rPr lang="en-US" sz="1200" b="1" dirty="0"/>
                        <a:t>1</a:t>
                      </a:r>
                    </a:p>
                  </a:txBody>
                  <a:tcPr/>
                </a:tc>
                <a:extLst>
                  <a:ext uri="{0D108BD9-81ED-4DB2-BD59-A6C34878D82A}">
                    <a16:rowId xmlns:a16="http://schemas.microsoft.com/office/drawing/2014/main" val="2131631440"/>
                  </a:ext>
                </a:extLst>
              </a:tr>
              <a:tr h="370840">
                <a:tc>
                  <a:txBody>
                    <a:bodyPr/>
                    <a:lstStyle/>
                    <a:p>
                      <a:r>
                        <a:rPr lang="en-US" sz="1200" b="1" dirty="0"/>
                        <a:t>400</a:t>
                      </a:r>
                      <a:r>
                        <a:rPr lang="en-US" sz="1200" b="1" kern="1200" dirty="0">
                          <a:solidFill>
                            <a:schemeClr val="dk1"/>
                          </a:solidFill>
                          <a:effectLst/>
                          <a:latin typeface="+mn-lt"/>
                          <a:ea typeface="+mn-ea"/>
                          <a:cs typeface="+mn-cs"/>
                          <a:sym typeface="Symbol" pitchFamily="2" charset="2"/>
                        </a:rPr>
                        <a:t></a:t>
                      </a:r>
                      <a:r>
                        <a:rPr lang="en-US" sz="1200" b="1" dirty="0"/>
                        <a:t>C</a:t>
                      </a:r>
                    </a:p>
                  </a:txBody>
                  <a:tcPr/>
                </a:tc>
                <a:tc>
                  <a:txBody>
                    <a:bodyPr/>
                    <a:lstStyle/>
                    <a:p>
                      <a:r>
                        <a:rPr lang="en-US" sz="1200" b="1" dirty="0"/>
                        <a:t>30 mins</a:t>
                      </a:r>
                    </a:p>
                  </a:txBody>
                  <a:tcPr/>
                </a:tc>
                <a:tc>
                  <a:txBody>
                    <a:bodyPr/>
                    <a:lstStyle/>
                    <a:p>
                      <a:r>
                        <a:rPr lang="en-US" sz="1200" b="1" dirty="0"/>
                        <a:t>--</a:t>
                      </a:r>
                    </a:p>
                  </a:txBody>
                  <a:tcPr/>
                </a:tc>
                <a:tc>
                  <a:txBody>
                    <a:bodyPr/>
                    <a:lstStyle/>
                    <a:p>
                      <a:r>
                        <a:rPr lang="en-US" sz="1200" b="1" dirty="0"/>
                        <a:t>1e8</a:t>
                      </a:r>
                    </a:p>
                  </a:txBody>
                  <a:tcPr/>
                </a:tc>
                <a:tc>
                  <a:txBody>
                    <a:bodyPr/>
                    <a:lstStyle/>
                    <a:p>
                      <a:r>
                        <a:rPr lang="en-US" sz="1200" b="1" dirty="0"/>
                        <a:t>--</a:t>
                      </a:r>
                    </a:p>
                  </a:txBody>
                  <a:tcPr/>
                </a:tc>
                <a:tc>
                  <a:txBody>
                    <a:bodyPr/>
                    <a:lstStyle/>
                    <a:p>
                      <a:r>
                        <a:rPr lang="en-US" sz="1200" b="1" dirty="0"/>
                        <a:t>Nitrides</a:t>
                      </a:r>
                    </a:p>
                  </a:txBody>
                  <a:tcPr/>
                </a:tc>
                <a:tc>
                  <a:txBody>
                    <a:bodyPr/>
                    <a:lstStyle/>
                    <a:p>
                      <a:r>
                        <a:rPr lang="en-US" sz="1200" b="1" dirty="0"/>
                        <a:t>1</a:t>
                      </a:r>
                    </a:p>
                  </a:txBody>
                  <a:tcPr/>
                </a:tc>
                <a:extLst>
                  <a:ext uri="{0D108BD9-81ED-4DB2-BD59-A6C34878D82A}">
                    <a16:rowId xmlns:a16="http://schemas.microsoft.com/office/drawing/2014/main" val="2357285940"/>
                  </a:ext>
                </a:extLst>
              </a:tr>
            </a:tbl>
          </a:graphicData>
        </a:graphic>
      </p:graphicFrame>
      <p:sp>
        <p:nvSpPr>
          <p:cNvPr id="10" name="Slide Number Placeholder 9">
            <a:extLst>
              <a:ext uri="{FF2B5EF4-FFF2-40B4-BE49-F238E27FC236}">
                <a16:creationId xmlns:a16="http://schemas.microsoft.com/office/drawing/2014/main" id="{6E569F6B-FB9F-5444-A264-0A0A3A5EC48D}"/>
              </a:ext>
            </a:extLst>
          </p:cNvPr>
          <p:cNvSpPr>
            <a:spLocks noGrp="1"/>
          </p:cNvSpPr>
          <p:nvPr>
            <p:ph type="sldNum" sz="quarter" idx="12"/>
          </p:nvPr>
        </p:nvSpPr>
        <p:spPr/>
        <p:txBody>
          <a:bodyPr/>
          <a:lstStyle/>
          <a:p>
            <a:fld id="{52E9C158-AEF1-41A2-A6CE-6F0BAB305EFD}" type="slidenum">
              <a:rPr lang="en-US" altLang="en-US" smtClean="0"/>
              <a:pPr/>
              <a:t>6</a:t>
            </a:fld>
            <a:endParaRPr lang="en-US" altLang="en-US"/>
          </a:p>
        </p:txBody>
      </p:sp>
    </p:spTree>
    <p:extLst>
      <p:ext uri="{BB962C8B-B14F-4D97-AF65-F5344CB8AC3E}">
        <p14:creationId xmlns:p14="http://schemas.microsoft.com/office/powerpoint/2010/main" val="2473866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1E73BE1-39A4-2441-9391-27A8FFB953DF}"/>
              </a:ext>
            </a:extLst>
          </p:cNvPr>
          <p:cNvSpPr>
            <a:spLocks noGrp="1"/>
          </p:cNvSpPr>
          <p:nvPr>
            <p:ph type="dt" sz="half" idx="10"/>
          </p:nvPr>
        </p:nvSpPr>
        <p:spPr/>
        <p:txBody>
          <a:bodyPr/>
          <a:lstStyle/>
          <a:p>
            <a:fld id="{E6FFBEFB-6520-7F41-8840-78841F4CC7BB}"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207A158A-AF6B-2349-A28B-57F935C40492}"/>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950A1653-7398-BE47-AF9F-3A9D2AE187E3}"/>
              </a:ext>
            </a:extLst>
          </p:cNvPr>
          <p:cNvSpPr>
            <a:spLocks noGrp="1"/>
          </p:cNvSpPr>
          <p:nvPr>
            <p:ph type="sldNum" sz="quarter" idx="12"/>
          </p:nvPr>
        </p:nvSpPr>
        <p:spPr/>
        <p:txBody>
          <a:bodyPr/>
          <a:lstStyle/>
          <a:p>
            <a:fld id="{52E9C158-AEF1-41A2-A6CE-6F0BAB305EFD}" type="slidenum">
              <a:rPr lang="en-US" altLang="en-US" smtClean="0"/>
              <a:pPr/>
              <a:t>7</a:t>
            </a:fld>
            <a:endParaRPr lang="en-US" altLang="en-US"/>
          </a:p>
        </p:txBody>
      </p:sp>
      <p:pic>
        <p:nvPicPr>
          <p:cNvPr id="7" name="Picture 6">
            <a:extLst>
              <a:ext uri="{FF2B5EF4-FFF2-40B4-BE49-F238E27FC236}">
                <a16:creationId xmlns:a16="http://schemas.microsoft.com/office/drawing/2014/main" id="{758CDB9A-CCEC-044A-818A-1DE4EB776056}"/>
              </a:ext>
            </a:extLst>
          </p:cNvPr>
          <p:cNvPicPr>
            <a:picLocks noChangeAspect="1"/>
          </p:cNvPicPr>
          <p:nvPr/>
        </p:nvPicPr>
        <p:blipFill>
          <a:blip r:embed="rId2"/>
          <a:stretch>
            <a:fillRect/>
          </a:stretch>
        </p:blipFill>
        <p:spPr>
          <a:xfrm rot="5400000">
            <a:off x="1678793" y="114977"/>
            <a:ext cx="5454731" cy="7002971"/>
          </a:xfrm>
          <a:prstGeom prst="rect">
            <a:avLst/>
          </a:prstGeom>
        </p:spPr>
      </p:pic>
      <p:sp>
        <p:nvSpPr>
          <p:cNvPr id="8" name="Title 1">
            <a:extLst>
              <a:ext uri="{FF2B5EF4-FFF2-40B4-BE49-F238E27FC236}">
                <a16:creationId xmlns:a16="http://schemas.microsoft.com/office/drawing/2014/main" id="{9D86F615-8A4B-7C46-8709-2CDEDB5F7162}"/>
              </a:ext>
            </a:extLst>
          </p:cNvPr>
          <p:cNvSpPr>
            <a:spLocks noGrp="1"/>
          </p:cNvSpPr>
          <p:nvPr>
            <p:ph type="title"/>
          </p:nvPr>
        </p:nvSpPr>
        <p:spPr>
          <a:xfrm>
            <a:off x="228600" y="103664"/>
            <a:ext cx="8686800" cy="641739"/>
          </a:xfrm>
        </p:spPr>
        <p:txBody>
          <a:bodyPr/>
          <a:lstStyle/>
          <a:p>
            <a:r>
              <a:rPr lang="en-US" dirty="0"/>
              <a:t>Q vs E @120</a:t>
            </a:r>
            <a:r>
              <a:rPr lang="en-US" dirty="0">
                <a:solidFill>
                  <a:schemeClr val="dk1"/>
                </a:solidFill>
                <a:sym typeface="Symbol" pitchFamily="2" charset="2"/>
              </a:rPr>
              <a:t></a:t>
            </a:r>
            <a:r>
              <a:rPr lang="en-US" dirty="0"/>
              <a:t>C</a:t>
            </a:r>
          </a:p>
        </p:txBody>
      </p:sp>
      <p:cxnSp>
        <p:nvCxnSpPr>
          <p:cNvPr id="10" name="Straight Arrow Connector 9">
            <a:extLst>
              <a:ext uri="{FF2B5EF4-FFF2-40B4-BE49-F238E27FC236}">
                <a16:creationId xmlns:a16="http://schemas.microsoft.com/office/drawing/2014/main" id="{5F78963F-6FB4-5847-ADD8-0D015E0E68FA}"/>
              </a:ext>
            </a:extLst>
          </p:cNvPr>
          <p:cNvCxnSpPr/>
          <p:nvPr/>
        </p:nvCxnSpPr>
        <p:spPr>
          <a:xfrm flipH="1">
            <a:off x="4683868" y="1649877"/>
            <a:ext cx="223736" cy="3793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6BDDD339-E231-9F4E-85B3-B376347089AA}"/>
              </a:ext>
            </a:extLst>
          </p:cNvPr>
          <p:cNvSpPr txBox="1"/>
          <p:nvPr/>
        </p:nvSpPr>
        <p:spPr>
          <a:xfrm>
            <a:off x="4907604" y="1328543"/>
            <a:ext cx="2632580" cy="830997"/>
          </a:xfrm>
          <a:prstGeom prst="rect">
            <a:avLst/>
          </a:prstGeom>
          <a:noFill/>
        </p:spPr>
        <p:txBody>
          <a:bodyPr wrap="none" rtlCol="0">
            <a:spAutoFit/>
          </a:bodyPr>
          <a:lstStyle/>
          <a:p>
            <a:r>
              <a:rPr lang="en-US" dirty="0"/>
              <a:t>~3e10 @20MV/m</a:t>
            </a:r>
          </a:p>
          <a:p>
            <a:r>
              <a:rPr lang="en-US" dirty="0"/>
              <a:t>~2.5e10 @35MV/m</a:t>
            </a:r>
          </a:p>
        </p:txBody>
      </p:sp>
      <p:cxnSp>
        <p:nvCxnSpPr>
          <p:cNvPr id="12" name="Straight Arrow Connector 11">
            <a:extLst>
              <a:ext uri="{FF2B5EF4-FFF2-40B4-BE49-F238E27FC236}">
                <a16:creationId xmlns:a16="http://schemas.microsoft.com/office/drawing/2014/main" id="{88184006-CB80-0A49-AC58-D915F65701F6}"/>
              </a:ext>
            </a:extLst>
          </p:cNvPr>
          <p:cNvCxnSpPr>
            <a:cxnSpLocks/>
          </p:cNvCxnSpPr>
          <p:nvPr/>
        </p:nvCxnSpPr>
        <p:spPr>
          <a:xfrm>
            <a:off x="5847945" y="2055487"/>
            <a:ext cx="241570" cy="2753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6FBB95D5-2257-7742-9BBA-17BE3D22EC89}"/>
              </a:ext>
            </a:extLst>
          </p:cNvPr>
          <p:cNvSpPr txBox="1"/>
          <p:nvPr/>
        </p:nvSpPr>
        <p:spPr>
          <a:xfrm>
            <a:off x="428321" y="5826868"/>
            <a:ext cx="1629100" cy="276999"/>
          </a:xfrm>
          <a:prstGeom prst="rect">
            <a:avLst/>
          </a:prstGeom>
          <a:noFill/>
        </p:spPr>
        <p:txBody>
          <a:bodyPr wrap="none" rtlCol="0">
            <a:spAutoFit/>
          </a:bodyPr>
          <a:lstStyle/>
          <a:p>
            <a:r>
              <a:rPr lang="en-US" sz="1200" dirty="0"/>
              <a:t>A. Grassellino et al, </a:t>
            </a:r>
            <a:r>
              <a:rPr lang="en-US" sz="1200" dirty="0" err="1"/>
              <a:t>tbp</a:t>
            </a:r>
            <a:endParaRPr lang="en-US" sz="1200" dirty="0"/>
          </a:p>
        </p:txBody>
      </p:sp>
    </p:spTree>
    <p:extLst>
      <p:ext uri="{BB962C8B-B14F-4D97-AF65-F5344CB8AC3E}">
        <p14:creationId xmlns:p14="http://schemas.microsoft.com/office/powerpoint/2010/main" val="1252046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9BC8-5935-524C-B4FB-A262E7F5DF20}"/>
              </a:ext>
            </a:extLst>
          </p:cNvPr>
          <p:cNvSpPr>
            <a:spLocks noGrp="1"/>
          </p:cNvSpPr>
          <p:nvPr>
            <p:ph type="title"/>
          </p:nvPr>
        </p:nvSpPr>
        <p:spPr/>
        <p:txBody>
          <a:bodyPr/>
          <a:lstStyle/>
          <a:p>
            <a:r>
              <a:rPr lang="en-US" dirty="0" err="1"/>
              <a:t>R</a:t>
            </a:r>
            <a:r>
              <a:rPr lang="en-US" baseline="-25000" dirty="0" err="1"/>
              <a:t>bcs</a:t>
            </a:r>
            <a:r>
              <a:rPr lang="en-US" dirty="0"/>
              <a:t> (</a:t>
            </a:r>
            <a:r>
              <a:rPr lang="en-US" dirty="0" err="1"/>
              <a:t>Eacc</a:t>
            </a:r>
            <a:r>
              <a:rPr lang="en-US" dirty="0"/>
              <a:t>) trend @120C</a:t>
            </a:r>
          </a:p>
        </p:txBody>
      </p:sp>
      <p:sp>
        <p:nvSpPr>
          <p:cNvPr id="4" name="Date Placeholder 3">
            <a:extLst>
              <a:ext uri="{FF2B5EF4-FFF2-40B4-BE49-F238E27FC236}">
                <a16:creationId xmlns:a16="http://schemas.microsoft.com/office/drawing/2014/main" id="{31C3CA3B-DD30-9D40-A504-A29BA482FF63}"/>
              </a:ext>
            </a:extLst>
          </p:cNvPr>
          <p:cNvSpPr>
            <a:spLocks noGrp="1"/>
          </p:cNvSpPr>
          <p:nvPr>
            <p:ph type="dt" sz="half" idx="10"/>
          </p:nvPr>
        </p:nvSpPr>
        <p:spPr/>
        <p:txBody>
          <a:bodyPr/>
          <a:lstStyle/>
          <a:p>
            <a:fld id="{971AC43B-E3D5-3048-8394-BE4D5DAA9DAA}"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0E3D6FAF-FE2F-934F-8DD2-6E02D7426F43}"/>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71B75206-391F-D144-94EF-77F7523B5BDD}"/>
              </a:ext>
            </a:extLst>
          </p:cNvPr>
          <p:cNvSpPr>
            <a:spLocks noGrp="1"/>
          </p:cNvSpPr>
          <p:nvPr>
            <p:ph type="sldNum" sz="quarter" idx="12"/>
          </p:nvPr>
        </p:nvSpPr>
        <p:spPr/>
        <p:txBody>
          <a:bodyPr/>
          <a:lstStyle/>
          <a:p>
            <a:fld id="{52E9C158-AEF1-41A2-A6CE-6F0BAB305EFD}" type="slidenum">
              <a:rPr lang="en-US" altLang="en-US" smtClean="0"/>
              <a:pPr/>
              <a:t>8</a:t>
            </a:fld>
            <a:endParaRPr lang="en-US" altLang="en-US"/>
          </a:p>
        </p:txBody>
      </p:sp>
      <p:pic>
        <p:nvPicPr>
          <p:cNvPr id="7" name="Picture 6">
            <a:extLst>
              <a:ext uri="{FF2B5EF4-FFF2-40B4-BE49-F238E27FC236}">
                <a16:creationId xmlns:a16="http://schemas.microsoft.com/office/drawing/2014/main" id="{E5D4F46E-0E20-BE41-A66A-1CF155BF56DB}"/>
              </a:ext>
            </a:extLst>
          </p:cNvPr>
          <p:cNvPicPr>
            <a:picLocks noChangeAspect="1"/>
          </p:cNvPicPr>
          <p:nvPr/>
        </p:nvPicPr>
        <p:blipFill>
          <a:blip r:embed="rId2"/>
          <a:stretch>
            <a:fillRect/>
          </a:stretch>
        </p:blipFill>
        <p:spPr>
          <a:xfrm rot="5400000">
            <a:off x="1949113" y="50006"/>
            <a:ext cx="4838274" cy="6316175"/>
          </a:xfrm>
          <a:prstGeom prst="rect">
            <a:avLst/>
          </a:prstGeom>
        </p:spPr>
      </p:pic>
      <p:sp>
        <p:nvSpPr>
          <p:cNvPr id="8" name="TextBox 7">
            <a:extLst>
              <a:ext uri="{FF2B5EF4-FFF2-40B4-BE49-F238E27FC236}">
                <a16:creationId xmlns:a16="http://schemas.microsoft.com/office/drawing/2014/main" id="{B7EE6D39-A94B-AE41-85C5-04B3A820A268}"/>
              </a:ext>
            </a:extLst>
          </p:cNvPr>
          <p:cNvSpPr txBox="1"/>
          <p:nvPr/>
        </p:nvSpPr>
        <p:spPr>
          <a:xfrm>
            <a:off x="228600" y="5454764"/>
            <a:ext cx="8321894"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a:t>Trend in BCS shows gradual decrease as nitrogen is injected for longer time</a:t>
            </a:r>
          </a:p>
          <a:p>
            <a:pPr marL="342900" indent="-342900">
              <a:buFont typeface="Arial" panose="020B0604020202020204" pitchFamily="34" charset="0"/>
              <a:buChar char="•"/>
            </a:pPr>
            <a:r>
              <a:rPr lang="en-US" sz="2000" dirty="0"/>
              <a:t>No reversal of BCS yet found at 120C</a:t>
            </a:r>
          </a:p>
        </p:txBody>
      </p:sp>
      <p:sp>
        <p:nvSpPr>
          <p:cNvPr id="10" name="TextBox 9">
            <a:extLst>
              <a:ext uri="{FF2B5EF4-FFF2-40B4-BE49-F238E27FC236}">
                <a16:creationId xmlns:a16="http://schemas.microsoft.com/office/drawing/2014/main" id="{53AFE5C9-14AB-BD43-9005-9889DA83D933}"/>
              </a:ext>
            </a:extLst>
          </p:cNvPr>
          <p:cNvSpPr txBox="1"/>
          <p:nvPr/>
        </p:nvSpPr>
        <p:spPr>
          <a:xfrm>
            <a:off x="6878800" y="4114800"/>
            <a:ext cx="1629100" cy="276999"/>
          </a:xfrm>
          <a:prstGeom prst="rect">
            <a:avLst/>
          </a:prstGeom>
          <a:noFill/>
        </p:spPr>
        <p:txBody>
          <a:bodyPr wrap="none" rtlCol="0">
            <a:spAutoFit/>
          </a:bodyPr>
          <a:lstStyle/>
          <a:p>
            <a:r>
              <a:rPr lang="en-US" sz="1200" dirty="0"/>
              <a:t>A. Grassellino et al, </a:t>
            </a:r>
            <a:r>
              <a:rPr lang="en-US" sz="1200" dirty="0" err="1"/>
              <a:t>tbp</a:t>
            </a:r>
            <a:endParaRPr lang="en-US" sz="1200" dirty="0"/>
          </a:p>
        </p:txBody>
      </p:sp>
    </p:spTree>
    <p:extLst>
      <p:ext uri="{BB962C8B-B14F-4D97-AF65-F5344CB8AC3E}">
        <p14:creationId xmlns:p14="http://schemas.microsoft.com/office/powerpoint/2010/main" val="590272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F0EF8-8E23-9546-A121-42B711972A76}"/>
              </a:ext>
            </a:extLst>
          </p:cNvPr>
          <p:cNvSpPr>
            <a:spLocks noGrp="1"/>
          </p:cNvSpPr>
          <p:nvPr>
            <p:ph type="title"/>
          </p:nvPr>
        </p:nvSpPr>
        <p:spPr/>
        <p:txBody>
          <a:bodyPr/>
          <a:lstStyle/>
          <a:p>
            <a:r>
              <a:rPr lang="en-US" dirty="0" err="1"/>
              <a:t>R</a:t>
            </a:r>
            <a:r>
              <a:rPr lang="en-US" baseline="-25000" dirty="0" err="1"/>
              <a:t>bcs</a:t>
            </a:r>
            <a:r>
              <a:rPr lang="en-US" dirty="0"/>
              <a:t> (</a:t>
            </a:r>
            <a:r>
              <a:rPr lang="en-US" dirty="0" err="1"/>
              <a:t>Eacc</a:t>
            </a:r>
            <a:r>
              <a:rPr lang="en-US" dirty="0"/>
              <a:t>) trend higher T</a:t>
            </a:r>
          </a:p>
        </p:txBody>
      </p:sp>
      <p:sp>
        <p:nvSpPr>
          <p:cNvPr id="4" name="Date Placeholder 3">
            <a:extLst>
              <a:ext uri="{FF2B5EF4-FFF2-40B4-BE49-F238E27FC236}">
                <a16:creationId xmlns:a16="http://schemas.microsoft.com/office/drawing/2014/main" id="{818EA517-A15B-F540-9583-2A04217B332E}"/>
              </a:ext>
            </a:extLst>
          </p:cNvPr>
          <p:cNvSpPr>
            <a:spLocks noGrp="1"/>
          </p:cNvSpPr>
          <p:nvPr>
            <p:ph type="dt" sz="half" idx="10"/>
          </p:nvPr>
        </p:nvSpPr>
        <p:spPr/>
        <p:txBody>
          <a:bodyPr/>
          <a:lstStyle/>
          <a:p>
            <a:fld id="{3D11E2BA-BEF0-3346-921D-B2E6FD74D306}" type="datetime1">
              <a:rPr lang="en-US" altLang="en-US" smtClean="0"/>
              <a:t>6/27/18</a:t>
            </a:fld>
            <a:endParaRPr lang="en-US" altLang="en-US"/>
          </a:p>
        </p:txBody>
      </p:sp>
      <p:sp>
        <p:nvSpPr>
          <p:cNvPr id="5" name="Footer Placeholder 4">
            <a:extLst>
              <a:ext uri="{FF2B5EF4-FFF2-40B4-BE49-F238E27FC236}">
                <a16:creationId xmlns:a16="http://schemas.microsoft.com/office/drawing/2014/main" id="{9CB74481-5167-874B-B2B2-F0F5A6354A9B}"/>
              </a:ext>
            </a:extLst>
          </p:cNvPr>
          <p:cNvSpPr>
            <a:spLocks noGrp="1"/>
          </p:cNvSpPr>
          <p:nvPr>
            <p:ph type="ftr" sz="quarter" idx="11"/>
          </p:nvPr>
        </p:nvSpPr>
        <p:spPr/>
        <p:txBody>
          <a:bodyPr/>
          <a:lstStyle/>
          <a:p>
            <a:pPr>
              <a:defRPr/>
            </a:pPr>
            <a:r>
              <a:rPr lang="en-US"/>
              <a:t>Anna Grassellino - highQ/high G R&amp;D @ FNAL</a:t>
            </a:r>
            <a:endParaRPr lang="en-US" b="1"/>
          </a:p>
        </p:txBody>
      </p:sp>
      <p:sp>
        <p:nvSpPr>
          <p:cNvPr id="6" name="Slide Number Placeholder 5">
            <a:extLst>
              <a:ext uri="{FF2B5EF4-FFF2-40B4-BE49-F238E27FC236}">
                <a16:creationId xmlns:a16="http://schemas.microsoft.com/office/drawing/2014/main" id="{61FB45A5-4E08-284B-8B4B-167CA2A59A59}"/>
              </a:ext>
            </a:extLst>
          </p:cNvPr>
          <p:cNvSpPr>
            <a:spLocks noGrp="1"/>
          </p:cNvSpPr>
          <p:nvPr>
            <p:ph type="sldNum" sz="quarter" idx="12"/>
          </p:nvPr>
        </p:nvSpPr>
        <p:spPr/>
        <p:txBody>
          <a:bodyPr/>
          <a:lstStyle/>
          <a:p>
            <a:fld id="{52E9C158-AEF1-41A2-A6CE-6F0BAB305EFD}" type="slidenum">
              <a:rPr lang="en-US" altLang="en-US" smtClean="0"/>
              <a:pPr/>
              <a:t>9</a:t>
            </a:fld>
            <a:endParaRPr lang="en-US" altLang="en-US"/>
          </a:p>
        </p:txBody>
      </p:sp>
      <p:pic>
        <p:nvPicPr>
          <p:cNvPr id="7" name="Picture 6">
            <a:extLst>
              <a:ext uri="{FF2B5EF4-FFF2-40B4-BE49-F238E27FC236}">
                <a16:creationId xmlns:a16="http://schemas.microsoft.com/office/drawing/2014/main" id="{265D8E90-CEAE-194C-98E0-B5C264556A38}"/>
              </a:ext>
            </a:extLst>
          </p:cNvPr>
          <p:cNvPicPr>
            <a:picLocks noChangeAspect="1"/>
          </p:cNvPicPr>
          <p:nvPr/>
        </p:nvPicPr>
        <p:blipFill>
          <a:blip r:embed="rId2"/>
          <a:stretch>
            <a:fillRect/>
          </a:stretch>
        </p:blipFill>
        <p:spPr>
          <a:xfrm>
            <a:off x="1410510" y="975847"/>
            <a:ext cx="5383507" cy="4520503"/>
          </a:xfrm>
          <a:prstGeom prst="rect">
            <a:avLst/>
          </a:prstGeom>
        </p:spPr>
      </p:pic>
      <p:cxnSp>
        <p:nvCxnSpPr>
          <p:cNvPr id="9" name="Straight Connector 8">
            <a:extLst>
              <a:ext uri="{FF2B5EF4-FFF2-40B4-BE49-F238E27FC236}">
                <a16:creationId xmlns:a16="http://schemas.microsoft.com/office/drawing/2014/main" id="{2C2C6494-48B3-9B45-B6ED-19C703A15F48}"/>
              </a:ext>
            </a:extLst>
          </p:cNvPr>
          <p:cNvCxnSpPr>
            <a:cxnSpLocks/>
          </p:cNvCxnSpPr>
          <p:nvPr/>
        </p:nvCxnSpPr>
        <p:spPr>
          <a:xfrm>
            <a:off x="2636196" y="2081719"/>
            <a:ext cx="1196502"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26461E2A-68F9-6642-BE86-209ED52F4DFE}"/>
              </a:ext>
            </a:extLst>
          </p:cNvPr>
          <p:cNvSpPr txBox="1"/>
          <p:nvPr/>
        </p:nvSpPr>
        <p:spPr>
          <a:xfrm>
            <a:off x="3767645" y="1943219"/>
            <a:ext cx="1670117" cy="276999"/>
          </a:xfrm>
          <a:prstGeom prst="rect">
            <a:avLst/>
          </a:prstGeom>
          <a:noFill/>
        </p:spPr>
        <p:txBody>
          <a:bodyPr wrap="square" rtlCol="0">
            <a:spAutoFit/>
          </a:bodyPr>
          <a:lstStyle/>
          <a:p>
            <a:r>
              <a:rPr lang="en-US" sz="1200" dirty="0"/>
              <a:t>120C 96 hours with N2</a:t>
            </a:r>
          </a:p>
        </p:txBody>
      </p:sp>
      <p:sp>
        <p:nvSpPr>
          <p:cNvPr id="12" name="TextBox 11">
            <a:extLst>
              <a:ext uri="{FF2B5EF4-FFF2-40B4-BE49-F238E27FC236}">
                <a16:creationId xmlns:a16="http://schemas.microsoft.com/office/drawing/2014/main" id="{524B0032-D2CB-F449-8755-E1489AEE394A}"/>
              </a:ext>
            </a:extLst>
          </p:cNvPr>
          <p:cNvSpPr txBox="1"/>
          <p:nvPr/>
        </p:nvSpPr>
        <p:spPr>
          <a:xfrm>
            <a:off x="275827" y="5526739"/>
            <a:ext cx="7113742" cy="400110"/>
          </a:xfrm>
          <a:prstGeom prst="rect">
            <a:avLst/>
          </a:prstGeom>
          <a:noFill/>
        </p:spPr>
        <p:txBody>
          <a:bodyPr wrap="none" rtlCol="0">
            <a:spAutoFit/>
          </a:bodyPr>
          <a:lstStyle/>
          <a:p>
            <a:pPr marL="342900" indent="-342900">
              <a:buFont typeface="Arial" panose="020B0604020202020204" pitchFamily="34" charset="0"/>
              <a:buChar char="•"/>
            </a:pPr>
            <a:r>
              <a:rPr lang="en-US" sz="2000" dirty="0"/>
              <a:t>The reversal of BCS as per high T doping is observed for T&gt; 160C</a:t>
            </a:r>
          </a:p>
        </p:txBody>
      </p:sp>
    </p:spTree>
    <p:extLst>
      <p:ext uri="{BB962C8B-B14F-4D97-AF65-F5344CB8AC3E}">
        <p14:creationId xmlns:p14="http://schemas.microsoft.com/office/powerpoint/2010/main" val="1971796074"/>
      </p:ext>
    </p:extLst>
  </p:cSld>
  <p:clrMapOvr>
    <a:masterClrMapping/>
  </p:clrMapOvr>
</p:sld>
</file>

<file path=ppt/theme/theme1.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B6CED81E-951A-4DFA-9287-6DC86C25A1D3}"/>
    </a:ext>
  </a:ext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3CED6F7E-0C40-4358-9557-CEEF733EC329}"/>
    </a:ext>
  </a:extLst>
</a:theme>
</file>

<file path=ppt/theme/theme3.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CE3AF24B-3AF2-4097-AE6A-AD702CDE0587}" vid="{B3BD8CF8-9621-454E-9643-C0013148CAD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14302</TotalTime>
  <Words>2225</Words>
  <Application>Microsoft Macintosh PowerPoint</Application>
  <PresentationFormat>On-screen Show (4:3)</PresentationFormat>
  <Paragraphs>440</Paragraphs>
  <Slides>32</Slides>
  <Notes>0</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2</vt:i4>
      </vt:variant>
      <vt:variant>
        <vt:lpstr>Slide Titles</vt:lpstr>
      </vt:variant>
      <vt:variant>
        <vt:i4>32</vt:i4>
      </vt:variant>
    </vt:vector>
  </HeadingPairs>
  <TitlesOfParts>
    <vt:vector size="46" baseType="lpstr">
      <vt:lpstr>ＭＳ Ｐゴシック</vt:lpstr>
      <vt:lpstr>ＭＳ Ｐゴシック</vt:lpstr>
      <vt:lpstr>Arial</vt:lpstr>
      <vt:lpstr>Calibri</vt:lpstr>
      <vt:lpstr>Geneva</vt:lpstr>
      <vt:lpstr>Helvetica</vt:lpstr>
      <vt:lpstr>Symbol</vt:lpstr>
      <vt:lpstr>Wingdings</vt:lpstr>
      <vt:lpstr>FNAL_TemplateMac_060514</vt:lpstr>
      <vt:lpstr>Fermilab: Footer Only</vt:lpstr>
      <vt:lpstr>Fermilab_PPT_090815</vt:lpstr>
      <vt:lpstr>1_Fermilab_PPT_090815</vt:lpstr>
      <vt:lpstr>Graph</vt:lpstr>
      <vt:lpstr>Unknown</vt:lpstr>
      <vt:lpstr>Update on high Q/high G R&amp;D @ FNAL</vt:lpstr>
      <vt:lpstr>Outline</vt:lpstr>
      <vt:lpstr>Infusion – experience/history @ FNAL</vt:lpstr>
      <vt:lpstr>Degradation issue resolution</vt:lpstr>
      <vt:lpstr>RGA scans – before &amp; after</vt:lpstr>
      <vt:lpstr>N Infusion (and going up to doping)– summary and update</vt:lpstr>
      <vt:lpstr>Q vs E @120C</vt:lpstr>
      <vt:lpstr>Rbcs (Eacc) trend @120C</vt:lpstr>
      <vt:lpstr>Rbcs (Eacc) trend higher T</vt:lpstr>
      <vt:lpstr>120C infusion on well annealed vs non well annealed material – cooled in zero field</vt:lpstr>
      <vt:lpstr>120C infusion on well annealed vs non well annealed material – BCS and residual</vt:lpstr>
      <vt:lpstr>Rbcs (Eacc) - ALL</vt:lpstr>
      <vt:lpstr>N infusion on BCP surface – record Q/grad values for BCP</vt:lpstr>
      <vt:lpstr>BCP infusion studies -Comparison on same cavity</vt:lpstr>
      <vt:lpstr>BCP infusion studies -Comparison on same cavity</vt:lpstr>
      <vt:lpstr>BCP infusion studies -Comparison on same cavity</vt:lpstr>
      <vt:lpstr>BCP infusion studies -Comparison on same cavity</vt:lpstr>
      <vt:lpstr>New breakthrough – 210 mT, 49 MV/m Tesla shape aka “the magic 75C bake”           Surprise : no nitrogen involved</vt:lpstr>
      <vt:lpstr>1DE3 – the first 49 MV/m cavity</vt:lpstr>
      <vt:lpstr>Anomaly found during the low T bake </vt:lpstr>
      <vt:lpstr>Repeated on second cavity TE1AES009 (fine grain, AES, WC)</vt:lpstr>
      <vt:lpstr>So far 4 cavities – 3 FG, one LG  </vt:lpstr>
      <vt:lpstr>Next surprise: the BCS resistance is ~ as 120C N infused</vt:lpstr>
      <vt:lpstr>Next surprise: the BCS resistance is ~ as 120C N infused</vt:lpstr>
      <vt:lpstr>So, what is happening?</vt:lpstr>
      <vt:lpstr>So, what is happening?</vt:lpstr>
      <vt:lpstr>Positron Annihilation Studies on Nb sample</vt:lpstr>
      <vt:lpstr>Why is the BCS of 70/120 in oxide similar to that of N infused cavities at 120C?</vt:lpstr>
      <vt:lpstr>1DE3 and 1DE20</vt:lpstr>
      <vt:lpstr>Combined with N infusion results, data so far suggest that the key to high gradients requires hitting magic temperatures</vt:lpstr>
      <vt:lpstr>Conclusions</vt:lpstr>
      <vt:lpstr>Acknowledgements</vt:lpstr>
    </vt:vector>
  </TitlesOfParts>
  <Company>Sandbox Studio</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 one line or two lines</dc:title>
  <dc:creator>Mattia Checchin x 30517V</dc:creator>
  <cp:lastModifiedBy>Anna  Grassellino</cp:lastModifiedBy>
  <cp:revision>95</cp:revision>
  <cp:lastPrinted>2014-01-20T19:40:21Z</cp:lastPrinted>
  <dcterms:created xsi:type="dcterms:W3CDTF">2018-04-13T16:48:42Z</dcterms:created>
  <dcterms:modified xsi:type="dcterms:W3CDTF">2018-06-27T03:35:56Z</dcterms:modified>
</cp:coreProperties>
</file>