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8" r:id="rId12"/>
    <p:sldId id="279" r:id="rId13"/>
    <p:sldId id="276" r:id="rId14"/>
    <p:sldId id="260" r:id="rId15"/>
    <p:sldId id="258" r:id="rId16"/>
    <p:sldId id="281" r:id="rId17"/>
    <p:sldId id="282" r:id="rId18"/>
    <p:sldId id="280" r:id="rId19"/>
    <p:sldId id="283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82049A-6019-4056-8638-0E7938261DF0}"/>
              </a:ext>
            </a:extLst>
          </p:cNvPr>
          <p:cNvSpPr/>
          <p:nvPr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E7668B4-E772-45DD-8F6B-23E9883B6073}"/>
              </a:ext>
            </a:extLst>
          </p:cNvPr>
          <p:cNvSpPr/>
          <p:nvPr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6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1579" y="6597352"/>
            <a:ext cx="7272810" cy="186841"/>
          </a:xfrm>
        </p:spPr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Marc Wenskat | TTC Meeting at RIKEN | 27.6.2018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Marc Wenskat | TTC Meeting at RIKEN | 27.6.2018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Infusion R&amp;D at DESY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TTC Meeting at RIKEN – 27.6.2018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M. Wenskat –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SRF Team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7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Deterioration I</a:t>
            </a:r>
            <a:endParaRPr 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3439886" y="174394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6120680" cy="3556922"/>
          </a:xfrm>
          <a:prstGeom prst="rect">
            <a:avLst/>
          </a:prstGeom>
        </p:spPr>
      </p:pic>
      <p:pic>
        <p:nvPicPr>
          <p:cNvPr id="12" name="Picture 2" descr="C:\Users\cbate\Dropbox\SRF\SEM DATAS\SEM DATA 30_05_2017 D5\from_arti\D5_00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46" y="3594976"/>
            <a:ext cx="4518705" cy="32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52120" y="3645024"/>
            <a:ext cx="3384376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Sample: 1DE16 –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Infusion Run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51820" y="1340768"/>
            <a:ext cx="24842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1DE16 – RF Tests at 2K</a:t>
            </a:r>
          </a:p>
        </p:txBody>
      </p:sp>
    </p:spTree>
    <p:extLst>
      <p:ext uri="{BB962C8B-B14F-4D97-AF65-F5344CB8AC3E}">
        <p14:creationId xmlns:p14="http://schemas.microsoft.com/office/powerpoint/2010/main" val="8253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1DE16 – </a:t>
            </a:r>
            <a:r>
              <a:rPr lang="en-US" dirty="0" smtClean="0"/>
              <a:t>f vs. T aka </a:t>
            </a:r>
            <a:r>
              <a:rPr lang="el-GR" dirty="0" smtClean="0"/>
              <a:t>Δ</a:t>
            </a:r>
            <a:r>
              <a:rPr lang="el-GR" sz="3200" dirty="0" smtClean="0"/>
              <a:t>λ</a:t>
            </a:r>
            <a:r>
              <a:rPr lang="en-US" dirty="0" smtClean="0"/>
              <a:t> vs. T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232102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λ</a:t>
            </a:r>
            <a:r>
              <a:rPr lang="en-US" sz="1600" baseline="-25000" dirty="0"/>
              <a:t>0</a:t>
            </a:r>
            <a:r>
              <a:rPr lang="en-US" sz="1600" dirty="0"/>
              <a:t> = </a:t>
            </a:r>
            <a:r>
              <a:rPr lang="en-US" sz="1600" dirty="0" smtClean="0"/>
              <a:t>74 nm</a:t>
            </a:r>
            <a:endParaRPr lang="en-US" sz="1600" dirty="0"/>
          </a:p>
          <a:p>
            <a:r>
              <a:rPr lang="en-US" sz="1600" dirty="0" smtClean="0"/>
              <a:t>Mean free path: 14 </a:t>
            </a:r>
            <a:r>
              <a:rPr lang="en-US" sz="1600" dirty="0"/>
              <a:t>nm → </a:t>
            </a:r>
            <a:r>
              <a:rPr lang="en-US" sz="1600" dirty="0" smtClean="0"/>
              <a:t>RRR</a:t>
            </a:r>
            <a:r>
              <a:rPr lang="en-US" sz="1600" dirty="0"/>
              <a:t>: </a:t>
            </a:r>
            <a:r>
              <a:rPr lang="en-US" sz="1600" dirty="0" smtClean="0"/>
              <a:t>51</a:t>
            </a:r>
            <a:endParaRPr lang="en-US" sz="1600" baseline="30000" dirty="0" smtClean="0"/>
          </a:p>
          <a:p>
            <a:endParaRPr lang="de-DE" sz="1600" dirty="0"/>
          </a:p>
          <a:p>
            <a:endParaRPr lang="de-DE" sz="1600" dirty="0" err="1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199654"/>
            <a:ext cx="8353425" cy="40019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1685136" y="2069943"/>
                <a:ext cx="4028475" cy="180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 smtClean="0"/>
                  <a:t>=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den>
                        </m:f>
                      </m:e>
                    </m:rad>
                  </m:oMath>
                </a14:m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36" y="2069943"/>
                <a:ext cx="4028475" cy="18035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1DE16 – f vs. T aka </a:t>
            </a:r>
            <a:r>
              <a:rPr lang="el-GR" dirty="0"/>
              <a:t>Δ</a:t>
            </a:r>
            <a:r>
              <a:rPr lang="el-GR" sz="3200" dirty="0"/>
              <a:t>λ</a:t>
            </a:r>
            <a:r>
              <a:rPr lang="en-US" dirty="0"/>
              <a:t> vs. 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Interpretation</a:t>
            </a:r>
            <a:endParaRPr lang="de-DE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87" y="1494614"/>
            <a:ext cx="3926681" cy="3662578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2426396" y="1217304"/>
            <a:ext cx="3475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Sketch of dependencies on mean free path</a:t>
            </a:r>
            <a:endParaRPr lang="en-US" sz="1200" dirty="0"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20827" y="1494614"/>
            <a:ext cx="124892" cy="3158522"/>
          </a:xfrm>
          <a:prstGeom prst="rect">
            <a:avLst/>
          </a:prstGeom>
          <a:solidFill>
            <a:schemeClr val="bg2">
              <a:alpha val="27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99592" y="551723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r>
              <a:rPr lang="de-DE" sz="1600" dirty="0" smtClean="0"/>
              <a:t>f vs. T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/>
              <a:t>r</a:t>
            </a:r>
            <a:r>
              <a:rPr lang="de-DE" sz="1600" dirty="0" err="1" smtClean="0"/>
              <a:t>ange</a:t>
            </a:r>
            <a:r>
              <a:rPr lang="de-DE" sz="1600" dirty="0" smtClean="0"/>
              <a:t>  </a:t>
            </a:r>
            <a:r>
              <a:rPr lang="de-DE" sz="1600" dirty="0"/>
              <a:t>3</a:t>
            </a:r>
            <a:r>
              <a:rPr lang="de-DE" sz="1600" dirty="0" smtClean="0"/>
              <a:t>.5 - 10 K</a:t>
            </a:r>
          </a:p>
          <a:p>
            <a:r>
              <a:rPr lang="de-DE" sz="1600" dirty="0" smtClean="0"/>
              <a:t>Q vs. T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range</a:t>
            </a:r>
            <a:r>
              <a:rPr lang="de-DE" sz="1600" dirty="0" smtClean="0"/>
              <a:t> 1.5 - 4.2 K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923928" y="55172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 </a:t>
            </a:r>
          </a:p>
          <a:p>
            <a:r>
              <a:rPr lang="de-DE" sz="1600" dirty="0" smtClean="0">
                <a:latin typeface="Times New Roman"/>
                <a:cs typeface="Times New Roman"/>
              </a:rPr>
              <a:t>→ </a:t>
            </a:r>
            <a:r>
              <a:rPr lang="de-DE" sz="1600" dirty="0" smtClean="0"/>
              <a:t>100 nm </a:t>
            </a:r>
            <a:r>
              <a:rPr lang="de-DE" sz="1600" dirty="0" err="1" smtClean="0"/>
              <a:t>penetration</a:t>
            </a:r>
            <a:r>
              <a:rPr lang="de-DE" sz="1600" dirty="0" smtClean="0"/>
              <a:t> </a:t>
            </a:r>
            <a:r>
              <a:rPr lang="de-DE" sz="1600" dirty="0" err="1" smtClean="0"/>
              <a:t>depth</a:t>
            </a:r>
            <a:endParaRPr lang="de-DE" sz="1600" dirty="0" smtClean="0"/>
          </a:p>
          <a:p>
            <a:r>
              <a:rPr lang="de-DE" sz="1600" dirty="0" smtClean="0">
                <a:latin typeface="Times New Roman"/>
                <a:cs typeface="Times New Roman"/>
              </a:rPr>
              <a:t>→ </a:t>
            </a:r>
            <a:r>
              <a:rPr lang="de-DE" sz="1600" dirty="0" smtClean="0"/>
              <a:t>  40 nm </a:t>
            </a:r>
            <a:r>
              <a:rPr lang="de-DE" sz="1600" dirty="0" err="1" smtClean="0"/>
              <a:t>penetration</a:t>
            </a:r>
            <a:r>
              <a:rPr lang="de-DE" sz="1600" dirty="0" smtClean="0"/>
              <a:t> </a:t>
            </a:r>
            <a:r>
              <a:rPr lang="de-DE" sz="1600" dirty="0" err="1" smtClean="0"/>
              <a:t>depth</a:t>
            </a:r>
            <a:endParaRPr lang="de-DE" sz="1600" dirty="0" smtClean="0"/>
          </a:p>
        </p:txBody>
      </p:sp>
      <p:sp>
        <p:nvSpPr>
          <p:cNvPr id="10" name="TextBox 13"/>
          <p:cNvSpPr txBox="1"/>
          <p:nvPr/>
        </p:nvSpPr>
        <p:spPr>
          <a:xfrm rot="5400000">
            <a:off x="6975287" y="2755066"/>
            <a:ext cx="3691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[</a:t>
            </a:r>
            <a:r>
              <a:rPr lang="en-US" sz="1100" dirty="0" err="1" smtClean="0">
                <a:latin typeface="+mj-lt"/>
              </a:rPr>
              <a:t>Kugeler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- A Combined Temperature </a:t>
            </a:r>
            <a:r>
              <a:rPr lang="en-US" sz="1100" dirty="0">
                <a:latin typeface="+mj-lt"/>
              </a:rPr>
              <a:t>and </a:t>
            </a:r>
            <a:r>
              <a:rPr lang="en-US" sz="1100" dirty="0" smtClean="0">
                <a:latin typeface="+mj-lt"/>
              </a:rPr>
              <a:t>Magnetic </a:t>
            </a:r>
            <a:r>
              <a:rPr lang="en-US" sz="1100" dirty="0">
                <a:latin typeface="+mj-lt"/>
              </a:rPr>
              <a:t>Field </a:t>
            </a:r>
            <a:r>
              <a:rPr lang="en-US" sz="1100" dirty="0" smtClean="0">
                <a:latin typeface="+mj-lt"/>
              </a:rPr>
              <a:t>Mapping </a:t>
            </a:r>
            <a:r>
              <a:rPr lang="en-US" sz="1100" dirty="0">
                <a:latin typeface="+mj-lt"/>
              </a:rPr>
              <a:t>System for SRF Cavities </a:t>
            </a:r>
            <a:r>
              <a:rPr lang="en-US" sz="1100" dirty="0" smtClean="0">
                <a:latin typeface="+mj-lt"/>
              </a:rPr>
              <a:t>– MT Meeting 2018]</a:t>
            </a:r>
            <a:endParaRPr lang="en-US" sz="1100" dirty="0">
              <a:latin typeface="+mj-lt"/>
            </a:endParaRPr>
          </a:p>
        </p:txBody>
      </p:sp>
      <p:sp>
        <p:nvSpPr>
          <p:cNvPr id="11" name="TextBox 13"/>
          <p:cNvSpPr txBox="1"/>
          <p:nvPr/>
        </p:nvSpPr>
        <p:spPr>
          <a:xfrm rot="5400000">
            <a:off x="3762000" y="2949665"/>
            <a:ext cx="84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1DE16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2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</a:t>
            </a:r>
            <a:r>
              <a:rPr lang="en-US" dirty="0" smtClean="0"/>
              <a:t>Deterioration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4365104"/>
            <a:ext cx="8353425" cy="2051571"/>
          </a:xfrm>
        </p:spPr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endParaRPr lang="de-DE" dirty="0" smtClean="0"/>
          </a:p>
          <a:p>
            <a:pPr lvl="1"/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Sound &amp; T-</a:t>
            </a:r>
            <a:r>
              <a:rPr lang="de-DE" dirty="0" err="1" smtClean="0"/>
              <a:t>Map</a:t>
            </a:r>
            <a:r>
              <a:rPr lang="de-DE" dirty="0" smtClean="0"/>
              <a:t> &amp; Optical </a:t>
            </a:r>
            <a:r>
              <a:rPr lang="de-DE" dirty="0" err="1"/>
              <a:t>i</a:t>
            </a:r>
            <a:r>
              <a:rPr lang="de-DE" dirty="0" err="1" smtClean="0"/>
              <a:t>nspection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infusion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 smtClean="0"/>
          </a:p>
          <a:p>
            <a:pPr lvl="1"/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Sound after 1</a:t>
            </a:r>
            <a:r>
              <a:rPr lang="de-DE" baseline="30000" dirty="0" smtClean="0"/>
              <a:t>st</a:t>
            </a:r>
            <a:r>
              <a:rPr lang="de-DE" dirty="0" smtClean="0"/>
              <a:t> </a:t>
            </a:r>
            <a:r>
              <a:rPr lang="de-DE" dirty="0" err="1"/>
              <a:t>infusion</a:t>
            </a:r>
            <a:r>
              <a:rPr lang="de-DE" dirty="0"/>
              <a:t> </a:t>
            </a:r>
            <a:r>
              <a:rPr lang="de-DE" dirty="0" err="1"/>
              <a:t>run</a:t>
            </a:r>
            <a:endParaRPr lang="de-DE" dirty="0" smtClean="0"/>
          </a:p>
          <a:p>
            <a:pPr lvl="1"/>
            <a:r>
              <a:rPr lang="de-DE" dirty="0" smtClean="0"/>
              <a:t>T-</a:t>
            </a:r>
            <a:r>
              <a:rPr lang="de-DE" dirty="0" err="1" smtClean="0"/>
              <a:t>Map</a:t>
            </a:r>
            <a:r>
              <a:rPr lang="de-DE" dirty="0" smtClean="0"/>
              <a:t> &amp; H-</a:t>
            </a:r>
            <a:r>
              <a:rPr lang="de-DE" dirty="0" err="1" smtClean="0"/>
              <a:t>Map</a:t>
            </a:r>
            <a:r>
              <a:rPr lang="de-DE" dirty="0" smtClean="0"/>
              <a:t> after 2</a:t>
            </a:r>
            <a:r>
              <a:rPr lang="de-DE" baseline="30000" dirty="0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infusion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(hot- &amp; </a:t>
            </a:r>
            <a:r>
              <a:rPr lang="de-DE" dirty="0" err="1" smtClean="0"/>
              <a:t>cold</a:t>
            </a:r>
            <a:r>
              <a:rPr lang="de-DE" dirty="0" smtClean="0"/>
              <a:t>- </a:t>
            </a:r>
            <a:r>
              <a:rPr lang="de-DE" dirty="0" err="1" smtClean="0"/>
              <a:t>spots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6" name="TextBox 13"/>
          <p:cNvSpPr txBox="1"/>
          <p:nvPr/>
        </p:nvSpPr>
        <p:spPr>
          <a:xfrm>
            <a:off x="3439886" y="174394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 2K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7050"/>
            <a:ext cx="2827754" cy="339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64088" y="57016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T-</a:t>
            </a:r>
            <a:r>
              <a:rPr lang="de-DE" sz="1400" dirty="0" err="1" smtClean="0"/>
              <a:t>Map</a:t>
            </a:r>
            <a:r>
              <a:rPr lang="de-DE" sz="1400" dirty="0" smtClean="0"/>
              <a:t> &amp; H-</a:t>
            </a:r>
            <a:r>
              <a:rPr lang="de-DE" sz="1400" dirty="0" err="1" smtClean="0"/>
              <a:t>Map</a:t>
            </a:r>
            <a:r>
              <a:rPr lang="de-DE" sz="1400" dirty="0" smtClean="0"/>
              <a:t> @ HZB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5328840" cy="30967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39752" y="1268760"/>
            <a:ext cx="24842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1DE16 – RF Tests at 2K</a:t>
            </a:r>
          </a:p>
        </p:txBody>
      </p:sp>
    </p:spTree>
    <p:extLst>
      <p:ext uri="{BB962C8B-B14F-4D97-AF65-F5344CB8AC3E}">
        <p14:creationId xmlns:p14="http://schemas.microsoft.com/office/powerpoint/2010/main" val="17247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1DE16 – </a:t>
            </a:r>
            <a:r>
              <a:rPr lang="de-DE" dirty="0" err="1" smtClean="0"/>
              <a:t>TMap</a:t>
            </a:r>
            <a:r>
              <a:rPr lang="de-DE" dirty="0" smtClean="0"/>
              <a:t> @ HZB</a:t>
            </a:r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9" y="1412776"/>
            <a:ext cx="8304762" cy="4000000"/>
          </a:xfr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glance</a:t>
            </a:r>
            <a:r>
              <a:rPr lang="de-DE" dirty="0" smtClean="0"/>
              <a:t> at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08567" y="5517232"/>
            <a:ext cx="58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Global increase of heating observed</a:t>
            </a:r>
          </a:p>
          <a:p>
            <a:r>
              <a:rPr lang="en-US" sz="1600" dirty="0" smtClean="0"/>
              <a:t>No features observed in </a:t>
            </a:r>
            <a:r>
              <a:rPr lang="en-US" sz="1600" dirty="0" err="1" smtClean="0"/>
              <a:t>TMap</a:t>
            </a:r>
            <a:r>
              <a:rPr lang="en-US" sz="1600" dirty="0" smtClean="0"/>
              <a:t> data for previous quench spots</a:t>
            </a:r>
          </a:p>
        </p:txBody>
      </p:sp>
      <p:sp>
        <p:nvSpPr>
          <p:cNvPr id="4" name="Ellipse 3"/>
          <p:cNvSpPr/>
          <p:nvPr/>
        </p:nvSpPr>
        <p:spPr>
          <a:xfrm>
            <a:off x="3995936" y="3789040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907704" y="2564904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Intensive effort to improve furnace cleanliness &amp; pressure</a:t>
            </a:r>
          </a:p>
          <a:p>
            <a:pPr lvl="1"/>
            <a:r>
              <a:rPr lang="en-US" dirty="0" smtClean="0"/>
              <a:t>‘Saturation’ achieved – further improvements need hardware change</a:t>
            </a:r>
            <a:endParaRPr lang="en-US" dirty="0"/>
          </a:p>
          <a:p>
            <a:r>
              <a:rPr lang="en-US" dirty="0" smtClean="0"/>
              <a:t>Latest infusion run </a:t>
            </a:r>
          </a:p>
          <a:p>
            <a:pPr lvl="1"/>
            <a:r>
              <a:rPr lang="en-US" dirty="0" smtClean="0"/>
              <a:t>Performance different to previous runs</a:t>
            </a:r>
          </a:p>
          <a:p>
            <a:pPr lvl="1"/>
            <a:r>
              <a:rPr lang="en-US" dirty="0" smtClean="0"/>
              <a:t>‘Old’ and new precipitates</a:t>
            </a:r>
          </a:p>
          <a:p>
            <a:pPr lvl="1"/>
            <a:r>
              <a:rPr lang="en-US" dirty="0" smtClean="0"/>
              <a:t>Cavity/Samples analysis ongoing</a:t>
            </a:r>
          </a:p>
          <a:p>
            <a:r>
              <a:rPr lang="en-US" dirty="0" smtClean="0"/>
              <a:t>Infusion run has been repeated with second cavity – </a:t>
            </a:r>
            <a:r>
              <a:rPr lang="en-US" dirty="0" err="1" smtClean="0"/>
              <a:t>rf</a:t>
            </a:r>
            <a:r>
              <a:rPr lang="en-US" dirty="0" smtClean="0"/>
              <a:t> test pending </a:t>
            </a:r>
          </a:p>
          <a:p>
            <a:pPr lvl="1"/>
            <a:r>
              <a:rPr lang="en-US" dirty="0" smtClean="0"/>
              <a:t>Do we really control the process and the resulting cavity performance?</a:t>
            </a:r>
          </a:p>
          <a:p>
            <a:r>
              <a:rPr lang="en-US" dirty="0" smtClean="0"/>
              <a:t>Detailed analysis of cavity performances evolution and their causes</a:t>
            </a:r>
          </a:p>
          <a:p>
            <a:pPr lvl="1"/>
            <a:r>
              <a:rPr lang="en-US" dirty="0" smtClean="0"/>
              <a:t>Combine f vs. T &amp; Q vs. T for better characterization of surface evolution</a:t>
            </a:r>
          </a:p>
          <a:p>
            <a:pPr lvl="1"/>
            <a:r>
              <a:rPr lang="en-US" dirty="0" err="1" smtClean="0"/>
              <a:t>TMap</a:t>
            </a:r>
            <a:r>
              <a:rPr lang="en-US" dirty="0" smtClean="0"/>
              <a:t> shows global heating – </a:t>
            </a:r>
            <a:r>
              <a:rPr lang="en-US" dirty="0" err="1" smtClean="0"/>
              <a:t>HMap</a:t>
            </a:r>
            <a:r>
              <a:rPr lang="en-US" dirty="0" smtClean="0"/>
              <a:t> still analyzed (HZB)</a:t>
            </a:r>
          </a:p>
          <a:p>
            <a:pPr lvl="1"/>
            <a:r>
              <a:rPr lang="en-US" dirty="0"/>
              <a:t>Cavity cut outs </a:t>
            </a:r>
            <a:r>
              <a:rPr lang="en-US" dirty="0" smtClean="0"/>
              <a:t>for detailed surface analysis and correlation to </a:t>
            </a:r>
            <a:r>
              <a:rPr lang="en-US" dirty="0" err="1" smtClean="0"/>
              <a:t>rf</a:t>
            </a:r>
            <a:r>
              <a:rPr lang="en-US" dirty="0" smtClean="0"/>
              <a:t> performance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65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Listening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Thanks </a:t>
            </a:r>
            <a:r>
              <a:rPr lang="en-US" dirty="0"/>
              <a:t>to the complete DESY and Nanolab SRF team,                                           I gave this talk on their behalf</a:t>
            </a:r>
          </a:p>
          <a:p>
            <a:r>
              <a:rPr lang="en-US" dirty="0" smtClean="0"/>
              <a:t>Special </a:t>
            </a:r>
            <a:r>
              <a:rPr lang="en-US" dirty="0"/>
              <a:t>thanks to </a:t>
            </a:r>
            <a:r>
              <a:rPr lang="en-US" dirty="0" smtClean="0"/>
              <a:t>Christopher Bate, Julia </a:t>
            </a:r>
            <a:r>
              <a:rPr lang="en-US" dirty="0" err="1" smtClean="0"/>
              <a:t>Köszegi</a:t>
            </a:r>
            <a:r>
              <a:rPr lang="en-US" dirty="0" smtClean="0"/>
              <a:t>, Oliver </a:t>
            </a:r>
            <a:r>
              <a:rPr lang="en-US" dirty="0" err="1" smtClean="0"/>
              <a:t>Kugeler</a:t>
            </a:r>
            <a:r>
              <a:rPr lang="en-US" dirty="0" smtClean="0"/>
              <a:t> and </a:t>
            </a:r>
            <a:r>
              <a:rPr lang="en-US" dirty="0" err="1" smtClean="0"/>
              <a:t>Jörn</a:t>
            </a:r>
            <a:r>
              <a:rPr lang="en-US" dirty="0" smtClean="0"/>
              <a:t> </a:t>
            </a:r>
            <a:r>
              <a:rPr lang="en-US" dirty="0" err="1" smtClean="0"/>
              <a:t>Schaffran</a:t>
            </a:r>
            <a:r>
              <a:rPr lang="en-US" dirty="0" smtClean="0"/>
              <a:t> for </a:t>
            </a:r>
            <a:r>
              <a:rPr lang="en-US" dirty="0"/>
              <a:t>providing </a:t>
            </a:r>
            <a:r>
              <a:rPr lang="en-US" dirty="0" smtClean="0"/>
              <a:t>material</a:t>
            </a:r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collaboration with many partners allows for complex R&amp;D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 </a:t>
            </a:r>
            <a:r>
              <a:rPr lang="de-DE" dirty="0" err="1" smtClean="0"/>
              <a:t>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Penetration 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10630"/>
            <a:ext cx="62293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115616" y="5229200"/>
            <a:ext cx="1080120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1DE16 – Frequency vs. Temperature</a:t>
            </a:r>
            <a:endParaRPr lang="de-DE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1" y="1052736"/>
            <a:ext cx="8290658" cy="50101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Determine mean free path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3551415" y="6021288"/>
                <a:ext cx="1956689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15" y="6021288"/>
                <a:ext cx="1956689" cy="661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: Runs so </a:t>
            </a:r>
            <a:r>
              <a:rPr lang="de-DE" dirty="0" err="1" smtClean="0"/>
              <a:t>far</a:t>
            </a:r>
            <a:r>
              <a:rPr lang="de-DE" dirty="0" smtClean="0"/>
              <a:t> at DESY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76200" y="908720"/>
            <a:ext cx="8991599" cy="5638799"/>
            <a:chOff x="76200" y="548680"/>
            <a:chExt cx="8991599" cy="5638799"/>
          </a:xfrm>
        </p:grpSpPr>
        <p:pic>
          <p:nvPicPr>
            <p:cNvPr id="9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548680"/>
              <a:ext cx="8991599" cy="5638799"/>
            </a:xfrm>
            <a:prstGeom prst="rect">
              <a:avLst/>
            </a:prstGeom>
          </p:spPr>
        </p:pic>
        <p:pic>
          <p:nvPicPr>
            <p:cNvPr id="10" name="Picture 2" descr="C:\Users\cbate\Dropbox\SRF\Präsentationen\fla_Seminar_annualreview_29_01_2018\pictures\E3_1de18\1DE18QvsE_bett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74"/>
            <a:stretch/>
          </p:blipFill>
          <p:spPr bwMode="auto">
            <a:xfrm>
              <a:off x="116541" y="1481010"/>
              <a:ext cx="915725" cy="68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8"/>
            <p:cNvPicPr>
              <a:picLocks noChangeAspect="1"/>
            </p:cNvPicPr>
            <p:nvPr/>
          </p:nvPicPr>
          <p:blipFill rotWithShape="1">
            <a:blip r:embed="rId4" cstate="print">
              <a:lum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" r="25679"/>
            <a:stretch/>
          </p:blipFill>
          <p:spPr>
            <a:xfrm>
              <a:off x="132164" y="2363817"/>
              <a:ext cx="895167" cy="6868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6" descr="C:\Users\cbate\Dropbox\SRF\Präsentationen\TTCMailand_presentation_2018\pictures\QvsE_1DE16_for_D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25"/>
            <a:stretch/>
          </p:blipFill>
          <p:spPr bwMode="auto">
            <a:xfrm>
              <a:off x="116541" y="3228321"/>
              <a:ext cx="915725" cy="70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bate\Dropbox\SRF\Präsentationen\TTCMailand_presentation_2018\pictures\QvsE_1DE16_for_D6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97"/>
            <a:stretch/>
          </p:blipFill>
          <p:spPr bwMode="auto">
            <a:xfrm>
              <a:off x="88014" y="4206280"/>
              <a:ext cx="1027555" cy="77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86"/>
            <a:stretch/>
          </p:blipFill>
          <p:spPr bwMode="auto">
            <a:xfrm>
              <a:off x="116541" y="5196880"/>
              <a:ext cx="100646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06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Run – 1DE10 </a:t>
            </a:r>
            <a:r>
              <a:rPr lang="de-DE" dirty="0" err="1" smtClean="0"/>
              <a:t>with</a:t>
            </a:r>
            <a:r>
              <a:rPr lang="de-DE" dirty="0" smtClean="0"/>
              <a:t> Nitrogen @ 120°C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31536" cy="52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2348880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</a:rPr>
              <a:t>Temperature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730406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70C0"/>
                </a:solidFill>
              </a:rPr>
              <a:t>Pressure</a:t>
            </a: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7664" y="1218238"/>
            <a:ext cx="26642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p</a:t>
            </a:r>
            <a:r>
              <a:rPr lang="de-DE" sz="1600" baseline="-25000" dirty="0" err="1" smtClean="0"/>
              <a:t>max</a:t>
            </a:r>
            <a:r>
              <a:rPr lang="de-DE" sz="1600" dirty="0" smtClean="0"/>
              <a:t> = 5.5x10</a:t>
            </a:r>
            <a:r>
              <a:rPr lang="de-DE" sz="1600" baseline="30000" dirty="0" smtClean="0"/>
              <a:t>-6</a:t>
            </a:r>
            <a:r>
              <a:rPr lang="de-DE" sz="1600" dirty="0" smtClean="0"/>
              <a:t> mbar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2771800" y="1556792"/>
            <a:ext cx="108012" cy="96136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chseck 6"/>
          <p:cNvSpPr/>
          <p:nvPr/>
        </p:nvSpPr>
        <p:spPr>
          <a:xfrm>
            <a:off x="2717794" y="2492896"/>
            <a:ext cx="126014" cy="144016"/>
          </a:xfrm>
          <a:prstGeom prst="hexagon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9" name="Sechseck 8"/>
          <p:cNvSpPr/>
          <p:nvPr/>
        </p:nvSpPr>
        <p:spPr>
          <a:xfrm>
            <a:off x="2843808" y="3212976"/>
            <a:ext cx="126014" cy="144016"/>
          </a:xfrm>
          <a:prstGeom prst="hexagon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Sechseck 9"/>
          <p:cNvSpPr/>
          <p:nvPr/>
        </p:nvSpPr>
        <p:spPr>
          <a:xfrm>
            <a:off x="3077834" y="3573016"/>
            <a:ext cx="126014" cy="144016"/>
          </a:xfrm>
          <a:prstGeom prst="hexagon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1" name="Sechseck 10"/>
          <p:cNvSpPr/>
          <p:nvPr/>
        </p:nvSpPr>
        <p:spPr>
          <a:xfrm>
            <a:off x="4644008" y="3573016"/>
            <a:ext cx="126014" cy="144016"/>
          </a:xfrm>
          <a:prstGeom prst="hexagon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Partial Pressures </a:t>
            </a:r>
            <a:r>
              <a:rPr lang="de-DE" dirty="0" err="1" smtClean="0"/>
              <a:t>during</a:t>
            </a:r>
            <a:r>
              <a:rPr lang="de-DE" dirty="0" smtClean="0"/>
              <a:t> Run</a:t>
            </a:r>
            <a:endParaRPr lang="de-DE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98072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RGA – 800°C beginning,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=5.5x10</a:t>
            </a:r>
            <a:r>
              <a:rPr lang="en-US" sz="1600" b="1" baseline="30000" dirty="0" smtClean="0"/>
              <a:t>-6</a:t>
            </a:r>
            <a:r>
              <a:rPr lang="en-US" sz="1600" b="1" dirty="0" smtClean="0"/>
              <a:t> mbar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endParaRPr lang="de-DE" sz="1600" baseline="-25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83569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endParaRPr lang="de-DE" sz="1600" baseline="-250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2915816" y="60932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</a:t>
            </a:r>
            <a:r>
              <a:rPr lang="de-DE" sz="1600" baseline="-25000" dirty="0" smtClean="0"/>
              <a:t>2</a:t>
            </a:r>
          </a:p>
          <a:p>
            <a:r>
              <a:rPr lang="de-DE" sz="1600" dirty="0" smtClean="0"/>
              <a:t>CO</a:t>
            </a:r>
            <a:endParaRPr lang="de-DE" sz="1600" baseline="-250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067944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</a:t>
            </a:r>
            <a:r>
              <a:rPr lang="de-DE" sz="1600" baseline="-25000" dirty="0" smtClean="0"/>
              <a:t>2</a:t>
            </a:r>
            <a:endParaRPr lang="de-DE" sz="1600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051720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0</a:t>
            </a:r>
            <a:endParaRPr lang="de-DE" sz="1600" baseline="-250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203848" y="608458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r>
              <a:rPr lang="de-DE" sz="1600" baseline="-25000" dirty="0" smtClean="0"/>
              <a:t>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5577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Ne</a:t>
            </a:r>
            <a:endParaRPr lang="de-DE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2464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915816" y="60932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</a:t>
            </a:r>
            <a:r>
              <a:rPr lang="de-DE" sz="1600" baseline="-25000" dirty="0" smtClean="0"/>
              <a:t>2</a:t>
            </a:r>
          </a:p>
          <a:p>
            <a:r>
              <a:rPr lang="de-DE" sz="1600" dirty="0" smtClean="0"/>
              <a:t>CO</a:t>
            </a:r>
            <a:endParaRPr lang="de-DE" sz="1600" baseline="-250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183569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endParaRPr lang="de-DE" sz="1600" baseline="-250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 Pressures </a:t>
            </a:r>
            <a:r>
              <a:rPr lang="de-DE" dirty="0" err="1"/>
              <a:t>during</a:t>
            </a:r>
            <a:r>
              <a:rPr lang="de-DE" dirty="0"/>
              <a:t> Run</a:t>
            </a:r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98072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RGA – 800°C after </a:t>
            </a:r>
            <a:r>
              <a:rPr lang="en-US" sz="1600" b="1" dirty="0"/>
              <a:t>3h,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=8.7x10</a:t>
            </a:r>
            <a:r>
              <a:rPr lang="en-US" sz="1600" b="1" baseline="30000" dirty="0" smtClean="0"/>
              <a:t>-7</a:t>
            </a:r>
            <a:r>
              <a:rPr lang="en-US" sz="1600" b="1" dirty="0" smtClean="0"/>
              <a:t> mbar</a:t>
            </a:r>
            <a:endParaRPr lang="en-US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203848" y="608458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r>
              <a:rPr lang="de-DE" sz="1600" baseline="-25000" dirty="0" smtClean="0"/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51720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0</a:t>
            </a:r>
            <a:endParaRPr lang="de-DE" sz="1600" baseline="-250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endParaRPr lang="de-DE" sz="1600" baseline="-250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067944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</a:t>
            </a:r>
            <a:r>
              <a:rPr lang="de-DE" sz="1600" baseline="-25000" dirty="0" smtClean="0"/>
              <a:t>2</a:t>
            </a:r>
            <a:endParaRPr lang="de-DE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7495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 Pressures </a:t>
            </a:r>
            <a:r>
              <a:rPr lang="de-DE" dirty="0" err="1"/>
              <a:t>during</a:t>
            </a:r>
            <a:r>
              <a:rPr lang="de-DE" dirty="0"/>
              <a:t> Run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98072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RGA – 120°C before </a:t>
            </a:r>
            <a:r>
              <a:rPr lang="en-US" sz="1600" b="1" dirty="0"/>
              <a:t>infusion,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=2.7x10</a:t>
            </a:r>
            <a:r>
              <a:rPr lang="en-US" sz="1600" b="1" baseline="30000" dirty="0" smtClean="0"/>
              <a:t>-7</a:t>
            </a:r>
            <a:r>
              <a:rPr lang="en-US" sz="1600" b="1" dirty="0" smtClean="0"/>
              <a:t> mbar</a:t>
            </a:r>
            <a:endParaRPr lang="en-US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203848" y="608458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r>
              <a:rPr lang="de-DE" sz="1600" baseline="-25000" dirty="0" smtClean="0"/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051720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0</a:t>
            </a:r>
            <a:endParaRPr lang="de-DE" sz="1600" baseline="-250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endParaRPr lang="de-DE" sz="16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265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 Pressures </a:t>
            </a:r>
            <a:r>
              <a:rPr lang="de-DE" dirty="0" err="1"/>
              <a:t>during</a:t>
            </a:r>
            <a:r>
              <a:rPr lang="de-DE" dirty="0"/>
              <a:t> Run</a:t>
            </a:r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RGA – 120°C after </a:t>
            </a:r>
            <a:r>
              <a:rPr lang="en-US" sz="1600" b="1" dirty="0"/>
              <a:t>infusion,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tot</a:t>
            </a:r>
            <a:r>
              <a:rPr lang="en-US" sz="1600" b="1" dirty="0" smtClean="0"/>
              <a:t>=5.8x10</a:t>
            </a:r>
            <a:r>
              <a:rPr lang="en-US" sz="1600" b="1" baseline="30000" dirty="0" smtClean="0"/>
              <a:t>-7</a:t>
            </a:r>
            <a:r>
              <a:rPr lang="en-US" sz="1600" b="1" dirty="0" smtClean="0"/>
              <a:t> </a:t>
            </a:r>
            <a:r>
              <a:rPr lang="en-US" sz="1600" b="1" dirty="0"/>
              <a:t>mbar</a:t>
            </a:r>
          </a:p>
          <a:p>
            <a:endParaRPr lang="en-US" sz="1600" b="1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203848" y="608458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</a:t>
            </a:r>
            <a:r>
              <a:rPr lang="de-DE" sz="1600" baseline="-25000" dirty="0" smtClean="0"/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51720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0</a:t>
            </a:r>
            <a:endParaRPr lang="de-DE" sz="1600" baseline="-25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11561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</a:t>
            </a:r>
            <a:endParaRPr lang="de-DE" sz="1600" baseline="-250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2915816" y="609329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</a:t>
            </a:r>
            <a:r>
              <a:rPr lang="de-DE" sz="1600" baseline="-25000" dirty="0" smtClean="0"/>
              <a:t>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80112" y="4509120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</a:t>
            </a:r>
            <a:r>
              <a:rPr lang="de-DE" sz="1600" dirty="0" err="1" smtClean="0"/>
              <a:t>conclusion</a:t>
            </a:r>
            <a:r>
              <a:rPr lang="de-DE" sz="1600" dirty="0" smtClean="0"/>
              <a:t>: </a:t>
            </a:r>
            <a:r>
              <a:rPr lang="de-DE" sz="1600" dirty="0" err="1" smtClean="0"/>
              <a:t>as</a:t>
            </a:r>
            <a:r>
              <a:rPr lang="de-DE" sz="1600" dirty="0" smtClean="0"/>
              <a:t> clean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get</a:t>
            </a:r>
            <a:r>
              <a:rPr lang="de-DE" sz="1600" dirty="0" smtClean="0"/>
              <a:t> (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pretty</a:t>
            </a:r>
            <a:r>
              <a:rPr lang="de-DE" sz="1600" dirty="0" smtClean="0"/>
              <a:t> clean)</a:t>
            </a:r>
          </a:p>
        </p:txBody>
      </p:sp>
    </p:spTree>
    <p:extLst>
      <p:ext uri="{BB962C8B-B14F-4D97-AF65-F5344CB8AC3E}">
        <p14:creationId xmlns:p14="http://schemas.microsoft.com/office/powerpoint/2010/main" val="36024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Test – 1DE10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wenskm\Dropbox\DESY\Other\1DE10_Vergle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34671"/>
            <a:ext cx="10234703" cy="49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100392" y="1362254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@2K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444208" y="4077072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n</a:t>
            </a:r>
            <a:r>
              <a:rPr lang="de-DE" sz="1600" dirty="0" err="1" smtClean="0"/>
              <a:t>o</a:t>
            </a:r>
            <a:r>
              <a:rPr lang="de-DE" sz="1600" dirty="0" smtClean="0"/>
              <a:t> FE</a:t>
            </a:r>
          </a:p>
        </p:txBody>
      </p:sp>
    </p:spTree>
    <p:extLst>
      <p:ext uri="{BB962C8B-B14F-4D97-AF65-F5344CB8AC3E}">
        <p14:creationId xmlns:p14="http://schemas.microsoft.com/office/powerpoint/2010/main" val="25544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skm\Desktop\Sample51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73493"/>
            <a:ext cx="53170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Samples 1DE10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91880" y="500446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Star-like precipitates and new black structures observable. </a:t>
            </a:r>
          </a:p>
          <a:p>
            <a:r>
              <a:rPr lang="en-US" sz="1600" dirty="0" smtClean="0"/>
              <a:t>Both show a grain orientation dependency</a:t>
            </a:r>
          </a:p>
          <a:p>
            <a:r>
              <a:rPr lang="en-US" sz="1600" dirty="0" smtClean="0"/>
              <a:t>No difference in BCP/EP or between Nb suppliers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341343"/>
            <a:ext cx="3491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Samples (2x3x FG):</a:t>
            </a:r>
          </a:p>
          <a:p>
            <a:r>
              <a:rPr lang="en-US" sz="1600" dirty="0" smtClean="0"/>
              <a:t>-EP / BCP</a:t>
            </a:r>
          </a:p>
          <a:p>
            <a:r>
              <a:rPr lang="en-US" sz="1600" dirty="0" smtClean="0"/>
              <a:t>-</a:t>
            </a:r>
            <a:r>
              <a:rPr lang="en-US" sz="1600" dirty="0"/>
              <a:t>Tokyo </a:t>
            </a:r>
            <a:r>
              <a:rPr lang="en-US" sz="1600" dirty="0" err="1"/>
              <a:t>Denkai</a:t>
            </a:r>
            <a:r>
              <a:rPr lang="en-US" sz="1600" dirty="0"/>
              <a:t> / Ningxia / Heraeus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Treatment:</a:t>
            </a:r>
            <a:endParaRPr lang="en-US" sz="1600" dirty="0"/>
          </a:p>
          <a:p>
            <a:r>
              <a:rPr lang="en-US" sz="1600" dirty="0" smtClean="0"/>
              <a:t>Chemistry (110 </a:t>
            </a:r>
            <a:r>
              <a:rPr lang="el-GR" sz="1600" dirty="0" smtClean="0">
                <a:latin typeface="Arial"/>
                <a:cs typeface="Arial"/>
              </a:rPr>
              <a:t>μ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800°C@3h </a:t>
            </a:r>
          </a:p>
          <a:p>
            <a:r>
              <a:rPr lang="en-US" sz="1600" dirty="0" smtClean="0"/>
              <a:t>Chemistry (40 </a:t>
            </a:r>
            <a:r>
              <a:rPr lang="el-GR" sz="1600" dirty="0" smtClean="0">
                <a:cs typeface="Arial"/>
              </a:rPr>
              <a:t>μ</a:t>
            </a:r>
            <a:r>
              <a:rPr lang="en-US" sz="1600" dirty="0" smtClean="0"/>
              <a:t>m)</a:t>
            </a:r>
          </a:p>
          <a:p>
            <a:r>
              <a:rPr lang="en-US" sz="1600" dirty="0" smtClean="0"/>
              <a:t>120°C@48h</a:t>
            </a:r>
          </a:p>
          <a:p>
            <a:endParaRPr lang="en-US" sz="1600" dirty="0"/>
          </a:p>
          <a:p>
            <a:r>
              <a:rPr lang="en-US" sz="1600" dirty="0" smtClean="0"/>
              <a:t>SEM before / after baking with cavity</a:t>
            </a:r>
          </a:p>
          <a:p>
            <a:endParaRPr lang="en-US" sz="1600" dirty="0"/>
          </a:p>
          <a:p>
            <a:r>
              <a:rPr lang="en-US" sz="1600" dirty="0" smtClean="0"/>
              <a:t>Analysis ongoing 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Preliminary results (only SEM/EDX):</a:t>
            </a:r>
          </a:p>
        </p:txBody>
      </p:sp>
    </p:spTree>
    <p:extLst>
      <p:ext uri="{BB962C8B-B14F-4D97-AF65-F5344CB8AC3E}">
        <p14:creationId xmlns:p14="http://schemas.microsoft.com/office/powerpoint/2010/main" val="8103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" id="{3CF89BDB-0659-E849-8D13-D70D8CFA5BCD}" vid="{CC185F4F-326D-3949-A293-BD8B2AFA8F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0</TotalTime>
  <Words>640</Words>
  <Application>Microsoft Office PowerPoint</Application>
  <PresentationFormat>Bildschirmpräsentation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DESY</vt:lpstr>
      <vt:lpstr>Infusion R&amp;D at DESY</vt:lpstr>
      <vt:lpstr>Overview: Runs so far at DESY</vt:lpstr>
      <vt:lpstr>New Run – 1DE10 with Nitrogen @ 120°C</vt:lpstr>
      <vt:lpstr>Partial Pressures during Run</vt:lpstr>
      <vt:lpstr>Partial Pressures during Run</vt:lpstr>
      <vt:lpstr>Partial Pressures during Run</vt:lpstr>
      <vt:lpstr>Partial Pressures during Run</vt:lpstr>
      <vt:lpstr>RF Test – 1DE10</vt:lpstr>
      <vt:lpstr>Samples 1DE10</vt:lpstr>
      <vt:lpstr>Origin of Deterioration I</vt:lpstr>
      <vt:lpstr>1DE16 – f vs. T aka Δλ vs. T</vt:lpstr>
      <vt:lpstr>1DE16 – f vs. T aka Δλ vs. T</vt:lpstr>
      <vt:lpstr>Origin of Deterioration II</vt:lpstr>
      <vt:lpstr>1DE16 – TMap @ HZB</vt:lpstr>
      <vt:lpstr>Summary</vt:lpstr>
      <vt:lpstr>Thanks for Listening</vt:lpstr>
      <vt:lpstr>Back Up</vt:lpstr>
      <vt:lpstr>Penetration depth </vt:lpstr>
      <vt:lpstr>1DE16 – Frequency vs. Temperature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Wenskat, Marc</dc:creator>
  <cp:lastModifiedBy>Wenskat, Marc</cp:lastModifiedBy>
  <cp:revision>81</cp:revision>
  <dcterms:created xsi:type="dcterms:W3CDTF">2018-06-24T11:01:49Z</dcterms:created>
  <dcterms:modified xsi:type="dcterms:W3CDTF">2018-06-27T00:00:42Z</dcterms:modified>
</cp:coreProperties>
</file>