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3" r:id="rId3"/>
    <p:sldId id="288" r:id="rId4"/>
    <p:sldId id="277" r:id="rId5"/>
    <p:sldId id="280" r:id="rId6"/>
    <p:sldId id="273" r:id="rId7"/>
    <p:sldId id="289" r:id="rId8"/>
    <p:sldId id="276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FF80"/>
    <a:srgbClr val="FF4C4C"/>
    <a:srgbClr val="00BFFF"/>
    <a:srgbClr val="E066FF"/>
    <a:srgbClr val="847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5" d="100"/>
          <a:sy n="95" d="100"/>
        </p:scale>
        <p:origin x="-35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49C19-A09C-4080-8BA0-50CC5C4E3D10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E15CE-E3D4-44D8-AA72-FC6B99E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0409-100D-4898-B029-97DD3925378D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F90B8-9290-4683-BF2D-817C7281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6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6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F90B8-9290-4683-BF2D-817C7281E2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0805" y="6492875"/>
            <a:ext cx="48239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275999-CDF6-9B46-9F3F-7503503F8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amba\accsrf\pnk9\Conferences\SRF 17\Cornell Logo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5" y="6467762"/>
            <a:ext cx="5588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RED 10in Header 3line 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871147"/>
          </a:xfrm>
          <a:prstGeom prst="rect">
            <a:avLst/>
          </a:prstGeom>
        </p:spPr>
      </p:pic>
      <p:pic>
        <p:nvPicPr>
          <p:cNvPr id="1027" name="Picture 3" descr="\\samba\accsrf\pnk9\Conferences\SRF 17\NSF Logo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" y="6443553"/>
            <a:ext cx="395288" cy="3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\\samba\accsrf\pnk9\Conferences\SRF 17\Presentations\CBBlogo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41" y="6518389"/>
            <a:ext cx="309563" cy="30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963" y="2438030"/>
            <a:ext cx="8602462" cy="106754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Update on infusion studies at 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Cornell</a:t>
            </a:r>
            <a:endParaRPr lang="en-US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219200"/>
          </a:xfrm>
        </p:spPr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P. N. Koufalis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Cornell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C/O Infusion Results</a:t>
            </a:r>
            <a:endParaRPr lang="en-US" sz="32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80264"/>
            <a:ext cx="3779521" cy="2834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3779521" cy="2834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0"/>
            <a:ext cx="3779521" cy="2834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80264"/>
            <a:ext cx="3779521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6771" y="989111"/>
            <a:ext cx="1662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ArCO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HF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3991" y="3968262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N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(1-cell)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3966773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N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(9-cell)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0" y="2694372"/>
            <a:ext cx="9143999" cy="1801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III:</a:t>
            </a:r>
          </a:p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Results</a:t>
            </a:r>
          </a:p>
        </p:txBody>
      </p:sp>
    </p:spTree>
    <p:extLst>
      <p:ext uri="{BB962C8B-B14F-4D97-AF65-F5344CB8AC3E}">
        <p14:creationId xmlns:p14="http://schemas.microsoft.com/office/powerpoint/2010/main" val="24757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29" y="762000"/>
            <a:ext cx="6339840" cy="47548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Results</a:t>
            </a:r>
            <a:endParaRPr lang="en-US" sz="32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6" y="1036320"/>
            <a:ext cx="2633829" cy="2468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846" y="3200400"/>
            <a:ext cx="261038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229824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Martinello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“Advancement in the understanding of the field and frequency dependent microwave surface resistance of niobium,”  in Proceedings of SRF2017, Lanzhou, China, 2017.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475982"/>
                <a:ext cx="9144000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Baseline 2.6 GHz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shows 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:r>
                  <a:rPr lang="en-US" sz="16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-rise’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after a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2/6 N-dope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‘</a:t>
                </a:r>
                <a:r>
                  <a:rPr lang="en-US" sz="16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-rise’ gets even stronger</a:t>
                </a:r>
              </a:p>
              <a:p>
                <a:endPara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Breakdown surface resistance into BCS and residual components: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𝐵𝐶𝑆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75982"/>
                <a:ext cx="9144000" cy="969496"/>
              </a:xfrm>
              <a:prstGeom prst="rect">
                <a:avLst/>
              </a:prstGeom>
              <a:blipFill>
                <a:blip r:embed="rId4"/>
                <a:stretch>
                  <a:fillRect l="-267" t="-188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1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066800"/>
            <a:ext cx="4389120" cy="329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4389120" cy="3291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92" y="4495800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Baseline 2.6 GHz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 showed a 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 reduction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after </a:t>
                </a:r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2/6 N-doping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dropped by a little more than 50%</a:t>
                </a: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2.6 GHz you see ‘</a:t>
                </a:r>
                <a:r>
                  <a:rPr lang="en-US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-rise’ even without doping; however, doping further enhances the ‘</a:t>
                </a:r>
                <a:r>
                  <a:rPr lang="en-US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-rise’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" y="4495800"/>
                <a:ext cx="9144000" cy="1323439"/>
              </a:xfrm>
              <a:prstGeom prst="rect">
                <a:avLst/>
              </a:prstGeom>
              <a:blipFill>
                <a:blip r:embed="rId4"/>
                <a:stretch>
                  <a:fillRect l="-267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Frequency Results</a:t>
            </a:r>
            <a:endParaRPr lang="en-US" sz="32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0" y="2694372"/>
            <a:ext cx="9143999" cy="1801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2410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58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590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149225" y="923926"/>
            <a:ext cx="8842375" cy="547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-infusion at Cornell so far: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48 hr @ 160</a:t>
            </a:r>
            <a:r>
              <a:rPr lang="en-US" sz="1600" baseline="30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o</a:t>
            </a:r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in N</a:t>
            </a:r>
            <a:r>
              <a:rPr lang="en-US" sz="1600" baseline="-25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gas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Various post-infusion vacuum anneal times</a:t>
            </a:r>
          </a:p>
          <a:p>
            <a:pPr marL="457200" lvl="1" indent="0">
              <a:buNone/>
            </a:pPr>
            <a:endParaRPr lang="en-U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PART II</a:t>
            </a:r>
            <a:endParaRPr lang="en-US" sz="20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Low temperature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-infusion at Cornell so far: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48 hr @ 160 </a:t>
            </a:r>
            <a:r>
              <a:rPr lang="en-US" sz="1600" baseline="30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in Ar+CO</a:t>
            </a:r>
            <a:r>
              <a:rPr lang="en-US" sz="1600" baseline="-25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gas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Various amounts of post-treatment etching</a:t>
            </a:r>
          </a:p>
          <a:p>
            <a:pPr marL="457200" lvl="1" indent="0">
              <a:buNone/>
            </a:pPr>
            <a:endParaRPr lang="en-US" sz="16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PART </a:t>
            </a:r>
            <a:r>
              <a:rPr lang="en-US" sz="2000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III</a:t>
            </a:r>
          </a:p>
          <a:p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High frequency results with N-doping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Field dependence of surface resistance at 1.3 and 2.6 GHz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Clean niobium and N-doped</a:t>
            </a:r>
            <a:endParaRPr lang="en-US" sz="16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0" y="2694372"/>
            <a:ext cx="9143999" cy="1801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I: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-Infusion</a:t>
            </a:r>
          </a:p>
        </p:txBody>
      </p:sp>
    </p:spTree>
    <p:extLst>
      <p:ext uri="{BB962C8B-B14F-4D97-AF65-F5344CB8AC3E}">
        <p14:creationId xmlns:p14="http://schemas.microsoft.com/office/powerpoint/2010/main" val="42764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149225" y="923926"/>
            <a:ext cx="8851900" cy="548575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 baking (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– 160 </a:t>
            </a:r>
            <a:r>
              <a:rPr lang="en-US" sz="2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 a low pressure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 results in ‘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-rise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’:</a:t>
            </a:r>
            <a:endParaRPr lang="en-US" sz="1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N-infusion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83" y="1722120"/>
            <a:ext cx="4511040" cy="338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16" y="1981200"/>
            <a:ext cx="4034569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538025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 Grassellino and S. </a:t>
            </a:r>
            <a:r>
              <a:rPr lang="en-US" sz="1200" dirty="0" err="1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Aderhold</a:t>
            </a:r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New Low T Nitrogen Treatments Cavity Results with Record Gradients and Q, </a:t>
            </a:r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TTC Saclay,</a:t>
            </a:r>
            <a:r>
              <a:rPr lang="en-US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2016</a:t>
            </a:r>
            <a:r>
              <a:rPr lang="en-US" sz="12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6840" y="537083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P. N. Koufalis, M. Liepe, J. T. Maniscalco. </a:t>
            </a:r>
            <a:r>
              <a:rPr lang="en-US" sz="1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Low Temperature Doping of Niobium Cavities: What is really going on?</a:t>
            </a:r>
            <a:r>
              <a:rPr lang="en-US" sz="12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TUXBA01, SRF2017</a:t>
            </a:r>
            <a:r>
              <a:rPr lang="en-US" sz="12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2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6" y="914400"/>
            <a:ext cx="5487503" cy="411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67" y="1371600"/>
            <a:ext cx="3657600" cy="2743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04228" y="1524000"/>
            <a:ext cx="3372544" cy="2121932"/>
            <a:chOff x="895350" y="1318073"/>
            <a:chExt cx="3372544" cy="2121932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1724026" y="3287605"/>
              <a:ext cx="554832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49222" y="3070673"/>
                  <a:ext cx="19479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RF layer (~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222" y="3070673"/>
                  <a:ext cx="1947908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1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895350" y="1535005"/>
              <a:ext cx="1109664" cy="0"/>
            </a:xfrm>
            <a:prstGeom prst="straightConnector1">
              <a:avLst/>
            </a:prstGeom>
            <a:ln w="38100" cap="flat">
              <a:solidFill>
                <a:schemeClr val="tx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905445" y="1318073"/>
              <a:ext cx="2362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Oxide layer (~5 nm)</a:t>
              </a:r>
              <a:endParaRPr lang="en-US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50292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concentrations of impurities near the surface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urface roughness passivation by dirty surface layer that is superconducting by proximity effect?</a:t>
            </a: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uasiparticle overheating reduced in RF layer?</a:t>
            </a: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inning sites for magnetic flux lines?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ORDERS OF MAGNITUDE HIGHER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SIMS Analysis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46" y="838200"/>
            <a:ext cx="606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EP + 800 </a:t>
            </a:r>
            <a:r>
              <a:rPr lang="en-US" sz="16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°</a:t>
            </a:r>
            <a:r>
              <a:rPr lang="en-US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(5 hr; UHV) + 160 </a:t>
            </a:r>
            <a:r>
              <a:rPr lang="en-US" sz="16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°</a:t>
            </a:r>
            <a:r>
              <a:rPr lang="en-US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(48 hr; N</a:t>
            </a:r>
            <a:r>
              <a:rPr lang="en-US" sz="160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+ 160 </a:t>
            </a:r>
            <a:r>
              <a:rPr lang="en-US" sz="16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°</a:t>
            </a:r>
            <a:r>
              <a:rPr lang="en-US" sz="16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(168 hr; UHV</a:t>
            </a:r>
            <a:r>
              <a:rPr lang="en-US" sz="16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0574" y="4382869"/>
            <a:ext cx="2801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0.09 – 0.36 at. % 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N-doped cavities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800600" y="3210600"/>
            <a:ext cx="1069974" cy="1285200"/>
          </a:xfrm>
          <a:prstGeom prst="straightConnector1">
            <a:avLst/>
          </a:prstGeom>
          <a:ln>
            <a:solidFill>
              <a:srgbClr val="CC00FF"/>
            </a:solidFill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1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0" y="2694372"/>
            <a:ext cx="9143999" cy="18014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II: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-Infusion</a:t>
            </a:r>
          </a:p>
        </p:txBody>
      </p:sp>
    </p:spTree>
    <p:extLst>
      <p:ext uri="{BB962C8B-B14F-4D97-AF65-F5344CB8AC3E}">
        <p14:creationId xmlns:p14="http://schemas.microsoft.com/office/powerpoint/2010/main" val="24259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C/O Infusion Results</a:t>
            </a:r>
            <a:endParaRPr lang="en-US" sz="32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295400"/>
            <a:ext cx="4389120" cy="329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911076"/>
            <a:ext cx="553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EP + 800 </a:t>
            </a:r>
            <a:r>
              <a:rPr lang="en-US" sz="20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(5 hr; UHV) + 160 </a:t>
            </a:r>
            <a:r>
              <a:rPr lang="en-US" sz="20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(48 hr; Ar+CO</a:t>
            </a:r>
            <a:r>
              <a:rPr lang="en-US" sz="200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724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concentrations of impurities near the surface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surface roughness passivation by dirty surface layer that is superconducting by proximity effect?</a:t>
            </a: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quasiparticle overheating reduced in RF layer?</a:t>
            </a: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pinning sites for magnetic flux lines?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ORDERS OF MAGNITUDE HIGHER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07" y="1295400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03" y="1311186"/>
            <a:ext cx="4389120" cy="32918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C/O Infusion Results</a:t>
            </a:r>
            <a:endParaRPr lang="en-US" sz="32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79943"/>
            <a:ext cx="4753998" cy="175432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HF 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inse: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‘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-rise’</a:t>
            </a: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HF Rinse + OP: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‘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-drop’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 ‘Q-rise’ disappeared after oxypolishing.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895671"/>
                <a:ext cx="91440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better understand what is happening, we must look at the field dependence of the surface resistance</a:t>
                </a:r>
              </a:p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𝐵𝐶𝑆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𝑟𝑒𝑠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5671"/>
                <a:ext cx="9144000" cy="1354217"/>
              </a:xfrm>
              <a:prstGeom prst="rect">
                <a:avLst/>
              </a:prstGeom>
              <a:blipFill>
                <a:blip r:embed="rId4"/>
                <a:stretch>
                  <a:fillRect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91400" y="3593068"/>
                <a:ext cx="1206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593068"/>
                <a:ext cx="120661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57400" y="911076"/>
            <a:ext cx="553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EP + 800 </a:t>
            </a:r>
            <a:r>
              <a:rPr lang="en-US" sz="20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(5 hr; UHV) + 160 </a:t>
            </a:r>
            <a:r>
              <a:rPr lang="en-US" sz="20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°</a:t>
            </a:r>
            <a:r>
              <a:rPr lang="en-US" sz="2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 (48 hr; Ar+CO</a:t>
            </a:r>
            <a:r>
              <a:rPr lang="en-US" sz="2000" baseline="-2500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57530" y="100428"/>
            <a:ext cx="4510270" cy="5486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C/O Infusion Results</a:t>
            </a:r>
            <a:endParaRPr lang="en-US" sz="32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792" y="4495800"/>
                <a:ext cx="9144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reduction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𝐵𝐶𝑆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both cases;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1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</a:t>
                </a:r>
                <a:r>
                  <a:rPr lang="en-US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both cases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dominates behavior of cavity with HF + OP; In HF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lower in magnitude and decreases from its low field value up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𝑎𝑐𝑐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≈16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MV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Presence of impurities lowers mean free path </a:t>
                </a: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increases electron-phonon coupling  lowers quasiparticle overheating  strong reduction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𝐵𝐶𝑆</m:t>
                        </m:r>
                      </m:sub>
                    </m:sSub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" y="4495800"/>
                <a:ext cx="9144000" cy="1815882"/>
              </a:xfrm>
              <a:prstGeom prst="rect">
                <a:avLst/>
              </a:prstGeom>
              <a:blipFill>
                <a:blip r:embed="rId3"/>
                <a:stretch>
                  <a:fillRect l="-267" t="-1010" b="-3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043286"/>
            <a:ext cx="4389120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43286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6474</TotalTime>
  <Words>530</Words>
  <Application>Microsoft Office PowerPoint</Application>
  <PresentationFormat>On-screen Show (4:3)</PresentationFormat>
  <Paragraphs>89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Wingdings</vt:lpstr>
      <vt:lpstr>Office Theme</vt:lpstr>
      <vt:lpstr>Update on infusion studies at Cornell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Jeanne Butler</dc:creator>
  <cp:lastModifiedBy>Peter Nicholas Koufalis</cp:lastModifiedBy>
  <cp:revision>120</cp:revision>
  <dcterms:created xsi:type="dcterms:W3CDTF">2010-10-18T16:36:26Z</dcterms:created>
  <dcterms:modified xsi:type="dcterms:W3CDTF">2018-06-27T06:58:59Z</dcterms:modified>
</cp:coreProperties>
</file>