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34"/>
  </p:notesMasterIdLst>
  <p:handoutMasterIdLst>
    <p:handoutMasterId r:id="rId35"/>
  </p:handoutMasterIdLst>
  <p:sldIdLst>
    <p:sldId id="515" r:id="rId11"/>
    <p:sldId id="788" r:id="rId12"/>
    <p:sldId id="930" r:id="rId13"/>
    <p:sldId id="792" r:id="rId14"/>
    <p:sldId id="928" r:id="rId15"/>
    <p:sldId id="926" r:id="rId16"/>
    <p:sldId id="929" r:id="rId17"/>
    <p:sldId id="932" r:id="rId18"/>
    <p:sldId id="931" r:id="rId19"/>
    <p:sldId id="933" r:id="rId20"/>
    <p:sldId id="934" r:id="rId21"/>
    <p:sldId id="935" r:id="rId22"/>
    <p:sldId id="820" r:id="rId23"/>
    <p:sldId id="735" r:id="rId24"/>
    <p:sldId id="938" r:id="rId25"/>
    <p:sldId id="936" r:id="rId26"/>
    <p:sldId id="937" r:id="rId27"/>
    <p:sldId id="665" r:id="rId28"/>
    <p:sldId id="919" r:id="rId29"/>
    <p:sldId id="851" r:id="rId30"/>
    <p:sldId id="853" r:id="rId31"/>
    <p:sldId id="728" r:id="rId32"/>
    <p:sldId id="73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artinello" initials="MM" lastIdx="1" clrIdx="0">
    <p:extLst>
      <p:ext uri="{19B8F6BF-5375-455C-9EA6-DF929625EA0E}">
        <p15:presenceInfo xmlns:p15="http://schemas.microsoft.com/office/powerpoint/2012/main" userId="c3d74df4f6597d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FF"/>
    <a:srgbClr val="0047FF"/>
    <a:srgbClr val="004C97"/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6" autoAdjust="0"/>
    <p:restoredTop sz="95140" autoAdjust="0"/>
  </p:normalViewPr>
  <p:slideViewPr>
    <p:cSldViewPr snapToGrid="0">
      <p:cViewPr varScale="1">
        <p:scale>
          <a:sx n="124" d="100"/>
          <a:sy n="124" d="100"/>
        </p:scale>
        <p:origin x="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0.xml"/><Relationship Id="rId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Martinello" userId="c3d74df4f6597d1f" providerId="LiveId" clId="{E5573583-6E90-AE4C-9294-7EBC7CB66F1F}"/>
    <pc:docChg chg="undo custSel addSld delSld modSld">
      <pc:chgData name="Martina Martinello" userId="c3d74df4f6597d1f" providerId="LiveId" clId="{E5573583-6E90-AE4C-9294-7EBC7CB66F1F}" dt="2018-06-27T04:56:33.589" v="1070" actId="478"/>
      <pc:docMkLst>
        <pc:docMk/>
      </pc:docMkLst>
      <pc:sldChg chg="modSp">
        <pc:chgData name="Martina Martinello" userId="c3d74df4f6597d1f" providerId="LiveId" clId="{E5573583-6E90-AE4C-9294-7EBC7CB66F1F}" dt="2018-06-27T02:03:34.342" v="694" actId="404"/>
        <pc:sldMkLst>
          <pc:docMk/>
          <pc:sldMk cId="620544548" sldId="515"/>
        </pc:sldMkLst>
        <pc:spChg chg="mod">
          <ac:chgData name="Martina Martinello" userId="c3d74df4f6597d1f" providerId="LiveId" clId="{E5573583-6E90-AE4C-9294-7EBC7CB66F1F}" dt="2018-06-27T02:03:34.342" v="694" actId="404"/>
          <ac:spMkLst>
            <pc:docMk/>
            <pc:sldMk cId="620544548" sldId="515"/>
            <ac:spMk id="2" creationId="{00000000-0000-0000-0000-000000000000}"/>
          </ac:spMkLst>
        </pc:spChg>
        <pc:spChg chg="mod">
          <ac:chgData name="Martina Martinello" userId="c3d74df4f6597d1f" providerId="LiveId" clId="{E5573583-6E90-AE4C-9294-7EBC7CB66F1F}" dt="2018-06-26T22:29:13.340" v="2" actId="14100"/>
          <ac:spMkLst>
            <pc:docMk/>
            <pc:sldMk cId="620544548" sldId="515"/>
            <ac:spMk id="3" creationId="{00000000-0000-0000-0000-000000000000}"/>
          </ac:spMkLst>
        </pc:spChg>
      </pc:sldChg>
      <pc:sldChg chg="addSp modSp">
        <pc:chgData name="Martina Martinello" userId="c3d74df4f6597d1f" providerId="LiveId" clId="{E5573583-6E90-AE4C-9294-7EBC7CB66F1F}" dt="2018-06-27T02:21:59.037" v="984" actId="20577"/>
        <pc:sldMkLst>
          <pc:docMk/>
          <pc:sldMk cId="3804067993" sldId="665"/>
        </pc:sldMkLst>
        <pc:spChg chg="add mod">
          <ac:chgData name="Martina Martinello" userId="c3d74df4f6597d1f" providerId="LiveId" clId="{E5573583-6E90-AE4C-9294-7EBC7CB66F1F}" dt="2018-06-27T02:21:59.037" v="984" actId="20577"/>
          <ac:spMkLst>
            <pc:docMk/>
            <pc:sldMk cId="3804067993" sldId="665"/>
            <ac:spMk id="18" creationId="{7481FAD5-3189-5742-9342-096B2AB9EAF5}"/>
          </ac:spMkLst>
        </pc:spChg>
      </pc:sldChg>
      <pc:sldChg chg="addSp">
        <pc:chgData name="Martina Martinello" userId="c3d74df4f6597d1f" providerId="LiveId" clId="{E5573583-6E90-AE4C-9294-7EBC7CB66F1F}" dt="2018-06-27T02:02:33.956" v="681"/>
        <pc:sldMkLst>
          <pc:docMk/>
          <pc:sldMk cId="3264231703" sldId="728"/>
        </pc:sldMkLst>
        <pc:spChg chg="add">
          <ac:chgData name="Martina Martinello" userId="c3d74df4f6597d1f" providerId="LiveId" clId="{E5573583-6E90-AE4C-9294-7EBC7CB66F1F}" dt="2018-06-27T02:02:33.956" v="681"/>
          <ac:spMkLst>
            <pc:docMk/>
            <pc:sldMk cId="3264231703" sldId="728"/>
            <ac:spMk id="5" creationId="{DFDAA6F2-6782-784D-989B-D94A24484B5A}"/>
          </ac:spMkLst>
        </pc:spChg>
      </pc:sldChg>
      <pc:sldChg chg="addSp modSp">
        <pc:chgData name="Martina Martinello" userId="c3d74df4f6597d1f" providerId="LiveId" clId="{E5573583-6E90-AE4C-9294-7EBC7CB66F1F}" dt="2018-06-27T02:21:39.887" v="980" actId="1076"/>
        <pc:sldMkLst>
          <pc:docMk/>
          <pc:sldMk cId="2087656009" sldId="735"/>
        </pc:sldMkLst>
        <pc:spChg chg="add mod">
          <ac:chgData name="Martina Martinello" userId="c3d74df4f6597d1f" providerId="LiveId" clId="{E5573583-6E90-AE4C-9294-7EBC7CB66F1F}" dt="2018-06-27T02:21:39.887" v="980" actId="1076"/>
          <ac:spMkLst>
            <pc:docMk/>
            <pc:sldMk cId="2087656009" sldId="735"/>
            <ac:spMk id="12" creationId="{46D8BA79-8BBB-5249-9DFF-E65AC6E400FA}"/>
          </ac:spMkLst>
        </pc:spChg>
      </pc:sldChg>
      <pc:sldChg chg="del">
        <pc:chgData name="Martina Martinello" userId="c3d74df4f6597d1f" providerId="LiveId" clId="{E5573583-6E90-AE4C-9294-7EBC7CB66F1F}" dt="2018-06-26T23:07:45.061" v="14" actId="2696"/>
        <pc:sldMkLst>
          <pc:docMk/>
          <pc:sldMk cId="3875054796" sldId="789"/>
        </pc:sldMkLst>
      </pc:sldChg>
      <pc:sldChg chg="addSp delSp modSp">
        <pc:chgData name="Martina Martinello" userId="c3d74df4f6597d1f" providerId="LiveId" clId="{E5573583-6E90-AE4C-9294-7EBC7CB66F1F}" dt="2018-06-27T04:56:26.349" v="1068" actId="478"/>
        <pc:sldMkLst>
          <pc:docMk/>
          <pc:sldMk cId="2036319448" sldId="792"/>
        </pc:sldMkLst>
        <pc:spChg chg="del">
          <ac:chgData name="Martina Martinello" userId="c3d74df4f6597d1f" providerId="LiveId" clId="{E5573583-6E90-AE4C-9294-7EBC7CB66F1F}" dt="2018-06-27T04:56:26.349" v="1068" actId="478"/>
          <ac:spMkLst>
            <pc:docMk/>
            <pc:sldMk cId="2036319448" sldId="792"/>
            <ac:spMk id="10" creationId="{0E2D097F-B33B-D749-AF0F-89DD4E814D34}"/>
          </ac:spMkLst>
        </pc:spChg>
        <pc:spChg chg="add mod">
          <ac:chgData name="Martina Martinello" userId="c3d74df4f6597d1f" providerId="LiveId" clId="{E5573583-6E90-AE4C-9294-7EBC7CB66F1F}" dt="2018-06-27T02:20:31.062" v="967" actId="20577"/>
          <ac:spMkLst>
            <pc:docMk/>
            <pc:sldMk cId="2036319448" sldId="792"/>
            <ac:spMk id="11" creationId="{490CCA1A-4C0E-6948-A85D-0C740D835DAB}"/>
          </ac:spMkLst>
        </pc:spChg>
      </pc:sldChg>
      <pc:sldChg chg="addSp modSp">
        <pc:chgData name="Martina Martinello" userId="c3d74df4f6597d1f" providerId="LiveId" clId="{E5573583-6E90-AE4C-9294-7EBC7CB66F1F}" dt="2018-06-27T02:21:26.095" v="977" actId="14100"/>
        <pc:sldMkLst>
          <pc:docMk/>
          <pc:sldMk cId="1965410547" sldId="820"/>
        </pc:sldMkLst>
        <pc:spChg chg="add mod">
          <ac:chgData name="Martina Martinello" userId="c3d74df4f6597d1f" providerId="LiveId" clId="{E5573583-6E90-AE4C-9294-7EBC7CB66F1F}" dt="2018-06-27T02:21:26.095" v="977" actId="14100"/>
          <ac:spMkLst>
            <pc:docMk/>
            <pc:sldMk cId="1965410547" sldId="820"/>
            <ac:spMk id="7" creationId="{2DF40C5C-890E-744A-81FB-2E73E0B0AD11}"/>
          </ac:spMkLst>
        </pc:spChg>
      </pc:sldChg>
      <pc:sldChg chg="del">
        <pc:chgData name="Martina Martinello" userId="c3d74df4f6597d1f" providerId="LiveId" clId="{E5573583-6E90-AE4C-9294-7EBC7CB66F1F}" dt="2018-06-26T23:07:46.913" v="15" actId="2696"/>
        <pc:sldMkLst>
          <pc:docMk/>
          <pc:sldMk cId="1585168028" sldId="839"/>
        </pc:sldMkLst>
      </pc:sldChg>
      <pc:sldChg chg="modSp add">
        <pc:chgData name="Martina Martinello" userId="c3d74df4f6597d1f" providerId="LiveId" clId="{E5573583-6E90-AE4C-9294-7EBC7CB66F1F}" dt="2018-06-27T02:45:50.210" v="1052" actId="1036"/>
        <pc:sldMkLst>
          <pc:docMk/>
          <pc:sldMk cId="722994057" sldId="851"/>
        </pc:sldMkLst>
        <pc:spChg chg="mod">
          <ac:chgData name="Martina Martinello" userId="c3d74df4f6597d1f" providerId="LiveId" clId="{E5573583-6E90-AE4C-9294-7EBC7CB66F1F}" dt="2018-06-27T02:45:50.210" v="1052" actId="1036"/>
          <ac:spMkLst>
            <pc:docMk/>
            <pc:sldMk cId="722994057" sldId="851"/>
            <ac:spMk id="12" creationId="{B638607E-5FDC-4F1A-BD9A-D95BCCC00F5F}"/>
          </ac:spMkLst>
        </pc:spChg>
      </pc:sldChg>
      <pc:sldChg chg="addSp modSp add">
        <pc:chgData name="Martina Martinello" userId="c3d74df4f6597d1f" providerId="LiveId" clId="{E5573583-6E90-AE4C-9294-7EBC7CB66F1F}" dt="2018-06-27T02:19:52.940" v="959" actId="14100"/>
        <pc:sldMkLst>
          <pc:docMk/>
          <pc:sldMk cId="1348087118" sldId="853"/>
        </pc:sldMkLst>
        <pc:spChg chg="add mod">
          <ac:chgData name="Martina Martinello" userId="c3d74df4f6597d1f" providerId="LiveId" clId="{E5573583-6E90-AE4C-9294-7EBC7CB66F1F}" dt="2018-06-27T02:19:52.940" v="959" actId="14100"/>
          <ac:spMkLst>
            <pc:docMk/>
            <pc:sldMk cId="1348087118" sldId="853"/>
            <ac:spMk id="21" creationId="{6E2D5A2E-A8C8-0F4A-8EEB-AFA0E573BBF3}"/>
          </ac:spMkLst>
        </pc:spChg>
      </pc:sldChg>
      <pc:sldChg chg="addSp delSp modSp">
        <pc:chgData name="Martina Martinello" userId="c3d74df4f6597d1f" providerId="LiveId" clId="{E5573583-6E90-AE4C-9294-7EBC7CB66F1F}" dt="2018-06-27T03:03:32.303" v="1067" actId="1035"/>
        <pc:sldMkLst>
          <pc:docMk/>
          <pc:sldMk cId="582240114" sldId="919"/>
        </pc:sldMkLst>
        <pc:spChg chg="del">
          <ac:chgData name="Martina Martinello" userId="c3d74df4f6597d1f" providerId="LiveId" clId="{E5573583-6E90-AE4C-9294-7EBC7CB66F1F}" dt="2018-06-26T22:31:43.390" v="13" actId="478"/>
          <ac:spMkLst>
            <pc:docMk/>
            <pc:sldMk cId="582240114" sldId="919"/>
            <ac:spMk id="2" creationId="{7A7CAA98-87C8-4A1A-BDB2-78589F2E79F3}"/>
          </ac:spMkLst>
        </pc:spChg>
        <pc:spChg chg="mod">
          <ac:chgData name="Martina Martinello" userId="c3d74df4f6597d1f" providerId="LiveId" clId="{E5573583-6E90-AE4C-9294-7EBC7CB66F1F}" dt="2018-06-27T00:43:58.097" v="85" actId="20577"/>
          <ac:spMkLst>
            <pc:docMk/>
            <pc:sldMk cId="582240114" sldId="919"/>
            <ac:spMk id="4" creationId="{00000000-0000-0000-0000-000000000000}"/>
          </ac:spMkLst>
        </pc:spChg>
        <pc:spChg chg="del">
          <ac:chgData name="Martina Martinello" userId="c3d74df4f6597d1f" providerId="LiveId" clId="{E5573583-6E90-AE4C-9294-7EBC7CB66F1F}" dt="2018-06-27T00:40:52.620" v="16" actId="478"/>
          <ac:spMkLst>
            <pc:docMk/>
            <pc:sldMk cId="582240114" sldId="919"/>
            <ac:spMk id="5" creationId="{00000000-0000-0000-0000-000000000000}"/>
          </ac:spMkLst>
        </pc:spChg>
        <pc:spChg chg="del">
          <ac:chgData name="Martina Martinello" userId="c3d74df4f6597d1f" providerId="LiveId" clId="{E5573583-6E90-AE4C-9294-7EBC7CB66F1F}" dt="2018-06-27T00:40:52.620" v="16" actId="478"/>
          <ac:spMkLst>
            <pc:docMk/>
            <pc:sldMk cId="582240114" sldId="919"/>
            <ac:spMk id="10" creationId="{61F89150-C340-452D-ADAC-859D9F737F38}"/>
          </ac:spMkLst>
        </pc:spChg>
        <pc:spChg chg="del">
          <ac:chgData name="Martina Martinello" userId="c3d74df4f6597d1f" providerId="LiveId" clId="{E5573583-6E90-AE4C-9294-7EBC7CB66F1F}" dt="2018-06-27T00:40:52.620" v="16" actId="478"/>
          <ac:spMkLst>
            <pc:docMk/>
            <pc:sldMk cId="582240114" sldId="919"/>
            <ac:spMk id="14" creationId="{B93815B2-F602-4902-8CD2-8B5CFB5B8093}"/>
          </ac:spMkLst>
        </pc:spChg>
        <pc:spChg chg="del">
          <ac:chgData name="Martina Martinello" userId="c3d74df4f6597d1f" providerId="LiveId" clId="{E5573583-6E90-AE4C-9294-7EBC7CB66F1F}" dt="2018-06-27T00:40:52.620" v="16" actId="478"/>
          <ac:spMkLst>
            <pc:docMk/>
            <pc:sldMk cId="582240114" sldId="919"/>
            <ac:spMk id="15" creationId="{8EF77563-AD8A-4E22-A4F7-D08144FAB4B8}"/>
          </ac:spMkLst>
        </pc:spChg>
        <pc:spChg chg="add mod">
          <ac:chgData name="Martina Martinello" userId="c3d74df4f6597d1f" providerId="LiveId" clId="{E5573583-6E90-AE4C-9294-7EBC7CB66F1F}" dt="2018-06-27T02:17:02.658" v="832" actId="1035"/>
          <ac:spMkLst>
            <pc:docMk/>
            <pc:sldMk cId="582240114" sldId="919"/>
            <ac:spMk id="19" creationId="{3E000253-FB7E-AA4C-ACCC-6F961A9A833A}"/>
          </ac:spMkLst>
        </pc:spChg>
        <pc:spChg chg="add mod">
          <ac:chgData name="Martina Martinello" userId="c3d74df4f6597d1f" providerId="LiveId" clId="{E5573583-6E90-AE4C-9294-7EBC7CB66F1F}" dt="2018-06-27T02:45:40.639" v="1046" actId="1036"/>
          <ac:spMkLst>
            <pc:docMk/>
            <pc:sldMk cId="582240114" sldId="919"/>
            <ac:spMk id="20" creationId="{94B73778-23F1-4C47-A3E9-5ADE5FFE4EF5}"/>
          </ac:spMkLst>
        </pc:spChg>
        <pc:picChg chg="add mod modCrop">
          <ac:chgData name="Martina Martinello" userId="c3d74df4f6597d1f" providerId="LiveId" clId="{E5573583-6E90-AE4C-9294-7EBC7CB66F1F}" dt="2018-06-27T02:15:12.397" v="769" actId="1076"/>
          <ac:picMkLst>
            <pc:docMk/>
            <pc:sldMk cId="582240114" sldId="919"/>
            <ac:picMk id="7" creationId="{A0C1F66E-774D-434E-B609-B55D92480EF9}"/>
          </ac:picMkLst>
        </pc:picChg>
        <pc:picChg chg="add del mod">
          <ac:chgData name="Martina Martinello" userId="c3d74df4f6597d1f" providerId="LiveId" clId="{E5573583-6E90-AE4C-9294-7EBC7CB66F1F}" dt="2018-06-27T00:43:04.741" v="23" actId="478"/>
          <ac:picMkLst>
            <pc:docMk/>
            <pc:sldMk cId="582240114" sldId="919"/>
            <ac:picMk id="9" creationId="{851AD9C0-4FEE-274D-A3DC-436FE7DFC2B9}"/>
          </ac:picMkLst>
        </pc:picChg>
        <pc:picChg chg="del">
          <ac:chgData name="Martina Martinello" userId="c3d74df4f6597d1f" providerId="LiveId" clId="{E5573583-6E90-AE4C-9294-7EBC7CB66F1F}" dt="2018-06-27T00:40:52.620" v="16" actId="478"/>
          <ac:picMkLst>
            <pc:docMk/>
            <pc:sldMk cId="582240114" sldId="919"/>
            <ac:picMk id="12" creationId="{7FB4CE59-1405-4448-97A5-93D3456C24DA}"/>
          </ac:picMkLst>
        </pc:picChg>
        <pc:picChg chg="del">
          <ac:chgData name="Martina Martinello" userId="c3d74df4f6597d1f" providerId="LiveId" clId="{E5573583-6E90-AE4C-9294-7EBC7CB66F1F}" dt="2018-06-27T00:40:52.620" v="16" actId="478"/>
          <ac:picMkLst>
            <pc:docMk/>
            <pc:sldMk cId="582240114" sldId="919"/>
            <ac:picMk id="16" creationId="{4FDEA5D5-E6F5-44B9-9282-C98228E58312}"/>
          </ac:picMkLst>
        </pc:picChg>
        <pc:picChg chg="del">
          <ac:chgData name="Martina Martinello" userId="c3d74df4f6597d1f" providerId="LiveId" clId="{E5573583-6E90-AE4C-9294-7EBC7CB66F1F}" dt="2018-06-27T00:40:52.620" v="16" actId="478"/>
          <ac:picMkLst>
            <pc:docMk/>
            <pc:sldMk cId="582240114" sldId="919"/>
            <ac:picMk id="17" creationId="{72290662-229D-477F-9146-47A8C3353DD5}"/>
          </ac:picMkLst>
        </pc:picChg>
        <pc:picChg chg="add mod modCrop">
          <ac:chgData name="Martina Martinello" userId="c3d74df4f6597d1f" providerId="LiveId" clId="{E5573583-6E90-AE4C-9294-7EBC7CB66F1F}" dt="2018-06-27T03:03:32.303" v="1067" actId="1035"/>
          <ac:picMkLst>
            <pc:docMk/>
            <pc:sldMk cId="582240114" sldId="919"/>
            <ac:picMk id="18" creationId="{87981D40-E667-0B4E-A33F-3734D61A8661}"/>
          </ac:picMkLst>
        </pc:picChg>
      </pc:sldChg>
      <pc:sldChg chg="del">
        <pc:chgData name="Martina Martinello" userId="c3d74df4f6597d1f" providerId="LiveId" clId="{E5573583-6E90-AE4C-9294-7EBC7CB66F1F}" dt="2018-06-27T02:03:09.011" v="682" actId="2696"/>
        <pc:sldMkLst>
          <pc:docMk/>
          <pc:sldMk cId="525252610" sldId="923"/>
        </pc:sldMkLst>
      </pc:sldChg>
      <pc:sldChg chg="addSp delSp modSp">
        <pc:chgData name="Martina Martinello" userId="c3d74df4f6597d1f" providerId="LiveId" clId="{E5573583-6E90-AE4C-9294-7EBC7CB66F1F}" dt="2018-06-27T02:23:15.888" v="990" actId="478"/>
        <pc:sldMkLst>
          <pc:docMk/>
          <pc:sldMk cId="1478933990" sldId="926"/>
        </pc:sldMkLst>
        <pc:spChg chg="add del mod">
          <ac:chgData name="Martina Martinello" userId="c3d74df4f6597d1f" providerId="LiveId" clId="{E5573583-6E90-AE4C-9294-7EBC7CB66F1F}" dt="2018-06-27T02:23:15.888" v="990" actId="478"/>
          <ac:spMkLst>
            <pc:docMk/>
            <pc:sldMk cId="1478933990" sldId="926"/>
            <ac:spMk id="3" creationId="{21ED7006-6137-C247-9A55-BC398986BD10}"/>
          </ac:spMkLst>
        </pc:spChg>
        <pc:spChg chg="add del">
          <ac:chgData name="Martina Martinello" userId="c3d74df4f6597d1f" providerId="LiveId" clId="{E5573583-6E90-AE4C-9294-7EBC7CB66F1F}" dt="2018-06-27T02:11:07.098" v="697" actId="478"/>
          <ac:spMkLst>
            <pc:docMk/>
            <pc:sldMk cId="1478933990" sldId="926"/>
            <ac:spMk id="10" creationId="{1F75F0AA-D9A3-D64D-B506-BAB88FE4EF8C}"/>
          </ac:spMkLst>
        </pc:spChg>
        <pc:spChg chg="add mod">
          <ac:chgData name="Martina Martinello" userId="c3d74df4f6597d1f" providerId="LiveId" clId="{E5573583-6E90-AE4C-9294-7EBC7CB66F1F}" dt="2018-06-27T02:20:23.014" v="965" actId="20577"/>
          <ac:spMkLst>
            <pc:docMk/>
            <pc:sldMk cId="1478933990" sldId="926"/>
            <ac:spMk id="11" creationId="{70067462-4257-6244-811F-639281FAFA84}"/>
          </ac:spMkLst>
        </pc:spChg>
      </pc:sldChg>
      <pc:sldChg chg="addSp delSp">
        <pc:chgData name="Martina Martinello" userId="c3d74df4f6597d1f" providerId="LiveId" clId="{E5573583-6E90-AE4C-9294-7EBC7CB66F1F}" dt="2018-06-27T04:56:33.589" v="1070" actId="478"/>
        <pc:sldMkLst>
          <pc:docMk/>
          <pc:sldMk cId="354665420" sldId="928"/>
        </pc:sldMkLst>
        <pc:spChg chg="add del">
          <ac:chgData name="Martina Martinello" userId="c3d74df4f6597d1f" providerId="LiveId" clId="{E5573583-6E90-AE4C-9294-7EBC7CB66F1F}" dt="2018-06-27T04:56:33.589" v="1070" actId="478"/>
          <ac:spMkLst>
            <pc:docMk/>
            <pc:sldMk cId="354665420" sldId="928"/>
            <ac:spMk id="11" creationId="{DAD40992-4B13-4EEA-AE89-95204FCFFC9E}"/>
          </ac:spMkLst>
        </pc:spChg>
      </pc:sldChg>
      <pc:sldChg chg="addSp delSp modSp">
        <pc:chgData name="Martina Martinello" userId="c3d74df4f6597d1f" providerId="LiveId" clId="{E5573583-6E90-AE4C-9294-7EBC7CB66F1F}" dt="2018-06-27T02:11:48.840" v="718" actId="478"/>
        <pc:sldMkLst>
          <pc:docMk/>
          <pc:sldMk cId="2824665359" sldId="929"/>
        </pc:sldMkLst>
        <pc:spChg chg="add del mod">
          <ac:chgData name="Martina Martinello" userId="c3d74df4f6597d1f" providerId="LiveId" clId="{E5573583-6E90-AE4C-9294-7EBC7CB66F1F}" dt="2018-06-27T02:11:48.840" v="718" actId="478"/>
          <ac:spMkLst>
            <pc:docMk/>
            <pc:sldMk cId="2824665359" sldId="929"/>
            <ac:spMk id="14" creationId="{F9C1CF82-661B-A74E-83F6-6BFFEE7F7D99}"/>
          </ac:spMkLst>
        </pc:spChg>
        <pc:spChg chg="mod">
          <ac:chgData name="Martina Martinello" userId="c3d74df4f6597d1f" providerId="LiveId" clId="{E5573583-6E90-AE4C-9294-7EBC7CB66F1F}" dt="2018-06-27T02:11:34.540" v="704" actId="1035"/>
          <ac:spMkLst>
            <pc:docMk/>
            <pc:sldMk cId="2824665359" sldId="929"/>
            <ac:spMk id="24" creationId="{22ADC0D9-F17A-4487-A943-B0ADAA94E1A9}"/>
          </ac:spMkLst>
        </pc:spChg>
        <pc:picChg chg="mod">
          <ac:chgData name="Martina Martinello" userId="c3d74df4f6597d1f" providerId="LiveId" clId="{E5573583-6E90-AE4C-9294-7EBC7CB66F1F}" dt="2018-06-27T02:11:34.540" v="704" actId="1035"/>
          <ac:picMkLst>
            <pc:docMk/>
            <pc:sldMk cId="2824665359" sldId="929"/>
            <ac:picMk id="3" creationId="{B80A9DC1-D2F5-4B9A-B449-5965AB0C8DEF}"/>
          </ac:picMkLst>
        </pc:picChg>
        <pc:picChg chg="mod">
          <ac:chgData name="Martina Martinello" userId="c3d74df4f6597d1f" providerId="LiveId" clId="{E5573583-6E90-AE4C-9294-7EBC7CB66F1F}" dt="2018-06-27T02:11:34.540" v="704" actId="1035"/>
          <ac:picMkLst>
            <pc:docMk/>
            <pc:sldMk cId="2824665359" sldId="929"/>
            <ac:picMk id="6" creationId="{6990ACAD-5FBE-4094-9CE2-0F96134E5D5C}"/>
          </ac:picMkLst>
        </pc:picChg>
        <pc:picChg chg="mod">
          <ac:chgData name="Martina Martinello" userId="c3d74df4f6597d1f" providerId="LiveId" clId="{E5573583-6E90-AE4C-9294-7EBC7CB66F1F}" dt="2018-06-27T02:11:34.540" v="704" actId="1035"/>
          <ac:picMkLst>
            <pc:docMk/>
            <pc:sldMk cId="2824665359" sldId="929"/>
            <ac:picMk id="15" creationId="{A1624FA7-DF0A-4C31-89BA-619A33FB488D}"/>
          </ac:picMkLst>
        </pc:picChg>
        <pc:cxnChg chg="mod">
          <ac:chgData name="Martina Martinello" userId="c3d74df4f6597d1f" providerId="LiveId" clId="{E5573583-6E90-AE4C-9294-7EBC7CB66F1F}" dt="2018-06-27T02:11:34.540" v="704" actId="1035"/>
          <ac:cxnSpMkLst>
            <pc:docMk/>
            <pc:sldMk cId="2824665359" sldId="929"/>
            <ac:cxnSpMk id="4" creationId="{D310B366-C956-493E-98F2-CE0EA1E1FCFD}"/>
          </ac:cxnSpMkLst>
        </pc:cxnChg>
        <pc:cxnChg chg="mod">
          <ac:chgData name="Martina Martinello" userId="c3d74df4f6597d1f" providerId="LiveId" clId="{E5573583-6E90-AE4C-9294-7EBC7CB66F1F}" dt="2018-06-27T02:11:34.540" v="704" actId="1035"/>
          <ac:cxnSpMkLst>
            <pc:docMk/>
            <pc:sldMk cId="2824665359" sldId="929"/>
            <ac:cxnSpMk id="16" creationId="{0337C54C-64D8-4FB5-A403-3C3AADD9BA90}"/>
          </ac:cxnSpMkLst>
        </pc:cxnChg>
        <pc:cxnChg chg="mod">
          <ac:chgData name="Martina Martinello" userId="c3d74df4f6597d1f" providerId="LiveId" clId="{E5573583-6E90-AE4C-9294-7EBC7CB66F1F}" dt="2018-06-27T02:11:34.540" v="704" actId="1035"/>
          <ac:cxnSpMkLst>
            <pc:docMk/>
            <pc:sldMk cId="2824665359" sldId="929"/>
            <ac:cxnSpMk id="17" creationId="{0BE1088F-DD08-42F4-878D-0699728A280F}"/>
          </ac:cxnSpMkLst>
        </pc:cxnChg>
        <pc:cxnChg chg="mod">
          <ac:chgData name="Martina Martinello" userId="c3d74df4f6597d1f" providerId="LiveId" clId="{E5573583-6E90-AE4C-9294-7EBC7CB66F1F}" dt="2018-06-27T02:11:34.540" v="704" actId="1035"/>
          <ac:cxnSpMkLst>
            <pc:docMk/>
            <pc:sldMk cId="2824665359" sldId="929"/>
            <ac:cxnSpMk id="20" creationId="{DD4EB5F7-D86A-49E9-A381-678B05B422E9}"/>
          </ac:cxnSpMkLst>
        </pc:cxnChg>
      </pc:sldChg>
      <pc:sldChg chg="modSp">
        <pc:chgData name="Martina Martinello" userId="c3d74df4f6597d1f" providerId="LiveId" clId="{E5573583-6E90-AE4C-9294-7EBC7CB66F1F}" dt="2018-06-27T02:43:34.523" v="993" actId="20577"/>
        <pc:sldMkLst>
          <pc:docMk/>
          <pc:sldMk cId="4286315036" sldId="932"/>
        </pc:sldMkLst>
        <pc:spChg chg="mod">
          <ac:chgData name="Martina Martinello" userId="c3d74df4f6597d1f" providerId="LiveId" clId="{E5573583-6E90-AE4C-9294-7EBC7CB66F1F}" dt="2018-06-27T02:43:34.523" v="993" actId="20577"/>
          <ac:spMkLst>
            <pc:docMk/>
            <pc:sldMk cId="4286315036" sldId="932"/>
            <ac:spMk id="8" creationId="{723588A5-FE03-4FC5-A80E-252938D1ACC5}"/>
          </ac:spMkLst>
        </pc:spChg>
      </pc:sldChg>
      <pc:sldChg chg="addSp modSp">
        <pc:chgData name="Martina Martinello" userId="c3d74df4f6597d1f" providerId="LiveId" clId="{E5573583-6E90-AE4C-9294-7EBC7CB66F1F}" dt="2018-06-27T02:20:46.915" v="968" actId="20577"/>
        <pc:sldMkLst>
          <pc:docMk/>
          <pc:sldMk cId="2328269948" sldId="933"/>
        </pc:sldMkLst>
        <pc:spChg chg="add mod">
          <ac:chgData name="Martina Martinello" userId="c3d74df4f6597d1f" providerId="LiveId" clId="{E5573583-6E90-AE4C-9294-7EBC7CB66F1F}" dt="2018-06-27T02:20:46.915" v="968" actId="20577"/>
          <ac:spMkLst>
            <pc:docMk/>
            <pc:sldMk cId="2328269948" sldId="933"/>
            <ac:spMk id="7" creationId="{F388F6AE-D1D1-DF4C-BDC8-4A5C5E957C91}"/>
          </ac:spMkLst>
        </pc:spChg>
        <pc:picChg chg="mod">
          <ac:chgData name="Martina Martinello" userId="c3d74df4f6597d1f" providerId="LiveId" clId="{E5573583-6E90-AE4C-9294-7EBC7CB66F1F}" dt="2018-06-27T02:11:58.779" v="720" actId="14100"/>
          <ac:picMkLst>
            <pc:docMk/>
            <pc:sldMk cId="2328269948" sldId="933"/>
            <ac:picMk id="6" creationId="{82CF0602-4E9C-41DE-808E-3E843F59B946}"/>
          </ac:picMkLst>
        </pc:picChg>
      </pc:sldChg>
      <pc:sldChg chg="addSp modSp">
        <pc:chgData name="Martina Martinello" userId="c3d74df4f6597d1f" providerId="LiveId" clId="{E5573583-6E90-AE4C-9294-7EBC7CB66F1F}" dt="2018-06-27T02:21:11.531" v="974" actId="1076"/>
        <pc:sldMkLst>
          <pc:docMk/>
          <pc:sldMk cId="3140215524" sldId="934"/>
        </pc:sldMkLst>
        <pc:spChg chg="mod">
          <ac:chgData name="Martina Martinello" userId="c3d74df4f6597d1f" providerId="LiveId" clId="{E5573583-6E90-AE4C-9294-7EBC7CB66F1F}" dt="2018-06-27T02:12:25.251" v="732" actId="1035"/>
          <ac:spMkLst>
            <pc:docMk/>
            <pc:sldMk cId="3140215524" sldId="934"/>
            <ac:spMk id="9" creationId="{00000000-0000-0000-0000-000000000000}"/>
          </ac:spMkLst>
        </pc:spChg>
        <pc:spChg chg="mod">
          <ac:chgData name="Martina Martinello" userId="c3d74df4f6597d1f" providerId="LiveId" clId="{E5573583-6E90-AE4C-9294-7EBC7CB66F1F}" dt="2018-06-27T02:12:25.251" v="732" actId="1035"/>
          <ac:spMkLst>
            <pc:docMk/>
            <pc:sldMk cId="3140215524" sldId="934"/>
            <ac:spMk id="10" creationId="{00000000-0000-0000-0000-000000000000}"/>
          </ac:spMkLst>
        </pc:spChg>
        <pc:spChg chg="add mod">
          <ac:chgData name="Martina Martinello" userId="c3d74df4f6597d1f" providerId="LiveId" clId="{E5573583-6E90-AE4C-9294-7EBC7CB66F1F}" dt="2018-06-27T02:21:11.531" v="974" actId="1076"/>
          <ac:spMkLst>
            <pc:docMk/>
            <pc:sldMk cId="3140215524" sldId="934"/>
            <ac:spMk id="11" creationId="{9011D394-B232-3442-BE9F-A0F5A9119A50}"/>
          </ac:spMkLst>
        </pc:spChg>
        <pc:spChg chg="mod">
          <ac:chgData name="Martina Martinello" userId="c3d74df4f6597d1f" providerId="LiveId" clId="{E5573583-6E90-AE4C-9294-7EBC7CB66F1F}" dt="2018-06-27T02:12:42.658" v="738" actId="1076"/>
          <ac:spMkLst>
            <pc:docMk/>
            <pc:sldMk cId="3140215524" sldId="934"/>
            <ac:spMk id="14" creationId="{00000000-0000-0000-0000-000000000000}"/>
          </ac:spMkLst>
        </pc:spChg>
        <pc:picChg chg="mod">
          <ac:chgData name="Martina Martinello" userId="c3d74df4f6597d1f" providerId="LiveId" clId="{E5573583-6E90-AE4C-9294-7EBC7CB66F1F}" dt="2018-06-27T02:12:34.818" v="735" actId="14100"/>
          <ac:picMkLst>
            <pc:docMk/>
            <pc:sldMk cId="3140215524" sldId="934"/>
            <ac:picMk id="7" creationId="{00000000-0000-0000-0000-000000000000}"/>
          </ac:picMkLst>
        </pc:picChg>
        <pc:cxnChg chg="mod">
          <ac:chgData name="Martina Martinello" userId="c3d74df4f6597d1f" providerId="LiveId" clId="{E5573583-6E90-AE4C-9294-7EBC7CB66F1F}" dt="2018-06-27T02:12:25.251" v="732" actId="1035"/>
          <ac:cxnSpMkLst>
            <pc:docMk/>
            <pc:sldMk cId="3140215524" sldId="934"/>
            <ac:cxnSpMk id="12" creationId="{00000000-0000-0000-0000-000000000000}"/>
          </ac:cxnSpMkLst>
        </pc:cxnChg>
      </pc:sldChg>
      <pc:sldChg chg="addSp modSp">
        <pc:chgData name="Martina Martinello" userId="c3d74df4f6597d1f" providerId="LiveId" clId="{E5573583-6E90-AE4C-9294-7EBC7CB66F1F}" dt="2018-06-27T02:21:51.945" v="982" actId="14100"/>
        <pc:sldMkLst>
          <pc:docMk/>
          <pc:sldMk cId="1540468635" sldId="937"/>
        </pc:sldMkLst>
        <pc:spChg chg="add mod">
          <ac:chgData name="Martina Martinello" userId="c3d74df4f6597d1f" providerId="LiveId" clId="{E5573583-6E90-AE4C-9294-7EBC7CB66F1F}" dt="2018-06-27T02:21:51.945" v="982" actId="14100"/>
          <ac:spMkLst>
            <pc:docMk/>
            <pc:sldMk cId="1540468635" sldId="937"/>
            <ac:spMk id="10" creationId="{08330BBC-73C4-FA48-9F83-E0D947B6F2AD}"/>
          </ac:spMkLst>
        </pc:spChg>
      </pc:sldChg>
      <pc:sldMasterChg chg="delSldLayout">
        <pc:chgData name="Martina Martinello" userId="c3d74df4f6597d1f" providerId="LiveId" clId="{E5573583-6E90-AE4C-9294-7EBC7CB66F1F}" dt="2018-06-27T02:03:09.018" v="683" actId="2696"/>
        <pc:sldMasterMkLst>
          <pc:docMk/>
          <pc:sldMasterMk cId="3489648006" sldId="2147483705"/>
        </pc:sldMasterMkLst>
        <pc:sldLayoutChg chg="del">
          <pc:chgData name="Martina Martinello" userId="c3d74df4f6597d1f" providerId="LiveId" clId="{E5573583-6E90-AE4C-9294-7EBC7CB66F1F}" dt="2018-06-27T02:03:09.018" v="683" actId="2696"/>
          <pc:sldLayoutMkLst>
            <pc:docMk/>
            <pc:sldMasterMk cId="3489648006" sldId="2147483705"/>
            <pc:sldLayoutMk cId="2897074463" sldId="214748375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3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6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7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9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6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Meeting 2018, RIKEN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Meeting 2018, RIKEN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8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pt-BR"/>
              <a:t>Martina Martinello | TTC Meeting 2018, RIKEN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25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Meeting 2018, RIKEN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Meeting 2018, RIKEN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Meeting 2018, RIKEN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51" r:id="rId6"/>
    <p:sldLayoutId id="214748375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 2018, RIKEN 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80.png"/><Relationship Id="rId4" Type="http://schemas.openxmlformats.org/officeDocument/2006/relationships/image" Target="../media/image5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2220" y="5259683"/>
            <a:ext cx="8908595" cy="1108767"/>
          </a:xfrm>
        </p:spPr>
        <p:txBody>
          <a:bodyPr/>
          <a:lstStyle/>
          <a:p>
            <a:r>
              <a:rPr lang="en-US" dirty="0"/>
              <a:t>Martina </a:t>
            </a:r>
            <a:r>
              <a:rPr lang="en-US" dirty="0" err="1"/>
              <a:t>Martinello</a:t>
            </a:r>
            <a:endParaRPr lang="en-US" dirty="0"/>
          </a:p>
          <a:p>
            <a:endParaRPr lang="en-US" sz="1000" dirty="0"/>
          </a:p>
          <a:p>
            <a:r>
              <a:rPr lang="en-US" dirty="0"/>
              <a:t>TTC Meeting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2220" y="3526476"/>
            <a:ext cx="7779014" cy="1928416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Latest insight from high-frequency cavity experiments</a:t>
            </a:r>
            <a:endParaRPr lang="en-US" altLang="en-US" sz="3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2991" y="4102056"/>
            <a:ext cx="9128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4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Milan</a:t>
            </a:r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560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1.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120 C Baking </a:t>
                </a:r>
              </a:p>
            </p:txBody>
          </p:sp>
        </mc:Choice>
        <mc:Fallback xmlns="">
          <p:sp>
            <p:nvSpPr>
              <p:cNvPr id="19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2CF0602-4E9C-41DE-808E-3E843F59B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914401"/>
            <a:ext cx="6316071" cy="5112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8F6AE-D1D1-DF4C-BDC8-4A5C5E957C91}"/>
              </a:ext>
            </a:extLst>
          </p:cNvPr>
          <p:cNvSpPr txBox="1"/>
          <p:nvPr/>
        </p:nvSpPr>
        <p:spPr>
          <a:xfrm>
            <a:off x="4318" y="6027060"/>
            <a:ext cx="88109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6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26" y="874387"/>
            <a:ext cx="6607888" cy="531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 of 2.6 GHz at high field tends to the one at 1.3 GHz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Milan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62616" y="51250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120C baked cavities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11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85755" y="2946490"/>
            <a:ext cx="680095" cy="75695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9233" y="1473989"/>
            <a:ext cx="310454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Q-factor of 2.6 GHz cavity converge to the one at 1.3 GHz at high gradients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289600" y="2397319"/>
            <a:ext cx="238125" cy="522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5755" y="4866064"/>
            <a:ext cx="126989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T=2.0 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1D394-B232-3442-BE9F-A0F5A9119A50}"/>
              </a:ext>
            </a:extLst>
          </p:cNvPr>
          <p:cNvSpPr txBox="1"/>
          <p:nvPr/>
        </p:nvSpPr>
        <p:spPr>
          <a:xfrm>
            <a:off x="0" y="5891590"/>
            <a:ext cx="33493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1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Meeting 2018, Milan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788" y="1289953"/>
            <a:ext cx="77184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at Different Frequencies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91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thermal treatments were studied at different frequencies: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043403" y="230737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9621"/>
            <a:ext cx="366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BCP and EP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120 </a:t>
            </a:r>
            <a:r>
              <a:rPr lang="en-US" sz="2800" baseline="30000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baking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Nitrogen doping (2/6 recipe)</a:t>
            </a:r>
          </a:p>
        </p:txBody>
      </p:sp>
    </p:spTree>
    <p:extLst>
      <p:ext uri="{BB962C8B-B14F-4D97-AF65-F5344CB8AC3E}">
        <p14:creationId xmlns:p14="http://schemas.microsoft.com/office/powerpoint/2010/main" val="262164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</p:spPr>
            <p:txBody>
              <a:bodyPr/>
              <a:lstStyle/>
              <a:p>
                <a:r>
                  <a:rPr lang="en-US" dirty="0"/>
                  <a:t>3. 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/>
                  <a:t>N-doping</a:t>
                </a:r>
              </a:p>
            </p:txBody>
          </p:sp>
        </mc:Choice>
        <mc:Fallback xmlns="">
          <p:sp>
            <p:nvSpPr>
              <p:cNvPr id="12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03664"/>
                <a:ext cx="8686800" cy="641739"/>
              </a:xfrm>
              <a:blipFill>
                <a:blip r:embed="rId3"/>
                <a:stretch>
                  <a:fillRect l="-2175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D797BD-F2A9-4A61-9D39-62980171D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914400"/>
            <a:ext cx="6556705" cy="5312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D47F71-17B5-644A-8D28-BC293EC5C7D6}"/>
              </a:ext>
            </a:extLst>
          </p:cNvPr>
          <p:cNvSpPr txBox="1"/>
          <p:nvPr/>
        </p:nvSpPr>
        <p:spPr>
          <a:xfrm>
            <a:off x="5732957" y="5253127"/>
            <a:ext cx="339049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N-doping effect (decreasing of R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Eacc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)) more pronounced in cavities with f&gt;1.3 GHz and absent in 650 MHz cavities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40C5C-890E-744A-81FB-2E73E0B0AD11}"/>
              </a:ext>
            </a:extLst>
          </p:cNvPr>
          <p:cNvSpPr txBox="1"/>
          <p:nvPr/>
        </p:nvSpPr>
        <p:spPr>
          <a:xfrm>
            <a:off x="0" y="5878492"/>
            <a:ext cx="32363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1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AE9BE-A9AF-41FF-8C0E-95D4E0862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914400"/>
            <a:ext cx="6554724" cy="5414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Unprecedented Medium Field Q</a:t>
            </a:r>
            <a:r>
              <a:rPr lang="en-US" baseline="-25000" dirty="0"/>
              <a:t>0</a:t>
            </a:r>
            <a:r>
              <a:rPr lang="en-US" dirty="0"/>
              <a:t> at 3.9 GHz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38411" y="2653056"/>
            <a:ext cx="667177" cy="51079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10519" y="1312705"/>
                <a:ext cx="3285169" cy="92333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Q-factor of N-doped 3.9 GHz comparable to 120 C baked 1.3 GHz cavity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 20 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𝑀𝑉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19" y="1312705"/>
                <a:ext cx="3285169" cy="923330"/>
              </a:xfrm>
              <a:prstGeom prst="rect">
                <a:avLst/>
              </a:prstGeom>
              <a:blipFill>
                <a:blip r:embed="rId4"/>
                <a:stretch>
                  <a:fillRect l="-1105" t="-1923" r="-128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637854" y="2280730"/>
            <a:ext cx="362378" cy="418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6415" y="5030550"/>
            <a:ext cx="11528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1410" y="3576053"/>
                <a:ext cx="2061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410" y="3576053"/>
                <a:ext cx="2061911" cy="461665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32366" y="3217376"/>
            <a:ext cx="0" cy="372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D8BA79-8BBB-5249-9DFF-E65AC6E400FA}"/>
              </a:ext>
            </a:extLst>
          </p:cNvPr>
          <p:cNvSpPr txBox="1"/>
          <p:nvPr/>
        </p:nvSpPr>
        <p:spPr>
          <a:xfrm>
            <a:off x="4317" y="5921034"/>
            <a:ext cx="45280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</a:t>
            </a:r>
          </a:p>
          <a:p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5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 in Q</a:t>
            </a:r>
            <a:r>
              <a:rPr lang="en-US" baseline="-25000" dirty="0"/>
              <a:t>0</a:t>
            </a:r>
            <a:r>
              <a:rPr lang="en-US" dirty="0"/>
              <a:t> at 3.9 GHz w 900C baking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Milan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ABE5-18E4-4FC6-938B-32CF785C515D}"/>
              </a:ext>
            </a:extLst>
          </p:cNvPr>
          <p:cNvSpPr txBox="1"/>
          <p:nvPr/>
        </p:nvSpPr>
        <p:spPr>
          <a:xfrm>
            <a:off x="5929305" y="1088303"/>
            <a:ext cx="14526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T=2.0 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BB2C1-B6F5-414D-A113-77432522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1" y="228600"/>
            <a:ext cx="83490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7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FBE55-C891-4B93-AEEE-272A4D69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0" y="228600"/>
            <a:ext cx="83491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 in Q</a:t>
            </a:r>
            <a:r>
              <a:rPr lang="en-US" baseline="-25000" dirty="0"/>
              <a:t>0</a:t>
            </a:r>
            <a:r>
              <a:rPr lang="en-US" dirty="0"/>
              <a:t> at 3.9 GHz w 900C baking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Milan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ABE5-18E4-4FC6-938B-32CF785C515D}"/>
              </a:ext>
            </a:extLst>
          </p:cNvPr>
          <p:cNvSpPr txBox="1"/>
          <p:nvPr/>
        </p:nvSpPr>
        <p:spPr>
          <a:xfrm>
            <a:off x="5929305" y="1088303"/>
            <a:ext cx="14526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T=2.0 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13B751-04B6-45F7-B20C-33A2C6272133}"/>
              </a:ext>
            </a:extLst>
          </p:cNvPr>
          <p:cNvCxnSpPr>
            <a:cxnSpLocks/>
          </p:cNvCxnSpPr>
          <p:nvPr/>
        </p:nvCxnSpPr>
        <p:spPr>
          <a:xfrm flipH="1" flipV="1">
            <a:off x="4489704" y="3099816"/>
            <a:ext cx="164592" cy="3291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EF1CDC-DB01-4C8E-A611-F04A710B280B}"/>
              </a:ext>
            </a:extLst>
          </p:cNvPr>
          <p:cNvSpPr txBox="1"/>
          <p:nvPr/>
        </p:nvSpPr>
        <p:spPr>
          <a:xfrm>
            <a:off x="3493294" y="3381797"/>
            <a:ext cx="2779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Cavity needs to be re-measured because of wrong antennas mounted for this test</a:t>
            </a:r>
          </a:p>
        </p:txBody>
      </p:sp>
    </p:spTree>
    <p:extLst>
      <p:ext uri="{BB962C8B-B14F-4D97-AF65-F5344CB8AC3E}">
        <p14:creationId xmlns:p14="http://schemas.microsoft.com/office/powerpoint/2010/main" val="191611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Milan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17</a:t>
            </a:fld>
            <a:endParaRPr lang="en-US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Recent results from Cornell agrees with this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797BD-F2A9-4A61-9D39-62980171D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6" y="1380679"/>
            <a:ext cx="5314684" cy="4306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967887-77A1-4829-9DDB-FAEC76FB0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1" b="2539"/>
          <a:stretch/>
        </p:blipFill>
        <p:spPr>
          <a:xfrm>
            <a:off x="5429250" y="871057"/>
            <a:ext cx="3391601" cy="2539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BCD882-1791-45CF-BCA2-01022F3C6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924" y="3462953"/>
            <a:ext cx="3134678" cy="2569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8C4D63-8FD4-492F-96D7-D93FBE6BD130}"/>
              </a:ext>
            </a:extLst>
          </p:cNvPr>
          <p:cNvSpPr txBox="1"/>
          <p:nvPr/>
        </p:nvSpPr>
        <p:spPr>
          <a:xfrm>
            <a:off x="6773418" y="5934654"/>
            <a:ext cx="244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14AFF"/>
                </a:solidFill>
              </a:rPr>
              <a:t>J. </a:t>
            </a:r>
            <a:r>
              <a:rPr lang="en-US" sz="1200" dirty="0" err="1">
                <a:solidFill>
                  <a:srgbClr val="114AFF"/>
                </a:solidFill>
              </a:rPr>
              <a:t>Maniscalco</a:t>
            </a:r>
            <a:r>
              <a:rPr lang="en-US" sz="1200" dirty="0">
                <a:solidFill>
                  <a:srgbClr val="114AFF"/>
                </a:solidFill>
              </a:rPr>
              <a:t> et Al., IPAC 2018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A05FE-6038-4B84-9575-E052B1C5029D}"/>
              </a:ext>
            </a:extLst>
          </p:cNvPr>
          <p:cNvSpPr txBox="1"/>
          <p:nvPr/>
        </p:nvSpPr>
        <p:spPr>
          <a:xfrm>
            <a:off x="7075359" y="3346585"/>
            <a:ext cx="21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14AFF"/>
                </a:solidFill>
              </a:rPr>
              <a:t>P. </a:t>
            </a:r>
            <a:r>
              <a:rPr lang="en-US" sz="1200" dirty="0" err="1">
                <a:solidFill>
                  <a:srgbClr val="114AFF"/>
                </a:solidFill>
              </a:rPr>
              <a:t>Koufalis</a:t>
            </a:r>
            <a:r>
              <a:rPr lang="en-US" sz="1200" dirty="0">
                <a:solidFill>
                  <a:srgbClr val="114AFF"/>
                </a:solidFill>
              </a:rPr>
              <a:t> et Al., IPAC 2018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30BBC-73C4-FA48-9F83-E0D947B6F2AD}"/>
              </a:ext>
            </a:extLst>
          </p:cNvPr>
          <p:cNvSpPr txBox="1"/>
          <p:nvPr/>
        </p:nvSpPr>
        <p:spPr>
          <a:xfrm>
            <a:off x="114566" y="5703821"/>
            <a:ext cx="59471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6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the frequency dependence of R</a:t>
            </a:r>
            <a:r>
              <a:rPr lang="en-US" baseline="-25000" dirty="0"/>
              <a:t>BCS</a:t>
            </a:r>
            <a:r>
              <a:rPr lang="en-US" dirty="0"/>
              <a:t>(</a:t>
            </a:r>
            <a:r>
              <a:rPr lang="en-US" dirty="0" err="1"/>
              <a:t>Eacc</a:t>
            </a:r>
            <a:r>
              <a:rPr lang="en-US" dirty="0"/>
              <a:t>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641" y="3585224"/>
            <a:ext cx="81710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physical mechanism underneath the R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reversal has a stronger effect at high frequencies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-25000" dirty="0">
                <a:solidFill>
                  <a:srgbClr val="C00000"/>
                </a:solidFill>
              </a:rPr>
              <a:t>T </a:t>
            </a:r>
            <a:r>
              <a:rPr lang="en-US" sz="2000" dirty="0">
                <a:solidFill>
                  <a:srgbClr val="C00000"/>
                </a:solidFill>
              </a:rPr>
              <a:t>reversal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that has been considered the signature of the N-doped treatment, is actually visible </a:t>
            </a:r>
            <a:r>
              <a:rPr lang="en-US" sz="2000" dirty="0">
                <a:solidFill>
                  <a:srgbClr val="C00000"/>
                </a:solidFill>
              </a:rPr>
              <a:t>also in clean </a:t>
            </a:r>
            <a:r>
              <a:rPr lang="en-US" sz="2000" dirty="0" err="1">
                <a:solidFill>
                  <a:srgbClr val="C00000"/>
                </a:solidFill>
              </a:rPr>
              <a:t>Nb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but </a:t>
            </a:r>
            <a:r>
              <a:rPr lang="en-US" sz="2000" dirty="0">
                <a:solidFill>
                  <a:srgbClr val="C00000"/>
                </a:solidFill>
              </a:rPr>
              <a:t>at high frequency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the other hand, </a:t>
            </a:r>
            <a:r>
              <a:rPr lang="en-US" sz="2000" dirty="0">
                <a:solidFill>
                  <a:srgbClr val="C00000"/>
                </a:solidFill>
              </a:rPr>
              <a:t>N-doped cavities at low frequencies do not show the R</a:t>
            </a:r>
            <a:r>
              <a:rPr lang="en-US" sz="2000" baseline="-25000" dirty="0">
                <a:solidFill>
                  <a:srgbClr val="C00000"/>
                </a:solidFill>
              </a:rPr>
              <a:t>T</a:t>
            </a:r>
            <a:r>
              <a:rPr lang="en-US" sz="2000" dirty="0">
                <a:solidFill>
                  <a:srgbClr val="C00000"/>
                </a:solidFill>
              </a:rPr>
              <a:t> reversal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observed at 1.3 GHz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89150-C340-452D-ADAC-859D9F737F38}"/>
              </a:ext>
            </a:extLst>
          </p:cNvPr>
          <p:cNvSpPr txBox="1"/>
          <p:nvPr/>
        </p:nvSpPr>
        <p:spPr>
          <a:xfrm flipH="1">
            <a:off x="1068973" y="827125"/>
            <a:ext cx="93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EP/BCP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815B2-F602-4902-8CD2-8B5CFB5B8093}"/>
              </a:ext>
            </a:extLst>
          </p:cNvPr>
          <p:cNvSpPr txBox="1"/>
          <p:nvPr/>
        </p:nvSpPr>
        <p:spPr>
          <a:xfrm flipH="1">
            <a:off x="4103274" y="815155"/>
            <a:ext cx="115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N-doping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F77563-AD8A-4E22-A4F7-D08144FAB4B8}"/>
              </a:ext>
            </a:extLst>
          </p:cNvPr>
          <p:cNvSpPr txBox="1"/>
          <p:nvPr/>
        </p:nvSpPr>
        <p:spPr>
          <a:xfrm flipH="1">
            <a:off x="7137188" y="838259"/>
            <a:ext cx="1426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120C baking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B4CE59-1405-4448-97A5-93D3456C2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20" y="1084209"/>
            <a:ext cx="3033431" cy="2457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DEA5D5-E6F5-44B9-9282-C98228E58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" y="1098289"/>
            <a:ext cx="2978993" cy="2401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290662-229D-477F-9146-47A8C3353D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66" y="1098289"/>
            <a:ext cx="2984784" cy="2416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81FAD5-3189-5742-9342-096B2AB9EAF5}"/>
              </a:ext>
            </a:extLst>
          </p:cNvPr>
          <p:cNvSpPr txBox="1"/>
          <p:nvPr/>
        </p:nvSpPr>
        <p:spPr>
          <a:xfrm>
            <a:off x="4318" y="6027060"/>
            <a:ext cx="88109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6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Non-equilibrium superconductivity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1F66E-774D-434E-B609-B55D92480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/>
          <a:stretch/>
        </p:blipFill>
        <p:spPr>
          <a:xfrm>
            <a:off x="137564" y="828385"/>
            <a:ext cx="4763213" cy="3095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981D40-E667-0B4E-A33F-3734D61A8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/>
          <a:stretch/>
        </p:blipFill>
        <p:spPr>
          <a:xfrm>
            <a:off x="4956148" y="961710"/>
            <a:ext cx="4187853" cy="2838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00253-FB7E-AA4C-ACCC-6F961A9A833A}"/>
                  </a:ext>
                </a:extLst>
              </p:cNvPr>
              <p:cNvSpPr txBox="1"/>
              <p:nvPr/>
            </p:nvSpPr>
            <p:spPr>
              <a:xfrm>
                <a:off x="82193" y="3810555"/>
                <a:ext cx="8979613" cy="230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Non equilibrium SC: QPs occupy high energy states above the energy gap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Competition between speed of the RF field and the relaxation and recombination times of QPs → condition for non-equilibrium effects: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higher the frequency, the higher the probability to met condition for non-equilibrium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N-doping may modify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allowing to see non equilibrium effects at lower frequencies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00253-FB7E-AA4C-ACCC-6F961A9A8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3" y="3810555"/>
                <a:ext cx="8979613" cy="2304990"/>
              </a:xfrm>
              <a:prstGeom prst="rect">
                <a:avLst/>
              </a:prstGeom>
              <a:blipFill>
                <a:blip r:embed="rId5"/>
                <a:stretch>
                  <a:fillRect l="-282" t="-1099" r="-423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B73778-23F1-4C47-A3E9-5ADE5FFE4EF5}"/>
              </a:ext>
            </a:extLst>
          </p:cNvPr>
          <p:cNvSpPr txBox="1"/>
          <p:nvPr/>
        </p:nvSpPr>
        <p:spPr>
          <a:xfrm>
            <a:off x="2260315" y="5961202"/>
            <a:ext cx="688368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US" sz="1200" dirty="0" err="1">
                <a:solidFill>
                  <a:srgbClr val="0000FF"/>
                </a:solidFill>
                <a:cs typeface="Calibri" panose="020F0502020204030204" pitchFamily="34" charset="0"/>
              </a:rPr>
              <a:t>Romanenko</a:t>
            </a:r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, LINAC 2014; 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4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7638" y="508000"/>
            <a:ext cx="4719638" cy="3614738"/>
            <a:chOff x="97864" y="796779"/>
            <a:chExt cx="4719638" cy="3614738"/>
          </a:xfrm>
        </p:grpSpPr>
        <p:grpSp>
          <p:nvGrpSpPr>
            <p:cNvPr id="7" name="Group 6"/>
            <p:cNvGrpSpPr/>
            <p:nvPr/>
          </p:nvGrpSpPr>
          <p:grpSpPr>
            <a:xfrm>
              <a:off x="97864" y="796779"/>
              <a:ext cx="4719638" cy="3614738"/>
              <a:chOff x="4329798" y="674926"/>
              <a:chExt cx="4719638" cy="3614738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5498453"/>
                  </p:ext>
                </p:extLst>
              </p:nvPr>
            </p:nvGraphicFramePr>
            <p:xfrm>
              <a:off x="4329798" y="674926"/>
              <a:ext cx="4719638" cy="3614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Graph" r:id="rId4" imgW="3906000" imgH="2990520" progId="Origin50.Graph">
                      <p:embed/>
                    </p:oleObj>
                  </mc:Choice>
                  <mc:Fallback>
                    <p:oleObj name="Graph" r:id="rId4" imgW="3906000" imgH="2990520" progId="Origin50.Graph">
                      <p:embed/>
                      <p:pic>
                        <p:nvPicPr>
                          <p:cNvPr id="9" name="Object 8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329798" y="674926"/>
                            <a:ext cx="4719638" cy="3614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6929963" y="1086098"/>
                <a:ext cx="1120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N-doping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64136" y="2443496"/>
                <a:ext cx="12509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EP/BCP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10117" y="1759964"/>
                <a:ext cx="1479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120C baking</a:t>
                </a:r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51952" y="3408818"/>
              <a:ext cx="1066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1.3 GHz, 2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Analyzed Cavities</a:t>
            </a:r>
          </a:p>
        </p:txBody>
      </p:sp>
      <p:pic>
        <p:nvPicPr>
          <p:cNvPr id="26" name="Picture 1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157146" y="83553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Meeting 2018, RIKEN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59218"/>
              </p:ext>
            </p:extLst>
          </p:nvPr>
        </p:nvGraphicFramePr>
        <p:xfrm>
          <a:off x="984932" y="4312781"/>
          <a:ext cx="7174135" cy="1524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3067">
                  <a:extLst>
                    <a:ext uri="{9D8B030D-6E8A-4147-A177-3AD203B41FA5}">
                      <a16:colId xmlns:a16="http://schemas.microsoft.com/office/drawing/2014/main" val="4126712307"/>
                    </a:ext>
                  </a:extLst>
                </a:gridCol>
                <a:gridCol w="1292251">
                  <a:extLst>
                    <a:ext uri="{9D8B030D-6E8A-4147-A177-3AD203B41FA5}">
                      <a16:colId xmlns:a16="http://schemas.microsoft.com/office/drawing/2014/main" val="74129779"/>
                    </a:ext>
                  </a:extLst>
                </a:gridCol>
                <a:gridCol w="1299808">
                  <a:extLst>
                    <a:ext uri="{9D8B030D-6E8A-4147-A177-3AD203B41FA5}">
                      <a16:colId xmlns:a16="http://schemas.microsoft.com/office/drawing/2014/main" val="1034010350"/>
                    </a:ext>
                  </a:extLst>
                </a:gridCol>
                <a:gridCol w="1254467">
                  <a:extLst>
                    <a:ext uri="{9D8B030D-6E8A-4147-A177-3AD203B41FA5}">
                      <a16:colId xmlns:a16="http://schemas.microsoft.com/office/drawing/2014/main" val="2341772828"/>
                    </a:ext>
                  </a:extLst>
                </a:gridCol>
                <a:gridCol w="1264542">
                  <a:extLst>
                    <a:ext uri="{9D8B030D-6E8A-4147-A177-3AD203B41FA5}">
                      <a16:colId xmlns:a16="http://schemas.microsoft.com/office/drawing/2014/main" val="423786215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650</a:t>
                      </a:r>
                      <a:r>
                        <a:rPr lang="en-US" sz="1400" baseline="0" dirty="0"/>
                        <a:t>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1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894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56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 C baking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369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2/6 N-doping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42989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8" y="4639196"/>
            <a:ext cx="230410" cy="256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8" y="4958054"/>
            <a:ext cx="230410" cy="256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8" y="5238732"/>
            <a:ext cx="230410" cy="256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22" y="5553316"/>
            <a:ext cx="230410" cy="2569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6" y="5570026"/>
            <a:ext cx="230410" cy="2569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04" y="4958053"/>
            <a:ext cx="230410" cy="2569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92" y="5253817"/>
            <a:ext cx="230410" cy="2569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5255559"/>
            <a:ext cx="230410" cy="2569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96" y="5253817"/>
            <a:ext cx="230410" cy="2569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5559280"/>
            <a:ext cx="230410" cy="2569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04" y="5571317"/>
            <a:ext cx="230410" cy="2569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D3FF28-360E-42F1-89DF-918F413FB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5" y="4661499"/>
            <a:ext cx="230410" cy="256925"/>
          </a:xfrm>
          <a:prstGeom prst="rect">
            <a:avLst/>
          </a:prstGeom>
        </p:spPr>
      </p:pic>
      <p:pic>
        <p:nvPicPr>
          <p:cNvPr id="32" name="Picture 1" descr="image001">
            <a:extLst>
              <a:ext uri="{FF2B5EF4-FFF2-40B4-BE49-F238E27FC236}">
                <a16:creationId xmlns:a16="http://schemas.microsoft.com/office/drawing/2014/main" id="{C99D7BE7-0566-4E1C-ADF6-BE5CB5886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7" t="72005" r="10429" b="22829"/>
          <a:stretch/>
        </p:blipFill>
        <p:spPr bwMode="auto">
          <a:xfrm>
            <a:off x="8915400" y="3381408"/>
            <a:ext cx="114857" cy="21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8EB13B-B0A5-486C-9062-2D7B2F9C5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9" y="925003"/>
            <a:ext cx="8179451" cy="3008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for different frequencies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Martina Martinello | TTC Meeting 2018, Milan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1932" y="77378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120C baking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2108" y="81064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BCP/EP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91" y="3782429"/>
            <a:ext cx="82343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Trapped flux sensitivity increases with frequency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 increment strongly depends on the surface treatment, i.e. on the mean free path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Higher frequencies seem to have a larger field dependence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6826" y="79444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N-doping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8607E-5FDC-4F1A-BD9A-D95BCCC00F5F}"/>
              </a:ext>
            </a:extLst>
          </p:cNvPr>
          <p:cNvSpPr txBox="1"/>
          <p:nvPr/>
        </p:nvSpPr>
        <p:spPr>
          <a:xfrm>
            <a:off x="3369924" y="5742014"/>
            <a:ext cx="577407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M. Checchin, M. Martinello et al., </a:t>
            </a:r>
            <a:r>
              <a:rPr lang="en-US" sz="1200" i="1" dirty="0">
                <a:solidFill>
                  <a:srgbClr val="0000FF"/>
                </a:solidFill>
              </a:rPr>
              <a:t>Appl. Phys. Lett</a:t>
            </a:r>
            <a:r>
              <a:rPr lang="en-US" sz="1200" dirty="0">
                <a:solidFill>
                  <a:srgbClr val="0000FF"/>
                </a:solidFill>
              </a:rPr>
              <a:t>. 112, 072601 (2018)</a:t>
            </a:r>
          </a:p>
          <a:p>
            <a:r>
              <a:rPr lang="en-US" sz="1200" dirty="0">
                <a:solidFill>
                  <a:srgbClr val="0000FF"/>
                </a:solidFill>
              </a:rPr>
              <a:t>M. </a:t>
            </a:r>
            <a:r>
              <a:rPr lang="en-US" sz="1200" dirty="0" err="1">
                <a:solidFill>
                  <a:srgbClr val="0000FF"/>
                </a:solidFill>
              </a:rPr>
              <a:t>Checchin</a:t>
            </a:r>
            <a:r>
              <a:rPr lang="en-US" sz="1200" dirty="0">
                <a:solidFill>
                  <a:srgbClr val="0000FF"/>
                </a:solidFill>
              </a:rPr>
              <a:t> et al., </a:t>
            </a:r>
            <a:r>
              <a:rPr lang="en-US" sz="1200" i="1" dirty="0" err="1">
                <a:solidFill>
                  <a:srgbClr val="0000FF"/>
                </a:solidFill>
              </a:rPr>
              <a:t>Supercond</a:t>
            </a:r>
            <a:r>
              <a:rPr lang="en-US" sz="1200" i="1" dirty="0">
                <a:solidFill>
                  <a:srgbClr val="0000FF"/>
                </a:solidFill>
              </a:rPr>
              <a:t>. Sci. Technol</a:t>
            </a:r>
            <a:r>
              <a:rPr lang="en-US" sz="1200" dirty="0">
                <a:solidFill>
                  <a:srgbClr val="0000FF"/>
                </a:solidFill>
              </a:rPr>
              <a:t>. 30, 034003 (2017)</a:t>
            </a:r>
          </a:p>
        </p:txBody>
      </p:sp>
    </p:spTree>
    <p:extLst>
      <p:ext uri="{BB962C8B-B14F-4D97-AF65-F5344CB8AC3E}">
        <p14:creationId xmlns:p14="http://schemas.microsoft.com/office/powerpoint/2010/main" val="72299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5" y="896432"/>
            <a:ext cx="6891166" cy="5403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advantage of N-doping at 3.9 GHz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9733" y="1833570"/>
            <a:ext cx="446279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N-doping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wins over standard treatments as long as the field trapped is &lt;17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mG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134852" y="3597769"/>
            <a:ext cx="10981" cy="107857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436963" y="3861881"/>
            <a:ext cx="17056" cy="87689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745149" y="4034691"/>
            <a:ext cx="0" cy="70408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28933" y="4231586"/>
            <a:ext cx="7347" cy="5410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348715" y="4409028"/>
            <a:ext cx="13878" cy="4203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615172" y="4502108"/>
            <a:ext cx="3743" cy="34912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981132" y="4676344"/>
            <a:ext cx="0" cy="19257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296290" y="4772631"/>
            <a:ext cx="5284" cy="14867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z="1200"/>
              <a:t>Martina Martinello | TTC Meeting 2018, Milan</a:t>
            </a:r>
            <a:endParaRPr lang="en-US" sz="1200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29655" y="3347608"/>
            <a:ext cx="11258" cy="127161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24458" y="3075422"/>
            <a:ext cx="11258" cy="15438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205194" y="2588715"/>
            <a:ext cx="5629" cy="19572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20" y="2364690"/>
            <a:ext cx="390525" cy="218122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5614063" y="4816448"/>
            <a:ext cx="0" cy="12107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E2D5A2E-A8C8-0F4A-8EEB-AFA0E573BBF3}"/>
              </a:ext>
            </a:extLst>
          </p:cNvPr>
          <p:cNvSpPr txBox="1"/>
          <p:nvPr/>
        </p:nvSpPr>
        <p:spPr>
          <a:xfrm>
            <a:off x="-15193" y="5889733"/>
            <a:ext cx="3292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TTC Meeting Milan 2018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8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Conclusions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TTC Meeting 2018, RIKEN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AA6F2-6782-784D-989B-D94A24484B5A}"/>
              </a:ext>
            </a:extLst>
          </p:cNvPr>
          <p:cNvSpPr txBox="1"/>
          <p:nvPr/>
        </p:nvSpPr>
        <p:spPr>
          <a:xfrm>
            <a:off x="340469" y="895763"/>
            <a:ext cx="77633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 shows a strong frequency dependence: high frequencies are favorable to lower 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T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at high field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The decreasing of 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 can appear also in high-frequencies non-doped cavities and, vice versa, R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) increases in low frequencies N-doped cavities </a:t>
            </a:r>
          </a:p>
          <a:p>
            <a:pPr algn="just"/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High-Q in high-frequency cavity is possible, especially at medium field → new possibility for CW machine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Non-equilibrium SC may qualitatively explain the decreasing of the surface resistance as a function of the field and its enhancement at higher frequencies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Trapped flux sensitivity increases with frequency but depending on the treatment magnetic shielding may be more or less stringent</a:t>
            </a:r>
          </a:p>
        </p:txBody>
      </p:sp>
    </p:spTree>
    <p:extLst>
      <p:ext uri="{BB962C8B-B14F-4D97-AF65-F5344CB8AC3E}">
        <p14:creationId xmlns:p14="http://schemas.microsoft.com/office/powerpoint/2010/main" val="326423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2080401"/>
            <a:ext cx="8717642" cy="244839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6000" b="1" dirty="0"/>
              <a:t>Thank you for your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51180-11B7-46A5-A17C-13860F8375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Martina Martinello | TTC Meeting 2018, RIKEN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0490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Meeting 2018, RIKEN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788" y="1289953"/>
            <a:ext cx="77184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at Different Frequencies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91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thermal treatments were studied at different frequencies: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043403" y="230737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9621"/>
            <a:ext cx="366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BCP and EP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120 </a:t>
            </a:r>
            <a:r>
              <a:rPr lang="en-US" sz="2800" baseline="30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baking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Nitrogen doping (2/6 recipe)</a:t>
            </a:r>
          </a:p>
        </p:txBody>
      </p:sp>
    </p:spTree>
    <p:extLst>
      <p:ext uri="{BB962C8B-B14F-4D97-AF65-F5344CB8AC3E}">
        <p14:creationId xmlns:p14="http://schemas.microsoft.com/office/powerpoint/2010/main" val="27914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08531A-52E9-4991-8CA3-F8144783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24918"/>
            <a:ext cx="7315200" cy="5608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Q-slope in </a:t>
            </a:r>
            <a:r>
              <a:rPr lang="en-US" dirty="0" err="1"/>
              <a:t>BCP’d</a:t>
            </a:r>
            <a:r>
              <a:rPr lang="en-US" dirty="0"/>
              <a:t> 3.9 GHz Cavities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4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10B366-C956-493E-98F2-CE0EA1E1FCFD}"/>
              </a:ext>
            </a:extLst>
          </p:cNvPr>
          <p:cNvCxnSpPr>
            <a:cxnSpLocks/>
          </p:cNvCxnSpPr>
          <p:nvPr/>
        </p:nvCxnSpPr>
        <p:spPr>
          <a:xfrm flipV="1">
            <a:off x="2715768" y="3042779"/>
            <a:ext cx="2865501" cy="7771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DBD10-B493-484A-B2A9-B4CC8027CC5C}"/>
              </a:ext>
            </a:extLst>
          </p:cNvPr>
          <p:cNvSpPr txBox="1"/>
          <p:nvPr/>
        </p:nvSpPr>
        <p:spPr>
          <a:xfrm rot="20619740">
            <a:off x="3120844" y="300847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 Q-slope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E510F-D908-44DE-877E-BAB211104AC6}"/>
              </a:ext>
            </a:extLst>
          </p:cNvPr>
          <p:cNvSpPr txBox="1"/>
          <p:nvPr/>
        </p:nvSpPr>
        <p:spPr>
          <a:xfrm>
            <a:off x="5689838" y="971912"/>
            <a:ext cx="14526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T=2.0 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CCA1A-4C0E-6948-A85D-0C740D835DAB}"/>
              </a:ext>
            </a:extLst>
          </p:cNvPr>
          <p:cNvSpPr txBox="1"/>
          <p:nvPr/>
        </p:nvSpPr>
        <p:spPr>
          <a:xfrm>
            <a:off x="4318" y="6027060"/>
            <a:ext cx="88109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 SRF 2017 (</a:t>
            </a:r>
            <a:r>
              <a:rPr lang="en-US" alt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TUYAA02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), IPAC 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1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CC71AF-D5AD-4B8A-A305-775036F8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24917"/>
            <a:ext cx="7315200" cy="5608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Q-slope in </a:t>
            </a:r>
            <a:r>
              <a:rPr lang="en-US" dirty="0" err="1"/>
              <a:t>BCP’d</a:t>
            </a:r>
            <a:r>
              <a:rPr lang="en-US" dirty="0"/>
              <a:t> 3.9 GHz Cavities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5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10B366-C956-493E-98F2-CE0EA1E1FCFD}"/>
              </a:ext>
            </a:extLst>
          </p:cNvPr>
          <p:cNvCxnSpPr>
            <a:cxnSpLocks/>
          </p:cNvCxnSpPr>
          <p:nvPr/>
        </p:nvCxnSpPr>
        <p:spPr>
          <a:xfrm flipV="1">
            <a:off x="2558707" y="1532901"/>
            <a:ext cx="2920022" cy="587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DBD10-B493-484A-B2A9-B4CC8027CC5C}"/>
              </a:ext>
            </a:extLst>
          </p:cNvPr>
          <p:cNvSpPr txBox="1"/>
          <p:nvPr/>
        </p:nvSpPr>
        <p:spPr>
          <a:xfrm rot="20902304">
            <a:off x="3367262" y="142701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 Q-slope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D40992-4B13-4EEA-AE89-95204FCFFC9E}"/>
                  </a:ext>
                </a:extLst>
              </p:cNvPr>
              <p:cNvSpPr txBox="1"/>
              <p:nvPr/>
            </p:nvSpPr>
            <p:spPr>
              <a:xfrm>
                <a:off x="3783481" y="4610513"/>
                <a:ext cx="3390495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Anti-Q-slope visible in clean 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</a:rPr>
                  <a:t>Nb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cavities,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1.3 GHz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D40992-4B13-4EEA-AE89-95204FCFF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81" y="4610513"/>
                <a:ext cx="3390495" cy="646331"/>
              </a:xfrm>
              <a:prstGeom prst="rect">
                <a:avLst/>
              </a:prstGeom>
              <a:blipFill>
                <a:blip r:embed="rId4"/>
                <a:stretch>
                  <a:fillRect l="-1250" t="-2727" r="-1071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E50CF83-B061-4EBC-8BD1-4B6FB21BDC22}"/>
              </a:ext>
            </a:extLst>
          </p:cNvPr>
          <p:cNvSpPr txBox="1"/>
          <p:nvPr/>
        </p:nvSpPr>
        <p:spPr>
          <a:xfrm>
            <a:off x="5689838" y="971912"/>
            <a:ext cx="14526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T=2.0 K</a:t>
            </a:r>
          </a:p>
        </p:txBody>
      </p:sp>
    </p:spTree>
    <p:extLst>
      <p:ext uri="{BB962C8B-B14F-4D97-AF65-F5344CB8AC3E}">
        <p14:creationId xmlns:p14="http://schemas.microsoft.com/office/powerpoint/2010/main" val="35466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90ACAD-5FBE-4094-9CE2-0F96134E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16" y="868559"/>
            <a:ext cx="6930169" cy="5291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Q-slope in </a:t>
            </a:r>
            <a:r>
              <a:rPr lang="en-US" dirty="0" err="1"/>
              <a:t>EP’ed</a:t>
            </a:r>
            <a:r>
              <a:rPr lang="en-US" dirty="0"/>
              <a:t> 2.6 GHz Cavities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6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10B366-C956-493E-98F2-CE0EA1E1FCFD}"/>
              </a:ext>
            </a:extLst>
          </p:cNvPr>
          <p:cNvCxnSpPr>
            <a:cxnSpLocks/>
          </p:cNvCxnSpPr>
          <p:nvPr/>
        </p:nvCxnSpPr>
        <p:spPr>
          <a:xfrm flipV="1">
            <a:off x="2495864" y="1652579"/>
            <a:ext cx="3511744" cy="508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DBD10-B493-484A-B2A9-B4CC8027CC5C}"/>
              </a:ext>
            </a:extLst>
          </p:cNvPr>
          <p:cNvSpPr txBox="1"/>
          <p:nvPr/>
        </p:nvSpPr>
        <p:spPr>
          <a:xfrm rot="21104781">
            <a:off x="3546190" y="148835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anti Q-slope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6B8C9C-59E6-4A1A-B085-80DFB61986A6}"/>
                  </a:ext>
                </a:extLst>
              </p:cNvPr>
              <p:cNvSpPr txBox="1"/>
              <p:nvPr/>
            </p:nvSpPr>
            <p:spPr>
              <a:xfrm>
                <a:off x="3957217" y="4391057"/>
                <a:ext cx="3390495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Anti-Q-slope visible in clean 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</a:rPr>
                  <a:t>Nb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cavities,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1.3 GHz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6B8C9C-59E6-4A1A-B085-80DFB619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17" y="4391057"/>
                <a:ext cx="3390495" cy="646331"/>
              </a:xfrm>
              <a:prstGeom prst="rect">
                <a:avLst/>
              </a:prstGeom>
              <a:blipFill>
                <a:blip r:embed="rId4"/>
                <a:stretch>
                  <a:fillRect l="-1071" t="-2727" r="-1250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8C06AE8-2543-4977-8A5C-5866159CB119}"/>
              </a:ext>
            </a:extLst>
          </p:cNvPr>
          <p:cNvSpPr txBox="1"/>
          <p:nvPr/>
        </p:nvSpPr>
        <p:spPr>
          <a:xfrm>
            <a:off x="5689838" y="971912"/>
            <a:ext cx="14526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T=2.0 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7462-4257-6244-811F-639281FAFA84}"/>
              </a:ext>
            </a:extLst>
          </p:cNvPr>
          <p:cNvSpPr txBox="1"/>
          <p:nvPr/>
        </p:nvSpPr>
        <p:spPr>
          <a:xfrm>
            <a:off x="4318" y="6027060"/>
            <a:ext cx="88109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M. Martinello et al., IPAC 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2018 (</a:t>
            </a:r>
            <a:r>
              <a:rPr lang="en-US" sz="1200" b="1" dirty="0">
                <a:solidFill>
                  <a:srgbClr val="0000FF"/>
                </a:solidFill>
                <a:cs typeface="Calibri" panose="020F0502020204030204" pitchFamily="34" charset="0"/>
              </a:rPr>
              <a:t>WEPML013</a:t>
            </a:r>
            <a:r>
              <a:rPr lang="en-US" altLang="en-US" sz="1200" dirty="0">
                <a:solidFill>
                  <a:srgbClr val="0000FF"/>
                </a:solidFill>
                <a:cs typeface="Calibri" panose="020F0502020204030204" pitchFamily="34" charset="0"/>
              </a:rPr>
              <a:t>)  </a:t>
            </a:r>
            <a:endParaRPr lang="en-US" sz="1200" dirty="0">
              <a:solidFill>
                <a:srgbClr val="0000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3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90ACAD-5FBE-4094-9CE2-0F96134E5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" y="3621713"/>
            <a:ext cx="3419365" cy="2610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Q-slope in </a:t>
            </a:r>
            <a:r>
              <a:rPr lang="en-US" dirty="0" err="1"/>
              <a:t>EP’ed</a:t>
            </a:r>
            <a:r>
              <a:rPr lang="en-US" dirty="0"/>
              <a:t> 2.6 GHz Cavities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10B366-C956-493E-98F2-CE0EA1E1FCFD}"/>
              </a:ext>
            </a:extLst>
          </p:cNvPr>
          <p:cNvCxnSpPr>
            <a:cxnSpLocks/>
          </p:cNvCxnSpPr>
          <p:nvPr/>
        </p:nvCxnSpPr>
        <p:spPr>
          <a:xfrm flipV="1">
            <a:off x="672448" y="3893099"/>
            <a:ext cx="1876114" cy="274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80A9DC1-D2F5-4B9A-B449-5965AB0C8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4" b="490"/>
          <a:stretch/>
        </p:blipFill>
        <p:spPr>
          <a:xfrm>
            <a:off x="5080826" y="828514"/>
            <a:ext cx="4059955" cy="5404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624FA7-DF0A-4C31-89BA-619A33FB4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520" y="629362"/>
            <a:ext cx="4000931" cy="306729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37C54C-64D8-4FB5-A403-3C3AADD9BA90}"/>
              </a:ext>
            </a:extLst>
          </p:cNvPr>
          <p:cNvCxnSpPr>
            <a:cxnSpLocks/>
          </p:cNvCxnSpPr>
          <p:nvPr/>
        </p:nvCxnSpPr>
        <p:spPr>
          <a:xfrm flipV="1">
            <a:off x="714135" y="1972453"/>
            <a:ext cx="1617585" cy="373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E1088F-DD08-42F4-878D-0699728A280F}"/>
              </a:ext>
            </a:extLst>
          </p:cNvPr>
          <p:cNvCxnSpPr>
            <a:cxnSpLocks/>
          </p:cNvCxnSpPr>
          <p:nvPr/>
        </p:nvCxnSpPr>
        <p:spPr>
          <a:xfrm>
            <a:off x="5994981" y="4732072"/>
            <a:ext cx="2334824" cy="195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4EB5F7-D86A-49E9-A381-678B05B422E9}"/>
              </a:ext>
            </a:extLst>
          </p:cNvPr>
          <p:cNvCxnSpPr>
            <a:cxnSpLocks/>
          </p:cNvCxnSpPr>
          <p:nvPr/>
        </p:nvCxnSpPr>
        <p:spPr>
          <a:xfrm>
            <a:off x="6104738" y="2318056"/>
            <a:ext cx="2225067" cy="795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ADC0D9-F17A-4487-A943-B0ADAA94E1A9}"/>
              </a:ext>
            </a:extLst>
          </p:cNvPr>
          <p:cNvSpPr txBox="1"/>
          <p:nvPr/>
        </p:nvSpPr>
        <p:spPr>
          <a:xfrm>
            <a:off x="3278467" y="2237948"/>
            <a:ext cx="1900284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As for N-doping, anti-Q-slope of these  cavities is due to decreasing of the temperature-dependent surface resistance</a:t>
            </a:r>
          </a:p>
        </p:txBody>
      </p:sp>
    </p:spTree>
    <p:extLst>
      <p:ext uri="{BB962C8B-B14F-4D97-AF65-F5344CB8AC3E}">
        <p14:creationId xmlns:p14="http://schemas.microsoft.com/office/powerpoint/2010/main" val="282466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9 GHz EP Cavity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r>
              <a:rPr lang="en-US" sz="1200"/>
              <a:t>Martina Martinello | TTC Meeting 2018, RIKEN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fld id="{0CB70BF4-04C1-49D2-AF55-3B7C212EEAD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357BE-87CA-41C7-9A96-BC55FF58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6" b="1602"/>
          <a:stretch/>
        </p:blipFill>
        <p:spPr>
          <a:xfrm>
            <a:off x="1154428" y="1219724"/>
            <a:ext cx="6148072" cy="5071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588A5-FE03-4FC5-A80E-252938D1ACC5}"/>
              </a:ext>
            </a:extLst>
          </p:cNvPr>
          <p:cNvSpPr txBox="1"/>
          <p:nvPr/>
        </p:nvSpPr>
        <p:spPr>
          <a:xfrm>
            <a:off x="4846320" y="850392"/>
            <a:ext cx="350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4AFF"/>
                </a:solidFill>
              </a:rPr>
              <a:t>A. Romanenko et al., IPAC 2018</a:t>
            </a:r>
          </a:p>
        </p:txBody>
      </p:sp>
    </p:spTree>
    <p:extLst>
      <p:ext uri="{BB962C8B-B14F-4D97-AF65-F5344CB8AC3E}">
        <p14:creationId xmlns:p14="http://schemas.microsoft.com/office/powerpoint/2010/main" val="428631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Meeting 2018, Milan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788" y="1289953"/>
            <a:ext cx="77184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at Different Frequencies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91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Different thermal treatments were studied at different frequencies: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229" r="9797" b="8646"/>
          <a:stretch/>
        </p:blipFill>
        <p:spPr bwMode="auto">
          <a:xfrm>
            <a:off x="4043403" y="2307379"/>
            <a:ext cx="4871997" cy="31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559621"/>
            <a:ext cx="366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BCP and EP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120 </a:t>
            </a:r>
            <a:r>
              <a:rPr lang="en-US" sz="2800" baseline="30000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baking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Nitrogen doping (2/6 recipe)</a:t>
            </a:r>
          </a:p>
        </p:txBody>
      </p:sp>
    </p:spTree>
    <p:extLst>
      <p:ext uri="{BB962C8B-B14F-4D97-AF65-F5344CB8AC3E}">
        <p14:creationId xmlns:p14="http://schemas.microsoft.com/office/powerpoint/2010/main" val="273747960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69437</TotalTime>
  <Words>1138</Words>
  <Application>Microsoft Macintosh PowerPoint</Application>
  <PresentationFormat>On-screen Show (4:3)</PresentationFormat>
  <Paragraphs>185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Graph</vt:lpstr>
      <vt:lpstr>PowerPoint Presentation</vt:lpstr>
      <vt:lpstr>Analyzed Cavities</vt:lpstr>
      <vt:lpstr>Field Dependence at Different Frequencies</vt:lpstr>
      <vt:lpstr>Anti Q-slope in BCP’d 3.9 GHz Cavities</vt:lpstr>
      <vt:lpstr>Anti Q-slope in BCP’d 3.9 GHz Cavities</vt:lpstr>
      <vt:lpstr>Anti Q-slope in EP’ed 2.6 GHz Cavities</vt:lpstr>
      <vt:lpstr>Anti Q-slope in EP’ed 2.6 GHz Cavities</vt:lpstr>
      <vt:lpstr>First 9 GHz EP Cavity</vt:lpstr>
      <vt:lpstr>Field Dependence at Different Frequencies</vt:lpstr>
      <vt:lpstr>1. Normalized R_T (2 K) for 120 C Baking </vt:lpstr>
      <vt:lpstr>Q0 of 2.6 GHz at high field tends to the one at 1.3 GHz</vt:lpstr>
      <vt:lpstr>Field Dependence at Different Frequencies</vt:lpstr>
      <vt:lpstr>3. Normalized R_T (2 K) for N-doping</vt:lpstr>
      <vt:lpstr>Unprecedented Medium Field Q0 at 3.9 GHz</vt:lpstr>
      <vt:lpstr>Further Improvement in Q0 at 3.9 GHz w 900C baking</vt:lpstr>
      <vt:lpstr>Further Improvement in Q0 at 3.9 GHz w 900C baking</vt:lpstr>
      <vt:lpstr>Recent results from Cornell agrees with this trend</vt:lpstr>
      <vt:lpstr>Summary on the frequency dependence of RBCS(Eacc)</vt:lpstr>
      <vt:lpstr>Non-equilibrium superconductivity</vt:lpstr>
      <vt:lpstr>Sensitivity for different frequencies</vt:lpstr>
      <vt:lpstr>The advantage of N-doping at 3.9 GHz</vt:lpstr>
      <vt:lpstr>Conclusions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Martina Martinello</cp:lastModifiedBy>
  <cp:revision>1016</cp:revision>
  <cp:lastPrinted>2018-04-10T05:57:26Z</cp:lastPrinted>
  <dcterms:created xsi:type="dcterms:W3CDTF">2015-04-20T23:35:47Z</dcterms:created>
  <dcterms:modified xsi:type="dcterms:W3CDTF">2018-06-27T04:56:36Z</dcterms:modified>
</cp:coreProperties>
</file>