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3" r:id="rId1"/>
  </p:sldMasterIdLst>
  <p:notesMasterIdLst>
    <p:notesMasterId r:id="rId13"/>
  </p:notesMasterIdLst>
  <p:handoutMasterIdLst>
    <p:handoutMasterId r:id="rId14"/>
  </p:handoutMasterIdLst>
  <p:sldIdLst>
    <p:sldId id="600" r:id="rId2"/>
    <p:sldId id="1209" r:id="rId3"/>
    <p:sldId id="1171" r:id="rId4"/>
    <p:sldId id="1203" r:id="rId5"/>
    <p:sldId id="1208" r:id="rId6"/>
    <p:sldId id="1204" r:id="rId7"/>
    <p:sldId id="1194" r:id="rId8"/>
    <p:sldId id="1195" r:id="rId9"/>
    <p:sldId id="1196" r:id="rId10"/>
    <p:sldId id="1197" r:id="rId11"/>
    <p:sldId id="1167" r:id="rId12"/>
  </p:sldIdLst>
  <p:sldSz cx="9144000" cy="6858000" type="screen4x3"/>
  <p:notesSz cx="7099300" cy="10234613"/>
  <p:defaultTextStyle>
    <a:defPPr>
      <a:defRPr lang="zh-CN"/>
    </a:defPPr>
    <a:lvl1pPr algn="ctr" rtl="0" fontAlgn="base">
      <a:spcBef>
        <a:spcPct val="50000"/>
      </a:spcBef>
      <a:spcAft>
        <a:spcPct val="0"/>
      </a:spcAft>
      <a:defRPr kumimoji="1" sz="2800" kern="1200">
        <a:solidFill>
          <a:srgbClr val="000099"/>
        </a:solidFill>
        <a:latin typeface="Times New Roman" pitchFamily="18" charset="0"/>
        <a:ea typeface="黑体" pitchFamily="49" charset="-122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2800" kern="1200">
        <a:solidFill>
          <a:srgbClr val="000099"/>
        </a:solidFill>
        <a:latin typeface="Times New Roman" pitchFamily="18" charset="0"/>
        <a:ea typeface="黑体" pitchFamily="49" charset="-122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2800" kern="1200">
        <a:solidFill>
          <a:srgbClr val="000099"/>
        </a:solidFill>
        <a:latin typeface="Times New Roman" pitchFamily="18" charset="0"/>
        <a:ea typeface="黑体" pitchFamily="49" charset="-122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2800" kern="1200">
        <a:solidFill>
          <a:srgbClr val="000099"/>
        </a:solidFill>
        <a:latin typeface="Times New Roman" pitchFamily="18" charset="0"/>
        <a:ea typeface="黑体" pitchFamily="49" charset="-122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2800" kern="1200">
        <a:solidFill>
          <a:srgbClr val="000099"/>
        </a:solidFill>
        <a:latin typeface="Times New Roman" pitchFamily="18" charset="0"/>
        <a:ea typeface="黑体" pitchFamily="49" charset="-122"/>
        <a:cs typeface="+mn-cs"/>
      </a:defRPr>
    </a:lvl5pPr>
    <a:lvl6pPr marL="2286000" algn="l" defTabSz="914400" rtl="0" eaLnBrk="1" latinLnBrk="0" hangingPunct="1">
      <a:defRPr kumimoji="1" sz="2800" kern="1200">
        <a:solidFill>
          <a:srgbClr val="000099"/>
        </a:solidFill>
        <a:latin typeface="Times New Roman" pitchFamily="18" charset="0"/>
        <a:ea typeface="黑体" pitchFamily="49" charset="-122"/>
        <a:cs typeface="+mn-cs"/>
      </a:defRPr>
    </a:lvl6pPr>
    <a:lvl7pPr marL="2743200" algn="l" defTabSz="914400" rtl="0" eaLnBrk="1" latinLnBrk="0" hangingPunct="1">
      <a:defRPr kumimoji="1" sz="2800" kern="1200">
        <a:solidFill>
          <a:srgbClr val="000099"/>
        </a:solidFill>
        <a:latin typeface="Times New Roman" pitchFamily="18" charset="0"/>
        <a:ea typeface="黑体" pitchFamily="49" charset="-122"/>
        <a:cs typeface="+mn-cs"/>
      </a:defRPr>
    </a:lvl7pPr>
    <a:lvl8pPr marL="3200400" algn="l" defTabSz="914400" rtl="0" eaLnBrk="1" latinLnBrk="0" hangingPunct="1">
      <a:defRPr kumimoji="1" sz="2800" kern="1200">
        <a:solidFill>
          <a:srgbClr val="000099"/>
        </a:solidFill>
        <a:latin typeface="Times New Roman" pitchFamily="18" charset="0"/>
        <a:ea typeface="黑体" pitchFamily="49" charset="-122"/>
        <a:cs typeface="+mn-cs"/>
      </a:defRPr>
    </a:lvl8pPr>
    <a:lvl9pPr marL="3657600" algn="l" defTabSz="914400" rtl="0" eaLnBrk="1" latinLnBrk="0" hangingPunct="1">
      <a:defRPr kumimoji="1" sz="2800" kern="1200">
        <a:solidFill>
          <a:srgbClr val="000099"/>
        </a:solidFill>
        <a:latin typeface="Times New Roman" pitchFamily="18" charset="0"/>
        <a:ea typeface="黑体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33CCFF"/>
    <a:srgbClr val="003399"/>
    <a:srgbClr val="00FF99"/>
    <a:srgbClr val="0033CC"/>
    <a:srgbClr val="FFFFCC"/>
    <a:srgbClr val="969696"/>
    <a:srgbClr val="B2B2B2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474" autoAdjust="0"/>
    <p:restoredTop sz="86049" autoAdjust="0"/>
  </p:normalViewPr>
  <p:slideViewPr>
    <p:cSldViewPr>
      <p:cViewPr>
        <p:scale>
          <a:sx n="60" d="100"/>
          <a:sy n="60" d="100"/>
        </p:scale>
        <p:origin x="-133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731" y="-8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82" tIns="47791" rIns="95582" bIns="47791" numCol="1" anchor="t" anchorCtr="0" compatLnSpc="1">
            <a:prstTxWarp prst="textNoShape">
              <a:avLst/>
            </a:prstTxWarp>
          </a:bodyPr>
          <a:lstStyle>
            <a:lvl1pPr algn="l" defTabSz="955675">
              <a:spcBef>
                <a:spcPct val="0"/>
              </a:spcBef>
              <a:defRPr kumimoji="0" sz="1300" smtClean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82" tIns="47791" rIns="95582" bIns="47791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kumimoji="0" sz="1300" smtClean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82" tIns="47791" rIns="95582" bIns="47791" numCol="1" anchor="b" anchorCtr="0" compatLnSpc="1">
            <a:prstTxWarp prst="textNoShape">
              <a:avLst/>
            </a:prstTxWarp>
          </a:bodyPr>
          <a:lstStyle>
            <a:lvl1pPr algn="l" defTabSz="955675">
              <a:spcBef>
                <a:spcPct val="0"/>
              </a:spcBef>
              <a:defRPr kumimoji="0" sz="1300" smtClean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82" tIns="47791" rIns="95582" bIns="47791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kumimoji="0" sz="1300" smtClean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A75EC9AD-8D93-429E-9DCE-A0CDF71994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6608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82" tIns="47791" rIns="95582" bIns="47791" numCol="1" anchor="t" anchorCtr="0" compatLnSpc="1">
            <a:prstTxWarp prst="textNoShape">
              <a:avLst/>
            </a:prstTxWarp>
          </a:bodyPr>
          <a:lstStyle>
            <a:lvl1pPr algn="l" defTabSz="955675">
              <a:spcBef>
                <a:spcPct val="0"/>
              </a:spcBef>
              <a:defRPr kumimoji="0" sz="1300" smtClean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82" tIns="47791" rIns="95582" bIns="47791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kumimoji="0" sz="1300" smtClean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82" tIns="47791" rIns="95582" bIns="477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82" tIns="47791" rIns="95582" bIns="47791" numCol="1" anchor="b" anchorCtr="0" compatLnSpc="1">
            <a:prstTxWarp prst="textNoShape">
              <a:avLst/>
            </a:prstTxWarp>
          </a:bodyPr>
          <a:lstStyle>
            <a:lvl1pPr algn="l" defTabSz="955675">
              <a:spcBef>
                <a:spcPct val="0"/>
              </a:spcBef>
              <a:defRPr kumimoji="0" sz="1300" smtClean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82" tIns="47791" rIns="95582" bIns="47791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kumimoji="0" sz="1300" smtClean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36205D62-695C-4BE7-8D0D-5BC9DD6F1C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222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205D62-695C-4BE7-8D0D-5BC9DD6F1C67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2721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2F637D-07EA-4C65-9973-538B6DED2EA1}" type="slidenum">
              <a:rPr lang="en-US" altLang="zh-CN" smtClean="0"/>
              <a:pPr/>
              <a:t>10</a:t>
            </a:fld>
            <a:endParaRPr lang="en-US" altLang="zh-CN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5175"/>
            <a:ext cx="5118100" cy="3840163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4157"/>
            <a:ext cx="5679440" cy="4605158"/>
          </a:xfrm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156781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205D62-695C-4BE7-8D0D-5BC9DD6F1C67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2721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205D62-695C-4BE7-8D0D-5BC9DD6F1C67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233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205D62-695C-4BE7-8D0D-5BC9DD6F1C67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8314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2F637D-07EA-4C65-9973-538B6DED2EA1}" type="slidenum">
              <a:rPr lang="en-US" altLang="zh-CN" smtClean="0"/>
              <a:pPr/>
              <a:t>5</a:t>
            </a:fld>
            <a:endParaRPr lang="en-US" altLang="zh-CN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5175"/>
            <a:ext cx="5118100" cy="3840163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4157"/>
            <a:ext cx="5679440" cy="4605158"/>
          </a:xfrm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4156781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205D62-695C-4BE7-8D0D-5BC9DD6F1C67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725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2F637D-07EA-4C65-9973-538B6DED2EA1}" type="slidenum">
              <a:rPr lang="en-US" altLang="zh-CN" smtClean="0"/>
              <a:pPr/>
              <a:t>7</a:t>
            </a:fld>
            <a:endParaRPr lang="en-US" altLang="zh-CN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5175"/>
            <a:ext cx="5118100" cy="3840163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4157"/>
            <a:ext cx="5679440" cy="4605158"/>
          </a:xfrm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4156781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2F637D-07EA-4C65-9973-538B6DED2EA1}" type="slidenum">
              <a:rPr lang="en-US" altLang="zh-CN" smtClean="0"/>
              <a:pPr/>
              <a:t>8</a:t>
            </a:fld>
            <a:endParaRPr lang="en-US" altLang="zh-CN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5175"/>
            <a:ext cx="5118100" cy="3840163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4157"/>
            <a:ext cx="5679440" cy="4605158"/>
          </a:xfrm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4156781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2F637D-07EA-4C65-9973-538B6DED2EA1}" type="slidenum">
              <a:rPr lang="en-US" altLang="zh-CN" smtClean="0"/>
              <a:pPr/>
              <a:t>9</a:t>
            </a:fld>
            <a:endParaRPr lang="en-US" altLang="zh-CN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5175"/>
            <a:ext cx="5118100" cy="3840163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4157"/>
            <a:ext cx="5679440" cy="4605158"/>
          </a:xfrm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4156781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SRF2017</a:t>
            </a: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0690E-BBBA-413F-AD8D-6C56047528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8315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SRF2017</a:t>
            </a: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34B54-8F0C-44E0-AE59-833EDACC0E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9148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4516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451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SRF2017</a:t>
            </a: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57B42-6211-4783-AD15-2ABEAFC37F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5511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SRF2017</a:t>
            </a: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F2DE-820A-4079-BE43-02E7CC3B86A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3642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SRF2017</a:t>
            </a: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708CC-C925-48A7-BB14-DC71C06E41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8590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SRF2017</a:t>
            </a: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BEC67-63DA-4DC4-88FE-EC48E4B2F7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924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SRF2017</a:t>
            </a: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104C-7BF1-4204-ADC0-4F1998A2A1A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4284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SRF2017</a:t>
            </a: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2A0F6-C498-4D5D-ACEC-5D10E540459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6200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214536" y="6381750"/>
            <a:ext cx="19812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ALCW2018</a:t>
            </a:r>
            <a:endParaRPr lang="en-US" altLang="zh-CN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2CEF2-87B1-4D91-963A-632B58E14C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265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SRF2017</a:t>
            </a: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1E19-FD58-4154-AF9E-A7A6B8FF6A7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1377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SRF2017</a:t>
            </a: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CA810-673F-46B4-8A5D-AEBB0E4AAA6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30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1027" name="AutoShape 4"/>
          <p:cNvSpPr>
            <a:spLocks noChangeArrowheads="1"/>
          </p:cNvSpPr>
          <p:nvPr/>
        </p:nvSpPr>
        <p:spPr bwMode="auto">
          <a:xfrm>
            <a:off x="251520" y="800100"/>
            <a:ext cx="8712968" cy="45719"/>
          </a:xfrm>
          <a:custGeom>
            <a:avLst/>
            <a:gdLst>
              <a:gd name="T0" fmla="*/ 0 w 1000"/>
              <a:gd name="T1" fmla="*/ 0 h 1000"/>
              <a:gd name="T2" fmla="*/ 4635080 w 1000"/>
              <a:gd name="T3" fmla="*/ 0 h 1000"/>
              <a:gd name="T4" fmla="*/ 4635080 w 1000"/>
              <a:gd name="T5" fmla="*/ 107950 h 1000"/>
              <a:gd name="T6" fmla="*/ 0 w 1000"/>
              <a:gd name="T7" fmla="*/ 107950 h 1000"/>
              <a:gd name="T8" fmla="*/ 0 w 1000"/>
              <a:gd name="T9" fmla="*/ 0 h 1000"/>
              <a:gd name="T10" fmla="*/ 7923213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 flipV="1">
            <a:off x="251520" y="6308725"/>
            <a:ext cx="8712968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528" y="6381750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 dirty="0" smtClean="0"/>
              <a:t>SRF2017</a:t>
            </a:r>
            <a:endParaRPr lang="en-US" altLang="zh-CN" dirty="0"/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264" y="6381750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7891949-7B99-4490-AF2F-E6562B71F9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1" name="Text Box 14"/>
          <p:cNvSpPr txBox="1">
            <a:spLocks noChangeArrowheads="1"/>
          </p:cNvSpPr>
          <p:nvPr/>
        </p:nvSpPr>
        <p:spPr bwMode="auto">
          <a:xfrm>
            <a:off x="6659563" y="477838"/>
            <a:ext cx="2376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rgbClr val="000099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2800">
                <a:solidFill>
                  <a:srgbClr val="000099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2800">
                <a:solidFill>
                  <a:srgbClr val="000099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2800">
                <a:solidFill>
                  <a:srgbClr val="000099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2800">
                <a:solidFill>
                  <a:srgbClr val="000099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rgbClr val="000099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rgbClr val="000099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rgbClr val="000099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800">
                <a:solidFill>
                  <a:srgbClr val="000099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algn="l" eaLnBrk="1" hangingPunct="1"/>
            <a:r>
              <a:rPr kumimoji="0" lang="en-US" altLang="zh-CN" sz="1400">
                <a:solidFill>
                  <a:schemeClr val="tx1"/>
                </a:solidFill>
                <a:latin typeface="黑体" pitchFamily="49" charset="-122"/>
                <a:ea typeface="宋体" pitchFamily="2" charset="-122"/>
              </a:rPr>
              <a:t>      </a:t>
            </a:r>
            <a:endParaRPr kumimoji="0" lang="en-US" altLang="zh-CN" sz="14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05"/>
          <a:stretch/>
        </p:blipFill>
        <p:spPr>
          <a:xfrm>
            <a:off x="179512" y="26264"/>
            <a:ext cx="857718" cy="742061"/>
          </a:xfrm>
          <a:prstGeom prst="rect">
            <a:avLst/>
          </a:prstGeom>
          <a:solidFill>
            <a:schemeClr val="bg1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8000"/>
        <a:buFont typeface="Wingdings" panose="05000000000000000000" pitchFamily="2" charset="2"/>
        <a:buChar char="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TTC2018 RIKEN</a:t>
            </a:r>
            <a:endParaRPr lang="en-US" altLang="zh-CN" dirty="0"/>
          </a:p>
        </p:txBody>
      </p:sp>
      <p:sp>
        <p:nvSpPr>
          <p:cNvPr id="4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63B51B-FB5A-4582-BD73-AA0B68ED44B4}" type="slidenum">
              <a:rPr lang="en-US" altLang="zh-CN"/>
              <a:pPr>
                <a:defRPr/>
              </a:pPr>
              <a:t>1</a:t>
            </a:fld>
            <a:endParaRPr lang="en-US" altLang="zh-CN" dirty="0"/>
          </a:p>
        </p:txBody>
      </p:sp>
      <p:sp>
        <p:nvSpPr>
          <p:cNvPr id="2052" name="Text Box 2"/>
          <p:cNvSpPr txBox="1">
            <a:spLocks noChangeArrowheads="1"/>
          </p:cNvSpPr>
          <p:nvPr/>
        </p:nvSpPr>
        <p:spPr bwMode="auto">
          <a:xfrm>
            <a:off x="323528" y="1340768"/>
            <a:ext cx="8560976" cy="44689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801688" indent="-436563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981075" indent="-395288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93863" indent="-387350" algn="l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93913" indent="-398463" algn="l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marL="0" lvl="1" indent="0" algn="ctr" eaLnBrk="1" hangingPunct="1">
              <a:lnSpc>
                <a:spcPct val="150000"/>
              </a:lnSpc>
              <a:buClrTx/>
              <a:buNone/>
            </a:pPr>
            <a:r>
              <a:rPr lang="en-US" altLang="zh-CN" sz="3200" dirty="0" smtClean="0">
                <a:solidFill>
                  <a:srgbClr val="0000FF"/>
                </a:solidFill>
                <a:latin typeface="Arial" pitchFamily="34" charset="0"/>
                <a:ea typeface="+mn-ea"/>
              </a:rPr>
              <a:t>Nitrogen Doping Study </a:t>
            </a:r>
            <a:r>
              <a:rPr lang="en-US" altLang="zh-CN" sz="3200" dirty="0">
                <a:solidFill>
                  <a:srgbClr val="0000FF"/>
                </a:solidFill>
                <a:latin typeface="Arial" pitchFamily="34" charset="0"/>
                <a:ea typeface="+mn-ea"/>
              </a:rPr>
              <a:t>at Peking University</a:t>
            </a:r>
            <a:endParaRPr kumimoji="0" lang="en-US" altLang="zh-CN" sz="2400" dirty="0" smtClean="0">
              <a:solidFill>
                <a:srgbClr val="003399"/>
              </a:solidFill>
              <a:latin typeface="Arial" pitchFamily="34" charset="0"/>
              <a:ea typeface="黑体" pitchFamily="49" charset="-122"/>
            </a:endParaRPr>
          </a:p>
          <a:p>
            <a:pPr algn="ctr">
              <a:buNone/>
            </a:pPr>
            <a:endParaRPr lang="en-US" altLang="zh-CN" sz="2800" dirty="0" smtClean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altLang="zh-CN" sz="2800" dirty="0" err="1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Jiankui</a:t>
            </a:r>
            <a:r>
              <a:rPr lang="en-US" altLang="zh-CN" sz="28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Hao</a:t>
            </a:r>
            <a:endParaRPr lang="en-US" altLang="zh-CN" sz="2800" dirty="0" smtClean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altLang="zh-CN" sz="24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On </a:t>
            </a:r>
            <a:r>
              <a:rPr lang="en-US" altLang="zh-CN" sz="24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behalf of SRF </a:t>
            </a:r>
            <a:r>
              <a:rPr lang="en-US" altLang="zh-CN" sz="24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Laboratory</a:t>
            </a:r>
          </a:p>
          <a:p>
            <a:pPr algn="ctr">
              <a:spcBef>
                <a:spcPts val="1200"/>
              </a:spcBef>
              <a:buNone/>
            </a:pPr>
            <a:endParaRPr lang="en-US" altLang="zh-CN" sz="2400" dirty="0" smtClean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Tx/>
              <a:buNone/>
            </a:pPr>
            <a:r>
              <a:rPr lang="en-US" altLang="zh-CN" sz="24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Institute </a:t>
            </a:r>
            <a:r>
              <a:rPr lang="en-US" altLang="zh-CN" sz="24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of Heavy Ion Physics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Tx/>
              <a:buNone/>
            </a:pPr>
            <a:r>
              <a:rPr lang="en-US" altLang="zh-CN" sz="24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Peking University</a:t>
            </a:r>
          </a:p>
          <a:p>
            <a:pPr algn="ctr">
              <a:spcBef>
                <a:spcPts val="1200"/>
              </a:spcBef>
              <a:buNone/>
            </a:pPr>
            <a:endParaRPr kumimoji="0" lang="fr-FR" altLang="zh-CN" sz="2400" u="sng" dirty="0" smtClean="0"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94833" y="3789040"/>
            <a:ext cx="31290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kumimoji="0" lang="zh-CN" altLang="en-US" sz="1800" dirty="0" smtClean="0">
                <a:solidFill>
                  <a:srgbClr val="0000FF"/>
                </a:solidFill>
                <a:latin typeface="Arial" pitchFamily="34" charset="0"/>
              </a:rPr>
              <a:t>  </a:t>
            </a:r>
            <a:endParaRPr lang="en-US" altLang="zh-CN" sz="2000" dirty="0"/>
          </a:p>
        </p:txBody>
      </p:sp>
      <p:sp>
        <p:nvSpPr>
          <p:cNvPr id="7" name="矩形 6"/>
          <p:cNvSpPr/>
          <p:nvPr/>
        </p:nvSpPr>
        <p:spPr>
          <a:xfrm>
            <a:off x="3707904" y="188640"/>
            <a:ext cx="53215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TTC2018</a:t>
            </a:r>
            <a:r>
              <a:rPr lang="en-US" altLang="zh-CN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RIKEN, June 26-29, 2018</a:t>
            </a:r>
            <a:endParaRPr lang="zh-CN" altLang="en-US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2"/>
          <p:cNvSpPr>
            <a:spLocks noGrp="1"/>
          </p:cNvSpPr>
          <p:nvPr>
            <p:ph type="sldNum" sz="quarter" idx="11"/>
          </p:nvPr>
        </p:nvSpPr>
        <p:spPr>
          <a:xfrm>
            <a:off x="6948264" y="6381750"/>
            <a:ext cx="1981200" cy="476250"/>
          </a:xfrm>
        </p:spPr>
        <p:txBody>
          <a:bodyPr/>
          <a:lstStyle/>
          <a:p>
            <a:fld id="{B14F481D-0AF8-4806-B9E3-FA555F124FB2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9" name="日期占位符 1"/>
          <p:cNvSpPr>
            <a:spLocks noGrp="1"/>
          </p:cNvSpPr>
          <p:nvPr>
            <p:ph type="dt" sz="quarter" idx="10"/>
          </p:nvPr>
        </p:nvSpPr>
        <p:spPr>
          <a:xfrm>
            <a:off x="214536" y="6381750"/>
            <a:ext cx="1981200" cy="47625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TTC2018 RIKEN</a:t>
            </a:r>
            <a:endParaRPr lang="en-US" altLang="zh-CN" dirty="0"/>
          </a:p>
        </p:txBody>
      </p:sp>
      <p:sp>
        <p:nvSpPr>
          <p:cNvPr id="11" name="矩形 10"/>
          <p:cNvSpPr/>
          <p:nvPr/>
        </p:nvSpPr>
        <p:spPr>
          <a:xfrm>
            <a:off x="2843808" y="980727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zh-CN" sz="2400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altLang="zh-CN" sz="2400" kern="0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kumimoji="0" lang="en-US" altLang="zh-CN" sz="2400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 </a:t>
            </a:r>
            <a:r>
              <a:rPr kumimoji="0"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kumimoji="0" lang="en-US" altLang="zh-CN" sz="2400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LG1</a:t>
            </a:r>
            <a:endParaRPr kumimoji="0" lang="zh-CN" altLang="en-US" sz="2400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内容占位符 3"/>
          <p:cNvSpPr txBox="1">
            <a:spLocks/>
          </p:cNvSpPr>
          <p:nvPr/>
        </p:nvSpPr>
        <p:spPr bwMode="auto">
          <a:xfrm>
            <a:off x="1331640" y="1556792"/>
            <a:ext cx="662473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8000"/>
              <a:buFont typeface="Wingdings" panose="05000000000000000000" pitchFamily="2" charset="2"/>
              <a:buChar char="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1463" indent="-271463">
              <a:buSzPct val="70000"/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EP 8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 (total 23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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 after doping)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indent="-271463">
              <a:buSzPct val="70000"/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Ethanol rinsing and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HPR</a:t>
            </a:r>
          </a:p>
          <a:p>
            <a:pPr marL="271463" indent="-271463">
              <a:buSzPct val="70000"/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Q-drop after 12 MV/m (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10</a:t>
            </a:r>
            <a:r>
              <a:rPr lang="en-US" altLang="zh-CN" sz="20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10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@ 12.3 MV/m, 2K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</a:t>
            </a:r>
          </a:p>
          <a:p>
            <a:pPr marL="271463" indent="-271463">
              <a:buSzPct val="70000"/>
              <a:buFont typeface="Wingdings" panose="05000000000000000000" pitchFamily="2" charset="2"/>
              <a:buChar char="l"/>
            </a:pP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Eacc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-&gt; 13.8 MV/m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83" y="3284984"/>
            <a:ext cx="3982781" cy="260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900113" y="116632"/>
            <a:ext cx="7488237" cy="468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9151" tIns="84578" rIns="169151" bIns="84578"/>
          <a:lstStyle>
            <a:lvl1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1pPr>
            <a:lvl2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2pPr>
            <a:lvl3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3pPr>
            <a:lvl4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4pPr>
            <a:lvl5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5pPr>
            <a:lvl6pPr marL="723900" indent="-266700" defTabSz="46037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6pPr>
            <a:lvl7pPr marL="1181100" indent="-266700" defTabSz="46037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7pPr>
            <a:lvl8pPr marL="1638300" indent="-266700" defTabSz="46037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8pPr>
            <a:lvl9pPr marL="2095500" indent="-266700" defTabSz="46037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>
              <a:lnSpc>
                <a:spcPct val="110000"/>
              </a:lnSpc>
              <a:spcAft>
                <a:spcPct val="20000"/>
              </a:spcAft>
            </a:pPr>
            <a:r>
              <a:rPr lang="en-US" altLang="zh-CN" sz="2600" dirty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Times New Roman" pitchFamily="18" charset="0"/>
              </a:rPr>
              <a:t>N-doping researches with single cell cavities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14427"/>
            <a:ext cx="4032448" cy="263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28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7A60B6-5073-4796-8A64-85F53F4E7170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424936" cy="3240360"/>
          </a:xfrm>
        </p:spPr>
        <p:txBody>
          <a:bodyPr/>
          <a:lstStyle/>
          <a:p>
            <a:pPr marL="361950" indent="-361950">
              <a:lnSpc>
                <a:spcPct val="110000"/>
              </a:lnSpc>
              <a:buSzPct val="7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N-doping researches have been carried out with single cell large grain cavities.</a:t>
            </a:r>
          </a:p>
          <a:p>
            <a:pPr marL="361950" indent="-361950">
              <a:lnSpc>
                <a:spcPct val="110000"/>
              </a:lnSpc>
              <a:buSzPct val="7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only BCP before N-doping, Q</a:t>
            </a:r>
            <a:r>
              <a:rPr lang="en-US" altLang="zh-CN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4.0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10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10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@ 12.3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MV/m @ 2K is obtained for heavy doping N20/A30. </a:t>
            </a:r>
          </a:p>
          <a:p>
            <a:pPr marL="361950" indent="-361950">
              <a:lnSpc>
                <a:spcPct val="110000"/>
              </a:lnSpc>
              <a:buSzPct val="7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light doping is not obvious. Improvement of Q is obvious for heavy doping, but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Eacc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influenced. 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361950" indent="-361950">
              <a:lnSpc>
                <a:spcPct val="110000"/>
              </a:lnSpc>
              <a:buSzPct val="7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More researches on N-doping and EP will be carried out.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58416" y="107921"/>
            <a:ext cx="69699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ea typeface="黑体" pitchFamily="49" charset="-122"/>
              </a:rPr>
              <a:t>Summary</a:t>
            </a:r>
            <a:endParaRPr kumimoji="1" lang="en-US" altLang="zh-CN" sz="3200" dirty="0">
              <a:ea typeface="隶书" pitchFamily="49" charset="-122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39552" y="5085184"/>
            <a:ext cx="82819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5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5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5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5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 b="1" i="1" dirty="0">
                <a:solidFill>
                  <a:srgbClr val="0000FF"/>
                </a:solidFill>
                <a:latin typeface="Arial" panose="020B0604020202020204" pitchFamily="34" charset="0"/>
                <a:ea typeface="隶书" pitchFamily="49" charset="-122"/>
                <a:cs typeface="Arial" panose="020B0604020202020204" pitchFamily="34" charset="0"/>
              </a:rPr>
              <a:t>Thank you</a:t>
            </a:r>
            <a:r>
              <a:rPr lang="zh-CN" altLang="en-US" sz="3600" b="1" i="1" dirty="0">
                <a:solidFill>
                  <a:srgbClr val="0000FF"/>
                </a:solidFill>
                <a:latin typeface="Arial" panose="020B0604020202020204" pitchFamily="34" charset="0"/>
                <a:ea typeface="隶书" pitchFamily="49" charset="-122"/>
                <a:cs typeface="Arial" panose="020B0604020202020204" pitchFamily="34" charset="0"/>
              </a:rPr>
              <a:t> </a:t>
            </a:r>
            <a:r>
              <a:rPr lang="zh-CN" altLang="en-US" sz="3600" b="1" i="1" dirty="0" smtClean="0">
                <a:solidFill>
                  <a:srgbClr val="0000FF"/>
                </a:solidFill>
                <a:latin typeface="Arial" panose="020B0604020202020204" pitchFamily="34" charset="0"/>
                <a:ea typeface="隶书" pitchFamily="49" charset="-122"/>
                <a:cs typeface="Arial" panose="020B0604020202020204" pitchFamily="34" charset="0"/>
              </a:rPr>
              <a:t>for </a:t>
            </a:r>
            <a:r>
              <a:rPr lang="zh-CN" altLang="en-US" sz="3600" b="1" i="1" dirty="0">
                <a:solidFill>
                  <a:srgbClr val="0000FF"/>
                </a:solidFill>
                <a:latin typeface="Arial" panose="020B0604020202020204" pitchFamily="34" charset="0"/>
                <a:ea typeface="隶书" pitchFamily="49" charset="-122"/>
                <a:cs typeface="Arial" panose="020B0604020202020204" pitchFamily="34" charset="0"/>
              </a:rPr>
              <a:t>your </a:t>
            </a:r>
            <a:r>
              <a:rPr lang="zh-CN" altLang="en-US" sz="3600" b="1" i="1" dirty="0" smtClean="0">
                <a:solidFill>
                  <a:srgbClr val="0000FF"/>
                </a:solidFill>
                <a:latin typeface="Arial" panose="020B0604020202020204" pitchFamily="34" charset="0"/>
                <a:ea typeface="隶书" pitchFamily="49" charset="-122"/>
                <a:cs typeface="Arial" panose="020B0604020202020204" pitchFamily="34" charset="0"/>
              </a:rPr>
              <a:t>attention！</a:t>
            </a:r>
            <a:endParaRPr lang="zh-CN" altLang="en-US" sz="3600" b="1" i="1" dirty="0">
              <a:solidFill>
                <a:srgbClr val="0000FF"/>
              </a:solidFill>
              <a:latin typeface="Arial" panose="020B0604020202020204" pitchFamily="34" charset="0"/>
              <a:ea typeface="隶书" pitchFamily="49" charset="-122"/>
              <a:cs typeface="Arial" panose="020B0604020202020204" pitchFamily="34" charset="0"/>
            </a:endParaRPr>
          </a:p>
        </p:txBody>
      </p:sp>
      <p:sp>
        <p:nvSpPr>
          <p:cNvPr id="10" name="日期占位符 1"/>
          <p:cNvSpPr>
            <a:spLocks noGrp="1"/>
          </p:cNvSpPr>
          <p:nvPr>
            <p:ph type="dt" sz="quarter" idx="10"/>
          </p:nvPr>
        </p:nvSpPr>
        <p:spPr>
          <a:xfrm>
            <a:off x="214536" y="6381750"/>
            <a:ext cx="1981200" cy="47625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TTC2018 RIKEN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9107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TTC2018 RIKEN</a:t>
            </a:r>
            <a:endParaRPr lang="en-US" altLang="zh-CN" dirty="0"/>
          </a:p>
        </p:txBody>
      </p:sp>
      <p:sp>
        <p:nvSpPr>
          <p:cNvPr id="4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63B51B-FB5A-4582-BD73-AA0B68ED44B4}" type="slidenum">
              <a:rPr lang="en-US" altLang="zh-CN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2" name="矩形 1"/>
          <p:cNvSpPr/>
          <p:nvPr/>
        </p:nvSpPr>
        <p:spPr>
          <a:xfrm>
            <a:off x="2994833" y="3789040"/>
            <a:ext cx="31290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kumimoji="0" lang="zh-CN" altLang="en-US" sz="1800" dirty="0" smtClean="0">
                <a:solidFill>
                  <a:srgbClr val="0000FF"/>
                </a:solidFill>
                <a:latin typeface="Arial" pitchFamily="34" charset="0"/>
              </a:rPr>
              <a:t>  </a:t>
            </a:r>
            <a:endParaRPr lang="en-US" altLang="zh-CN" sz="2000" dirty="0"/>
          </a:p>
        </p:txBody>
      </p:sp>
      <p:sp>
        <p:nvSpPr>
          <p:cNvPr id="7" name="矩形 6"/>
          <p:cNvSpPr/>
          <p:nvPr/>
        </p:nvSpPr>
        <p:spPr>
          <a:xfrm>
            <a:off x="3707904" y="188640"/>
            <a:ext cx="53215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TTC2018</a:t>
            </a:r>
            <a:r>
              <a:rPr lang="en-US" altLang="zh-CN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RIKEN, June 26-29, 2018</a:t>
            </a:r>
            <a:endParaRPr lang="zh-CN" altLang="en-US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1835696" y="1268760"/>
            <a:ext cx="59766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8000"/>
              <a:buFont typeface="Wingdings" panose="05000000000000000000" pitchFamily="2" charset="2"/>
              <a:buChar char="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chemeClr val="accent2"/>
              </a:buClr>
              <a:buNone/>
            </a:pPr>
            <a:r>
              <a:rPr kumimoji="0" lang="en-US" altLang="zh-CN" sz="3200" kern="0" dirty="0" smtClean="0">
                <a:latin typeface="Arial" pitchFamily="34" charset="0"/>
              </a:rPr>
              <a:t>Outline</a:t>
            </a:r>
          </a:p>
          <a:p>
            <a:pPr eaLnBrk="1" hangingPunct="1">
              <a:spcBef>
                <a:spcPts val="24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kumimoji="0" lang="en-US" altLang="zh-CN" sz="2800" kern="0" dirty="0" smtClean="0">
                <a:latin typeface="Arial" pitchFamily="34" charset="0"/>
              </a:rPr>
              <a:t>Motivation and background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kumimoji="0" lang="en-US" altLang="zh-CN" sz="2800" kern="0" dirty="0">
                <a:latin typeface="Arial" pitchFamily="34" charset="0"/>
              </a:rPr>
              <a:t>N-doping researches of </a:t>
            </a:r>
            <a:r>
              <a:rPr kumimoji="0" lang="en-US" altLang="zh-CN" sz="2800" kern="0" dirty="0" smtClean="0">
                <a:latin typeface="Arial" pitchFamily="34" charset="0"/>
              </a:rPr>
              <a:t>1-cell cavities</a:t>
            </a:r>
            <a:endParaRPr kumimoji="0" lang="en-US" altLang="zh-CN" sz="2800" kern="0" dirty="0">
              <a:latin typeface="Arial" pitchFamily="34" charset="0"/>
            </a:endParaRPr>
          </a:p>
          <a:p>
            <a:pPr lvl="1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Char char="p"/>
            </a:pPr>
            <a:r>
              <a:rPr kumimoji="0" lang="en-US" altLang="zh-CN" sz="2400" kern="0" dirty="0" smtClean="0">
                <a:latin typeface="Arial" pitchFamily="34" charset="0"/>
              </a:rPr>
              <a:t>Sample analyses</a:t>
            </a:r>
          </a:p>
          <a:p>
            <a:pPr lvl="1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Char char="p"/>
            </a:pPr>
            <a:r>
              <a:rPr kumimoji="0" lang="en-US" altLang="zh-CN" sz="2400" kern="0" dirty="0" smtClean="0">
                <a:latin typeface="Arial" pitchFamily="34" charset="0"/>
              </a:rPr>
              <a:t>D-doping process</a:t>
            </a:r>
            <a:endParaRPr kumimoji="0" lang="en-US" altLang="zh-CN" sz="2400" kern="0" dirty="0">
              <a:latin typeface="Arial" pitchFamily="34" charset="0"/>
            </a:endParaRPr>
          </a:p>
          <a:p>
            <a:pPr lvl="1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Char char="p"/>
            </a:pPr>
            <a:r>
              <a:rPr kumimoji="0" lang="en-US" altLang="zh-CN" sz="2400" kern="0" dirty="0" smtClean="0">
                <a:latin typeface="Arial" pitchFamily="34" charset="0"/>
              </a:rPr>
              <a:t>Vertical test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kumimoji="0" lang="en-US" altLang="zh-CN" sz="2800" kern="0" dirty="0" smtClean="0">
                <a:latin typeface="Arial" pitchFamily="34" charset="0"/>
              </a:rPr>
              <a:t>Summary</a:t>
            </a:r>
            <a:endParaRPr kumimoji="0" lang="en-US" altLang="zh-CN" sz="2800" kern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A2CEF2-87B1-4D91-963A-632B58E14C16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900113" y="116632"/>
            <a:ext cx="7488237" cy="468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9151" tIns="84578" rIns="169151" bIns="84578"/>
          <a:lstStyle>
            <a:lvl1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1pPr>
            <a:lvl2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2pPr>
            <a:lvl3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3pPr>
            <a:lvl4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4pPr>
            <a:lvl5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5pPr>
            <a:lvl6pPr marL="723900" indent="-266700" defTabSz="46037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6pPr>
            <a:lvl7pPr marL="1181100" indent="-266700" defTabSz="46037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7pPr>
            <a:lvl8pPr marL="1638300" indent="-266700" defTabSz="46037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8pPr>
            <a:lvl9pPr marL="2095500" indent="-266700" defTabSz="46037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10000"/>
              </a:lnSpc>
              <a:spcAft>
                <a:spcPct val="20000"/>
              </a:spcAft>
            </a:pPr>
            <a:r>
              <a:rPr lang="en-US" altLang="zh-CN" sz="2600" dirty="0" smtClean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Times New Roman" pitchFamily="18" charset="0"/>
              </a:rPr>
              <a:t>Motivation and background</a:t>
            </a:r>
            <a:endParaRPr lang="en-US" altLang="zh-CN" sz="2600" dirty="0">
              <a:solidFill>
                <a:schemeClr val="tx1"/>
              </a:solidFill>
              <a:latin typeface="Arial" pitchFamily="34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9" name="日期占位符 1"/>
          <p:cNvSpPr>
            <a:spLocks noGrp="1"/>
          </p:cNvSpPr>
          <p:nvPr>
            <p:ph type="dt" sz="quarter" idx="10"/>
          </p:nvPr>
        </p:nvSpPr>
        <p:spPr>
          <a:xfrm>
            <a:off x="214536" y="6381750"/>
            <a:ext cx="1981200" cy="47625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TTC2018 RIKEN</a:t>
            </a:r>
            <a:endParaRPr lang="en-US" altLang="zh-CN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23528" y="836712"/>
            <a:ext cx="856895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8000"/>
              <a:buFont typeface="Wingdings" panose="05000000000000000000" pitchFamily="2" charset="2"/>
              <a:buChar char="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kumimoji="0" lang="en-US" altLang="zh-CN" sz="2600" kern="0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N-doping Researches</a:t>
            </a:r>
          </a:p>
          <a:p>
            <a:pPr marL="271463" lvl="1" indent="-271463" eaLnBrk="1" hangingPunct="1">
              <a:lnSpc>
                <a:spcPct val="110000"/>
              </a:lnSpc>
              <a:spcBef>
                <a:spcPts val="1200"/>
              </a:spcBef>
              <a:buSzPct val="80000"/>
              <a:buFont typeface="Wingdings" panose="05000000000000000000" pitchFamily="2" charset="2"/>
              <a:buChar char="l"/>
            </a:pPr>
            <a:r>
              <a:rPr kumimoji="0" lang="en-US" altLang="zh-CN" sz="2000" kern="0" dirty="0">
                <a:latin typeface="Times New Roman" pitchFamily="18" charset="0"/>
                <a:sym typeface="Symbol" pitchFamily="18" charset="2"/>
              </a:rPr>
              <a:t>Driven by the needs of  CW XFEL plans</a:t>
            </a:r>
          </a:p>
          <a:p>
            <a:pPr marL="682625" lvl="2" indent="-285750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kumimoji="0" lang="en-US" altLang="zh-CN" sz="1800" kern="0" dirty="0" smtClean="0">
                <a:latin typeface="Times New Roman" pitchFamily="18" charset="0"/>
                <a:sym typeface="Symbol" pitchFamily="18" charset="2"/>
              </a:rPr>
              <a:t>e. g. Shanghai XFEL, 8 </a:t>
            </a:r>
            <a:r>
              <a:rPr kumimoji="0" lang="en-US" altLang="zh-CN" sz="1800" kern="0" dirty="0">
                <a:latin typeface="Times New Roman" pitchFamily="18" charset="0"/>
                <a:sym typeface="Symbol" pitchFamily="18" charset="2"/>
              </a:rPr>
              <a:t>GeV,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1.3 GHz 9-cell cavities,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MV/m,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2-3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10</a:t>
            </a:r>
            <a:r>
              <a:rPr lang="en-US" altLang="zh-CN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10</a:t>
            </a:r>
            <a:endParaRPr kumimoji="0" lang="en-US" altLang="zh-CN" sz="1800" kern="0" dirty="0">
              <a:latin typeface="Times New Roman" pitchFamily="18" charset="0"/>
              <a:sym typeface="Symbol" pitchFamily="18" charset="2"/>
            </a:endParaRPr>
          </a:p>
          <a:p>
            <a:pPr marL="271463" lvl="1" indent="-271463" eaLnBrk="1" hangingPunct="1">
              <a:lnSpc>
                <a:spcPct val="11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</a:pPr>
            <a:r>
              <a:rPr kumimoji="0" lang="en-US" altLang="zh-CN" sz="2000" kern="0" dirty="0" smtClean="0">
                <a:latin typeface="Times New Roman" pitchFamily="18" charset="0"/>
                <a:sym typeface="Symbol" pitchFamily="18" charset="2"/>
              </a:rPr>
              <a:t>Carried out with single cell cavities</a:t>
            </a:r>
          </a:p>
          <a:p>
            <a:pPr marL="271463" lvl="1" indent="-271463" eaLnBrk="1" hangingPunct="1">
              <a:lnSpc>
                <a:spcPct val="110000"/>
              </a:lnSpc>
              <a:spcBef>
                <a:spcPct val="0"/>
              </a:spcBef>
              <a:buSzPct val="80000"/>
              <a:buFont typeface="Wingdings" panose="05000000000000000000" pitchFamily="2" charset="2"/>
              <a:buChar char="l"/>
            </a:pPr>
            <a:r>
              <a:rPr kumimoji="0" lang="en-US" altLang="zh-CN" sz="2000" kern="0" dirty="0" smtClean="0">
                <a:latin typeface="Times New Roman" pitchFamily="18" charset="0"/>
                <a:sym typeface="Symbol" pitchFamily="18" charset="2"/>
              </a:rPr>
              <a:t>Large grain cavities adopted based on the previous researches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865509" y="3191881"/>
            <a:ext cx="4026971" cy="3117439"/>
            <a:chOff x="3238502" y="1381750"/>
            <a:chExt cx="5462628" cy="419200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7" t="940" r="1640" b="2917"/>
            <a:stretch/>
          </p:blipFill>
          <p:spPr bwMode="auto">
            <a:xfrm>
              <a:off x="3238502" y="1381750"/>
              <a:ext cx="5462628" cy="4192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7" name="直接连接符 16"/>
            <p:cNvCxnSpPr/>
            <p:nvPr/>
          </p:nvCxnSpPr>
          <p:spPr bwMode="auto">
            <a:xfrm>
              <a:off x="6084168" y="1842928"/>
              <a:ext cx="0" cy="3242256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18" name="内容占位符 3"/>
          <p:cNvSpPr txBox="1">
            <a:spLocks/>
          </p:cNvSpPr>
          <p:nvPr/>
        </p:nvSpPr>
        <p:spPr bwMode="auto">
          <a:xfrm>
            <a:off x="251520" y="3605926"/>
            <a:ext cx="4752528" cy="234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8000"/>
              <a:buFont typeface="Wingdings" panose="05000000000000000000" pitchFamily="2" charset="2"/>
              <a:buChar char="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1463" indent="-271463">
              <a:spcBef>
                <a:spcPts val="600"/>
              </a:spcBef>
              <a:buSzPct val="70000"/>
              <a:buFont typeface="Wingdings" panose="05000000000000000000" pitchFamily="2" charset="2"/>
              <a:buChar char="l"/>
            </a:pPr>
            <a:r>
              <a:rPr kumimoji="0" lang="en-US" altLang="zh-CN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large grain 9-cell cavities were fabricated by PKU/OSTEC</a:t>
            </a:r>
          </a:p>
          <a:p>
            <a:pPr marL="271463" indent="-271463">
              <a:spcBef>
                <a:spcPts val="600"/>
              </a:spcBef>
              <a:buSzPct val="70000"/>
              <a:buFont typeface="Wingdings" panose="05000000000000000000" pitchFamily="2" charset="2"/>
              <a:buChar char="l"/>
            </a:pPr>
            <a:r>
              <a:rPr kumimoji="0" lang="en-US" altLang="zh-CN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BCP 180</a:t>
            </a:r>
            <a:r>
              <a:rPr kumimoji="0" lang="en-US" altLang="zh-CN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m</a:t>
            </a:r>
            <a:r>
              <a:rPr kumimoji="0" lang="en-US" altLang="zh-CN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+ 800</a:t>
            </a:r>
            <a:r>
              <a:rPr kumimoji="0" lang="en-US" altLang="zh-CN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</a:t>
            </a:r>
            <a:r>
              <a:rPr kumimoji="0" lang="en-US" altLang="zh-CN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3h </a:t>
            </a:r>
            <a:r>
              <a:rPr kumimoji="0" lang="en-US" altLang="zh-CN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BCP </a:t>
            </a:r>
            <a:r>
              <a:rPr kumimoji="0" lang="en-US" altLang="zh-CN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kumimoji="0" lang="en-US" altLang="zh-CN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m</a:t>
            </a:r>
          </a:p>
          <a:p>
            <a:pPr marL="271463" indent="-271463">
              <a:spcBef>
                <a:spcPts val="600"/>
              </a:spcBef>
              <a:buSzPct val="70000"/>
              <a:buFont typeface="Wingdings" panose="05000000000000000000" pitchFamily="2" charset="2"/>
              <a:buChar char="l"/>
            </a:pPr>
            <a:r>
              <a:rPr kumimoji="0" lang="en-US" altLang="zh-CN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no EP</a:t>
            </a:r>
          </a:p>
          <a:p>
            <a:pPr marL="271463" indent="-271463">
              <a:spcBef>
                <a:spcPts val="600"/>
              </a:spcBef>
              <a:buSzPct val="70000"/>
              <a:buFont typeface="Wingdings" panose="05000000000000000000" pitchFamily="2" charset="2"/>
              <a:buChar char="l"/>
            </a:pP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</a:t>
            </a:r>
            <a:r>
              <a:rPr lang="en-US" altLang="zh-CN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all 6 cavities larger than 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MV/m</a:t>
            </a:r>
          </a:p>
          <a:p>
            <a:pPr marL="271463" indent="-271463">
              <a:spcBef>
                <a:spcPts val="600"/>
              </a:spcBef>
              <a:buSzPct val="70000"/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1.6-2.4E10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 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MV/m @ 2.0 K</a:t>
            </a:r>
            <a:endParaRPr lang="zh-C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67544" y="3183359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zh-CN" sz="2400" kern="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LG 9-cell cavities for XFEL</a:t>
            </a:r>
            <a:endParaRPr kumimoji="0" lang="zh-CN" altLang="en-US" sz="2400" kern="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5576" y="5847655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CN" sz="2400" kern="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high Q at vertical test</a:t>
            </a:r>
            <a:endParaRPr kumimoji="0" lang="zh-CN" altLang="en-US" sz="2400" kern="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6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C:\Users\TanWeiWei\Desktop\20894957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24743"/>
            <a:ext cx="2664296" cy="28037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A2CEF2-87B1-4D91-963A-632B58E14C16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504" y="944464"/>
            <a:ext cx="3888432" cy="468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9151" tIns="84578" rIns="169151" bIns="84578"/>
          <a:lstStyle>
            <a:lvl1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1pPr>
            <a:lvl2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2pPr>
            <a:lvl3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3pPr>
            <a:lvl4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4pPr>
            <a:lvl5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5pPr>
            <a:lvl6pPr marL="723900" indent="-266700" defTabSz="46037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6pPr>
            <a:lvl7pPr marL="1181100" indent="-266700" defTabSz="46037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7pPr>
            <a:lvl8pPr marL="1638300" indent="-266700" defTabSz="46037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8pPr>
            <a:lvl9pPr marL="2095500" indent="-266700" defTabSz="46037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10000"/>
              </a:lnSpc>
              <a:spcAft>
                <a:spcPct val="20000"/>
              </a:spcAft>
            </a:pPr>
            <a:r>
              <a:rPr kumimoji="0" lang="en-US" altLang="zh-CN" sz="2600" kern="0" dirty="0" smtClean="0">
                <a:solidFill>
                  <a:srgbClr val="0000FF"/>
                </a:solidFill>
                <a:latin typeface="Times New Roman" pitchFamily="18" charset="0"/>
                <a:ea typeface="+mn-ea"/>
              </a:rPr>
              <a:t>N-doping procedure</a:t>
            </a:r>
            <a:endParaRPr kumimoji="0" lang="en-US" altLang="zh-CN" sz="2600" kern="0" dirty="0">
              <a:solidFill>
                <a:srgbClr val="0000FF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900113" y="116632"/>
            <a:ext cx="7488237" cy="468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9151" tIns="84578" rIns="169151" bIns="84578"/>
          <a:lstStyle>
            <a:lvl1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1pPr>
            <a:lvl2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2pPr>
            <a:lvl3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3pPr>
            <a:lvl4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4pPr>
            <a:lvl5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5pPr>
            <a:lvl6pPr marL="723900" indent="-266700" defTabSz="46037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6pPr>
            <a:lvl7pPr marL="1181100" indent="-266700" defTabSz="46037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7pPr>
            <a:lvl8pPr marL="1638300" indent="-266700" defTabSz="46037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8pPr>
            <a:lvl9pPr marL="2095500" indent="-266700" defTabSz="46037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10000"/>
              </a:lnSpc>
              <a:spcAft>
                <a:spcPct val="20000"/>
              </a:spcAft>
            </a:pPr>
            <a:r>
              <a:rPr lang="en-US" altLang="zh-CN" sz="2600" dirty="0" smtClean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Times New Roman" pitchFamily="18" charset="0"/>
              </a:rPr>
              <a:t>N-doping researches with single cell cavities</a:t>
            </a:r>
            <a:endParaRPr lang="en-US" altLang="zh-CN" sz="2600" dirty="0">
              <a:solidFill>
                <a:schemeClr val="tx1"/>
              </a:solidFill>
              <a:latin typeface="Arial" pitchFamily="34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9" name="日期占位符 1"/>
          <p:cNvSpPr>
            <a:spLocks noGrp="1"/>
          </p:cNvSpPr>
          <p:nvPr>
            <p:ph type="dt" sz="quarter" idx="10"/>
          </p:nvPr>
        </p:nvSpPr>
        <p:spPr>
          <a:xfrm>
            <a:off x="214536" y="6381750"/>
            <a:ext cx="1981200" cy="47625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TTC2018 RIKEN</a:t>
            </a:r>
            <a:endParaRPr lang="en-US" altLang="zh-CN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23528" y="1706488"/>
            <a:ext cx="3672408" cy="445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8000"/>
              <a:buFont typeface="Wingdings" panose="05000000000000000000" pitchFamily="2" charset="2"/>
              <a:buChar char="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09563" indent="-347663" eaLnBrk="1" hangingPunct="1">
              <a:lnSpc>
                <a:spcPct val="110000"/>
              </a:lnSpc>
              <a:spcBef>
                <a:spcPts val="600"/>
              </a:spcBef>
              <a:buSzPct val="70000"/>
              <a:buFont typeface="Wingdings" panose="05000000000000000000" pitchFamily="2" charset="2"/>
              <a:buChar char="l"/>
            </a:pPr>
            <a:r>
              <a:rPr kumimoji="0" lang="en-US" altLang="zh-CN" sz="2400" kern="0" dirty="0" smtClean="0">
                <a:latin typeface="Times New Roman" pitchFamily="18" charset="0"/>
              </a:rPr>
              <a:t>BCP</a:t>
            </a:r>
          </a:p>
          <a:p>
            <a:pPr marL="309563" indent="-347663" eaLnBrk="1" hangingPunct="1">
              <a:lnSpc>
                <a:spcPct val="110000"/>
              </a:lnSpc>
              <a:spcBef>
                <a:spcPts val="600"/>
              </a:spcBef>
              <a:buSzPct val="70000"/>
              <a:buFont typeface="Wingdings" panose="05000000000000000000" pitchFamily="2" charset="2"/>
              <a:buChar char="l"/>
            </a:pPr>
            <a:r>
              <a:rPr kumimoji="0" lang="en-US" altLang="zh-CN" sz="2400" kern="0" dirty="0" smtClean="0">
                <a:latin typeface="Times New Roman" pitchFamily="18" charset="0"/>
                <a:sym typeface="Symbol" pitchFamily="18" charset="2"/>
              </a:rPr>
              <a:t>HPR</a:t>
            </a:r>
          </a:p>
          <a:p>
            <a:pPr marL="309563" indent="-347663" eaLnBrk="1" hangingPunct="1">
              <a:spcBef>
                <a:spcPts val="600"/>
              </a:spcBef>
              <a:buSzPct val="70000"/>
              <a:buFont typeface="Wingdings" panose="05000000000000000000" pitchFamily="2" charset="2"/>
              <a:buChar char="l"/>
            </a:pPr>
            <a:r>
              <a:rPr kumimoji="0" lang="en-US" altLang="zh-CN" sz="2400" kern="0" dirty="0" smtClean="0">
                <a:latin typeface="Times New Roman" pitchFamily="18" charset="0"/>
                <a:sym typeface="Symbol" pitchFamily="18" charset="2"/>
              </a:rPr>
              <a:t>800C annealing 3 </a:t>
            </a:r>
            <a:r>
              <a:rPr kumimoji="0" lang="en-US" altLang="zh-CN" sz="2400" kern="0" dirty="0" err="1" smtClean="0">
                <a:latin typeface="Times New Roman" pitchFamily="18" charset="0"/>
                <a:sym typeface="Symbol" pitchFamily="18" charset="2"/>
              </a:rPr>
              <a:t>hrs</a:t>
            </a:r>
            <a:endParaRPr kumimoji="0" lang="en-US" altLang="zh-CN" sz="2400" kern="0" dirty="0" smtClean="0">
              <a:latin typeface="Times New Roman" pitchFamily="18" charset="0"/>
              <a:sym typeface="Symbol" pitchFamily="18" charset="2"/>
            </a:endParaRPr>
          </a:p>
          <a:p>
            <a:pPr marL="309563" indent="-347663" eaLnBrk="1" hangingPunct="1">
              <a:spcBef>
                <a:spcPts val="600"/>
              </a:spcBef>
              <a:buSzPct val="70000"/>
              <a:buFont typeface="Wingdings" panose="05000000000000000000" pitchFamily="2" charset="2"/>
              <a:buChar char="l"/>
            </a:pPr>
            <a:r>
              <a:rPr kumimoji="0" lang="en-US" altLang="zh-CN" sz="2400" kern="0" dirty="0" smtClean="0">
                <a:latin typeface="Times New Roman" pitchFamily="18" charset="0"/>
              </a:rPr>
              <a:t>Nitrogen doping</a:t>
            </a:r>
          </a:p>
          <a:p>
            <a:pPr marL="309563" indent="-347663" eaLnBrk="1" hangingPunct="1">
              <a:spcBef>
                <a:spcPts val="600"/>
              </a:spcBef>
              <a:buSzPct val="70000"/>
              <a:buFont typeface="Wingdings" panose="05000000000000000000" pitchFamily="2" charset="2"/>
              <a:buChar char="l"/>
            </a:pPr>
            <a:r>
              <a:rPr kumimoji="0" lang="en-US" altLang="zh-CN" sz="2400" kern="0" dirty="0" smtClean="0">
                <a:latin typeface="Times New Roman" pitchFamily="18" charset="0"/>
              </a:rPr>
              <a:t>EP</a:t>
            </a:r>
            <a:endParaRPr kumimoji="0" lang="en-US" altLang="zh-CN" sz="2400" kern="0" dirty="0" smtClean="0">
              <a:latin typeface="Times New Roman" pitchFamily="18" charset="0"/>
              <a:sym typeface="Symbol" pitchFamily="18" charset="2"/>
            </a:endParaRPr>
          </a:p>
          <a:p>
            <a:pPr marL="309563" indent="-347663" eaLnBrk="1" hangingPunct="1">
              <a:spcBef>
                <a:spcPts val="600"/>
              </a:spcBef>
              <a:buSzPct val="70000"/>
              <a:buFont typeface="Wingdings" panose="05000000000000000000" pitchFamily="2" charset="2"/>
              <a:buChar char="l"/>
            </a:pPr>
            <a:r>
              <a:rPr kumimoji="0" lang="en-US" altLang="zh-CN" sz="2400" kern="0" dirty="0" smtClean="0">
                <a:latin typeface="Times New Roman" pitchFamily="18" charset="0"/>
                <a:sym typeface="Symbol" pitchFamily="18" charset="2"/>
              </a:rPr>
              <a:t>Ethanol rinsing</a:t>
            </a:r>
          </a:p>
          <a:p>
            <a:pPr marL="309563" indent="-347663" eaLnBrk="1" hangingPunct="1">
              <a:spcBef>
                <a:spcPts val="600"/>
              </a:spcBef>
              <a:buSzPct val="70000"/>
              <a:buFont typeface="Wingdings" panose="05000000000000000000" pitchFamily="2" charset="2"/>
              <a:buChar char="l"/>
            </a:pPr>
            <a:r>
              <a:rPr kumimoji="0" lang="en-US" altLang="zh-CN" sz="2400" kern="0" dirty="0" smtClean="0">
                <a:latin typeface="Times New Roman" pitchFamily="18" charset="0"/>
                <a:sym typeface="Symbol" pitchFamily="18" charset="2"/>
              </a:rPr>
              <a:t>Ultra sonic cleaning</a:t>
            </a:r>
          </a:p>
          <a:p>
            <a:pPr marL="309563" indent="-347663" eaLnBrk="1" hangingPunct="1">
              <a:spcBef>
                <a:spcPts val="600"/>
              </a:spcBef>
              <a:buSzPct val="70000"/>
              <a:buFont typeface="Wingdings" panose="05000000000000000000" pitchFamily="2" charset="2"/>
              <a:buChar char="l"/>
            </a:pPr>
            <a:r>
              <a:rPr kumimoji="0" lang="en-US" altLang="zh-CN" sz="2400" kern="0" dirty="0" smtClean="0">
                <a:latin typeface="Times New Roman" pitchFamily="18" charset="0"/>
                <a:sym typeface="Symbol" pitchFamily="18" charset="2"/>
              </a:rPr>
              <a:t>HPR</a:t>
            </a:r>
          </a:p>
          <a:p>
            <a:pPr marL="309563" indent="-347663" eaLnBrk="1" hangingPunct="1">
              <a:spcBef>
                <a:spcPts val="600"/>
              </a:spcBef>
              <a:buSzPct val="70000"/>
              <a:buFont typeface="Wingdings" panose="05000000000000000000" pitchFamily="2" charset="2"/>
              <a:buChar char="l"/>
            </a:pPr>
            <a:r>
              <a:rPr kumimoji="0" lang="en-US" altLang="zh-CN" sz="2400" kern="0" dirty="0" smtClean="0">
                <a:latin typeface="Times New Roman" pitchFamily="18" charset="0"/>
                <a:sym typeface="Symbol" pitchFamily="18" charset="2"/>
              </a:rPr>
              <a:t>Vertical Test</a:t>
            </a:r>
          </a:p>
        </p:txBody>
      </p:sp>
      <p:pic>
        <p:nvPicPr>
          <p:cNvPr id="12" name="图片 11" descr="C:\Users\TanWeiWei\Desktop\154626607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149080"/>
            <a:ext cx="2725650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E:\Photos\Working\垂测系统\20170616N-doping单腔\20170620_17175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5" b="16855"/>
          <a:stretch/>
        </p:blipFill>
        <p:spPr bwMode="auto">
          <a:xfrm>
            <a:off x="6948264" y="4149080"/>
            <a:ext cx="1681513" cy="196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Conferences\AFAD2017\Pic\20170107_14592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1"/>
          <a:stretch/>
        </p:blipFill>
        <p:spPr bwMode="auto">
          <a:xfrm>
            <a:off x="6804248" y="1002215"/>
            <a:ext cx="1790959" cy="292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/>
          <p:cNvSpPr/>
          <p:nvPr/>
        </p:nvSpPr>
        <p:spPr>
          <a:xfrm>
            <a:off x="5580112" y="5754742"/>
            <a:ext cx="1152128" cy="33855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1600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EP</a:t>
            </a:r>
            <a:endParaRPr kumimoji="0" lang="zh-CN" altLang="en-US" sz="1600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956376" y="5754742"/>
            <a:ext cx="648072" cy="33855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1600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HPR</a:t>
            </a:r>
            <a:endParaRPr kumimoji="0" lang="zh-CN" altLang="en-US" sz="1600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947135" y="3594502"/>
            <a:ext cx="648072" cy="33855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1600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VTS</a:t>
            </a:r>
            <a:endParaRPr kumimoji="0" lang="zh-CN" altLang="en-US" sz="1600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95936" y="3594502"/>
            <a:ext cx="972108" cy="33855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1600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Furnace</a:t>
            </a:r>
            <a:endParaRPr kumimoji="0" lang="zh-CN" altLang="en-US" sz="1600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67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2"/>
          <p:cNvSpPr>
            <a:spLocks noGrp="1"/>
          </p:cNvSpPr>
          <p:nvPr>
            <p:ph type="sldNum" sz="quarter" idx="11"/>
          </p:nvPr>
        </p:nvSpPr>
        <p:spPr>
          <a:xfrm>
            <a:off x="6948264" y="6381750"/>
            <a:ext cx="1981200" cy="476250"/>
          </a:xfrm>
        </p:spPr>
        <p:txBody>
          <a:bodyPr/>
          <a:lstStyle/>
          <a:p>
            <a:fld id="{B14F481D-0AF8-4806-B9E3-FA555F124FB2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6" name="矩形 5"/>
          <p:cNvSpPr/>
          <p:nvPr/>
        </p:nvSpPr>
        <p:spPr>
          <a:xfrm>
            <a:off x="251520" y="836712"/>
            <a:ext cx="3962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zh-CN" sz="2400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doping with large grain cavity LG2</a:t>
            </a:r>
            <a:endParaRPr kumimoji="0" lang="zh-CN" altLang="en-US" sz="2400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日期占位符 1"/>
          <p:cNvSpPr>
            <a:spLocks noGrp="1"/>
          </p:cNvSpPr>
          <p:nvPr>
            <p:ph type="dt" sz="quarter" idx="10"/>
          </p:nvPr>
        </p:nvSpPr>
        <p:spPr>
          <a:xfrm>
            <a:off x="214536" y="6381750"/>
            <a:ext cx="1981200" cy="47625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TTC2018 RIKEN</a:t>
            </a:r>
            <a:endParaRPr lang="en-US" altLang="zh-CN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00113" y="116632"/>
            <a:ext cx="7488237" cy="468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9151" tIns="84578" rIns="169151" bIns="84578"/>
          <a:lstStyle>
            <a:lvl1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1pPr>
            <a:lvl2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2pPr>
            <a:lvl3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3pPr>
            <a:lvl4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4pPr>
            <a:lvl5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5pPr>
            <a:lvl6pPr marL="723900" indent="-266700" defTabSz="46037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6pPr>
            <a:lvl7pPr marL="1181100" indent="-266700" defTabSz="46037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7pPr>
            <a:lvl8pPr marL="1638300" indent="-266700" defTabSz="46037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8pPr>
            <a:lvl9pPr marL="2095500" indent="-266700" defTabSz="46037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>
              <a:lnSpc>
                <a:spcPct val="110000"/>
              </a:lnSpc>
              <a:spcAft>
                <a:spcPct val="20000"/>
              </a:spcAft>
            </a:pPr>
            <a:r>
              <a:rPr lang="en-US" altLang="zh-CN" sz="2600" dirty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Times New Roman" pitchFamily="18" charset="0"/>
              </a:rPr>
              <a:t>N-doping researches with single cell cavities</a:t>
            </a:r>
          </a:p>
        </p:txBody>
      </p:sp>
      <p:sp>
        <p:nvSpPr>
          <p:cNvPr id="13" name="内容占位符 3"/>
          <p:cNvSpPr txBox="1">
            <a:spLocks/>
          </p:cNvSpPr>
          <p:nvPr/>
        </p:nvSpPr>
        <p:spPr bwMode="auto">
          <a:xfrm>
            <a:off x="179511" y="1700808"/>
            <a:ext cx="403485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8000"/>
              <a:buFont typeface="Wingdings" panose="05000000000000000000" pitchFamily="2" charset="2"/>
              <a:buChar char="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1463" indent="-271463">
              <a:buSzPct val="70000"/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BCP 250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 + HPR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271463" indent="-271463">
              <a:buSzPct val="70000"/>
              <a:buFont typeface="Wingdings" panose="05000000000000000000" pitchFamily="2" charset="2"/>
              <a:buChar char="l"/>
            </a:pPr>
            <a:r>
              <a:rPr kumimoji="0" lang="en-US" altLang="zh-CN" sz="2000" kern="0" dirty="0">
                <a:latin typeface="Times New Roman" pitchFamily="18" charset="0"/>
                <a:sym typeface="Symbol" pitchFamily="18" charset="2"/>
              </a:rPr>
              <a:t>800C 3 h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271463" indent="-271463">
              <a:buSzPct val="70000"/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N-doping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at 2.7-4.0 Pa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for 2 min</a:t>
            </a:r>
          </a:p>
          <a:p>
            <a:pPr marL="271463" indent="-271463">
              <a:buSzPct val="70000"/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Annealing 6 min</a:t>
            </a:r>
          </a:p>
          <a:p>
            <a:pPr marL="271463" indent="-271463">
              <a:buSzPct val="70000"/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EP 6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m, ethanol rinsing and HPR</a:t>
            </a:r>
          </a:p>
          <a:p>
            <a:pPr marL="271463" indent="-271463">
              <a:buSzPct val="70000"/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test</a:t>
            </a:r>
          </a:p>
          <a:p>
            <a:pPr marL="358775" lvl="1" indent="-184150">
              <a:buSzPct val="70000"/>
            </a:pP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Eacc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23.4 MV/m</a:t>
            </a:r>
          </a:p>
          <a:p>
            <a:pPr marL="358775" lvl="1" indent="-184150">
              <a:buSzPct val="70000"/>
            </a:pPr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10</a:t>
            </a:r>
            <a:r>
              <a:rPr lang="en-US" altLang="zh-CN" sz="20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10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@ 20 MV/m, 2K</a:t>
            </a:r>
          </a:p>
          <a:p>
            <a:pPr marL="358775" lvl="1" indent="-184150">
              <a:buSzPct val="70000"/>
            </a:pPr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3.1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10</a:t>
            </a:r>
            <a:r>
              <a:rPr lang="en-US" altLang="zh-CN" sz="20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10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@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20 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MV/m,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1.8K</a:t>
            </a:r>
            <a:endParaRPr lang="en-US" altLang="zh-CN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</p:txBody>
      </p:sp>
      <p:sp>
        <p:nvSpPr>
          <p:cNvPr id="14" name="内容占位符 3"/>
          <p:cNvSpPr txBox="1">
            <a:spLocks/>
          </p:cNvSpPr>
          <p:nvPr/>
        </p:nvSpPr>
        <p:spPr bwMode="auto">
          <a:xfrm>
            <a:off x="35496" y="5137157"/>
            <a:ext cx="4309148" cy="110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8000"/>
              <a:buFont typeface="Wingdings" panose="05000000000000000000" pitchFamily="2" charset="2"/>
              <a:buChar char="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SzPct val="70000"/>
              <a:buNone/>
            </a:pPr>
            <a:r>
              <a:rPr kumimoji="0" lang="en-US" altLang="zh-CN" sz="2400" kern="0" dirty="0">
                <a:solidFill>
                  <a:srgbClr val="FF3300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Large grain cavity </a:t>
            </a:r>
            <a:r>
              <a:rPr kumimoji="0" lang="en-US" altLang="zh-CN" sz="2400" kern="0" dirty="0" smtClean="0">
                <a:solidFill>
                  <a:srgbClr val="FF3300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LG3</a:t>
            </a:r>
          </a:p>
          <a:p>
            <a:pPr marL="0" indent="0" algn="ctr">
              <a:buSzPct val="70000"/>
              <a:buNone/>
            </a:pPr>
            <a:r>
              <a:rPr kumimoji="0" lang="en-US" altLang="zh-CN" sz="2000" kern="0" dirty="0" smtClean="0"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 </a:t>
            </a:r>
            <a:r>
              <a:rPr kumimoji="0" lang="en-US" altLang="zh-CN" sz="2000" kern="0" dirty="0"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BCP </a:t>
            </a:r>
            <a:r>
              <a:rPr kumimoji="0" lang="en-US" altLang="zh-CN" sz="2000" kern="0" dirty="0" smtClean="0"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250</a:t>
            </a:r>
            <a:r>
              <a:rPr kumimoji="0" lang="en-US" altLang="zh-CN" sz="2000" kern="0" dirty="0" smtClean="0"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  <a:sym typeface="Symbol"/>
              </a:rPr>
              <a:t></a:t>
            </a:r>
            <a:r>
              <a:rPr kumimoji="0" lang="en-US" altLang="zh-CN" sz="2000" kern="0" dirty="0"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  <a:sym typeface="Symbol"/>
              </a:rPr>
              <a:t>m + </a:t>
            </a:r>
            <a:r>
              <a:rPr kumimoji="0" lang="en-US" altLang="zh-CN" sz="2000" kern="0" dirty="0"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  <a:sym typeface="Symbol" pitchFamily="18" charset="2"/>
              </a:rPr>
              <a:t>800C 3 h </a:t>
            </a:r>
            <a:r>
              <a:rPr kumimoji="0" lang="en-US" altLang="zh-CN" sz="2000" kern="0" dirty="0"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+ </a:t>
            </a:r>
            <a:r>
              <a:rPr kumimoji="0" lang="en-US" altLang="zh-CN" sz="2000" kern="0" dirty="0"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  <a:sym typeface="Symbol"/>
              </a:rPr>
              <a:t>EP </a:t>
            </a:r>
            <a:r>
              <a:rPr kumimoji="0" lang="en-US" altLang="zh-CN" sz="2000" kern="0" dirty="0" smtClean="0"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  <a:sym typeface="Symbol"/>
              </a:rPr>
              <a:t>6m</a:t>
            </a:r>
          </a:p>
          <a:p>
            <a:pPr marL="0" indent="0" algn="ctr">
              <a:buSzPct val="70000"/>
              <a:buNone/>
            </a:pPr>
            <a:r>
              <a:rPr kumimoji="0" lang="en-US" altLang="zh-CN" sz="2000" kern="0" dirty="0" smtClean="0"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  <a:sym typeface="Symbol"/>
              </a:rPr>
              <a:t>baseline</a:t>
            </a:r>
            <a:endParaRPr kumimoji="0" lang="en-US" altLang="zh-CN" sz="2000" kern="0" dirty="0">
              <a:latin typeface="Arial" panose="020B0604020202020204" pitchFamily="34" charset="0"/>
              <a:ea typeface="黑体" pitchFamily="49" charset="-122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36" y="3766890"/>
            <a:ext cx="4251428" cy="27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内容占位符 3"/>
          <p:cNvSpPr txBox="1">
            <a:spLocks/>
          </p:cNvSpPr>
          <p:nvPr/>
        </p:nvSpPr>
        <p:spPr bwMode="auto">
          <a:xfrm>
            <a:off x="179513" y="6021288"/>
            <a:ext cx="4165132" cy="5960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8000"/>
              <a:buFont typeface="Wingdings" panose="05000000000000000000" pitchFamily="2" charset="2"/>
              <a:buChar char="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SzPct val="70000"/>
              <a:buNone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More work will be carried out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36" y="939093"/>
            <a:ext cx="4251428" cy="277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73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A2CEF2-87B1-4D91-963A-632B58E14C16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900113" y="116632"/>
            <a:ext cx="7488237" cy="468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9151" tIns="84578" rIns="169151" bIns="84578"/>
          <a:lstStyle>
            <a:lvl1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1pPr>
            <a:lvl2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2pPr>
            <a:lvl3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3pPr>
            <a:lvl4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4pPr>
            <a:lvl5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5pPr>
            <a:lvl6pPr marL="723900" indent="-266700" defTabSz="46037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6pPr>
            <a:lvl7pPr marL="1181100" indent="-266700" defTabSz="46037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7pPr>
            <a:lvl8pPr marL="1638300" indent="-266700" defTabSz="46037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8pPr>
            <a:lvl9pPr marL="2095500" indent="-266700" defTabSz="46037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>
              <a:lnSpc>
                <a:spcPct val="110000"/>
              </a:lnSpc>
              <a:spcAft>
                <a:spcPct val="20000"/>
              </a:spcAft>
            </a:pPr>
            <a:r>
              <a:rPr lang="en-US" altLang="zh-CN" sz="2600" dirty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Times New Roman" pitchFamily="18" charset="0"/>
              </a:rPr>
              <a:t>N-doping researches with single cell cavities</a:t>
            </a:r>
          </a:p>
        </p:txBody>
      </p:sp>
      <p:sp>
        <p:nvSpPr>
          <p:cNvPr id="19" name="日期占位符 1"/>
          <p:cNvSpPr>
            <a:spLocks noGrp="1"/>
          </p:cNvSpPr>
          <p:nvPr>
            <p:ph type="dt" sz="quarter" idx="10"/>
          </p:nvPr>
        </p:nvSpPr>
        <p:spPr>
          <a:xfrm>
            <a:off x="214536" y="6381750"/>
            <a:ext cx="1981200" cy="47625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TTC2018 RIKEN</a:t>
            </a:r>
            <a:endParaRPr lang="en-US" altLang="zh-CN" dirty="0"/>
          </a:p>
        </p:txBody>
      </p:sp>
      <p:pic>
        <p:nvPicPr>
          <p:cNvPr id="10" name="图片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7672" r="5039" b="5016"/>
          <a:stretch/>
        </p:blipFill>
        <p:spPr bwMode="auto">
          <a:xfrm>
            <a:off x="5364088" y="908720"/>
            <a:ext cx="3024336" cy="2211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" t="8877" r="12118" b="693"/>
          <a:stretch/>
        </p:blipFill>
        <p:spPr bwMode="auto">
          <a:xfrm>
            <a:off x="5292080" y="3501008"/>
            <a:ext cx="2952328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23528" y="1850504"/>
            <a:ext cx="4824536" cy="402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8000"/>
              <a:buFont typeface="Wingdings" panose="05000000000000000000" pitchFamily="2" charset="2"/>
              <a:buChar char="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09563" indent="-347663" eaLnBrk="1" hangingPunct="1">
              <a:lnSpc>
                <a:spcPct val="110000"/>
              </a:lnSpc>
              <a:spcBef>
                <a:spcPts val="1200"/>
              </a:spcBef>
              <a:buSzPct val="70000"/>
              <a:buFont typeface="Wingdings" panose="05000000000000000000" pitchFamily="2" charset="2"/>
              <a:buChar char="l"/>
            </a:pPr>
            <a:r>
              <a:rPr kumimoji="0" lang="en-US" altLang="zh-CN" sz="2400" kern="0" dirty="0">
                <a:latin typeface="Times New Roman" pitchFamily="18" charset="0"/>
              </a:rPr>
              <a:t>BCP 250 </a:t>
            </a:r>
            <a:r>
              <a:rPr kumimoji="0" lang="en-US" altLang="zh-CN" sz="2400" kern="0" dirty="0">
                <a:latin typeface="Times New Roman" pitchFamily="18" charset="0"/>
                <a:sym typeface="Symbol"/>
              </a:rPr>
              <a:t>m + </a:t>
            </a:r>
            <a:r>
              <a:rPr kumimoji="0" lang="en-US" altLang="zh-CN" sz="2400" kern="0" dirty="0" smtClean="0">
                <a:latin typeface="Times New Roman" pitchFamily="18" charset="0"/>
                <a:sym typeface="Symbol"/>
              </a:rPr>
              <a:t>HPR</a:t>
            </a:r>
          </a:p>
          <a:p>
            <a:pPr marL="309563" indent="-347663" eaLnBrk="1" hangingPunct="1">
              <a:lnSpc>
                <a:spcPct val="110000"/>
              </a:lnSpc>
              <a:spcBef>
                <a:spcPts val="1200"/>
              </a:spcBef>
              <a:buSzPct val="70000"/>
              <a:buFont typeface="Wingdings" panose="05000000000000000000" pitchFamily="2" charset="2"/>
              <a:buChar char="l"/>
            </a:pPr>
            <a:r>
              <a:rPr kumimoji="0" lang="en-US" altLang="zh-CN" sz="2400" kern="0" dirty="0" smtClean="0">
                <a:latin typeface="Times New Roman" pitchFamily="18" charset="0"/>
                <a:sym typeface="Symbol" pitchFamily="18" charset="2"/>
              </a:rPr>
              <a:t>800</a:t>
            </a:r>
            <a:r>
              <a:rPr kumimoji="0" lang="en-US" altLang="zh-CN" sz="2400" kern="0" dirty="0">
                <a:latin typeface="Times New Roman" pitchFamily="18" charset="0"/>
                <a:sym typeface="Symbol" pitchFamily="18" charset="2"/>
              </a:rPr>
              <a:t>C </a:t>
            </a:r>
            <a:r>
              <a:rPr kumimoji="0" lang="en-US" altLang="zh-CN" sz="2400" kern="0" dirty="0" smtClean="0">
                <a:latin typeface="Times New Roman" pitchFamily="18" charset="0"/>
                <a:sym typeface="Symbol" pitchFamily="18" charset="2"/>
              </a:rPr>
              <a:t>annealing 3 </a:t>
            </a:r>
            <a:r>
              <a:rPr kumimoji="0" lang="en-US" altLang="zh-CN" sz="2400" kern="0" dirty="0">
                <a:latin typeface="Times New Roman" pitchFamily="18" charset="0"/>
                <a:sym typeface="Symbol" pitchFamily="18" charset="2"/>
              </a:rPr>
              <a:t>h</a:t>
            </a:r>
            <a:endParaRPr kumimoji="0" lang="en-US" altLang="zh-CN" sz="2400" kern="0" dirty="0">
              <a:latin typeface="Times New Roman" pitchFamily="18" charset="0"/>
              <a:sym typeface="Symbol"/>
            </a:endParaRPr>
          </a:p>
          <a:p>
            <a:pPr marL="309563" indent="-347663" eaLnBrk="1" hangingPunct="1">
              <a:spcBef>
                <a:spcPts val="1200"/>
              </a:spcBef>
              <a:buSzPct val="7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N-doping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at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2.7-4.0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Pa (20-30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mTorr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), 20 min</a:t>
            </a:r>
          </a:p>
          <a:p>
            <a:pPr marL="309563" indent="-347663" eaLnBrk="1" hangingPunct="1">
              <a:spcBef>
                <a:spcPts val="1200"/>
              </a:spcBef>
              <a:buSzPct val="70000"/>
              <a:buFont typeface="Wingdings" panose="05000000000000000000" pitchFamily="2" charset="2"/>
              <a:buChar char="l"/>
            </a:pPr>
            <a:r>
              <a:rPr kumimoji="0" lang="en-US" altLang="zh-CN" sz="2400" kern="0" dirty="0" smtClean="0">
                <a:latin typeface="Times New Roman" pitchFamily="18" charset="0"/>
                <a:sym typeface="Symbol" pitchFamily="18" charset="2"/>
              </a:rPr>
              <a:t>Annealing at </a:t>
            </a:r>
            <a:r>
              <a:rPr kumimoji="0" lang="en-US" altLang="zh-CN" sz="2400" kern="0" dirty="0">
                <a:latin typeface="Times New Roman" pitchFamily="18" charset="0"/>
                <a:sym typeface="Symbol" pitchFamily="18" charset="2"/>
              </a:rPr>
              <a:t>800</a:t>
            </a:r>
            <a:r>
              <a:rPr kumimoji="0" lang="en-US" altLang="zh-CN" sz="2400" kern="0" dirty="0" smtClean="0">
                <a:latin typeface="Times New Roman" pitchFamily="18" charset="0"/>
                <a:sym typeface="Symbol" pitchFamily="18" charset="2"/>
              </a:rPr>
              <a:t>C, 30 min</a:t>
            </a:r>
          </a:p>
          <a:p>
            <a:pPr marL="309563" indent="-347663" eaLnBrk="1" hangingPunct="1">
              <a:spcBef>
                <a:spcPts val="1200"/>
              </a:spcBef>
              <a:buSzPct val="70000"/>
              <a:buFont typeface="Wingdings" panose="05000000000000000000" pitchFamily="2" charset="2"/>
              <a:buChar char="l"/>
            </a:pPr>
            <a:r>
              <a:rPr kumimoji="0" lang="en-US" altLang="zh-CN" sz="2400" kern="0" dirty="0" smtClean="0">
                <a:latin typeface="Times New Roman" pitchFamily="18" charset="0"/>
                <a:sym typeface="Symbol" pitchFamily="18" charset="2"/>
              </a:rPr>
              <a:t>Cooldown to 55C in vacuum</a:t>
            </a:r>
          </a:p>
          <a:p>
            <a:pPr marL="309563" indent="-347663" eaLnBrk="1" hangingPunct="1">
              <a:spcBef>
                <a:spcPts val="1200"/>
              </a:spcBef>
              <a:buSzPct val="70000"/>
              <a:buFont typeface="Wingdings" panose="05000000000000000000" pitchFamily="2" charset="2"/>
              <a:buChar char="l"/>
            </a:pPr>
            <a:r>
              <a:rPr kumimoji="0" lang="en-US" altLang="zh-CN" sz="2400" kern="0" dirty="0" smtClean="0">
                <a:latin typeface="Times New Roman" pitchFamily="18" charset="0"/>
                <a:sym typeface="Symbol" pitchFamily="18" charset="2"/>
              </a:rPr>
              <a:t>EP 15 </a:t>
            </a:r>
            <a:r>
              <a:rPr kumimoji="0" lang="en-US" altLang="zh-CN" sz="2400" kern="0" dirty="0">
                <a:latin typeface="Times New Roman" pitchFamily="18" charset="0"/>
                <a:sym typeface="Symbol"/>
              </a:rPr>
              <a:t>m</a:t>
            </a:r>
            <a:endParaRPr kumimoji="0" lang="en-US" altLang="zh-CN" sz="2400" kern="0" dirty="0" smtClean="0">
              <a:latin typeface="Times New Roman" pitchFamily="18" charset="0"/>
              <a:sym typeface="Symbol" pitchFamily="18" charset="2"/>
            </a:endParaRPr>
          </a:p>
          <a:p>
            <a:pPr marL="309563" indent="-347663" eaLnBrk="1" hangingPunct="1">
              <a:spcBef>
                <a:spcPts val="1200"/>
              </a:spcBef>
              <a:buSzPct val="70000"/>
              <a:buFont typeface="Wingdings" panose="05000000000000000000" pitchFamily="2" charset="2"/>
              <a:buChar char="l"/>
            </a:pPr>
            <a:r>
              <a:rPr kumimoji="0" lang="en-US" altLang="zh-CN" sz="2400" kern="0" dirty="0" smtClean="0">
                <a:latin typeface="Times New Roman" pitchFamily="18" charset="0"/>
                <a:sym typeface="Symbol" pitchFamily="18" charset="2"/>
              </a:rPr>
              <a:t>Ethanol rinsing and HPR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67544" y="1088480"/>
            <a:ext cx="4464496" cy="468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9151" tIns="84578" rIns="169151" bIns="84578"/>
          <a:lstStyle>
            <a:lvl1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1pPr>
            <a:lvl2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2pPr>
            <a:lvl3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3pPr>
            <a:lvl4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4pPr>
            <a:lvl5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5pPr>
            <a:lvl6pPr marL="723900" indent="-266700" defTabSz="46037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6pPr>
            <a:lvl7pPr marL="1181100" indent="-266700" defTabSz="46037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7pPr>
            <a:lvl8pPr marL="1638300" indent="-266700" defTabSz="46037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8pPr>
            <a:lvl9pPr marL="2095500" indent="-266700" defTabSz="46037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10000"/>
              </a:lnSpc>
              <a:spcAft>
                <a:spcPct val="20000"/>
              </a:spcAft>
            </a:pPr>
            <a:r>
              <a:rPr kumimoji="0" lang="en-US" altLang="zh-CN" sz="2600" kern="0" dirty="0">
                <a:solidFill>
                  <a:srgbClr val="0000FF"/>
                </a:solidFill>
                <a:latin typeface="Times New Roman" pitchFamily="18" charset="0"/>
                <a:ea typeface="+mn-ea"/>
              </a:rPr>
              <a:t>Heavy </a:t>
            </a:r>
            <a:r>
              <a:rPr kumimoji="0" lang="en-US" altLang="zh-CN" sz="2600" kern="0" dirty="0" smtClean="0">
                <a:solidFill>
                  <a:srgbClr val="0000FF"/>
                </a:solidFill>
                <a:latin typeface="Times New Roman" pitchFamily="18" charset="0"/>
                <a:ea typeface="+mn-ea"/>
              </a:rPr>
              <a:t>doping with cavity LG1</a:t>
            </a:r>
            <a:endParaRPr kumimoji="0" lang="en-US" altLang="zh-CN" sz="2600" kern="0" dirty="0">
              <a:solidFill>
                <a:srgbClr val="0000FF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508104" y="3068960"/>
            <a:ext cx="28803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1600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and Pressure</a:t>
            </a:r>
            <a:endParaRPr kumimoji="0" lang="zh-CN" altLang="en-US" sz="1600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868144" y="5877272"/>
            <a:ext cx="21602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1600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in doping</a:t>
            </a:r>
            <a:endParaRPr kumimoji="0" lang="zh-CN" altLang="en-US" sz="1600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31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2"/>
          <p:cNvSpPr>
            <a:spLocks noGrp="1"/>
          </p:cNvSpPr>
          <p:nvPr>
            <p:ph type="sldNum" sz="quarter" idx="11"/>
          </p:nvPr>
        </p:nvSpPr>
        <p:spPr>
          <a:xfrm>
            <a:off x="6948264" y="6381750"/>
            <a:ext cx="1981200" cy="476250"/>
          </a:xfrm>
        </p:spPr>
        <p:txBody>
          <a:bodyPr/>
          <a:lstStyle/>
          <a:p>
            <a:fld id="{B14F481D-0AF8-4806-B9E3-FA555F124FB2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6" name="矩形 5"/>
          <p:cNvSpPr/>
          <p:nvPr/>
        </p:nvSpPr>
        <p:spPr>
          <a:xfrm>
            <a:off x="395536" y="836712"/>
            <a:ext cx="55446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zh-CN" sz="26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Nitrogen content of N-doped samples</a:t>
            </a:r>
          </a:p>
          <a:p>
            <a:pPr>
              <a:spcBef>
                <a:spcPts val="0"/>
              </a:spcBef>
            </a:pPr>
            <a:r>
              <a:rPr kumimoji="0" lang="zh-CN" altLang="en-US" sz="26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（</a:t>
            </a:r>
            <a:r>
              <a:rPr kumimoji="0" lang="en-US" altLang="zh-CN" sz="26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TOF-SIMS</a:t>
            </a:r>
            <a:r>
              <a:rPr kumimoji="0" lang="zh-CN" altLang="en-US" sz="26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）</a:t>
            </a:r>
            <a:endParaRPr kumimoji="0" lang="zh-CN" altLang="en-US" sz="26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内容占位符 3"/>
          <p:cNvSpPr txBox="1">
            <a:spLocks/>
          </p:cNvSpPr>
          <p:nvPr/>
        </p:nvSpPr>
        <p:spPr bwMode="auto">
          <a:xfrm>
            <a:off x="899592" y="6309320"/>
            <a:ext cx="7848872" cy="59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8000"/>
              <a:buFont typeface="Wingdings" panose="05000000000000000000" pitchFamily="2" charset="2"/>
              <a:buChar char="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SzPct val="70000"/>
              <a:buNone/>
            </a:pPr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EP 15 m is enough to remove the bad </a:t>
            </a:r>
            <a:r>
              <a:rPr lang="en-US" altLang="zh-CN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NbN</a:t>
            </a: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phase</a:t>
            </a:r>
            <a:endParaRPr lang="en-US" altLang="zh-CN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" t="2718" r="13166" b="4443"/>
          <a:stretch/>
        </p:blipFill>
        <p:spPr bwMode="auto">
          <a:xfrm>
            <a:off x="5004048" y="3212976"/>
            <a:ext cx="3559629" cy="2740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图片 2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8877" r="13230" b="4515"/>
          <a:stretch/>
        </p:blipFill>
        <p:spPr bwMode="auto">
          <a:xfrm>
            <a:off x="899592" y="3553881"/>
            <a:ext cx="3559629" cy="23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矩形 22"/>
          <p:cNvSpPr/>
          <p:nvPr/>
        </p:nvSpPr>
        <p:spPr>
          <a:xfrm>
            <a:off x="2051720" y="5847655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/>
                </a:solidFill>
                <a:ea typeface="+mn-ea"/>
                <a:cs typeface="Times New Roman" panose="02020603050405020304" pitchFamily="18" charset="0"/>
              </a:rPr>
              <a:t>t</a:t>
            </a:r>
            <a:r>
              <a:rPr lang="en-US" altLang="zh-CN" sz="2400" dirty="0" smtClean="0">
                <a:solidFill>
                  <a:schemeClr val="tx1"/>
                </a:solidFill>
                <a:ea typeface="+mn-ea"/>
                <a:cs typeface="Times New Roman" panose="02020603050405020304" pitchFamily="18" charset="0"/>
              </a:rPr>
              <a:t>op1</a:t>
            </a:r>
            <a:r>
              <a:rPr lang="en-US" altLang="zh-CN" sz="2400" dirty="0" smtClean="0">
                <a:solidFill>
                  <a:schemeClr val="tx1"/>
                </a:solidFill>
                <a:ea typeface="+mn-ea"/>
                <a:cs typeface="Times New Roman" panose="02020603050405020304" pitchFamily="18" charset="0"/>
                <a:sym typeface="Symbol"/>
              </a:rPr>
              <a:t>m</a:t>
            </a:r>
            <a:endParaRPr lang="zh-CN" altLang="en-US" sz="2400" dirty="0">
              <a:solidFill>
                <a:schemeClr val="tx1"/>
              </a:solidFill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004048" y="5877272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/>
                </a:solidFill>
                <a:ea typeface="+mn-ea"/>
                <a:cs typeface="Times New Roman" panose="02020603050405020304" pitchFamily="18" charset="0"/>
              </a:rPr>
              <a:t>d</a:t>
            </a:r>
            <a:r>
              <a:rPr lang="en-US" altLang="zh-CN" sz="2400" dirty="0" smtClean="0">
                <a:solidFill>
                  <a:schemeClr val="tx1"/>
                </a:solidFill>
                <a:ea typeface="+mn-ea"/>
                <a:cs typeface="Times New Roman" panose="02020603050405020304" pitchFamily="18" charset="0"/>
              </a:rPr>
              <a:t>ifferent depth</a:t>
            </a:r>
            <a:endParaRPr lang="zh-CN" altLang="en-US" sz="2400" dirty="0">
              <a:solidFill>
                <a:schemeClr val="tx1"/>
              </a:solidFill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日期占位符 1"/>
          <p:cNvSpPr>
            <a:spLocks noGrp="1"/>
          </p:cNvSpPr>
          <p:nvPr>
            <p:ph type="dt" sz="quarter" idx="10"/>
          </p:nvPr>
        </p:nvSpPr>
        <p:spPr>
          <a:xfrm>
            <a:off x="214536" y="6381750"/>
            <a:ext cx="1981200" cy="47625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TTC2018 RIKEN</a:t>
            </a:r>
            <a:endParaRPr lang="en-US" altLang="zh-CN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900113" y="116632"/>
            <a:ext cx="7488237" cy="468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9151" tIns="84578" rIns="169151" bIns="84578"/>
          <a:lstStyle>
            <a:lvl1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1pPr>
            <a:lvl2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2pPr>
            <a:lvl3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3pPr>
            <a:lvl4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4pPr>
            <a:lvl5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5pPr>
            <a:lvl6pPr marL="723900" indent="-266700" defTabSz="46037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6pPr>
            <a:lvl7pPr marL="1181100" indent="-266700" defTabSz="46037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7pPr>
            <a:lvl8pPr marL="1638300" indent="-266700" defTabSz="46037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8pPr>
            <a:lvl9pPr marL="2095500" indent="-266700" defTabSz="46037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>
              <a:lnSpc>
                <a:spcPct val="110000"/>
              </a:lnSpc>
              <a:spcAft>
                <a:spcPct val="20000"/>
              </a:spcAft>
            </a:pPr>
            <a:r>
              <a:rPr lang="en-US" altLang="zh-CN" sz="2600" dirty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Times New Roman" pitchFamily="18" charset="0"/>
              </a:rPr>
              <a:t>N-doping researches with single cell cavities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300192" y="908720"/>
            <a:ext cx="2068078" cy="2249770"/>
            <a:chOff x="6680386" y="908720"/>
            <a:chExt cx="2068078" cy="2249770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0386" y="908720"/>
              <a:ext cx="2068078" cy="2249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6722616" y="2802414"/>
              <a:ext cx="1017736" cy="33855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zh-CN" sz="1600" kern="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Samples</a:t>
              </a:r>
              <a:endParaRPr kumimoji="0" lang="zh-CN" altLang="en-US" sz="16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611560" y="1700808"/>
            <a:ext cx="5544616" cy="17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8000"/>
              <a:buFont typeface="Wingdings" panose="05000000000000000000" pitchFamily="2" charset="2"/>
              <a:buChar char="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09563" indent="-347663" eaLnBrk="1" hangingPunct="1">
              <a:lnSpc>
                <a:spcPct val="110000"/>
              </a:lnSpc>
              <a:spcBef>
                <a:spcPct val="0"/>
              </a:spcBef>
              <a:buSzPct val="70000"/>
              <a:buFont typeface="Wingdings" panose="05000000000000000000" pitchFamily="2" charset="2"/>
              <a:buChar char="l"/>
            </a:pPr>
            <a:r>
              <a:rPr kumimoji="0" lang="en-US" altLang="zh-CN" sz="2000" kern="0" dirty="0" err="1">
                <a:latin typeface="Times New Roman" pitchFamily="18" charset="0"/>
                <a:sym typeface="Symbol" pitchFamily="18" charset="2"/>
              </a:rPr>
              <a:t>Nb</a:t>
            </a:r>
            <a:r>
              <a:rPr kumimoji="0" lang="en-US" altLang="zh-CN" sz="2000" kern="0" dirty="0">
                <a:latin typeface="Times New Roman" pitchFamily="18" charset="0"/>
                <a:sym typeface="Symbol" pitchFamily="18" charset="2"/>
              </a:rPr>
              <a:t> samples are N-doped together with </a:t>
            </a:r>
            <a:r>
              <a:rPr kumimoji="0" lang="en-US" altLang="zh-CN" sz="2000" kern="0" dirty="0" smtClean="0">
                <a:latin typeface="Times New Roman" pitchFamily="18" charset="0"/>
                <a:sym typeface="Symbol" pitchFamily="18" charset="2"/>
              </a:rPr>
              <a:t>cavity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SzPct val="70000"/>
              <a:buNone/>
            </a:pPr>
            <a:r>
              <a:rPr kumimoji="0" lang="en-US" altLang="zh-CN" sz="2000" kern="0" dirty="0" smtClean="0">
                <a:latin typeface="Times New Roman" pitchFamily="18" charset="0"/>
                <a:sym typeface="Symbol" pitchFamily="18" charset="2"/>
              </a:rPr>
              <a:t>     (Heavy doping, N20A30)</a:t>
            </a:r>
          </a:p>
          <a:p>
            <a:pPr marL="309563" indent="-347663" eaLnBrk="1" hangingPunct="1">
              <a:lnSpc>
                <a:spcPct val="110000"/>
              </a:lnSpc>
              <a:spcBef>
                <a:spcPct val="0"/>
              </a:spcBef>
              <a:buSzPct val="70000"/>
              <a:buFont typeface="Wingdings" panose="05000000000000000000" pitchFamily="2" charset="2"/>
              <a:buChar char="l"/>
            </a:pPr>
            <a:r>
              <a:rPr kumimoji="0" lang="en-US" altLang="zh-CN" sz="2000" kern="0" dirty="0" smtClean="0">
                <a:latin typeface="Times New Roman" pitchFamily="18" charset="0"/>
                <a:sym typeface="Symbol" pitchFamily="18" charset="2"/>
              </a:rPr>
              <a:t>N contents measure by TOF-SIMS</a:t>
            </a:r>
          </a:p>
          <a:p>
            <a:pPr marL="533400" lvl="1" indent="-261938" eaLnBrk="1" hangingPunct="1">
              <a:lnSpc>
                <a:spcPct val="110000"/>
              </a:lnSpc>
              <a:spcBef>
                <a:spcPct val="0"/>
              </a:spcBef>
              <a:buSzPct val="70000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N-doped samples: EP 0, 7, 15, 25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</a:p>
          <a:p>
            <a:pPr marL="533400" lvl="1" indent="-261938" eaLnBrk="1" hangingPunct="1">
              <a:lnSpc>
                <a:spcPct val="110000"/>
              </a:lnSpc>
              <a:spcBef>
                <a:spcPct val="0"/>
              </a:spcBef>
              <a:buSzPct val="70000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non-doped sample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SzPct val="70000"/>
              <a:buNone/>
            </a:pPr>
            <a:endParaRPr kumimoji="0" lang="en-US" altLang="zh-CN" sz="2400" kern="0" dirty="0" smtClean="0">
              <a:latin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820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2"/>
          <p:cNvSpPr>
            <a:spLocks noGrp="1"/>
          </p:cNvSpPr>
          <p:nvPr>
            <p:ph type="sldNum" sz="quarter" idx="11"/>
          </p:nvPr>
        </p:nvSpPr>
        <p:spPr>
          <a:xfrm>
            <a:off x="6948264" y="6381750"/>
            <a:ext cx="1981200" cy="476250"/>
          </a:xfrm>
        </p:spPr>
        <p:txBody>
          <a:bodyPr/>
          <a:lstStyle/>
          <a:p>
            <a:fld id="{B14F481D-0AF8-4806-B9E3-FA555F124FB2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6" name="矩形 5"/>
          <p:cNvSpPr/>
          <p:nvPr/>
        </p:nvSpPr>
        <p:spPr>
          <a:xfrm>
            <a:off x="1403648" y="1167135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zh-CN" sz="2400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altLang="zh-CN" sz="2400" kern="0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kumimoji="0" lang="en-US" altLang="zh-CN" sz="2400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vertical test of N-doped cavity LG1</a:t>
            </a:r>
            <a:endParaRPr kumimoji="0" lang="zh-CN" altLang="en-US" sz="2400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内容占位符 3"/>
          <p:cNvSpPr txBox="1">
            <a:spLocks/>
          </p:cNvSpPr>
          <p:nvPr/>
        </p:nvSpPr>
        <p:spPr bwMode="auto">
          <a:xfrm>
            <a:off x="179512" y="1988840"/>
            <a:ext cx="342076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8000"/>
              <a:buFont typeface="Wingdings" panose="05000000000000000000" pitchFamily="2" charset="2"/>
              <a:buChar char="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1463" indent="-271463">
              <a:spcBef>
                <a:spcPts val="600"/>
              </a:spcBef>
              <a:buSzPct val="70000"/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EP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15 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</a:t>
            </a:r>
          </a:p>
          <a:p>
            <a:pPr marL="271463" indent="-271463">
              <a:spcBef>
                <a:spcPts val="600"/>
              </a:spcBef>
              <a:buSzPct val="70000"/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Ethanol rinsing and HPR</a:t>
            </a:r>
          </a:p>
          <a:p>
            <a:pPr marL="271463" indent="-271463">
              <a:spcBef>
                <a:spcPts val="600"/>
              </a:spcBef>
              <a:buSzPct val="70000"/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test</a:t>
            </a:r>
          </a:p>
          <a:p>
            <a:pPr marL="358775" lvl="1" indent="-184150">
              <a:spcBef>
                <a:spcPts val="600"/>
              </a:spcBef>
              <a:buSzPct val="70000"/>
            </a:pPr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10</a:t>
            </a:r>
            <a:r>
              <a:rPr lang="en-US" altLang="zh-CN" sz="20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10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@ 11 MV/m, 2K</a:t>
            </a:r>
          </a:p>
          <a:p>
            <a:pPr marL="358775" lvl="1" indent="-184150">
              <a:spcBef>
                <a:spcPts val="600"/>
              </a:spcBef>
              <a:buSzPct val="70000"/>
            </a:pPr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5.6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10</a:t>
            </a:r>
            <a:r>
              <a:rPr lang="en-US" altLang="zh-CN" sz="20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10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@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11 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MV/m,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1.8K</a:t>
            </a:r>
            <a:endParaRPr lang="en-US" altLang="zh-CN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358775" lvl="1" indent="-184150">
              <a:spcBef>
                <a:spcPts val="600"/>
              </a:spcBef>
              <a:buSzPct val="70000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Q-drop after 11 MV/m</a:t>
            </a:r>
          </a:p>
          <a:p>
            <a:pPr marL="358775" lvl="1" indent="-184150">
              <a:spcBef>
                <a:spcPts val="600"/>
              </a:spcBef>
              <a:buSzPct val="70000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Minor field emission</a:t>
            </a:r>
          </a:p>
          <a:p>
            <a:pPr marL="358775" lvl="1" indent="-184150">
              <a:spcBef>
                <a:spcPts val="600"/>
              </a:spcBef>
              <a:buSzPct val="70000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Q vs E at 2.15 K measured</a:t>
            </a:r>
          </a:p>
          <a:p>
            <a:pPr marL="358775" lvl="1" indent="-184150">
              <a:spcBef>
                <a:spcPts val="600"/>
              </a:spcBef>
              <a:buSzPct val="70000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anti-Q-slope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observed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</p:txBody>
      </p:sp>
      <p:sp>
        <p:nvSpPr>
          <p:cNvPr id="9" name="日期占位符 1"/>
          <p:cNvSpPr>
            <a:spLocks noGrp="1"/>
          </p:cNvSpPr>
          <p:nvPr>
            <p:ph type="dt" sz="quarter" idx="10"/>
          </p:nvPr>
        </p:nvSpPr>
        <p:spPr>
          <a:xfrm>
            <a:off x="214536" y="6381750"/>
            <a:ext cx="1981200" cy="47625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TTC2018 RIKEN</a:t>
            </a:r>
            <a:endParaRPr lang="en-US" altLang="zh-CN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900113" y="116632"/>
            <a:ext cx="7488237" cy="468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9151" tIns="84578" rIns="169151" bIns="84578"/>
          <a:lstStyle>
            <a:lvl1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1pPr>
            <a:lvl2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2pPr>
            <a:lvl3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3pPr>
            <a:lvl4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4pPr>
            <a:lvl5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5pPr>
            <a:lvl6pPr marL="723900" indent="-266700" defTabSz="46037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6pPr>
            <a:lvl7pPr marL="1181100" indent="-266700" defTabSz="46037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7pPr>
            <a:lvl8pPr marL="1638300" indent="-266700" defTabSz="46037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8pPr>
            <a:lvl9pPr marL="2095500" indent="-266700" defTabSz="46037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>
              <a:lnSpc>
                <a:spcPct val="110000"/>
              </a:lnSpc>
              <a:spcAft>
                <a:spcPct val="20000"/>
              </a:spcAft>
            </a:pPr>
            <a:r>
              <a:rPr lang="en-US" altLang="zh-CN" sz="2600" dirty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Times New Roman" pitchFamily="18" charset="0"/>
              </a:rPr>
              <a:t>N-doping researches with single cell cavities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16832"/>
            <a:ext cx="551014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6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2"/>
          <p:cNvSpPr>
            <a:spLocks noGrp="1"/>
          </p:cNvSpPr>
          <p:nvPr>
            <p:ph type="sldNum" sz="quarter" idx="11"/>
          </p:nvPr>
        </p:nvSpPr>
        <p:spPr>
          <a:xfrm>
            <a:off x="6948264" y="6381750"/>
            <a:ext cx="1981200" cy="476250"/>
          </a:xfrm>
        </p:spPr>
        <p:txBody>
          <a:bodyPr/>
          <a:lstStyle/>
          <a:p>
            <a:fld id="{B14F481D-0AF8-4806-B9E3-FA555F124FB2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6" name="矩形 5"/>
          <p:cNvSpPr/>
          <p:nvPr/>
        </p:nvSpPr>
        <p:spPr>
          <a:xfrm>
            <a:off x="683568" y="908720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zh-CN" sz="2400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zh-CN" sz="2400" kern="0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kumimoji="0" lang="en-US" altLang="zh-CN" sz="2400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 </a:t>
            </a:r>
            <a:r>
              <a:rPr kumimoji="0"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kumimoji="0" lang="en-US" altLang="zh-CN" sz="2400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LG1</a:t>
            </a:r>
            <a:endParaRPr kumimoji="0" lang="zh-CN" altLang="en-US" sz="2400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内容占位符 3"/>
          <p:cNvSpPr txBox="1">
            <a:spLocks/>
          </p:cNvSpPr>
          <p:nvPr/>
        </p:nvSpPr>
        <p:spPr bwMode="auto">
          <a:xfrm>
            <a:off x="251519" y="1340768"/>
            <a:ext cx="453650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8000"/>
              <a:buFont typeface="Wingdings" panose="05000000000000000000" pitchFamily="2" charset="2"/>
              <a:buChar char="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1463" indent="-271463">
              <a:buSzPct val="70000"/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Added HPR + Reassembly</a:t>
            </a:r>
          </a:p>
          <a:p>
            <a:pPr marL="271463" indent="-271463">
              <a:buSzPct val="70000"/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4.0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10</a:t>
            </a:r>
            <a:r>
              <a:rPr lang="en-US" altLang="zh-CN" sz="20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10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@ 12.3 MV/m, 2K</a:t>
            </a:r>
          </a:p>
          <a:p>
            <a:pPr marL="271463" indent="-271463">
              <a:buSzPct val="70000"/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6.9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10</a:t>
            </a:r>
            <a:r>
              <a:rPr lang="en-US" altLang="zh-CN" sz="20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10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@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12.4 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MV/m,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1.8K</a:t>
            </a:r>
            <a:endParaRPr lang="en-US" altLang="zh-CN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271463" indent="-271463">
              <a:buSzPct val="70000"/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Q vs E at 1.6K measured, Q</a:t>
            </a:r>
            <a:r>
              <a:rPr lang="en-US" altLang="zh-CN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0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~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8.8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10</a:t>
            </a:r>
            <a:r>
              <a:rPr lang="en-US" altLang="zh-CN" sz="20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10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271463" indent="-271463">
              <a:buSzPct val="70000"/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obvious anti-Q-slope</a:t>
            </a:r>
          </a:p>
          <a:p>
            <a:pPr marL="271463" indent="-271463">
              <a:buSzPct val="70000"/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low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Eacc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:</a:t>
            </a:r>
          </a:p>
          <a:p>
            <a:pPr marL="533400" lvl="1" indent="-261938">
              <a:buSzPct val="70000"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Simple EP device </a:t>
            </a:r>
          </a:p>
          <a:p>
            <a:pPr marL="533400" lvl="1" indent="-261938">
              <a:buSzPct val="70000"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EP parameters need to be optimized</a:t>
            </a:r>
          </a:p>
        </p:txBody>
      </p:sp>
      <p:sp>
        <p:nvSpPr>
          <p:cNvPr id="9" name="日期占位符 1"/>
          <p:cNvSpPr>
            <a:spLocks noGrp="1"/>
          </p:cNvSpPr>
          <p:nvPr>
            <p:ph type="dt" sz="quarter" idx="10"/>
          </p:nvPr>
        </p:nvSpPr>
        <p:spPr>
          <a:xfrm>
            <a:off x="214536" y="6381750"/>
            <a:ext cx="1981200" cy="47625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TTC2018 RIKEN</a:t>
            </a:r>
            <a:endParaRPr lang="en-US" altLang="zh-CN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00113" y="116632"/>
            <a:ext cx="7488237" cy="468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9151" tIns="84578" rIns="169151" bIns="84578"/>
          <a:lstStyle>
            <a:lvl1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1pPr>
            <a:lvl2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2pPr>
            <a:lvl3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3pPr>
            <a:lvl4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4pPr>
            <a:lvl5pPr marL="266700" indent="-266700" defTabSz="460375"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5pPr>
            <a:lvl6pPr marL="723900" indent="-266700" defTabSz="46037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6pPr>
            <a:lvl7pPr marL="1181100" indent="-266700" defTabSz="46037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7pPr>
            <a:lvl8pPr marL="1638300" indent="-266700" defTabSz="46037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8pPr>
            <a:lvl9pPr marL="2095500" indent="-266700" defTabSz="46037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>
              <a:lnSpc>
                <a:spcPct val="110000"/>
              </a:lnSpc>
              <a:spcAft>
                <a:spcPct val="20000"/>
              </a:spcAft>
            </a:pPr>
            <a:r>
              <a:rPr lang="en-US" altLang="zh-CN" sz="2600" dirty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Times New Roman" pitchFamily="18" charset="0"/>
              </a:rPr>
              <a:t>N-doping researches with single cell cavities</a:t>
            </a:r>
          </a:p>
        </p:txBody>
      </p:sp>
      <p:pic>
        <p:nvPicPr>
          <p:cNvPr id="13" name="图片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" t="8189" r="10422" b="4366"/>
          <a:stretch/>
        </p:blipFill>
        <p:spPr bwMode="auto">
          <a:xfrm>
            <a:off x="5364088" y="3861048"/>
            <a:ext cx="3312368" cy="236808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251520" y="4437112"/>
                <a:ext cx="4968552" cy="879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kumimoji="0" lang="en-US" altLang="zh-CN" sz="1800" dirty="0" smtClean="0">
                    <a:solidFill>
                      <a:prstClr val="black"/>
                    </a:solidFill>
                    <a:latin typeface="Arial" charset="0"/>
                    <a:ea typeface="宋体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zh-CN" altLang="zh-CN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altLang="zh-CN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0" lang="en-US" altLang="zh-CN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𝐵𝐶𝑆</m:t>
                        </m:r>
                      </m:sub>
                    </m:sSub>
                    <m:r>
                      <a:rPr kumimoji="0" lang="en-US" altLang="zh-CN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́"/>
                        <m:ctrlPr>
                          <a:rPr kumimoji="0" lang="en-US" altLang="zh-CN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kumimoji="0" lang="en-US" altLang="zh-CN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sSubSup>
                      <m:sSubSupPr>
                        <m:ctrlPr>
                          <a:rPr kumimoji="0" lang="en-US" altLang="zh-CN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kumimoji="0" lang="zh-CN" alt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0" lang="en-US" altLang="zh-CN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kumimoji="0" lang="en-US" altLang="zh-CN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kumimoji="0" lang="en-US" altLang="zh-CN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zh-CN" alt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kumimoji="0" lang="en-US" altLang="zh-CN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kumimoji="0" lang="en-US" altLang="zh-CN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zh-CN" sz="1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en-US" altLang="zh-CN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0" lang="en-US" altLang="zh-CN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p>
                          <m:sSupPr>
                            <m:ctrlPr>
                              <a:rPr kumimoji="0" lang="en-US" altLang="zh-CN" sz="1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0" lang="en-US" altLang="zh-CN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altLang="zh-CN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0" lang="en-US" altLang="zh-CN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kumimoji="0" lang="en-US" altLang="zh-CN" sz="1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en-US" altLang="zh-CN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en-US" altLang="zh-CN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kumimoji="0" lang="zh-CN" altLang="zh-CN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zh-CN" altLang="zh-CN" sz="1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0" lang="en-US" altLang="zh-CN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kumimoji="0" lang="en-US" altLang="zh-CN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0" lang="en-US" altLang="zh-CN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kumimoji="0" lang="en-US" altLang="zh-CN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ctrlPr>
                          <a:rPr kumimoji="0" lang="en-US" altLang="zh-CN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kumimoji="0" lang="en-US" altLang="zh-CN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0" lang="zh-CN" altLang="zh-CN" sz="1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kumimoji="0" lang="en-US" altLang="zh-CN" sz="1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d>
                              <m:dPr>
                                <m:ctrlPr>
                                  <a:rPr kumimoji="0" lang="zh-CN" altLang="zh-CN" sz="1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zh-CN" sz="1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num>
                          <m:den>
                            <m:r>
                              <a:rPr kumimoji="0" lang="en-US" altLang="zh-CN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𝑘𝑇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kumimoji="0" lang="en-US" altLang="zh-CN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zh-CN" sz="1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kumimoji="0" lang="en-US" altLang="zh-CN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kumimoji="0" lang="en-US" altLang="zh-CN" sz="1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kumimoji="0" lang="en-US" altLang="zh-CN" sz="1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zh-CN" altLang="en-US" sz="1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kumimoji="0" lang="en-US" altLang="zh-CN" sz="1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kumimoji="0" lang="en-US" altLang="zh-CN" sz="1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altLang="zh-CN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  <m:f>
                      <m:fPr>
                        <m:ctrlPr>
                          <a:rPr kumimoji="0" lang="en-US" altLang="zh-CN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altLang="zh-CN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sSub>
                          <m:sSubPr>
                            <m:ctrlPr>
                              <a:rPr kumimoji="0" lang="en-US" altLang="zh-CN" sz="1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zh-CN" altLang="en-US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kumimoji="0" lang="en-US" altLang="zh-CN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kumimoji="0" lang="en-US" altLang="zh-CN" sz="1800" dirty="0" smtClean="0">
                  <a:solidFill>
                    <a:prstClr val="black"/>
                  </a:solidFill>
                  <a:latin typeface="Arial" charset="0"/>
                  <a:ea typeface="宋体" charset="-122"/>
                </a:endParaRPr>
              </a:p>
              <a:p>
                <a:pPr algn="l">
                  <a:spcBef>
                    <a:spcPct val="0"/>
                  </a:spcBef>
                </a:pPr>
                <a:r>
                  <a:rPr kumimoji="0" lang="en-US" altLang="zh-CN" sz="1800" dirty="0" smtClean="0">
                    <a:solidFill>
                      <a:prstClr val="black"/>
                    </a:solidFill>
                    <a:latin typeface="Arial" charset="0"/>
                    <a:ea typeface="宋体" charset="-122"/>
                  </a:rPr>
                  <a:t> SRIMP Code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zh-CN" altLang="zh-CN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altLang="zh-CN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0" lang="en-US" altLang="zh-CN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𝐵𝐶𝑆</m:t>
                        </m:r>
                      </m:sub>
                    </m:sSub>
                    <m:r>
                      <a:rPr kumimoji="0" lang="en-US" altLang="zh-CN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altLang="zh-CN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0" lang="en-US" altLang="zh-CN" sz="1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kumimoji="0" lang="en-US" altLang="zh-CN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kumimoji="0" lang="en-US" altLang="zh-CN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altLang="zh-CN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kumimoji="0" lang="en-US" altLang="zh-CN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0" lang="zh-CN" altLang="zh-CN" sz="1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en-US" altLang="zh-CN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altLang="zh-CN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kumimoji="0" lang="en-US" altLang="zh-CN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0" lang="en-US" altLang="zh-CN" sz="1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kumimoji="0" lang="en-US" altLang="zh-CN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altLang="zh-CN" sz="1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zh-CN" altLang="en-US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0" lang="en-US" altLang="zh-CN" sz="1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kumimoji="0" lang="en-US" altLang="zh-CN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altLang="zh-CN" sz="1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zh-CN" altLang="en-US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kumimoji="0" lang="en-US" altLang="zh-CN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0" lang="en-US" altLang="zh-CN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altLang="zh-CN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endParaRPr kumimoji="0" lang="en-US" altLang="zh-CN" sz="1800" dirty="0" smtClean="0">
                  <a:solidFill>
                    <a:prstClr val="black"/>
                  </a:solidFill>
                  <a:latin typeface="Arial" charset="0"/>
                  <a:ea typeface="宋体" charset="-122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437112"/>
                <a:ext cx="4968552" cy="879023"/>
              </a:xfrm>
              <a:prstGeom prst="rect">
                <a:avLst/>
              </a:prstGeom>
              <a:blipFill rotWithShape="1">
                <a:blip r:embed="rId5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9"/>
              <p:cNvSpPr txBox="1"/>
              <p:nvPr/>
            </p:nvSpPr>
            <p:spPr>
              <a:xfrm>
                <a:off x="1354081" y="5313982"/>
                <a:ext cx="300189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kumimoji="0" lang="en-US" altLang="zh-CN" sz="18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=66</m:t>
                      </m:r>
                      <m:r>
                        <a:rPr kumimoji="0" lang="en-US" altLang="zh-CN" sz="18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altLang="zh-CN" sz="18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nm</m:t>
                      </m:r>
                    </m:oMath>
                  </m:oMathPara>
                </a14:m>
                <a:endParaRPr kumimoji="0" lang="en-US" altLang="zh-CN" sz="1800" dirty="0" smtClean="0">
                  <a:solidFill>
                    <a:srgbClr val="0000FF"/>
                  </a:solidFill>
                  <a:latin typeface="Arial" charset="0"/>
                  <a:ea typeface="宋体" charset="-122"/>
                </a:endParaRPr>
              </a:p>
              <a:p>
                <a:pPr algn="l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altLang="zh-CN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0" lang="en-US" altLang="zh-CN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  <m:r>
                        <a:rPr kumimoji="0" lang="en-US" altLang="zh-CN" sz="1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=3.4</m:t>
                      </m:r>
                      <m:r>
                        <a:rPr kumimoji="0" lang="en-US" altLang="zh-CN" sz="1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kumimoji="0" lang="en-US" altLang="zh-CN" sz="1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sty m:val="p"/>
                        </m:rPr>
                        <a:rPr kumimoji="0" lang="el-GR" altLang="zh-CN" sz="1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kumimoji="0" lang="en-US" altLang="zh-CN" sz="1800" dirty="0" smtClean="0">
                  <a:solidFill>
                    <a:srgbClr val="0000FF"/>
                  </a:solidFill>
                  <a:latin typeface="Arial" charset="0"/>
                  <a:ea typeface="Cambria Math" panose="02040503050406030204" pitchFamily="18" charset="0"/>
                </a:endParaRPr>
              </a:p>
              <a:p>
                <a:pPr algn="l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altLang="zh-CN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0" lang="en-US" altLang="zh-CN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𝐵𝐶𝑆</m:t>
                          </m:r>
                        </m:sub>
                      </m:sSub>
                      <m:r>
                        <a:rPr kumimoji="0" lang="en-US" altLang="zh-CN" sz="1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=3.3−5.9</m:t>
                      </m:r>
                      <m:r>
                        <a:rPr kumimoji="0" lang="en-US" altLang="zh-CN" sz="1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kumimoji="0" lang="en-US" altLang="zh-CN" sz="1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sty m:val="p"/>
                        </m:rPr>
                        <a:rPr kumimoji="0" lang="el-GR" altLang="zh-CN" sz="1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kumimoji="0" lang="en-US" altLang="zh-CN" sz="18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0" lang="en-US" altLang="zh-CN" sz="18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@2</m:t>
                      </m:r>
                      <m:r>
                        <m:rPr>
                          <m:sty m:val="p"/>
                        </m:rPr>
                        <a:rPr kumimoji="0" lang="en-US" altLang="zh-CN" sz="18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kumimoji="0" lang="en-US" altLang="zh-CN" sz="1800" dirty="0" smtClean="0">
                  <a:solidFill>
                    <a:srgbClr val="0000FF"/>
                  </a:solidFill>
                  <a:latin typeface="Arial" charset="0"/>
                  <a:ea typeface="宋体" charset="-122"/>
                </a:endParaRPr>
              </a:p>
            </p:txBody>
          </p:sp>
        </mc:Choice>
        <mc:Fallback xmlns="">
          <p:sp>
            <p:nvSpPr>
              <p:cNvPr id="17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081" y="5313982"/>
                <a:ext cx="3001895" cy="9233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" t="2229" r="9032" b="2191"/>
          <a:stretch/>
        </p:blipFill>
        <p:spPr bwMode="auto">
          <a:xfrm>
            <a:off x="5076056" y="980728"/>
            <a:ext cx="3696715" cy="270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28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theme/theme1.xml><?xml version="1.0" encoding="utf-8"?>
<a:theme xmlns:a="http://schemas.openxmlformats.org/drawingml/2006/main" name="PKU-SRF">
  <a:themeElements>
    <a:clrScheme name="hsl2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hsl2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8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8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黑体" pitchFamily="2" charset="-122"/>
          </a:defRPr>
        </a:defPPr>
      </a:lstStyle>
    </a:lnDef>
  </a:objectDefaults>
  <a:extraClrSchemeLst>
    <a:extraClrScheme>
      <a:clrScheme name="hsl2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l2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l2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l2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l2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l2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l2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l2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l2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56737</TotalTime>
  <Words>804</Words>
  <Application>Microsoft Office PowerPoint</Application>
  <PresentationFormat>全屏显示(4:3)</PresentationFormat>
  <Paragraphs>154</Paragraphs>
  <Slides>11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PKU-SRF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PKU-SCAF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PKU-SCAF</dc:creator>
  <cp:lastModifiedBy>Hao</cp:lastModifiedBy>
  <cp:revision>2906</cp:revision>
  <dcterms:created xsi:type="dcterms:W3CDTF">2004-01-05T03:04:12Z</dcterms:created>
  <dcterms:modified xsi:type="dcterms:W3CDTF">2018-06-27T02:40:30Z</dcterms:modified>
</cp:coreProperties>
</file>