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4" r:id="rId2"/>
    <p:sldMasterId id="2147484133" r:id="rId3"/>
    <p:sldMasterId id="2147484142" r:id="rId4"/>
    <p:sldMasterId id="2147484151" r:id="rId5"/>
    <p:sldMasterId id="2147484160" r:id="rId6"/>
    <p:sldMasterId id="2147484169" r:id="rId7"/>
    <p:sldMasterId id="2147484190" r:id="rId8"/>
    <p:sldMasterId id="2147484199" r:id="rId9"/>
    <p:sldMasterId id="2147484207" r:id="rId10"/>
    <p:sldMasterId id="2147484219" r:id="rId11"/>
  </p:sldMasterIdLst>
  <p:notesMasterIdLst>
    <p:notesMasterId r:id="rId33"/>
  </p:notesMasterIdLst>
  <p:handoutMasterIdLst>
    <p:handoutMasterId r:id="rId34"/>
  </p:handoutMasterIdLst>
  <p:sldIdLst>
    <p:sldId id="294" r:id="rId12"/>
    <p:sldId id="589" r:id="rId13"/>
    <p:sldId id="443" r:id="rId14"/>
    <p:sldId id="508" r:id="rId15"/>
    <p:sldId id="514" r:id="rId16"/>
    <p:sldId id="511" r:id="rId17"/>
    <p:sldId id="360" r:id="rId18"/>
    <p:sldId id="515" r:id="rId19"/>
    <p:sldId id="256" r:id="rId20"/>
    <p:sldId id="512" r:id="rId21"/>
    <p:sldId id="516" r:id="rId22"/>
    <p:sldId id="357" r:id="rId23"/>
    <p:sldId id="355" r:id="rId24"/>
    <p:sldId id="362" r:id="rId25"/>
    <p:sldId id="363" r:id="rId26"/>
    <p:sldId id="364" r:id="rId27"/>
    <p:sldId id="365" r:id="rId28"/>
    <p:sldId id="586" r:id="rId29"/>
    <p:sldId id="523" r:id="rId30"/>
    <p:sldId id="588" r:id="rId31"/>
    <p:sldId id="587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A00"/>
    <a:srgbClr val="004C97"/>
    <a:srgbClr val="AD4EF6"/>
    <a:srgbClr val="50504E"/>
    <a:srgbClr val="0432FF"/>
    <a:srgbClr val="FFFFFF"/>
    <a:srgbClr val="4E4E4E"/>
    <a:srgbClr val="404040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59" autoAdjust="0"/>
    <p:restoredTop sz="89214"/>
  </p:normalViewPr>
  <p:slideViewPr>
    <p:cSldViewPr snapToGrid="0" snapToObjects="1" showGuides="1">
      <p:cViewPr>
        <p:scale>
          <a:sx n="100" d="100"/>
          <a:sy n="100" d="100"/>
        </p:scale>
        <p:origin x="3056" y="52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59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4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9773429-7697-5F44-9086-58E52304FD60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2695542E-C5DB-EC4F-8465-D7F7967FAB91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AD6546B-90A4-E748-91F9-F3F73C6AAB1E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944A6A64-0694-2449-876F-8285C1482EC8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A3E8DA-C09D-3E42-9D84-9B543D89ECAF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D066C96-E5AE-A247-A5EF-5E929E9B3E4C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D324E17-36C6-174E-B159-8EF8C88B06D7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C441F08-C9FA-0A48-AA9F-1A7866ACB1B9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39D849A-03AD-B549-85A0-0FB1905E5149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67519B8-DD4D-624B-9B99-C2A24F109A85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6AA778CC-C49C-094A-B8F5-3EA224D4DCD9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1324D2-1992-8B44-BBC9-9A4386C40042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99772AE-C84D-D942-BF3E-3C932293A20E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FE78EC5-E2B0-5342-A507-4616F59FBF79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1C34BF2-D29B-2B47-BA97-B4AB648A6224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52B2F1E-887D-5344-857B-82A2BC4CDCCC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7F549CF8-C117-5B4F-A3C5-6C50EEE95EDB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78879E-2BFB-A549-89B5-18EF6DC290AA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B9955AD-7FBF-884A-9363-28B764921564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23D2B58-DD7B-9A4A-B7D0-207B5B746886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61DD378-FE16-AF46-AC2E-7CB02C2C9A0E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B0810AA0-D1E4-F74D-8D8E-9FB0A1C8D32D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6ACE419-9865-7043-B6F9-ECF2EFEDB5B1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97C2A386-59B2-0647-B7B8-BF4CD731D1CC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C6D285-6E34-5F40-A610-57172D678B87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FD5A39FF-3764-B148-982A-638996B0C06C}" type="datetime1">
              <a:rPr lang="en-US" altLang="en-US" smtClean="0"/>
              <a:t>6/22/18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DE1E059-DE90-3649-9FBA-01519B5DED23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9613AD1-C0A5-6148-985F-671BE722A33C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F66B93F5-6175-8C45-BFEE-FE6F7438A52C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2E3BB32-703C-9C49-8FB8-AD9A7929A0B9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F68B6-1044-5B41-ADCC-E07C7FF0EA2D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E946F1DA-3795-A747-B588-86A944C3C995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02DB82-958D-1B41-ABF2-78DD05D0F69E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079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208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011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284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53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7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5FDE9DF-2187-CD41-928E-3C5EEAD2E18F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0897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6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635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012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DD594-1494-490C-A2F0-850B64D3D3D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82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ED1BB-FE41-4B34-8868-58B8EAB3BB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7294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97EAD-642F-47FE-85E0-4AAA449E39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1797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24328" y="6498533"/>
            <a:ext cx="1152327" cy="31484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C95B0A03-7FD4-488C-A6AB-DBF5D6C36893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5616624" cy="108012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/>
              <a:t>Sam Posen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5053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9703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46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8D2A0B6B-8192-C044-91F4-11B9A17A8D73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7694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5392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9153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8759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02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D71C59F-0FA3-1C40-9791-B9D764D1EAC5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88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BFA04A4-D8FA-D841-BCC2-110357A77FD5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05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56EEE3D-7723-BA43-83EB-2FD1B9333B46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81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6239A5B-0BC2-804B-9EFE-1CDF9A9A2044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239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10823548-0B2C-9049-B893-8922FA9D30D7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7844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761CC-BB17-E741-BA6E-597B345493A0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70053D-90D2-3D4C-B934-766FC5D79A61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85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569C0E8-0E8E-644F-B34C-9EA62C38C205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7AE7CA5-519E-EF4B-9D40-09D14A92BDF5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405C1EB3-802C-D047-BA0B-0B165946C100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ADEFDC9-CA3E-6D46-8DAB-A0BD5AE451F3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52E518FC-AB3E-B844-BE0C-B098C9827A6F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ED0F20-FFD7-464D-8489-537591A5ABE5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75D5E-5A81-C648-9AC1-1FC83B983596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631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772D6-6382-AB48-B977-2AAAD82610BC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1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60C2B-0EE5-F44E-8FA5-1391E6B25CAB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6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F21E-421E-A449-86B6-26C476543A00}" type="datetime1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890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794E6-751D-5840-B3C0-D5FD3C83C8F8}" type="datetime1">
              <a:rPr lang="en-US" smtClean="0"/>
              <a:t>6/22/18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648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2348A-D05A-AF4B-AB15-CE00AFA36357}" type="datetime1">
              <a:rPr lang="en-US" smtClean="0"/>
              <a:t>6/22/18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977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0091-B467-4D44-BB27-E372E496E13C}" type="datetime1">
              <a:rPr lang="en-US" smtClean="0"/>
              <a:t>6/22/18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396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32447-E2D2-B947-961D-1FCCF48FA0F0}" type="datetime1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596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DCD9-AC88-4340-A87F-BD1B6E284C4F}" type="datetime1">
              <a:rPr lang="en-US" smtClean="0"/>
              <a:t>6/22/18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443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122E-3B95-B746-AEF8-AF7BE4FB6624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082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D72D-6DBC-0A43-AF95-B80E0476C384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665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932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98344E4-FF0C-9C4E-AD2B-29E633501046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4EC51015-BCF3-E841-9CA7-862AE9B99FAB}" type="datetime1">
              <a:rPr lang="en-US" altLang="en-US" smtClean="0"/>
              <a:t>6/22/18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0663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F7922025-F309-0147-8234-6231E94E9139}" type="datetime1">
              <a:rPr lang="en-US" altLang="en-US" smtClean="0"/>
              <a:t>6/22/18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4765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E989F7B1-F478-BA42-B479-FF7A4D016355}" type="datetime1">
              <a:rPr lang="en-US" altLang="en-US" smtClean="0"/>
              <a:t>6/22/18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0175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8899564A-D5E8-414F-9A12-5540E5CED159}" type="datetime1">
              <a:rPr lang="en-US" altLang="en-US" smtClean="0"/>
              <a:t>6/22/18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5661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6B16365-6CCB-3B4B-89E0-092DE6734D59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04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7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1DEAE37-DB72-5745-987A-F5C88A9BE632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1267E-2B47-BC47-8F76-9E095952021B}" type="datetime1">
              <a:rPr lang="en-US" smtClean="0"/>
              <a:t>6/22/18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 Posen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A80DE-B6A5-4E95-A704-B18458D2D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6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5CD024E6-4C87-B34C-B680-007876A81A63}" type="datetime1">
              <a:rPr lang="en-US" altLang="en-US" smtClean="0"/>
              <a:t>6/22/18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58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F1595EF-A1BD-E74F-B29C-8D4726E6A74D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528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C01D48C-190F-6849-B796-F472C7DD5E2C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902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19EB6B2-8418-FE43-85C1-18E28FCE2CC1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81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7590DFA-F7EC-2A42-B72B-C7EE5B465A19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790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63555FD-8744-124D-A64A-2C554AB6821A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811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/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lang="en-GB" sz="1000" dirty="0">
                <a:solidFill>
                  <a:schemeClr val="bg1"/>
                </a:solidFill>
              </a:rPr>
              <a:t>European XFEL Status</a:t>
            </a:r>
            <a:r>
              <a:rPr lang="en-GB" sz="1000" baseline="0" dirty="0">
                <a:solidFill>
                  <a:schemeClr val="bg1"/>
                </a:solidFill>
              </a:rPr>
              <a:t> &amp; Commissioning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text format – don’t edit!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Box 123"/>
          <p:cNvSpPr txBox="1">
            <a:spLocks noChangeArrowheads="1"/>
          </p:cNvSpPr>
          <p:nvPr/>
        </p:nvSpPr>
        <p:spPr bwMode="auto">
          <a:xfrm>
            <a:off x="115200" y="6508000"/>
            <a:ext cx="6629400" cy="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buNone/>
            </a:pPr>
            <a:r>
              <a:rPr lang="en-US" sz="900" dirty="0"/>
              <a:t>FCC</a:t>
            </a:r>
            <a:r>
              <a:rPr lang="en-US" sz="900" baseline="0" dirty="0"/>
              <a:t> Week 20</a:t>
            </a:r>
            <a:r>
              <a:rPr lang="en-US" sz="900" dirty="0"/>
              <a:t>17,</a:t>
            </a:r>
            <a:r>
              <a:rPr lang="en-US" sz="900" baseline="0" dirty="0"/>
              <a:t> Berlin</a:t>
            </a:r>
            <a:endParaRPr lang="en-US" sz="900" dirty="0"/>
          </a:p>
          <a:p>
            <a:pPr>
              <a:buNone/>
            </a:pPr>
            <a:r>
              <a:rPr lang="en-US" sz="900" baseline="0" dirty="0"/>
              <a:t>Hans Weise, DESY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14115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  <p:sldLayoutId id="2147484187" r:id="rId18"/>
    <p:sldLayoutId id="2147484188" r:id="rId19"/>
    <p:sldLayoutId id="2147484189" r:id="rId20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E4A5D9-19D6-6F48-A8B3-48E9E6F7FF16}" type="datetime1">
              <a:rPr lang="en-US" smtClean="0">
                <a:ea typeface="Geneva" charset="0"/>
              </a:rPr>
              <a:t>6/22/18</a:t>
            </a:fld>
            <a:endParaRPr lang="en-US" dirty="0">
              <a:ea typeface="Geneva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>
                <a:ea typeface="Geneva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Geneva" charset="0"/>
            </a:endParaRPr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414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5A0DCE3-00E5-1E48-AA59-D9326EEDE099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81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0324" y="5045612"/>
            <a:ext cx="8499231" cy="1390219"/>
          </a:xfrm>
        </p:spPr>
        <p:txBody>
          <a:bodyPr/>
          <a:lstStyle/>
          <a:p>
            <a:r>
              <a:rPr lang="en-US" dirty="0"/>
              <a:t>Sam Posen, FNAL Nb</a:t>
            </a:r>
            <a:r>
              <a:rPr lang="en-US" baseline="-25000" dirty="0"/>
              <a:t>3</a:t>
            </a:r>
            <a:r>
              <a:rPr lang="en-US" dirty="0"/>
              <a:t>Sn SRF Team</a:t>
            </a:r>
          </a:p>
          <a:p>
            <a:r>
              <a:rPr lang="en-US" dirty="0"/>
              <a:t>TTC Workshop Riken</a:t>
            </a:r>
          </a:p>
          <a:p>
            <a:r>
              <a:rPr lang="en-US" dirty="0"/>
              <a:t>27 June 2018</a:t>
            </a:r>
          </a:p>
          <a:p>
            <a:r>
              <a:rPr lang="en-US" dirty="0"/>
              <a:t>RIKEN </a:t>
            </a:r>
            <a:r>
              <a:rPr lang="en-US" dirty="0" err="1"/>
              <a:t>Nishina</a:t>
            </a:r>
            <a:r>
              <a:rPr lang="en-US" dirty="0"/>
              <a:t> Center, Saitama, Japan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0324" y="3951841"/>
            <a:ext cx="8802076" cy="1003049"/>
          </a:xfrm>
        </p:spPr>
        <p:txBody>
          <a:bodyPr>
            <a:no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Results from FNAL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8693B8-8FE4-A947-B13C-091B5A141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DB76C5-DC8F-0149-8493-A068B269B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Cooldown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3A62E-8CC0-EF40-876B-109B59B4EE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D8E278-2114-3E4D-A29A-702DA0E04C0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t>6/22/18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2CA4C-1B47-4E4E-B705-207FFB7DD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Sam Posen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328EE-5C7B-1A44-B5DC-FD2C93755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pic>
        <p:nvPicPr>
          <p:cNvPr id="7" name="Picture 2" descr="107 &#10;106 &#10;105 &#10;104 &#10;17 &#10;17.2 &#10;17.4 &#10;17.6 &#10;х: '7.95 &#10;17.8 &#10;18 &#10;18.2 ">
            <a:extLst>
              <a:ext uri="{FF2B5EF4-FFF2-40B4-BE49-F238E27FC236}">
                <a16:creationId xmlns:a16="http://schemas.microsoft.com/office/drawing/2014/main" id="{39E79AA3-FCB3-D840-9AED-F7DFC4D84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5" y="2106386"/>
            <a:ext cx="4330697" cy="33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BMM-D Roughness &#10;17.985 &#10;17.98 &#10;17.975 &#10;17.97 &#10;17.965 &#10;17.96 &#10;17.955 &#10;17.95 &#10;17.945 &#10;— Equator [Kl &#10;Top iris [K] &#10;Bottom iris [K] &#10;Frame [K] &#10;Mag 1 [mG1 &#10;Mag 2 [mG1 &#10;Mag 3 [mG] &#10;Mag 4 [mG] &#10;302 302.2 302.4 302.6 302.8 &#10;time [min] &#10;5 &#10;4 &#10;3 &#10;2 &#10;1 &#10;-2 &#10;-3 &#10;-4 &#10;-5 &#10;303 &#10;303.2 ">
            <a:extLst>
              <a:ext uri="{FF2B5EF4-FFF2-40B4-BE49-F238E27FC236}">
                <a16:creationId xmlns:a16="http://schemas.microsoft.com/office/drawing/2014/main" id="{87E6394B-9597-2D49-AA0B-31967C9D6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/>
          <a:stretch/>
        </p:blipFill>
        <p:spPr bwMode="auto">
          <a:xfrm>
            <a:off x="0" y="2253343"/>
            <a:ext cx="4263366" cy="321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769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F805DA-3235-C64F-A729-C6401037C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2267525" cy="5059363"/>
          </a:xfrm>
        </p:spPr>
        <p:txBody>
          <a:bodyPr/>
          <a:lstStyle/>
          <a:p>
            <a:r>
              <a:rPr lang="en-US" dirty="0"/>
              <a:t>Substantial improvement in our second year of coating</a:t>
            </a:r>
          </a:p>
          <a:p>
            <a:r>
              <a:rPr lang="en-US" dirty="0"/>
              <a:t>Still some Q-slope, not yet flat Q</a:t>
            </a:r>
            <a:r>
              <a:rPr lang="en-US" baseline="-25000" dirty="0"/>
              <a:t>0</a:t>
            </a:r>
            <a:r>
              <a:rPr lang="en-US" dirty="0"/>
              <a:t> like Cornell</a:t>
            </a:r>
          </a:p>
          <a:p>
            <a:r>
              <a:rPr lang="en-US" dirty="0"/>
              <a:t>Very high Q</a:t>
            </a:r>
            <a:r>
              <a:rPr lang="en-US" baseline="-25000" dirty="0"/>
              <a:t>0</a:t>
            </a:r>
            <a:r>
              <a:rPr lang="en-US" dirty="0"/>
              <a:t> at 2.0 K, similar to Wuppertal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043716-37B2-D040-B521-C0DBB61E8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vs 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2CA20-9E34-1E41-9372-D54E6A1281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15ECD2-925C-7043-A87E-30804CD2FA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t>6/22/18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058E-2299-F04B-B76F-50FCCDFAD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Sam Posen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1D155-C53B-5A45-AC68-D7E25764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5A85B9-12F1-9744-9CBF-79AA8D07F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932" y="971550"/>
            <a:ext cx="6290468" cy="47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4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4FD062-F1C5-1148-85D3-5ECFC4328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1E6666-B28C-6245-BB3F-9B792394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T-map at Highest Field Before Quench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A171C-50E3-4B49-8120-EF937EE3FD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0870E80-E428-5E45-847F-A74B37E6E8DB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031FE-B7D7-CB4B-8AFC-10BBE1384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E0B37-F2FD-C44A-9A45-153F439B3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E521B6-3B73-454C-9C6A-C1C6C41D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627"/>
            <a:ext cx="9144000" cy="408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0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78D5EE-54CC-7C4A-82CF-3139C9D27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0CDDF9-F86D-ED42-9992-C5A6B213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T-map After Quench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F3BC-E51D-B747-894B-DCD7CD8D8C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CD489B6-F170-B044-997B-6C34227CA98A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4AE4C-DF42-F145-A4A1-1C57718B8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6FD9-62ED-2449-A55F-853EFBBB1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194" name="Picture 2" descr="Pdiss=9.3W, =17.6MV/m, T=1.5K &#10;acc &#10;15 &#10;14 &#10;13 &#10;12 &#10;11 &#10;10 &#10;9 &#10;5 &#10;4 &#10;3 &#10;2 &#10;0.9 &#10;0.8 &#10;0.7 &#10;0.6 &#10;0.5 &#10;0.4 &#10;0.3 &#10;0.2 &#10;0.1 &#10;5 &#10;10 &#10;15 &#10;20 &#10;Board # &#10;25 &#10;30 &#10;35 &#10;40 ">
            <a:extLst>
              <a:ext uri="{FF2B5EF4-FFF2-40B4-BE49-F238E27FC236}">
                <a16:creationId xmlns:a16="http://schemas.microsoft.com/office/drawing/2014/main" id="{8946B568-E66A-3746-8861-A1E16EC3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213"/>
            <a:ext cx="91440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658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6F2419-ECB9-B34E-A84B-68765050F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0A4A9F-F9CD-8044-8120-6DC44E2F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8E891-0E1C-314C-BB39-89C92F10D3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3A8971D-1EF6-D44F-BA23-6E95A67570EA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9D961-A323-7F4E-BDF7-66EDBA347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487EE-6912-D649-94A3-88D4697A9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26" name="Picture 2" descr="Pdi : 4 , 6W , 00n7.7e + 09 , E =17.6MWm, T=l .4K &#10;14 &#10;0 &#10;12 &#10;1 1 &#10;10 &#10;0 &#10;0 &#10;C 6 &#10;5 &#10;0 &#10;4 &#10;3 &#10;囗 丨〔懮冂巴IIII囗Ⅰ 囗 &#10;2 &#10;0 &#10;0 &#10;20 &#10;25 &#10;30 &#10;40 &#10;5 &#10;35 &#10;Board # &#10;0.01 &#10;0 · 008 &#10;0 &#10;0 &#10;、 0.006 &#10;0 &#10;0 &#10;0 &#10;0 · 004 &#10;0 · 002 &#10;0 &#10;2 &#10;2 &#10;2 &#10;2 &#10;2 &#10;2 &#10;2 &#10;2 &#10;0 &#10;6 &#10;8 &#10;1 6 &#10;2 &#10;E ">
            <a:extLst>
              <a:ext uri="{FF2B5EF4-FFF2-40B4-BE49-F238E27FC236}">
                <a16:creationId xmlns:a16="http://schemas.microsoft.com/office/drawing/2014/main" id="{80B7A372-8F42-4148-85D5-8EC85FBC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799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761BD-3B87-B34E-A546-417CA503F712}"/>
              </a:ext>
            </a:extLst>
          </p:cNvPr>
          <p:cNvSpPr txBox="1"/>
          <p:nvPr/>
        </p:nvSpPr>
        <p:spPr>
          <a:xfrm>
            <a:off x="2218067" y="3959273"/>
            <a:ext cx="3028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Both hot spots and cold spots show beyond </a:t>
            </a:r>
            <a:r>
              <a:rPr lang="en-US" dirty="0" err="1">
                <a:solidFill>
                  <a:srgbClr val="000000"/>
                </a:solidFill>
              </a:rPr>
              <a:t>Ohmic</a:t>
            </a:r>
            <a:r>
              <a:rPr lang="en-US" dirty="0">
                <a:solidFill>
                  <a:srgbClr val="000000"/>
                </a:solidFill>
              </a:rPr>
              <a:t> heating above ~15 MV/m</a:t>
            </a:r>
          </a:p>
        </p:txBody>
      </p:sp>
    </p:spTree>
    <p:extLst>
      <p:ext uri="{BB962C8B-B14F-4D97-AF65-F5344CB8AC3E}">
        <p14:creationId xmlns:p14="http://schemas.microsoft.com/office/powerpoint/2010/main" val="4275208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7DABD2-FDA5-1345-A9B0-10611D4CE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7E6F70-5D48-8D40-BE83-A2BB4B5EE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BC818-BB30-E643-A531-27ED9FD77B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0091F2-300F-C74C-A80B-B1228DBA6637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BF4CD-2F0B-124A-B184-D3B4C2EFC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A8EA-6047-AC4E-903B-ECFA5C62F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050" name="Picture 2" descr="Pdiæ.6W, 0 7.7e + 09 , E =17.6MWm, T=l .4K &#10;14 &#10;13 &#10;0 &#10;12 &#10;囗 冂IIⅠ丨囗囗囗II囗丨 囗 囗 &#10;1 1 &#10;10 &#10;0 &#10;C 6 &#10;5 &#10;囗 囗 囗 囗丨囗|囝丨囗丨 囗 &#10;4 &#10;3 &#10;2 &#10;0 &#10;0 &#10;5 &#10;10 &#10;15 &#10;20 &#10;25 &#10;30 &#10;35 &#10;Board # &#10;0 &#10;0 &#10;0.08 &#10;0 &#10;0 &#10;、 0.06 &#10;0.04 &#10;0 &#10;0 &#10;0.02 &#10;0 &#10;0 &#10;2 &#10;2 &#10;2 &#10;2 &#10;2 &#10;2 &#10;2 &#10;2 &#10;0 &#10;12 &#10;14 &#10;2 &#10;E &#10;acc ">
            <a:extLst>
              <a:ext uri="{FF2B5EF4-FFF2-40B4-BE49-F238E27FC236}">
                <a16:creationId xmlns:a16="http://schemas.microsoft.com/office/drawing/2014/main" id="{B7036FFB-6879-0048-AF45-C7106629A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0"/>
            <a:ext cx="8162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842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2D6322-C2AA-9042-BB82-70844E659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A5FE53-E631-4947-8A71-2F9C4EB8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9DF88-545B-8647-9A6B-0532039D8E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812C5A6-8B75-8E4D-AB34-56E89A00E488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0B184-7BA9-4643-996A-597B572BA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6B804-E0A5-6A47-9049-1DB8D8EB8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074" name="Picture 2" descr="Pdiss 1.6W , 00 7.70 + 09 , E : 17.6MV / 叫 T=l .4K &#10;14 &#10;13 &#10;12 &#10;1 1 &#10;10 &#10;5 &#10;20 &#10;25 &#10;35 &#10;Board # &#10;0 , 02 &#10;0 , 015 &#10;IV &#10;0 、 01 &#10;0 , 005 &#10;10 &#10;12 &#10;1 6 &#10;18 &#10;acc ">
            <a:extLst>
              <a:ext uri="{FF2B5EF4-FFF2-40B4-BE49-F238E27FC236}">
                <a16:creationId xmlns:a16="http://schemas.microsoft.com/office/drawing/2014/main" id="{C12FD856-C9EC-9A49-B041-D93838B72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0"/>
            <a:ext cx="7826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9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1CCCB7-A228-C84E-B649-CB6A0402A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D34047-9524-6442-955D-769E089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3FA27-84D8-BA40-B128-76F4A63827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83EB89C-D2F0-4648-910E-0B43CBB34654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7B18A-6276-0A4E-82EF-07AEC7E9D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86DA0-0D23-5B4C-90C3-0B7F083EC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098" name="Picture 2" descr="Pdi 4.6W , 00 770 + 09 , E =17.6MV/m, T=l .4K &#10;14 &#10;13 &#10;0 &#10;12 &#10;1 1 &#10;10 &#10;0 &#10;6 &#10;5 &#10;0 &#10;4 &#10;3 &#10;2 &#10;0 &#10;0 &#10;5 &#10;15 &#10;20 &#10;25 &#10;30 &#10;35 &#10;40 &#10;Board # &#10;0 · 06 &#10;0 &#10;0 &#10;0.04 &#10;冖 y] LV &#10;0 &#10;0.02 &#10;0 &#10;0 &#10;2 &#10;2 &#10;2 &#10;2 &#10;2 &#10;2 &#10;2 &#10;2 &#10;0 &#10;14 &#10;2 &#10;E &#10;acc ">
            <a:extLst>
              <a:ext uri="{FF2B5EF4-FFF2-40B4-BE49-F238E27FC236}">
                <a16:creationId xmlns:a16="http://schemas.microsoft.com/office/drawing/2014/main" id="{431A0E35-EEFE-784B-9E4E-46C9480FA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0"/>
            <a:ext cx="8018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22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B22512A-5749-C94D-B9A4-F3723C2991BB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2D5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" y="2736502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200" b="1" dirty="0">
                <a:solidFill>
                  <a:prstClr val="white"/>
                </a:solidFill>
                <a:latin typeface="Palatino Linotype"/>
                <a:ea typeface="ヒラギノ角ゴ ProN W3" charset="-128"/>
                <a:cs typeface="Palatino Linotype"/>
                <a:sym typeface="Gill Sans" charset="0"/>
              </a:rPr>
              <a:t>Development of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50520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189715-B32E-6240-AEDD-0C78AFB81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66589F-0ED1-B941-8D6A-781E7A49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2A4EB-718E-9548-93B4-150D497335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59F499-DBF6-C54E-A15A-290522783C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t>6/22/18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95C5C-BA51-0E44-A02D-5C260BAD8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Sam Posen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52224-FCDC-BA49-92B5-268E561F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4B9EFD-EC7A-CB4E-A12D-FB3A595B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6"/>
            <a:ext cx="9144000" cy="683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580AB-D744-534F-B631-BDE852BF4027}"/>
              </a:ext>
            </a:extLst>
          </p:cNvPr>
          <p:cNvSpPr txBox="1"/>
          <p:nvPr/>
        </p:nvSpPr>
        <p:spPr>
          <a:xfrm>
            <a:off x="2948608" y="3078867"/>
            <a:ext cx="3426107" cy="101566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13% lattice mismatch between Nb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film 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bulk for thin regions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0943E0-1BA6-1148-ACB6-0B805A9B4B58}"/>
              </a:ext>
            </a:extLst>
          </p:cNvPr>
          <p:cNvCxnSpPr>
            <a:cxnSpLocks/>
          </p:cNvCxnSpPr>
          <p:nvPr/>
        </p:nvCxnSpPr>
        <p:spPr>
          <a:xfrm>
            <a:off x="5544273" y="4094530"/>
            <a:ext cx="324092" cy="813136"/>
          </a:xfrm>
          <a:prstGeom prst="straightConnector1">
            <a:avLst/>
          </a:prstGeom>
          <a:ln>
            <a:solidFill>
              <a:schemeClr val="tx2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A4AC1C-7EF7-9E4A-A3A6-E0FB1BE28773}"/>
              </a:ext>
            </a:extLst>
          </p:cNvPr>
          <p:cNvCxnSpPr>
            <a:cxnSpLocks/>
          </p:cNvCxnSpPr>
          <p:nvPr/>
        </p:nvCxnSpPr>
        <p:spPr>
          <a:xfrm flipH="1">
            <a:off x="2102783" y="4083017"/>
            <a:ext cx="1371552" cy="986694"/>
          </a:xfrm>
          <a:prstGeom prst="straightConnector1">
            <a:avLst/>
          </a:prstGeom>
          <a:ln>
            <a:solidFill>
              <a:schemeClr val="tx2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08356E4-F8DB-DD49-83C2-0E2E3E75E725}"/>
              </a:ext>
            </a:extLst>
          </p:cNvPr>
          <p:cNvSpPr txBox="1"/>
          <p:nvPr/>
        </p:nvSpPr>
        <p:spPr>
          <a:xfrm>
            <a:off x="1322027" y="1771283"/>
            <a:ext cx="7006727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Epitaxial relationship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observed between Nb</a:t>
            </a:r>
            <a:r>
              <a:rPr kumimoji="0" lang="en-US" sz="2000" i="0" u="none" strike="noStrike" kern="1200" cap="none" spc="0" normalizeH="0" baseline="-2500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film and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bulk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appears to be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clue to understand formation of thin, lossy regions –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arXiv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preprint to be posted soon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136431-0568-F74D-A7FA-41CA46A497B0}"/>
              </a:ext>
            </a:extLst>
          </p:cNvPr>
          <p:cNvSpPr txBox="1"/>
          <p:nvPr/>
        </p:nvSpPr>
        <p:spPr>
          <a:xfrm>
            <a:off x="17277" y="5045577"/>
            <a:ext cx="153647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Jae-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Yel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 Lee, Northwestern University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Fermilab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 – presented at TTC 2018</a:t>
            </a:r>
          </a:p>
        </p:txBody>
      </p:sp>
    </p:spTree>
    <p:extLst>
      <p:ext uri="{BB962C8B-B14F-4D97-AF65-F5344CB8AC3E}">
        <p14:creationId xmlns:p14="http://schemas.microsoft.com/office/powerpoint/2010/main" val="221205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SRF Experimental Program at Fermilab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97D26-CB73-4234-AD68-8E2FFD4E8B8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28600" y="830704"/>
            <a:ext cx="8672513" cy="181815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Goals: 1) further improvement to </a:t>
            </a:r>
            <a:r>
              <a:rPr lang="en-US" i="1" dirty="0">
                <a:solidFill>
                  <a:srgbClr val="000000"/>
                </a:solidFill>
              </a:rPr>
              <a:t>Q</a:t>
            </a:r>
            <a:r>
              <a:rPr lang="en-US" i="1" baseline="-25000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i="1" dirty="0" err="1">
                <a:solidFill>
                  <a:srgbClr val="000000"/>
                </a:solidFill>
              </a:rPr>
              <a:t>E</a:t>
            </a:r>
            <a:r>
              <a:rPr lang="en-US" i="1" baseline="-25000" dirty="0" err="1">
                <a:solidFill>
                  <a:srgbClr val="000000"/>
                </a:solidFill>
              </a:rPr>
              <a:t>acc</a:t>
            </a:r>
            <a:r>
              <a:rPr lang="en-US" dirty="0">
                <a:solidFill>
                  <a:srgbClr val="000000"/>
                </a:solidFill>
              </a:rPr>
              <a:t> 2) scale up to production-style cavities</a:t>
            </a:r>
          </a:p>
          <a:p>
            <a:r>
              <a:rPr lang="en-US" dirty="0">
                <a:solidFill>
                  <a:srgbClr val="000000"/>
                </a:solidFill>
              </a:rPr>
              <a:t>Large Nb</a:t>
            </a:r>
            <a:r>
              <a:rPr lang="en-US" baseline="-25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Sn SRF coating apparatus commissioned</a:t>
            </a:r>
          </a:p>
          <a:p>
            <a:r>
              <a:rPr lang="en-US" dirty="0">
                <a:solidFill>
                  <a:srgbClr val="000000"/>
                </a:solidFill>
              </a:rPr>
              <a:t>First samples coated Jan 30, 2017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54D81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pic>
        <p:nvPicPr>
          <p:cNvPr id="9" name="Content Placeholder 6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3020015"/>
            <a:ext cx="5861655" cy="32999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540" y="3020015"/>
            <a:ext cx="3588985" cy="1210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34762" b="41514"/>
          <a:stretch/>
        </p:blipFill>
        <p:spPr>
          <a:xfrm>
            <a:off x="6288764" y="4441544"/>
            <a:ext cx="2794761" cy="187843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3220" y="3817423"/>
            <a:ext cx="11682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New door and heat shields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7598" y="3228181"/>
            <a:ext cx="2918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New </a:t>
            </a:r>
            <a:r>
              <a:rPr lang="en-US" sz="2000" b="1" dirty="0" err="1">
                <a:solidFill>
                  <a:schemeClr val="bg1"/>
                </a:solidFill>
                <a:latin typeface="Arial"/>
                <a:cs typeface="Arial"/>
              </a:rPr>
              <a:t>Nb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chamber, 20”diam, 82” long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84319" y="3877753"/>
            <a:ext cx="204831" cy="448665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377598" y="5557403"/>
            <a:ext cx="2918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Existing vacuum furnace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3048" y="2502691"/>
            <a:ext cx="584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1.3 GHz 1-cell (current state of Nb</a:t>
            </a:r>
            <a:r>
              <a:rPr lang="en-US" baseline="-25000" dirty="0"/>
              <a:t>3</a:t>
            </a:r>
            <a:r>
              <a:rPr lang="en-US" dirty="0"/>
              <a:t>Sn R&amp;D)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75048" y="2537953"/>
            <a:ext cx="3108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650 MHz 5-cell (future)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043714" y="2878667"/>
            <a:ext cx="628952" cy="684323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845905" y="2964356"/>
            <a:ext cx="181428" cy="434406"/>
          </a:xfrm>
          <a:prstGeom prst="straightConnector1">
            <a:avLst/>
          </a:prstGeom>
          <a:ln w="38100" cmpd="sng">
            <a:solidFill>
              <a:schemeClr val="accent4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5F17678-FA13-344D-B4BF-AAAF4E61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C3FAA-3E27-4441-8E15-F1C525B61BCE}" type="datetime1">
              <a:rPr lang="en-US" altLang="en-US" smtClean="0"/>
              <a:t>6/22/18</a:t>
            </a:fld>
            <a:endParaRPr lang="en-US" alt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91C0D7C-402C-4A45-ACF7-F2C7F47C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0381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79D3903-2F4C-9F44-B2C0-3E0653B7F8E5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2D5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" y="2736502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200" b="1" dirty="0">
                <a:solidFill>
                  <a:prstClr val="white"/>
                </a:solidFill>
                <a:latin typeface="Palatino Linotype"/>
                <a:ea typeface="ヒラギノ角ゴ ProN W3" charset="-128"/>
                <a:cs typeface="Palatino Linotype"/>
                <a:sym typeface="Gill Sans" charset="0"/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0910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2CA83F-B29E-CC48-A5B2-9C8B4F2C0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Recipe development at </a:t>
            </a:r>
            <a:r>
              <a:rPr lang="en-US" dirty="0" err="1"/>
              <a:t>Fermilab</a:t>
            </a:r>
            <a:r>
              <a:rPr lang="en-US" dirty="0"/>
              <a:t> has led to nice performance on single cell cavity</a:t>
            </a:r>
          </a:p>
          <a:p>
            <a:pPr lvl="1"/>
            <a:r>
              <a:rPr lang="en-US" dirty="0"/>
              <a:t>Quench field 18 MV/m</a:t>
            </a:r>
          </a:p>
          <a:p>
            <a:pPr lvl="1"/>
            <a:r>
              <a:rPr lang="en-US" dirty="0"/>
              <a:t>Q</a:t>
            </a:r>
            <a:r>
              <a:rPr lang="en-US" baseline="-25000" dirty="0"/>
              <a:t>0</a:t>
            </a:r>
            <a:r>
              <a:rPr lang="en-US" dirty="0"/>
              <a:t> at 4.4 K &gt;1e10 at 10 MV/m, Q</a:t>
            </a:r>
            <a:r>
              <a:rPr lang="en-US" baseline="-25000" dirty="0"/>
              <a:t>0</a:t>
            </a:r>
            <a:r>
              <a:rPr lang="en-US" dirty="0"/>
              <a:t> at 2.0 K &gt;5e10 at 10 MV/m</a:t>
            </a:r>
          </a:p>
          <a:p>
            <a:pPr lvl="1"/>
            <a:r>
              <a:rPr lang="en-US" dirty="0"/>
              <a:t>Some Q-slope above 10 MV/m</a:t>
            </a:r>
          </a:p>
          <a:p>
            <a:r>
              <a:rPr lang="en-US" dirty="0"/>
              <a:t>Next steps:</a:t>
            </a:r>
          </a:p>
          <a:p>
            <a:pPr lvl="1"/>
            <a:r>
              <a:rPr lang="en-US" dirty="0"/>
              <a:t>Reproducibility on single cells</a:t>
            </a:r>
          </a:p>
          <a:p>
            <a:pPr lvl="1"/>
            <a:r>
              <a:rPr lang="en-US" dirty="0"/>
              <a:t>Push to remove Q-slope and increase maximum gradient</a:t>
            </a:r>
          </a:p>
          <a:p>
            <a:pPr lvl="1"/>
            <a:r>
              <a:rPr lang="en-US" dirty="0"/>
              <a:t>Move into other frequencies and into </a:t>
            </a:r>
            <a:r>
              <a:rPr lang="en-US" dirty="0" err="1"/>
              <a:t>multicells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D43C9D-6389-6F42-B87A-5120C0B30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3A9D0-C2DC-C34C-BA91-A999718913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B0F95D6-B338-8448-B27F-8E11004C323B}" type="datetime1">
              <a:rPr lang="en-US" smtClean="0"/>
              <a:t>6/27/18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FD990-946E-9D4A-9715-B5EF492F5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Sam Posen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8B0BE-1268-9148-B820-950EC4A14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4620A-E01C-2647-8D17-AC4CB9405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0" t="9865" r="41270" b="18828"/>
          <a:stretch/>
        </p:blipFill>
        <p:spPr>
          <a:xfrm>
            <a:off x="5544276" y="4757926"/>
            <a:ext cx="1936024" cy="199111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83AD67-3A3A-FD44-ABF6-FFD5A0806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039" y="4757927"/>
            <a:ext cx="2644761" cy="1983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993401-4D33-4749-B04F-E53123015C71}"/>
              </a:ext>
            </a:extLst>
          </p:cNvPr>
          <p:cNvSpPr txBox="1"/>
          <p:nvPr/>
        </p:nvSpPr>
        <p:spPr>
          <a:xfrm>
            <a:off x="1155700" y="5110377"/>
            <a:ext cx="1457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650 MHz 1-cell </a:t>
            </a:r>
            <a:r>
              <a:rPr lang="en-US" sz="1800" dirty="0" err="1">
                <a:solidFill>
                  <a:srgbClr val="000000"/>
                </a:solidFill>
              </a:rPr>
              <a:t>Nb</a:t>
            </a:r>
            <a:r>
              <a:rPr lang="en-US" sz="1800" dirty="0">
                <a:solidFill>
                  <a:srgbClr val="000000"/>
                </a:solidFill>
              </a:rPr>
              <a:t> flange welding</a:t>
            </a:r>
          </a:p>
        </p:txBody>
      </p:sp>
    </p:spTree>
    <p:extLst>
      <p:ext uri="{BB962C8B-B14F-4D97-AF65-F5344CB8AC3E}">
        <p14:creationId xmlns:p14="http://schemas.microsoft.com/office/powerpoint/2010/main" val="67860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n 32"/>
          <p:cNvSpPr/>
          <p:nvPr/>
        </p:nvSpPr>
        <p:spPr>
          <a:xfrm rot="16200000">
            <a:off x="1889114" y="1680090"/>
            <a:ext cx="2840285" cy="5878286"/>
          </a:xfrm>
          <a:prstGeom prst="can">
            <a:avLst>
              <a:gd name="adj" fmla="val 7993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Can 33"/>
          <p:cNvSpPr/>
          <p:nvPr/>
        </p:nvSpPr>
        <p:spPr>
          <a:xfrm>
            <a:off x="4473223" y="3567357"/>
            <a:ext cx="1443470" cy="2224870"/>
          </a:xfrm>
          <a:prstGeom prst="can">
            <a:avLst>
              <a:gd name="adj" fmla="val 7993"/>
            </a:avLst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 Mechanism: Vapor Diffusion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BAFD714-E2DD-4A4B-A9E7-C29E8E5E0769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46156" y="801127"/>
            <a:ext cx="3048000" cy="2133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79756" y="801127"/>
            <a:ext cx="76200" cy="685800"/>
          </a:xfrm>
          <a:prstGeom prst="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79756" y="1486927"/>
            <a:ext cx="76200" cy="685800"/>
          </a:xfrm>
          <a:prstGeom prst="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9756" y="2148013"/>
            <a:ext cx="76200" cy="762000"/>
          </a:xfrm>
          <a:prstGeom prst="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55956" y="801127"/>
            <a:ext cx="838200" cy="2133600"/>
          </a:xfrm>
          <a:prstGeom prst="rect">
            <a:avLst/>
          </a:prstGeom>
          <a:gradFill>
            <a:gsLst>
              <a:gs pos="9000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08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98756" y="2553727"/>
            <a:ext cx="990600" cy="0"/>
          </a:xfrm>
          <a:prstGeom prst="straightConnector1">
            <a:avLst/>
          </a:prstGeom>
          <a:noFill/>
          <a:ln w="63500" cap="flat" cmpd="sng" algn="ctr">
            <a:solidFill>
              <a:srgbClr val="8064A2"/>
            </a:solidFill>
            <a:prstDash val="solid"/>
            <a:headEnd type="none" w="lg" len="lg"/>
            <a:tailEnd type="stealth" w="lg" len="lg"/>
          </a:ln>
          <a:effectLst/>
        </p:spPr>
      </p:cxnSp>
      <p:sp>
        <p:nvSpPr>
          <p:cNvPr id="17" name="Oval 16"/>
          <p:cNvSpPr/>
          <p:nvPr/>
        </p:nvSpPr>
        <p:spPr>
          <a:xfrm>
            <a:off x="6179556" y="1715527"/>
            <a:ext cx="152400" cy="152400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84356" y="2020327"/>
            <a:ext cx="152400" cy="152400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36756" y="1563127"/>
            <a:ext cx="152400" cy="152400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65356" y="1867927"/>
            <a:ext cx="152400" cy="152400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170156" y="1639327"/>
            <a:ext cx="609600" cy="457200"/>
          </a:xfrm>
          <a:prstGeom prst="rightArrow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46156" y="855241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Sn</a:t>
            </a:r>
            <a:r>
              <a:rPr lang="en-US" sz="2000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vapor arrives at surface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8400" y="2226841"/>
            <a:ext cx="114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7030A0"/>
                </a:solidFill>
                <a:latin typeface="Calibri"/>
              </a:rPr>
              <a:t>Sn diffusion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51230" y="2325127"/>
            <a:ext cx="2819400" cy="609600"/>
          </a:xfrm>
          <a:prstGeom prst="roundRect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1" i="1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source temperature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=~1200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7782" y="669647"/>
            <a:ext cx="4026909" cy="7641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independently controlling Sn vapor abundance, it can balanced with Sn diffusion rate to achieve desired stoichiometry</a:t>
            </a:r>
          </a:p>
        </p:txBody>
      </p:sp>
      <p:cxnSp>
        <p:nvCxnSpPr>
          <p:cNvPr id="26" name="Straight Connector 25"/>
          <p:cNvCxnSpPr>
            <a:stCxn id="57" idx="3"/>
          </p:cNvCxnSpPr>
          <p:nvPr/>
        </p:nvCxnSpPr>
        <p:spPr>
          <a:xfrm>
            <a:off x="3309257" y="1839628"/>
            <a:ext cx="938187" cy="1323699"/>
          </a:xfrm>
          <a:prstGeom prst="line">
            <a:avLst/>
          </a:prstGeom>
          <a:noFill/>
          <a:ln w="38100" cap="flat" cmpd="sng" algn="ctr">
            <a:solidFill>
              <a:srgbClr val="B66D31"/>
            </a:solidFill>
            <a:prstDash val="solid"/>
          </a:ln>
          <a:effectLst/>
        </p:spPr>
      </p:cxnSp>
      <p:cxnSp>
        <p:nvCxnSpPr>
          <p:cNvPr id="27" name="Straight Connector 26"/>
          <p:cNvCxnSpPr>
            <a:endCxn id="24" idx="3"/>
          </p:cNvCxnSpPr>
          <p:nvPr/>
        </p:nvCxnSpPr>
        <p:spPr>
          <a:xfrm flipH="1" flipV="1">
            <a:off x="3270630" y="2629927"/>
            <a:ext cx="1202592" cy="1381996"/>
          </a:xfrm>
          <a:prstGeom prst="line">
            <a:avLst/>
          </a:prstGeom>
          <a:noFill/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7086600" y="316492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chemeClr val="tx1"/>
                </a:solidFill>
                <a:latin typeface="Calibri"/>
              </a:rPr>
              <a:t>Sn</a:t>
            </a:r>
            <a:endParaRPr lang="en-US" sz="1800" b="1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32156" y="171552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Nb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92523" y="316492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Calibri"/>
              </a:rPr>
              <a:t>Nb</a:t>
            </a:r>
            <a:r>
              <a:rPr lang="en-US" sz="1800" b="1" baseline="-25000" dirty="0">
                <a:solidFill>
                  <a:schemeClr val="tx1"/>
                </a:solidFill>
                <a:latin typeface="Calibri"/>
              </a:rPr>
              <a:t>3</a:t>
            </a:r>
            <a:r>
              <a:rPr lang="en-US" sz="1800" b="1" dirty="0">
                <a:solidFill>
                  <a:schemeClr val="tx1"/>
                </a:solidFill>
                <a:latin typeface="Calibri"/>
              </a:rPr>
              <a:t>Sn</a:t>
            </a:r>
          </a:p>
        </p:txBody>
      </p:sp>
      <p:cxnSp>
        <p:nvCxnSpPr>
          <p:cNvPr id="31" name="Straight Arrow Connector 30"/>
          <p:cNvCxnSpPr>
            <a:stCxn id="28" idx="0"/>
          </p:cNvCxnSpPr>
          <p:nvPr/>
        </p:nvCxnSpPr>
        <p:spPr>
          <a:xfrm flipV="1">
            <a:off x="7505700" y="2782327"/>
            <a:ext cx="274056" cy="382597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tailEnd type="stealth" w="lg" len="lg"/>
          </a:ln>
          <a:effectLst/>
        </p:spPr>
      </p:cxnSp>
      <p:cxnSp>
        <p:nvCxnSpPr>
          <p:cNvPr id="32" name="Straight Arrow Connector 31"/>
          <p:cNvCxnSpPr>
            <a:stCxn id="30" idx="0"/>
          </p:cNvCxnSpPr>
          <p:nvPr/>
        </p:nvCxnSpPr>
        <p:spPr>
          <a:xfrm flipH="1" flipV="1">
            <a:off x="7932156" y="2782327"/>
            <a:ext cx="179467" cy="382597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tailEnd type="stealth" w="lg" len="lg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868405" y="5392343"/>
            <a:ext cx="13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B66D31"/>
                </a:solidFill>
                <a:latin typeface="Calibri"/>
              </a:rPr>
              <a:t>UHV furnace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7090" y="3296520"/>
            <a:ext cx="1068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Nb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cavity substrate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636179" y="3836963"/>
            <a:ext cx="189087" cy="229773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stealth" w="lg" len="lg"/>
          </a:ln>
          <a:effectLst/>
        </p:spPr>
      </p:cxnSp>
      <p:cxnSp>
        <p:nvCxnSpPr>
          <p:cNvPr id="53" name="Straight Connector 52"/>
          <p:cNvCxnSpPr/>
          <p:nvPr/>
        </p:nvCxnSpPr>
        <p:spPr>
          <a:xfrm flipV="1">
            <a:off x="3439885" y="2934727"/>
            <a:ext cx="5246915" cy="1077196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ysDash"/>
          </a:ln>
          <a:effectLst/>
        </p:spPr>
      </p:cxnSp>
      <p:cxnSp>
        <p:nvCxnSpPr>
          <p:cNvPr id="54" name="Straight Connector 53"/>
          <p:cNvCxnSpPr/>
          <p:nvPr/>
        </p:nvCxnSpPr>
        <p:spPr>
          <a:xfrm flipV="1">
            <a:off x="3270630" y="2920696"/>
            <a:ext cx="2399063" cy="1091227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ysDash"/>
          </a:ln>
          <a:effectLst/>
        </p:spPr>
      </p:cxnSp>
      <p:cxnSp>
        <p:nvCxnSpPr>
          <p:cNvPr id="55" name="Straight Connector 54"/>
          <p:cNvCxnSpPr>
            <a:endCxn id="11" idx="1"/>
          </p:cNvCxnSpPr>
          <p:nvPr/>
        </p:nvCxnSpPr>
        <p:spPr>
          <a:xfrm flipV="1">
            <a:off x="3439885" y="1867927"/>
            <a:ext cx="2206271" cy="1882739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ysDash"/>
          </a:ln>
          <a:effectLst/>
        </p:spPr>
      </p:cxnSp>
      <p:sp>
        <p:nvSpPr>
          <p:cNvPr id="56" name="Bent Arrow 55"/>
          <p:cNvSpPr/>
          <p:nvPr/>
        </p:nvSpPr>
        <p:spPr>
          <a:xfrm>
            <a:off x="4473222" y="855241"/>
            <a:ext cx="1249133" cy="2733667"/>
          </a:xfrm>
          <a:prstGeom prst="bentArrow">
            <a:avLst>
              <a:gd name="adj1" fmla="val 18365"/>
              <a:gd name="adj2" fmla="val 15996"/>
              <a:gd name="adj3" fmla="val 18365"/>
              <a:gd name="adj4" fmla="val 34272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9857" y="1534828"/>
            <a:ext cx="2819400" cy="609600"/>
          </a:xfrm>
          <a:prstGeom prst="roundRect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1" i="1" u="none" strike="noStrike" kern="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furnace temperature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=~1100 C</a:t>
            </a:r>
          </a:p>
        </p:txBody>
      </p:sp>
      <p:sp>
        <p:nvSpPr>
          <p:cNvPr id="58" name="Bent Arrow 57"/>
          <p:cNvSpPr/>
          <p:nvPr/>
        </p:nvSpPr>
        <p:spPr>
          <a:xfrm>
            <a:off x="5265057" y="2226839"/>
            <a:ext cx="1090435" cy="972251"/>
          </a:xfrm>
          <a:prstGeom prst="bentArrow">
            <a:avLst>
              <a:gd name="adj1" fmla="val 20075"/>
              <a:gd name="adj2" fmla="val 16910"/>
              <a:gd name="adj3" fmla="val 22543"/>
              <a:gd name="adj4" fmla="val 45245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  <a:lumMod val="75000"/>
                  <a:lumOff val="25000"/>
                </a:srgbClr>
              </a:gs>
              <a:gs pos="80000">
                <a:srgbClr val="F79646">
                  <a:shade val="93000"/>
                  <a:satMod val="130000"/>
                  <a:lumMod val="75000"/>
                  <a:lumOff val="25000"/>
                </a:srgbClr>
              </a:gs>
              <a:gs pos="100000">
                <a:srgbClr val="F79646">
                  <a:shade val="94000"/>
                  <a:satMod val="135000"/>
                  <a:lumMod val="75000"/>
                  <a:lumOff val="2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/>
          <a:srcRect l="23056" t="24155" r="38532" b="6634"/>
          <a:stretch/>
        </p:blipFill>
        <p:spPr>
          <a:xfrm>
            <a:off x="6506375" y="3567356"/>
            <a:ext cx="2491512" cy="2450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1" name="Picture 60" descr="singlecellxsection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32" b="84859" l="1183" r="83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25" r="15201" b="15149"/>
          <a:stretch/>
        </p:blipFill>
        <p:spPr>
          <a:xfrm>
            <a:off x="1206404" y="3512616"/>
            <a:ext cx="4710289" cy="2218281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4916820" y="4826000"/>
            <a:ext cx="515958" cy="557838"/>
          </a:xfrm>
          <a:prstGeom prst="roundRect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2854023" y="4176889"/>
            <a:ext cx="2411034" cy="1471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 flipH="1" flipV="1">
            <a:off x="3286381" y="4394614"/>
            <a:ext cx="1978676" cy="13466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 flipH="1">
            <a:off x="2852939" y="4614335"/>
            <a:ext cx="2412118" cy="14755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stealth" w="lg" len="lg"/>
          </a:ln>
          <a:effectLst/>
        </p:spPr>
      </p:cxnSp>
      <p:sp>
        <p:nvSpPr>
          <p:cNvPr id="44" name="Oval 43"/>
          <p:cNvSpPr/>
          <p:nvPr/>
        </p:nvSpPr>
        <p:spPr>
          <a:xfrm>
            <a:off x="2736421" y="4695371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97746" y="4109947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55753" y="4324059"/>
            <a:ext cx="130628" cy="130629"/>
          </a:xfrm>
          <a:prstGeom prst="ellipse">
            <a:avLst/>
          </a:prstGeom>
          <a:gradFill>
            <a:gsLst>
              <a:gs pos="0">
                <a:srgbClr val="FFFFFF"/>
              </a:gs>
              <a:gs pos="16000">
                <a:srgbClr val="1F1F1F"/>
              </a:gs>
              <a:gs pos="17999">
                <a:srgbClr val="FFFFFF"/>
              </a:gs>
              <a:gs pos="42000">
                <a:srgbClr val="636363"/>
              </a:gs>
              <a:gs pos="53000">
                <a:srgbClr val="CFCFCF"/>
              </a:gs>
              <a:gs pos="66000">
                <a:srgbClr val="CFCFCF"/>
              </a:gs>
              <a:gs pos="75999">
                <a:srgbClr val="1F1F1F"/>
              </a:gs>
              <a:gs pos="78999">
                <a:srgbClr val="FFFFFF"/>
              </a:gs>
              <a:gs pos="100000">
                <a:srgbClr val="7F7F7F"/>
              </a:gs>
            </a:gsLst>
            <a:lin ang="108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04912" y="3588908"/>
            <a:ext cx="71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srgbClr val="FF0000"/>
                </a:solidFill>
                <a:latin typeface="Calibri"/>
              </a:rPr>
              <a:t>Sn</a:t>
            </a:r>
            <a:r>
              <a:rPr lang="en-US" sz="1600" b="1" dirty="0">
                <a:solidFill>
                  <a:srgbClr val="FF0000"/>
                </a:solidFill>
                <a:latin typeface="Calibri"/>
              </a:rPr>
              <a:t> Vapor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23613" y="5561620"/>
            <a:ext cx="799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/>
              </a:rPr>
              <a:t>Heater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3719824" y="5561620"/>
            <a:ext cx="894509" cy="156657"/>
          </a:xfrm>
          <a:prstGeom prst="straightConnector1">
            <a:avLst/>
          </a:prstGeom>
          <a:noFill/>
          <a:ln w="19050" cap="flat" cmpd="sng" algn="ctr">
            <a:solidFill>
              <a:srgbClr val="002060"/>
            </a:solidFill>
            <a:prstDash val="solid"/>
            <a:tailEnd type="stealth" w="lg" len="lg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5432778" y="6072428"/>
            <a:ext cx="3642296" cy="750583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Technique development:</a:t>
            </a:r>
            <a:r>
              <a:rPr kumimoji="0" lang="en-US" sz="12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Saur and </a:t>
            </a:r>
            <a:r>
              <a:rPr kumimoji="0" lang="en-US" sz="120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Wurm</a:t>
            </a:r>
            <a:r>
              <a:rPr kumimoji="0" lang="en-US" sz="12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Die </a:t>
            </a:r>
            <a:r>
              <a:rPr kumimoji="0" lang="en-US" sz="120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Naturwissenchaften</a:t>
            </a:r>
            <a:r>
              <a:rPr kumimoji="0" lang="en-US" sz="12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1962, Hillenbrand et al. IEEE Transactions on Magnetics 1977, </a:t>
            </a:r>
            <a:r>
              <a:rPr kumimoji="0" lang="en-US" sz="120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Peiniger</a:t>
            </a:r>
            <a:r>
              <a:rPr kumimoji="0" lang="en-US" sz="120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SRF’88.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178628" y="3750666"/>
            <a:ext cx="261257" cy="261257"/>
          </a:xfrm>
          <a:prstGeom prst="rect">
            <a:avLst/>
          </a:prstGeom>
          <a:noFill/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3178628" y="800276"/>
            <a:ext cx="2501952" cy="2950390"/>
          </a:xfrm>
          <a:prstGeom prst="line">
            <a:avLst/>
          </a:prstGeom>
          <a:noFill/>
          <a:ln w="25400" cap="flat" cmpd="sng" algn="ctr">
            <a:solidFill>
              <a:srgbClr val="0070C0"/>
            </a:solidFill>
            <a:prstDash val="sysDash"/>
          </a:ln>
          <a:effectLst/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31C6F-B182-754F-9FD3-B6D905781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50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F87D8E6-5B6F-464E-BD51-0B7124D67171}" type="datetime1">
              <a:rPr lang="en-US" smtClean="0"/>
              <a:t>6/22/18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Sam Posen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2D5D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" y="2736502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200" b="1" dirty="0">
                <a:solidFill>
                  <a:prstClr val="white"/>
                </a:solidFill>
                <a:latin typeface="Palatino Linotype"/>
                <a:ea typeface="ヒラギノ角ゴ ProN W3" charset="-128"/>
                <a:cs typeface="Palatino Linotype"/>
                <a:sym typeface="Gill Sans" charset="0"/>
              </a:rPr>
              <a:t>Cavity Coatings</a:t>
            </a:r>
          </a:p>
        </p:txBody>
      </p:sp>
    </p:spTree>
    <p:extLst>
      <p:ext uri="{BB962C8B-B14F-4D97-AF65-F5344CB8AC3E}">
        <p14:creationId xmlns:p14="http://schemas.microsoft.com/office/powerpoint/2010/main" val="21977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4B8028-85FF-D141-8578-4572644E4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19" y="4330766"/>
            <a:ext cx="7669552" cy="1575441"/>
          </a:xfrm>
        </p:spPr>
        <p:txBody>
          <a:bodyPr/>
          <a:lstStyle/>
          <a:p>
            <a:pPr marL="457200" indent="-457200" defTabSz="914400"/>
            <a:r>
              <a:rPr lang="en-US" dirty="0"/>
              <a:t>Appearance appears to correlate with performance</a:t>
            </a:r>
          </a:p>
          <a:p>
            <a:pPr marL="457200" indent="-457200" defTabSz="914400"/>
            <a:r>
              <a:rPr lang="en-US" dirty="0"/>
              <a:t>Several parameters found to be important: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F0377-D541-1948-BE25-82E2623F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03423"/>
            <a:ext cx="8686800" cy="427877"/>
          </a:xfrm>
        </p:spPr>
        <p:txBody>
          <a:bodyPr/>
          <a:lstStyle/>
          <a:p>
            <a:r>
              <a:rPr lang="en-US" dirty="0"/>
              <a:t>Recipe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3A8AF-8968-9841-A925-2E3C0BE1BF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BE3F5B-34E8-A44C-84B8-0CF21CE966E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t>6/22/18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38187-8321-F940-9E7B-17F956070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Sam Posen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D9CE3-2B47-2C4A-83C7-95548F948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12CFE0-2E92-7348-974F-0798EAC3878C}"/>
              </a:ext>
            </a:extLst>
          </p:cNvPr>
          <p:cNvGrpSpPr>
            <a:grpSpLocks noChangeAspect="1"/>
          </p:cNvGrpSpPr>
          <p:nvPr/>
        </p:nvGrpSpPr>
        <p:grpSpPr>
          <a:xfrm>
            <a:off x="-64998" y="679629"/>
            <a:ext cx="4551817" cy="3436939"/>
            <a:chOff x="514416" y="29370542"/>
            <a:chExt cx="7621222" cy="5754554"/>
          </a:xfrm>
        </p:grpSpPr>
        <p:pic>
          <p:nvPicPr>
            <p:cNvPr id="10" name="Picture 6" descr="'.•들寸따 ">
              <a:extLst>
                <a:ext uri="{FF2B5EF4-FFF2-40B4-BE49-F238E27FC236}">
                  <a16:creationId xmlns:a16="http://schemas.microsoft.com/office/drawing/2014/main" id="{74B256D6-4BB4-BE45-A9E6-74D982BB8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640" y="29370542"/>
              <a:ext cx="7547998" cy="575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8A50FD-4503-1D49-91D9-5F51D16D45C4}"/>
                </a:ext>
              </a:extLst>
            </p:cNvPr>
            <p:cNvSpPr txBox="1"/>
            <p:nvPr/>
          </p:nvSpPr>
          <p:spPr>
            <a:xfrm>
              <a:off x="514416" y="29458036"/>
              <a:ext cx="2448232" cy="118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Geneva" pitchFamily="121" charset="-128"/>
                  <a:cs typeface="+mn-cs"/>
                </a:rPr>
                <a:t>0.4 g tin evaporated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D3B37E-AAEB-434C-B687-BBD6D2BA8CE1}"/>
                </a:ext>
              </a:extLst>
            </p:cNvPr>
            <p:cNvSpPr txBox="1"/>
            <p:nvPr/>
          </p:nvSpPr>
          <p:spPr>
            <a:xfrm>
              <a:off x="3237684" y="32938610"/>
              <a:ext cx="3361930" cy="118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Geneva" pitchFamily="121" charset="-128"/>
                  <a:cs typeface="+mn-cs"/>
                </a:rPr>
                <a:t>Apparent thin or uncoated areas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0D5D06-506B-2C48-8C3E-25A0AB1D3C93}"/>
                </a:ext>
              </a:extLst>
            </p:cNvPr>
            <p:cNvCxnSpPr/>
            <p:nvPr/>
          </p:nvCxnSpPr>
          <p:spPr>
            <a:xfrm flipH="1" flipV="1">
              <a:off x="3737324" y="31293795"/>
              <a:ext cx="624315" cy="1675605"/>
            </a:xfrm>
            <a:prstGeom prst="straightConnector1">
              <a:avLst/>
            </a:prstGeom>
            <a:ln w="53975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240DCA-DD08-3644-852C-60C3334B3822}"/>
              </a:ext>
            </a:extLst>
          </p:cNvPr>
          <p:cNvGrpSpPr>
            <a:grpSpLocks noChangeAspect="1"/>
          </p:cNvGrpSpPr>
          <p:nvPr/>
        </p:nvGrpSpPr>
        <p:grpSpPr>
          <a:xfrm>
            <a:off x="4890979" y="679624"/>
            <a:ext cx="4234165" cy="3436938"/>
            <a:chOff x="8506041" y="29341377"/>
            <a:chExt cx="7125299" cy="57837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42F8C2-9E7C-2644-B65F-00C341D92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994" b="20154"/>
            <a:stretch/>
          </p:blipFill>
          <p:spPr>
            <a:xfrm>
              <a:off x="8506041" y="29341377"/>
              <a:ext cx="7125299" cy="578371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CD990B-0D67-F948-9EEA-E10DCD011AF2}"/>
                </a:ext>
              </a:extLst>
            </p:cNvPr>
            <p:cNvSpPr txBox="1"/>
            <p:nvPr/>
          </p:nvSpPr>
          <p:spPr>
            <a:xfrm>
              <a:off x="8506041" y="29371927"/>
              <a:ext cx="2448232" cy="119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Geneva" pitchFamily="121" charset="-128"/>
                  <a:cs typeface="+mn-cs"/>
                </a:rPr>
                <a:t>1.5 g tin evaporated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9375E7-FD7D-D741-83F5-CC2C547169FD}"/>
                </a:ext>
              </a:extLst>
            </p:cNvPr>
            <p:cNvSpPr txBox="1"/>
            <p:nvPr/>
          </p:nvSpPr>
          <p:spPr>
            <a:xfrm>
              <a:off x="9118271" y="32522577"/>
              <a:ext cx="2448232" cy="119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Geneva" pitchFamily="121" charset="-128"/>
                  <a:cs typeface="+mn-cs"/>
                </a:rPr>
                <a:t>Apparent Residual tin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4AC2A72-7F9C-484A-94FE-D06CAFD1B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85322" y="32522577"/>
              <a:ext cx="1227374" cy="275426"/>
            </a:xfrm>
            <a:prstGeom prst="straightConnector1">
              <a:avLst/>
            </a:prstGeom>
            <a:ln w="53975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DC004115-B0CA-0A4B-B997-2BC176B560B4}"/>
              </a:ext>
            </a:extLst>
          </p:cNvPr>
          <p:cNvSpPr txBox="1">
            <a:spLocks/>
          </p:cNvSpPr>
          <p:nvPr/>
        </p:nvSpPr>
        <p:spPr>
          <a:xfrm>
            <a:off x="429419" y="5239237"/>
            <a:ext cx="6659367" cy="767733"/>
          </a:xfrm>
          <a:prstGeom prst="rect">
            <a:avLst/>
          </a:prstGeom>
        </p:spPr>
        <p:txBody>
          <a:bodyPr lIns="0" tIns="0" rIns="0" bIns="0" numCol="2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</a:rPr>
              <a:t>Crucible diameter</a:t>
            </a:r>
          </a:p>
          <a:p>
            <a:pPr marL="85725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</a:rPr>
              <a:t>Heater power</a:t>
            </a:r>
          </a:p>
          <a:p>
            <a:pPr marL="85725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</a:rPr>
              <a:t>Coating time</a:t>
            </a:r>
          </a:p>
          <a:p>
            <a:pPr marL="857250" marR="0" lvl="1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MS PGothic" panose="020B0600070205080204" pitchFamily="34" charset="-128"/>
              </a:rPr>
              <a:t>Annealing time</a:t>
            </a:r>
          </a:p>
        </p:txBody>
      </p:sp>
      <p:pic>
        <p:nvPicPr>
          <p:cNvPr id="19" name="Picture 8" descr="https://lh3.googleusercontent.com/oM6d8SVPdG8jLUjYdFWe0h2-WdLrzQ89yPtgfpZ-9fz8L16xG9KlUN0bPYuJLg1BsRvw3EAEBhD8bAMoggXA-II8O_n5XOB6_s5f_n9uKo521kMg5Nfn6kCEK2Wax06gnuHvjmJcDEneewqLM6_K2vtnOKPG2wUV9BUVa-C0lLRMEmRUw4tjItw3jqCTHyLqRRyRWy4eUnTkd0aq7G5XiYIX8NNeP_pUnIx7Rjk7L1uQYoT5vJWxKC61vAN_T8mvB9ZPPJuzRnqEg8WX38nktf0LFYo96g8tpl3a9NkORII9Xx12P9TdScrZhwbzSCXmULevtkxkAzjG3FcKgjub1zDfIJZcYD-kGOKbY3NrqsWuyAtTYRWhWgawalidR0iajprNd3TJ3zeUpfwRkdcMIcKbC5-chn0qYiJD_YHQnAy_INZh34o2wA4qF61MeNJoRvFV7fJpxtD0XO7WguUdFmcFSjwSb_gMpQ0zeQ1hzLoskn5N-FMBqpMCO0yZ3zC8pE8J0h7pcV_aUz99GSH1zLzwiVmGs3ezXhg9cwT-_K0ub4IxSL5Kc8CEN4kPfu664W2aaW-hwoS2eZl_CZ44UslzFPzpBj5LtWZWICMW=w1334-h1000-no">
            <a:extLst>
              <a:ext uri="{FF2B5EF4-FFF2-40B4-BE49-F238E27FC236}">
                <a16:creationId xmlns:a16="http://schemas.microsoft.com/office/drawing/2014/main" id="{A581FA1B-C333-0E4C-94C4-9907D2BDC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4764" r="12326" b="21812"/>
          <a:stretch/>
        </p:blipFill>
        <p:spPr bwMode="auto">
          <a:xfrm>
            <a:off x="6828631" y="4676468"/>
            <a:ext cx="2143142" cy="152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0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4B8028-85FF-D141-8578-4572644E4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745" y="4935106"/>
            <a:ext cx="2626917" cy="1258694"/>
          </a:xfrm>
        </p:spPr>
        <p:txBody>
          <a:bodyPr/>
          <a:lstStyle/>
          <a:p>
            <a:r>
              <a:rPr lang="en-US" dirty="0"/>
              <a:t>For residual tin:</a:t>
            </a:r>
          </a:p>
          <a:p>
            <a:pPr lvl="1"/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 ~ 3.7 K</a:t>
            </a:r>
          </a:p>
          <a:p>
            <a:pPr lvl="1"/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 ~ 0.03 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F0377-D541-1948-BE25-82E2623FF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03423"/>
            <a:ext cx="8686800" cy="427877"/>
          </a:xfrm>
        </p:spPr>
        <p:txBody>
          <a:bodyPr/>
          <a:lstStyle/>
          <a:p>
            <a:r>
              <a:rPr lang="en-US" dirty="0"/>
              <a:t>Recipe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3A8AF-8968-9841-A925-2E3C0BE1BF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1362C-33D7-B74D-BEBB-5116D6C90B2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t>6/22/18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38187-8321-F940-9E7B-17F956070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Sam Posen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D9CE3-2B47-2C4A-83C7-95548F948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12CFE0-2E92-7348-974F-0798EAC3878C}"/>
              </a:ext>
            </a:extLst>
          </p:cNvPr>
          <p:cNvGrpSpPr>
            <a:grpSpLocks noChangeAspect="1"/>
          </p:cNvGrpSpPr>
          <p:nvPr/>
        </p:nvGrpSpPr>
        <p:grpSpPr>
          <a:xfrm>
            <a:off x="-64998" y="679629"/>
            <a:ext cx="4551817" cy="3436939"/>
            <a:chOff x="514416" y="29370542"/>
            <a:chExt cx="7621222" cy="5754554"/>
          </a:xfrm>
        </p:grpSpPr>
        <p:pic>
          <p:nvPicPr>
            <p:cNvPr id="10" name="Picture 6" descr="'.•들寸따 ">
              <a:extLst>
                <a:ext uri="{FF2B5EF4-FFF2-40B4-BE49-F238E27FC236}">
                  <a16:creationId xmlns:a16="http://schemas.microsoft.com/office/drawing/2014/main" id="{74B256D6-4BB4-BE45-A9E6-74D982BB8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640" y="29370542"/>
              <a:ext cx="7547998" cy="575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8A50FD-4503-1D49-91D9-5F51D16D45C4}"/>
                </a:ext>
              </a:extLst>
            </p:cNvPr>
            <p:cNvSpPr txBox="1"/>
            <p:nvPr/>
          </p:nvSpPr>
          <p:spPr>
            <a:xfrm>
              <a:off x="514416" y="29458036"/>
              <a:ext cx="2448232" cy="118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Geneva" pitchFamily="121" charset="-128"/>
                  <a:cs typeface="+mn-cs"/>
                </a:rPr>
                <a:t>0.4 g tin evaporated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D3B37E-AAEB-434C-B687-BBD6D2BA8CE1}"/>
                </a:ext>
              </a:extLst>
            </p:cNvPr>
            <p:cNvSpPr txBox="1"/>
            <p:nvPr/>
          </p:nvSpPr>
          <p:spPr>
            <a:xfrm>
              <a:off x="3237684" y="32938610"/>
              <a:ext cx="3361930" cy="1185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Geneva" pitchFamily="121" charset="-128"/>
                  <a:cs typeface="+mn-cs"/>
                </a:rPr>
                <a:t>Apparent thin or uncoated areas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0D5D06-506B-2C48-8C3E-25A0AB1D3C93}"/>
                </a:ext>
              </a:extLst>
            </p:cNvPr>
            <p:cNvCxnSpPr/>
            <p:nvPr/>
          </p:nvCxnSpPr>
          <p:spPr>
            <a:xfrm flipH="1" flipV="1">
              <a:off x="3737324" y="31293795"/>
              <a:ext cx="624315" cy="1675605"/>
            </a:xfrm>
            <a:prstGeom prst="straightConnector1">
              <a:avLst/>
            </a:prstGeom>
            <a:ln w="53975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240DCA-DD08-3644-852C-60C3334B3822}"/>
              </a:ext>
            </a:extLst>
          </p:cNvPr>
          <p:cNvGrpSpPr>
            <a:grpSpLocks noChangeAspect="1"/>
          </p:cNvGrpSpPr>
          <p:nvPr/>
        </p:nvGrpSpPr>
        <p:grpSpPr>
          <a:xfrm>
            <a:off x="4890979" y="679624"/>
            <a:ext cx="4234165" cy="3436938"/>
            <a:chOff x="8506041" y="29341377"/>
            <a:chExt cx="7125299" cy="57837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42F8C2-9E7C-2644-B65F-00C341D92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994" b="20154"/>
            <a:stretch/>
          </p:blipFill>
          <p:spPr>
            <a:xfrm>
              <a:off x="8506041" y="29341377"/>
              <a:ext cx="7125299" cy="578371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CD990B-0D67-F948-9EEA-E10DCD011AF2}"/>
                </a:ext>
              </a:extLst>
            </p:cNvPr>
            <p:cNvSpPr txBox="1"/>
            <p:nvPr/>
          </p:nvSpPr>
          <p:spPr>
            <a:xfrm>
              <a:off x="8506041" y="29371927"/>
              <a:ext cx="2448232" cy="119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Geneva" pitchFamily="121" charset="-128"/>
                  <a:cs typeface="+mn-cs"/>
                </a:rPr>
                <a:t>1.5 g tin evaporated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9375E7-FD7D-D741-83F5-CC2C547169FD}"/>
                </a:ext>
              </a:extLst>
            </p:cNvPr>
            <p:cNvSpPr txBox="1"/>
            <p:nvPr/>
          </p:nvSpPr>
          <p:spPr>
            <a:xfrm>
              <a:off x="9118271" y="32522577"/>
              <a:ext cx="2448232" cy="119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Geneva" pitchFamily="121" charset="-128"/>
                  <a:cs typeface="+mn-cs"/>
                </a:rPr>
                <a:t>Apparent Residual tin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4AC2A72-7F9C-484A-94FE-D06CAFD1B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85322" y="32522577"/>
              <a:ext cx="1227374" cy="275426"/>
            </a:xfrm>
            <a:prstGeom prst="straightConnector1">
              <a:avLst/>
            </a:prstGeom>
            <a:ln w="53975">
              <a:solidFill>
                <a:schemeClr val="bg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D93767-FB6F-E343-942B-1CE1138FB5F2}"/>
              </a:ext>
            </a:extLst>
          </p:cNvPr>
          <p:cNvGrpSpPr>
            <a:grpSpLocks noChangeAspect="1"/>
          </p:cNvGrpSpPr>
          <p:nvPr/>
        </p:nvGrpSpPr>
        <p:grpSpPr>
          <a:xfrm>
            <a:off x="4718353" y="3670536"/>
            <a:ext cx="4406791" cy="3221571"/>
            <a:chOff x="8104738" y="34484285"/>
            <a:chExt cx="7035800" cy="51435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BBD055-AE77-2946-82BA-9A90D60DA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4738" y="34484285"/>
              <a:ext cx="7035800" cy="5143500"/>
            </a:xfrm>
            <a:prstGeom prst="rect">
              <a:avLst/>
            </a:prstGeom>
          </p:spPr>
        </p:pic>
        <p:cxnSp>
          <p:nvCxnSpPr>
            <p:cNvPr id="21" name="Curved Connector 8">
              <a:extLst>
                <a:ext uri="{FF2B5EF4-FFF2-40B4-BE49-F238E27FC236}">
                  <a16:creationId xmlns:a16="http://schemas.microsoft.com/office/drawing/2014/main" id="{2783C727-9B69-5F46-81F5-D85C10998B90}"/>
                </a:ext>
              </a:extLst>
            </p:cNvPr>
            <p:cNvCxnSpPr/>
            <p:nvPr/>
          </p:nvCxnSpPr>
          <p:spPr>
            <a:xfrm rot="16200000" flipH="1">
              <a:off x="9176981" y="35332464"/>
              <a:ext cx="1364343" cy="566057"/>
            </a:xfrm>
            <a:prstGeom prst="curvedConnector3">
              <a:avLst>
                <a:gd name="adj1" fmla="val 1064"/>
              </a:avLst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10">
              <a:extLst>
                <a:ext uri="{FF2B5EF4-FFF2-40B4-BE49-F238E27FC236}">
                  <a16:creationId xmlns:a16="http://schemas.microsoft.com/office/drawing/2014/main" id="{92A06EAF-F626-EF49-8804-F95A6CBBB33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903701" y="35631909"/>
              <a:ext cx="1489985" cy="748678"/>
            </a:xfrm>
            <a:prstGeom prst="curvedConnector3">
              <a:avLst>
                <a:gd name="adj1" fmla="val 1294"/>
              </a:avLst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rrow: Up 17">
            <a:extLst>
              <a:ext uri="{FF2B5EF4-FFF2-40B4-BE49-F238E27FC236}">
                <a16:creationId xmlns:a16="http://schemas.microsoft.com/office/drawing/2014/main" id="{79D8A5C8-61B6-0447-877F-4F4FCE6CA2A3}"/>
              </a:ext>
            </a:extLst>
          </p:cNvPr>
          <p:cNvSpPr/>
          <p:nvPr/>
        </p:nvSpPr>
        <p:spPr>
          <a:xfrm>
            <a:off x="6557069" y="2908702"/>
            <a:ext cx="1172821" cy="1164173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64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28C423-1C76-4711-8A32-C6793AE03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A3F46-D25F-4C5E-8BA6-585C80D021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18DDAB-656F-6F4E-9B4A-3B96F4A41B8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t>6/22/18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F73A-F665-4F6B-BA3B-C25CA4E46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Sam Posen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BFA43-4A92-41D2-BFEC-BF63867A9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B9AC7-F537-4E68-9654-5E6CCE401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8"/>
          <a:stretch/>
        </p:blipFill>
        <p:spPr>
          <a:xfrm>
            <a:off x="4545367" y="0"/>
            <a:ext cx="4878194" cy="6858000"/>
          </a:xfrm>
          <a:prstGeom prst="rect">
            <a:avLst/>
          </a:prstGeo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C2BD1827-D9B4-4EC0-9EB9-89FCB48C5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6" r="5243"/>
          <a:stretch/>
        </p:blipFill>
        <p:spPr>
          <a:xfrm>
            <a:off x="0" y="0"/>
            <a:ext cx="454536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3CB8CA-BEB1-C547-9BA0-0399CF344549}"/>
              </a:ext>
            </a:extLst>
          </p:cNvPr>
          <p:cNvSpPr txBox="1"/>
          <p:nvPr/>
        </p:nvSpPr>
        <p:spPr>
          <a:xfrm>
            <a:off x="4661662" y="38327"/>
            <a:ext cx="244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0.7 g tin evaporated</a:t>
            </a:r>
          </a:p>
        </p:txBody>
      </p:sp>
    </p:spTree>
    <p:extLst>
      <p:ext uri="{BB962C8B-B14F-4D97-AF65-F5344CB8AC3E}">
        <p14:creationId xmlns:p14="http://schemas.microsoft.com/office/powerpoint/2010/main" val="1241369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4BB730-5D9E-344F-956A-5E26B934A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3" y="955221"/>
            <a:ext cx="3935186" cy="5059363"/>
          </a:xfrm>
        </p:spPr>
        <p:txBody>
          <a:bodyPr/>
          <a:lstStyle/>
          <a:p>
            <a:r>
              <a:rPr lang="en-US" dirty="0"/>
              <a:t>To date, best appearance and performance at </a:t>
            </a:r>
            <a:r>
              <a:rPr lang="en-US" dirty="0" err="1"/>
              <a:t>Fermilab</a:t>
            </a:r>
            <a:r>
              <a:rPr lang="en-US" dirty="0"/>
              <a:t> achieved with: </a:t>
            </a:r>
          </a:p>
          <a:p>
            <a:pPr lvl="1"/>
            <a:r>
              <a:rPr lang="en-US" dirty="0"/>
              <a:t>Smallest diameter crucible tested</a:t>
            </a:r>
          </a:p>
          <a:p>
            <a:pPr lvl="1"/>
            <a:r>
              <a:rPr lang="en-US" dirty="0"/>
              <a:t>Heater at maximum power (crucible ~1200 C)</a:t>
            </a:r>
          </a:p>
          <a:p>
            <a:pPr lvl="1"/>
            <a:r>
              <a:rPr lang="en-US" dirty="0"/>
              <a:t>Large grain cavity anodized prior to coating (as advocated by Siemens in the 1970s and recently revived by Cornell)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6A3339-2718-DD41-B56F-49F1A5AC9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1A936-9CC3-FA48-BDC7-4814755264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6C2350-2B0C-CE4A-AE30-3A8BAF062D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t>6/22/18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DBEE9-A29F-A24E-9B4E-10C2522D0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Sam Posen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FF3D3-BA60-2A41-AB04-0347B9FA7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pitchFamily="121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pitchFamily="121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23F3D-08D4-4042-B066-8FC795E98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8" t="39286"/>
          <a:stretch/>
        </p:blipFill>
        <p:spPr>
          <a:xfrm>
            <a:off x="4037206" y="1419338"/>
            <a:ext cx="4878194" cy="416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5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Quanta\180503 D1 anodized, D3 non-anodized\D3 non-anodized_3000X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38" y="1"/>
            <a:ext cx="3930046" cy="282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Quanta\180503 D1 anodized, D3 non-anodized\D6  anodized_3000X__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007" y="3976718"/>
            <a:ext cx="4011993" cy="288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Quanta\180503 D1 anodized, D3 non-anodized\D2 non-anodized_3000X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"/>
            <a:ext cx="3924509" cy="28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7550" y="76200"/>
            <a:ext cx="18002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D3 non-anodized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95691" y="4020652"/>
            <a:ext cx="213819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D6 anodized to 30 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200" y="67642"/>
            <a:ext cx="188605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D2 non-anodized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956D2-AA46-3C40-A1BC-64651389FC95}"/>
              </a:ext>
            </a:extLst>
          </p:cNvPr>
          <p:cNvSpPr txBox="1"/>
          <p:nvPr/>
        </p:nvSpPr>
        <p:spPr>
          <a:xfrm>
            <a:off x="7019845" y="2829249"/>
            <a:ext cx="2115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Microscopy by J. Lee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21A57-4016-7D40-8039-31CD7D74C0F1}"/>
              </a:ext>
            </a:extLst>
          </p:cNvPr>
          <p:cNvSpPr txBox="1"/>
          <p:nvPr/>
        </p:nvSpPr>
        <p:spPr>
          <a:xfrm>
            <a:off x="1212315" y="3225676"/>
            <a:ext cx="6764357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Anodization helps! But “patchy” regions can persist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ADE45E2-07BD-ED4B-A29F-2EFA61BBD403}"/>
              </a:ext>
            </a:extLst>
          </p:cNvPr>
          <p:cNvCxnSpPr>
            <a:cxnSpLocks/>
          </p:cNvCxnSpPr>
          <p:nvPr/>
        </p:nvCxnSpPr>
        <p:spPr>
          <a:xfrm flipH="1">
            <a:off x="7019845" y="3687342"/>
            <a:ext cx="666172" cy="151472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027A30F-AEDB-3043-836A-A37D6053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CADE-675C-C842-8467-FB0A0040CE35}" type="datetime1">
              <a:rPr lang="en-US" smtClean="0"/>
              <a:t>6/27/18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D30606-B665-D84B-A019-D497CDFF2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 Posen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8647B40-10D4-A443-929F-43575793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A80DE-B6A5-4E95-A704-B18458D2D24E}" type="slidenum">
              <a:rPr lang="en-US" smtClean="0"/>
              <a:t>9</a:t>
            </a:fld>
            <a:endParaRPr lang="en-US"/>
          </a:p>
        </p:txBody>
      </p:sp>
      <p:pic>
        <p:nvPicPr>
          <p:cNvPr id="19" name="Picture 2" descr="F:\Quanta\180503 D1 anodized, D3 non-anodized\D1 anodized_3000X.tif">
            <a:extLst>
              <a:ext uri="{FF2B5EF4-FFF2-40B4-BE49-F238E27FC236}">
                <a16:creationId xmlns:a16="http://schemas.microsoft.com/office/drawing/2014/main" id="{13DFA32E-F1FE-D248-8002-56EA9513E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0659"/>
            <a:ext cx="3909035" cy="280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CB3FA5-1BB4-F54D-B119-7885306EB638}"/>
              </a:ext>
            </a:extLst>
          </p:cNvPr>
          <p:cNvSpPr txBox="1"/>
          <p:nvPr/>
        </p:nvSpPr>
        <p:spPr>
          <a:xfrm>
            <a:off x="1659494" y="4108323"/>
            <a:ext cx="218225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D1 anodized to 30 V</a:t>
            </a:r>
          </a:p>
        </p:txBody>
      </p:sp>
    </p:spTree>
    <p:extLst>
      <p:ext uri="{BB962C8B-B14F-4D97-AF65-F5344CB8AC3E}">
        <p14:creationId xmlns:p14="http://schemas.microsoft.com/office/powerpoint/2010/main" val="37162161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_PPT_090915.potx" id="{56451BDF-8C7B-4FB1-8540-8327BF5502E3}" vid="{0EB11493-1FA8-4745-82B8-865E57F5685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58812</TotalTime>
  <Words>612</Words>
  <Application>Microsoft Macintosh PowerPoint</Application>
  <PresentationFormat>On-screen Show (4:3)</PresentationFormat>
  <Paragraphs>148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ＭＳ Ｐゴシック</vt:lpstr>
      <vt:lpstr>ＭＳ Ｐゴシック</vt:lpstr>
      <vt:lpstr>ヒラギノ角ゴ ProN W3</vt:lpstr>
      <vt:lpstr>Arial</vt:lpstr>
      <vt:lpstr>Calibri</vt:lpstr>
      <vt:lpstr>Calibri Light</vt:lpstr>
      <vt:lpstr>Geneva</vt:lpstr>
      <vt:lpstr>Gill Sans</vt:lpstr>
      <vt:lpstr>Helvetica</vt:lpstr>
      <vt:lpstr>Palatino Linotype</vt:lpstr>
      <vt:lpstr>Wingdings</vt:lpstr>
      <vt:lpstr>Fermilab_PPT_090815</vt:lpstr>
      <vt:lpstr>1_Fermilab_PPT_090815</vt:lpstr>
      <vt:lpstr>2_Fermilab_PPT_090815</vt:lpstr>
      <vt:lpstr>3_Fermilab_PPT_090815</vt:lpstr>
      <vt:lpstr>4_Fermilab_PPT_090815</vt:lpstr>
      <vt:lpstr>5_Fermilab_PPT_090815</vt:lpstr>
      <vt:lpstr>template-european-xfel-gmbh_presentation-with-partner-logos</vt:lpstr>
      <vt:lpstr>6_Fermilab_PPT_090815</vt:lpstr>
      <vt:lpstr>7_Fermilab_PPT_090815</vt:lpstr>
      <vt:lpstr>Office Theme</vt:lpstr>
      <vt:lpstr>FNAL_TemplateMac_060514</vt:lpstr>
      <vt:lpstr>PowerPoint Presentation</vt:lpstr>
      <vt:lpstr>Nb3Sn SRF Experimental Program at Fermilab</vt:lpstr>
      <vt:lpstr>Coating Mechanism: Vapor Diffusion</vt:lpstr>
      <vt:lpstr>PowerPoint Presentation</vt:lpstr>
      <vt:lpstr>Recipe Development</vt:lpstr>
      <vt:lpstr>Recipe Development</vt:lpstr>
      <vt:lpstr>PowerPoint Presentation</vt:lpstr>
      <vt:lpstr>Recipe Development</vt:lpstr>
      <vt:lpstr>PowerPoint Presentation</vt:lpstr>
      <vt:lpstr>Cooldown</vt:lpstr>
      <vt:lpstr>Q vs E</vt:lpstr>
      <vt:lpstr>T-map at Highest Field Before Quench</vt:lpstr>
      <vt:lpstr>T-map After Quench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Outlook</vt:lpstr>
    </vt:vector>
  </TitlesOfParts>
  <Company>Sandbox Studio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Sam Posen</cp:lastModifiedBy>
  <cp:revision>932</cp:revision>
  <cp:lastPrinted>2017-04-19T04:03:01Z</cp:lastPrinted>
  <dcterms:created xsi:type="dcterms:W3CDTF">2014-01-03T20:18:13Z</dcterms:created>
  <dcterms:modified xsi:type="dcterms:W3CDTF">2018-06-27T05:18:01Z</dcterms:modified>
</cp:coreProperties>
</file>