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3"/>
  </p:notesMasterIdLst>
  <p:handoutMasterIdLst>
    <p:handoutMasterId r:id="rId14"/>
  </p:handoutMasterIdLst>
  <p:sldIdLst>
    <p:sldId id="294" r:id="rId2"/>
    <p:sldId id="275" r:id="rId3"/>
    <p:sldId id="295" r:id="rId4"/>
    <p:sldId id="296" r:id="rId5"/>
    <p:sldId id="300" r:id="rId6"/>
    <p:sldId id="298" r:id="rId7"/>
    <p:sldId id="299" r:id="rId8"/>
    <p:sldId id="301" r:id="rId9"/>
    <p:sldId id="302" r:id="rId10"/>
    <p:sldId id="303" r:id="rId11"/>
    <p:sldId id="304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0" autoAdjust="0"/>
    <p:restoredTop sz="94572"/>
  </p:normalViewPr>
  <p:slideViewPr>
    <p:cSldViewPr snapToGrid="0" snapToObjects="1" showGuides="1">
      <p:cViewPr varScale="1">
        <p:scale>
          <a:sx n="105" d="100"/>
          <a:sy n="105" d="100"/>
        </p:scale>
        <p:origin x="712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C9A5C13-F874-3643-99CA-22A9BB0656D5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4551A95-50C0-AF4E-B509-8DFF73B6A638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2F34B52-462C-0F46-B320-CBFB3021751A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E0D6D98-F74F-D349-84F7-491927B8F6CB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A264FB4-5842-C840-8CE3-A04420C7C799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7D2850-31B4-5644-B1A5-AE9CA926E562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64C49D8-C6AE-1245-999C-BABD3AD635ED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Alexander </a:t>
            </a:r>
            <a:r>
              <a:rPr lang="en-US" dirty="0" err="1"/>
              <a:t>Romanenko</a:t>
            </a:r>
            <a:r>
              <a:rPr lang="en-US" dirty="0"/>
              <a:t>	</a:t>
            </a:r>
          </a:p>
          <a:p>
            <a:r>
              <a:rPr lang="en-US" dirty="0"/>
              <a:t>TTC Meeting’2018 – RIKEN, Japan</a:t>
            </a:r>
          </a:p>
          <a:p>
            <a:r>
              <a:rPr lang="en-US" dirty="0"/>
              <a:t>28 June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First results of direct cutout studies of a nitrogen infused cavity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517535-8FEB-984B-8F3D-AD27ED467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 on FIB-prepared cutouts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D4213-78B7-634D-8C85-D253B7C642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9A5C13-F874-3643-99CA-22A9BB0656D5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ACC33-440A-3B46-BDEB-06796611A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63E18-50FF-0547-9F5D-880ABA624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FF25C8-447A-C44F-AA43-F3CEC47D4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32" y="851182"/>
            <a:ext cx="3884590" cy="3884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084FEC-15F4-0F47-8769-AE9ED5952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059" y="851182"/>
            <a:ext cx="3884590" cy="3884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58130A-4C4F-B74F-A47F-367B295DAA31}"/>
              </a:ext>
            </a:extLst>
          </p:cNvPr>
          <p:cNvSpPr txBox="1"/>
          <p:nvPr/>
        </p:nvSpPr>
        <p:spPr>
          <a:xfrm>
            <a:off x="429419" y="5158327"/>
            <a:ext cx="69519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 nitride inclusions are seen</a:t>
            </a:r>
          </a:p>
          <a:p>
            <a:r>
              <a:rPr lang="en-US" sz="3200" dirty="0"/>
              <a:t>Nothing special around grain boundaries</a:t>
            </a:r>
          </a:p>
        </p:txBody>
      </p:sp>
    </p:spTree>
    <p:extLst>
      <p:ext uri="{BB962C8B-B14F-4D97-AF65-F5344CB8AC3E}">
        <p14:creationId xmlns:p14="http://schemas.microsoft.com/office/powerpoint/2010/main" val="2291492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3B686C-4FA2-6644-965D-8FB260809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first direct cutout studies of the nitrogen-infused cavity </a:t>
            </a:r>
          </a:p>
          <a:p>
            <a:r>
              <a:rPr lang="en-US" dirty="0"/>
              <a:t>Confirmed the presence of the thin (~20 nm) nitrogen-reach diffusion layer</a:t>
            </a:r>
          </a:p>
          <a:p>
            <a:r>
              <a:rPr lang="en-US" dirty="0" err="1"/>
              <a:t>Nanohydrides</a:t>
            </a:r>
            <a:r>
              <a:rPr lang="en-US" dirty="0"/>
              <a:t> do form after nitrogen infused </a:t>
            </a:r>
            <a:r>
              <a:rPr lang="en-US"/>
              <a:t>as well</a:t>
            </a:r>
            <a:endParaRPr lang="en-US" dirty="0"/>
          </a:p>
          <a:p>
            <a:r>
              <a:rPr lang="en-US" dirty="0"/>
              <a:t>No nitride inclusions or modifications of the grain boundaries found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9E098-AED0-9742-BB79-9B8008A7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25148-4031-2D44-91B8-2E5E08E89E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9A5C13-F874-3643-99CA-22A9BB0656D5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EAB7-4C99-9346-978F-5E962F9AB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85DCA-4DA4-1E47-BE6B-6F19294C5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42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1" y="971550"/>
            <a:ext cx="2977895" cy="5059363"/>
          </a:xfrm>
        </p:spPr>
        <p:txBody>
          <a:bodyPr/>
          <a:lstStyle/>
          <a:p>
            <a:r>
              <a:rPr lang="en-US" dirty="0"/>
              <a:t>Bulk EP, fine grain 1.3 GHz cavity was prepared using 120C nitrogen infusion for 48 hours following the 800C 3 </a:t>
            </a:r>
            <a:r>
              <a:rPr lang="en-US" dirty="0" err="1"/>
              <a:t>hrs</a:t>
            </a:r>
            <a:r>
              <a:rPr lang="en-US" dirty="0"/>
              <a:t> vacuum bake</a:t>
            </a:r>
          </a:p>
          <a:p>
            <a:endParaRPr lang="en-US" dirty="0"/>
          </a:p>
          <a:p>
            <a:r>
              <a:rPr lang="en-US" dirty="0"/>
              <a:t>Temperature mapping followed by cutout and sample analysis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276524A-7FD0-5541-B568-099940E0B0B4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3632E9A-3388-8147-9BB4-40C48FDF4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665146"/>
              </p:ext>
            </p:extLst>
          </p:nvPr>
        </p:nvGraphicFramePr>
        <p:xfrm>
          <a:off x="2961211" y="681019"/>
          <a:ext cx="6985532" cy="5349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Graph" r:id="rId3" imgW="3906000" imgH="2990520" progId="Origin50.Graph">
                  <p:embed/>
                </p:oleObj>
              </mc:Choice>
              <mc:Fallback>
                <p:oleObj name="Graph" r:id="rId3" imgW="3906000" imgH="2990520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89950CC-11C4-3748-9EE7-A4788BDA3D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61211" y="681019"/>
                        <a:ext cx="6985532" cy="5349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B9CD73-3755-6D40-9FDF-3E40AF66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 </a:t>
            </a:r>
            <a:r>
              <a:rPr lang="en-US" dirty="0" err="1"/>
              <a:t>Rbcs</a:t>
            </a:r>
            <a:r>
              <a:rPr lang="en-US" dirty="0"/>
              <a:t> behavior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EC771-C054-D841-A57C-127F61B0C0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9A5C13-F874-3643-99CA-22A9BB0656D5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49314-43E0-7E44-A350-917F09FF4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0963B-3B69-9443-BE2F-66588934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5EF37E-1098-EB46-B847-29AE93624B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671479"/>
              </p:ext>
            </p:extLst>
          </p:nvPr>
        </p:nvGraphicFramePr>
        <p:xfrm>
          <a:off x="429419" y="465690"/>
          <a:ext cx="7647432" cy="585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Graph" r:id="rId3" imgW="3906000" imgH="2990520" progId="Origin50.Graph">
                  <p:embed/>
                </p:oleObj>
              </mc:Choice>
              <mc:Fallback>
                <p:oleObj name="Graph" r:id="rId3" imgW="3906000" imgH="299052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BC7B7CC-0A15-42E4-A131-1322ED568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9419" y="465690"/>
                        <a:ext cx="7647432" cy="5856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7469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8211B4-22D1-1948-ACCD-35A17DD2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mapping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03775-DB85-4249-B8FD-091B8CE84A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9A5C13-F874-3643-99CA-22A9BB0656D5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B4F73-5697-4F40-958D-B25466EF0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CC996-B364-6C42-8537-65B377694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9F76F-B12A-2B49-A727-54F2EE4E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7326" y="886309"/>
            <a:ext cx="10082203" cy="4143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6F0678-9429-FA48-8AA4-B548E7C63F26}"/>
              </a:ext>
            </a:extLst>
          </p:cNvPr>
          <p:cNvSpPr txBox="1"/>
          <p:nvPr/>
        </p:nvSpPr>
        <p:spPr>
          <a:xfrm>
            <a:off x="429419" y="4774579"/>
            <a:ext cx="7503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notable features: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</a:t>
            </a:r>
            <a:r>
              <a:rPr lang="en-US" dirty="0" err="1"/>
              <a:t>halfs</a:t>
            </a:r>
            <a:r>
              <a:rPr lang="en-US" dirty="0"/>
              <a:t> are not the same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More extended character of heating -&gt; even close to iris</a:t>
            </a:r>
          </a:p>
        </p:txBody>
      </p:sp>
    </p:spTree>
    <p:extLst>
      <p:ext uri="{BB962C8B-B14F-4D97-AF65-F5344CB8AC3E}">
        <p14:creationId xmlns:p14="http://schemas.microsoft.com/office/powerpoint/2010/main" val="12023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D93C61-C000-3043-98DF-75D6F801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 individual thermometer readings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7BB81-7408-4F43-A18D-0F7CE78B53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9A5C13-F874-3643-99CA-22A9BB0656D5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EE65D-9A87-2440-8E89-03EC788FA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21494-1BAD-8F4C-B0FD-189235EF3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247E8E-C8D7-4346-8733-96BEE799A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24" y="856430"/>
            <a:ext cx="7159752" cy="54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F7EB81-9B38-9B4E-9377-2BBD8511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Cutout followed by surface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5EA3A-8DE7-4543-8BC2-411C5890A3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9A5C13-F874-3643-99CA-22A9BB0656D5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67132-117C-2D4D-A03B-20D5A6998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2AE17-53AF-1E42-AC4A-1B3ACFE62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E08F3-DB02-D347-A8AE-FE1C79010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3902" y="679629"/>
            <a:ext cx="10082203" cy="414325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483F92C-F956-8543-988E-96B01C0A0628}"/>
              </a:ext>
            </a:extLst>
          </p:cNvPr>
          <p:cNvSpPr/>
          <p:nvPr/>
        </p:nvSpPr>
        <p:spPr>
          <a:xfrm>
            <a:off x="3156649" y="3154275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7214C6-7CC6-874A-B625-A551A0FE1BE9}"/>
              </a:ext>
            </a:extLst>
          </p:cNvPr>
          <p:cNvSpPr/>
          <p:nvPr/>
        </p:nvSpPr>
        <p:spPr>
          <a:xfrm>
            <a:off x="1720745" y="3154275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6257AF-99D5-AF49-855F-6B6622EED1A0}"/>
              </a:ext>
            </a:extLst>
          </p:cNvPr>
          <p:cNvSpPr/>
          <p:nvPr/>
        </p:nvSpPr>
        <p:spPr>
          <a:xfrm>
            <a:off x="1398924" y="2967358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DC30B5-A2DC-D345-8A04-2A862DB6B88E}"/>
              </a:ext>
            </a:extLst>
          </p:cNvPr>
          <p:cNvSpPr/>
          <p:nvPr/>
        </p:nvSpPr>
        <p:spPr>
          <a:xfrm>
            <a:off x="758953" y="2942974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A3A147-AD67-D94C-8E0A-734F1C2359FA}"/>
              </a:ext>
            </a:extLst>
          </p:cNvPr>
          <p:cNvSpPr/>
          <p:nvPr/>
        </p:nvSpPr>
        <p:spPr>
          <a:xfrm>
            <a:off x="2034985" y="3873603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69E58F-4B8E-7642-9B9E-0CD265423FB2}"/>
              </a:ext>
            </a:extLst>
          </p:cNvPr>
          <p:cNvSpPr/>
          <p:nvPr/>
        </p:nvSpPr>
        <p:spPr>
          <a:xfrm>
            <a:off x="4917024" y="3885795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02D1816-C81F-6E46-A281-3995EBD63C8F}"/>
              </a:ext>
            </a:extLst>
          </p:cNvPr>
          <p:cNvSpPr/>
          <p:nvPr/>
        </p:nvSpPr>
        <p:spPr>
          <a:xfrm>
            <a:off x="6180265" y="3861411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242414-6643-DC4C-8C56-064D3578C6C4}"/>
              </a:ext>
            </a:extLst>
          </p:cNvPr>
          <p:cNvSpPr/>
          <p:nvPr/>
        </p:nvSpPr>
        <p:spPr>
          <a:xfrm>
            <a:off x="4745257" y="3312948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A752C8-872F-B448-A6A7-CF2ED0B70DC0}"/>
              </a:ext>
            </a:extLst>
          </p:cNvPr>
          <p:cNvSpPr/>
          <p:nvPr/>
        </p:nvSpPr>
        <p:spPr>
          <a:xfrm>
            <a:off x="3156649" y="2942974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65EAF8-CF7E-2E44-B60C-62863D12E4E2}"/>
              </a:ext>
            </a:extLst>
          </p:cNvPr>
          <p:cNvSpPr/>
          <p:nvPr/>
        </p:nvSpPr>
        <p:spPr>
          <a:xfrm>
            <a:off x="5230907" y="3325140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D5F9594-0924-C247-B852-C1E0776F12AD}"/>
              </a:ext>
            </a:extLst>
          </p:cNvPr>
          <p:cNvSpPr/>
          <p:nvPr/>
        </p:nvSpPr>
        <p:spPr>
          <a:xfrm>
            <a:off x="2676332" y="2739064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C647BB-EE02-824D-AB22-7F8EB9E405D5}"/>
              </a:ext>
            </a:extLst>
          </p:cNvPr>
          <p:cNvSpPr/>
          <p:nvPr/>
        </p:nvSpPr>
        <p:spPr>
          <a:xfrm>
            <a:off x="6033961" y="2955166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348316D-CDD8-164D-B328-8BCC67966240}"/>
              </a:ext>
            </a:extLst>
          </p:cNvPr>
          <p:cNvSpPr/>
          <p:nvPr/>
        </p:nvSpPr>
        <p:spPr>
          <a:xfrm>
            <a:off x="5552565" y="2947937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2E89210-C3C3-3D45-A662-09FAC7711559}"/>
              </a:ext>
            </a:extLst>
          </p:cNvPr>
          <p:cNvSpPr/>
          <p:nvPr/>
        </p:nvSpPr>
        <p:spPr>
          <a:xfrm>
            <a:off x="1062319" y="2216542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EE621E-0F05-F442-8E5A-2106F671EFE8}"/>
              </a:ext>
            </a:extLst>
          </p:cNvPr>
          <p:cNvSpPr/>
          <p:nvPr/>
        </p:nvSpPr>
        <p:spPr>
          <a:xfrm>
            <a:off x="1386732" y="2216542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9E0F61D-BAA7-394C-8977-9E2B3B9C10C6}"/>
              </a:ext>
            </a:extLst>
          </p:cNvPr>
          <p:cNvSpPr/>
          <p:nvPr/>
        </p:nvSpPr>
        <p:spPr>
          <a:xfrm>
            <a:off x="2181289" y="2216542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E41079D-D5BD-A946-8567-47D2BBC3C206}"/>
              </a:ext>
            </a:extLst>
          </p:cNvPr>
          <p:cNvSpPr/>
          <p:nvPr/>
        </p:nvSpPr>
        <p:spPr>
          <a:xfrm>
            <a:off x="5695426" y="2210364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2EA00B-089C-D34B-8F07-D23908790953}"/>
              </a:ext>
            </a:extLst>
          </p:cNvPr>
          <p:cNvSpPr/>
          <p:nvPr/>
        </p:nvSpPr>
        <p:spPr>
          <a:xfrm>
            <a:off x="5230907" y="2210364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D5F4674-9C17-2C4A-AC29-5490F1712655}"/>
              </a:ext>
            </a:extLst>
          </p:cNvPr>
          <p:cNvSpPr/>
          <p:nvPr/>
        </p:nvSpPr>
        <p:spPr>
          <a:xfrm>
            <a:off x="4917024" y="2006072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83C4742-6FAD-F747-B381-1FC2BFC6EF3C}"/>
              </a:ext>
            </a:extLst>
          </p:cNvPr>
          <p:cNvSpPr/>
          <p:nvPr/>
        </p:nvSpPr>
        <p:spPr>
          <a:xfrm>
            <a:off x="5084603" y="1652976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F6D43F-A592-3145-B11B-FB941884EFFA}"/>
              </a:ext>
            </a:extLst>
          </p:cNvPr>
          <p:cNvSpPr/>
          <p:nvPr/>
        </p:nvSpPr>
        <p:spPr>
          <a:xfrm>
            <a:off x="1384299" y="1664696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7F7BA7-BF28-574F-9384-E25832B602E5}"/>
              </a:ext>
            </a:extLst>
          </p:cNvPr>
          <p:cNvSpPr/>
          <p:nvPr/>
        </p:nvSpPr>
        <p:spPr>
          <a:xfrm>
            <a:off x="1083260" y="1483704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913B7AE-325A-B543-98E5-59BCE4C96F65}"/>
              </a:ext>
            </a:extLst>
          </p:cNvPr>
          <p:cNvSpPr/>
          <p:nvPr/>
        </p:nvSpPr>
        <p:spPr>
          <a:xfrm>
            <a:off x="2676332" y="1288291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9D5AE34-4FBE-A14D-B0B3-FF1A494558E8}"/>
              </a:ext>
            </a:extLst>
          </p:cNvPr>
          <p:cNvSpPr/>
          <p:nvPr/>
        </p:nvSpPr>
        <p:spPr>
          <a:xfrm>
            <a:off x="3972514" y="1275935"/>
            <a:ext cx="243840" cy="288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12CA7AC-CAB1-E845-9D3B-86B028D43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51" y="4428174"/>
            <a:ext cx="1613158" cy="1892859"/>
          </a:xfrm>
          <a:prstGeom prst="rect">
            <a:avLst/>
          </a:prstGeom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786462F3-7B54-9F4D-9844-889961D3F956}"/>
              </a:ext>
            </a:extLst>
          </p:cNvPr>
          <p:cNvSpPr/>
          <p:nvPr/>
        </p:nvSpPr>
        <p:spPr>
          <a:xfrm>
            <a:off x="2425130" y="5327904"/>
            <a:ext cx="975360" cy="4632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896032-9ADE-624A-831A-67C2D2F32E11}"/>
              </a:ext>
            </a:extLst>
          </p:cNvPr>
          <p:cNvSpPr txBox="1"/>
          <p:nvPr/>
        </p:nvSpPr>
        <p:spPr>
          <a:xfrm>
            <a:off x="3502784" y="4655467"/>
            <a:ext cx="54126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Subject to state-of-the-art relevant analysis, e.g.: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TOF-SIMS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FIB-TEM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Cryo</a:t>
            </a:r>
            <a:r>
              <a:rPr lang="en-US" sz="2000" dirty="0"/>
              <a:t>-AFM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0259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00833D-701E-9948-A7A7-99E24D0F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TOF-SIMS – </a:t>
            </a:r>
            <a:r>
              <a:rPr lang="en-US" dirty="0">
                <a:solidFill>
                  <a:srgbClr val="00B050"/>
                </a:solidFill>
              </a:rPr>
              <a:t>nitrogen</a:t>
            </a:r>
            <a:r>
              <a:rPr lang="en-US" dirty="0"/>
              <a:t> depth profiles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11CEF-F4BC-834E-A3DA-F48950E706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9A5C13-F874-3643-99CA-22A9BB0656D5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23FA3-F88A-CC43-A27B-D55BA09C2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16A11-D254-4F44-A2AC-1DA26552C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C1ED82-31E9-9644-A57E-EB2E8EE7C79B}"/>
              </a:ext>
            </a:extLst>
          </p:cNvPr>
          <p:cNvGrpSpPr/>
          <p:nvPr/>
        </p:nvGrpSpPr>
        <p:grpSpPr>
          <a:xfrm>
            <a:off x="636588" y="837946"/>
            <a:ext cx="7200946" cy="5507949"/>
            <a:chOff x="17065942" y="8505324"/>
            <a:chExt cx="7200946" cy="55079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A90F04-FB74-A54C-944B-4196B35C5C24}"/>
                </a:ext>
              </a:extLst>
            </p:cNvPr>
            <p:cNvSpPr/>
            <p:nvPr/>
          </p:nvSpPr>
          <p:spPr>
            <a:xfrm>
              <a:off x="18456812" y="9355780"/>
              <a:ext cx="787791" cy="37131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896CD9-C04B-5841-B417-DFA14B211C4E}"/>
                </a:ext>
              </a:extLst>
            </p:cNvPr>
            <p:cNvSpPr txBox="1"/>
            <p:nvPr/>
          </p:nvSpPr>
          <p:spPr>
            <a:xfrm>
              <a:off x="18319360" y="8861882"/>
              <a:ext cx="10871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Nb</a:t>
              </a:r>
              <a:r>
                <a:rPr lang="en-US" sz="2800" baseline="-25000" dirty="0"/>
                <a:t>2</a:t>
              </a:r>
              <a:r>
                <a:rPr lang="en-US" sz="2800" dirty="0"/>
                <a:t>O</a:t>
              </a:r>
              <a:r>
                <a:rPr lang="en-US" sz="2800" baseline="-25000" dirty="0"/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65F6FE-BC63-0A49-8A66-4EBA3D73B809}"/>
                </a:ext>
              </a:extLst>
            </p:cNvPr>
            <p:cNvSpPr txBox="1"/>
            <p:nvPr/>
          </p:nvSpPr>
          <p:spPr>
            <a:xfrm>
              <a:off x="22254306" y="11016102"/>
              <a:ext cx="9124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NbN</a:t>
              </a:r>
              <a:r>
                <a:rPr lang="en-US" sz="2800" baseline="30000" dirty="0"/>
                <a:t>-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255B64-A8CE-E143-A3E8-333009ADB748}"/>
                </a:ext>
              </a:extLst>
            </p:cNvPr>
            <p:cNvSpPr txBox="1"/>
            <p:nvPr/>
          </p:nvSpPr>
          <p:spPr>
            <a:xfrm>
              <a:off x="19618520" y="10735280"/>
              <a:ext cx="30413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~15-20 nm N-rich layer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D31784-683E-704B-8066-123B3856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65942" y="8505324"/>
              <a:ext cx="7200946" cy="5507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736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458C55-4DDC-1348-B187-5D022220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TOF-SIMS – </a:t>
            </a:r>
            <a:r>
              <a:rPr lang="en-US" dirty="0">
                <a:solidFill>
                  <a:srgbClr val="00B050"/>
                </a:solidFill>
              </a:rPr>
              <a:t>oxygen</a:t>
            </a:r>
            <a:r>
              <a:rPr lang="en-US" dirty="0"/>
              <a:t> and </a:t>
            </a:r>
            <a:r>
              <a:rPr lang="en-US" dirty="0">
                <a:solidFill>
                  <a:srgbClr val="00B050"/>
                </a:solidFill>
              </a:rPr>
              <a:t>carbon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EE2EB-D1F4-3C4E-BF87-01C94255E4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9A5C13-F874-3643-99CA-22A9BB0656D5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FD3F4-B1B6-3B44-985B-289FC7119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05AE1-DCC7-F04E-A42C-92FDE85C1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B4B0EC-51E6-8A49-84B1-99B79CCC2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827" y="465690"/>
            <a:ext cx="7533319" cy="5779874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ECC1828B-05D1-AC4C-ABDD-66E0DEC0E105}"/>
              </a:ext>
            </a:extLst>
          </p:cNvPr>
          <p:cNvSpPr/>
          <p:nvPr/>
        </p:nvSpPr>
        <p:spPr>
          <a:xfrm>
            <a:off x="6705600" y="3742944"/>
            <a:ext cx="231648" cy="47548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D75F050B-BA0F-BC44-9846-596B26EBCA4B}"/>
              </a:ext>
            </a:extLst>
          </p:cNvPr>
          <p:cNvSpPr/>
          <p:nvPr/>
        </p:nvSpPr>
        <p:spPr>
          <a:xfrm>
            <a:off x="6705600" y="4432370"/>
            <a:ext cx="231648" cy="47548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2AF5A-6498-3D48-A9BC-C005F68C7548}"/>
              </a:ext>
            </a:extLst>
          </p:cNvPr>
          <p:cNvSpPr txBox="1"/>
          <p:nvPr/>
        </p:nvSpPr>
        <p:spPr>
          <a:xfrm>
            <a:off x="6937248" y="3742944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baseline="30000" dirty="0"/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B8910D-AE0F-C840-9CBF-1EF303AA5556}"/>
              </a:ext>
            </a:extLst>
          </p:cNvPr>
          <p:cNvSpPr txBox="1"/>
          <p:nvPr/>
        </p:nvSpPr>
        <p:spPr>
          <a:xfrm>
            <a:off x="6948098" y="4432370"/>
            <a:ext cx="410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94338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FF221C-96CE-8245-8661-63FD4A07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-AFM – directly seeing </a:t>
            </a:r>
            <a:r>
              <a:rPr lang="en-US" dirty="0" err="1"/>
              <a:t>nanohydrides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82740-05E5-5840-B505-D2E2BD1215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9A5C13-F874-3643-99CA-22A9BB0656D5}" type="datetime1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8AB9E-FDC2-2E46-A127-A9FE17E62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Romanenko | TTC'2018 - RIKEN, Japan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6A2AE-A8B7-9142-8088-1F08E97F2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F7EAD-8744-2A4F-BCB6-CCD1C78B6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3" y="3591920"/>
            <a:ext cx="2643185" cy="2643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17D4F2-3DB7-714B-A1D9-5A84AB2BC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4" y="885770"/>
            <a:ext cx="2643185" cy="2643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872456-A0A1-8D48-95CF-F1A3FE941C3A}"/>
              </a:ext>
            </a:extLst>
          </p:cNvPr>
          <p:cNvSpPr txBox="1"/>
          <p:nvPr/>
        </p:nvSpPr>
        <p:spPr>
          <a:xfrm>
            <a:off x="611909" y="1640827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300 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23D4E7-5F09-E540-943B-BE1FF5BD4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676" y="3591921"/>
            <a:ext cx="2643184" cy="26431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212588-125D-DE4D-A35E-A33DB0460199}"/>
              </a:ext>
            </a:extLst>
          </p:cNvPr>
          <p:cNvSpPr txBox="1"/>
          <p:nvPr/>
        </p:nvSpPr>
        <p:spPr>
          <a:xfrm>
            <a:off x="7300493" y="1634171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150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7EA52B-5332-2F45-8F02-551681ECEFD8}"/>
              </a:ext>
            </a:extLst>
          </p:cNvPr>
          <p:cNvSpPr txBox="1"/>
          <p:nvPr/>
        </p:nvSpPr>
        <p:spPr>
          <a:xfrm>
            <a:off x="817124" y="4590346"/>
            <a:ext cx="997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50 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A46AD-7FED-8847-8F0C-2F962C485167}"/>
              </a:ext>
            </a:extLst>
          </p:cNvPr>
          <p:cNvSpPr txBox="1"/>
          <p:nvPr/>
        </p:nvSpPr>
        <p:spPr>
          <a:xfrm>
            <a:off x="7378859" y="4370252"/>
            <a:ext cx="997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C6887-D78C-554B-A250-F25F5EED5849}"/>
              </a:ext>
            </a:extLst>
          </p:cNvPr>
          <p:cNvSpPr txBox="1"/>
          <p:nvPr/>
        </p:nvSpPr>
        <p:spPr>
          <a:xfrm>
            <a:off x="2070100" y="3908587"/>
            <a:ext cx="1288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Hydrides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19F826-A0D6-F04F-B449-DB7755145E18}"/>
              </a:ext>
            </a:extLst>
          </p:cNvPr>
          <p:cNvSpPr txBox="1"/>
          <p:nvPr/>
        </p:nvSpPr>
        <p:spPr>
          <a:xfrm>
            <a:off x="6224570" y="3565378"/>
            <a:ext cx="1288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Hydrides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08208D-14A1-904A-82B5-1CF4DD526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675" y="885771"/>
            <a:ext cx="2643184" cy="26431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8A702D-0F4F-A94D-9554-71C5BF72DBDB}"/>
              </a:ext>
            </a:extLst>
          </p:cNvPr>
          <p:cNvSpPr txBox="1"/>
          <p:nvPr/>
        </p:nvSpPr>
        <p:spPr>
          <a:xfrm>
            <a:off x="5373709" y="2056325"/>
            <a:ext cx="1288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Hydrides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172D25-2192-8141-9E36-7155630A8F04}"/>
              </a:ext>
            </a:extLst>
          </p:cNvPr>
          <p:cNvCxnSpPr/>
          <p:nvPr/>
        </p:nvCxnSpPr>
        <p:spPr>
          <a:xfrm>
            <a:off x="2819400" y="4370252"/>
            <a:ext cx="316705" cy="2200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5DE4C1-8691-9F4C-9A9F-79339CB9CB65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5842002" y="3796211"/>
            <a:ext cx="382568" cy="1123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4B1F87B-4887-E440-A045-ECDE6A6912A7}"/>
              </a:ext>
            </a:extLst>
          </p:cNvPr>
          <p:cNvSpPr/>
          <p:nvPr/>
        </p:nvSpPr>
        <p:spPr>
          <a:xfrm>
            <a:off x="4978400" y="860144"/>
            <a:ext cx="2534921" cy="780684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0B89C8-9854-B144-88A9-C59A8E9C9277}"/>
              </a:ext>
            </a:extLst>
          </p:cNvPr>
          <p:cNvCxnSpPr>
            <a:cxnSpLocks/>
          </p:cNvCxnSpPr>
          <p:nvPr/>
        </p:nvCxnSpPr>
        <p:spPr>
          <a:xfrm flipV="1">
            <a:off x="6147432" y="1376308"/>
            <a:ext cx="98428" cy="5876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ED1AC02-D999-8F4A-AB92-62A77ADA0C4E}"/>
              </a:ext>
            </a:extLst>
          </p:cNvPr>
          <p:cNvCxnSpPr>
            <a:cxnSpLocks/>
          </p:cNvCxnSpPr>
          <p:nvPr/>
        </p:nvCxnSpPr>
        <p:spPr>
          <a:xfrm flipH="1">
            <a:off x="6057900" y="3971554"/>
            <a:ext cx="604560" cy="618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397E12A-F389-7B40-946B-D030ADF27F3E}"/>
              </a:ext>
            </a:extLst>
          </p:cNvPr>
          <p:cNvSpPr txBox="1"/>
          <p:nvPr/>
        </p:nvSpPr>
        <p:spPr>
          <a:xfrm>
            <a:off x="2517375" y="2744125"/>
            <a:ext cx="439181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Further study ongoing comparing with regular 120C baking cutouts (phase, size, temperature of formation)</a:t>
            </a:r>
          </a:p>
        </p:txBody>
      </p:sp>
    </p:spTree>
    <p:extLst>
      <p:ext uri="{BB962C8B-B14F-4D97-AF65-F5344CB8AC3E}">
        <p14:creationId xmlns:p14="http://schemas.microsoft.com/office/powerpoint/2010/main" val="16451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8" grpId="0"/>
      <p:bldP spid="20" grpId="0"/>
      <p:bldP spid="21" grpId="0"/>
      <p:bldP spid="22" grpId="0"/>
      <p:bldP spid="19" grpId="0" animBg="1"/>
      <p:bldP spid="2" grpId="0" animBg="1"/>
    </p:bld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90F9BF3-2F97-EE44-B494-4A01DC77FAD2}" vid="{BB151D97-DBEF-9F4F-A2B4-45F81817DE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1972</TotalTime>
  <Words>313</Words>
  <Application>Microsoft Macintosh PowerPoint</Application>
  <PresentationFormat>On-screen Show (4:3)</PresentationFormat>
  <Paragraphs>74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ＭＳ Ｐゴシック</vt:lpstr>
      <vt:lpstr>Arial</vt:lpstr>
      <vt:lpstr>Calibri</vt:lpstr>
      <vt:lpstr>Geneva</vt:lpstr>
      <vt:lpstr>Helvetica</vt:lpstr>
      <vt:lpstr>Fermilab_PPT_090815</vt:lpstr>
      <vt:lpstr>Graph</vt:lpstr>
      <vt:lpstr>PowerPoint Presentation</vt:lpstr>
      <vt:lpstr>Experiment summary</vt:lpstr>
      <vt:lpstr>Characteristic Rbcs behavior</vt:lpstr>
      <vt:lpstr>Temperature mapping</vt:lpstr>
      <vt:lpstr>Characteristic individual thermometer readings</vt:lpstr>
      <vt:lpstr>Cutout followed by surface analysis</vt:lpstr>
      <vt:lpstr>TOF-SIMS – nitrogen depth profiles</vt:lpstr>
      <vt:lpstr>TOF-SIMS – oxygen and carbon</vt:lpstr>
      <vt:lpstr>Cryo-AFM – directly seeing nanohydrides</vt:lpstr>
      <vt:lpstr>TEM on FIB-prepared cutouts</vt:lpstr>
      <vt:lpstr>Summary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Romanenko</dc:creator>
  <cp:lastModifiedBy>Alexander Romanenko</cp:lastModifiedBy>
  <cp:revision>25</cp:revision>
  <cp:lastPrinted>2014-01-20T19:40:21Z</cp:lastPrinted>
  <dcterms:created xsi:type="dcterms:W3CDTF">2018-06-26T00:10:01Z</dcterms:created>
  <dcterms:modified xsi:type="dcterms:W3CDTF">2018-06-27T22:44:05Z</dcterms:modified>
</cp:coreProperties>
</file>