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59" r:id="rId2"/>
  </p:sldMasterIdLst>
  <p:notesMasterIdLst>
    <p:notesMasterId r:id="rId21"/>
  </p:notesMasterIdLst>
  <p:handoutMasterIdLst>
    <p:handoutMasterId r:id="rId22"/>
  </p:handoutMasterIdLst>
  <p:sldIdLst>
    <p:sldId id="951" r:id="rId3"/>
    <p:sldId id="1018" r:id="rId4"/>
    <p:sldId id="1067" r:id="rId5"/>
    <p:sldId id="1068" r:id="rId6"/>
    <p:sldId id="1103" r:id="rId7"/>
    <p:sldId id="1123" r:id="rId8"/>
    <p:sldId id="1101" r:id="rId9"/>
    <p:sldId id="1122" r:id="rId10"/>
    <p:sldId id="1044" r:id="rId11"/>
    <p:sldId id="1121" r:id="rId12"/>
    <p:sldId id="1120" r:id="rId13"/>
    <p:sldId id="1114" r:id="rId14"/>
    <p:sldId id="1115" r:id="rId15"/>
    <p:sldId id="1116" r:id="rId16"/>
    <p:sldId id="1130" r:id="rId17"/>
    <p:sldId id="1117" r:id="rId18"/>
    <p:sldId id="1119" r:id="rId19"/>
    <p:sldId id="1131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  <a:sym typeface="Wingding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J. Walker" initials="" lastIdx="1" clrIdx="0"/>
  <p:cmAuthor id="1" name="Schreiber, Siegfried" initials="SRS" lastIdx="0" clrIdx="1"/>
  <p:cmAuthor id="2" name="dnoelle" initials="D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008000"/>
    <a:srgbClr val="E46C0A"/>
    <a:srgbClr val="003366"/>
    <a:srgbClr val="FFCC00"/>
    <a:srgbClr val="00FFFF"/>
    <a:srgbClr val="0033CC"/>
    <a:srgbClr val="D9D9D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342" autoAdjust="0"/>
    <p:restoredTop sz="89749" autoAdjust="0"/>
  </p:normalViewPr>
  <p:slideViewPr>
    <p:cSldViewPr snapToGrid="0">
      <p:cViewPr varScale="1">
        <p:scale>
          <a:sx n="92" d="100"/>
          <a:sy n="92" d="100"/>
        </p:scale>
        <p:origin x="-744" y="-102"/>
      </p:cViewPr>
      <p:guideLst>
        <p:guide orient="horz" pos="2160"/>
        <p:guide orient="horz" pos="3909"/>
        <p:guide orient="horz" pos="611"/>
        <p:guide orient="horz" pos="2161"/>
        <p:guide orient="horz" pos="2171"/>
        <p:guide orient="horz" pos="613"/>
        <p:guide pos="2880"/>
        <p:guide pos="155"/>
        <p:guide pos="5604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36" y="115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437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437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2D1FABA1-B0C8-8B47-AED0-85E0796E8F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41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138" cy="4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1"/>
            <a:ext cx="3170138" cy="4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2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8683"/>
            <a:ext cx="3170138" cy="4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defTabSz="947738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18683"/>
            <a:ext cx="3170138" cy="48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4752" tIns="47377" rIns="94752" bIns="47377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/>
            </a:lvl1pPr>
          </a:lstStyle>
          <a:p>
            <a:fld id="{2D183F3C-2783-3C4D-92E2-646CC326BF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71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3F3C-2783-3C4D-92E2-646CC326BF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1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Upper plots: “Normalized amplitude of the first dipole mode at the upstream coupler (left) and of the second mode at the downstream coupler (right) at cavity two in ACC2 as a function of beam offset x and y. “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Lower plots: “Normalized amplitude V of the dipole mode at the downstream coupler of cavity eight in ACC2 as a function of beam offset x and y. The normalized amplitude of the highlighted points is plotted in the right graph as a function of the transformed vertical offset ~y, including a linear fit with a slope of 8.7%/mm.”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3F3C-2783-3C4D-92E2-646CC326B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3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3F3C-2783-3C4D-92E2-646CC326B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1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The plots show the HOM power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The missing points at cavity three are caused by momentary problems of the readout electronics.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3F3C-2783-3C4D-92E2-646CC326B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2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right plot shows the results from ca. 40 cavities, both transverse planes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83F3C-2783-3C4D-92E2-646CC326B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5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6" y="0"/>
            <a:ext cx="6788076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dirty="0" smtClean="0"/>
              <a:t>TITELMASTER</a:t>
            </a:r>
            <a:br>
              <a:rPr lang="en-GB" noProof="0" dirty="0" smtClean="0"/>
            </a:br>
            <a:r>
              <a:rPr lang="en-GB" noProof="0" dirty="0" smtClean="0"/>
              <a:t>FORMAT </a:t>
            </a:r>
          </a:p>
        </p:txBody>
      </p:sp>
      <p:pic>
        <p:nvPicPr>
          <p:cNvPr id="215045" name="Picture 5" descr="DESY-Logo-cyan-RGB_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976212" y="5687814"/>
            <a:ext cx="1247615" cy="1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6" name="Picture 6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6" y="6251336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175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175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9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575" y="977900"/>
            <a:ext cx="8520113" cy="36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575" y="1495425"/>
            <a:ext cx="8520113" cy="36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  <p:pic>
        <p:nvPicPr>
          <p:cNvPr id="586757" name="Picture 5" descr="DESY-Logo-cyan-RGB_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6758" name="Picture 6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6759" name="Text Box 7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1600" dirty="0"/>
          </a:p>
        </p:txBody>
      </p:sp>
      <p:grpSp>
        <p:nvGrpSpPr>
          <p:cNvPr id="586760" name="Group 8"/>
          <p:cNvGrpSpPr>
            <a:grpSpLocks/>
          </p:cNvGrpSpPr>
          <p:nvPr/>
        </p:nvGrpSpPr>
        <p:grpSpPr bwMode="auto">
          <a:xfrm>
            <a:off x="7156450" y="139700"/>
            <a:ext cx="1849438" cy="935038"/>
            <a:chOff x="2292" y="2129"/>
            <a:chExt cx="1165" cy="589"/>
          </a:xfrm>
        </p:grpSpPr>
        <p:sp>
          <p:nvSpPr>
            <p:cNvPr id="586761" name="Rectangle 9"/>
            <p:cNvSpPr>
              <a:spLocks noChangeArrowheads="1"/>
            </p:cNvSpPr>
            <p:nvPr userDrawn="1"/>
          </p:nvSpPr>
          <p:spPr bwMode="auto">
            <a:xfrm>
              <a:off x="2330" y="2129"/>
              <a:ext cx="1089" cy="58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6762" name="Text Box 10"/>
            <p:cNvSpPr txBox="1">
              <a:spLocks noChangeArrowheads="1"/>
            </p:cNvSpPr>
            <p:nvPr userDrawn="1"/>
          </p:nvSpPr>
          <p:spPr bwMode="auto">
            <a:xfrm>
              <a:off x="2320" y="2164"/>
              <a:ext cx="1108" cy="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3200" b="1" dirty="0">
                  <a:solidFill>
                    <a:srgbClr val="00A6EB"/>
                  </a:solidFill>
                </a:rPr>
                <a:t>FLASH</a:t>
              </a:r>
              <a:r>
                <a:rPr lang="en-GB" sz="3200" b="1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586763" name="Text Box 11"/>
            <p:cNvSpPr txBox="1">
              <a:spLocks noChangeArrowheads="1"/>
            </p:cNvSpPr>
            <p:nvPr userDrawn="1"/>
          </p:nvSpPr>
          <p:spPr bwMode="auto">
            <a:xfrm>
              <a:off x="2292" y="2413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 dirty="0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586764" name="Text Box 12"/>
            <p:cNvSpPr txBox="1">
              <a:spLocks noChangeArrowheads="1"/>
            </p:cNvSpPr>
            <p:nvPr userDrawn="1"/>
          </p:nvSpPr>
          <p:spPr bwMode="auto">
            <a:xfrm>
              <a:off x="2292" y="2549"/>
              <a:ext cx="1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400" b="1" dirty="0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11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14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5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969963"/>
            <a:ext cx="8650287" cy="5235575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defRPr sz="1800"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6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473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39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84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175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175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2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977900"/>
            <a:ext cx="4219575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278312" cy="88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6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063" y="2174874"/>
            <a:ext cx="4251325" cy="40306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51325" cy="40306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8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31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69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0" y="0"/>
            <a:ext cx="8310853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522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103188"/>
            <a:ext cx="7493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349829" y="6280150"/>
            <a:ext cx="744582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>
              <a:spcBef>
                <a:spcPct val="0"/>
              </a:spcBef>
            </a:pPr>
            <a:r>
              <a:rPr lang="en-US" sz="900" b="1" noProof="0" dirty="0" smtClean="0">
                <a:solidFill>
                  <a:schemeClr val="bg2"/>
                </a:solidFill>
              </a:rPr>
              <a:t>Nicoleta Baboi and </a:t>
            </a:r>
            <a:r>
              <a:rPr lang="en-US" sz="900" b="1" u="sng" noProof="0" dirty="0" smtClean="0">
                <a:solidFill>
                  <a:schemeClr val="bg2"/>
                </a:solidFill>
              </a:rPr>
              <a:t>Alexey Sulimov</a:t>
            </a:r>
            <a:r>
              <a:rPr lang="en-US" sz="900" b="1" noProof="0" dirty="0" smtClean="0">
                <a:solidFill>
                  <a:schemeClr val="bg2"/>
                </a:solidFill>
              </a:rPr>
              <a:t>, DESY  </a:t>
            </a:r>
            <a:r>
              <a:rPr lang="en-US" sz="900" noProof="0" dirty="0" smtClean="0">
                <a:solidFill>
                  <a:schemeClr val="bg2"/>
                </a:solidFill>
              </a:rPr>
              <a:t>|  HOM-based Diagnostics in SC Cavities </a:t>
            </a:r>
            <a:r>
              <a:rPr lang="en-US" sz="900" baseline="0" noProof="0" dirty="0" smtClean="0">
                <a:solidFill>
                  <a:schemeClr val="bg2"/>
                </a:solidFill>
              </a:rPr>
              <a:t> | TTC Meeting  | Riken, Japan  </a:t>
            </a:r>
            <a:r>
              <a:rPr lang="de-DE" sz="900" baseline="0" noProof="0" dirty="0" smtClean="0">
                <a:solidFill>
                  <a:schemeClr val="bg2"/>
                </a:solidFill>
              </a:rPr>
              <a:t>| Jun 28, 2018  | Slide </a:t>
            </a:r>
            <a:fld id="{39E3086E-30D4-4734-8033-8171FE924EAA}" type="slidenum">
              <a:rPr lang="de-DE" sz="900" baseline="0" noProof="0" smtClean="0">
                <a:solidFill>
                  <a:schemeClr val="bg2"/>
                </a:solidFill>
              </a:rPr>
              <a:pPr algn="l">
                <a:spcBef>
                  <a:spcPct val="0"/>
                </a:spcBef>
              </a:pPr>
              <a:t>‹#›</a:t>
            </a:fld>
            <a:endParaRPr lang="de-DE" sz="900" b="1" noProof="0" dirty="0">
              <a:solidFill>
                <a:schemeClr val="bg2"/>
              </a:solidFill>
            </a:endParaRPr>
          </a:p>
        </p:txBody>
      </p:sp>
      <p:pic>
        <p:nvPicPr>
          <p:cNvPr id="11" name="Picture 5" descr="DESY-Logo-cyan-RGB_ge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8343904" y="22034"/>
            <a:ext cx="833146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8" y="6325282"/>
            <a:ext cx="1052286" cy="2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charset="0"/>
        <a:defRPr sz="1200">
          <a:solidFill>
            <a:schemeClr val="tx1"/>
          </a:solidFill>
          <a:latin typeface="+mn-lt"/>
          <a:ea typeface="+mn-ea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103188"/>
            <a:ext cx="7405872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366936" y="6280150"/>
            <a:ext cx="830897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>
              <a:spcBef>
                <a:spcPct val="0"/>
              </a:spcBef>
            </a:pPr>
            <a:r>
              <a:rPr lang="en-GB" sz="900" b="1" dirty="0" smtClean="0">
                <a:solidFill>
                  <a:schemeClr val="bg2"/>
                </a:solidFill>
              </a:rPr>
              <a:t>Katja</a:t>
            </a:r>
            <a:r>
              <a:rPr lang="en-GB" sz="900" b="1" baseline="0" dirty="0" smtClean="0">
                <a:solidFill>
                  <a:schemeClr val="bg2"/>
                </a:solidFill>
              </a:rPr>
              <a:t> Honkavaara</a:t>
            </a:r>
            <a:r>
              <a:rPr lang="en-GB" sz="900" dirty="0" smtClean="0">
                <a:solidFill>
                  <a:schemeClr val="bg2"/>
                </a:solidFill>
              </a:rPr>
              <a:t> |</a:t>
            </a:r>
            <a:r>
              <a:rPr lang="en-GB" sz="900" baseline="0" dirty="0" smtClean="0">
                <a:solidFill>
                  <a:schemeClr val="bg2"/>
                </a:solidFill>
              </a:rPr>
              <a:t> FEL Conference 2014 | August-27,</a:t>
            </a:r>
            <a:r>
              <a:rPr lang="en-GB" sz="900" dirty="0" smtClean="0">
                <a:solidFill>
                  <a:schemeClr val="bg2"/>
                </a:solidFill>
              </a:rPr>
              <a:t> 2014</a:t>
            </a:r>
            <a:endParaRPr lang="en-GB" sz="900" b="1" dirty="0">
              <a:solidFill>
                <a:schemeClr val="bg2"/>
              </a:solidFill>
            </a:endParaRPr>
          </a:p>
        </p:txBody>
      </p:sp>
      <p:grpSp>
        <p:nvGrpSpPr>
          <p:cNvPr id="585735" name="Group 7"/>
          <p:cNvGrpSpPr>
            <a:grpSpLocks/>
          </p:cNvGrpSpPr>
          <p:nvPr/>
        </p:nvGrpSpPr>
        <p:grpSpPr bwMode="auto">
          <a:xfrm>
            <a:off x="7785100" y="30163"/>
            <a:ext cx="1398588" cy="677862"/>
            <a:chOff x="3787" y="709"/>
            <a:chExt cx="881" cy="427"/>
          </a:xfrm>
        </p:grpSpPr>
        <p:sp>
          <p:nvSpPr>
            <p:cNvPr id="585736" name="Rectangle 8"/>
            <p:cNvSpPr>
              <a:spLocks noChangeArrowheads="1"/>
            </p:cNvSpPr>
            <p:nvPr userDrawn="1"/>
          </p:nvSpPr>
          <p:spPr bwMode="auto">
            <a:xfrm>
              <a:off x="3832" y="709"/>
              <a:ext cx="791" cy="4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5737" name="Text Box 9"/>
            <p:cNvSpPr txBox="1">
              <a:spLocks noChangeArrowheads="1"/>
            </p:cNvSpPr>
            <p:nvPr userDrawn="1"/>
          </p:nvSpPr>
          <p:spPr bwMode="auto">
            <a:xfrm>
              <a:off x="3833" y="716"/>
              <a:ext cx="8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2400" b="1" dirty="0">
                  <a:solidFill>
                    <a:srgbClr val="00A6EB"/>
                  </a:solidFill>
                </a:rPr>
                <a:t>FLASH</a:t>
              </a:r>
              <a:r>
                <a:rPr lang="en-GB" sz="2400" b="1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585738" name="Text Box 10"/>
            <p:cNvSpPr txBox="1">
              <a:spLocks noChangeArrowheads="1"/>
            </p:cNvSpPr>
            <p:nvPr userDrawn="1"/>
          </p:nvSpPr>
          <p:spPr bwMode="auto">
            <a:xfrm>
              <a:off x="3787" y="909"/>
              <a:ext cx="88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 dirty="0">
                  <a:solidFill>
                    <a:srgbClr val="F28E00"/>
                  </a:solidFill>
                </a:rPr>
                <a:t>Free-Electron Laser</a:t>
              </a:r>
            </a:p>
          </p:txBody>
        </p:sp>
        <p:sp>
          <p:nvSpPr>
            <p:cNvPr id="585739" name="Text Box 11"/>
            <p:cNvSpPr txBox="1">
              <a:spLocks noChangeArrowheads="1"/>
            </p:cNvSpPr>
            <p:nvPr userDrawn="1"/>
          </p:nvSpPr>
          <p:spPr bwMode="auto">
            <a:xfrm>
              <a:off x="3834" y="993"/>
              <a:ext cx="78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60001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60001"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5" tIns="45713" rIns="91425" bIns="45713">
              <a:spAutoFit/>
            </a:bodyPr>
            <a:lstStyle>
              <a:lvl1pPr marL="179388" indent="-17938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556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370013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GB" sz="1000" b="1" dirty="0">
                  <a:solidFill>
                    <a:srgbClr val="F28E00"/>
                  </a:solidFill>
                </a:rPr>
                <a:t>in Hamburg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65113" indent="-265113" algn="l" rtl="0" fontAlgn="base">
        <a:spcBef>
          <a:spcPct val="0"/>
        </a:spcBef>
        <a:spcAft>
          <a:spcPct val="50000"/>
        </a:spcAft>
        <a:buClr>
          <a:srgbClr val="F28E00"/>
        </a:buClr>
        <a:buFont typeface="Arial Black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fontAlgn="base">
        <a:spcBef>
          <a:spcPct val="0"/>
        </a:spcBef>
        <a:spcAft>
          <a:spcPct val="50000"/>
        </a:spcAft>
        <a:buClr>
          <a:schemeClr val="bg2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236663" indent="-228600" algn="l" rtl="0" fontAlgn="base">
        <a:spcBef>
          <a:spcPct val="0"/>
        </a:spcBef>
        <a:spcAft>
          <a:spcPct val="0"/>
        </a:spcAft>
        <a:buClr>
          <a:srgbClr val="FF9900"/>
        </a:buClr>
        <a:buFont typeface="Arial Black" charset="0"/>
        <a:defRPr sz="1200">
          <a:solidFill>
            <a:schemeClr val="tx1"/>
          </a:solidFill>
          <a:latin typeface="+mn-lt"/>
          <a:ea typeface="+mn-ea"/>
        </a:defRPr>
      </a:lvl3pPr>
      <a:lvl4pPr marL="1644650" indent="-228600" algn="l" rtl="0" fontAlgn="base">
        <a:spcBef>
          <a:spcPct val="0"/>
        </a:spcBef>
        <a:spcAft>
          <a:spcPct val="0"/>
        </a:spcAft>
        <a:buFont typeface="Wingdings" charset="0"/>
        <a:buChar char="§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465683/contributions/2269230/attachments/1325164/1992713/2016.08.22-24_HOMinXFEL_HOMSC16_Rostock.pdf" TargetMode="External"/><Relationship Id="rId2" Type="http://schemas.openxmlformats.org/officeDocument/2006/relationships/hyperlink" Target="https://indico.cern.ch/event/465683/contributions/2269313/attachments/1325170/1990289/HOM_WORKSHOP_20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465683/contributions/2269311/attachments/1325882/1990314/160823_HOMSC_thellert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7612566" y="5449229"/>
            <a:ext cx="1531434" cy="14087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sym typeface="Wingdings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9833" y="1503343"/>
            <a:ext cx="8520113" cy="1907361"/>
          </a:xfrm>
        </p:spPr>
        <p:txBody>
          <a:bodyPr/>
          <a:lstStyle/>
          <a:p>
            <a:pPr algn="ctr"/>
            <a:r>
              <a:rPr lang="en-US" sz="3600" dirty="0" smtClean="0"/>
              <a:t>HOM-based Diagnostics </a:t>
            </a:r>
            <a:br>
              <a:rPr lang="en-US" sz="3600" dirty="0" smtClean="0"/>
            </a:br>
            <a:r>
              <a:rPr lang="en-US" sz="3600" dirty="0" smtClean="0"/>
              <a:t>in SC Accelerating Cavities </a:t>
            </a:r>
            <a:br>
              <a:rPr lang="en-US" sz="3600" dirty="0" smtClean="0"/>
            </a:br>
            <a:r>
              <a:rPr lang="en-US" sz="3600" dirty="0" smtClean="0"/>
              <a:t>at FLASH and the European XFEL</a:t>
            </a:r>
            <a:endParaRPr lang="en-US" sz="3600" b="1" noProof="0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1371600" y="3556000"/>
            <a:ext cx="6400800" cy="156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2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1800"/>
              </a:spcBef>
              <a:spcAft>
                <a:spcPts val="600"/>
              </a:spcAft>
            </a:pPr>
            <a:r>
              <a:rPr lang="en-US" sz="2400" kern="0" dirty="0" smtClean="0">
                <a:solidFill>
                  <a:srgbClr val="0099FF"/>
                </a:solidFill>
              </a:rPr>
              <a:t>Nicoleta Baboi and </a:t>
            </a:r>
            <a:r>
              <a:rPr lang="en-US" sz="2400" u="sng" kern="0" dirty="0" smtClean="0">
                <a:solidFill>
                  <a:srgbClr val="0099FF"/>
                </a:solidFill>
              </a:rPr>
              <a:t>Alexey Sulimov</a:t>
            </a:r>
            <a:endParaRPr lang="en-US" sz="2800" kern="0" dirty="0">
              <a:solidFill>
                <a:srgbClr val="0099FF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kern="0" dirty="0" smtClean="0">
                <a:solidFill>
                  <a:srgbClr val="0099FF"/>
                </a:solidFill>
              </a:rPr>
              <a:t>DESY</a:t>
            </a:r>
            <a:endParaRPr lang="en-US" sz="2800" kern="0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b="0" kern="0" dirty="0" smtClean="0">
                <a:solidFill>
                  <a:srgbClr val="0099FF"/>
                </a:solidFill>
              </a:rPr>
              <a:t>on behalf of the international HOM-team</a:t>
            </a:r>
          </a:p>
        </p:txBody>
      </p:sp>
      <p:pic>
        <p:nvPicPr>
          <p:cNvPr id="12" name="Picture 5" descr="DESY-Logo-cyan-RGB_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8144421" y="583088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5974" y="5329560"/>
            <a:ext cx="4572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TTC Meeting, Japan, 26-29 June 2018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199" y="132204"/>
            <a:ext cx="940529" cy="940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50" y="242281"/>
            <a:ext cx="1599646" cy="7051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3" y="5887696"/>
            <a:ext cx="1879598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HOM-BPM</a:t>
            </a:r>
            <a:r>
              <a:rPr lang="en-US" dirty="0"/>
              <a:t>: </a:t>
            </a:r>
            <a:r>
              <a:rPr lang="en-US" dirty="0" smtClean="0"/>
              <a:t>Cavity Alignment Measurement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2" y="3553558"/>
            <a:ext cx="4222685" cy="2638210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37" y="3545319"/>
            <a:ext cx="4316627" cy="264227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70" y="969963"/>
            <a:ext cx="4305108" cy="216840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6063" y="969963"/>
            <a:ext cx="4325937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ts val="1200"/>
              </a:spcBef>
              <a:spcAft>
                <a:spcPts val="0"/>
              </a:spcAft>
              <a:buClr>
                <a:srgbClr val="F28E00"/>
              </a:buClr>
              <a:buFont typeface="Arial Black" charset="0"/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Cavity offset</a:t>
            </a:r>
          </a:p>
          <a:p>
            <a:pPr lvl="1"/>
            <a:r>
              <a:rPr lang="en-US" kern="0" dirty="0" smtClean="0"/>
              <a:t>HOM(offset) &gt;&gt; HOM(tilt) </a:t>
            </a:r>
          </a:p>
          <a:p>
            <a:pPr marL="1079500" lvl="2" indent="-71438"/>
            <a:r>
              <a:rPr lang="en-US" dirty="0" smtClean="0"/>
              <a:t>ca. </a:t>
            </a:r>
            <a:r>
              <a:rPr lang="el-GR" dirty="0" smtClean="0"/>
              <a:t>2</a:t>
            </a:r>
            <a:r>
              <a:rPr lang="en-US" dirty="0"/>
              <a:t>00</a:t>
            </a:r>
            <a:r>
              <a:rPr lang="el-GR" dirty="0"/>
              <a:t> μ</a:t>
            </a:r>
            <a:r>
              <a:rPr lang="en-US" dirty="0"/>
              <a:t>m </a:t>
            </a:r>
            <a:r>
              <a:rPr lang="en-US" dirty="0">
                <a:sym typeface="Symbol"/>
              </a:rPr>
              <a:t></a:t>
            </a:r>
            <a:r>
              <a:rPr lang="en-US" dirty="0"/>
              <a:t> 1 </a:t>
            </a:r>
            <a:r>
              <a:rPr lang="en-US" dirty="0" err="1"/>
              <a:t>mrad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theor</a:t>
            </a:r>
            <a:r>
              <a:rPr lang="en-US" dirty="0" smtClean="0"/>
              <a:t>.)</a:t>
            </a:r>
            <a:br>
              <a:rPr lang="en-US" dirty="0" smtClean="0"/>
            </a:br>
            <a:r>
              <a:rPr lang="en-US" sz="1600" dirty="0" smtClean="0"/>
              <a:t>confirmed by one measurement</a:t>
            </a:r>
            <a:endParaRPr lang="en-US" kern="0" dirty="0" smtClean="0"/>
          </a:p>
          <a:p>
            <a:pPr lvl="2"/>
            <a:endParaRPr lang="en-US" kern="0" dirty="0" smtClean="0"/>
          </a:p>
          <a:p>
            <a:pPr lvl="1"/>
            <a:r>
              <a:rPr lang="en-US" kern="0" dirty="0" smtClean="0"/>
              <a:t>Work ongoing to measure tilt of cavities in one module</a:t>
            </a:r>
          </a:p>
          <a:p>
            <a:pPr lvl="1"/>
            <a:endParaRPr lang="en-US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4009147" y="3258542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Mode power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62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6063" y="969963"/>
            <a:ext cx="8650287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ts val="1200"/>
              </a:spcBef>
              <a:spcAft>
                <a:spcPts val="0"/>
              </a:spcAft>
              <a:buClr>
                <a:srgbClr val="F28E00"/>
              </a:buClr>
              <a:buFont typeface="Arial Black" charset="0"/>
              <a:buChar char="&gt;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charset="0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/>
              <a:t>Results</a:t>
            </a:r>
          </a:p>
          <a:p>
            <a:pPr lvl="1"/>
            <a:r>
              <a:rPr lang="en-US" kern="0" dirty="0" smtClean="0"/>
              <a:t>2 measurements are shown in </a:t>
            </a:r>
            <a:br>
              <a:rPr lang="en-US" kern="0" dirty="0" smtClean="0"/>
            </a:br>
            <a:r>
              <a:rPr lang="en-US" kern="0" dirty="0" smtClean="0"/>
              <a:t>the plot (ACC1)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HOM-BPM</a:t>
            </a:r>
            <a:r>
              <a:rPr lang="en-US" dirty="0"/>
              <a:t>: Cavity Alignment </a:t>
            </a:r>
            <a:r>
              <a:rPr lang="en-US" dirty="0" smtClean="0"/>
              <a:t>Measurement (2)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34" y="3171569"/>
            <a:ext cx="4135816" cy="2065737"/>
          </a:xfrm>
        </p:spPr>
      </p:pic>
      <p:sp>
        <p:nvSpPr>
          <p:cNvPr id="4" name="TextBox 3"/>
          <p:cNvSpPr txBox="1"/>
          <p:nvPr/>
        </p:nvSpPr>
        <p:spPr>
          <a:xfrm>
            <a:off x="3138615" y="5916030"/>
            <a:ext cx="575773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T. </a:t>
            </a:r>
            <a:r>
              <a:rPr lang="en-US" sz="1600" i="1" dirty="0" err="1" smtClean="0"/>
              <a:t>Hellert</a:t>
            </a:r>
            <a:r>
              <a:rPr lang="en-US" sz="1600" i="1" dirty="0" smtClean="0"/>
              <a:t> et al., Phys. Rev. </a:t>
            </a:r>
            <a:r>
              <a:rPr lang="en-US" sz="1600" i="1" dirty="0" err="1" smtClean="0"/>
              <a:t>Accel</a:t>
            </a:r>
            <a:r>
              <a:rPr lang="en-US" sz="1600" i="1" dirty="0" smtClean="0"/>
              <a:t>. Beams 20</a:t>
            </a:r>
            <a:r>
              <a:rPr lang="en-US" sz="1600" i="1" dirty="0"/>
              <a:t>, 123501 (2017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2372498"/>
            <a:ext cx="4211496" cy="3212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1708" y="2767914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ACC1-5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43183" y="796968"/>
            <a:ext cx="2955506" cy="2232595"/>
            <a:chOff x="872898" y="3943854"/>
            <a:chExt cx="3158653" cy="2418105"/>
          </a:xfrm>
        </p:grpSpPr>
        <p:grpSp>
          <p:nvGrpSpPr>
            <p:cNvPr id="11" name="Group 10"/>
            <p:cNvGrpSpPr/>
            <p:nvPr/>
          </p:nvGrpSpPr>
          <p:grpSpPr>
            <a:xfrm>
              <a:off x="872898" y="3943854"/>
              <a:ext cx="3158653" cy="2418105"/>
              <a:chOff x="5715000" y="3733800"/>
              <a:chExt cx="3554413" cy="2667000"/>
            </a:xfrm>
          </p:grpSpPr>
          <p:pic>
            <p:nvPicPr>
              <p:cNvPr id="14" name="Content Placeholder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3733800"/>
                <a:ext cx="3554413" cy="2667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5943600" y="5943600"/>
                <a:ext cx="1295400" cy="0"/>
                <a:chOff x="5943600" y="5867400"/>
                <a:chExt cx="1295400" cy="0"/>
              </a:xfrm>
            </p:grpSpPr>
            <p:cxnSp>
              <p:nvCxnSpPr>
                <p:cNvPr id="17" name="Straight Arrow Connector 16"/>
                <p:cNvCxnSpPr>
                  <a:cxnSpLocks noChangeShapeType="1"/>
                </p:cNvCxnSpPr>
                <p:nvPr/>
              </p:nvCxnSpPr>
              <p:spPr bwMode="auto">
                <a:xfrm>
                  <a:off x="5943600" y="5867400"/>
                  <a:ext cx="533400" cy="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8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Straight Arrow Connector 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6705600" y="5867400"/>
                  <a:ext cx="533400" cy="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80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6" name="TextBox 37"/>
              <p:cNvSpPr txBox="1">
                <a:spLocks noChangeArrowheads="1"/>
              </p:cNvSpPr>
              <p:nvPr/>
            </p:nvSpPr>
            <p:spPr bwMode="auto">
              <a:xfrm>
                <a:off x="6705600" y="5651500"/>
                <a:ext cx="1610838" cy="2376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800000"/>
                    </a:solidFill>
                  </a:rPr>
                  <a:t>Phase difference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31037" y="4176173"/>
              <a:ext cx="139781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</a:rPr>
                <a:t>accelerating RF field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8171" y="4406610"/>
              <a:ext cx="9553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</a:rPr>
                <a:t>b</a:t>
              </a:r>
              <a:r>
                <a:rPr lang="en-US" sz="1200" dirty="0" smtClean="0">
                  <a:solidFill>
                    <a:srgbClr val="C00000"/>
                  </a:solidFill>
                </a:rPr>
                <a:t>eam excited </a:t>
              </a:r>
              <a:br>
                <a:rPr lang="en-US" sz="1200" dirty="0" smtClean="0">
                  <a:solidFill>
                    <a:srgbClr val="C00000"/>
                  </a:solidFill>
                </a:rPr>
              </a:br>
              <a:r>
                <a:rPr lang="en-US" sz="1200" dirty="0" smtClean="0">
                  <a:solidFill>
                    <a:srgbClr val="C00000"/>
                  </a:solidFill>
                </a:rPr>
                <a:t>HOM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HOM-</a:t>
            </a:r>
            <a:r>
              <a:rPr lang="en-US" u="sng" dirty="0" err="1" smtClean="0"/>
              <a:t>BPhM</a:t>
            </a:r>
            <a:r>
              <a:rPr lang="en-US" dirty="0" smtClean="0"/>
              <a:t>: Beam Phase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7526895" cy="5216071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Experimental setup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Can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trace RF phase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change of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5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and +5deg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Resolution: 0.12deg rms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15" y="3177847"/>
            <a:ext cx="3623062" cy="250274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2" y="2695983"/>
            <a:ext cx="4382112" cy="3534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52892" y="5866984"/>
            <a:ext cx="283671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/>
              <a:t>Liangliang</a:t>
            </a:r>
            <a:r>
              <a:rPr lang="en-US" sz="1600" i="1" dirty="0" smtClean="0"/>
              <a:t> Shi, DESY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584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HOM-BPM+BPhM</a:t>
            </a:r>
            <a:r>
              <a:rPr lang="en-US" dirty="0"/>
              <a:t>: Electronics for 1.3 GHz </a:t>
            </a:r>
            <a:r>
              <a:rPr lang="en-US" dirty="0" smtClean="0"/>
              <a:t>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977899"/>
            <a:ext cx="8650287" cy="5216071"/>
          </a:xfrm>
        </p:spPr>
        <p:txBody>
          <a:bodyPr/>
          <a:lstStyle/>
          <a:p>
            <a:r>
              <a:rPr lang="en-US" dirty="0"/>
              <a:t>Multiple filter 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elects </a:t>
            </a:r>
            <a:r>
              <a:rPr lang="en-US" dirty="0"/>
              <a:t>1.3 and 2.4 </a:t>
            </a:r>
            <a:r>
              <a:rPr lang="en-US" dirty="0" smtClean="0"/>
              <a:t>GHz monopole </a:t>
            </a:r>
            <a:br>
              <a:rPr lang="en-US" dirty="0" smtClean="0"/>
            </a:br>
            <a:r>
              <a:rPr lang="en-US" dirty="0" smtClean="0"/>
              <a:t>modes from </a:t>
            </a:r>
            <a:r>
              <a:rPr lang="en-US" dirty="0"/>
              <a:t>the HOM spectrum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1.7 GHz dipole mode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beam </a:t>
            </a:r>
            <a:r>
              <a:rPr lang="en-US" dirty="0"/>
              <a:t>position monitoring</a:t>
            </a:r>
          </a:p>
          <a:p>
            <a:r>
              <a:rPr lang="en-US" dirty="0" smtClean="0"/>
              <a:t>Direct sampling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3" r="141" b="517"/>
          <a:stretch/>
        </p:blipFill>
        <p:spPr>
          <a:xfrm>
            <a:off x="562218" y="3707027"/>
            <a:ext cx="5582983" cy="24902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68891" y="5470249"/>
            <a:ext cx="2379170" cy="6340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/>
              <a:t>Szymon</a:t>
            </a:r>
            <a:r>
              <a:rPr lang="en-US" sz="1600" i="1" dirty="0" smtClean="0"/>
              <a:t> Jablonski,</a:t>
            </a:r>
          </a:p>
          <a:p>
            <a:pPr algn="r"/>
            <a:r>
              <a:rPr lang="en-US" sz="1600" i="1" dirty="0" smtClean="0"/>
              <a:t>DESY</a:t>
            </a:r>
            <a:endParaRPr lang="en-US" sz="16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334672" y="3528843"/>
            <a:ext cx="2545623" cy="1941406"/>
            <a:chOff x="6334672" y="3528843"/>
            <a:chExt cx="2545623" cy="1941406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42"/>
            <a:stretch/>
          </p:blipFill>
          <p:spPr>
            <a:xfrm>
              <a:off x="6334672" y="3628305"/>
              <a:ext cx="2545623" cy="184194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066500" y="3528843"/>
              <a:ext cx="1361270" cy="18466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200" dirty="0" smtClean="0"/>
                <a:t>Aliased spectrum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9176" y="876573"/>
            <a:ext cx="4118919" cy="2511153"/>
            <a:chOff x="4959176" y="876573"/>
            <a:chExt cx="4118919" cy="25111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" t="3854" r="5419"/>
            <a:stretch/>
          </p:blipFill>
          <p:spPr>
            <a:xfrm>
              <a:off x="4959176" y="876573"/>
              <a:ext cx="4118919" cy="2511153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8163696" y="1206306"/>
              <a:ext cx="313502" cy="78366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61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Summary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827314"/>
            <a:ext cx="8991600" cy="545011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Motivation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HOMs contain information about the beam and cavity, low cost monitors.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Monitors </a:t>
            </a:r>
            <a:r>
              <a:rPr lang="en-US" sz="1800" dirty="0"/>
              <a:t>built or being built for FLASH </a:t>
            </a:r>
            <a:r>
              <a:rPr lang="en-US" sz="1800" dirty="0" smtClean="0"/>
              <a:t>and E-XFEL</a:t>
            </a:r>
            <a:r>
              <a:rPr lang="en-US" sz="1800" dirty="0"/>
              <a:t>, for 1.3 </a:t>
            </a:r>
            <a:r>
              <a:rPr lang="en-US" sz="1800" dirty="0" smtClean="0"/>
              <a:t>and 3.9 GHz </a:t>
            </a:r>
            <a:r>
              <a:rPr lang="en-US" sz="1800" dirty="0"/>
              <a:t>cavities</a:t>
            </a:r>
          </a:p>
          <a:p>
            <a:r>
              <a:rPr lang="en-US" dirty="0" smtClean="0"/>
              <a:t>HOM-BPM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Beam alignment </a:t>
            </a:r>
            <a:r>
              <a:rPr lang="en-US" sz="1800" dirty="0" smtClean="0">
                <a:sym typeface="Symbol"/>
              </a:rPr>
              <a:t> </a:t>
            </a:r>
            <a:r>
              <a:rPr lang="en-US" sz="1800" dirty="0" smtClean="0"/>
              <a:t>reduction </a:t>
            </a:r>
            <a:r>
              <a:rPr lang="en-US" sz="1800" dirty="0"/>
              <a:t>of transverse wakefield effects 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Transverse </a:t>
            </a:r>
            <a:r>
              <a:rPr lang="en-US" sz="1800" dirty="0"/>
              <a:t>beam position, like a cavity </a:t>
            </a:r>
            <a:r>
              <a:rPr lang="en-US" sz="1800" dirty="0" smtClean="0"/>
              <a:t>BPM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1.3 GHz cavities: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 smtClean="0"/>
              <a:t>Resolution ca. 10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rms measured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	Currently work on stability in time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3.9 GHz cavities</a:t>
            </a:r>
            <a:r>
              <a:rPr lang="en-US" dirty="0"/>
              <a:t>: </a:t>
            </a:r>
            <a:endParaRPr lang="en-US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 smtClean="0"/>
              <a:t>Resolution </a:t>
            </a:r>
            <a:r>
              <a:rPr lang="en-US" dirty="0"/>
              <a:t>ca. </a:t>
            </a:r>
            <a:r>
              <a:rPr lang="en-US" dirty="0" smtClean="0"/>
              <a:t>20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rms measured</a:t>
            </a:r>
            <a:endParaRPr lang="en-US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	More challenging due to cavity coupling, higher frequency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	Extra challenges at the E-XFEL: longer cavity-chain, different cavity orientation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Cavity alignment measurement</a:t>
            </a:r>
          </a:p>
          <a:p>
            <a:r>
              <a:rPr lang="en-US" dirty="0" smtClean="0"/>
              <a:t>HOM-</a:t>
            </a:r>
            <a:r>
              <a:rPr lang="en-US" dirty="0" err="1" smtClean="0"/>
              <a:t>BPhM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Experimental setup: Resolution of ca. 0.1 </a:t>
            </a:r>
            <a:r>
              <a:rPr lang="en-US" sz="1800" dirty="0" err="1" smtClean="0"/>
              <a:t>deg</a:t>
            </a:r>
            <a:r>
              <a:rPr lang="en-US" sz="1800" dirty="0" smtClean="0"/>
              <a:t> rms measured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25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Outlook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work:</a:t>
            </a:r>
          </a:p>
          <a:p>
            <a:pPr lvl="1"/>
            <a:endParaRPr lang="en-US" sz="1600" dirty="0" smtClean="0"/>
          </a:p>
          <a:p>
            <a:pPr lvl="1"/>
            <a:r>
              <a:rPr lang="en-US" dirty="0" smtClean="0"/>
              <a:t>Long-term phase measurement</a:t>
            </a:r>
          </a:p>
          <a:p>
            <a:pPr lvl="1"/>
            <a:r>
              <a:rPr lang="en-US" dirty="0" smtClean="0"/>
              <a:t>Cavity tilt measurement</a:t>
            </a:r>
          </a:p>
          <a:p>
            <a:pPr lvl="1"/>
            <a:r>
              <a:rPr lang="en-US" dirty="0" smtClean="0"/>
              <a:t>Stability of beam position measurement in time</a:t>
            </a:r>
          </a:p>
          <a:p>
            <a:pPr lvl="1"/>
            <a:r>
              <a:rPr lang="en-US" dirty="0" smtClean="0"/>
              <a:t>Electronics for the E-XFEL being built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For 1.3 GHz cavities: beam position and phase</a:t>
            </a:r>
          </a:p>
          <a:p>
            <a:pPr lvl="2"/>
            <a:r>
              <a:rPr lang="en-US" sz="2000" dirty="0" smtClean="0"/>
              <a:t>For 3.9 GHz cavities: beam position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89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Acknowledgements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based on work of many people from several institutes</a:t>
            </a:r>
          </a:p>
          <a:p>
            <a:pPr lvl="2"/>
            <a:r>
              <a:rPr lang="en-US" dirty="0" smtClean="0"/>
              <a:t>(only main part of the work is mentioned)</a:t>
            </a:r>
          </a:p>
          <a:p>
            <a:pPr lvl="1"/>
            <a:r>
              <a:rPr lang="en-US" dirty="0" smtClean="0"/>
              <a:t>CEA: studies in TESLA cavities in FLASH</a:t>
            </a:r>
          </a:p>
          <a:p>
            <a:pPr lvl="1"/>
            <a:r>
              <a:rPr lang="en-US" dirty="0" smtClean="0"/>
              <a:t>SLAC: studies and electronics in TESLA cavities at FLASH</a:t>
            </a:r>
          </a:p>
          <a:p>
            <a:pPr lvl="1"/>
            <a:r>
              <a:rPr lang="en-US" dirty="0" smtClean="0"/>
              <a:t>FNAL: electronics for 3.9 GHz cavities in FLASH</a:t>
            </a:r>
          </a:p>
          <a:p>
            <a:pPr lvl="1"/>
            <a:r>
              <a:rPr lang="en-US" dirty="0" smtClean="0"/>
              <a:t>University of Rostock: measurements and simulations 3.9 GHz cavities</a:t>
            </a:r>
          </a:p>
          <a:p>
            <a:pPr lvl="1"/>
            <a:r>
              <a:rPr lang="en-US" dirty="0"/>
              <a:t>University of Manchester/Cockcroft </a:t>
            </a:r>
            <a:r>
              <a:rPr lang="en-US" dirty="0" smtClean="0"/>
              <a:t>Institute: studies and simulations, 1.3 and 3.9 GHz cavities at FLASH</a:t>
            </a:r>
          </a:p>
          <a:p>
            <a:pPr lvl="1"/>
            <a:r>
              <a:rPr lang="en-US" dirty="0" smtClean="0"/>
              <a:t>TEMF: cavity simulations</a:t>
            </a:r>
          </a:p>
          <a:p>
            <a:pPr lvl="1"/>
            <a:r>
              <a:rPr lang="en-US" dirty="0" smtClean="0"/>
              <a:t>DESY</a:t>
            </a:r>
          </a:p>
          <a:p>
            <a:pPr lvl="2"/>
            <a:endParaRPr lang="en-US" dirty="0"/>
          </a:p>
          <a:p>
            <a:r>
              <a:rPr lang="en-US" dirty="0" smtClean="0"/>
              <a:t>Part of the work has been made under EuCARD and EuCARD-2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Thank you for your attention!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More Info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6063" y="969963"/>
            <a:ext cx="8650287" cy="52438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https://indico.cern.ch/event/465683/contributions/2269313/attachments/1325170/1990289/HOM_WORKSHOP_2016.pdf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://indico.cern.ch/event/465683/contributions/2269230/attachments/1325164/1992713/2016.08.22-24_HOMinXFEL_HOMSC16_Rostock.pdf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indico.cern.ch/event/465683/contributions/2269311/attachments/1325882/1990314/160823_HOMSC_thellert.pdf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2800" dirty="0"/>
              <a:t>e-mail: </a:t>
            </a:r>
            <a:r>
              <a:rPr lang="en-US" sz="2800" dirty="0" err="1"/>
              <a:t>Nicoleta</a:t>
            </a:r>
            <a:r>
              <a:rPr lang="en-US" sz="2800" dirty="0"/>
              <a:t> </a:t>
            </a:r>
            <a:r>
              <a:rPr lang="en-US" sz="2800" dirty="0" err="1"/>
              <a:t>Baboi</a:t>
            </a:r>
            <a:r>
              <a:rPr lang="en-US" sz="2800" dirty="0"/>
              <a:t> &lt;</a:t>
            </a:r>
            <a:r>
              <a:rPr lang="en-US" sz="2800" b="1" dirty="0"/>
              <a:t>nicoleta.baboi@desy.de</a:t>
            </a:r>
            <a:r>
              <a:rPr lang="en-US" sz="2800" dirty="0"/>
              <a:t>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Outline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Motivation</a:t>
            </a:r>
            <a:endParaRPr lang="en-US" sz="2400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HOM-BPM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(HOM-based Beam Position Monitoring)</a:t>
            </a:r>
          </a:p>
          <a:p>
            <a:pPr lvl="1"/>
            <a:r>
              <a:rPr lang="en-US" dirty="0" smtClean="0"/>
              <a:t>Beam alignment</a:t>
            </a:r>
          </a:p>
          <a:p>
            <a:pPr lvl="1"/>
            <a:r>
              <a:rPr lang="en-US" dirty="0" smtClean="0"/>
              <a:t>Beam position measurement </a:t>
            </a:r>
            <a:br>
              <a:rPr lang="en-US" dirty="0" smtClean="0"/>
            </a:br>
            <a:r>
              <a:rPr lang="en-US" dirty="0" smtClean="0"/>
              <a:t>in 1.3 and 3.9 GHz cavities</a:t>
            </a:r>
          </a:p>
          <a:p>
            <a:pPr lvl="1"/>
            <a:r>
              <a:rPr lang="en-US" dirty="0" smtClean="0"/>
              <a:t>Cavity alignment measurement</a:t>
            </a:r>
            <a:endParaRPr lang="en-US" sz="2400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HOM-</a:t>
            </a:r>
            <a:r>
              <a:rPr lang="en-US" dirty="0" err="1" smtClean="0"/>
              <a:t>BPhM</a:t>
            </a:r>
            <a:r>
              <a:rPr lang="en-US" dirty="0" smtClean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(HOM-based Beam Phase Monitoring 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Summary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030514"/>
            <a:ext cx="3007077" cy="2255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54" y="3926113"/>
            <a:ext cx="3364775" cy="233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6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Motivation</a:t>
            </a:r>
            <a:r>
              <a:rPr lang="en-US" dirty="0" smtClean="0"/>
              <a:t>: Beam </a:t>
            </a:r>
            <a:r>
              <a:rPr lang="en-US" dirty="0"/>
              <a:t>Diagnostics </a:t>
            </a:r>
            <a:r>
              <a:rPr lang="en-US" dirty="0" smtClean="0"/>
              <a:t>with HOMs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HOMs carry information about the beam properties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 they can be used to monitor the beam</a:t>
            </a:r>
          </a:p>
          <a:p>
            <a:pPr lvl="1"/>
            <a:r>
              <a:rPr lang="en-US" dirty="0" smtClean="0">
                <a:sym typeface="Symbol"/>
              </a:rPr>
              <a:t>The </a:t>
            </a:r>
            <a:r>
              <a:rPr lang="en-US" dirty="0">
                <a:sym typeface="Symbol"/>
              </a:rPr>
              <a:t>strength of the excited </a:t>
            </a:r>
            <a:r>
              <a:rPr lang="en-US" dirty="0" smtClean="0">
                <a:sym typeface="Symbol"/>
              </a:rPr>
              <a:t>dipole modes depends </a:t>
            </a:r>
            <a:r>
              <a:rPr lang="en-US" u="sng" dirty="0" smtClean="0">
                <a:sym typeface="Symbol"/>
              </a:rPr>
              <a:t>linearly on</a:t>
            </a:r>
            <a:r>
              <a:rPr lang="en-US" dirty="0" smtClean="0">
                <a:sym typeface="Symbol"/>
              </a:rPr>
              <a:t> the beam </a:t>
            </a:r>
            <a:r>
              <a:rPr lang="en-US" u="sng" dirty="0" smtClean="0">
                <a:sym typeface="Symbol"/>
              </a:rPr>
              <a:t>charge and transverse </a:t>
            </a:r>
            <a:r>
              <a:rPr lang="en-US" u="sng" dirty="0" smtClean="0">
                <a:solidFill>
                  <a:srgbClr val="C00000"/>
                </a:solidFill>
                <a:sym typeface="Symbol"/>
              </a:rPr>
              <a:t>position</a:t>
            </a:r>
            <a:r>
              <a:rPr lang="en-US" dirty="0" smtClean="0">
                <a:sym typeface="Symbol"/>
              </a:rPr>
              <a:t>: </a:t>
            </a:r>
            <a:r>
              <a:rPr lang="en-US" i="1" dirty="0" err="1" smtClean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q∙r</a:t>
            </a:r>
            <a:r>
              <a:rPr lang="en-US" i="1" dirty="0" smtClean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∙(R/Q)</a:t>
            </a:r>
          </a:p>
          <a:p>
            <a:pPr lvl="1"/>
            <a:r>
              <a:rPr lang="en-US" dirty="0" smtClean="0">
                <a:sym typeface="Symbol"/>
              </a:rPr>
              <a:t>The t</a:t>
            </a:r>
            <a:r>
              <a:rPr lang="en-US" dirty="0" smtClean="0"/>
              <a:t>iming of excited modes depend on </a:t>
            </a:r>
            <a:r>
              <a:rPr lang="en-US" u="sng" dirty="0" smtClean="0"/>
              <a:t>beam </a:t>
            </a:r>
            <a:r>
              <a:rPr lang="en-US" u="sng" dirty="0" smtClean="0">
                <a:solidFill>
                  <a:srgbClr val="C00000"/>
                </a:solidFill>
              </a:rPr>
              <a:t>arrival time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(beam phase)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39242" y="3733396"/>
            <a:ext cx="3158653" cy="2418105"/>
            <a:chOff x="5715000" y="3733800"/>
            <a:chExt cx="3554413" cy="2667000"/>
          </a:xfrm>
        </p:grpSpPr>
        <p:pic>
          <p:nvPicPr>
            <p:cNvPr id="1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733800"/>
              <a:ext cx="3554413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5943600" y="5943600"/>
              <a:ext cx="1295400" cy="0"/>
              <a:chOff x="5943600" y="5867400"/>
              <a:chExt cx="1295400" cy="0"/>
            </a:xfrm>
          </p:grpSpPr>
          <p:cxnSp>
            <p:nvCxnSpPr>
              <p:cNvPr id="16" name="Straight Arrow Connector 15"/>
              <p:cNvCxnSpPr>
                <a:cxnSpLocks noChangeShapeType="1"/>
              </p:cNvCxnSpPr>
              <p:nvPr/>
            </p:nvCxnSpPr>
            <p:spPr bwMode="auto">
              <a:xfrm>
                <a:off x="5943600" y="5867400"/>
                <a:ext cx="533400" cy="0"/>
              </a:xfrm>
              <a:prstGeom prst="straightConnector1">
                <a:avLst/>
              </a:prstGeom>
              <a:noFill/>
              <a:ln w="28575" algn="ctr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Arrow Connector 16"/>
              <p:cNvCxnSpPr>
                <a:cxnSpLocks noChangeShapeType="1"/>
              </p:cNvCxnSpPr>
              <p:nvPr/>
            </p:nvCxnSpPr>
            <p:spPr bwMode="auto">
              <a:xfrm flipH="1">
                <a:off x="6705600" y="5867400"/>
                <a:ext cx="533400" cy="0"/>
              </a:xfrm>
              <a:prstGeom prst="straightConnector1">
                <a:avLst/>
              </a:prstGeom>
              <a:noFill/>
              <a:ln w="28575" algn="ctr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" name="TextBox 37"/>
            <p:cNvSpPr txBox="1">
              <a:spLocks noChangeArrowheads="1"/>
            </p:cNvSpPr>
            <p:nvPr/>
          </p:nvSpPr>
          <p:spPr bwMode="auto">
            <a:xfrm>
              <a:off x="6705600" y="5651500"/>
              <a:ext cx="1610838" cy="2376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800000"/>
                  </a:solidFill>
                </a:rPr>
                <a:t>Phase difference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3367" y="3781150"/>
            <a:ext cx="4556323" cy="2414912"/>
            <a:chOff x="205482" y="3795664"/>
            <a:chExt cx="4556323" cy="2414912"/>
          </a:xfrm>
        </p:grpSpPr>
        <p:grpSp>
          <p:nvGrpSpPr>
            <p:cNvPr id="19" name="Group 18"/>
            <p:cNvGrpSpPr/>
            <p:nvPr/>
          </p:nvGrpSpPr>
          <p:grpSpPr>
            <a:xfrm>
              <a:off x="2086144" y="3795664"/>
              <a:ext cx="2675661" cy="2414912"/>
              <a:chOff x="4422521" y="2063033"/>
              <a:chExt cx="2087413" cy="1791109"/>
            </a:xfrm>
          </p:grpSpPr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52428" b="53736"/>
              <a:stretch/>
            </p:blipFill>
            <p:spPr bwMode="auto">
              <a:xfrm>
                <a:off x="4422521" y="2063033"/>
                <a:ext cx="2087413" cy="1647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554" r="52428" b="-526"/>
              <a:stretch/>
            </p:blipFill>
            <p:spPr bwMode="auto">
              <a:xfrm>
                <a:off x="4422521" y="3712708"/>
                <a:ext cx="2087413" cy="141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82" y="3915409"/>
              <a:ext cx="1750030" cy="140884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TextBox 13"/>
            <p:cNvSpPr txBox="1"/>
            <p:nvPr/>
          </p:nvSpPr>
          <p:spPr>
            <a:xfrm>
              <a:off x="631102" y="4423883"/>
              <a:ext cx="3048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rgbClr val="000066"/>
                  </a:solidFill>
                </a:rPr>
                <a:t>×</a:t>
              </a:r>
              <a:endParaRPr lang="en-US" b="1" dirty="0">
                <a:solidFill>
                  <a:srgbClr val="000066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935994" y="4619831"/>
              <a:ext cx="1664799" cy="40590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15"/>
            <p:cNvSpPr txBox="1"/>
            <p:nvPr/>
          </p:nvSpPr>
          <p:spPr>
            <a:xfrm>
              <a:off x="2977677" y="5976340"/>
              <a:ext cx="131362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Beam offset [mm]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033666" y="4023773"/>
            <a:ext cx="139781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accelerating RF field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00800" y="4280978"/>
            <a:ext cx="95539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b</a:t>
            </a:r>
            <a:r>
              <a:rPr lang="en-US" sz="1200" dirty="0" smtClean="0">
                <a:solidFill>
                  <a:srgbClr val="C00000"/>
                </a:solidFill>
              </a:rPr>
              <a:t>eam excited </a:t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HOM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Motivation</a:t>
            </a:r>
            <a:r>
              <a:rPr lang="en-US" dirty="0" smtClean="0"/>
              <a:t>: Benefits of HOM-based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7" y="969963"/>
            <a:ext cx="8904514" cy="5235575"/>
          </a:xfrm>
        </p:spPr>
        <p:txBody>
          <a:bodyPr/>
          <a:lstStyle/>
          <a:p>
            <a:r>
              <a:rPr lang="en-US" dirty="0"/>
              <a:t>HOM-BPM (HOM-based </a:t>
            </a:r>
            <a:r>
              <a:rPr lang="en-US" dirty="0" smtClean="0"/>
              <a:t>Beam Position </a:t>
            </a:r>
            <a:r>
              <a:rPr lang="en-US" dirty="0"/>
              <a:t>Monitoring 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Enable the alignment of </a:t>
            </a:r>
            <a:r>
              <a:rPr lang="en-US" dirty="0">
                <a:solidFill>
                  <a:srgbClr val="C00000"/>
                </a:solidFill>
              </a:rPr>
              <a:t>the beam </a:t>
            </a:r>
            <a:r>
              <a:rPr lang="en-US" dirty="0"/>
              <a:t>based on the signals which can damage beam quality, therefore reduce </a:t>
            </a:r>
            <a:r>
              <a:rPr lang="en-US" dirty="0" smtClean="0"/>
              <a:t>the wakefield effects</a:t>
            </a:r>
            <a:endParaRPr lang="en-US" dirty="0"/>
          </a:p>
          <a:p>
            <a:pPr lvl="1"/>
            <a:r>
              <a:rPr lang="en-US" dirty="0"/>
              <a:t>Measure the transverse </a:t>
            </a:r>
            <a:r>
              <a:rPr lang="en-US" dirty="0">
                <a:solidFill>
                  <a:srgbClr val="C00000"/>
                </a:solidFill>
              </a:rPr>
              <a:t>beam position </a:t>
            </a:r>
          </a:p>
          <a:p>
            <a:pPr lvl="1"/>
            <a:r>
              <a:rPr lang="en-US" dirty="0"/>
              <a:t>Measure the transverse </a:t>
            </a:r>
            <a:r>
              <a:rPr lang="en-US" dirty="0">
                <a:solidFill>
                  <a:srgbClr val="C00000"/>
                </a:solidFill>
              </a:rPr>
              <a:t>cavity alignment </a:t>
            </a:r>
            <a:r>
              <a:rPr lang="en-US" dirty="0"/>
              <a:t>in the </a:t>
            </a:r>
            <a:r>
              <a:rPr lang="en-US" dirty="0" err="1"/>
              <a:t>cryo</a:t>
            </a:r>
            <a:r>
              <a:rPr lang="en-US" dirty="0"/>
              <a:t>-module</a:t>
            </a:r>
          </a:p>
          <a:p>
            <a:endParaRPr lang="en-US" dirty="0" smtClean="0"/>
          </a:p>
          <a:p>
            <a:r>
              <a:rPr lang="en-US" dirty="0" smtClean="0"/>
              <a:t>HOM-</a:t>
            </a:r>
            <a:r>
              <a:rPr lang="en-US" dirty="0" err="1" smtClean="0"/>
              <a:t>BPhM</a:t>
            </a:r>
            <a:r>
              <a:rPr lang="en-US" dirty="0" smtClean="0"/>
              <a:t> </a:t>
            </a:r>
            <a:r>
              <a:rPr lang="en-US" dirty="0"/>
              <a:t>(HOM-based </a:t>
            </a:r>
            <a:r>
              <a:rPr lang="en-US" dirty="0" smtClean="0"/>
              <a:t>Beam Phase Monitoring 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Direct</a:t>
            </a:r>
            <a:r>
              <a:rPr lang="en-US" dirty="0"/>
              <a:t>, on-line measurement of </a:t>
            </a:r>
            <a:r>
              <a:rPr lang="en-US" dirty="0">
                <a:solidFill>
                  <a:srgbClr val="C00000"/>
                </a:solidFill>
              </a:rPr>
              <a:t>beam phase </a:t>
            </a:r>
            <a:r>
              <a:rPr lang="en-US" dirty="0" err="1" smtClean="0"/>
              <a:t>wrt</a:t>
            </a:r>
            <a:r>
              <a:rPr lang="en-US" dirty="0" smtClean="0"/>
              <a:t> accelerating field phase</a:t>
            </a:r>
          </a:p>
          <a:p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not require additional vacuum component, therefore relatively </a:t>
            </a:r>
            <a:r>
              <a:rPr lang="en-US" dirty="0" smtClean="0"/>
              <a:t>cheap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612043" cy="5216071"/>
          </a:xfrm>
        </p:spPr>
        <p:txBody>
          <a:bodyPr/>
          <a:lstStyle/>
          <a:p>
            <a:r>
              <a:rPr lang="en-US" dirty="0" smtClean="0"/>
              <a:t>HOM amplitude vs. (</a:t>
            </a:r>
            <a:r>
              <a:rPr lang="en-US" dirty="0" err="1" smtClean="0"/>
              <a:t>x,y</a:t>
            </a:r>
            <a:r>
              <a:rPr lang="en-US" dirty="0" smtClean="0"/>
              <a:t>) (example)</a:t>
            </a:r>
          </a:p>
          <a:p>
            <a:pPr lvl="1"/>
            <a:r>
              <a:rPr lang="en-US" dirty="0" smtClean="0"/>
              <a:t>Rotated polarizations (different for each cavity)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989013" lvl="2" indent="0"/>
            <a:r>
              <a:rPr lang="en-US" dirty="0" smtClean="0"/>
              <a:t>Often signal from one </a:t>
            </a:r>
            <a:br>
              <a:rPr lang="en-US" dirty="0" smtClean="0"/>
            </a:br>
            <a:r>
              <a:rPr lang="en-US" dirty="0" smtClean="0"/>
              <a:t>polarization dominates signal </a:t>
            </a:r>
            <a:br>
              <a:rPr lang="en-US" dirty="0" smtClean="0"/>
            </a:br>
            <a:r>
              <a:rPr lang="en-US" dirty="0" smtClean="0"/>
              <a:t>from one HOM coupler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Linear dependence on beam </a:t>
            </a:r>
            <a:br>
              <a:rPr lang="en-US" dirty="0" smtClean="0"/>
            </a:br>
            <a:r>
              <a:rPr lang="en-US" dirty="0" smtClean="0"/>
              <a:t>offset (and charge)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60349" y="1181063"/>
            <a:ext cx="2171971" cy="1748523"/>
            <a:chOff x="6081409" y="1175908"/>
            <a:chExt cx="2171971" cy="1748523"/>
          </a:xfrm>
        </p:grpSpPr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1409" y="1175908"/>
              <a:ext cx="2171971" cy="17485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6763264" y="1985319"/>
              <a:ext cx="72000" cy="73088"/>
            </a:xfrm>
            <a:prstGeom prst="ellipse">
              <a:avLst/>
            </a:prstGeom>
            <a:solidFill>
              <a:srgbClr val="C00000">
                <a:alpha val="65881"/>
              </a:srgb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7558228" y="1338633"/>
              <a:ext cx="72000" cy="73088"/>
            </a:xfrm>
            <a:prstGeom prst="ellipse">
              <a:avLst/>
            </a:prstGeom>
            <a:solidFill>
              <a:srgbClr val="C00000">
                <a:alpha val="65881"/>
              </a:srgbClr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sym typeface="Wingding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HOM-BPM</a:t>
            </a:r>
            <a:r>
              <a:rPr lang="en-US" dirty="0" smtClean="0"/>
              <a:t>: Dipole Modes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5" y="1980360"/>
            <a:ext cx="5124030" cy="227483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46" y="4255194"/>
            <a:ext cx="4532094" cy="1983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2541" y="1843736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Peak amplitude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9547" y="4047358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Peak amplitude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44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55720" y="832441"/>
            <a:ext cx="4464908" cy="2722090"/>
            <a:chOff x="4679092" y="810669"/>
            <a:chExt cx="4464908" cy="272209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" t="3854" r="5419"/>
            <a:stretch/>
          </p:blipFill>
          <p:spPr>
            <a:xfrm>
              <a:off x="4679092" y="810669"/>
              <a:ext cx="4464908" cy="272209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190" y="2340611"/>
              <a:ext cx="1242065" cy="9999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5580851" y="1556948"/>
              <a:ext cx="69740" cy="78366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HOM-BPM</a:t>
            </a:r>
            <a:r>
              <a:rPr lang="en-US" dirty="0" smtClean="0"/>
              <a:t>: 1.3 </a:t>
            </a:r>
            <a:r>
              <a:rPr lang="en-US" dirty="0"/>
              <a:t>GHz Cavities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4289425" cy="5216071"/>
          </a:xfrm>
        </p:spPr>
        <p:txBody>
          <a:bodyPr/>
          <a:lstStyle/>
          <a:p>
            <a:r>
              <a:rPr lang="en-US" dirty="0"/>
              <a:t>HOMBPM-electronics installed </a:t>
            </a:r>
            <a:r>
              <a:rPr lang="en-US" dirty="0" smtClean="0"/>
              <a:t>in FLASH</a:t>
            </a:r>
            <a:endParaRPr lang="en-US" dirty="0"/>
          </a:p>
          <a:p>
            <a:pPr lvl="1"/>
            <a:r>
              <a:rPr lang="en-US" dirty="0"/>
              <a:t>Use 1 dipole mode at 1.7 </a:t>
            </a:r>
            <a:r>
              <a:rPr lang="en-US" dirty="0" smtClean="0"/>
              <a:t>GHz, which has higher R/Q</a:t>
            </a:r>
            <a:endParaRPr lang="en-US" dirty="0"/>
          </a:p>
          <a:p>
            <a:pPr lvl="1"/>
            <a:r>
              <a:rPr lang="en-US" dirty="0"/>
              <a:t>Used as operator tool for beam </a:t>
            </a:r>
            <a:r>
              <a:rPr lang="en-US" dirty="0" smtClean="0"/>
              <a:t>alignment (ACC1-5)</a:t>
            </a:r>
            <a:endParaRPr lang="en-US" dirty="0"/>
          </a:p>
          <a:p>
            <a:pPr lvl="1"/>
            <a:r>
              <a:rPr lang="en-US" dirty="0"/>
              <a:t>Used for measurement of cavity alignment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Electronics under develop-</a:t>
            </a:r>
            <a:r>
              <a:rPr lang="en-US" dirty="0" err="1" smtClean="0"/>
              <a:t>ment</a:t>
            </a:r>
            <a:r>
              <a:rPr lang="en-US" dirty="0" smtClean="0"/>
              <a:t> for the E-XFEL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7214" y="3860501"/>
            <a:ext cx="225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Joe Frisch, SLAC</a:t>
            </a:r>
            <a:endParaRPr lang="en-US" sz="1600" i="1" dirty="0"/>
          </a:p>
        </p:txBody>
      </p:sp>
      <p:sp>
        <p:nvSpPr>
          <p:cNvPr id="6" name="Slide Number Placeholder 4"/>
          <p:cNvSpPr>
            <a:spLocks noGrp="1"/>
          </p:cNvSpPr>
          <p:nvPr/>
        </p:nvSpPr>
        <p:spPr>
          <a:xfrm>
            <a:off x="7795421" y="5882149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857821" y="1970552"/>
            <a:ext cx="3802015" cy="2884941"/>
            <a:chOff x="5304101" y="230577"/>
            <a:chExt cx="3802015" cy="2884941"/>
          </a:xfrm>
        </p:grpSpPr>
        <p:sp>
          <p:nvSpPr>
            <p:cNvPr id="15" name="TextBox 11"/>
            <p:cNvSpPr txBox="1"/>
            <p:nvPr/>
          </p:nvSpPr>
          <p:spPr>
            <a:xfrm>
              <a:off x="5304101" y="1794755"/>
              <a:ext cx="1013419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err="1" smtClean="0"/>
                <a:t>Bandpass</a:t>
              </a:r>
              <a:r>
                <a:rPr lang="en-US" sz="1200" b="1" dirty="0" smtClean="0"/>
                <a:t/>
              </a:r>
              <a:br>
                <a:rPr lang="en-US" sz="1200" b="1" dirty="0" smtClean="0"/>
              </a:br>
              <a:r>
                <a:rPr lang="en-US" sz="1200" b="1" dirty="0" smtClean="0"/>
                <a:t>Filter</a:t>
              </a:r>
              <a:br>
                <a:rPr lang="en-US" sz="1200" b="1" dirty="0" smtClean="0"/>
              </a:br>
              <a:r>
                <a:rPr lang="en-US" sz="1200" b="1" dirty="0" smtClean="0"/>
                <a:t>1.7 GHz</a:t>
              </a:r>
              <a:br>
                <a:rPr lang="en-US" sz="1200" b="1" dirty="0" smtClean="0"/>
              </a:br>
              <a:r>
                <a:rPr lang="en-US" sz="1200" b="1" dirty="0" smtClean="0"/>
                <a:t>20 MHz BW</a:t>
              </a:r>
              <a:endParaRPr lang="en-GB" sz="1200" b="1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632575" y="1806434"/>
              <a:ext cx="852928" cy="830997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Mixer</a:t>
              </a:r>
              <a:endPara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>
              <a:stCxn id="15" idx="3"/>
              <a:endCxn id="16" idx="1"/>
            </p:cNvCxnSpPr>
            <p:nvPr/>
          </p:nvCxnSpPr>
          <p:spPr bwMode="auto">
            <a:xfrm>
              <a:off x="6317520" y="2210254"/>
              <a:ext cx="315055" cy="116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Rectangle 17"/>
            <p:cNvSpPr/>
            <p:nvPr/>
          </p:nvSpPr>
          <p:spPr bwMode="auto">
            <a:xfrm>
              <a:off x="8010085" y="1814466"/>
              <a:ext cx="852928" cy="830997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Digitizer</a:t>
              </a:r>
            </a:p>
          </p:txBody>
        </p:sp>
        <p:cxnSp>
          <p:nvCxnSpPr>
            <p:cNvPr id="19" name="Straight Arrow Connector 18"/>
            <p:cNvCxnSpPr>
              <a:stCxn id="16" idx="3"/>
              <a:endCxn id="18" idx="1"/>
            </p:cNvCxnSpPr>
            <p:nvPr/>
          </p:nvCxnSpPr>
          <p:spPr bwMode="auto">
            <a:xfrm>
              <a:off x="7485503" y="2221933"/>
              <a:ext cx="524582" cy="80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21" idx="0"/>
              <a:endCxn id="16" idx="2"/>
            </p:cNvCxnSpPr>
            <p:nvPr/>
          </p:nvCxnSpPr>
          <p:spPr bwMode="auto">
            <a:xfrm flipV="1">
              <a:off x="7049192" y="2637431"/>
              <a:ext cx="9847" cy="1826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58"/>
            <p:cNvSpPr txBox="1"/>
            <p:nvPr/>
          </p:nvSpPr>
          <p:spPr>
            <a:xfrm>
              <a:off x="6542482" y="2820075"/>
              <a:ext cx="10134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 dirty="0" smtClean="0"/>
                <a:t>LO 1.68 GHz</a:t>
              </a:r>
              <a:endParaRPr lang="en-GB" sz="1100" b="1" dirty="0"/>
            </a:p>
          </p:txBody>
        </p:sp>
        <p:cxnSp>
          <p:nvCxnSpPr>
            <p:cNvPr id="22" name="Straight Arrow Connector 21"/>
            <p:cNvCxnSpPr>
              <a:stCxn id="9" idx="6"/>
              <a:endCxn id="27" idx="0"/>
            </p:cNvCxnSpPr>
            <p:nvPr/>
          </p:nvCxnSpPr>
          <p:spPr bwMode="auto">
            <a:xfrm>
              <a:off x="5973499" y="230577"/>
              <a:ext cx="1388632" cy="3918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>
              <a:stCxn id="24" idx="0"/>
              <a:endCxn id="18" idx="2"/>
            </p:cNvCxnSpPr>
            <p:nvPr/>
          </p:nvCxnSpPr>
          <p:spPr bwMode="auto">
            <a:xfrm flipH="1" flipV="1">
              <a:off x="8436549" y="2645463"/>
              <a:ext cx="8760" cy="2084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58"/>
            <p:cNvSpPr txBox="1"/>
            <p:nvPr/>
          </p:nvSpPr>
          <p:spPr>
            <a:xfrm>
              <a:off x="7784501" y="2853908"/>
              <a:ext cx="1321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 dirty="0" smtClean="0"/>
                <a:t>Clock 108 MHz</a:t>
              </a:r>
              <a:endParaRPr lang="en-GB" sz="1100" b="1" dirty="0"/>
            </a:p>
          </p:txBody>
        </p:sp>
      </p:grpSp>
      <p:pic>
        <p:nvPicPr>
          <p:cNvPr id="11" name="Picture 10" descr="digioutput_dipolemo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62" y="4986118"/>
            <a:ext cx="3108066" cy="126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stCxn id="18" idx="3"/>
            <a:endCxn id="11" idx="3"/>
          </p:cNvCxnSpPr>
          <p:nvPr/>
        </p:nvCxnSpPr>
        <p:spPr>
          <a:xfrm flipH="1">
            <a:off x="7853928" y="3969940"/>
            <a:ext cx="562805" cy="1651007"/>
          </a:xfrm>
          <a:prstGeom prst="bentConnector3">
            <a:avLst>
              <a:gd name="adj1" fmla="val -40618"/>
            </a:avLst>
          </a:prstGeom>
          <a:ln w="19050">
            <a:solidFill>
              <a:srgbClr val="99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01795" y="5820593"/>
            <a:ext cx="2570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Jablonski, </a:t>
            </a:r>
            <a:r>
              <a:rPr lang="en-US" sz="1600" i="1" dirty="0" err="1" smtClean="0"/>
              <a:t>Szymon</a:t>
            </a:r>
            <a:r>
              <a:rPr lang="en-US" sz="1600" i="1" dirty="0" smtClean="0"/>
              <a:t>, DESY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413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HOM-BPM</a:t>
            </a:r>
            <a:r>
              <a:rPr lang="en-US" dirty="0" smtClean="0"/>
              <a:t>: Beam </a:t>
            </a:r>
            <a:r>
              <a:rPr lang="en-US" dirty="0"/>
              <a:t>A</a:t>
            </a:r>
            <a:r>
              <a:rPr lang="en-US" dirty="0" smtClean="0"/>
              <a:t>lignment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643353" cy="5216071"/>
          </a:xfrm>
        </p:spPr>
        <p:txBody>
          <a:bodyPr/>
          <a:lstStyle/>
          <a:p>
            <a:r>
              <a:rPr lang="en-US" dirty="0" smtClean="0"/>
              <a:t>Used for beam alignment, mainly during commissioning</a:t>
            </a:r>
            <a:endParaRPr lang="en-US" dirty="0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09" y="1695308"/>
            <a:ext cx="6638181" cy="4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643109" y="2185058"/>
            <a:ext cx="5857781" cy="4103607"/>
            <a:chOff x="2462213" y="1644430"/>
            <a:chExt cx="5857781" cy="410360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213" y="1644430"/>
              <a:ext cx="5857781" cy="4103607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 bwMode="auto">
            <a:xfrm>
              <a:off x="2462213" y="1859535"/>
              <a:ext cx="5857781" cy="3865449"/>
            </a:xfrm>
            <a:prstGeom prst="rect">
              <a:avLst/>
            </a:prstGeom>
            <a:noFill/>
            <a:ln w="127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2462213" y="3822996"/>
              <a:ext cx="585778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903489" y="1859535"/>
              <a:ext cx="15368" cy="38654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375735" y="1859535"/>
              <a:ext cx="15368" cy="38654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6843715" y="1859534"/>
              <a:ext cx="15368" cy="38654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226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HOM-BPM</a:t>
            </a:r>
            <a:r>
              <a:rPr lang="en-US" dirty="0" smtClean="0"/>
              <a:t>: 1.3 </a:t>
            </a:r>
            <a:r>
              <a:rPr lang="en-US" dirty="0"/>
              <a:t>GHz </a:t>
            </a:r>
            <a:r>
              <a:rPr lang="en-US" dirty="0" smtClean="0"/>
              <a:t>Cavities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899"/>
            <a:ext cx="8612043" cy="5216071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Calibration more complicated than in standard cavity BPMs</a:t>
            </a:r>
          </a:p>
          <a:p>
            <a:pPr lvl="1"/>
            <a:r>
              <a:rPr lang="en-US" dirty="0" smtClean="0">
                <a:solidFill>
                  <a:srgbClr val="990000"/>
                </a:solidFill>
              </a:rPr>
              <a:t>Split modes</a:t>
            </a:r>
          </a:p>
          <a:p>
            <a:pPr lvl="1"/>
            <a:r>
              <a:rPr lang="en-US" dirty="0" smtClean="0">
                <a:solidFill>
                  <a:srgbClr val="990000"/>
                </a:solidFill>
              </a:rPr>
              <a:t>Polarization</a:t>
            </a:r>
            <a:r>
              <a:rPr lang="en-US" dirty="0" smtClean="0"/>
              <a:t> direction is usually </a:t>
            </a:r>
            <a:br>
              <a:rPr lang="en-US" dirty="0" smtClean="0"/>
            </a:br>
            <a:r>
              <a:rPr lang="en-US" dirty="0" smtClean="0">
                <a:solidFill>
                  <a:srgbClr val="990000"/>
                </a:solidFill>
              </a:rPr>
              <a:t>not horizontal or vertical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and, generally unknown</a:t>
            </a:r>
          </a:p>
          <a:p>
            <a:pPr lvl="1"/>
            <a:r>
              <a:rPr lang="en-US" dirty="0" smtClean="0">
                <a:solidFill>
                  <a:srgbClr val="990000"/>
                </a:solidFill>
              </a:rPr>
              <a:t>Different frequency </a:t>
            </a:r>
            <a:r>
              <a:rPr lang="en-US" dirty="0" smtClean="0"/>
              <a:t>in each cavity</a:t>
            </a:r>
            <a:br>
              <a:rPr lang="en-US" dirty="0" smtClean="0"/>
            </a:br>
            <a:r>
              <a:rPr lang="en-US" dirty="0" smtClean="0"/>
              <a:t>(1.7 GHz ± 10 MHz)</a:t>
            </a:r>
          </a:p>
          <a:p>
            <a:r>
              <a:rPr lang="en-US" dirty="0" smtClean="0"/>
              <a:t>Demonstrated use as BPM</a:t>
            </a:r>
          </a:p>
          <a:p>
            <a:pPr lvl="1"/>
            <a:r>
              <a:rPr lang="en-US" dirty="0" smtClean="0"/>
              <a:t>10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rms resolution</a:t>
            </a:r>
          </a:p>
          <a:p>
            <a:endParaRPr lang="en-US" dirty="0"/>
          </a:p>
        </p:txBody>
      </p:sp>
      <p:cxnSp>
        <p:nvCxnSpPr>
          <p:cNvPr id="27" name="Straight Arrow Connector 26"/>
          <p:cNvCxnSpPr>
            <a:endCxn id="35" idx="1"/>
          </p:cNvCxnSpPr>
          <p:nvPr/>
        </p:nvCxnSpPr>
        <p:spPr bwMode="auto">
          <a:xfrm>
            <a:off x="2582175" y="1715067"/>
            <a:ext cx="63182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0" y="992755"/>
            <a:ext cx="1812925" cy="1444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3213996" y="1111872"/>
            <a:ext cx="1459145" cy="1206392"/>
            <a:chOff x="3259379" y="1997850"/>
            <a:chExt cx="1459145" cy="1206392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259379" y="1997850"/>
              <a:ext cx="1459145" cy="120639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/>
                <a:t>Dimension </a:t>
              </a:r>
              <a:r>
                <a:rPr lang="en-US" sz="1400" b="1" dirty="0" smtClean="0"/>
                <a:t/>
              </a:r>
              <a:br>
                <a:rPr lang="en-US" sz="1400" b="1" dirty="0" smtClean="0"/>
              </a:br>
              <a:r>
                <a:rPr lang="en-US" sz="1400" b="1" dirty="0" smtClean="0"/>
                <a:t>reduction</a:t>
              </a:r>
              <a:r>
                <a:rPr lang="en-US" sz="1400" b="1" dirty="0"/>
                <a:t/>
              </a:r>
              <a:br>
                <a:rPr lang="en-US" sz="1400" b="1" dirty="0"/>
              </a:br>
              <a:r>
                <a:rPr lang="en-US" sz="1400" b="1" dirty="0"/>
                <a:t>SVD </a:t>
              </a:r>
              <a:endParaRPr lang="en-GB" sz="1400" b="1" dirty="0"/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961" y="2785007"/>
              <a:ext cx="1154191" cy="2980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19" y="996612"/>
            <a:ext cx="15382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>
            <a:stCxn id="35" idx="3"/>
          </p:cNvCxnSpPr>
          <p:nvPr/>
        </p:nvCxnSpPr>
        <p:spPr bwMode="auto">
          <a:xfrm>
            <a:off x="4673141" y="1715068"/>
            <a:ext cx="2329578" cy="3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26"/>
          <p:cNvSpPr txBox="1"/>
          <p:nvPr/>
        </p:nvSpPr>
        <p:spPr>
          <a:xfrm>
            <a:off x="4953713" y="1387582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Linear regression</a:t>
            </a:r>
            <a:endParaRPr lang="en-GB" sz="1400" b="1" dirty="0"/>
          </a:p>
        </p:txBody>
      </p:sp>
      <p:sp>
        <p:nvSpPr>
          <p:cNvPr id="33" name="TextBox 29"/>
          <p:cNvSpPr txBox="1"/>
          <p:nvPr/>
        </p:nvSpPr>
        <p:spPr>
          <a:xfrm>
            <a:off x="4999626" y="2110795"/>
            <a:ext cx="1931939" cy="338554"/>
          </a:xfrm>
          <a:prstGeom prst="rect">
            <a:avLst/>
          </a:prstGeom>
          <a:noFill/>
          <a:ln w="28575">
            <a:solidFill>
              <a:srgbClr val="990000"/>
            </a:solidFill>
          </a:ln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990000"/>
                </a:solidFill>
              </a:rPr>
              <a:t>Calibration matrix</a:t>
            </a:r>
            <a:endParaRPr lang="en-GB" b="1" dirty="0">
              <a:solidFill>
                <a:srgbClr val="990000"/>
              </a:solidFill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5694590" y="1726136"/>
            <a:ext cx="253573" cy="38465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3345" y="4743799"/>
            <a:ext cx="1832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Stephen Molloy, </a:t>
            </a:r>
            <a:br>
              <a:rPr lang="en-US" sz="1600" i="1" dirty="0" smtClean="0"/>
            </a:br>
            <a:r>
              <a:rPr lang="en-US" sz="1600" i="1" dirty="0" smtClean="0"/>
              <a:t>SLAC (now ESS)</a:t>
            </a:r>
            <a:endParaRPr lang="en-US" sz="16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039419" y="3578137"/>
            <a:ext cx="2332895" cy="2482877"/>
            <a:chOff x="5148274" y="3578137"/>
            <a:chExt cx="2332895" cy="2482877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320"/>
            <a:stretch/>
          </p:blipFill>
          <p:spPr bwMode="auto">
            <a:xfrm>
              <a:off x="5148274" y="3951054"/>
              <a:ext cx="2332895" cy="2109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51"/>
            <p:cNvSpPr txBox="1"/>
            <p:nvPr/>
          </p:nvSpPr>
          <p:spPr>
            <a:xfrm>
              <a:off x="6829479" y="3930554"/>
              <a:ext cx="648779" cy="41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53"/>
            <p:cNvSpPr txBox="1"/>
            <p:nvPr/>
          </p:nvSpPr>
          <p:spPr>
            <a:xfrm>
              <a:off x="5281373" y="3578137"/>
              <a:ext cx="2180164" cy="373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400" b="1" dirty="0" smtClean="0">
                  <a:solidFill>
                    <a:srgbClr val="C00000"/>
                  </a:solidFill>
                  <a:latin typeface="+mn-lt"/>
                </a:rPr>
                <a:t>Resolution: 9</a:t>
              </a:r>
              <a:r>
                <a:rPr lang="el-GR" sz="1400" b="1" dirty="0" smtClean="0">
                  <a:solidFill>
                    <a:srgbClr val="C00000"/>
                  </a:solidFill>
                  <a:latin typeface="+mn-lt"/>
                </a:rPr>
                <a:t>μ</a:t>
              </a:r>
              <a:r>
                <a:rPr lang="en-US" sz="1400" b="1" dirty="0" smtClean="0">
                  <a:solidFill>
                    <a:srgbClr val="C00000"/>
                  </a:solidFill>
                  <a:latin typeface="+mn-lt"/>
                </a:rPr>
                <a:t>m</a:t>
              </a:r>
              <a:endParaRPr lang="en-US" sz="1400" b="1" dirty="0">
                <a:solidFill>
                  <a:srgbClr val="C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6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HOM-BPM</a:t>
            </a:r>
            <a:r>
              <a:rPr lang="en-US" dirty="0"/>
              <a:t>: 3.9 </a:t>
            </a:r>
            <a:r>
              <a:rPr lang="en-US" dirty="0" smtClean="0"/>
              <a:t>GHz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HOMs in 3.9 GHz cavities have higher impact on the beam</a:t>
            </a:r>
          </a:p>
          <a:p>
            <a:r>
              <a:rPr lang="en-US" dirty="0" smtClean="0"/>
              <a:t>No trivial copy of system for 1.3 GHz cavities, due to:</a:t>
            </a:r>
          </a:p>
          <a:p>
            <a:pPr lvl="1"/>
            <a:r>
              <a:rPr lang="en-US" dirty="0" smtClean="0"/>
              <a:t>Coupling of the cavities (4 at FLASH, 8 at the E-XFEL)</a:t>
            </a:r>
          </a:p>
          <a:p>
            <a:pPr lvl="2"/>
            <a:r>
              <a:rPr lang="en-US" sz="1600" dirty="0" smtClean="0"/>
              <a:t>Beam pipe cut-off: 4.39GHz → basically no local modes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2 bands: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Electronics for FLASH        and       the E-XFEL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06242"/>
              </p:ext>
            </p:extLst>
          </p:nvPr>
        </p:nvGraphicFramePr>
        <p:xfrm>
          <a:off x="3528059" y="3964677"/>
          <a:ext cx="536829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743"/>
                <a:gridCol w="2816543"/>
                <a:gridCol w="1437005"/>
              </a:tblGrid>
              <a:tr h="2520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Dipole band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 Position meas.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Resol</a:t>
                      </a:r>
                      <a:r>
                        <a:rPr lang="en-US" sz="1200" dirty="0" smtClean="0"/>
                        <a:t>. (rms)</a:t>
                      </a:r>
                      <a:endParaRPr lang="en-US" sz="1200" dirty="0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E46C0A"/>
                          </a:solidFill>
                        </a:rPr>
                        <a:t>2</a:t>
                      </a:r>
                      <a:r>
                        <a:rPr lang="en-US" sz="1200" baseline="30000" dirty="0" smtClean="0">
                          <a:solidFill>
                            <a:srgbClr val="E46C0A"/>
                          </a:solidFill>
                        </a:rPr>
                        <a:t>nd</a:t>
                      </a:r>
                      <a:r>
                        <a:rPr lang="en-US" sz="1200" baseline="0" dirty="0" smtClean="0">
                          <a:solidFill>
                            <a:srgbClr val="E46C0A"/>
                          </a:solidFill>
                        </a:rPr>
                        <a:t>, ~5.4GHz</a:t>
                      </a:r>
                      <a:endParaRPr lang="en-US" sz="1200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E46C0A"/>
                          </a:solidFill>
                        </a:rPr>
                        <a:t>Global position over the module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E46C0A"/>
                          </a:solidFill>
                        </a:rPr>
                        <a:t>~20 </a:t>
                      </a:r>
                      <a:r>
                        <a:rPr lang="en-US" sz="1200" dirty="0" smtClean="0">
                          <a:solidFill>
                            <a:srgbClr val="E46C0A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200" dirty="0" smtClean="0">
                          <a:solidFill>
                            <a:srgbClr val="E46C0A"/>
                          </a:solidFill>
                        </a:rPr>
                        <a:t>m</a:t>
                      </a:r>
                      <a:endParaRPr lang="en-US" sz="1200" dirty="0">
                        <a:solidFill>
                          <a:srgbClr val="E46C0A"/>
                        </a:solidFill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en-US" sz="1200" baseline="30000" dirty="0" smtClean="0">
                          <a:solidFill>
                            <a:srgbClr val="008000"/>
                          </a:solidFill>
                        </a:rPr>
                        <a:t>th</a:t>
                      </a: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, ~9GHz</a:t>
                      </a:r>
                      <a:endParaRPr lang="en-US" sz="12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Local position in each 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~50 </a:t>
                      </a:r>
                      <a:r>
                        <a:rPr lang="en-US" sz="1200" dirty="0" smtClean="0">
                          <a:solidFill>
                            <a:srgbClr val="00800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200" dirty="0" smtClean="0">
                          <a:solidFill>
                            <a:srgbClr val="008000"/>
                          </a:solidFill>
                        </a:rPr>
                        <a:t>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16912" y="4170186"/>
            <a:ext cx="193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Pei Zhang, DESY </a:t>
            </a:r>
            <a:br>
              <a:rPr lang="en-US" sz="1600" i="1" dirty="0" smtClean="0"/>
            </a:br>
            <a:r>
              <a:rPr lang="en-US" sz="1600" i="1" dirty="0" smtClean="0"/>
              <a:t>(now IHEP)</a:t>
            </a:r>
            <a:endParaRPr lang="en-US" sz="16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920264" y="5161135"/>
            <a:ext cx="3651736" cy="1087929"/>
            <a:chOff x="5317727" y="1818748"/>
            <a:chExt cx="3651736" cy="1087929"/>
          </a:xfrm>
        </p:grpSpPr>
        <p:sp>
          <p:nvSpPr>
            <p:cNvPr id="9" name="TextBox 11"/>
            <p:cNvSpPr txBox="1"/>
            <p:nvPr/>
          </p:nvSpPr>
          <p:spPr>
            <a:xfrm>
              <a:off x="5317727" y="1818748"/>
              <a:ext cx="986167" cy="7386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tIns="36000" bIns="36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/>
                <a:t>Bandpass</a:t>
              </a:r>
              <a:br>
                <a:rPr lang="en-US" sz="1050" b="1" dirty="0" smtClean="0"/>
              </a:br>
              <a:r>
                <a:rPr lang="en-US" sz="1050" b="1" dirty="0" smtClean="0"/>
                <a:t>Filter</a:t>
              </a:r>
              <a:br>
                <a:rPr lang="en-US" sz="1050" b="1" dirty="0" smtClean="0"/>
              </a:br>
              <a:r>
                <a:rPr lang="en-US" sz="1050" b="1" dirty="0" smtClean="0"/>
                <a:t>5.4 or 9 GHz</a:t>
              </a:r>
              <a:br>
                <a:rPr lang="en-US" sz="1050" b="1" dirty="0" smtClean="0"/>
              </a:br>
              <a:r>
                <a:rPr lang="en-US" sz="1050" b="1" dirty="0" smtClean="0"/>
                <a:t>100 MHz BW</a:t>
              </a:r>
              <a:endParaRPr lang="en-GB" sz="1050" b="1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632575" y="1828604"/>
              <a:ext cx="852928" cy="718953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Mixer</a:t>
              </a:r>
              <a:endParaRPr kumimoji="0" lang="en-GB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>
              <a:stCxn id="9" idx="3"/>
              <a:endCxn id="10" idx="1"/>
            </p:cNvCxnSpPr>
            <p:nvPr/>
          </p:nvCxnSpPr>
          <p:spPr bwMode="auto">
            <a:xfrm>
              <a:off x="6303894" y="2188080"/>
              <a:ext cx="328681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le 11"/>
            <p:cNvSpPr/>
            <p:nvPr/>
          </p:nvSpPr>
          <p:spPr bwMode="auto">
            <a:xfrm>
              <a:off x="8010085" y="1828604"/>
              <a:ext cx="852928" cy="718953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Digitizer</a:t>
              </a:r>
            </a:p>
          </p:txBody>
        </p:sp>
        <p:cxnSp>
          <p:nvCxnSpPr>
            <p:cNvPr id="13" name="Straight Arrow Connector 12"/>
            <p:cNvCxnSpPr>
              <a:stCxn id="10" idx="3"/>
              <a:endCxn id="12" idx="1"/>
            </p:cNvCxnSpPr>
            <p:nvPr/>
          </p:nvCxnSpPr>
          <p:spPr bwMode="auto">
            <a:xfrm>
              <a:off x="7485503" y="2188081"/>
              <a:ext cx="52458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>
              <a:endCxn id="10" idx="2"/>
            </p:cNvCxnSpPr>
            <p:nvPr/>
          </p:nvCxnSpPr>
          <p:spPr bwMode="auto">
            <a:xfrm flipV="1">
              <a:off x="7059039" y="2547557"/>
              <a:ext cx="0" cy="1531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58"/>
            <p:cNvSpPr txBox="1"/>
            <p:nvPr/>
          </p:nvSpPr>
          <p:spPr>
            <a:xfrm>
              <a:off x="6868923" y="2645067"/>
              <a:ext cx="3802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50" b="1" dirty="0" smtClean="0"/>
                <a:t>LO</a:t>
              </a:r>
              <a:endParaRPr lang="en-GB" sz="1050" b="1" dirty="0"/>
            </a:p>
          </p:txBody>
        </p:sp>
        <p:cxnSp>
          <p:nvCxnSpPr>
            <p:cNvPr id="16" name="Straight Arrow Connector 15"/>
            <p:cNvCxnSpPr>
              <a:endCxn id="12" idx="2"/>
            </p:cNvCxnSpPr>
            <p:nvPr/>
          </p:nvCxnSpPr>
          <p:spPr bwMode="auto">
            <a:xfrm flipV="1">
              <a:off x="8436549" y="2547557"/>
              <a:ext cx="0" cy="15317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58"/>
            <p:cNvSpPr txBox="1"/>
            <p:nvPr/>
          </p:nvSpPr>
          <p:spPr>
            <a:xfrm>
              <a:off x="7647848" y="2645067"/>
              <a:ext cx="1321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50" b="1" dirty="0" smtClean="0"/>
                <a:t>Clock 108 MHz</a:t>
              </a:r>
              <a:endParaRPr lang="en-GB" sz="1050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2399" y="5916030"/>
            <a:ext cx="2055529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Nathan Eddy, FNAL</a:t>
            </a:r>
            <a:endParaRPr lang="en-US" sz="16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5740400" y="5475910"/>
            <a:ext cx="99795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Thomas </a:t>
            </a:r>
            <a:r>
              <a:rPr lang="en-US" sz="1600" i="1" dirty="0" err="1" smtClean="0"/>
              <a:t>Wamsat</a:t>
            </a:r>
            <a:r>
              <a:rPr lang="en-US" sz="1600" i="1" dirty="0"/>
              <a:t>,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DESY</a:t>
            </a:r>
            <a:endParaRPr lang="en-US" sz="1600" i="1" dirty="0"/>
          </a:p>
        </p:txBody>
      </p:sp>
      <p:pic>
        <p:nvPicPr>
          <p:cNvPr id="3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8573" y="4965715"/>
            <a:ext cx="1957777" cy="128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 descr="N:\4all\intern\Baboi\TTF\HOM\FP7\EuCARD-logo_White_noFram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7" y="1986350"/>
            <a:ext cx="1281113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955586" y="2661672"/>
            <a:ext cx="7019928" cy="1303005"/>
            <a:chOff x="661987" y="33977262"/>
            <a:chExt cx="13815659" cy="4572000"/>
          </a:xfrm>
        </p:grpSpPr>
        <p:pic>
          <p:nvPicPr>
            <p:cNvPr id="41" name="Picture 40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87" y="33977262"/>
              <a:ext cx="13815659" cy="4572000"/>
            </a:xfrm>
            <a:prstGeom prst="rect">
              <a:avLst/>
            </a:prstGeom>
          </p:spPr>
        </p:pic>
        <p:sp>
          <p:nvSpPr>
            <p:cNvPr id="42" name="Rounded Rectangle 41"/>
            <p:cNvSpPr/>
            <p:nvPr/>
          </p:nvSpPr>
          <p:spPr>
            <a:xfrm>
              <a:off x="5157787" y="34358262"/>
              <a:ext cx="271462" cy="2362200"/>
            </a:xfrm>
            <a:prstGeom prst="roundRect">
              <a:avLst/>
            </a:prstGeom>
            <a:noFill/>
            <a:ln w="76200">
              <a:solidFill>
                <a:srgbClr val="E46C0A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8215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6431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4646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2861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41076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29292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17507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05722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3096874" y="34358262"/>
              <a:ext cx="275129" cy="2362200"/>
            </a:xfrm>
            <a:prstGeom prst="roundRect">
              <a:avLst/>
            </a:prstGeom>
            <a:noFill/>
            <a:ln w="76200">
              <a:solidFill>
                <a:srgbClr val="009900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088215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176431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264646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352861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441076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2529292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4617507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6705722" algn="l" defTabSz="4176431" rtl="0" eaLnBrk="1" latinLnBrk="0" hangingPunct="1">
                <a:defRPr sz="8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215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SY_Vortrag_3-1">
  <a:themeElements>
    <a:clrScheme name="3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3_DESY_Vortrag_3-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FF">
            <a:alpha val="65881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sym typeface="Wingdings" charset="0"/>
          </a:defRPr>
        </a:defPPr>
      </a:lstStyle>
    </a:lnDef>
  </a:objectDefaults>
  <a:extraClrSchemeLst>
    <a:extraClrScheme>
      <a:clrScheme name="3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865</Words>
  <Application>Microsoft Office PowerPoint</Application>
  <PresentationFormat>On-screen Show (4:3)</PresentationFormat>
  <Paragraphs>200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2_DESY_Vortrag_3-1</vt:lpstr>
      <vt:lpstr>3_DESY_Vortrag_3-1</vt:lpstr>
      <vt:lpstr>PowerPoint Presentation</vt:lpstr>
      <vt:lpstr>Outline</vt:lpstr>
      <vt:lpstr>Motivation: Beam Diagnostics with HOMs</vt:lpstr>
      <vt:lpstr>Motivation: Benefits of HOM-based Diagnostics</vt:lpstr>
      <vt:lpstr>HOM-BPM: Dipole Modes</vt:lpstr>
      <vt:lpstr>HOM-BPM: 1.3 GHz Cavities</vt:lpstr>
      <vt:lpstr>HOM-BPM: Beam Alignment </vt:lpstr>
      <vt:lpstr>HOM-BPM: 1.3 GHz Cavities Calibration</vt:lpstr>
      <vt:lpstr>HOM-BPM: 3.9 GHz Cavities</vt:lpstr>
      <vt:lpstr>HOM-BPM: Cavity Alignment Measurement</vt:lpstr>
      <vt:lpstr>HOM-BPM: Cavity Alignment Measurement (2)</vt:lpstr>
      <vt:lpstr>HOM-BPhM: Beam Phase Measurement</vt:lpstr>
      <vt:lpstr>HOM-BPM+BPhM: Electronics for 1.3 GHz Cavities</vt:lpstr>
      <vt:lpstr>Summary</vt:lpstr>
      <vt:lpstr>Outlook</vt:lpstr>
      <vt:lpstr>Acknowledgements</vt:lpstr>
      <vt:lpstr>PowerPoint Presentation</vt:lpstr>
      <vt:lpstr>More Info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Facility Status</dc:title>
  <dc:creator>katja.honkavaara@desy.de;siegfried.schreiber@desy.de</dc:creator>
  <cp:keywords>FEL2014 Basel</cp:keywords>
  <dc:description>contributed talk</dc:description>
  <cp:lastModifiedBy>Alexey Sulimov</cp:lastModifiedBy>
  <cp:revision>2980</cp:revision>
  <cp:lastPrinted>2018-06-26T21:27:38Z</cp:lastPrinted>
  <dcterms:created xsi:type="dcterms:W3CDTF">2009-03-09T10:57:44Z</dcterms:created>
  <dcterms:modified xsi:type="dcterms:W3CDTF">2018-06-26T22:33:07Z</dcterms:modified>
  <cp:category>Talk</cp:category>
</cp:coreProperties>
</file>