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98" r:id="rId5"/>
    <p:sldId id="280" r:id="rId6"/>
    <p:sldId id="268" r:id="rId7"/>
    <p:sldId id="281" r:id="rId8"/>
    <p:sldId id="299" r:id="rId9"/>
    <p:sldId id="282" r:id="rId10"/>
    <p:sldId id="283" r:id="rId11"/>
    <p:sldId id="284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8244-DD5C-47ED-9AB1-13773A5C3E9A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ECCCE-F461-4148-9580-B71B3546E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18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will talk about the cell</a:t>
            </a:r>
            <a:r>
              <a:rPr kumimoji="1" lang="en-US" altLang="ja-JP" baseline="0" dirty="0"/>
              <a:t> design method f</a:t>
            </a:r>
            <a:r>
              <a:rPr kumimoji="1" lang="en-US" altLang="ja-JP" dirty="0"/>
              <a:t>rom this</a:t>
            </a:r>
            <a:r>
              <a:rPr kumimoji="1" lang="en-US" altLang="ja-JP" baseline="0" dirty="0"/>
              <a:t> slide.</a:t>
            </a:r>
          </a:p>
          <a:p>
            <a:r>
              <a:rPr kumimoji="1" lang="en-US" altLang="ja-JP" baseline="0" dirty="0"/>
              <a:t>EUV cavity was designed focusing on the low frequency HOMs.</a:t>
            </a:r>
          </a:p>
          <a:p>
            <a:r>
              <a:rPr kumimoji="1" lang="en-US" altLang="ja-JP" baseline="0" dirty="0"/>
              <a:t>This figure shows the passband of TESLA center cell.</a:t>
            </a:r>
          </a:p>
          <a:p>
            <a:r>
              <a:rPr kumimoji="1" lang="en-US" altLang="ja-JP" baseline="0" dirty="0"/>
              <a:t>R/Q and </a:t>
            </a:r>
            <a:r>
              <a:rPr kumimoji="1" lang="en-US" altLang="ja-JP" baseline="0" dirty="0" err="1"/>
              <a:t>Rt</a:t>
            </a:r>
            <a:r>
              <a:rPr kumimoji="1" lang="en-US" altLang="ja-JP" baseline="0" dirty="0"/>
              <a:t>/Q changes are small because the passband of 9-cell HOMs are ruled by the center cell.</a:t>
            </a:r>
          </a:p>
          <a:p>
            <a:endParaRPr kumimoji="1" lang="en-US" altLang="ja-JP" dirty="0"/>
          </a:p>
          <a:p>
            <a:r>
              <a:rPr lang="en-US" altLang="ja-JP" dirty="0" err="1"/>
              <a:t>Qext</a:t>
            </a:r>
            <a:r>
              <a:rPr lang="en-US" altLang="ja-JP" dirty="0"/>
              <a:t> control</a:t>
            </a:r>
            <a:r>
              <a:rPr lang="en-US" altLang="ja-JP" baseline="0" dirty="0"/>
              <a:t> the longitudinal and transverse impedance.</a:t>
            </a:r>
          </a:p>
          <a:p>
            <a:r>
              <a:rPr lang="en-US" altLang="ja-JP" baseline="0" dirty="0"/>
              <a:t>Frequency matching end cell and center cell is important to minimize the </a:t>
            </a:r>
            <a:r>
              <a:rPr lang="en-US" altLang="ja-JP" baseline="0" dirty="0" err="1"/>
              <a:t>Qext</a:t>
            </a:r>
            <a:r>
              <a:rPr lang="en-US" altLang="ja-JP" baseline="0" dirty="0"/>
              <a:t> because HOMs are pass through the end cells and damped at beam line damper.</a:t>
            </a:r>
            <a:r>
              <a:rPr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0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selected 100mm and 110mm beam</a:t>
            </a:r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pipe.</a:t>
            </a:r>
          </a:p>
          <a:p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minimized to suppress leaking the accelerating field.</a:t>
            </a:r>
          </a:p>
          <a:p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diameters are selected to make the asymmetry actively and damp the high frequency HOMs.</a:t>
            </a:r>
          </a:p>
          <a:p>
            <a:endParaRPr kumimoji="1" lang="en-US" altLang="ja-JP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TE11 mode cutoff frequencies of 100 mm and 110 mm beam pipe are 1600 MHz and 1760 MHz each. High impedance HOM modes of TE111 is 1770 </a:t>
            </a:r>
            <a:r>
              <a:rPr kumimoji="1" lang="en-US" altLang="ja-JP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MHz.</a:t>
            </a:r>
            <a:endParaRPr kumimoji="1" lang="en-US" altLang="ja-JP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 high impedance Dipole HOMs are damped by both beam line damper.</a:t>
            </a:r>
          </a:p>
          <a:p>
            <a:r>
              <a:rPr kumimoji="1" lang="en-US" altLang="ja-JP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Monopole mode cutoff frequencies are lower than all Monopole HOMs.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23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End cell frequency was</a:t>
            </a:r>
            <a:r>
              <a:rPr lang="en-US" altLang="ja-JP" baseline="0" dirty="0"/>
              <a:t> calculated by tuning curve method because end cell and beam pipe have strong coupling.</a:t>
            </a:r>
          </a:p>
          <a:p>
            <a:r>
              <a:rPr lang="en-US" altLang="ja-JP" baseline="0" dirty="0"/>
              <a:t>This is the end cell model. CST </a:t>
            </a:r>
            <a:r>
              <a:rPr lang="en-US" altLang="ja-JP" baseline="0" dirty="0" err="1"/>
              <a:t>eigne</a:t>
            </a:r>
            <a:r>
              <a:rPr lang="en-US" altLang="ja-JP" baseline="0" dirty="0"/>
              <a:t> mode solver calculated frequencies with various beam pipe length.</a:t>
            </a:r>
          </a:p>
          <a:p>
            <a:r>
              <a:rPr lang="en-US" altLang="ja-JP" baseline="0" dirty="0"/>
              <a:t>This figure is an example. Red curve is the cavity resonance and green one is the beam pipe resonance.</a:t>
            </a:r>
          </a:p>
          <a:p>
            <a:r>
              <a:rPr lang="en-US" altLang="ja-JP" baseline="0" dirty="0"/>
              <a:t>The curvature shows the </a:t>
            </a:r>
            <a:r>
              <a:rPr lang="en-US" altLang="ja-JP" baseline="0" dirty="0" err="1"/>
              <a:t>Qext</a:t>
            </a:r>
            <a:r>
              <a:rPr lang="en-US" altLang="ja-JP" baseline="0" dirty="0"/>
              <a:t> of this model.</a:t>
            </a:r>
          </a:p>
          <a:p>
            <a:r>
              <a:rPr lang="en-US" altLang="ja-JP" baseline="0" dirty="0"/>
              <a:t>Imaginary short plane appears at the crossing point. This plane is the magnetic boundary.</a:t>
            </a:r>
          </a:p>
          <a:p>
            <a:r>
              <a:rPr lang="en-US" altLang="ja-JP" baseline="0" dirty="0"/>
              <a:t>Therefor we can calculate only pi mode frequency. From now, if I mentioned end cell frequency, it means end cell pi mode frequency.</a:t>
            </a:r>
          </a:p>
          <a:p>
            <a:endParaRPr lang="en-US" altLang="ja-JP" baseline="0" dirty="0"/>
          </a:p>
          <a:p>
            <a:r>
              <a:rPr lang="en-US" altLang="ja-JP" baseline="0" dirty="0"/>
              <a:t>We modify the end cell shape to match the center cell frequency.</a:t>
            </a:r>
          </a:p>
          <a:p>
            <a:r>
              <a:rPr lang="en-US" altLang="ja-JP" baseline="0" dirty="0"/>
              <a:t>There are many shape parameters in the elliptical cell.</a:t>
            </a:r>
          </a:p>
          <a:p>
            <a:r>
              <a:rPr lang="en-US" altLang="ja-JP" baseline="0" dirty="0"/>
              <a:t>Right figure shows the response of each shape parameters. Cell length and iris diameter have the major effect to HOM frequencies. R1 means iris diameter and </a:t>
            </a:r>
            <a:r>
              <a:rPr lang="en-US" altLang="ja-JP" baseline="0" dirty="0" err="1"/>
              <a:t>Xlen</a:t>
            </a:r>
            <a:r>
              <a:rPr lang="en-US" altLang="ja-JP" baseline="0" dirty="0"/>
              <a:t> means cell length.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94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tried to found the best</a:t>
            </a:r>
            <a:r>
              <a:rPr kumimoji="1" lang="en-US" altLang="ja-JP" baseline="0" dirty="0"/>
              <a:t> shape which matches TM010, TE111, TM110 and TM011 mode frequency. But there is no shape matching more than 3 HOMs at once.</a:t>
            </a:r>
          </a:p>
          <a:p>
            <a:r>
              <a:rPr kumimoji="1" lang="en-US" altLang="ja-JP" baseline="0" dirty="0"/>
              <a:t>Matching HOMs are divided into each side cell. 100mm BP side cell adjust TE111 and TM011, the other side cell adjust TM110 and TM011.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This figure is an example of matching. Horizontal axis is the delta R1 and right axis is delta </a:t>
            </a:r>
            <a:r>
              <a:rPr kumimoji="1" lang="en-US" altLang="ja-JP" baseline="0" dirty="0" err="1"/>
              <a:t>xlen</a:t>
            </a:r>
            <a:r>
              <a:rPr kumimoji="1" lang="en-US" altLang="ja-JP" baseline="0" dirty="0"/>
              <a:t>. </a:t>
            </a:r>
            <a:r>
              <a:rPr kumimoji="1" lang="en-US" altLang="ja-JP" baseline="0" dirty="0" err="1"/>
              <a:t>Collor</a:t>
            </a:r>
            <a:r>
              <a:rPr kumimoji="1" lang="en-US" altLang="ja-JP" baseline="0" dirty="0"/>
              <a:t> gradation shows the TE111 </a:t>
            </a:r>
            <a:r>
              <a:rPr kumimoji="1" lang="en-US" altLang="ja-JP" baseline="0" dirty="0" err="1"/>
              <a:t>Qext</a:t>
            </a:r>
            <a:r>
              <a:rPr kumimoji="1" lang="en-US" altLang="ja-JP" baseline="0" dirty="0"/>
              <a:t>. Gray Area is constrained condition.</a:t>
            </a:r>
          </a:p>
          <a:p>
            <a:r>
              <a:rPr kumimoji="1" lang="en-US" altLang="ja-JP" baseline="0" dirty="0"/>
              <a:t>Constrained conditions are three.</a:t>
            </a:r>
          </a:p>
          <a:p>
            <a:r>
              <a:rPr kumimoji="1" lang="en-US" altLang="ja-JP" baseline="0" dirty="0"/>
              <a:t>First, xlen-a1-a2 is more than zero because the re-entrant shape is not better for HPR or other water cleaning.</a:t>
            </a:r>
          </a:p>
          <a:p>
            <a:r>
              <a:rPr kumimoji="1" lang="en-US" altLang="ja-JP" baseline="0" dirty="0"/>
              <a:t>Second one is absolute value more than 5mm, because the pressing can be possible.</a:t>
            </a:r>
          </a:p>
          <a:p>
            <a:r>
              <a:rPr kumimoji="1" lang="en-US" altLang="ja-JP" baseline="0" dirty="0"/>
              <a:t>Last one is </a:t>
            </a:r>
            <a:r>
              <a:rPr kumimoji="1" lang="en-US" altLang="ja-JP" baseline="0"/>
              <a:t>changing amount </a:t>
            </a:r>
            <a:r>
              <a:rPr kumimoji="1" lang="en-US" altLang="ja-JP" baseline="0" dirty="0"/>
              <a:t>less than 20 mm, because if it higher than 20mm, the shape become triangle shape.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The star shows the minimum </a:t>
            </a:r>
            <a:r>
              <a:rPr kumimoji="1" lang="en-US" altLang="ja-JP" baseline="0" dirty="0" err="1"/>
              <a:t>Qext</a:t>
            </a:r>
            <a:r>
              <a:rPr kumimoji="1" lang="en-US" altLang="ja-JP" baseline="0" dirty="0"/>
              <a:t> shape. We selected this as the best shape.</a:t>
            </a:r>
          </a:p>
          <a:p>
            <a:r>
              <a:rPr kumimoji="1" lang="en-US" altLang="ja-JP" baseline="0" dirty="0"/>
              <a:t>From next slide delta frequency is changed from the target center cell frequency. The shapes are selected by this method.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4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</a:t>
            </a:r>
            <a:r>
              <a:rPr kumimoji="1" lang="en-US" altLang="ja-JP" baseline="0" dirty="0"/>
              <a:t> shows the optimization for 9-cell TE111 and TM110 dipole modes.</a:t>
            </a:r>
          </a:p>
          <a:p>
            <a:r>
              <a:rPr kumimoji="1" lang="en-US" altLang="ja-JP" dirty="0"/>
              <a:t>Target impedance is 5.5x10 4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which BBU</a:t>
            </a:r>
            <a:r>
              <a:rPr kumimoji="1" lang="en-US" altLang="ja-JP" baseline="0" dirty="0"/>
              <a:t> threshold is 200mA. This value is based on analogy. </a:t>
            </a:r>
          </a:p>
          <a:p>
            <a:r>
              <a:rPr kumimoji="1" lang="en-US" altLang="ja-JP" dirty="0"/>
              <a:t>Left</a:t>
            </a:r>
            <a:r>
              <a:rPr kumimoji="1" lang="en-US" altLang="ja-JP" baseline="0" dirty="0"/>
              <a:t> figure is 110 BP side cell tuned for TE111. Legend shows the delta frequency of 110 BP side cell. The unit is </a:t>
            </a:r>
            <a:r>
              <a:rPr kumimoji="1" lang="en-US" altLang="ja-JP" baseline="0" dirty="0" err="1"/>
              <a:t>MHz.</a:t>
            </a:r>
            <a:endParaRPr kumimoji="1" lang="en-US" altLang="ja-JP" baseline="0" dirty="0"/>
          </a:p>
          <a:p>
            <a:r>
              <a:rPr kumimoji="1" lang="en-US" altLang="ja-JP" baseline="0" dirty="0"/>
              <a:t>All dots are lower than target value.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Right figure is 100 BP side cell tuned for TM110. Legend also shows the delta frequency of 100 BP side cell.</a:t>
            </a:r>
          </a:p>
          <a:p>
            <a:r>
              <a:rPr kumimoji="1" lang="en-US" altLang="ja-JP" baseline="0" dirty="0"/>
              <a:t>All dots are also lower than target value.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We focus on the Monopole HOMs because any shape satisfies the target value.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5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shows the</a:t>
            </a:r>
            <a:r>
              <a:rPr kumimoji="1" lang="en-US" altLang="ja-JP" baseline="0" dirty="0"/>
              <a:t> optimization for TM011 monopole HOMs.</a:t>
            </a:r>
          </a:p>
          <a:p>
            <a:r>
              <a:rPr kumimoji="1" lang="en-US" altLang="ja-JP" dirty="0"/>
              <a:t>Left</a:t>
            </a:r>
            <a:r>
              <a:rPr kumimoji="1" lang="en-US" altLang="ja-JP" baseline="0" dirty="0"/>
              <a:t> figure shows impedance of 9-cell TM011 HOMs. Legend is TM011 delta frequency of the 100mm and 110mm BP side cell.</a:t>
            </a:r>
          </a:p>
          <a:p>
            <a:r>
              <a:rPr kumimoji="1" lang="en-US" altLang="ja-JP" baseline="0" dirty="0"/>
              <a:t>Red circle is the TM011 pi/9 mode. This mode has the highest impedance.</a:t>
            </a:r>
          </a:p>
          <a:p>
            <a:r>
              <a:rPr kumimoji="1" lang="en-US" altLang="ja-JP" baseline="0" dirty="0"/>
              <a:t>Right figure shows the detail. Horizontal axis is the TM011 delta frequency of 100 BP side cell. </a:t>
            </a:r>
          </a:p>
          <a:p>
            <a:r>
              <a:rPr kumimoji="1" lang="en-US" altLang="ja-JP" baseline="0" dirty="0"/>
              <a:t>Vertical axis is the impedance of 9-cell cavity. Legend is the delta frequency of 110 BP side cell.</a:t>
            </a:r>
          </a:p>
          <a:p>
            <a:r>
              <a:rPr kumimoji="1" lang="en-US" altLang="ja-JP" baseline="0" dirty="0"/>
              <a:t>Both cell have the minimum value at about +5MHz.</a:t>
            </a:r>
          </a:p>
          <a:p>
            <a:r>
              <a:rPr kumimoji="1" lang="en-US" altLang="ja-JP" baseline="0" dirty="0"/>
              <a:t>The minimum value is 5x104 </a:t>
            </a:r>
            <a:r>
              <a:rPr kumimoji="1" lang="en-US" altLang="ja-JP" baseline="0" dirty="0" err="1"/>
              <a:t>th</a:t>
            </a:r>
            <a:r>
              <a:rPr kumimoji="1" lang="en-US" altLang="ja-JP" baseline="0" dirty="0"/>
              <a:t> .</a:t>
            </a:r>
          </a:p>
          <a:p>
            <a:r>
              <a:rPr kumimoji="1" lang="en-US" altLang="ja-JP" baseline="0" dirty="0"/>
              <a:t>HOM power of this mode is estimated lower than 20W. This HOM frequency is far from repetition frequency.</a:t>
            </a:r>
          </a:p>
          <a:p>
            <a:r>
              <a:rPr kumimoji="1" lang="en-US" altLang="ja-JP" baseline="0" dirty="0"/>
              <a:t>Total loss calculated from the wake field is lower than 20W.</a:t>
            </a:r>
          </a:p>
          <a:p>
            <a:r>
              <a:rPr kumimoji="1" lang="en-US" altLang="ja-JP" baseline="0" dirty="0"/>
              <a:t>So the damper will be operate lower than 100W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6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</a:t>
            </a:r>
            <a:r>
              <a:rPr kumimoji="1" lang="en-US" altLang="ja-JP" baseline="0" dirty="0"/>
              <a:t> shows summary of EUV cavity parameters.</a:t>
            </a:r>
          </a:p>
          <a:p>
            <a:r>
              <a:rPr kumimoji="1" lang="en-US" altLang="ja-JP" baseline="0" dirty="0"/>
              <a:t>Ep/</a:t>
            </a:r>
            <a:r>
              <a:rPr kumimoji="1" lang="en-US" altLang="ja-JP" baseline="0" dirty="0" err="1"/>
              <a:t>Eacc</a:t>
            </a:r>
            <a:r>
              <a:rPr kumimoji="1" lang="en-US" altLang="ja-JP" baseline="0" dirty="0"/>
              <a:t> is 2.0 because the center cell is TESLA shape.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Bottom figures show the comparison of EUV cavity and ERL cavity.</a:t>
            </a:r>
          </a:p>
          <a:p>
            <a:r>
              <a:rPr kumimoji="1" lang="en-US" altLang="ja-JP" baseline="0" dirty="0"/>
              <a:t>Monopole HOM impedance of EUV cavity is lower than that of ERL cavity because the ERL cavity is optimized to the dipole modes.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There</a:t>
            </a:r>
            <a:r>
              <a:rPr kumimoji="1" lang="en-US" altLang="ja-JP" baseline="0" dirty="0"/>
              <a:t> are may dots of </a:t>
            </a:r>
            <a:r>
              <a:rPr kumimoji="1" lang="en-US" altLang="ja-JP" dirty="0"/>
              <a:t>EUV HOMs.</a:t>
            </a:r>
            <a:r>
              <a:rPr kumimoji="1" lang="en-US" altLang="ja-JP" baseline="0" dirty="0"/>
              <a:t> The reason </a:t>
            </a:r>
            <a:r>
              <a:rPr kumimoji="1" lang="en-US" altLang="ja-JP" dirty="0"/>
              <a:t>is beam</a:t>
            </a:r>
            <a:r>
              <a:rPr kumimoji="1" lang="en-US" altLang="ja-JP" baseline="0" dirty="0"/>
              <a:t> pipe </a:t>
            </a:r>
            <a:r>
              <a:rPr kumimoji="1" lang="en-US" altLang="ja-JP" dirty="0"/>
              <a:t>length was changed to search</a:t>
            </a:r>
            <a:r>
              <a:rPr kumimoji="1" lang="en-US" altLang="ja-JP" baseline="0" dirty="0"/>
              <a:t> the maximum Impedance.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5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</a:t>
            </a:r>
            <a:r>
              <a:rPr kumimoji="1" lang="en-US" altLang="ja-JP" baseline="0" dirty="0"/>
              <a:t> the summary of my talk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EUV cavity has been designing for EUV-ERL/FEL accelerator.</a:t>
            </a:r>
          </a:p>
          <a:p>
            <a:r>
              <a:rPr kumimoji="1" lang="en-US" altLang="ja-JP" baseline="0" dirty="0"/>
              <a:t>Cryomodule has been designing based on ILC cryomodule. Detail design will be started because the cavity and damper parameters  are decided.</a:t>
            </a:r>
          </a:p>
          <a:p>
            <a:r>
              <a:rPr kumimoji="1" lang="en-US" altLang="ja-JP" baseline="0" dirty="0"/>
              <a:t>EUV cavity design is based on ERL cavity. It consists of TESLA shape center cell and beam line damper.</a:t>
            </a:r>
          </a:p>
          <a:p>
            <a:r>
              <a:rPr kumimoji="1" lang="en-US" altLang="ja-JP" baseline="0" dirty="0"/>
              <a:t>Maximum impedance of Dipole HOM is 3x104. BBU limit is 10times higher than EUV operation current.</a:t>
            </a:r>
          </a:p>
          <a:p>
            <a:r>
              <a:rPr kumimoji="1" lang="en-US" altLang="ja-JP" baseline="0" dirty="0"/>
              <a:t>And Maximum impedance of Monopole HOMs is 5x10 4</a:t>
            </a:r>
            <a:r>
              <a:rPr kumimoji="1" lang="en-US" altLang="ja-JP" baseline="30000" dirty="0"/>
              <a:t>th</a:t>
            </a:r>
            <a:r>
              <a:rPr kumimoji="1" lang="en-US" altLang="ja-JP" baseline="0" dirty="0"/>
              <a:t>. This HOM power is lower than 20W and Total loss will be lower than 100W.</a:t>
            </a:r>
          </a:p>
          <a:p>
            <a:endParaRPr kumimoji="1" lang="en-US" altLang="ja-JP" baseline="0" dirty="0"/>
          </a:p>
          <a:p>
            <a:r>
              <a:rPr kumimoji="1" lang="en-US" altLang="ja-JP" dirty="0"/>
              <a:t>That’s all</a:t>
            </a:r>
          </a:p>
          <a:p>
            <a:r>
              <a:rPr kumimoji="1" lang="en-US" altLang="ja-JP" dirty="0"/>
              <a:t>Thank you.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42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24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87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91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77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40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35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6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3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57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6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8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4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72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A8B8-1380-4C82-A228-095E65BA96E8}" type="datetimeFigureOut">
              <a:rPr kumimoji="1" lang="ja-JP" altLang="en-US" smtClean="0"/>
              <a:t>2018/6/27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710532-F766-4959-B609-7A71752B7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3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776DD-E7FA-4A42-A57B-4711F21C7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Design of a 9-cell SC cavity for EUV light source at KEK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0DCBF7-A381-44B7-AB61-50C10C8AF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Taro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Konomi</a:t>
            </a:r>
            <a:r>
              <a:rPr kumimoji="1" lang="ja-JP" altLang="en-US" sz="3200" dirty="0"/>
              <a:t>　</a:t>
            </a:r>
            <a:r>
              <a:rPr kumimoji="1" lang="en-US" altLang="ja-JP" sz="3200" dirty="0"/>
              <a:t>(KEK)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9038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80974" y="130652"/>
            <a:ext cx="461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Optimization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Dipole HOMs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6702" y="2303875"/>
            <a:ext cx="36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φ110BP cell tuning for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TE111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59649"/>
              </p:ext>
            </p:extLst>
          </p:nvPr>
        </p:nvGraphicFramePr>
        <p:xfrm>
          <a:off x="1631504" y="2690406"/>
          <a:ext cx="4548514" cy="374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KGPlot" r:id="rId4" imgW="6946920" imgH="5727600" progId="KGraph_Plot">
                  <p:embed/>
                </p:oleObj>
              </mc:Choice>
              <mc:Fallback>
                <p:oleObj name="KGPlot" r:id="rId4" imgW="6946920" imgH="5727600" progId="KGraph_Plot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690406"/>
                        <a:ext cx="4548514" cy="37494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143703" y="746802"/>
            <a:ext cx="7731604" cy="1384995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end cell frequency was swept to match the high impedance passband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impedance is 5.5x10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which corresponds ~200mA </a:t>
            </a: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BBU threshold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Legend shows the delta frequency from center cell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All Shapes satisfy dipole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focused on monopole HOMs.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33025"/>
              </p:ext>
            </p:extLst>
          </p:nvPr>
        </p:nvGraphicFramePr>
        <p:xfrm>
          <a:off x="6380896" y="2626527"/>
          <a:ext cx="4572000" cy="381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KGPlot" r:id="rId6" imgW="6870600" imgH="5727600" progId="KGraph_Plot">
                  <p:embed/>
                </p:oleObj>
              </mc:Choice>
              <mc:Fallback>
                <p:oleObj name="KGPlot" r:id="rId6" imgW="6870600" imgH="5727600" progId="KGraph_Plot">
                  <p:embed/>
                  <p:pic>
                    <p:nvPicPr>
                      <p:cNvPr id="1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96" y="2626527"/>
                        <a:ext cx="4572000" cy="38133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456040" y="2276872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φ100BP cell tuning for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TM110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72338" y="2633703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Δf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(TE111) </a:t>
            </a:r>
          </a:p>
          <a:p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38441" y="2633702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Δf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(TM110)</a:t>
            </a:r>
          </a:p>
          <a:p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944813" y="1690322"/>
            <a:ext cx="903238" cy="1080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29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0973" y="130652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Optimization for Monopole HOMs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99440"/>
              </p:ext>
            </p:extLst>
          </p:nvPr>
        </p:nvGraphicFramePr>
        <p:xfrm>
          <a:off x="5526088" y="1989138"/>
          <a:ext cx="4614862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KGPlot" r:id="rId4" imgW="5562360" imgH="5549760" progId="KGraph_Plot">
                  <p:embed/>
                </p:oleObj>
              </mc:Choice>
              <mc:Fallback>
                <p:oleObj name="KGPlot" r:id="rId4" imgW="5562360" imgH="5549760" progId="KGraph_Plot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1989138"/>
                        <a:ext cx="4614862" cy="459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09308"/>
              </p:ext>
            </p:extLst>
          </p:nvPr>
        </p:nvGraphicFramePr>
        <p:xfrm>
          <a:off x="1686620" y="2024845"/>
          <a:ext cx="3882979" cy="29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KGPlot" r:id="rId6" imgW="7315200" imgH="5587920" progId="KGraph_Plot">
                  <p:embed/>
                </p:oleObj>
              </mc:Choice>
              <mc:Fallback>
                <p:oleObj name="KGPlot" r:id="rId6" imgW="7315200" imgH="5587920" progId="KGraph_Plot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620" y="2024845"/>
                        <a:ext cx="3882979" cy="29670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7548" y="588884"/>
            <a:ext cx="7848872" cy="1169551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Highest impedance of monopole HOM is the TM110-</a:t>
            </a:r>
            <a:r>
              <a:rPr kumimoji="1"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/9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Both end cells were tuned to minimize the highest impedance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Minimum value of R/Q*</a:t>
            </a:r>
            <a:r>
              <a:rPr kumimoji="1"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5x10</a:t>
            </a:r>
            <a:r>
              <a:rPr kumimoji="1"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Ohm. Both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delta frequencies are about +5MHz</a:t>
            </a:r>
          </a:p>
          <a:p>
            <a:pPr lvl="1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Heating Power is 20W if the beam repletion hits the HOM frequency. 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13633" y="1871484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TM011-</a:t>
            </a:r>
            <a:r>
              <a:rPr kumimoji="1" lang="en-US" altLang="ja-JP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/9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4444254" y="2909135"/>
            <a:ext cx="1113905" cy="1471353"/>
          </a:xfrm>
          <a:custGeom>
            <a:avLst/>
            <a:gdLst>
              <a:gd name="connsiteX0" fmla="*/ 0 w 1113905"/>
              <a:gd name="connsiteY0" fmla="*/ 0 h 1471353"/>
              <a:gd name="connsiteX1" fmla="*/ 523702 w 1113905"/>
              <a:gd name="connsiteY1" fmla="*/ 1221971 h 1471353"/>
              <a:gd name="connsiteX2" fmla="*/ 1113905 w 1113905"/>
              <a:gd name="connsiteY2" fmla="*/ 1471353 h 14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905" h="1471353">
                <a:moveTo>
                  <a:pt x="0" y="0"/>
                </a:moveTo>
                <a:cubicBezTo>
                  <a:pt x="169025" y="488373"/>
                  <a:pt x="338051" y="976746"/>
                  <a:pt x="523702" y="1221971"/>
                </a:cubicBezTo>
                <a:cubicBezTo>
                  <a:pt x="709353" y="1467197"/>
                  <a:pt x="911629" y="1469275"/>
                  <a:pt x="1113905" y="147135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776038" y="5204972"/>
                <a:ext cx="3782121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Monopole HOM Power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600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b</m:t>
                          </m:r>
                        </m:sub>
                      </m:sSub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</m:t>
                      </m:r>
                      <m:d>
                        <m:d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600" i="1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</m:ctrlPr>
                            </m:fPr>
                            <m:num>
                              <m:r>
                                <a:rPr lang="en-US" altLang="ja-JP" sz="1600" i="1" dirty="0"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ja-JP" sz="1600" i="1" dirty="0"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𝑒𝑥𝑡</m:t>
                          </m:r>
                        </m:sub>
                      </m:sSub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 </m:t>
                      </m:r>
                      <m:sSubSup>
                        <m:sSubSup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ja-JP" sz="1600" i="1" dirty="0">
                  <a:latin typeface="Cambria Math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=5×</m:t>
                      </m:r>
                      <m:sSup>
                        <m:sSup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4</m:t>
                          </m:r>
                        </m:sup>
                      </m:sSup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×</m:t>
                      </m:r>
                      <m:sSup>
                        <m:sSup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i="1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1600" i="1" dirty="0"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0.02</m:t>
                              </m:r>
                              <m:r>
                                <a:rPr lang="en-US" altLang="ja-JP" sz="1600" i="1" dirty="0"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i="1" dirty="0"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=20 </m:t>
                      </m:r>
                      <m:r>
                        <a:rPr lang="en-US" altLang="ja-JP" sz="1600" i="1" dirty="0"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𝑊</m:t>
                      </m:r>
                    </m:oMath>
                  </m:oMathPara>
                </a14:m>
                <a:endPara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038" y="5204972"/>
                <a:ext cx="3782121" cy="1138004"/>
              </a:xfrm>
              <a:prstGeom prst="rect">
                <a:avLst/>
              </a:prstGeom>
              <a:blipFill>
                <a:blip r:embed="rId8"/>
                <a:stretch>
                  <a:fillRect l="-642" t="-1058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 flipV="1">
            <a:off x="8764351" y="4744758"/>
            <a:ext cx="0" cy="66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962689" y="5421246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Final Shape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5162" y="1886368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Δf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(TM011) </a:t>
            </a:r>
          </a:p>
        </p:txBody>
      </p:sp>
    </p:spTree>
    <p:extLst>
      <p:ext uri="{BB962C8B-B14F-4D97-AF65-F5344CB8AC3E}">
        <p14:creationId xmlns:p14="http://schemas.microsoft.com/office/powerpoint/2010/main" val="157289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26847"/>
              </p:ext>
            </p:extLst>
          </p:nvPr>
        </p:nvGraphicFramePr>
        <p:xfrm>
          <a:off x="1892300" y="3703638"/>
          <a:ext cx="3906838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KGPlot" r:id="rId4" imgW="6921360" imgH="5562360" progId="KGraph_Plot">
                  <p:embed/>
                </p:oleObj>
              </mc:Choice>
              <mc:Fallback>
                <p:oleObj name="KGPlot" r:id="rId4" imgW="6921360" imgH="5562360" progId="KGraph_Plot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703638"/>
                        <a:ext cx="3906838" cy="314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49322"/>
              </p:ext>
            </p:extLst>
          </p:nvPr>
        </p:nvGraphicFramePr>
        <p:xfrm>
          <a:off x="6172201" y="3649663"/>
          <a:ext cx="4037013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KGPlot" r:id="rId6" imgW="6984720" imgH="5562360" progId="KGraph_Plot">
                  <p:embed/>
                </p:oleObj>
              </mc:Choice>
              <mc:Fallback>
                <p:oleObj name="KGPlot" r:id="rId6" imgW="6984720" imgH="5562360" progId="KGraph_Plot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3649663"/>
                        <a:ext cx="4037013" cy="320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0974" y="130652"/>
            <a:ext cx="398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Parameters of EUV cavity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75621" y="350100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Monopole HOM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20136" y="350100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Dipole HOM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83178" r="884" b="3239"/>
          <a:stretch/>
        </p:blipFill>
        <p:spPr bwMode="auto">
          <a:xfrm>
            <a:off x="2891644" y="1213747"/>
            <a:ext cx="6169484" cy="4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9536" y="177281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/>
          </p:nvPr>
        </p:nvGraphicFramePr>
        <p:xfrm>
          <a:off x="2628405" y="1724470"/>
          <a:ext cx="6274627" cy="17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Cavity Parameters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KEK-EUV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</a:t>
                      </a:r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cERL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TESLA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Frequency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(MHz)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Iris diameter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(mm)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R/Q (Ω)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897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1036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G</a:t>
                      </a:r>
                      <a:r>
                        <a:rPr kumimoji="1" lang="en-US" altLang="ja-JP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(Ω)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269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Ep/</a:t>
                      </a:r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Hp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r>
                        <a:rPr kumimoji="1" lang="ja-JP" altLang="en-US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mT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/(MV/m))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4.23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BBU limit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&gt;190</a:t>
                      </a:r>
                      <a:r>
                        <a:rPr kumimoji="1" lang="en-US" altLang="ja-JP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 (EUV)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~600</a:t>
                      </a:r>
                      <a:r>
                        <a:rPr kumimoji="1" lang="en-US" altLang="ja-JP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 (3GeV ERL)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~10 mA (3GeV ERL)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910233" y="601524"/>
            <a:ext cx="8371535" cy="523220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Ep/</a:t>
            </a:r>
            <a:r>
              <a:rPr kumimoji="1"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Eacc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2.0 because the center cell is TESLA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EUV monopole HOM is lower than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because the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was optimized for dipole HOMs 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94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98461" y="1997839"/>
            <a:ext cx="8671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EUV cavity has been designing for EUV-ERL/FEL accelerator.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Cavity designed based on KEK-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+TESLA cavity.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TESLA center cell + beam line damper</a:t>
            </a: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Maximum impedance of Dipole HOM is 3x10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Ohm/cm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/GHz.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BBU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limit is more than 190 mA.</a:t>
            </a: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Maximum impedance of Monopole HOM is 5x10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Ohm.</a:t>
            </a:r>
          </a:p>
          <a:p>
            <a:pPr lvl="1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HOM power is lower than 20 W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81A8C09-7FC6-4EC2-8E58-8C223CB5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メイリオ" panose="020B0604030504040204" pitchFamily="50" charset="-128"/>
                <a:cs typeface="メイリオ" panose="020B0604030504040204" pitchFamily="50" charset="-128"/>
              </a:rPr>
              <a:t>Summary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43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2CD9E7-1C61-4729-BF93-7751C2BA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349FFE-BAF3-449B-BD28-B9F71DAF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701" y="1959097"/>
            <a:ext cx="8915400" cy="377762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Cell design concept for HOMs</a:t>
            </a:r>
          </a:p>
          <a:p>
            <a:pPr lvl="1">
              <a:buFont typeface="+mj-lt"/>
              <a:buAutoNum type="arabicPeriod"/>
            </a:pPr>
            <a:r>
              <a:rPr lang="en-US" altLang="ja-JP" sz="22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Center cell passband</a:t>
            </a:r>
          </a:p>
          <a:p>
            <a:pPr lvl="1">
              <a:buFont typeface="+mj-lt"/>
              <a:buAutoNum type="arabicPeriod"/>
            </a:pPr>
            <a:r>
              <a:rPr lang="en-US" altLang="ja-JP" sz="22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Beam pipe diameter</a:t>
            </a:r>
          </a:p>
          <a:p>
            <a:pPr lvl="1">
              <a:buFont typeface="+mj-lt"/>
              <a:buAutoNum type="arabicPeriod"/>
            </a:pPr>
            <a:r>
              <a:rPr lang="en-US" altLang="ja-JP" sz="22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End cell design</a:t>
            </a:r>
          </a:p>
          <a:p>
            <a:pPr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Optimization</a:t>
            </a:r>
          </a:p>
          <a:p>
            <a:pPr lvl="1">
              <a:buFont typeface="+mj-lt"/>
              <a:buAutoNum type="arabicPeriod"/>
            </a:pPr>
            <a:r>
              <a:rPr lang="en-US" altLang="ja-JP" sz="22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Optimization for Dipole HOMs</a:t>
            </a:r>
          </a:p>
          <a:p>
            <a:pPr lvl="1">
              <a:buFont typeface="+mj-lt"/>
              <a:buAutoNum type="arabicPeriod"/>
            </a:pPr>
            <a:r>
              <a:rPr lang="en-US" altLang="ja-JP" sz="22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Optimization for Monopole HOMs</a:t>
            </a:r>
          </a:p>
          <a:p>
            <a:pPr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Parameters of EUV cavity</a:t>
            </a:r>
          </a:p>
          <a:p>
            <a:pPr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Summary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229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74151CA-9C69-4598-8EE3-E2FFBDBA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EUV</a:t>
            </a:r>
            <a:r>
              <a:rPr kumimoji="1" lang="ja-JP" altLang="en-US" dirty="0"/>
              <a:t> </a:t>
            </a:r>
            <a:r>
              <a:rPr kumimoji="1" lang="en-US" altLang="ja-JP" dirty="0"/>
              <a:t>Accelerator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D9DBA8B-6DAE-4FD4-9DF5-0CC456F6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6207"/>
              </p:ext>
            </p:extLst>
          </p:nvPr>
        </p:nvGraphicFramePr>
        <p:xfrm>
          <a:off x="245906" y="3358928"/>
          <a:ext cx="3788410" cy="310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Parameters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Target value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Wave</a:t>
                      </a:r>
                      <a:r>
                        <a:rPr kumimoji="1" lang="en-US" altLang="ja-JP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length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13.5 nm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EUV Power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 kW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Bunch charge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 </a:t>
                      </a:r>
                      <a:r>
                        <a:rPr kumimoji="1" lang="en-US" altLang="ja-JP" sz="16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pC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Beam energy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800 MeV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Repetition frequency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162.5</a:t>
                      </a:r>
                      <a:r>
                        <a:rPr kumimoji="1" lang="ja-JP" altLang="en-US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MHz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Average</a:t>
                      </a:r>
                      <a:r>
                        <a:rPr kumimoji="1" lang="en-US" altLang="ja-JP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current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9.75 mA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Accelerating</a:t>
                      </a:r>
                      <a:r>
                        <a:rPr kumimoji="1" lang="en-US" altLang="ja-JP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gradient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12.5 MV/m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Number of cavities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64</a:t>
                      </a:r>
                      <a:r>
                        <a:rPr kumimoji="1" lang="ja-JP" altLang="en-US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units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0E29B4DD-596D-4596-AF5F-8A38F4FE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16" y="3864056"/>
            <a:ext cx="3386773" cy="20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066014-35A4-4F66-9ED1-76FCE07755B7}"/>
              </a:ext>
            </a:extLst>
          </p:cNvPr>
          <p:cNvSpPr txBox="1"/>
          <p:nvPr/>
        </p:nvSpPr>
        <p:spPr>
          <a:xfrm>
            <a:off x="1216148" y="1387619"/>
            <a:ext cx="9872213" cy="1384995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KEK and Japanese industries organized EUV-FEL light source study group for industrialization since 2015.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Main linac has 64 units of 9-cell superconducting cavity.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will design the EUV cavity using the experience of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Eacc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of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3.0 for 100mA BBU.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Redesign the cavity shape to realize stable 12.5 MV/m CW operation.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focused on the monopole BBU.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9C3815-FBEE-46BA-BC93-93179DA6A6F8}"/>
              </a:ext>
            </a:extLst>
          </p:cNvPr>
          <p:cNvSpPr txBox="1"/>
          <p:nvPr/>
        </p:nvSpPr>
        <p:spPr>
          <a:xfrm>
            <a:off x="245906" y="3043109"/>
            <a:ext cx="397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KEK- EUV Accelerator Parameters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8028459-B192-4A74-9429-44834D66C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25291"/>
              </p:ext>
            </p:extLst>
          </p:nvPr>
        </p:nvGraphicFramePr>
        <p:xfrm>
          <a:off x="7520939" y="3735829"/>
          <a:ext cx="46710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316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Cavity Parameters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KEK-EUV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</a:t>
                      </a:r>
                      <a:r>
                        <a:rPr kumimoji="1" lang="en-US" altLang="ja-JP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cERL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TESLA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Frequency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(MHz)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Iris diameter</a:t>
                      </a:r>
                      <a:r>
                        <a:rPr kumimoji="1" lang="ja-JP" altLang="en-US" sz="1100" b="1" baseline="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(mm)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R/Q (Ω)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1009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897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1036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G</a:t>
                      </a:r>
                      <a:r>
                        <a:rPr kumimoji="1" lang="en-US" altLang="ja-JP" sz="11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(Ω)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269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289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270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Ep/</a:t>
                      </a:r>
                      <a:r>
                        <a:rPr kumimoji="1" lang="en-US" altLang="ja-JP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Hp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en-US" altLang="ja-JP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r>
                        <a:rPr kumimoji="1" lang="ja-JP" altLang="en-US" sz="11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mT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/(MV/m))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4.23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4.25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4.26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289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BBU limit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&gt;190</a:t>
                      </a:r>
                      <a:r>
                        <a:rPr kumimoji="1" lang="en-US" altLang="ja-JP" sz="10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 (EUV)</a:t>
                      </a:r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~600</a:t>
                      </a:r>
                      <a:r>
                        <a:rPr kumimoji="1" lang="en-US" altLang="ja-JP" sz="10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</a:t>
                      </a:r>
                    </a:p>
                    <a:p>
                      <a:r>
                        <a:rPr kumimoji="1" lang="en-US" altLang="ja-JP" sz="10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(3GeV ERL)</a:t>
                      </a:r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~10 mA</a:t>
                      </a:r>
                    </a:p>
                    <a:p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(3GeV ERL)</a:t>
                      </a:r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44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7FB8B39-4D2F-48EA-8082-3FF82626EE10}"/>
              </a:ext>
            </a:extLst>
          </p:cNvPr>
          <p:cNvSpPr/>
          <p:nvPr/>
        </p:nvSpPr>
        <p:spPr>
          <a:xfrm>
            <a:off x="164859" y="1584496"/>
            <a:ext cx="11960986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80973" y="130652"/>
            <a:ext cx="636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Cavity design concept for damping HOMs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4228" y="794993"/>
            <a:ext cx="9112334" cy="738664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EUV cavity was designed focusing on the low frequency HOMs.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HOMs are passed through the end cells and damped at beam line damper.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HOMs frequency of the end cells are adjusted to the center cells to make smooth RF flow.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55646" y="2189788"/>
            <a:ext cx="3248665" cy="1357120"/>
            <a:chOff x="1821490" y="4232846"/>
            <a:chExt cx="4692245" cy="184399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420293" y="4842750"/>
              <a:ext cx="3509162" cy="684076"/>
              <a:chOff x="4562972" y="296652"/>
              <a:chExt cx="871683" cy="271689"/>
            </a:xfrm>
            <a:solidFill>
              <a:srgbClr val="AFEAFF"/>
            </a:solidFill>
          </p:grpSpPr>
          <p:sp>
            <p:nvSpPr>
              <p:cNvPr id="24" name="正方形/長方形 23"/>
              <p:cNvSpPr/>
              <p:nvPr/>
            </p:nvSpPr>
            <p:spPr>
              <a:xfrm>
                <a:off x="5326643" y="365493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4562972" y="364241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6616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7336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4807843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487985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49575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50295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10730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179309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252518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左中かっこ 8"/>
            <p:cNvSpPr/>
            <p:nvPr/>
          </p:nvSpPr>
          <p:spPr>
            <a:xfrm rot="16200000" flipH="1">
              <a:off x="4070538" y="3627710"/>
              <a:ext cx="160067" cy="20912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1632" y="4232846"/>
              <a:ext cx="145679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37605" y="4252230"/>
              <a:ext cx="118127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21673" y="4286899"/>
              <a:ext cx="118127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2971782" y="4593324"/>
              <a:ext cx="1" cy="2432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5344055" y="4593324"/>
              <a:ext cx="0" cy="2521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1821490" y="4972888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914932" y="4972887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406078" y="5700469"/>
              <a:ext cx="1627089" cy="3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 Damper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矢印コネクタ 17"/>
            <p:cNvCxnSpPr>
              <a:stCxn id="17" idx="1"/>
            </p:cNvCxnSpPr>
            <p:nvPr/>
          </p:nvCxnSpPr>
          <p:spPr>
            <a:xfrm flipH="1" flipV="1">
              <a:off x="2286027" y="5498418"/>
              <a:ext cx="1120051" cy="3902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4901500" y="5477921"/>
              <a:ext cx="1019491" cy="410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雲形吹き出し 19"/>
            <p:cNvSpPr/>
            <p:nvPr/>
          </p:nvSpPr>
          <p:spPr>
            <a:xfrm>
              <a:off x="3809922" y="4947735"/>
              <a:ext cx="716765" cy="504056"/>
            </a:xfrm>
            <a:prstGeom prst="cloudCallout">
              <a:avLst>
                <a:gd name="adj1" fmla="val -2928"/>
                <a:gd name="adj2" fmla="val -683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/>
            <p:cNvSpPr/>
            <p:nvPr/>
          </p:nvSpPr>
          <p:spPr>
            <a:xfrm>
              <a:off x="4539430" y="5072599"/>
              <a:ext cx="1840296" cy="222574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右矢印 21"/>
            <p:cNvSpPr/>
            <p:nvPr/>
          </p:nvSpPr>
          <p:spPr>
            <a:xfrm rot="10800000">
              <a:off x="2120890" y="5079924"/>
              <a:ext cx="1731437" cy="21602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787439" y="4999219"/>
              <a:ext cx="889797" cy="41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906594" y="3593744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Cell design process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6558" y="4268988"/>
            <a:ext cx="660720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Center cell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　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Eigen mode solver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⇒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Tuning curve method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( this method can calculate only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mode)</a:t>
            </a: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esponse matrix of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HOM frequency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was created by this method.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01851" y="3917780"/>
            <a:ext cx="310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Step1: Calculate frequency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77399" y="5567114"/>
            <a:ext cx="488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Step2: Search Minimum </a:t>
            </a:r>
            <a:r>
              <a:rPr kumimoji="1" lang="en-US" altLang="ja-JP" sz="16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shape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下矢印 40"/>
          <p:cNvSpPr/>
          <p:nvPr/>
        </p:nvSpPr>
        <p:spPr>
          <a:xfrm>
            <a:off x="2152731" y="5007324"/>
            <a:ext cx="379776" cy="1372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9553" y="1670292"/>
            <a:ext cx="4659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Step3: Search best frequency of end cell 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88737" y="1873765"/>
            <a:ext cx="6337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Tuning curve method can calculate only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 frequency.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Passbands of the end cell are unknown.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 is not a high impedance mode.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have to sweep the end cell frequency.</a:t>
            </a:r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95714"/>
              </p:ext>
            </p:extLst>
          </p:nvPr>
        </p:nvGraphicFramePr>
        <p:xfrm>
          <a:off x="6970315" y="3079838"/>
          <a:ext cx="3744219" cy="351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KGPlot" r:id="rId3" imgW="5930640" imgH="5879880" progId="KGraph_Plot">
                  <p:embed/>
                </p:oleObj>
              </mc:Choice>
              <mc:Fallback>
                <p:oleObj name="KGPlot" r:id="rId3" imgW="5930640" imgH="5879880" progId="KGraph_Plot">
                  <p:embed/>
                  <p:pic>
                    <p:nvPicPr>
                      <p:cNvPr id="45" name="オブジェクト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315" y="3079838"/>
                        <a:ext cx="3744219" cy="3517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411547" y="5905668"/>
            <a:ext cx="5769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shapes were designed by using the matrix.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are many shapes which agree with a target frequency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Select minimum </a:t>
            </a:r>
            <a:r>
              <a:rPr kumimoji="1"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shape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B09B04-CCF8-47A1-901B-AB966DA3329A}"/>
              </a:ext>
            </a:extLst>
          </p:cNvPr>
          <p:cNvSpPr txBox="1"/>
          <p:nvPr/>
        </p:nvSpPr>
        <p:spPr>
          <a:xfrm>
            <a:off x="793030" y="1718360"/>
            <a:ext cx="41344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Procedure of the EUV cavity design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90CA09-A7B7-4948-A5F0-EE119B639347}"/>
              </a:ext>
            </a:extLst>
          </p:cNvPr>
          <p:cNvSpPr txBox="1"/>
          <p:nvPr/>
        </p:nvSpPr>
        <p:spPr>
          <a:xfrm>
            <a:off x="6903232" y="2763904"/>
            <a:ext cx="46025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Image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end</a:t>
            </a:r>
            <a:r>
              <a:rPr kumimoji="1" lang="ja-JP" altLang="en-US" dirty="0"/>
              <a:t> </a:t>
            </a:r>
            <a:r>
              <a:rPr kumimoji="1" lang="en-US" altLang="ja-JP" dirty="0"/>
              <a:t>cell</a:t>
            </a:r>
            <a:r>
              <a:rPr kumimoji="1" lang="ja-JP" altLang="en-US" dirty="0"/>
              <a:t> </a:t>
            </a:r>
            <a:r>
              <a:rPr kumimoji="1" lang="en-US" altLang="ja-JP" dirty="0"/>
              <a:t>Passband</a:t>
            </a:r>
            <a:r>
              <a:rPr kumimoji="1" lang="ja-JP" altLang="en-US" dirty="0"/>
              <a:t> </a:t>
            </a:r>
            <a:r>
              <a:rPr kumimoji="1" lang="en-US" altLang="ja-JP" dirty="0"/>
              <a:t>sweep</a:t>
            </a:r>
            <a:r>
              <a:rPr kumimoji="1" lang="ja-JP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15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165D074-E046-475F-A4BE-732906B4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96" y="437503"/>
            <a:ext cx="8911687" cy="1280890"/>
          </a:xfrm>
        </p:spPr>
        <p:txBody>
          <a:bodyPr/>
          <a:lstStyle/>
          <a:p>
            <a:r>
              <a:rPr kumimoji="1" lang="en-US" altLang="ja-JP" dirty="0"/>
              <a:t>Center</a:t>
            </a:r>
            <a:r>
              <a:rPr kumimoji="1" lang="ja-JP" altLang="en-US" dirty="0"/>
              <a:t> </a:t>
            </a:r>
            <a:r>
              <a:rPr kumimoji="1" lang="en-US" altLang="ja-JP" dirty="0"/>
              <a:t>cell</a:t>
            </a:r>
            <a:r>
              <a:rPr kumimoji="1" lang="ja-JP" altLang="en-US" dirty="0"/>
              <a:t> </a:t>
            </a:r>
            <a:r>
              <a:rPr kumimoji="1" lang="en-US" altLang="ja-JP" dirty="0"/>
              <a:t>Passband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05186"/>
              </p:ext>
            </p:extLst>
          </p:nvPr>
        </p:nvGraphicFramePr>
        <p:xfrm>
          <a:off x="6520102" y="2449744"/>
          <a:ext cx="4915177" cy="435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KGPlot" r:id="rId4" imgW="5829120" imgH="5448240" progId="KGraph_Plot">
                  <p:embed/>
                </p:oleObj>
              </mc:Choice>
              <mc:Fallback>
                <p:oleObj name="KGPlot" r:id="rId4" imgW="5829120" imgH="5448240" progId="KGraph_Plot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102" y="2449744"/>
                        <a:ext cx="4915177" cy="4354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グループ化 39"/>
          <p:cNvGrpSpPr/>
          <p:nvPr/>
        </p:nvGrpSpPr>
        <p:grpSpPr>
          <a:xfrm>
            <a:off x="805192" y="2188619"/>
            <a:ext cx="5250225" cy="1988727"/>
            <a:chOff x="1821490" y="4232846"/>
            <a:chExt cx="4692245" cy="184399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420293" y="4842750"/>
              <a:ext cx="3509162" cy="684076"/>
              <a:chOff x="4562972" y="296652"/>
              <a:chExt cx="871683" cy="271689"/>
            </a:xfrm>
            <a:solidFill>
              <a:srgbClr val="AFEAFF"/>
            </a:solidFill>
          </p:grpSpPr>
          <p:sp>
            <p:nvSpPr>
              <p:cNvPr id="6" name="正方形/長方形 5"/>
              <p:cNvSpPr/>
              <p:nvPr/>
            </p:nvSpPr>
            <p:spPr>
              <a:xfrm>
                <a:off x="5326643" y="365493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4562972" y="364241"/>
                <a:ext cx="108012" cy="13650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46616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47336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4807843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87985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957534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5029542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107301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5179309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5252518" y="296652"/>
                <a:ext cx="77683" cy="2716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左中かっこ 16"/>
            <p:cNvSpPr/>
            <p:nvPr/>
          </p:nvSpPr>
          <p:spPr>
            <a:xfrm rot="16200000" flipH="1">
              <a:off x="4070538" y="3627710"/>
              <a:ext cx="160067" cy="20912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91632" y="4232846"/>
              <a:ext cx="145679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37605" y="4252230"/>
              <a:ext cx="118127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021673" y="4286899"/>
              <a:ext cx="1181275" cy="41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 Cell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971782" y="4593324"/>
              <a:ext cx="1" cy="2432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344055" y="4593324"/>
              <a:ext cx="0" cy="2521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1821490" y="4972888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914932" y="4972887"/>
              <a:ext cx="598803" cy="423793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06078" y="5700469"/>
              <a:ext cx="1627089" cy="3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 Damper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線矢印コネクタ 25"/>
            <p:cNvCxnSpPr>
              <a:stCxn id="25" idx="1"/>
            </p:cNvCxnSpPr>
            <p:nvPr/>
          </p:nvCxnSpPr>
          <p:spPr>
            <a:xfrm flipH="1" flipV="1">
              <a:off x="2286027" y="5498418"/>
              <a:ext cx="1120051" cy="3902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4901500" y="5477921"/>
              <a:ext cx="1019491" cy="410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雲形吹き出し 27"/>
            <p:cNvSpPr/>
            <p:nvPr/>
          </p:nvSpPr>
          <p:spPr>
            <a:xfrm>
              <a:off x="3809922" y="4947735"/>
              <a:ext cx="716765" cy="504056"/>
            </a:xfrm>
            <a:prstGeom prst="cloudCallout">
              <a:avLst>
                <a:gd name="adj1" fmla="val -2928"/>
                <a:gd name="adj2" fmla="val -683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>
              <a:off x="4539430" y="5072599"/>
              <a:ext cx="1840296" cy="222574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右矢印 29"/>
            <p:cNvSpPr/>
            <p:nvPr/>
          </p:nvSpPr>
          <p:spPr>
            <a:xfrm rot="10800000">
              <a:off x="2120890" y="5079924"/>
              <a:ext cx="1731437" cy="21602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787439" y="4999219"/>
              <a:ext cx="889797" cy="41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7415094" y="2188619"/>
            <a:ext cx="35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Passband of TES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center cell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046330" y="1210508"/>
            <a:ext cx="7253204" cy="830997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selected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TESLA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shape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center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cell to set Ep/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Eacc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to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will try to match end cell frequency to center cell passband.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2" t="17477" b="17697"/>
          <a:stretch/>
        </p:blipFill>
        <p:spPr bwMode="auto">
          <a:xfrm>
            <a:off x="2447053" y="4364618"/>
            <a:ext cx="1928368" cy="19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スライド番号プレースホルダー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33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7FA4BD-8A4E-48C9-8642-A1626071F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82041"/>
              </p:ext>
            </p:extLst>
          </p:nvPr>
        </p:nvGraphicFramePr>
        <p:xfrm>
          <a:off x="188810" y="3200996"/>
          <a:ext cx="33960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059">
                  <a:extLst>
                    <a:ext uri="{9D8B030D-6E8A-4147-A177-3AD203B41FA5}">
                      <a16:colId xmlns:a16="http://schemas.microsoft.com/office/drawing/2014/main" val="771889463"/>
                    </a:ext>
                  </a:extLst>
                </a:gridCol>
                <a:gridCol w="765493">
                  <a:extLst>
                    <a:ext uri="{9D8B030D-6E8A-4147-A177-3AD203B41FA5}">
                      <a16:colId xmlns:a16="http://schemas.microsoft.com/office/drawing/2014/main" val="1999684947"/>
                    </a:ext>
                  </a:extLst>
                </a:gridCol>
                <a:gridCol w="765493">
                  <a:extLst>
                    <a:ext uri="{9D8B030D-6E8A-4147-A177-3AD203B41FA5}">
                      <a16:colId xmlns:a16="http://schemas.microsoft.com/office/drawing/2014/main" val="163984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Beam pipe diameter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Φ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110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Φ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4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Cutoff monopole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(TM01)</a:t>
                      </a:r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2086.4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2295.0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Cutoff Dipole (TE11)</a:t>
                      </a:r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1597.1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+mn-ea"/>
                          <a:cs typeface="メイリオ" panose="020B0604030504040204" pitchFamily="50" charset="-128"/>
                        </a:rPr>
                        <a:t>1756.8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7139"/>
                  </a:ext>
                </a:extLst>
              </a:tr>
            </a:tbl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2005077" y="4270206"/>
            <a:ext cx="1579778" cy="427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78928"/>
              </p:ext>
            </p:extLst>
          </p:nvPr>
        </p:nvGraphicFramePr>
        <p:xfrm>
          <a:off x="3785853" y="2491344"/>
          <a:ext cx="5599340" cy="410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KGPlot" r:id="rId4" imgW="6514920" imgH="5626080" progId="KGraph_Plot">
                  <p:embed/>
                </p:oleObj>
              </mc:Choice>
              <mc:Fallback>
                <p:oleObj name="KGPlot" r:id="rId4" imgW="6514920" imgH="5626080" progId="KGraph_Plot">
                  <p:embed/>
                  <p:pic>
                    <p:nvPicPr>
                      <p:cNvPr id="48" name="オブジェクト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853" y="2491344"/>
                        <a:ext cx="5599340" cy="41087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正方形/長方形 61"/>
              <p:cNvSpPr/>
              <p:nvPr/>
            </p:nvSpPr>
            <p:spPr>
              <a:xfrm>
                <a:off x="9182929" y="5465941"/>
                <a:ext cx="3682964" cy="139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Monopole TM01-mode</a:t>
                </a:r>
              </a:p>
              <a:p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</a:rPr>
                          <m:t>𝑇𝑀</m:t>
                        </m:r>
                      </m:sub>
                    </m:sSub>
                    <m:r>
                      <a:rPr lang="en-US" altLang="ja-JP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  <m:r>
                          <a:rPr lang="en-US" altLang="ja-JP" sz="1600" i="1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𝑚𝑛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1600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ja-JP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>
                            <a:latin typeface="Cambria Math"/>
                          </a:rPr>
                          <m:t>229.5</m:t>
                        </m:r>
                        <m:r>
                          <a:rPr lang="en-US" altLang="ja-JP" sz="1600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altLang="ja-JP" sz="1600" i="1">
                            <a:latin typeface="Cambria Math"/>
                          </a:rPr>
                          <m:t>𝜙</m:t>
                        </m:r>
                      </m:den>
                    </m:f>
                    <m:r>
                      <a:rPr lang="en-US" altLang="ja-JP" sz="1600" i="1">
                        <a:latin typeface="Cambria Math"/>
                      </a:rPr>
                      <m:t>[</m:t>
                    </m:r>
                    <m:r>
                      <a:rPr lang="en-US" altLang="ja-JP" sz="1600" i="1">
                        <a:latin typeface="Cambria Math"/>
                      </a:rPr>
                      <m:t>𝑀𝐻𝑧</m:t>
                    </m:r>
                    <m:r>
                      <a:rPr lang="en-US" altLang="ja-JP" sz="1600" i="1">
                        <a:latin typeface="Cambria Math"/>
                      </a:rPr>
                      <m:t>]</m:t>
                    </m:r>
                  </m:oMath>
                </a14:m>
                <a:endPara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Dipole TE11-mode</a:t>
                </a:r>
              </a:p>
              <a:p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</a:rPr>
                          <m:t>𝑇𝐸</m:t>
                        </m:r>
                      </m:sub>
                    </m:sSub>
                    <m:r>
                      <a:rPr lang="en-US" altLang="ja-JP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  <m:r>
                          <a:rPr lang="en-US" altLang="ja-JP" sz="1600" i="1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𝑚𝑛</m:t>
                                </m:r>
                              </m:sub>
                              <m:sup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sz="1600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>
                            <a:latin typeface="Cambria Math"/>
                          </a:rPr>
                          <m:t>175.68</m:t>
                        </m:r>
                      </m:num>
                      <m:den>
                        <m:r>
                          <a:rPr lang="en-US" altLang="ja-JP" sz="1600" i="1">
                            <a:latin typeface="Cambria Math"/>
                          </a:rPr>
                          <m:t>𝜙</m:t>
                        </m:r>
                      </m:den>
                    </m:f>
                    <m:r>
                      <a:rPr lang="en-US" altLang="ja-JP" sz="1600" i="1">
                        <a:latin typeface="Cambria Math"/>
                      </a:rPr>
                      <m:t>[</m:t>
                    </m:r>
                    <m:r>
                      <a:rPr lang="en-US" altLang="ja-JP" sz="1600" i="1">
                        <a:latin typeface="Cambria Math"/>
                      </a:rPr>
                      <m:t>𝑀𝐻𝑧</m:t>
                    </m:r>
                    <m:r>
                      <a:rPr lang="en-US" altLang="ja-JP" sz="1600" i="1">
                        <a:latin typeface="Cambria Math"/>
                      </a:rPr>
                      <m:t>]</m:t>
                    </m:r>
                  </m:oMath>
                </a14:m>
                <a:endPara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929" y="5465941"/>
                <a:ext cx="3682964" cy="1390830"/>
              </a:xfrm>
              <a:prstGeom prst="rect">
                <a:avLst/>
              </a:prstGeom>
              <a:blipFill>
                <a:blip r:embed="rId6"/>
                <a:stretch>
                  <a:fillRect l="-826" t="-1316" b="-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/>
          <p:cNvSpPr txBox="1"/>
          <p:nvPr/>
        </p:nvSpPr>
        <p:spPr>
          <a:xfrm>
            <a:off x="9182930" y="5127387"/>
            <a:ext cx="1902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Formula of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cutoff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791512" y="2152790"/>
            <a:ext cx="32607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Passband of TESLA Center Cell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0973" y="130652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Beam pipe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diameter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6833" y="604426"/>
            <a:ext cx="10119029" cy="1384995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φ100mm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φ110mm beam pipes are selected.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Beam pipe diameters are minimized to suppress leaking accelerating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Different diameters are selected to make the asymmetry actively and damp the high frequency HOMs.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TE11 cutoff frequencies of 100mm and 110mm beam pipe are 1600MHz and 1760MHz.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 impedance TE111 dipole HOM is damped by both beam line damper.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Monopole cutoff frequencies are lower than all monopole HOMs.</a:t>
            </a:r>
          </a:p>
        </p:txBody>
      </p:sp>
    </p:spTree>
    <p:extLst>
      <p:ext uri="{BB962C8B-B14F-4D97-AF65-F5344CB8AC3E}">
        <p14:creationId xmlns:p14="http://schemas.microsoft.com/office/powerpoint/2010/main" val="121026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48122"/>
              </p:ext>
            </p:extLst>
          </p:nvPr>
        </p:nvGraphicFramePr>
        <p:xfrm>
          <a:off x="6248050" y="1925549"/>
          <a:ext cx="4856194" cy="4284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KGPlot" r:id="rId4" imgW="5867280" imgH="5511600" progId="KGraph_Plot">
                  <p:embed/>
                </p:oleObj>
              </mc:Choice>
              <mc:Fallback>
                <p:oleObj name="KGPlot" r:id="rId4" imgW="5867280" imgH="5511600" progId="KGraph_Plot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050" y="1925549"/>
                        <a:ext cx="4856194" cy="42848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745700" y="8701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design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45700" y="509777"/>
            <a:ext cx="10246202" cy="1415772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frequency was calculated by tuning curve method because end cell and beam pipe have strong coupling.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Tuning curve method can separate cell and beam pipe 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Therefor this method can calculate only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 frequency because i</a:t>
            </a: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maginary short plane is the magnetic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>
            <a:cxnSpLocks/>
          </p:cNvCxnSpPr>
          <p:nvPr/>
        </p:nvCxnSpPr>
        <p:spPr>
          <a:xfrm>
            <a:off x="8989516" y="2073105"/>
            <a:ext cx="0" cy="353195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316269" y="4572235"/>
            <a:ext cx="1351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Cavity resonance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65209" y="2958531"/>
            <a:ext cx="1328525" cy="57342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</a:rPr>
              <a:t>Beam pipe resonance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>
            <a:stCxn id="15" idx="1"/>
          </p:cNvCxnSpPr>
          <p:nvPr/>
        </p:nvCxnSpPr>
        <p:spPr>
          <a:xfrm flipH="1" flipV="1">
            <a:off x="9147957" y="4678099"/>
            <a:ext cx="168312" cy="186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cxnSpLocks/>
          </p:cNvCxnSpPr>
          <p:nvPr/>
        </p:nvCxnSpPr>
        <p:spPr>
          <a:xfrm flipH="1">
            <a:off x="9412352" y="3255073"/>
            <a:ext cx="267326" cy="2812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795624"/>
              </p:ext>
            </p:extLst>
          </p:nvPr>
        </p:nvGraphicFramePr>
        <p:xfrm>
          <a:off x="1941317" y="3745094"/>
          <a:ext cx="3251388" cy="311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KGPlot" r:id="rId6" imgW="5867280" imgH="5613120" progId="KGraph_Plot">
                  <p:embed/>
                </p:oleObj>
              </mc:Choice>
              <mc:Fallback>
                <p:oleObj name="KGPlot" r:id="rId6" imgW="5867280" imgH="5613120" progId="KGraph_Plot">
                  <p:embed/>
                  <p:pic>
                    <p:nvPicPr>
                      <p:cNvPr id="55" name="オブジェクト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317" y="3745094"/>
                        <a:ext cx="3251388" cy="31129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正方形/長方形 55"/>
          <p:cNvSpPr/>
          <p:nvPr/>
        </p:nvSpPr>
        <p:spPr>
          <a:xfrm>
            <a:off x="2819636" y="3826915"/>
            <a:ext cx="396044" cy="2554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4881503" y="2155344"/>
            <a:ext cx="854458" cy="2029740"/>
          </a:xfrm>
          <a:custGeom>
            <a:avLst/>
            <a:gdLst>
              <a:gd name="connsiteX0" fmla="*/ 0 w 1355075"/>
              <a:gd name="connsiteY0" fmla="*/ 541113 h 541113"/>
              <a:gd name="connsiteX1" fmla="*/ 1068636 w 1355075"/>
              <a:gd name="connsiteY1" fmla="*/ 12304 h 541113"/>
              <a:gd name="connsiteX2" fmla="*/ 1355075 w 1355075"/>
              <a:gd name="connsiteY2" fmla="*/ 188574 h 54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541113">
                <a:moveTo>
                  <a:pt x="0" y="541113"/>
                </a:moveTo>
                <a:cubicBezTo>
                  <a:pt x="421395" y="306086"/>
                  <a:pt x="842790" y="71060"/>
                  <a:pt x="1068636" y="12304"/>
                </a:cubicBezTo>
                <a:cubicBezTo>
                  <a:pt x="1294482" y="-46452"/>
                  <a:pt x="1277957" y="120637"/>
                  <a:pt x="1355075" y="18857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666793" y="1925549"/>
            <a:ext cx="7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Zoom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スライド番号プレースホルダー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1950517" y="2031281"/>
            <a:ext cx="2980930" cy="1268165"/>
            <a:chOff x="267182" y="1640149"/>
            <a:chExt cx="2980930" cy="12681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16945" b="33333"/>
            <a:stretch/>
          </p:blipFill>
          <p:spPr bwMode="auto">
            <a:xfrm>
              <a:off x="318577" y="1640149"/>
              <a:ext cx="2844316" cy="126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 rot="5400000">
              <a:off x="2536545" y="2040313"/>
              <a:ext cx="96147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Electric</a:t>
              </a:r>
            </a:p>
            <a:p>
              <a:pPr algn="ctr"/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boundary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-4412" y="2073075"/>
              <a:ext cx="100485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Magnetic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Boundary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1396974" y="2765354"/>
              <a:ext cx="129786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1630351" y="3343123"/>
            <a:ext cx="3357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Frequencies are calculated with various beam pipe length.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7284132" y="6212889"/>
            <a:ext cx="409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Red line is the cavity resonance</a:t>
            </a:r>
          </a:p>
          <a:p>
            <a:r>
              <a:rPr lang="en-US" altLang="ja-JP" sz="1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curve is the beam pipe resonance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78E8B389-57E6-4605-B505-AE56F6D29B49}"/>
              </a:ext>
            </a:extLst>
          </p:cNvPr>
          <p:cNvSpPr/>
          <p:nvPr/>
        </p:nvSpPr>
        <p:spPr>
          <a:xfrm>
            <a:off x="7928038" y="2073105"/>
            <a:ext cx="2974960" cy="2170828"/>
          </a:xfrm>
          <a:custGeom>
            <a:avLst/>
            <a:gdLst>
              <a:gd name="connsiteX0" fmla="*/ 0 w 2931664"/>
              <a:gd name="connsiteY0" fmla="*/ 0 h 2094046"/>
              <a:gd name="connsiteX1" fmla="*/ 1033063 w 2931664"/>
              <a:gd name="connsiteY1" fmla="*/ 1242468 h 2094046"/>
              <a:gd name="connsiteX2" fmla="*/ 2931664 w 2931664"/>
              <a:gd name="connsiteY2" fmla="*/ 2094046 h 209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1664" h="2094046">
                <a:moveTo>
                  <a:pt x="0" y="0"/>
                </a:moveTo>
                <a:cubicBezTo>
                  <a:pt x="272226" y="446730"/>
                  <a:pt x="544452" y="893460"/>
                  <a:pt x="1033063" y="1242468"/>
                </a:cubicBezTo>
                <a:cubicBezTo>
                  <a:pt x="1521674" y="1591476"/>
                  <a:pt x="2226669" y="1842761"/>
                  <a:pt x="2931664" y="2094046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815E0F1-6066-4FE0-B3CE-E872D8EB2993}"/>
              </a:ext>
            </a:extLst>
          </p:cNvPr>
          <p:cNvCxnSpPr/>
          <p:nvPr/>
        </p:nvCxnSpPr>
        <p:spPr>
          <a:xfrm>
            <a:off x="3010678" y="2138410"/>
            <a:ext cx="0" cy="1106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783344-051F-419A-B379-98F5964B2018}"/>
              </a:ext>
            </a:extLst>
          </p:cNvPr>
          <p:cNvSpPr txBox="1"/>
          <p:nvPr/>
        </p:nvSpPr>
        <p:spPr>
          <a:xfrm>
            <a:off x="2916223" y="1976970"/>
            <a:ext cx="1598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Imaginary short plane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09895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1" r="50000" b="3973"/>
          <a:stretch/>
        </p:blipFill>
        <p:spPr bwMode="auto">
          <a:xfrm>
            <a:off x="5744744" y="3560468"/>
            <a:ext cx="5325948" cy="30915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1661093" y="589099"/>
            <a:ext cx="10163286" cy="2492990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1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Frequency and </a:t>
            </a:r>
            <a:r>
              <a:rPr kumimoji="1"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response of TM010,TE111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,TM110,TM011 were calculated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 lvl="1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Response matrix was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Cell length (A2,xlne) and iris diameter (R1) can change the frequency effectively.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tried to found the best end shape by using the response matrix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frequency </a:t>
            </a:r>
            <a:r>
              <a:rPr lang="en-US" altLang="ja-JP" sz="14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was swept from the matching point because other end cell passband are unknown. 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is no solution which matches more than 3 HOMs at once by this matrix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Matching HOMs were divided into each end cell.</a:t>
            </a:r>
          </a:p>
          <a:p>
            <a:pPr lvl="1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Φ100mm BP cell adjust to Acc., TE111 and TM011.</a:t>
            </a:r>
          </a:p>
          <a:p>
            <a:pPr lvl="1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Φ110mm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BP cell adjust to Acc., TM110 and TM011.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226252" y="3680335"/>
            <a:ext cx="2705116" cy="2588566"/>
            <a:chOff x="10290" y="971099"/>
            <a:chExt cx="3280973" cy="36105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67" t="18910" r="38941" b="19670"/>
            <a:stretch/>
          </p:blipFill>
          <p:spPr bwMode="auto">
            <a:xfrm>
              <a:off x="307020" y="971099"/>
              <a:ext cx="2977534" cy="361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円/楕円 6"/>
            <p:cNvSpPr/>
            <p:nvPr/>
          </p:nvSpPr>
          <p:spPr>
            <a:xfrm>
              <a:off x="10290" y="1069908"/>
              <a:ext cx="1069322" cy="131497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525493" y="2775628"/>
              <a:ext cx="861576" cy="7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544951" y="1646074"/>
              <a:ext cx="4841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544951" y="1069908"/>
              <a:ext cx="0" cy="5553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59830" y="1233369"/>
              <a:ext cx="265663" cy="2284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54198" y="1700808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289419" y="2134761"/>
              <a:ext cx="0" cy="66932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008050" y="2302145"/>
              <a:ext cx="201012" cy="197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4563" y="3573016"/>
              <a:ext cx="201013" cy="2533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395536" y="2868597"/>
              <a:ext cx="0" cy="160499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09047" y="2804082"/>
              <a:ext cx="449199" cy="2715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en-US" altLang="ja-JP" sz="1200" b="1" dirty="0" err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xlen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1475656" y="1425499"/>
              <a:ext cx="320131" cy="3295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416736" y="1116462"/>
              <a:ext cx="1740488" cy="3863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Cavity side circle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131395" y="1682759"/>
              <a:ext cx="344261" cy="4228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430506" y="1933618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1298880" y="1894175"/>
              <a:ext cx="20077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1303525" y="1651541"/>
              <a:ext cx="5266" cy="282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1205336" y="1411513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224427" y="3420237"/>
              <a:ext cx="344261" cy="4228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523538" y="3671096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A3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1391912" y="3631653"/>
              <a:ext cx="20077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1396557" y="3389019"/>
              <a:ext cx="5266" cy="282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1298368" y="3148991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B3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46371" y="4049142"/>
              <a:ext cx="2144892" cy="3863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Beam pipe side circle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 flipV="1">
              <a:off x="1355307" y="3806720"/>
              <a:ext cx="93032" cy="2424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7523502" y="3406579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110 BP side cell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45700" y="8701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design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08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0973" y="5101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End cell design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51" y="2666224"/>
            <a:ext cx="4622944" cy="41993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56175" y="3095154"/>
            <a:ext cx="2705113" cy="2588566"/>
            <a:chOff x="10290" y="971099"/>
            <a:chExt cx="3280974" cy="361054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67" t="18910" r="38941" b="19670"/>
            <a:stretch/>
          </p:blipFill>
          <p:spPr bwMode="auto">
            <a:xfrm>
              <a:off x="307020" y="971099"/>
              <a:ext cx="2977534" cy="361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円/楕円 10"/>
            <p:cNvSpPr/>
            <p:nvPr/>
          </p:nvSpPr>
          <p:spPr>
            <a:xfrm>
              <a:off x="10290" y="1069908"/>
              <a:ext cx="1069322" cy="131497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525493" y="2775628"/>
              <a:ext cx="861576" cy="7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544951" y="1646074"/>
              <a:ext cx="4841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544951" y="1069908"/>
              <a:ext cx="0" cy="5553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259830" y="1233369"/>
              <a:ext cx="265663" cy="2284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54198" y="1700808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1289419" y="2134761"/>
              <a:ext cx="0" cy="66932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008050" y="2302145"/>
              <a:ext cx="201012" cy="197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54563" y="3573016"/>
              <a:ext cx="201013" cy="2533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R2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395536" y="2868597"/>
              <a:ext cx="0" cy="160499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709047" y="2804082"/>
              <a:ext cx="449199" cy="2715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en-US" altLang="ja-JP" sz="1200" b="1" dirty="0" err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xlen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H="1">
              <a:off x="1475656" y="1425499"/>
              <a:ext cx="320131" cy="3295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416738" y="1116462"/>
              <a:ext cx="1740490" cy="3863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Cavity side circle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131395" y="1682759"/>
              <a:ext cx="344261" cy="4228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430506" y="1933618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1298880" y="1894175"/>
              <a:ext cx="20077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303525" y="1651541"/>
              <a:ext cx="5266" cy="282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205336" y="1411513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B1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224427" y="3420237"/>
              <a:ext cx="344261" cy="4228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23538" y="3671096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A3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1391912" y="3631653"/>
              <a:ext cx="20077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V="1">
              <a:off x="1396557" y="3389019"/>
              <a:ext cx="5266" cy="282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1298368" y="3148991"/>
              <a:ext cx="225170" cy="2712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B3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146370" y="4049142"/>
              <a:ext cx="2144894" cy="3863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Beam pipe side circle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 flipV="1">
              <a:off x="1355307" y="3806720"/>
              <a:ext cx="93032" cy="2424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3251926" y="3271754"/>
            <a:ext cx="35108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Constrained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 re-entrant shape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Xlen-A1-A2&gt;0mm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Pressing is possible :</a:t>
            </a:r>
          </a:p>
          <a:p>
            <a:pPr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Absolute value&gt;5mm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Feasible shape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Change amount &lt;20mm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15148" y="2308499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TE111 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of </a:t>
            </a:r>
            <a:r>
              <a:rPr kumimoji="1" lang="el-GR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Φ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110 BP cell 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Condition </a:t>
            </a:r>
            <a:r>
              <a:rPr kumimoji="1" lang="en-US" altLang="ja-JP" sz="16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</a:t>
            </a:r>
            <a:r>
              <a:rPr lang="en-US" altLang="ja-JP" sz="16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(TE111)=0MHz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6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Δf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(TM011)=0MHz</a:t>
            </a:r>
            <a:endParaRPr kumimoji="1"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858840" y="2876360"/>
            <a:ext cx="107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9839064" y="4038213"/>
            <a:ext cx="126014" cy="7024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9686656" y="3496589"/>
            <a:ext cx="1872629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Minimum </a:t>
            </a:r>
            <a:r>
              <a:rPr kumimoji="1"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is a candidate.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スライド番号プレースホルダー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09158" y="412945"/>
            <a:ext cx="9456955" cy="1815882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2 Example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(Φ110mm BP cell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TE111 and TM011 end cell frequency adjust to center cell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mode.</a:t>
            </a:r>
          </a:p>
          <a:p>
            <a:pPr lvl="1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Delta means the difference from center cell </a:t>
            </a:r>
            <a:r>
              <a:rPr lang="en-US" altLang="ja-JP" sz="1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mode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Gray color area is constrained condition.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Re-entrant shape is not better for HPR or other water cleaning.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Pressing can be possible.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change amount is higher than 20mm, the shape become triangle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star shows the minimum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shape. This is a candidate.</a:t>
            </a:r>
          </a:p>
        </p:txBody>
      </p:sp>
    </p:spTree>
    <p:extLst>
      <p:ext uri="{BB962C8B-B14F-4D97-AF65-F5344CB8AC3E}">
        <p14:creationId xmlns:p14="http://schemas.microsoft.com/office/powerpoint/2010/main" val="4200049447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597</TotalTime>
  <Words>2163</Words>
  <Application>Microsoft Office PowerPoint</Application>
  <PresentationFormat>ワイド画面</PresentationFormat>
  <Paragraphs>364</Paragraphs>
  <Slides>13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4" baseType="lpstr">
      <vt:lpstr>メイリオ</vt:lpstr>
      <vt:lpstr>游ゴシック</vt:lpstr>
      <vt:lpstr>Arial</vt:lpstr>
      <vt:lpstr>Cambria Math</vt:lpstr>
      <vt:lpstr>Century Gothic</vt:lpstr>
      <vt:lpstr>Symbol</vt:lpstr>
      <vt:lpstr>Times New Roman</vt:lpstr>
      <vt:lpstr>Wingdings 3</vt:lpstr>
      <vt:lpstr>ウィスプ</vt:lpstr>
      <vt:lpstr>KaleidaGraph Plot</vt:lpstr>
      <vt:lpstr>KGPlot</vt:lpstr>
      <vt:lpstr>Design of a 9-cell SC cavity for EUV light source at KEK</vt:lpstr>
      <vt:lpstr>Outline</vt:lpstr>
      <vt:lpstr>EUV Accelerator</vt:lpstr>
      <vt:lpstr>PowerPoint プレゼンテーション</vt:lpstr>
      <vt:lpstr>Center cell Passband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9-cell SC cavity for EUV light source at KEK</dc:title>
  <dc:creator>許斐 太郎</dc:creator>
  <cp:lastModifiedBy>許斐 太郎</cp:lastModifiedBy>
  <cp:revision>16</cp:revision>
  <dcterms:created xsi:type="dcterms:W3CDTF">2018-06-26T17:50:27Z</dcterms:created>
  <dcterms:modified xsi:type="dcterms:W3CDTF">2018-06-27T03:47:32Z</dcterms:modified>
</cp:coreProperties>
</file>