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3" r:id="rId2"/>
    <p:sldId id="262" r:id="rId3"/>
    <p:sldId id="280" r:id="rId4"/>
    <p:sldId id="282" r:id="rId5"/>
    <p:sldId id="284" r:id="rId6"/>
    <p:sldId id="271" r:id="rId7"/>
    <p:sldId id="269" r:id="rId8"/>
    <p:sldId id="266" r:id="rId9"/>
    <p:sldId id="259" r:id="rId10"/>
    <p:sldId id="265" r:id="rId11"/>
    <p:sldId id="272" r:id="rId12"/>
    <p:sldId id="277" r:id="rId13"/>
  </p:sldIdLst>
  <p:sldSz cx="9144000" cy="6858000" type="screen4x3"/>
  <p:notesSz cx="6669088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055" autoAdjust="0"/>
  </p:normalViewPr>
  <p:slideViewPr>
    <p:cSldViewPr snapToObjects="1" showGuides="1">
      <p:cViewPr varScale="1">
        <p:scale>
          <a:sx n="87" d="100"/>
          <a:sy n="87" d="100"/>
        </p:scale>
        <p:origin x="2310" y="84"/>
      </p:cViewPr>
      <p:guideLst>
        <p:guide orient="horz" pos="40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cern.ch\dfs\Users\c\cabajocl\Desktop\Material%20charac.LHC\micro%20hardness%20Spinning%20EHF-C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313678787521406"/>
          <c:y val="4.3641989938168493E-2"/>
          <c:w val="0.57065368934251193"/>
          <c:h val="0.65662585319510702"/>
        </c:manualLayout>
      </c:layout>
      <c:scatterChart>
        <c:scatterStyle val="smoothMarker"/>
        <c:varyColors val="0"/>
        <c:ser>
          <c:idx val="0"/>
          <c:order val="0"/>
          <c:tx>
            <c:v>Go</c:v>
          </c:tx>
          <c:spPr>
            <a:ln w="9525" cap="rnd">
              <a:solidFill>
                <a:srgbClr val="00CC99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CC99"/>
              </a:solidFill>
              <a:ln w="9525">
                <a:solidFill>
                  <a:srgbClr val="00CC99"/>
                </a:solidFill>
              </a:ln>
              <a:effectLst/>
            </c:spPr>
          </c:marker>
          <c:xVal>
            <c:numRef>
              <c:f>thickness!$X$41:$X$73</c:f>
              <c:numCache>
                <c:formatCode>General</c:formatCode>
                <c:ptCount val="33"/>
                <c:pt idx="0">
                  <c:v>280</c:v>
                </c:pt>
                <c:pt idx="1">
                  <c:v>275</c:v>
                </c:pt>
                <c:pt idx="2">
                  <c:v>270</c:v>
                </c:pt>
                <c:pt idx="3">
                  <c:v>265</c:v>
                </c:pt>
                <c:pt idx="4">
                  <c:v>260</c:v>
                </c:pt>
                <c:pt idx="5">
                  <c:v>255</c:v>
                </c:pt>
                <c:pt idx="6">
                  <c:v>250</c:v>
                </c:pt>
                <c:pt idx="7">
                  <c:v>245</c:v>
                </c:pt>
                <c:pt idx="8">
                  <c:v>240</c:v>
                </c:pt>
                <c:pt idx="9">
                  <c:v>230</c:v>
                </c:pt>
                <c:pt idx="10">
                  <c:v>220</c:v>
                </c:pt>
                <c:pt idx="11">
                  <c:v>210</c:v>
                </c:pt>
                <c:pt idx="12">
                  <c:v>200</c:v>
                </c:pt>
                <c:pt idx="13">
                  <c:v>190</c:v>
                </c:pt>
                <c:pt idx="14">
                  <c:v>180</c:v>
                </c:pt>
                <c:pt idx="15">
                  <c:v>170</c:v>
                </c:pt>
                <c:pt idx="16">
                  <c:v>160</c:v>
                </c:pt>
                <c:pt idx="17">
                  <c:v>150</c:v>
                </c:pt>
                <c:pt idx="18">
                  <c:v>140</c:v>
                </c:pt>
                <c:pt idx="19">
                  <c:v>130</c:v>
                </c:pt>
                <c:pt idx="20">
                  <c:v>120</c:v>
                </c:pt>
                <c:pt idx="21">
                  <c:v>110</c:v>
                </c:pt>
                <c:pt idx="22">
                  <c:v>100</c:v>
                </c:pt>
                <c:pt idx="23">
                  <c:v>90</c:v>
                </c:pt>
                <c:pt idx="24">
                  <c:v>80</c:v>
                </c:pt>
                <c:pt idx="25">
                  <c:v>70</c:v>
                </c:pt>
                <c:pt idx="26">
                  <c:v>60</c:v>
                </c:pt>
                <c:pt idx="27">
                  <c:v>50</c:v>
                </c:pt>
                <c:pt idx="28">
                  <c:v>40</c:v>
                </c:pt>
                <c:pt idx="29">
                  <c:v>30</c:v>
                </c:pt>
                <c:pt idx="30">
                  <c:v>20</c:v>
                </c:pt>
                <c:pt idx="31">
                  <c:v>10</c:v>
                </c:pt>
                <c:pt idx="32">
                  <c:v>0</c:v>
                </c:pt>
              </c:numCache>
            </c:numRef>
          </c:xVal>
          <c:yVal>
            <c:numRef>
              <c:f>thickness!$T$41:$T$73</c:f>
              <c:numCache>
                <c:formatCode>General</c:formatCode>
                <c:ptCount val="33"/>
                <c:pt idx="0">
                  <c:v>2.09</c:v>
                </c:pt>
                <c:pt idx="1">
                  <c:v>1.99</c:v>
                </c:pt>
                <c:pt idx="2">
                  <c:v>2.2400000000000002</c:v>
                </c:pt>
                <c:pt idx="3">
                  <c:v>2.34</c:v>
                </c:pt>
                <c:pt idx="4">
                  <c:v>2.4500000000000002</c:v>
                </c:pt>
                <c:pt idx="5">
                  <c:v>2.5099999999999998</c:v>
                </c:pt>
                <c:pt idx="6">
                  <c:v>2.52</c:v>
                </c:pt>
                <c:pt idx="7">
                  <c:v>2.61</c:v>
                </c:pt>
                <c:pt idx="8">
                  <c:v>2.62</c:v>
                </c:pt>
                <c:pt idx="9">
                  <c:v>2.64</c:v>
                </c:pt>
                <c:pt idx="10">
                  <c:v>2.66</c:v>
                </c:pt>
                <c:pt idx="11">
                  <c:v>2.69</c:v>
                </c:pt>
                <c:pt idx="12">
                  <c:v>2.69</c:v>
                </c:pt>
                <c:pt idx="13">
                  <c:v>2.7</c:v>
                </c:pt>
                <c:pt idx="14">
                  <c:v>2.71</c:v>
                </c:pt>
                <c:pt idx="15">
                  <c:v>2.7</c:v>
                </c:pt>
                <c:pt idx="16">
                  <c:v>2.7</c:v>
                </c:pt>
                <c:pt idx="17">
                  <c:v>2.7</c:v>
                </c:pt>
                <c:pt idx="18">
                  <c:v>2.7</c:v>
                </c:pt>
                <c:pt idx="19">
                  <c:v>2.71</c:v>
                </c:pt>
                <c:pt idx="20">
                  <c:v>2.76</c:v>
                </c:pt>
                <c:pt idx="21">
                  <c:v>2.75</c:v>
                </c:pt>
                <c:pt idx="22">
                  <c:v>2.75</c:v>
                </c:pt>
                <c:pt idx="23">
                  <c:v>2.77</c:v>
                </c:pt>
                <c:pt idx="24">
                  <c:v>2.77</c:v>
                </c:pt>
                <c:pt idx="25">
                  <c:v>2.78</c:v>
                </c:pt>
                <c:pt idx="26">
                  <c:v>2.81</c:v>
                </c:pt>
                <c:pt idx="27">
                  <c:v>2.83</c:v>
                </c:pt>
                <c:pt idx="28">
                  <c:v>2.85</c:v>
                </c:pt>
                <c:pt idx="29">
                  <c:v>2.88</c:v>
                </c:pt>
                <c:pt idx="30">
                  <c:v>2.9</c:v>
                </c:pt>
                <c:pt idx="31">
                  <c:v>2.96</c:v>
                </c:pt>
                <c:pt idx="32">
                  <c:v>3.01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F28-4D33-A45D-97E767550819}"/>
            </c:ext>
          </c:extLst>
        </c:ser>
        <c:ser>
          <c:idx val="1"/>
          <c:order val="1"/>
          <c:tx>
            <c:v>G1</c:v>
          </c:tx>
          <c:spPr>
            <a:ln w="952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thickness!$X$41:$X$73</c:f>
              <c:numCache>
                <c:formatCode>General</c:formatCode>
                <c:ptCount val="33"/>
                <c:pt idx="0">
                  <c:v>280</c:v>
                </c:pt>
                <c:pt idx="1">
                  <c:v>275</c:v>
                </c:pt>
                <c:pt idx="2">
                  <c:v>270</c:v>
                </c:pt>
                <c:pt idx="3">
                  <c:v>265</c:v>
                </c:pt>
                <c:pt idx="4">
                  <c:v>260</c:v>
                </c:pt>
                <c:pt idx="5">
                  <c:v>255</c:v>
                </c:pt>
                <c:pt idx="6">
                  <c:v>250</c:v>
                </c:pt>
                <c:pt idx="7">
                  <c:v>245</c:v>
                </c:pt>
                <c:pt idx="8">
                  <c:v>240</c:v>
                </c:pt>
                <c:pt idx="9">
                  <c:v>230</c:v>
                </c:pt>
                <c:pt idx="10">
                  <c:v>220</c:v>
                </c:pt>
                <c:pt idx="11">
                  <c:v>210</c:v>
                </c:pt>
                <c:pt idx="12">
                  <c:v>200</c:v>
                </c:pt>
                <c:pt idx="13">
                  <c:v>190</c:v>
                </c:pt>
                <c:pt idx="14">
                  <c:v>180</c:v>
                </c:pt>
                <c:pt idx="15">
                  <c:v>170</c:v>
                </c:pt>
                <c:pt idx="16">
                  <c:v>160</c:v>
                </c:pt>
                <c:pt idx="17">
                  <c:v>150</c:v>
                </c:pt>
                <c:pt idx="18">
                  <c:v>140</c:v>
                </c:pt>
                <c:pt idx="19">
                  <c:v>130</c:v>
                </c:pt>
                <c:pt idx="20">
                  <c:v>120</c:v>
                </c:pt>
                <c:pt idx="21">
                  <c:v>110</c:v>
                </c:pt>
                <c:pt idx="22">
                  <c:v>100</c:v>
                </c:pt>
                <c:pt idx="23">
                  <c:v>90</c:v>
                </c:pt>
                <c:pt idx="24">
                  <c:v>80</c:v>
                </c:pt>
                <c:pt idx="25">
                  <c:v>70</c:v>
                </c:pt>
                <c:pt idx="26">
                  <c:v>60</c:v>
                </c:pt>
                <c:pt idx="27">
                  <c:v>50</c:v>
                </c:pt>
                <c:pt idx="28">
                  <c:v>40</c:v>
                </c:pt>
                <c:pt idx="29">
                  <c:v>30</c:v>
                </c:pt>
                <c:pt idx="30">
                  <c:v>20</c:v>
                </c:pt>
                <c:pt idx="31">
                  <c:v>10</c:v>
                </c:pt>
                <c:pt idx="32">
                  <c:v>0</c:v>
                </c:pt>
              </c:numCache>
            </c:numRef>
          </c:xVal>
          <c:yVal>
            <c:numRef>
              <c:f>thickness!$U$41:$U$73</c:f>
              <c:numCache>
                <c:formatCode>General</c:formatCode>
                <c:ptCount val="33"/>
                <c:pt idx="0">
                  <c:v>2.06</c:v>
                </c:pt>
                <c:pt idx="1">
                  <c:v>2.06</c:v>
                </c:pt>
                <c:pt idx="2">
                  <c:v>2.27</c:v>
                </c:pt>
                <c:pt idx="3">
                  <c:v>2.44</c:v>
                </c:pt>
                <c:pt idx="4">
                  <c:v>2.5</c:v>
                </c:pt>
                <c:pt idx="5">
                  <c:v>2.56</c:v>
                </c:pt>
                <c:pt idx="6">
                  <c:v>2.59</c:v>
                </c:pt>
                <c:pt idx="7">
                  <c:v>2.66</c:v>
                </c:pt>
                <c:pt idx="8">
                  <c:v>2.66</c:v>
                </c:pt>
                <c:pt idx="9">
                  <c:v>2.69</c:v>
                </c:pt>
                <c:pt idx="10">
                  <c:v>2.72</c:v>
                </c:pt>
                <c:pt idx="11">
                  <c:v>2.74</c:v>
                </c:pt>
                <c:pt idx="12">
                  <c:v>2.75</c:v>
                </c:pt>
                <c:pt idx="13">
                  <c:v>2.76</c:v>
                </c:pt>
                <c:pt idx="14">
                  <c:v>2.75</c:v>
                </c:pt>
                <c:pt idx="15">
                  <c:v>2.71</c:v>
                </c:pt>
                <c:pt idx="16">
                  <c:v>2.72</c:v>
                </c:pt>
                <c:pt idx="17">
                  <c:v>2.72</c:v>
                </c:pt>
                <c:pt idx="18">
                  <c:v>2.75</c:v>
                </c:pt>
                <c:pt idx="19">
                  <c:v>2.77</c:v>
                </c:pt>
                <c:pt idx="20">
                  <c:v>2.77</c:v>
                </c:pt>
                <c:pt idx="21">
                  <c:v>2.78</c:v>
                </c:pt>
                <c:pt idx="22">
                  <c:v>2.8</c:v>
                </c:pt>
                <c:pt idx="24">
                  <c:v>2.85</c:v>
                </c:pt>
                <c:pt idx="25">
                  <c:v>2.85</c:v>
                </c:pt>
                <c:pt idx="26">
                  <c:v>2.89</c:v>
                </c:pt>
                <c:pt idx="27">
                  <c:v>2.92</c:v>
                </c:pt>
                <c:pt idx="28">
                  <c:v>2.94</c:v>
                </c:pt>
                <c:pt idx="29">
                  <c:v>2.99</c:v>
                </c:pt>
                <c:pt idx="30">
                  <c:v>2.99</c:v>
                </c:pt>
                <c:pt idx="31">
                  <c:v>3.03</c:v>
                </c:pt>
                <c:pt idx="32">
                  <c:v>3.1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F28-4D33-A45D-97E767550819}"/>
            </c:ext>
          </c:extLst>
        </c:ser>
        <c:ser>
          <c:idx val="2"/>
          <c:order val="2"/>
          <c:tx>
            <c:v>G2</c:v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thickness!$X$41:$X$73</c:f>
              <c:numCache>
                <c:formatCode>General</c:formatCode>
                <c:ptCount val="33"/>
                <c:pt idx="0">
                  <c:v>280</c:v>
                </c:pt>
                <c:pt idx="1">
                  <c:v>275</c:v>
                </c:pt>
                <c:pt idx="2">
                  <c:v>270</c:v>
                </c:pt>
                <c:pt idx="3">
                  <c:v>265</c:v>
                </c:pt>
                <c:pt idx="4">
                  <c:v>260</c:v>
                </c:pt>
                <c:pt idx="5">
                  <c:v>255</c:v>
                </c:pt>
                <c:pt idx="6">
                  <c:v>250</c:v>
                </c:pt>
                <c:pt idx="7">
                  <c:v>245</c:v>
                </c:pt>
                <c:pt idx="8">
                  <c:v>240</c:v>
                </c:pt>
                <c:pt idx="9">
                  <c:v>230</c:v>
                </c:pt>
                <c:pt idx="10">
                  <c:v>220</c:v>
                </c:pt>
                <c:pt idx="11">
                  <c:v>210</c:v>
                </c:pt>
                <c:pt idx="12">
                  <c:v>200</c:v>
                </c:pt>
                <c:pt idx="13">
                  <c:v>190</c:v>
                </c:pt>
                <c:pt idx="14">
                  <c:v>180</c:v>
                </c:pt>
                <c:pt idx="15">
                  <c:v>170</c:v>
                </c:pt>
                <c:pt idx="16">
                  <c:v>160</c:v>
                </c:pt>
                <c:pt idx="17">
                  <c:v>150</c:v>
                </c:pt>
                <c:pt idx="18">
                  <c:v>140</c:v>
                </c:pt>
                <c:pt idx="19">
                  <c:v>130</c:v>
                </c:pt>
                <c:pt idx="20">
                  <c:v>120</c:v>
                </c:pt>
                <c:pt idx="21">
                  <c:v>110</c:v>
                </c:pt>
                <c:pt idx="22">
                  <c:v>100</c:v>
                </c:pt>
                <c:pt idx="23">
                  <c:v>90</c:v>
                </c:pt>
                <c:pt idx="24">
                  <c:v>80</c:v>
                </c:pt>
                <c:pt idx="25">
                  <c:v>70</c:v>
                </c:pt>
                <c:pt idx="26">
                  <c:v>60</c:v>
                </c:pt>
                <c:pt idx="27">
                  <c:v>50</c:v>
                </c:pt>
                <c:pt idx="28">
                  <c:v>40</c:v>
                </c:pt>
                <c:pt idx="29">
                  <c:v>30</c:v>
                </c:pt>
                <c:pt idx="30">
                  <c:v>20</c:v>
                </c:pt>
                <c:pt idx="31">
                  <c:v>10</c:v>
                </c:pt>
                <c:pt idx="32">
                  <c:v>0</c:v>
                </c:pt>
              </c:numCache>
            </c:numRef>
          </c:xVal>
          <c:yVal>
            <c:numRef>
              <c:f>thickness!$V$41:$V$73</c:f>
              <c:numCache>
                <c:formatCode>General</c:formatCode>
                <c:ptCount val="33"/>
                <c:pt idx="0">
                  <c:v>2.09</c:v>
                </c:pt>
                <c:pt idx="1">
                  <c:v>2</c:v>
                </c:pt>
                <c:pt idx="2">
                  <c:v>2.19</c:v>
                </c:pt>
                <c:pt idx="3">
                  <c:v>2.42</c:v>
                </c:pt>
                <c:pt idx="4">
                  <c:v>2.5</c:v>
                </c:pt>
                <c:pt idx="5">
                  <c:v>2.54</c:v>
                </c:pt>
                <c:pt idx="6">
                  <c:v>2.57</c:v>
                </c:pt>
                <c:pt idx="7">
                  <c:v>2.64</c:v>
                </c:pt>
                <c:pt idx="8">
                  <c:v>2.65</c:v>
                </c:pt>
                <c:pt idx="9">
                  <c:v>2.68</c:v>
                </c:pt>
                <c:pt idx="10">
                  <c:v>2.7</c:v>
                </c:pt>
                <c:pt idx="11">
                  <c:v>2.72</c:v>
                </c:pt>
                <c:pt idx="12">
                  <c:v>2.73</c:v>
                </c:pt>
                <c:pt idx="13">
                  <c:v>2.73</c:v>
                </c:pt>
                <c:pt idx="14">
                  <c:v>2.74</c:v>
                </c:pt>
                <c:pt idx="15">
                  <c:v>2.74</c:v>
                </c:pt>
                <c:pt idx="16">
                  <c:v>2.73</c:v>
                </c:pt>
                <c:pt idx="17">
                  <c:v>2.73</c:v>
                </c:pt>
                <c:pt idx="18">
                  <c:v>2.74</c:v>
                </c:pt>
                <c:pt idx="19">
                  <c:v>2.77</c:v>
                </c:pt>
                <c:pt idx="20">
                  <c:v>2.79</c:v>
                </c:pt>
                <c:pt idx="21">
                  <c:v>2.79</c:v>
                </c:pt>
                <c:pt idx="22">
                  <c:v>2.79</c:v>
                </c:pt>
                <c:pt idx="23">
                  <c:v>2.83</c:v>
                </c:pt>
                <c:pt idx="24">
                  <c:v>2.86</c:v>
                </c:pt>
                <c:pt idx="25">
                  <c:v>2.87</c:v>
                </c:pt>
                <c:pt idx="26">
                  <c:v>2.93</c:v>
                </c:pt>
                <c:pt idx="27">
                  <c:v>2.92</c:v>
                </c:pt>
                <c:pt idx="28">
                  <c:v>2.93</c:v>
                </c:pt>
                <c:pt idx="29">
                  <c:v>2.96</c:v>
                </c:pt>
                <c:pt idx="30">
                  <c:v>3.01</c:v>
                </c:pt>
                <c:pt idx="31">
                  <c:v>3.05</c:v>
                </c:pt>
                <c:pt idx="32">
                  <c:v>3.09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F28-4D33-A45D-97E767550819}"/>
            </c:ext>
          </c:extLst>
        </c:ser>
        <c:ser>
          <c:idx val="3"/>
          <c:order val="3"/>
          <c:tx>
            <c:v>G3</c:v>
          </c:tx>
          <c:spPr>
            <a:ln w="952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thickness!$X$41:$X$73</c:f>
              <c:numCache>
                <c:formatCode>General</c:formatCode>
                <c:ptCount val="33"/>
                <c:pt idx="0">
                  <c:v>280</c:v>
                </c:pt>
                <c:pt idx="1">
                  <c:v>275</c:v>
                </c:pt>
                <c:pt idx="2">
                  <c:v>270</c:v>
                </c:pt>
                <c:pt idx="3">
                  <c:v>265</c:v>
                </c:pt>
                <c:pt idx="4">
                  <c:v>260</c:v>
                </c:pt>
                <c:pt idx="5">
                  <c:v>255</c:v>
                </c:pt>
                <c:pt idx="6">
                  <c:v>250</c:v>
                </c:pt>
                <c:pt idx="7">
                  <c:v>245</c:v>
                </c:pt>
                <c:pt idx="8">
                  <c:v>240</c:v>
                </c:pt>
                <c:pt idx="9">
                  <c:v>230</c:v>
                </c:pt>
                <c:pt idx="10">
                  <c:v>220</c:v>
                </c:pt>
                <c:pt idx="11">
                  <c:v>210</c:v>
                </c:pt>
                <c:pt idx="12">
                  <c:v>200</c:v>
                </c:pt>
                <c:pt idx="13">
                  <c:v>190</c:v>
                </c:pt>
                <c:pt idx="14">
                  <c:v>180</c:v>
                </c:pt>
                <c:pt idx="15">
                  <c:v>170</c:v>
                </c:pt>
                <c:pt idx="16">
                  <c:v>160</c:v>
                </c:pt>
                <c:pt idx="17">
                  <c:v>150</c:v>
                </c:pt>
                <c:pt idx="18">
                  <c:v>140</c:v>
                </c:pt>
                <c:pt idx="19">
                  <c:v>130</c:v>
                </c:pt>
                <c:pt idx="20">
                  <c:v>120</c:v>
                </c:pt>
                <c:pt idx="21">
                  <c:v>110</c:v>
                </c:pt>
                <c:pt idx="22">
                  <c:v>100</c:v>
                </c:pt>
                <c:pt idx="23">
                  <c:v>90</c:v>
                </c:pt>
                <c:pt idx="24">
                  <c:v>80</c:v>
                </c:pt>
                <c:pt idx="25">
                  <c:v>70</c:v>
                </c:pt>
                <c:pt idx="26">
                  <c:v>60</c:v>
                </c:pt>
                <c:pt idx="27">
                  <c:v>50</c:v>
                </c:pt>
                <c:pt idx="28">
                  <c:v>40</c:v>
                </c:pt>
                <c:pt idx="29">
                  <c:v>30</c:v>
                </c:pt>
                <c:pt idx="30">
                  <c:v>20</c:v>
                </c:pt>
                <c:pt idx="31">
                  <c:v>10</c:v>
                </c:pt>
                <c:pt idx="32">
                  <c:v>0</c:v>
                </c:pt>
              </c:numCache>
            </c:numRef>
          </c:xVal>
          <c:yVal>
            <c:numRef>
              <c:f>thickness!$W$41:$W$73</c:f>
              <c:numCache>
                <c:formatCode>General</c:formatCode>
                <c:ptCount val="33"/>
                <c:pt idx="0">
                  <c:v>2.0499999999999998</c:v>
                </c:pt>
                <c:pt idx="1">
                  <c:v>2.0299999999999998</c:v>
                </c:pt>
                <c:pt idx="2">
                  <c:v>2.14</c:v>
                </c:pt>
                <c:pt idx="3">
                  <c:v>2.36</c:v>
                </c:pt>
                <c:pt idx="4">
                  <c:v>2.4700000000000002</c:v>
                </c:pt>
                <c:pt idx="5">
                  <c:v>2.54</c:v>
                </c:pt>
                <c:pt idx="6">
                  <c:v>2.58</c:v>
                </c:pt>
                <c:pt idx="7">
                  <c:v>2.65</c:v>
                </c:pt>
                <c:pt idx="8">
                  <c:v>2.66</c:v>
                </c:pt>
                <c:pt idx="9">
                  <c:v>2.68</c:v>
                </c:pt>
                <c:pt idx="10">
                  <c:v>2.71</c:v>
                </c:pt>
                <c:pt idx="11">
                  <c:v>2.72</c:v>
                </c:pt>
                <c:pt idx="12">
                  <c:v>2.72</c:v>
                </c:pt>
                <c:pt idx="13">
                  <c:v>2.73</c:v>
                </c:pt>
                <c:pt idx="14">
                  <c:v>2.72</c:v>
                </c:pt>
                <c:pt idx="15">
                  <c:v>2.72</c:v>
                </c:pt>
                <c:pt idx="16">
                  <c:v>2.72</c:v>
                </c:pt>
                <c:pt idx="17">
                  <c:v>2.72</c:v>
                </c:pt>
                <c:pt idx="18">
                  <c:v>2.71</c:v>
                </c:pt>
                <c:pt idx="19">
                  <c:v>2.72</c:v>
                </c:pt>
                <c:pt idx="20">
                  <c:v>2.74</c:v>
                </c:pt>
                <c:pt idx="21">
                  <c:v>2.75</c:v>
                </c:pt>
                <c:pt idx="22">
                  <c:v>2.76</c:v>
                </c:pt>
                <c:pt idx="23">
                  <c:v>2.8</c:v>
                </c:pt>
                <c:pt idx="24">
                  <c:v>2.82</c:v>
                </c:pt>
                <c:pt idx="25">
                  <c:v>2.83</c:v>
                </c:pt>
                <c:pt idx="26">
                  <c:v>2.86</c:v>
                </c:pt>
                <c:pt idx="27">
                  <c:v>2.91</c:v>
                </c:pt>
                <c:pt idx="28">
                  <c:v>2.92</c:v>
                </c:pt>
                <c:pt idx="29">
                  <c:v>2.92</c:v>
                </c:pt>
                <c:pt idx="30">
                  <c:v>2.9</c:v>
                </c:pt>
                <c:pt idx="31">
                  <c:v>2.97</c:v>
                </c:pt>
                <c:pt idx="32">
                  <c:v>3.03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F28-4D33-A45D-97E7675508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0460296"/>
        <c:axId val="270459512"/>
      </c:scatterChart>
      <c:valAx>
        <c:axId val="27046029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rgbClr val="DDDDDD">
                <a:lumMod val="10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0459512"/>
        <c:crosses val="autoZero"/>
        <c:crossBetween val="midCat"/>
        <c:majorUnit val="50"/>
      </c:valAx>
      <c:valAx>
        <c:axId val="270459512"/>
        <c:scaling>
          <c:orientation val="minMax"/>
          <c:max val="4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0460296"/>
        <c:crosses val="autoZero"/>
        <c:crossBetween val="midCat"/>
        <c:majorUnit val="0.5"/>
      </c:valAx>
      <c:spPr>
        <a:noFill/>
        <a:ln>
          <a:solidFill>
            <a:srgbClr val="DDDDDD">
              <a:lumMod val="10000"/>
            </a:srgbClr>
          </a:solidFill>
        </a:ln>
        <a:effectLst/>
      </c:spPr>
    </c:plotArea>
    <c:legend>
      <c:legendPos val="r"/>
      <c:layout>
        <c:manualLayout>
          <c:xMode val="edge"/>
          <c:yMode val="edge"/>
          <c:x val="0.38014915072627037"/>
          <c:y val="0.36418368315604877"/>
          <c:w val="0.15994116452329421"/>
          <c:h val="0.2515569093234666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9" cy="496331"/>
          </a:xfrm>
          <a:prstGeom prst="rect">
            <a:avLst/>
          </a:prstGeom>
        </p:spPr>
        <p:txBody>
          <a:bodyPr vert="horz" lIns="94807" tIns="47403" rIns="94807" bIns="4740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7607" y="1"/>
            <a:ext cx="2889939" cy="496331"/>
          </a:xfrm>
          <a:prstGeom prst="rect">
            <a:avLst/>
          </a:prstGeom>
        </p:spPr>
        <p:txBody>
          <a:bodyPr vert="horz" lIns="94807" tIns="47403" rIns="94807" bIns="47403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29/06/2018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6"/>
            <a:ext cx="2889939" cy="496331"/>
          </a:xfrm>
          <a:prstGeom prst="rect">
            <a:avLst/>
          </a:prstGeom>
        </p:spPr>
        <p:txBody>
          <a:bodyPr vert="horz" lIns="94807" tIns="47403" rIns="94807" bIns="4740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7607" y="9428586"/>
            <a:ext cx="2889939" cy="496331"/>
          </a:xfrm>
          <a:prstGeom prst="rect">
            <a:avLst/>
          </a:prstGeom>
        </p:spPr>
        <p:txBody>
          <a:bodyPr vert="horz" lIns="94807" tIns="47403" rIns="94807" bIns="47403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7293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9" cy="496331"/>
          </a:xfrm>
          <a:prstGeom prst="rect">
            <a:avLst/>
          </a:prstGeom>
        </p:spPr>
        <p:txBody>
          <a:bodyPr vert="horz" lIns="94807" tIns="47403" rIns="94807" bIns="4740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9" cy="496331"/>
          </a:xfrm>
          <a:prstGeom prst="rect">
            <a:avLst/>
          </a:prstGeom>
        </p:spPr>
        <p:txBody>
          <a:bodyPr vert="horz" lIns="94807" tIns="47403" rIns="94807" bIns="47403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29/06/2018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6125"/>
            <a:ext cx="4960938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07" tIns="47403" rIns="94807" bIns="47403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8"/>
          </a:xfrm>
          <a:prstGeom prst="rect">
            <a:avLst/>
          </a:prstGeom>
        </p:spPr>
        <p:txBody>
          <a:bodyPr vert="horz" lIns="94807" tIns="47403" rIns="94807" bIns="47403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6"/>
            <a:ext cx="2889939" cy="496331"/>
          </a:xfrm>
          <a:prstGeom prst="rect">
            <a:avLst/>
          </a:prstGeom>
        </p:spPr>
        <p:txBody>
          <a:bodyPr vert="horz" lIns="94807" tIns="47403" rIns="94807" bIns="4740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86"/>
            <a:ext cx="2889939" cy="496331"/>
          </a:xfrm>
          <a:prstGeom prst="rect">
            <a:avLst/>
          </a:prstGeom>
        </p:spPr>
        <p:txBody>
          <a:bodyPr vert="horz" lIns="94807" tIns="47403" rIns="94807" bIns="47403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216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743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012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779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084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5468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924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626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3775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457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3900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1369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183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smtClean="0"/>
              <a:t>Presentation title - line 1 - Arial 30pt - bold HiLumi dark grey - line 2</a:t>
            </a:r>
            <a:br>
              <a:rPr lang="en-GB" noProof="0" smtClean="0"/>
            </a:br>
            <a:r>
              <a:rPr lang="en-GB" noProof="0" smtClean="0"/>
              <a:t>line 3</a:t>
            </a:r>
            <a:br>
              <a:rPr lang="en-GB" noProof="0" smtClean="0"/>
            </a:br>
            <a:r>
              <a:rPr lang="en-GB" noProof="0" smtClean="0"/>
              <a:t>line 4   </a:t>
            </a:r>
            <a:endParaRPr lang="en-GB" noProof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 smtClean="0"/>
              <a:t>Author(s</a:t>
            </a:r>
            <a:r>
              <a:rPr lang="en-GB" noProof="0" dirty="0" smtClean="0"/>
              <a:t>)  - Arial 20 pt – </a:t>
            </a:r>
            <a:r>
              <a:rPr lang="en-GB" noProof="0" dirty="0" err="1" smtClean="0"/>
              <a:t>HiLumi</a:t>
            </a:r>
            <a:r>
              <a:rPr lang="en-GB" noProof="0" dirty="0" smtClean="0"/>
              <a:t> dark grey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6309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fr-FR" noProof="0" smtClean="0"/>
              <a:t>M. Garlaschè - TTC 2018 (RIKEN)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  <p:pic>
        <p:nvPicPr>
          <p:cNvPr id="17" name="Image 4" descr="CERN-logo_outlin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7190" y="5946775"/>
            <a:ext cx="613410" cy="603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1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68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M. Garlaschè - TTC 2018 (RIKEN)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1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547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81224" y="4795522"/>
            <a:ext cx="4781550" cy="1536700"/>
          </a:xfrm>
        </p:spPr>
        <p:txBody>
          <a:bodyPr/>
          <a:lstStyle>
            <a:lvl1pPr marL="36576" indent="0" algn="ctr">
              <a:buNone/>
              <a:defRPr kumimoji="0" lang="en-US" sz="3000" b="0" i="0" u="none" strike="noStrike" kern="1200" cap="none" spc="0" normalizeH="0" baseline="0" dirty="0" smtClean="0">
                <a:ln>
                  <a:noFill/>
                </a:ln>
                <a:solidFill>
                  <a:srgbClr val="5197CC"/>
                </a:solidFill>
                <a:effectLst/>
                <a:uLnTx/>
                <a:uFillTx/>
                <a:latin typeface="+mn-lt"/>
                <a:ea typeface="+mn-ea"/>
                <a:cs typeface="Ubuntu Light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5" name="Picture 4" descr="2015-01-13_CERN_ENdept 36% h32mm 300d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68" y="2748600"/>
            <a:ext cx="3140999" cy="153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55" y="1770399"/>
            <a:ext cx="2520000" cy="33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52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155267"/>
            <a:ext cx="8226854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2" y="2408918"/>
            <a:ext cx="1545657" cy="2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23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1753867"/>
            <a:ext cx="2520000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11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155267"/>
            <a:ext cx="8226854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2" y="2408918"/>
            <a:ext cx="1545657" cy="2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10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Garlaschè - TTC 2018 (RIKEN)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2" y="1260001"/>
            <a:ext cx="8226425" cy="5016068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x-none" dirty="0" smtClean="0"/>
              <a:t>Slide text first level</a:t>
            </a:r>
          </a:p>
          <a:p>
            <a:pPr lvl="1"/>
            <a:r>
              <a:rPr lang="x-none" dirty="0" smtClean="0"/>
              <a:t>Slide text second level</a:t>
            </a:r>
          </a:p>
          <a:p>
            <a:pPr lvl="2"/>
            <a:r>
              <a:rPr lang="x-none" dirty="0" smtClean="0"/>
              <a:t>Slide text third level</a:t>
            </a:r>
          </a:p>
          <a:p>
            <a:pPr lvl="3"/>
            <a:r>
              <a:rPr lang="x-none" dirty="0" smtClean="0"/>
              <a:t>Slide text fourth level</a:t>
            </a:r>
          </a:p>
          <a:p>
            <a:pPr lvl="4"/>
            <a:r>
              <a:rPr lang="x-none" dirty="0" smtClean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617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 smtClean="0"/>
              <a:t>Click to modify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fr-FR" noProof="0" smtClean="0"/>
              <a:t>M. Garlaschè - TTC 2018 (RIKEN)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8" name="Grouper 7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9" name="Rectangle 8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ZoneTexte 9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  <p:pic>
        <p:nvPicPr>
          <p:cNvPr id="13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000" y="6282000"/>
            <a:ext cx="494185" cy="48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fr-FR" noProof="0" smtClean="0"/>
              <a:t>M. Garlaschè - TTC 2018 (RIKEN)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1" name="Grouper 10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  <p:pic>
        <p:nvPicPr>
          <p:cNvPr id="14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000" y="6282000"/>
            <a:ext cx="494185" cy="48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fr-FR" noProof="0" smtClean="0"/>
              <a:t>M. Garlaschè - TTC 2018 (RIKEN)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7" name="Grouper 6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8" name="Rectangle 7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ZoneTexte 8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  <p:pic>
        <p:nvPicPr>
          <p:cNvPr id="10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000" y="6282000"/>
            <a:ext cx="494185" cy="4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/>
          <a:p>
            <a:r>
              <a:rPr lang="fr-FR" noProof="0" smtClean="0"/>
              <a:t>M. Garlaschè - TTC 2018 (RIKEN)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6" name="Grouper 5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7" name="Rectangle 6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ZoneTexte 7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  <p:pic>
        <p:nvPicPr>
          <p:cNvPr id="9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000" y="6282000"/>
            <a:ext cx="494185" cy="4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smtClean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fr-FR" noProof="0" smtClean="0"/>
              <a:t>M. Garlaschè - TTC 2018 (RIKEN)</a:t>
            </a:r>
            <a:endParaRPr lang="en-GB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 smtClean="0"/>
              <a:t>Image title</a:t>
            </a:r>
            <a:endParaRPr lang="en-GB" dirty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ZoneTexte 11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  <p:pic>
        <p:nvPicPr>
          <p:cNvPr id="13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000" y="6282000"/>
            <a:ext cx="494185" cy="4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 smtClean="0"/>
              <a:t>Thank you message....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6356350"/>
            <a:ext cx="6440400" cy="360000"/>
          </a:xfrm>
        </p:spPr>
        <p:txBody>
          <a:bodyPr/>
          <a:lstStyle/>
          <a:p>
            <a:r>
              <a:rPr lang="fr-FR" noProof="0" smtClean="0"/>
              <a:t>M. Garlaschè - TTC 2018 (RIKEN)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 smtClean="0"/>
              <a:t>Credits if needed: reference 1, reference 2 ...</a:t>
            </a:r>
            <a:endParaRPr lang="en-GB" noProof="0"/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  <p:pic>
        <p:nvPicPr>
          <p:cNvPr id="14" name="Image 4" descr="CERN-logo_outlin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7190" y="5946775"/>
            <a:ext cx="613410" cy="603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001" y="3578328"/>
            <a:ext cx="8226425" cy="1066800"/>
          </a:xfrm>
        </p:spPr>
        <p:txBody>
          <a:bodyPr/>
          <a:lstStyle>
            <a:lvl1pPr marL="36576" indent="0">
              <a:buNone/>
              <a:defRPr kumimoji="0" lang="en-US" sz="2800" b="0" i="0" u="none" strike="noStrike" kern="1200" cap="none" spc="0" normalizeH="0" baseline="0" smtClean="0">
                <a:ln>
                  <a:noFill/>
                </a:ln>
                <a:solidFill>
                  <a:srgbClr val="5197CC"/>
                </a:solidFill>
                <a:effectLst/>
                <a:uLnTx/>
                <a:uFillTx/>
                <a:latin typeface="+mn-lt"/>
                <a:ea typeface="+mn-ea"/>
                <a:cs typeface="Ubuntu"/>
              </a:defRPr>
            </a:lvl1pPr>
          </a:lstStyle>
          <a:p>
            <a:pPr lvl="0"/>
            <a:r>
              <a:rPr lang="en-US" dirty="0" smtClean="0"/>
              <a:t>Edit Master text styles</a:t>
            </a:r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5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 smtClean="0"/>
              <a:t>Click to </a:t>
            </a:r>
            <a:r>
              <a:rPr kumimoji="0" lang="fr-CH" dirty="0" err="1" smtClean="0"/>
              <a:t>edit</a:t>
            </a:r>
            <a:r>
              <a:rPr kumimoji="0" lang="fr-CH" dirty="0" smtClean="0"/>
              <a:t> Master </a:t>
            </a:r>
            <a:r>
              <a:rPr kumimoji="0" lang="fr-CH" dirty="0" err="1" smtClean="0"/>
              <a:t>title</a:t>
            </a:r>
            <a:r>
              <a:rPr kumimoji="0" lang="fr-CH" dirty="0" smtClean="0"/>
              <a:t> style</a:t>
            </a:r>
            <a:endParaRPr kumimoji="0" lang="en-US" dirty="0"/>
          </a:p>
        </p:txBody>
      </p:sp>
      <p:pic>
        <p:nvPicPr>
          <p:cNvPr id="10" name="Picture 9" descr="2015-01-13_CERN_ENdept 36% h32mm 300d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70" y="5569213"/>
            <a:ext cx="2375005" cy="11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25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2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55614" y="5101967"/>
            <a:ext cx="8231187" cy="5961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8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1269778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M. Garlaschè - TTC 2018 (RIKEN)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1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6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smtClean="0"/>
              <a:t>Click to edit Master texts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fr-FR" noProof="0" smtClean="0"/>
              <a:t>M. Garlaschè - TTC 2018 (RIKEN)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72" r:id="rId8"/>
    <p:sldLayoutId id="2147483675" r:id="rId9"/>
    <p:sldLayoutId id="2147483677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chart" Target="../charts/chart1.xml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tif"/><Relationship Id="rId4" Type="http://schemas.openxmlformats.org/officeDocument/2006/relationships/image" Target="../media/image2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99592" y="2819400"/>
            <a:ext cx="7992888" cy="1800000"/>
          </a:xfrm>
        </p:spPr>
        <p:txBody>
          <a:bodyPr/>
          <a:lstStyle/>
          <a:p>
            <a:pPr algn="ctr"/>
            <a:r>
              <a:rPr lang="en-GB" dirty="0" smtClean="0"/>
              <a:t>Electro-hydraulic Forming for CERN Applications</a:t>
            </a: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Marco </a:t>
            </a:r>
            <a:r>
              <a:rPr lang="en-US" sz="2400" b="1" dirty="0" err="1" smtClean="0"/>
              <a:t>Garlaschè</a:t>
            </a:r>
            <a:endParaRPr lang="en-US" sz="2400" b="1" dirty="0"/>
          </a:p>
          <a:p>
            <a:r>
              <a:rPr lang="en-US" dirty="0" smtClean="0"/>
              <a:t>… on behalf of the CERN / </a:t>
            </a:r>
            <a:r>
              <a:rPr lang="en-US" dirty="0" err="1" smtClean="0"/>
              <a:t>Bmax</a:t>
            </a:r>
            <a:r>
              <a:rPr lang="en-US" dirty="0" smtClean="0"/>
              <a:t> collaboration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TTC 2018 – RIKEN </a:t>
            </a:r>
            <a:r>
              <a:rPr lang="en-US" dirty="0" err="1" smtClean="0"/>
              <a:t>Nishina</a:t>
            </a:r>
            <a:r>
              <a:rPr lang="en-US" dirty="0" smtClean="0"/>
              <a:t> Center, Tokyo –  26</a:t>
            </a:r>
            <a:r>
              <a:rPr lang="en-US" baseline="30000" dirty="0" smtClean="0"/>
              <a:t>th </a:t>
            </a:r>
            <a:r>
              <a:rPr lang="en-US" dirty="0" smtClean="0"/>
              <a:t>÷ 29</a:t>
            </a:r>
            <a:r>
              <a:rPr lang="en-US" baseline="30000" dirty="0" smtClean="0"/>
              <a:t>th</a:t>
            </a:r>
            <a:r>
              <a:rPr lang="en-US" dirty="0" smtClean="0"/>
              <a:t> June</a:t>
            </a:r>
            <a:endParaRPr lang="en-GB" dirty="0"/>
          </a:p>
        </p:txBody>
      </p:sp>
      <p:pic>
        <p:nvPicPr>
          <p:cNvPr id="5" name="Image 4" descr="CERN-logo_outl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" y="5946775"/>
            <a:ext cx="613410" cy="603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M. Garlaschè - TTC 2018 (RIKEN)</a:t>
            </a:r>
            <a:endParaRPr lang="en-GB" noProof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5" name="Image 4" descr="CERN-logo_outl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000" y="6282000"/>
            <a:ext cx="494185" cy="48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5" y="442912"/>
            <a:ext cx="8820150" cy="5972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M. Garlaschè - TTC 2018 (RIKEN)</a:t>
            </a:r>
            <a:endParaRPr lang="en-GB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776274"/>
            <a:ext cx="8939296" cy="506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M. Garlaschè - TTC 2018 (RIKEN)</a:t>
            </a:r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642" y="1203715"/>
            <a:ext cx="7188716" cy="484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SRF Cavity Forming: State of Art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M. Garlaschè - TTC 2018 (RIKEN)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6" name="Image 5" descr="CERN-logo_outl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000" y="6282000"/>
            <a:ext cx="494185" cy="4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05"/>
          <a:stretch/>
        </p:blipFill>
        <p:spPr>
          <a:xfrm>
            <a:off x="323528" y="836712"/>
            <a:ext cx="8593467" cy="5393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000" y="44624"/>
            <a:ext cx="7920000" cy="720000"/>
          </a:xfrm>
        </p:spPr>
        <p:txBody>
          <a:bodyPr/>
          <a:lstStyle/>
          <a:p>
            <a:r>
              <a:rPr lang="en-US" dirty="0"/>
              <a:t>Electro-Hydro </a:t>
            </a:r>
            <a:r>
              <a:rPr lang="en-US" dirty="0" smtClean="0"/>
              <a:t>Forming: </a:t>
            </a:r>
            <a:r>
              <a:rPr lang="en-US" dirty="0"/>
              <a:t>Introduction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M. Garlaschè - TTC 2018 (RIKEN)</a:t>
            </a:r>
            <a:endParaRPr lang="en-GB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9" name="Image 8" descr="CERN-logo_outl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000" y="6282000"/>
            <a:ext cx="494185" cy="486000"/>
          </a:xfrm>
          <a:prstGeom prst="rect">
            <a:avLst/>
          </a:prstGeom>
        </p:spPr>
      </p:pic>
      <p:sp>
        <p:nvSpPr>
          <p:cNvPr id="11" name="11 Rectángulo"/>
          <p:cNvSpPr/>
          <p:nvPr/>
        </p:nvSpPr>
        <p:spPr>
          <a:xfrm>
            <a:off x="618755" y="692696"/>
            <a:ext cx="517738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Electro-Hydraulic Forming (</a:t>
            </a:r>
            <a:r>
              <a:rPr lang="en-US" b="1" dirty="0" smtClean="0"/>
              <a:t>EHF</a:t>
            </a:r>
            <a:r>
              <a:rPr lang="en-US" dirty="0" smtClean="0"/>
              <a:t>) 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alternative </a:t>
            </a:r>
            <a:r>
              <a:rPr lang="en-US" dirty="0"/>
              <a:t>method to conventional shaping methods of cavity </a:t>
            </a:r>
            <a:r>
              <a:rPr lang="en-US" dirty="0" smtClean="0"/>
              <a:t>fabrication (..spinning, deep drawing..)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High speed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Contactless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000" dirty="0" smtClean="0"/>
          </a:p>
          <a:p>
            <a:r>
              <a:rPr lang="en-US" b="1" dirty="0" smtClean="0"/>
              <a:t>How</a:t>
            </a:r>
            <a:r>
              <a:rPr lang="en-US" dirty="0"/>
              <a:t>..</a:t>
            </a:r>
            <a:endParaRPr lang="en-GB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 smtClean="0"/>
              <a:t>an </a:t>
            </a:r>
            <a:r>
              <a:rPr lang="en-GB" dirty="0"/>
              <a:t>electric arc is generated in water between electrodes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shockwaves in water (10</a:t>
            </a:r>
            <a:r>
              <a:rPr lang="en-GB" baseline="30000" dirty="0"/>
              <a:t>3</a:t>
            </a:r>
            <a:r>
              <a:rPr lang="en-GB" dirty="0"/>
              <a:t>÷10</a:t>
            </a:r>
            <a:r>
              <a:rPr lang="en-GB" baseline="30000" dirty="0"/>
              <a:t>5</a:t>
            </a:r>
            <a:r>
              <a:rPr lang="en-GB" dirty="0"/>
              <a:t> s</a:t>
            </a:r>
            <a:r>
              <a:rPr lang="en-GB" baseline="30000" dirty="0"/>
              <a:t>-1</a:t>
            </a:r>
            <a:r>
              <a:rPr lang="en-GB" dirty="0"/>
              <a:t>) produce high speed deformation of metal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56667" y="6246584"/>
            <a:ext cx="1106393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spcBef>
                <a:spcPts val="1414"/>
              </a:spcBef>
              <a:defRPr sz="90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defTabSz="914400"/>
            <a:r>
              <a:rPr lang="en-GB" sz="1050" dirty="0">
                <a:solidFill>
                  <a:srgbClr val="0055A0">
                    <a:lumMod val="75000"/>
                  </a:srgbClr>
                </a:solidFill>
                <a:latin typeface="Arial"/>
              </a:rPr>
              <a:t>Courtesy </a:t>
            </a:r>
            <a:r>
              <a:rPr lang="en-GB" sz="1050" dirty="0" err="1">
                <a:solidFill>
                  <a:srgbClr val="0055A0">
                    <a:lumMod val="75000"/>
                  </a:srgbClr>
                </a:solidFill>
                <a:latin typeface="Arial"/>
              </a:rPr>
              <a:t>Bmax</a:t>
            </a:r>
            <a:endParaRPr lang="fr-FR" sz="1050" dirty="0">
              <a:solidFill>
                <a:srgbClr val="0055A0">
                  <a:lumMod val="75000"/>
                </a:srgbClr>
              </a:solidFill>
              <a:latin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35038" t="39727" r="33286" b="22350"/>
          <a:stretch/>
        </p:blipFill>
        <p:spPr>
          <a:xfrm>
            <a:off x="18678" y="4154313"/>
            <a:ext cx="2594231" cy="1941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7953" t="39727" r="25329" b="21601"/>
          <a:stretch/>
        </p:blipFill>
        <p:spPr>
          <a:xfrm>
            <a:off x="2708678" y="4154313"/>
            <a:ext cx="3065475" cy="20179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8460" t="39740" r="24428" b="23106"/>
          <a:stretch/>
        </p:blipFill>
        <p:spPr>
          <a:xfrm>
            <a:off x="5869922" y="4154313"/>
            <a:ext cx="3106207" cy="194354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23794" y="4962245"/>
            <a:ext cx="1063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1414"/>
              </a:spcBef>
              <a:defRPr sz="90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defTabSz="914400"/>
            <a:r>
              <a:rPr lang="en-GB" sz="1000" b="1" i="0" dirty="0">
                <a:solidFill>
                  <a:prstClr val="white"/>
                </a:solidFill>
                <a:latin typeface="Arial"/>
              </a:rPr>
              <a:t>Non-thermal plasma</a:t>
            </a:r>
            <a:endParaRPr lang="fr-FR" sz="1000" b="1" i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80666" y="4678988"/>
            <a:ext cx="5200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1414"/>
              </a:spcBef>
              <a:defRPr sz="90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defTabSz="914400"/>
            <a:r>
              <a:rPr lang="en-GB" sz="1000" i="0" dirty="0">
                <a:solidFill>
                  <a:srgbClr val="0055A0">
                    <a:lumMod val="50000"/>
                  </a:srgbClr>
                </a:solidFill>
                <a:latin typeface="Arial"/>
              </a:rPr>
              <a:t>Blank</a:t>
            </a:r>
            <a:endParaRPr lang="fr-FR" sz="1000" i="0" dirty="0">
              <a:solidFill>
                <a:srgbClr val="0055A0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86522" y="3721355"/>
            <a:ext cx="38574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GB" sz="1400" b="1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Arial" pitchFamily="34" charset="0"/>
              </a:rPr>
              <a:t>Strain rate </a:t>
            </a:r>
            <a:r>
              <a:rPr lang="en-GB" sz="1400" b="1" kern="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Arial" pitchFamily="34" charset="0"/>
              </a:rPr>
              <a:t>for cavity forming in the order 10</a:t>
            </a:r>
            <a:r>
              <a:rPr lang="en-GB" sz="1400" b="1" kern="0" baseline="300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Arial" pitchFamily="34" charset="0"/>
              </a:rPr>
              <a:t>3</a:t>
            </a:r>
            <a:r>
              <a:rPr lang="en-GB" sz="1400" b="1" kern="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Arial" pitchFamily="34" charset="0"/>
              </a:rPr>
              <a:t> </a:t>
            </a:r>
            <a:r>
              <a:rPr lang="en-GB" sz="1400" b="1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Arial" pitchFamily="34" charset="0"/>
              </a:rPr>
              <a:t>s</a:t>
            </a:r>
            <a:r>
              <a:rPr lang="en-GB" sz="1400" b="1" kern="0" baseline="30000" dirty="0">
                <a:solidFill>
                  <a:schemeClr val="bg1">
                    <a:lumMod val="50000"/>
                  </a:schemeClr>
                </a:solidFill>
                <a:latin typeface="Calibri"/>
                <a:cs typeface="Arial" pitchFamily="34" charset="0"/>
              </a:rPr>
              <a:t>-1</a:t>
            </a:r>
            <a:endParaRPr lang="fr-FR" sz="1400" b="1" kern="0" baseline="30000" dirty="0">
              <a:solidFill>
                <a:schemeClr val="bg1">
                  <a:lumMod val="50000"/>
                </a:scheme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23" name="Striped Right Arrow 22"/>
          <p:cNvSpPr/>
          <p:nvPr/>
        </p:nvSpPr>
        <p:spPr>
          <a:xfrm>
            <a:off x="2468125" y="5162301"/>
            <a:ext cx="334682" cy="151965"/>
          </a:xfrm>
          <a:prstGeom prst="stripedRightArrow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Striped Right Arrow 23"/>
          <p:cNvSpPr/>
          <p:nvPr/>
        </p:nvSpPr>
        <p:spPr>
          <a:xfrm>
            <a:off x="5654696" y="5162301"/>
            <a:ext cx="334682" cy="151965"/>
          </a:xfrm>
          <a:prstGeom prst="stripedRightArrow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72" y="3528366"/>
            <a:ext cx="613846" cy="7300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9378" y="871244"/>
            <a:ext cx="2798156" cy="2612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460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000" y="44624"/>
            <a:ext cx="7920000" cy="720000"/>
          </a:xfrm>
        </p:spPr>
        <p:txBody>
          <a:bodyPr/>
          <a:lstStyle/>
          <a:p>
            <a:r>
              <a:rPr lang="en-US" dirty="0" smtClean="0"/>
              <a:t>EHF: Advantages &amp; Activities</a:t>
            </a:r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M. Garlaschè - TTC 2018 (RIKEN)</a:t>
            </a:r>
            <a:endParaRPr lang="en-GB" noProof="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9" name="Image 8" descr="CERN-logo_outl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000" y="6282000"/>
            <a:ext cx="494185" cy="486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23794" y="4962245"/>
            <a:ext cx="1063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1414"/>
              </a:spcBef>
              <a:defRPr sz="90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defTabSz="914400"/>
            <a:r>
              <a:rPr lang="en-GB" sz="1000" b="1" i="0" dirty="0">
                <a:solidFill>
                  <a:prstClr val="white"/>
                </a:solidFill>
                <a:latin typeface="Arial"/>
              </a:rPr>
              <a:t>Non-thermal plasma</a:t>
            </a:r>
            <a:endParaRPr lang="fr-FR" sz="1000" b="1" i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236" y="764704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Advantages:</a:t>
            </a:r>
          </a:p>
          <a:p>
            <a:r>
              <a:rPr lang="en-US" dirty="0" smtClean="0"/>
              <a:t>High strain rate *: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increased metal formability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reduced </a:t>
            </a:r>
            <a:r>
              <a:rPr lang="en-US" dirty="0" err="1" smtClean="0"/>
              <a:t>springback</a:t>
            </a:r>
            <a:endParaRPr lang="en-US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l</a:t>
            </a:r>
            <a:r>
              <a:rPr lang="en-US" dirty="0" smtClean="0"/>
              <a:t>ower occurrence of defects (wrinkling, puckering)</a:t>
            </a:r>
          </a:p>
          <a:p>
            <a:r>
              <a:rPr lang="en-US" dirty="0" smtClean="0"/>
              <a:t>Contactless forming: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Cleanliness of RF surfaces</a:t>
            </a:r>
            <a:endParaRPr lang="en-US" dirty="0"/>
          </a:p>
          <a:p>
            <a:r>
              <a:rPr lang="en-US" dirty="0" smtClean="0"/>
              <a:t>Process </a:t>
            </a:r>
            <a:r>
              <a:rPr lang="en-US" dirty="0"/>
              <a:t>reproducibility </a:t>
            </a:r>
            <a:r>
              <a:rPr lang="en-US" dirty="0" smtClean="0"/>
              <a:t>and scalability (time, cost)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23794" y="4962245"/>
            <a:ext cx="1063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1414"/>
              </a:spcBef>
              <a:defRPr sz="90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defTabSz="914400"/>
            <a:r>
              <a:rPr lang="en-GB" sz="1000" b="1" i="0" dirty="0">
                <a:solidFill>
                  <a:prstClr val="white"/>
                </a:solidFill>
                <a:latin typeface="Arial"/>
              </a:rPr>
              <a:t>Non-thermal plasma</a:t>
            </a:r>
            <a:endParaRPr lang="fr-FR" sz="1000" b="1" i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07850" y="1106844"/>
            <a:ext cx="18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Collaboration</a:t>
            </a:r>
            <a:endParaRPr lang="de-CH" i="1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9769" t="77276" r="7475" b="12645"/>
          <a:stretch/>
        </p:blipFill>
        <p:spPr>
          <a:xfrm>
            <a:off x="7620254" y="1527826"/>
            <a:ext cx="936104" cy="10698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4455275"/>
            <a:ext cx="4464496" cy="1814160"/>
          </a:xfrm>
          <a:prstGeom prst="rect">
            <a:avLst/>
          </a:prstGeom>
        </p:spPr>
      </p:pic>
      <p:pic>
        <p:nvPicPr>
          <p:cNvPr id="19" name="Image 8" descr="CERN-logo_outl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136" y="1586694"/>
            <a:ext cx="833118" cy="81931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3236" y="3501008"/>
            <a:ext cx="4913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Current activities </a:t>
            </a:r>
            <a:r>
              <a:rPr lang="en-US" dirty="0" smtClean="0"/>
              <a:t>for SRF Cavities:</a:t>
            </a:r>
          </a:p>
          <a:p>
            <a:pPr lvl="1"/>
            <a:r>
              <a:rPr lang="en-US" b="1" i="1" dirty="0" smtClean="0"/>
              <a:t>LHC</a:t>
            </a:r>
            <a:r>
              <a:rPr lang="en-US" dirty="0" smtClean="0"/>
              <a:t> 400 MHz in copper substrate</a:t>
            </a:r>
          </a:p>
          <a:p>
            <a:pPr lvl="1"/>
            <a:r>
              <a:rPr lang="en-US" b="1" i="1" dirty="0" smtClean="0"/>
              <a:t>FCC</a:t>
            </a:r>
            <a:r>
              <a:rPr lang="en-US" dirty="0" smtClean="0"/>
              <a:t> 800 MHz bulk Niobium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90916" y="4454192"/>
            <a:ext cx="40126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Ongoing </a:t>
            </a:r>
            <a:r>
              <a:rPr lang="en-US" b="1" dirty="0" smtClean="0"/>
              <a:t>characterizations</a:t>
            </a:r>
            <a:r>
              <a:rPr lang="en-US" dirty="0" smtClean="0"/>
              <a:t>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RF surface : r</a:t>
            </a:r>
            <a:r>
              <a:rPr lang="en-US" dirty="0" smtClean="0"/>
              <a:t>oughness, inclusions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Shape accuracy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Thickness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RRR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Strain, dislocations, hardening…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151086" y="6407073"/>
            <a:ext cx="3249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(*) both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FCC &amp; BCC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materials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08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173" r="66657"/>
          <a:stretch/>
        </p:blipFill>
        <p:spPr>
          <a:xfrm>
            <a:off x="55736" y="3789040"/>
            <a:ext cx="3532368" cy="2765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624"/>
            <a:ext cx="7920000" cy="720000"/>
          </a:xfrm>
        </p:spPr>
        <p:txBody>
          <a:bodyPr/>
          <a:lstStyle/>
          <a:p>
            <a:r>
              <a:rPr lang="en-US" dirty="0" smtClean="0"/>
              <a:t>EHF &amp; SRF: Some Results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M. Garlaschè - TTC 2018 (RIKEN)</a:t>
            </a:r>
            <a:endParaRPr lang="en-GB" noProof="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grpSp>
        <p:nvGrpSpPr>
          <p:cNvPr id="71" name="Group 70"/>
          <p:cNvGrpSpPr/>
          <p:nvPr/>
        </p:nvGrpSpPr>
        <p:grpSpPr>
          <a:xfrm>
            <a:off x="4701674" y="3861048"/>
            <a:ext cx="4451354" cy="2326796"/>
            <a:chOff x="4302112" y="963004"/>
            <a:chExt cx="4451354" cy="2326796"/>
          </a:xfrm>
        </p:grpSpPr>
        <p:sp>
          <p:nvSpPr>
            <p:cNvPr id="53" name="12 CuadroTexto"/>
            <p:cNvSpPr txBox="1"/>
            <p:nvPr/>
          </p:nvSpPr>
          <p:spPr>
            <a:xfrm>
              <a:off x="4676494" y="963004"/>
              <a:ext cx="3816424" cy="307777"/>
            </a:xfrm>
            <a:prstGeom prst="rect">
              <a:avLst/>
            </a:prstGeom>
            <a:solidFill>
              <a:srgbClr val="143F6A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 rtlCol="0" anchor="ctr">
              <a:spAutoFit/>
            </a:bodyPr>
            <a:lstStyle/>
            <a:p>
              <a:pPr algn="ctr" defTabSz="718362"/>
              <a:r>
                <a:rPr lang="en-GB" sz="1400" b="1" kern="0" dirty="0" smtClean="0">
                  <a:solidFill>
                    <a:schemeClr val="bg1"/>
                  </a:solidFill>
                  <a:cs typeface="Arial" pitchFamily="34" charset="0"/>
                </a:rPr>
                <a:t>Thickness : amply constant along profile</a:t>
              </a: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0909" y="1345390"/>
              <a:ext cx="1722557" cy="1278277"/>
            </a:xfrm>
            <a:prstGeom prst="rect">
              <a:avLst/>
            </a:prstGeom>
          </p:spPr>
        </p:pic>
        <p:graphicFrame>
          <p:nvGraphicFramePr>
            <p:cNvPr id="55" name="Chart 5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99010270"/>
                </p:ext>
              </p:extLst>
            </p:nvPr>
          </p:nvGraphicFramePr>
          <p:xfrm>
            <a:off x="4302112" y="1297203"/>
            <a:ext cx="3374707" cy="19925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56" name="TextBox 55"/>
            <p:cNvSpPr txBox="1"/>
            <p:nvPr/>
          </p:nvSpPr>
          <p:spPr>
            <a:xfrm>
              <a:off x="7920676" y="2381439"/>
              <a:ext cx="626414" cy="101118"/>
            </a:xfrm>
            <a:prstGeom prst="rect">
              <a:avLst/>
            </a:prstGeom>
          </p:spPr>
          <p:txBody>
            <a:bodyPr vert="horz" wrap="square" lIns="45720" tIns="0" rIns="45720" bIns="0" rtlCol="0" anchor="t">
              <a:no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377B"/>
                </a:buClr>
                <a:buSzPct val="100000"/>
                <a:buFont typeface="Arial"/>
                <a:buNone/>
                <a:tabLst/>
              </a:pPr>
              <a:r>
                <a:rPr lang="en-GB" sz="1100" dirty="0" smtClean="0">
                  <a:solidFill>
                    <a:schemeClr val="tx1">
                      <a:lumMod val="75000"/>
                    </a:schemeClr>
                  </a:solidFill>
                  <a:latin typeface="Ubuntu"/>
                </a:rPr>
                <a:t>Equator</a:t>
              </a:r>
              <a:endParaRPr kumimoji="0" lang="fr-F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Ubuntu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462902" y="1832752"/>
              <a:ext cx="526343" cy="71717"/>
            </a:xfrm>
            <a:prstGeom prst="rect">
              <a:avLst/>
            </a:prstGeom>
          </p:spPr>
          <p:txBody>
            <a:bodyPr vert="horz" wrap="square" lIns="45720" tIns="0" rIns="45720" bIns="0" rtlCol="0" anchor="t">
              <a:no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377B"/>
                </a:buClr>
                <a:buSzPct val="100000"/>
                <a:buFont typeface="Arial"/>
                <a:buNone/>
                <a:tabLst/>
              </a:pPr>
              <a:r>
                <a:rPr lang="en-GB" sz="900" noProof="0" dirty="0" smtClean="0">
                  <a:solidFill>
                    <a:schemeClr val="tx1">
                      <a:lumMod val="75000"/>
                    </a:schemeClr>
                  </a:solidFill>
                  <a:latin typeface="Ubuntu"/>
                </a:rPr>
                <a:t>Iris</a:t>
              </a:r>
              <a:endParaRPr kumimoji="0" 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Ubuntu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19672" y="728922"/>
            <a:ext cx="2668566" cy="1979998"/>
            <a:chOff x="6034153" y="1412777"/>
            <a:chExt cx="2995373" cy="1979998"/>
          </a:xfrm>
        </p:grpSpPr>
        <p:pic>
          <p:nvPicPr>
            <p:cNvPr id="63" name="Picture 62" descr="DSC01542.JPG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2482" y="1412777"/>
              <a:ext cx="2639998" cy="19799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4" name="TextBox 63"/>
            <p:cNvSpPr txBox="1"/>
            <p:nvPr/>
          </p:nvSpPr>
          <p:spPr>
            <a:xfrm>
              <a:off x="6034153" y="1419673"/>
              <a:ext cx="2995373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00" b="1" dirty="0">
                  <a:solidFill>
                    <a:schemeClr val="bg1"/>
                  </a:solidFill>
                </a:rPr>
                <a:t>OFE Cu outer surface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685017" y="716136"/>
            <a:ext cx="2365025" cy="1979998"/>
            <a:chOff x="3228146" y="1412777"/>
            <a:chExt cx="2654659" cy="1979998"/>
          </a:xfrm>
        </p:grpSpPr>
        <p:pic>
          <p:nvPicPr>
            <p:cNvPr id="69" name="Picture 68" descr="DSC01529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8146" y="1412777"/>
              <a:ext cx="2639998" cy="19799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0" name="TextBox 69"/>
            <p:cNvSpPr txBox="1"/>
            <p:nvPr/>
          </p:nvSpPr>
          <p:spPr>
            <a:xfrm>
              <a:off x="3290517" y="1454412"/>
              <a:ext cx="2592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>
                  <a:solidFill>
                    <a:schemeClr val="bg1"/>
                  </a:solidFill>
                </a:rPr>
                <a:t>Nb</a:t>
              </a:r>
              <a:r>
                <a:rPr lang="en-GB" b="1" dirty="0">
                  <a:solidFill>
                    <a:schemeClr val="bg1"/>
                  </a:solidFill>
                </a:rPr>
                <a:t> RF surface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268900" y="720166"/>
            <a:ext cx="2367034" cy="1980000"/>
            <a:chOff x="323528" y="1413216"/>
            <a:chExt cx="2656913" cy="1980000"/>
          </a:xfrm>
        </p:grpSpPr>
        <p:pic>
          <p:nvPicPr>
            <p:cNvPr id="66" name="Picture 65" descr="DSC01527.JPG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413216"/>
              <a:ext cx="2640000" cy="198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7" name="TextBox 66"/>
            <p:cNvSpPr txBox="1"/>
            <p:nvPr/>
          </p:nvSpPr>
          <p:spPr>
            <a:xfrm>
              <a:off x="340441" y="1448462"/>
              <a:ext cx="264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OFE Cu RF surface</a:t>
              </a:r>
            </a:p>
          </p:txBody>
        </p:sp>
      </p:grpSp>
      <p:sp>
        <p:nvSpPr>
          <p:cNvPr id="27" name="12 CuadroTexto"/>
          <p:cNvSpPr txBox="1"/>
          <p:nvPr/>
        </p:nvSpPr>
        <p:spPr>
          <a:xfrm>
            <a:off x="296487" y="1346053"/>
            <a:ext cx="1414941" cy="307777"/>
          </a:xfrm>
          <a:prstGeom prst="rect">
            <a:avLst/>
          </a:prstGeom>
          <a:solidFill>
            <a:srgbClr val="143F6A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 anchor="ctr">
            <a:spAutoFit/>
          </a:bodyPr>
          <a:lstStyle/>
          <a:p>
            <a:pPr algn="ctr" defTabSz="718362"/>
            <a:r>
              <a:rPr lang="en-GB" sz="1400" b="1" kern="0" dirty="0" smtClean="0">
                <a:solidFill>
                  <a:schemeClr val="bg1"/>
                </a:solidFill>
                <a:cs typeface="Arial" pitchFamily="34" charset="0"/>
              </a:rPr>
              <a:t>Roughness</a:t>
            </a:r>
          </a:p>
        </p:txBody>
      </p:sp>
      <p:sp>
        <p:nvSpPr>
          <p:cNvPr id="29" name="12 CuadroTexto"/>
          <p:cNvSpPr txBox="1"/>
          <p:nvPr/>
        </p:nvSpPr>
        <p:spPr>
          <a:xfrm>
            <a:off x="1115616" y="4365104"/>
            <a:ext cx="2576690" cy="307777"/>
          </a:xfrm>
          <a:prstGeom prst="rect">
            <a:avLst/>
          </a:prstGeom>
          <a:solidFill>
            <a:srgbClr val="143F6A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 anchor="ctr">
            <a:spAutoFit/>
          </a:bodyPr>
          <a:lstStyle/>
          <a:p>
            <a:pPr algn="ctr" defTabSz="718362"/>
            <a:r>
              <a:rPr lang="en-GB" sz="1400" b="1" kern="0" dirty="0">
                <a:solidFill>
                  <a:schemeClr val="bg1"/>
                </a:solidFill>
                <a:cs typeface="Arial" pitchFamily="34" charset="0"/>
              </a:rPr>
              <a:t>Shape accuracy </a:t>
            </a:r>
            <a:r>
              <a:rPr lang="en-GB" sz="1400" b="1" kern="0" dirty="0" smtClean="0">
                <a:solidFill>
                  <a:schemeClr val="bg1"/>
                </a:solidFill>
                <a:cs typeface="Arial" pitchFamily="34" charset="0"/>
              </a:rPr>
              <a:t>: </a:t>
            </a:r>
            <a:r>
              <a:rPr lang="en-GB" sz="1400" b="1" kern="0" dirty="0">
                <a:solidFill>
                  <a:schemeClr val="bg1"/>
                </a:solidFill>
                <a:cs typeface="Arial" pitchFamily="34" charset="0"/>
              </a:rPr>
              <a:t>± 200µm</a:t>
            </a:r>
            <a:endParaRPr lang="fr-FR" sz="1400" b="1" kern="0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779912" y="4870041"/>
            <a:ext cx="0" cy="1295263"/>
          </a:xfrm>
          <a:prstGeom prst="line">
            <a:avLst/>
          </a:prstGeom>
          <a:ln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52824" y="3519083"/>
            <a:ext cx="1058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300 mm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31558" y="3516893"/>
            <a:ext cx="1058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00 mm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76428" y="588034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>
              <a:defRPr sz="12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Distance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equator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the profile (mm)</a:t>
            </a:r>
          </a:p>
          <a:p>
            <a:pPr lvl="0" algn="ctr" defTabSz="914400">
              <a:defRPr sz="12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[initial </a:t>
            </a:r>
            <a:r>
              <a:rPr lang="fr-FR" dirty="0" err="1"/>
              <a:t>sheet</a:t>
            </a:r>
            <a:r>
              <a:rPr lang="fr-FR" dirty="0"/>
              <a:t> </a:t>
            </a:r>
            <a:r>
              <a:rPr lang="fr-FR" dirty="0" err="1"/>
              <a:t>thickness</a:t>
            </a:r>
            <a:r>
              <a:rPr lang="fr-FR" dirty="0"/>
              <a:t> = 3mm]</a:t>
            </a:r>
          </a:p>
        </p:txBody>
      </p:sp>
      <p:sp>
        <p:nvSpPr>
          <p:cNvPr id="9" name="Rectangle 8"/>
          <p:cNvSpPr/>
          <p:nvPr/>
        </p:nvSpPr>
        <p:spPr>
          <a:xfrm rot="16200000">
            <a:off x="3903583" y="4761214"/>
            <a:ext cx="16108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2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Wall </a:t>
            </a:r>
            <a:r>
              <a:rPr lang="fr-FR" dirty="0" err="1"/>
              <a:t>Thickness</a:t>
            </a:r>
            <a:r>
              <a:rPr lang="fr-FR" dirty="0"/>
              <a:t> (mm)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817016"/>
              </p:ext>
            </p:extLst>
          </p:nvPr>
        </p:nvGraphicFramePr>
        <p:xfrm>
          <a:off x="296487" y="2338875"/>
          <a:ext cx="7874000" cy="914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2016">
                  <a:extLst>
                    <a:ext uri="{9D8B030D-6E8A-4147-A177-3AD203B41FA5}">
                      <a16:colId xmlns:a16="http://schemas.microsoft.com/office/drawing/2014/main" val="3304110813"/>
                    </a:ext>
                  </a:extLst>
                </a:gridCol>
                <a:gridCol w="1863894">
                  <a:extLst>
                    <a:ext uri="{9D8B030D-6E8A-4147-A177-3AD203B41FA5}">
                      <a16:colId xmlns:a16="http://schemas.microsoft.com/office/drawing/2014/main" val="1895945449"/>
                    </a:ext>
                  </a:extLst>
                </a:gridCol>
                <a:gridCol w="1838535">
                  <a:extLst>
                    <a:ext uri="{9D8B030D-6E8A-4147-A177-3AD203B41FA5}">
                      <a16:colId xmlns:a16="http://schemas.microsoft.com/office/drawing/2014/main" val="2437857878"/>
                    </a:ext>
                  </a:extLst>
                </a:gridCol>
                <a:gridCol w="1762457">
                  <a:extLst>
                    <a:ext uri="{9D8B030D-6E8A-4147-A177-3AD203B41FA5}">
                      <a16:colId xmlns:a16="http://schemas.microsoft.com/office/drawing/2014/main" val="1545934282"/>
                    </a:ext>
                  </a:extLst>
                </a:gridCol>
                <a:gridCol w="1737098">
                  <a:extLst>
                    <a:ext uri="{9D8B030D-6E8A-4147-A177-3AD203B41FA5}">
                      <a16:colId xmlns:a16="http://schemas.microsoft.com/office/drawing/2014/main" val="3835729502"/>
                    </a:ext>
                  </a:extLst>
                </a:gridCol>
              </a:tblGrid>
              <a:tr h="233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Id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Ra sheet (µm)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Rt sheet (µm)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Ra EHF (µm)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Rt EHF (µm)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586538"/>
                  </a:ext>
                </a:extLst>
              </a:tr>
              <a:tr h="281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OFE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0.2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3.5-5.8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0.2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2-12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65080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Nb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0.8-0.9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7-11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0.9-1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8-11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646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672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624"/>
            <a:ext cx="7920000" cy="720000"/>
          </a:xfrm>
        </p:spPr>
        <p:txBody>
          <a:bodyPr/>
          <a:lstStyle/>
          <a:p>
            <a:r>
              <a:rPr lang="en-US" dirty="0"/>
              <a:t>EHF &amp; SRF: Some Results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M. Garlaschè - TTC 2018 (RIKEN)</a:t>
            </a:r>
            <a:endParaRPr lang="en-GB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538128" y="1131456"/>
            <a:ext cx="448894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Process does not affect </a:t>
            </a:r>
            <a:r>
              <a:rPr lang="en-US" b="1" dirty="0" smtClean="0"/>
              <a:t>RRR values</a:t>
            </a:r>
          </a:p>
          <a:p>
            <a:endParaRPr lang="en-US" sz="1000" dirty="0" smtClean="0"/>
          </a:p>
          <a:p>
            <a:r>
              <a:rPr lang="en-US" b="1" dirty="0" smtClean="0"/>
              <a:t>Strain</a:t>
            </a:r>
            <a:r>
              <a:rPr lang="en-US" dirty="0" smtClean="0"/>
              <a:t>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less extreme than in other processes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Uniform distribution on the through-thickness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33595"/>
          <a:stretch/>
        </p:blipFill>
        <p:spPr>
          <a:xfrm>
            <a:off x="5103805" y="3279834"/>
            <a:ext cx="3505595" cy="3162589"/>
          </a:xfrm>
          <a:prstGeom prst="rect">
            <a:avLst/>
          </a:prstGeom>
        </p:spPr>
      </p:pic>
      <p:sp>
        <p:nvSpPr>
          <p:cNvPr id="23" name="11 Rectángulo"/>
          <p:cNvSpPr/>
          <p:nvPr/>
        </p:nvSpPr>
        <p:spPr>
          <a:xfrm>
            <a:off x="670408" y="3866555"/>
            <a:ext cx="24933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18362">
              <a:spcAft>
                <a:spcPts val="900"/>
              </a:spcAft>
            </a:pPr>
            <a:r>
              <a:rPr lang="en-US" sz="1400" b="1" kern="0" dirty="0" smtClean="0">
                <a:solidFill>
                  <a:srgbClr val="297FD5">
                    <a:lumMod val="50000"/>
                  </a:srgbClr>
                </a:solidFill>
              </a:rPr>
              <a:t>Base material</a:t>
            </a:r>
            <a:endParaRPr lang="en-US" sz="1400" b="1" kern="0" dirty="0">
              <a:solidFill>
                <a:srgbClr val="297FD5">
                  <a:lumMod val="50000"/>
                </a:srgbClr>
              </a:solidFill>
            </a:endParaRPr>
          </a:p>
        </p:txBody>
      </p:sp>
      <p:sp>
        <p:nvSpPr>
          <p:cNvPr id="24" name="11 Rectángulo"/>
          <p:cNvSpPr/>
          <p:nvPr/>
        </p:nvSpPr>
        <p:spPr>
          <a:xfrm>
            <a:off x="589546" y="4861129"/>
            <a:ext cx="24933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18362">
              <a:spcAft>
                <a:spcPts val="900"/>
              </a:spcAft>
            </a:pPr>
            <a:r>
              <a:rPr lang="en-US" sz="1400" b="1" kern="0" dirty="0" smtClean="0">
                <a:solidFill>
                  <a:srgbClr val="297FD5">
                    <a:lumMod val="50000"/>
                  </a:srgbClr>
                </a:solidFill>
              </a:rPr>
              <a:t>Formed material by EHF</a:t>
            </a:r>
            <a:endParaRPr lang="en-US" sz="1400" b="1" kern="0" dirty="0">
              <a:solidFill>
                <a:srgbClr val="297FD5">
                  <a:lumMod val="50000"/>
                </a:srgbClr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02"/>
          <a:stretch/>
        </p:blipFill>
        <p:spPr>
          <a:xfrm rot="10800000" flipV="1">
            <a:off x="670409" y="5223437"/>
            <a:ext cx="3793072" cy="6531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0" y="4313555"/>
            <a:ext cx="3959489" cy="4304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8128" y="3442692"/>
            <a:ext cx="4015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18362">
              <a:spcAft>
                <a:spcPts val="900"/>
              </a:spcAft>
            </a:pPr>
            <a:r>
              <a:rPr lang="en-US" kern="0" cap="small" dirty="0">
                <a:solidFill>
                  <a:schemeClr val="accent3">
                    <a:lumMod val="50000"/>
                  </a:schemeClr>
                </a:solidFill>
              </a:rPr>
              <a:t>Electron back scatter diffraction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4283" y="606596"/>
            <a:ext cx="3820421" cy="249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2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624"/>
            <a:ext cx="7920000" cy="720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M. Garlaschè - TTC 2018 (RIKEN)</a:t>
            </a:r>
            <a:endParaRPr lang="en-GB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347372" y="764704"/>
            <a:ext cx="817426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 dirty="0" smtClean="0"/>
              <a:t>Contactless</a:t>
            </a:r>
            <a:r>
              <a:rPr lang="en-US" dirty="0" smtClean="0"/>
              <a:t> forming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RF surface cleanliness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Good results in terms of </a:t>
            </a:r>
            <a:r>
              <a:rPr lang="en-US" b="1" dirty="0" smtClean="0"/>
              <a:t>thickness and shape accuracy</a:t>
            </a:r>
            <a:r>
              <a:rPr lang="en-US" dirty="0" smtClean="0"/>
              <a:t> (easier assembly and post fabrication steps)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 dirty="0" smtClean="0"/>
              <a:t>Promising</a:t>
            </a:r>
            <a:r>
              <a:rPr lang="en-US" dirty="0" smtClean="0"/>
              <a:t> results in terms of cavity </a:t>
            </a:r>
            <a:r>
              <a:rPr lang="en-US" b="1" dirty="0" smtClean="0"/>
              <a:t>RF performance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0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Good </a:t>
            </a:r>
            <a:r>
              <a:rPr lang="en-US" dirty="0"/>
              <a:t>potential for </a:t>
            </a:r>
            <a:r>
              <a:rPr lang="en-US" b="1" dirty="0"/>
              <a:t>process scalability</a:t>
            </a:r>
            <a:r>
              <a:rPr lang="en-US" dirty="0"/>
              <a:t> (</a:t>
            </a:r>
            <a:r>
              <a:rPr lang="en-US" dirty="0" smtClean="0"/>
              <a:t>time, </a:t>
            </a:r>
            <a:r>
              <a:rPr lang="en-US" dirty="0"/>
              <a:t>costs)</a:t>
            </a:r>
            <a:endParaRPr lang="en-GB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Potentially higher </a:t>
            </a:r>
            <a:r>
              <a:rPr lang="en-US" b="1" dirty="0" smtClean="0"/>
              <a:t>formability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598" y="4185012"/>
            <a:ext cx="3815944" cy="22932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59372" y="5758237"/>
            <a:ext cx="779170" cy="36004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347372" y="2888157"/>
            <a:ext cx="5282215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Ongoing work</a:t>
            </a:r>
            <a:r>
              <a:rPr lang="en-US" dirty="0" smtClean="0"/>
              <a:t>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Process optimization (tools, parameters..)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400 MHz: validating </a:t>
            </a:r>
            <a:r>
              <a:rPr lang="en-US" dirty="0"/>
              <a:t>initial results on 2</a:t>
            </a:r>
            <a:r>
              <a:rPr lang="en-US" baseline="30000" dirty="0"/>
              <a:t>nd</a:t>
            </a:r>
            <a:r>
              <a:rPr lang="en-US" dirty="0"/>
              <a:t> </a:t>
            </a:r>
            <a:r>
              <a:rPr lang="en-US" dirty="0" smtClean="0"/>
              <a:t>cavity</a:t>
            </a: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800 MHz: New </a:t>
            </a:r>
            <a:r>
              <a:rPr lang="en-US" dirty="0"/>
              <a:t>bulk </a:t>
            </a:r>
            <a:r>
              <a:rPr lang="en-US" dirty="0" err="1"/>
              <a:t>Nb</a:t>
            </a:r>
            <a:r>
              <a:rPr lang="en-US" dirty="0"/>
              <a:t> </a:t>
            </a:r>
            <a:r>
              <a:rPr lang="en-US" dirty="0" smtClean="0"/>
              <a:t>cavity under production</a:t>
            </a:r>
            <a:endParaRPr lang="en-US" dirty="0"/>
          </a:p>
          <a:p>
            <a:endParaRPr lang="en-US" sz="1400" dirty="0" smtClean="0"/>
          </a:p>
          <a:p>
            <a:r>
              <a:rPr lang="en-US" i="1" u="sng" dirty="0" smtClean="0"/>
              <a:t>Contact @ CERN: Carolina Abajo</a:t>
            </a:r>
            <a:endParaRPr lang="en-GB" i="1" u="sng" dirty="0"/>
          </a:p>
          <a:p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008" y="1983231"/>
            <a:ext cx="2875062" cy="215629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7204554" y="3729806"/>
            <a:ext cx="954818" cy="202843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804248" y="3729806"/>
            <a:ext cx="378722" cy="130787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259663" y="1800373"/>
            <a:ext cx="743873" cy="36571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t="49905" b="7126"/>
          <a:stretch/>
        </p:blipFill>
        <p:spPr>
          <a:xfrm>
            <a:off x="163003" y="4725144"/>
            <a:ext cx="5143964" cy="145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8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037" y="3436059"/>
            <a:ext cx="6440400" cy="1634400"/>
          </a:xfrm>
        </p:spPr>
        <p:txBody>
          <a:bodyPr/>
          <a:lstStyle/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M. Garlaschè - TTC 2018 (RIKEN)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115616" y="4953000"/>
            <a:ext cx="7056784" cy="1219200"/>
          </a:xfrm>
        </p:spPr>
        <p:txBody>
          <a:bodyPr/>
          <a:lstStyle/>
          <a:p>
            <a:r>
              <a:rPr lang="en-US" sz="1400" b="1" dirty="0"/>
              <a:t>References and Slide Contributions:</a:t>
            </a:r>
          </a:p>
          <a:p>
            <a:r>
              <a:rPr lang="en-US" dirty="0"/>
              <a:t>S. Atieh, “</a:t>
            </a:r>
            <a:r>
              <a:rPr lang="en-GB" i="1" dirty="0"/>
              <a:t>First Results of SRF Cavity Fabrication..</a:t>
            </a:r>
            <a:r>
              <a:rPr lang="en-US" dirty="0"/>
              <a:t>”, SRF, Whistler (Canada), 2015</a:t>
            </a:r>
          </a:p>
          <a:p>
            <a:r>
              <a:rPr lang="en-US" dirty="0"/>
              <a:t>E. Cantergiani, “</a:t>
            </a:r>
            <a:r>
              <a:rPr lang="en-GB" i="1" dirty="0"/>
              <a:t>SRF Cavity Fabrication by Electro-Hydraulic Forming</a:t>
            </a:r>
            <a:r>
              <a:rPr lang="en-US" dirty="0"/>
              <a:t>”, FCC Week, Rome (Italy), 2016</a:t>
            </a:r>
          </a:p>
          <a:p>
            <a:r>
              <a:rPr lang="en-US" dirty="0"/>
              <a:t>C. Abajo, “</a:t>
            </a:r>
            <a:r>
              <a:rPr lang="en-GB" i="1" dirty="0"/>
              <a:t>Surface quality and improvements on the SRF cavity …</a:t>
            </a:r>
            <a:r>
              <a:rPr lang="en-US" dirty="0"/>
              <a:t>”, FCC Week, Amsterdam (Netherlands), 2018</a:t>
            </a:r>
            <a:endParaRPr lang="en-GB" dirty="0"/>
          </a:p>
          <a:p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6" name="Image 5" descr="CERN-logo_outl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" y="5946775"/>
            <a:ext cx="613410" cy="603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07" y="2427653"/>
            <a:ext cx="3283240" cy="1334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538" y="2242169"/>
            <a:ext cx="2875062" cy="2156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38460" t="39740" r="24428" b="23106"/>
          <a:stretch/>
        </p:blipFill>
        <p:spPr>
          <a:xfrm>
            <a:off x="5988290" y="351247"/>
            <a:ext cx="2875062" cy="17989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3895" y="2427653"/>
            <a:ext cx="3528065" cy="1334153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711223" y="241014"/>
            <a:ext cx="3152130" cy="2001155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5254004" y="2150168"/>
            <a:ext cx="3152130" cy="2248298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</a:t>
            </a:r>
            <a:endParaRPr lang="en-GB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M. Garlaschè - TTC 2018 (RIKEN)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5" name="Image 4" descr="CERN-logo_outl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000" y="6282000"/>
            <a:ext cx="494185" cy="48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7064</TotalTime>
  <Words>586</Words>
  <Application>Microsoft Office PowerPoint</Application>
  <PresentationFormat>On-screen Show (4:3)</PresentationFormat>
  <Paragraphs>131</Paragraphs>
  <Slides>12</Slides>
  <Notes>12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Courier New</vt:lpstr>
      <vt:lpstr>Optima</vt:lpstr>
      <vt:lpstr>Times New Roman</vt:lpstr>
      <vt:lpstr>Ubuntu</vt:lpstr>
      <vt:lpstr>Ubuntu Light</vt:lpstr>
      <vt:lpstr>Wingdings</vt:lpstr>
      <vt:lpstr>Thème Office</vt:lpstr>
      <vt:lpstr>Electro-hydraulic Forming for CERN Applications</vt:lpstr>
      <vt:lpstr>SRF Cavity Forming: State of Art</vt:lpstr>
      <vt:lpstr>Electro-Hydro Forming: Introduction</vt:lpstr>
      <vt:lpstr>EHF: Advantages &amp; Activities</vt:lpstr>
      <vt:lpstr>EHF &amp; SRF: Some Results</vt:lpstr>
      <vt:lpstr>EHF &amp; SRF: Some Results</vt:lpstr>
      <vt:lpstr>Conclusions</vt:lpstr>
      <vt:lpstr>Thank you</vt:lpstr>
      <vt:lpstr>SPARE</vt:lpstr>
      <vt:lpstr>PowerPoint Presentation</vt:lpstr>
      <vt:lpstr>PowerPoint Presentation</vt:lpstr>
      <vt:lpstr>PowerPoint Presentation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Marco Garlasche</cp:lastModifiedBy>
  <cp:revision>99</cp:revision>
  <cp:lastPrinted>2018-06-27T04:46:25Z</cp:lastPrinted>
  <dcterms:created xsi:type="dcterms:W3CDTF">2016-02-12T10:02:27Z</dcterms:created>
  <dcterms:modified xsi:type="dcterms:W3CDTF">2018-06-29T00:33:17Z</dcterms:modified>
</cp:coreProperties>
</file>