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60" r:id="rId5"/>
    <p:sldId id="298" r:id="rId6"/>
    <p:sldId id="293" r:id="rId7"/>
    <p:sldId id="286" r:id="rId8"/>
    <p:sldId id="287" r:id="rId9"/>
    <p:sldId id="263" r:id="rId10"/>
    <p:sldId id="266" r:id="rId11"/>
    <p:sldId id="267" r:id="rId12"/>
    <p:sldId id="295" r:id="rId13"/>
    <p:sldId id="288" r:id="rId14"/>
    <p:sldId id="265" r:id="rId15"/>
    <p:sldId id="290" r:id="rId16"/>
    <p:sldId id="289" r:id="rId17"/>
    <p:sldId id="296" r:id="rId18"/>
    <p:sldId id="270" r:id="rId19"/>
    <p:sldId id="271" r:id="rId20"/>
    <p:sldId id="272" r:id="rId21"/>
    <p:sldId id="285" r:id="rId22"/>
    <p:sldId id="300" r:id="rId23"/>
    <p:sldId id="301" r:id="rId24"/>
    <p:sldId id="302" r:id="rId25"/>
    <p:sldId id="297" r:id="rId26"/>
    <p:sldId id="275" r:id="rId27"/>
    <p:sldId id="276" r:id="rId28"/>
    <p:sldId id="277" r:id="rId29"/>
    <p:sldId id="281" r:id="rId30"/>
    <p:sldId id="299" r:id="rId31"/>
  </p:sldIdLst>
  <p:sldSz cx="9144000" cy="6121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557" y="-691"/>
      </p:cViewPr>
      <p:guideLst>
        <p:guide orient="horz" pos="1928"/>
        <p:guide pos="2880"/>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2BF9D4-5121-4C74-B732-5D7668A34A35}" type="datetimeFigureOut">
              <a:rPr lang="en-CA" smtClean="0"/>
              <a:t>26/06/2018</a:t>
            </a:fld>
            <a:endParaRPr lang="en-CA"/>
          </a:p>
        </p:txBody>
      </p:sp>
      <p:sp>
        <p:nvSpPr>
          <p:cNvPr id="4" name="Slide Image Placeholder 3"/>
          <p:cNvSpPr>
            <a:spLocks noGrp="1" noRot="1" noChangeAspect="1"/>
          </p:cNvSpPr>
          <p:nvPr>
            <p:ph type="sldImg" idx="2"/>
          </p:nvPr>
        </p:nvSpPr>
        <p:spPr>
          <a:xfrm>
            <a:off x="868363" y="685800"/>
            <a:ext cx="5121275"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1B7EDA-87F8-4410-A779-E9586B707F60}" type="slidenum">
              <a:rPr lang="en-CA" smtClean="0"/>
              <a:t>‹#›</a:t>
            </a:fld>
            <a:endParaRPr lang="en-CA"/>
          </a:p>
        </p:txBody>
      </p:sp>
    </p:spTree>
    <p:extLst>
      <p:ext uri="{BB962C8B-B14F-4D97-AF65-F5344CB8AC3E}">
        <p14:creationId xmlns:p14="http://schemas.microsoft.com/office/powerpoint/2010/main" val="3667969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1</a:t>
            </a:fld>
            <a:endParaRPr lang="en-CA"/>
          </a:p>
        </p:txBody>
      </p:sp>
    </p:spTree>
    <p:extLst>
      <p:ext uri="{BB962C8B-B14F-4D97-AF65-F5344CB8AC3E}">
        <p14:creationId xmlns:p14="http://schemas.microsoft.com/office/powerpoint/2010/main" val="2281806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8363" y="685800"/>
            <a:ext cx="512127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D075CE-9FE5-450C-B052-3F7023F54C7D}" type="slidenum">
              <a:rPr lang="en-US" smtClean="0"/>
              <a:t>10</a:t>
            </a:fld>
            <a:endParaRPr lang="en-US"/>
          </a:p>
        </p:txBody>
      </p:sp>
    </p:spTree>
    <p:extLst>
      <p:ext uri="{BB962C8B-B14F-4D97-AF65-F5344CB8AC3E}">
        <p14:creationId xmlns:p14="http://schemas.microsoft.com/office/powerpoint/2010/main" val="1211608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11</a:t>
            </a:fld>
            <a:endParaRPr lang="en-CA"/>
          </a:p>
        </p:txBody>
      </p:sp>
    </p:spTree>
    <p:extLst>
      <p:ext uri="{BB962C8B-B14F-4D97-AF65-F5344CB8AC3E}">
        <p14:creationId xmlns:p14="http://schemas.microsoft.com/office/powerpoint/2010/main" val="381952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8363" y="685800"/>
            <a:ext cx="5121275"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AFA6A82-C43D-0E45-8BBC-3BA89641B414}" type="slidenum">
              <a:rPr lang="en-US" smtClean="0"/>
              <a:t>12</a:t>
            </a:fld>
            <a:endParaRPr lang="en-US" dirty="0"/>
          </a:p>
        </p:txBody>
      </p:sp>
    </p:spTree>
    <p:extLst>
      <p:ext uri="{BB962C8B-B14F-4D97-AF65-F5344CB8AC3E}">
        <p14:creationId xmlns:p14="http://schemas.microsoft.com/office/powerpoint/2010/main" val="4078188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13</a:t>
            </a:fld>
            <a:endParaRPr lang="en-CA"/>
          </a:p>
        </p:txBody>
      </p:sp>
    </p:spTree>
    <p:extLst>
      <p:ext uri="{BB962C8B-B14F-4D97-AF65-F5344CB8AC3E}">
        <p14:creationId xmlns:p14="http://schemas.microsoft.com/office/powerpoint/2010/main" val="1077131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14</a:t>
            </a:fld>
            <a:endParaRPr lang="en-CA"/>
          </a:p>
        </p:txBody>
      </p:sp>
    </p:spTree>
    <p:extLst>
      <p:ext uri="{BB962C8B-B14F-4D97-AF65-F5344CB8AC3E}">
        <p14:creationId xmlns:p14="http://schemas.microsoft.com/office/powerpoint/2010/main" val="4063119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15</a:t>
            </a:fld>
            <a:endParaRPr lang="en-CA"/>
          </a:p>
        </p:txBody>
      </p:sp>
    </p:spTree>
    <p:extLst>
      <p:ext uri="{BB962C8B-B14F-4D97-AF65-F5344CB8AC3E}">
        <p14:creationId xmlns:p14="http://schemas.microsoft.com/office/powerpoint/2010/main" val="2967718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8363" y="685800"/>
            <a:ext cx="5121275"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67A4E1B-6609-4D60-A59B-029AA594E1A4}" type="slidenum">
              <a:rPr lang="en-CA" smtClean="0"/>
              <a:t>16</a:t>
            </a:fld>
            <a:endParaRPr lang="en-CA"/>
          </a:p>
        </p:txBody>
      </p:sp>
    </p:spTree>
    <p:extLst>
      <p:ext uri="{BB962C8B-B14F-4D97-AF65-F5344CB8AC3E}">
        <p14:creationId xmlns:p14="http://schemas.microsoft.com/office/powerpoint/2010/main" val="3278177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8363" y="685800"/>
            <a:ext cx="5121275" cy="34290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67A4E1B-6609-4D60-A59B-029AA594E1A4}" type="slidenum">
              <a:rPr lang="en-CA" smtClean="0"/>
              <a:t>17</a:t>
            </a:fld>
            <a:endParaRPr lang="en-CA"/>
          </a:p>
        </p:txBody>
      </p:sp>
    </p:spTree>
    <p:extLst>
      <p:ext uri="{BB962C8B-B14F-4D97-AF65-F5344CB8AC3E}">
        <p14:creationId xmlns:p14="http://schemas.microsoft.com/office/powerpoint/2010/main" val="3844813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18</a:t>
            </a:fld>
            <a:endParaRPr lang="en-CA"/>
          </a:p>
        </p:txBody>
      </p:sp>
    </p:spTree>
    <p:extLst>
      <p:ext uri="{BB962C8B-B14F-4D97-AF65-F5344CB8AC3E}">
        <p14:creationId xmlns:p14="http://schemas.microsoft.com/office/powerpoint/2010/main" val="2738241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19</a:t>
            </a:fld>
            <a:endParaRPr lang="en-CA"/>
          </a:p>
        </p:txBody>
      </p:sp>
    </p:spTree>
    <p:extLst>
      <p:ext uri="{BB962C8B-B14F-4D97-AF65-F5344CB8AC3E}">
        <p14:creationId xmlns:p14="http://schemas.microsoft.com/office/powerpoint/2010/main" val="4235219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2</a:t>
            </a:fld>
            <a:endParaRPr lang="en-CA"/>
          </a:p>
        </p:txBody>
      </p:sp>
    </p:spTree>
    <p:extLst>
      <p:ext uri="{BB962C8B-B14F-4D97-AF65-F5344CB8AC3E}">
        <p14:creationId xmlns:p14="http://schemas.microsoft.com/office/powerpoint/2010/main" val="3732380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20</a:t>
            </a:fld>
            <a:endParaRPr lang="en-CA"/>
          </a:p>
        </p:txBody>
      </p:sp>
    </p:spTree>
    <p:extLst>
      <p:ext uri="{BB962C8B-B14F-4D97-AF65-F5344CB8AC3E}">
        <p14:creationId xmlns:p14="http://schemas.microsoft.com/office/powerpoint/2010/main" val="353531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21</a:t>
            </a:fld>
            <a:endParaRPr lang="en-CA"/>
          </a:p>
        </p:txBody>
      </p:sp>
    </p:spTree>
    <p:extLst>
      <p:ext uri="{BB962C8B-B14F-4D97-AF65-F5344CB8AC3E}">
        <p14:creationId xmlns:p14="http://schemas.microsoft.com/office/powerpoint/2010/main" val="3224690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22</a:t>
            </a:fld>
            <a:endParaRPr lang="en-CA"/>
          </a:p>
        </p:txBody>
      </p:sp>
    </p:spTree>
    <p:extLst>
      <p:ext uri="{BB962C8B-B14F-4D97-AF65-F5344CB8AC3E}">
        <p14:creationId xmlns:p14="http://schemas.microsoft.com/office/powerpoint/2010/main" val="2988338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23</a:t>
            </a:fld>
            <a:endParaRPr lang="en-CA"/>
          </a:p>
        </p:txBody>
      </p:sp>
    </p:spTree>
    <p:extLst>
      <p:ext uri="{BB962C8B-B14F-4D97-AF65-F5344CB8AC3E}">
        <p14:creationId xmlns:p14="http://schemas.microsoft.com/office/powerpoint/2010/main" val="807446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24</a:t>
            </a:fld>
            <a:endParaRPr lang="en-CA"/>
          </a:p>
        </p:txBody>
      </p:sp>
    </p:spTree>
    <p:extLst>
      <p:ext uri="{BB962C8B-B14F-4D97-AF65-F5344CB8AC3E}">
        <p14:creationId xmlns:p14="http://schemas.microsoft.com/office/powerpoint/2010/main" val="3652139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25</a:t>
            </a:fld>
            <a:endParaRPr lang="en-CA"/>
          </a:p>
        </p:txBody>
      </p:sp>
    </p:spTree>
    <p:extLst>
      <p:ext uri="{BB962C8B-B14F-4D97-AF65-F5344CB8AC3E}">
        <p14:creationId xmlns:p14="http://schemas.microsoft.com/office/powerpoint/2010/main" val="2061740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26</a:t>
            </a:fld>
            <a:endParaRPr lang="en-CA"/>
          </a:p>
        </p:txBody>
      </p:sp>
    </p:spTree>
    <p:extLst>
      <p:ext uri="{BB962C8B-B14F-4D97-AF65-F5344CB8AC3E}">
        <p14:creationId xmlns:p14="http://schemas.microsoft.com/office/powerpoint/2010/main" val="2291496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27</a:t>
            </a:fld>
            <a:endParaRPr lang="en-CA"/>
          </a:p>
        </p:txBody>
      </p:sp>
    </p:spTree>
    <p:extLst>
      <p:ext uri="{BB962C8B-B14F-4D97-AF65-F5344CB8AC3E}">
        <p14:creationId xmlns:p14="http://schemas.microsoft.com/office/powerpoint/2010/main" val="2317054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28</a:t>
            </a:fld>
            <a:endParaRPr lang="en-CA"/>
          </a:p>
        </p:txBody>
      </p:sp>
    </p:spTree>
    <p:extLst>
      <p:ext uri="{BB962C8B-B14F-4D97-AF65-F5344CB8AC3E}">
        <p14:creationId xmlns:p14="http://schemas.microsoft.com/office/powerpoint/2010/main" val="2482774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29</a:t>
            </a:fld>
            <a:endParaRPr lang="en-CA"/>
          </a:p>
        </p:txBody>
      </p:sp>
    </p:spTree>
    <p:extLst>
      <p:ext uri="{BB962C8B-B14F-4D97-AF65-F5344CB8AC3E}">
        <p14:creationId xmlns:p14="http://schemas.microsoft.com/office/powerpoint/2010/main" val="2429354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3</a:t>
            </a:fld>
            <a:endParaRPr lang="en-CA"/>
          </a:p>
        </p:txBody>
      </p:sp>
    </p:spTree>
    <p:extLst>
      <p:ext uri="{BB962C8B-B14F-4D97-AF65-F5344CB8AC3E}">
        <p14:creationId xmlns:p14="http://schemas.microsoft.com/office/powerpoint/2010/main" val="3050974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30</a:t>
            </a:fld>
            <a:endParaRPr lang="en-CA"/>
          </a:p>
        </p:txBody>
      </p:sp>
    </p:spTree>
    <p:extLst>
      <p:ext uri="{BB962C8B-B14F-4D97-AF65-F5344CB8AC3E}">
        <p14:creationId xmlns:p14="http://schemas.microsoft.com/office/powerpoint/2010/main" val="1554743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4</a:t>
            </a:fld>
            <a:endParaRPr lang="en-CA"/>
          </a:p>
        </p:txBody>
      </p:sp>
    </p:spTree>
    <p:extLst>
      <p:ext uri="{BB962C8B-B14F-4D97-AF65-F5344CB8AC3E}">
        <p14:creationId xmlns:p14="http://schemas.microsoft.com/office/powerpoint/2010/main" val="2365413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5</a:t>
            </a:fld>
            <a:endParaRPr lang="en-CA"/>
          </a:p>
        </p:txBody>
      </p:sp>
    </p:spTree>
    <p:extLst>
      <p:ext uri="{BB962C8B-B14F-4D97-AF65-F5344CB8AC3E}">
        <p14:creationId xmlns:p14="http://schemas.microsoft.com/office/powerpoint/2010/main" val="1632936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8363" y="685800"/>
            <a:ext cx="5121275"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AFA6A82-C43D-0E45-8BBC-3BA89641B414}" type="slidenum">
              <a:rPr lang="en-US" smtClean="0"/>
              <a:t>6</a:t>
            </a:fld>
            <a:endParaRPr lang="en-US" dirty="0"/>
          </a:p>
        </p:txBody>
      </p:sp>
    </p:spTree>
    <p:extLst>
      <p:ext uri="{BB962C8B-B14F-4D97-AF65-F5344CB8AC3E}">
        <p14:creationId xmlns:p14="http://schemas.microsoft.com/office/powerpoint/2010/main" val="467068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7</a:t>
            </a:fld>
            <a:endParaRPr lang="en-CA"/>
          </a:p>
        </p:txBody>
      </p:sp>
    </p:spTree>
    <p:extLst>
      <p:ext uri="{BB962C8B-B14F-4D97-AF65-F5344CB8AC3E}">
        <p14:creationId xmlns:p14="http://schemas.microsoft.com/office/powerpoint/2010/main" val="2080269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8</a:t>
            </a:fld>
            <a:endParaRPr lang="en-CA"/>
          </a:p>
        </p:txBody>
      </p:sp>
    </p:spTree>
    <p:extLst>
      <p:ext uri="{BB962C8B-B14F-4D97-AF65-F5344CB8AC3E}">
        <p14:creationId xmlns:p14="http://schemas.microsoft.com/office/powerpoint/2010/main" val="346056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61B7EDA-87F8-4410-A779-E9586B707F60}" type="slidenum">
              <a:rPr lang="en-CA" smtClean="0"/>
              <a:t>9</a:t>
            </a:fld>
            <a:endParaRPr lang="en-CA"/>
          </a:p>
        </p:txBody>
      </p:sp>
    </p:spTree>
    <p:extLst>
      <p:ext uri="{BB962C8B-B14F-4D97-AF65-F5344CB8AC3E}">
        <p14:creationId xmlns:p14="http://schemas.microsoft.com/office/powerpoint/2010/main" val="4126222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1602"/>
            <a:ext cx="7772400" cy="1312133"/>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468793"/>
            <a:ext cx="6400800" cy="156435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FF9F52EB-3BBC-4C39-A56C-B09D16241391}" type="datetimeFigureOut">
              <a:rPr lang="en-CA" smtClean="0"/>
              <a:t>26/06/2018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5124C4C-10F8-4FFB-BE43-57F386D5DE24}" type="slidenum">
              <a:rPr lang="en-CA" smtClean="0"/>
              <a:t>‹#›</a:t>
            </a:fld>
            <a:endParaRPr lang="en-CA"/>
          </a:p>
        </p:txBody>
      </p:sp>
    </p:spTree>
    <p:extLst>
      <p:ext uri="{BB962C8B-B14F-4D97-AF65-F5344CB8AC3E}">
        <p14:creationId xmlns:p14="http://schemas.microsoft.com/office/powerpoint/2010/main" val="3216659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F9F52EB-3BBC-4C39-A56C-B09D16241391}" type="datetimeFigureOut">
              <a:rPr lang="en-CA" smtClean="0"/>
              <a:t>26/06/2018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5124C4C-10F8-4FFB-BE43-57F386D5DE24}" type="slidenum">
              <a:rPr lang="en-CA" smtClean="0"/>
              <a:t>‹#›</a:t>
            </a:fld>
            <a:endParaRPr lang="en-CA"/>
          </a:p>
        </p:txBody>
      </p:sp>
    </p:spTree>
    <p:extLst>
      <p:ext uri="{BB962C8B-B14F-4D97-AF65-F5344CB8AC3E}">
        <p14:creationId xmlns:p14="http://schemas.microsoft.com/office/powerpoint/2010/main" val="92051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45140"/>
            <a:ext cx="2057400" cy="522302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45140"/>
            <a:ext cx="6019800" cy="52230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F9F52EB-3BBC-4C39-A56C-B09D16241391}" type="datetimeFigureOut">
              <a:rPr lang="en-CA" smtClean="0"/>
              <a:t>26/06/2018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5124C4C-10F8-4FFB-BE43-57F386D5DE24}" type="slidenum">
              <a:rPr lang="en-CA" smtClean="0"/>
              <a:t>‹#›</a:t>
            </a:fld>
            <a:endParaRPr lang="en-CA"/>
          </a:p>
        </p:txBody>
      </p:sp>
    </p:spTree>
    <p:extLst>
      <p:ext uri="{BB962C8B-B14F-4D97-AF65-F5344CB8AC3E}">
        <p14:creationId xmlns:p14="http://schemas.microsoft.com/office/powerpoint/2010/main" val="1727512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 y="5487683"/>
            <a:ext cx="9144000" cy="647508"/>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0"/>
            <a:ext cx="9144000" cy="895361"/>
          </a:xfrm>
          <a:prstGeom prst="rect">
            <a:avLst/>
          </a:prstGeom>
          <a:noFill/>
          <a:ln w="9525">
            <a:noFill/>
            <a:miter lim="800000"/>
            <a:headEnd/>
            <a:tailEnd/>
          </a:ln>
        </p:spPr>
      </p:pic>
      <p:sp>
        <p:nvSpPr>
          <p:cNvPr id="6" name="Text Box 5"/>
          <p:cNvSpPr txBox="1">
            <a:spLocks noChangeArrowheads="1"/>
          </p:cNvSpPr>
          <p:nvPr/>
        </p:nvSpPr>
        <p:spPr bwMode="auto">
          <a:xfrm>
            <a:off x="669777" y="1178318"/>
            <a:ext cx="7864929"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2686084"/>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952486"/>
            <a:ext cx="8990922" cy="4487432"/>
          </a:xfrm>
        </p:spPr>
        <p:txBody>
          <a:bodyPr/>
          <a:lstStyle>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76200" y="114266"/>
            <a:ext cx="8991600" cy="718244"/>
          </a:xfrm>
        </p:spPr>
        <p:txBody>
          <a:bodyPr/>
          <a:lstStyle/>
          <a:p>
            <a:r>
              <a:rPr lang="en-US" dirty="0" smtClean="0"/>
              <a:t>Click to edit Master title style</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sp>
        <p:nvSpPr>
          <p:cNvPr id="13" name="Footer Placeholder 6"/>
          <p:cNvSpPr>
            <a:spLocks noGrp="1"/>
          </p:cNvSpPr>
          <p:nvPr>
            <p:ph type="ftr" sz="quarter" idx="10"/>
          </p:nvPr>
        </p:nvSpPr>
        <p:spPr>
          <a:xfrm>
            <a:off x="4140681" y="5673720"/>
            <a:ext cx="4241321" cy="325464"/>
          </a:xfrm>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smtClean="0"/>
              <a:t>J. Wei, June 2015 ASAC Review - 03</a:t>
            </a:r>
            <a:endParaRPr lang="en-US" dirty="0"/>
          </a:p>
        </p:txBody>
      </p:sp>
    </p:spTree>
    <p:extLst>
      <p:ext uri="{BB962C8B-B14F-4D97-AF65-F5344CB8AC3E}">
        <p14:creationId xmlns:p14="http://schemas.microsoft.com/office/powerpoint/2010/main" val="1174011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제목 및 내용">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a:xfrm>
            <a:off x="457200" y="5673631"/>
            <a:ext cx="2133600" cy="325908"/>
          </a:xfrm>
          <a:prstGeom prst="rect">
            <a:avLst/>
          </a:prstGeom>
        </p:spPr>
        <p:txBody>
          <a:bodyPr/>
          <a:lstStyle/>
          <a:p>
            <a:fld id="{C3E7EEFE-79A1-4836-A42E-99D367714A4B}" type="datetime1">
              <a:rPr lang="ko-KR" altLang="en-US" smtClean="0">
                <a:solidFill>
                  <a:srgbClr val="113F71"/>
                </a:solidFill>
              </a:rPr>
              <a:pPr/>
              <a:t>2018-06-26</a:t>
            </a:fld>
            <a:endParaRPr lang="ko-KR" altLang="en-US">
              <a:solidFill>
                <a:srgbClr val="113F71"/>
              </a:solidFill>
            </a:endParaRPr>
          </a:p>
        </p:txBody>
      </p:sp>
      <p:sp>
        <p:nvSpPr>
          <p:cNvPr id="5" name="바닥글 개체 틀 4"/>
          <p:cNvSpPr>
            <a:spLocks noGrp="1"/>
          </p:cNvSpPr>
          <p:nvPr>
            <p:ph type="ftr" sz="quarter" idx="11"/>
          </p:nvPr>
        </p:nvSpPr>
        <p:spPr/>
        <p:txBody>
          <a:bodyPr/>
          <a:lstStyle/>
          <a:p>
            <a:endParaRPr lang="ko-KR" altLang="en-US">
              <a:solidFill>
                <a:srgbClr val="113F71"/>
              </a:solidFill>
            </a:endParaRPr>
          </a:p>
        </p:txBody>
      </p:sp>
      <p:sp>
        <p:nvSpPr>
          <p:cNvPr id="6" name="슬라이드 번호 개체 틀 5"/>
          <p:cNvSpPr>
            <a:spLocks noGrp="1"/>
          </p:cNvSpPr>
          <p:nvPr>
            <p:ph type="sldNum" sz="quarter" idx="12"/>
          </p:nvPr>
        </p:nvSpPr>
        <p:spPr>
          <a:xfrm>
            <a:off x="7000020" y="5884209"/>
            <a:ext cx="2133600" cy="325908"/>
          </a:xfrm>
          <a:prstGeom prst="rect">
            <a:avLst/>
          </a:prstGeom>
        </p:spPr>
        <p:txBody>
          <a:bodyPr/>
          <a:lstStyle>
            <a:lvl1pPr algn="r">
              <a:defRPr sz="1200"/>
            </a:lvl1pPr>
          </a:lstStyle>
          <a:p>
            <a:fld id="{A8CA3DB7-E5BA-456D-AA01-B6AB6C093ECE}" type="slidenum">
              <a:rPr lang="ko-KR" altLang="en-US" smtClean="0">
                <a:solidFill>
                  <a:srgbClr val="113F71"/>
                </a:solidFill>
              </a:rPr>
              <a:pPr/>
              <a:t>‹#›</a:t>
            </a:fld>
            <a:endParaRPr lang="ko-KR" altLang="en-US">
              <a:solidFill>
                <a:srgbClr val="113F71"/>
              </a:solidFill>
            </a:endParaRPr>
          </a:p>
        </p:txBody>
      </p:sp>
      <p:grpSp>
        <p:nvGrpSpPr>
          <p:cNvPr id="13" name="그룹 12"/>
          <p:cNvGrpSpPr/>
          <p:nvPr userDrawn="1"/>
        </p:nvGrpSpPr>
        <p:grpSpPr>
          <a:xfrm>
            <a:off x="-7815" y="0"/>
            <a:ext cx="9163050" cy="836081"/>
            <a:chOff x="-7815" y="0"/>
            <a:chExt cx="9163050" cy="936688"/>
          </a:xfrm>
        </p:grpSpPr>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5" y="0"/>
              <a:ext cx="9163050" cy="90487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descr="D:\12. 홍보관리\※ 사업단 로고\※-사업단로고(PNG_RISP)2.png"/>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36296" y="688"/>
              <a:ext cx="1570499" cy="936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44464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pic>
        <p:nvPicPr>
          <p:cNvPr id="7" name="Picture 2" descr="logo-imp2.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 y="4"/>
            <a:ext cx="918354" cy="701395"/>
          </a:xfrm>
          <a:prstGeom prst="rect">
            <a:avLst/>
          </a:prstGeom>
        </p:spPr>
      </p:pic>
      <p:sp>
        <p:nvSpPr>
          <p:cNvPr id="9" name="矩形 8"/>
          <p:cNvSpPr/>
          <p:nvPr userDrawn="1"/>
        </p:nvSpPr>
        <p:spPr>
          <a:xfrm>
            <a:off x="1" y="828929"/>
            <a:ext cx="8858280" cy="40808"/>
          </a:xfrm>
          <a:prstGeom prst="rect">
            <a:avLst/>
          </a:prstGeom>
          <a:gradFill flip="none" rotWithShape="1">
            <a:gsLst>
              <a:gs pos="4000">
                <a:schemeClr val="bg1"/>
              </a:gs>
              <a:gs pos="50000">
                <a:srgbClr val="0047A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r" defTabSz="914400" rtl="0" eaLnBrk="1" fontAlgn="auto" latinLnBrk="0" hangingPunct="1">
              <a:lnSpc>
                <a:spcPct val="100000"/>
              </a:lnSpc>
              <a:spcBef>
                <a:spcPts val="0"/>
              </a:spcBef>
              <a:spcAft>
                <a:spcPts val="0"/>
              </a:spcAft>
              <a:buClrTx/>
              <a:buSzTx/>
              <a:buFontTx/>
              <a:buNone/>
              <a:tabLst>
                <a:tab pos="8428038" algn="l"/>
              </a:tabLst>
              <a:defRPr/>
            </a:pPr>
            <a:endParaRPr lang="zh-CN" altLang="en-US" sz="1600" b="1" i="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ea typeface="黑体" pitchFamily="49" charset="-122"/>
              <a:cs typeface="Times New Roman" pitchFamily="18" charset="0"/>
            </a:endParaRPr>
          </a:p>
        </p:txBody>
      </p:sp>
      <p:sp>
        <p:nvSpPr>
          <p:cNvPr id="14" name="标题 1"/>
          <p:cNvSpPr>
            <a:spLocks noGrp="1"/>
          </p:cNvSpPr>
          <p:nvPr>
            <p:ph type="title"/>
          </p:nvPr>
        </p:nvSpPr>
        <p:spPr>
          <a:xfrm>
            <a:off x="1071539" y="255041"/>
            <a:ext cx="7043758" cy="510099"/>
          </a:xfrm>
        </p:spPr>
        <p:txBody>
          <a:bodyPr/>
          <a:lstStyle/>
          <a:p>
            <a:r>
              <a:rPr lang="zh-CN" altLang="en-US" dirty="0" smtClean="0"/>
              <a:t>单击此处编辑母版标题样式</a:t>
            </a:r>
            <a:endParaRPr lang="zh-CN" altLang="en-US" dirty="0"/>
          </a:p>
        </p:txBody>
      </p:sp>
      <p:sp>
        <p:nvSpPr>
          <p:cNvPr id="2" name="TextBox 1"/>
          <p:cNvSpPr txBox="1"/>
          <p:nvPr userDrawn="1"/>
        </p:nvSpPr>
        <p:spPr>
          <a:xfrm>
            <a:off x="125759" y="5816180"/>
            <a:ext cx="1584176" cy="369332"/>
          </a:xfrm>
          <a:prstGeom prst="rect">
            <a:avLst/>
          </a:prstGeom>
          <a:noFill/>
        </p:spPr>
        <p:txBody>
          <a:bodyPr wrap="square" rtlCol="0">
            <a:spAutoFit/>
          </a:bodyPr>
          <a:lstStyle/>
          <a:p>
            <a:fld id="{570A4189-CA1D-4CF3-B0C1-328BA5BF27AD}" type="slidenum">
              <a:rPr lang="en-US" altLang="zh-CN" smtClean="0"/>
              <a:t>‹#›</a:t>
            </a:fld>
            <a:endParaRPr lang="zh-CN" altLang="en-US" dirty="0"/>
          </a:p>
        </p:txBody>
      </p:sp>
    </p:spTree>
    <p:extLst>
      <p:ext uri="{BB962C8B-B14F-4D97-AF65-F5344CB8AC3E}">
        <p14:creationId xmlns:p14="http://schemas.microsoft.com/office/powerpoint/2010/main" val="17025195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F9F52EB-3BBC-4C39-A56C-B09D16241391}" type="datetimeFigureOut">
              <a:rPr lang="en-CA" smtClean="0"/>
              <a:t>26/06/2018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5124C4C-10F8-4FFB-BE43-57F386D5DE24}" type="slidenum">
              <a:rPr lang="en-CA" smtClean="0"/>
              <a:t>‹#›</a:t>
            </a:fld>
            <a:endParaRPr lang="en-CA"/>
          </a:p>
        </p:txBody>
      </p:sp>
    </p:spTree>
    <p:extLst>
      <p:ext uri="{BB962C8B-B14F-4D97-AF65-F5344CB8AC3E}">
        <p14:creationId xmlns:p14="http://schemas.microsoft.com/office/powerpoint/2010/main" val="1715243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933567"/>
            <a:ext cx="7772400" cy="1215778"/>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594511"/>
            <a:ext cx="7772400" cy="13390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9F52EB-3BBC-4C39-A56C-B09D16241391}" type="datetimeFigureOut">
              <a:rPr lang="en-CA" smtClean="0"/>
              <a:t>26/06/2018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5124C4C-10F8-4FFB-BE43-57F386D5DE24}" type="slidenum">
              <a:rPr lang="en-CA" smtClean="0"/>
              <a:t>‹#›</a:t>
            </a:fld>
            <a:endParaRPr lang="en-CA"/>
          </a:p>
        </p:txBody>
      </p:sp>
    </p:spTree>
    <p:extLst>
      <p:ext uri="{BB962C8B-B14F-4D97-AF65-F5344CB8AC3E}">
        <p14:creationId xmlns:p14="http://schemas.microsoft.com/office/powerpoint/2010/main" val="2430584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428327"/>
            <a:ext cx="4038600" cy="4039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428327"/>
            <a:ext cx="4038600" cy="4039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FF9F52EB-3BBC-4C39-A56C-B09D16241391}" type="datetimeFigureOut">
              <a:rPr lang="en-CA" smtClean="0"/>
              <a:t>26/06/2018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5124C4C-10F8-4FFB-BE43-57F386D5DE24}" type="slidenum">
              <a:rPr lang="en-CA" smtClean="0"/>
              <a:t>‹#›</a:t>
            </a:fld>
            <a:endParaRPr lang="en-CA"/>
          </a:p>
        </p:txBody>
      </p:sp>
    </p:spTree>
    <p:extLst>
      <p:ext uri="{BB962C8B-B14F-4D97-AF65-F5344CB8AC3E}">
        <p14:creationId xmlns:p14="http://schemas.microsoft.com/office/powerpoint/2010/main" val="3006990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370230"/>
            <a:ext cx="4040188" cy="57104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941278"/>
            <a:ext cx="4040188" cy="35268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6" y="1370230"/>
            <a:ext cx="4041775" cy="57104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941278"/>
            <a:ext cx="4041775" cy="35268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FF9F52EB-3BBC-4C39-A56C-B09D16241391}" type="datetimeFigureOut">
              <a:rPr lang="en-CA" smtClean="0"/>
              <a:t>26/06/2018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5124C4C-10F8-4FFB-BE43-57F386D5DE24}" type="slidenum">
              <a:rPr lang="en-CA" smtClean="0"/>
              <a:t>‹#›</a:t>
            </a:fld>
            <a:endParaRPr lang="en-CA"/>
          </a:p>
        </p:txBody>
      </p:sp>
    </p:spTree>
    <p:extLst>
      <p:ext uri="{BB962C8B-B14F-4D97-AF65-F5344CB8AC3E}">
        <p14:creationId xmlns:p14="http://schemas.microsoft.com/office/powerpoint/2010/main" val="556796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FF9F52EB-3BBC-4C39-A56C-B09D16241391}" type="datetimeFigureOut">
              <a:rPr lang="en-CA" smtClean="0"/>
              <a:t>26/06/2018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5124C4C-10F8-4FFB-BE43-57F386D5DE24}" type="slidenum">
              <a:rPr lang="en-CA" smtClean="0"/>
              <a:t>‹#›</a:t>
            </a:fld>
            <a:endParaRPr lang="en-CA"/>
          </a:p>
        </p:txBody>
      </p:sp>
    </p:spTree>
    <p:extLst>
      <p:ext uri="{BB962C8B-B14F-4D97-AF65-F5344CB8AC3E}">
        <p14:creationId xmlns:p14="http://schemas.microsoft.com/office/powerpoint/2010/main" val="422910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9F52EB-3BBC-4C39-A56C-B09D16241391}" type="datetimeFigureOut">
              <a:rPr lang="en-CA" smtClean="0"/>
              <a:t>26/06/2018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5124C4C-10F8-4FFB-BE43-57F386D5DE24}" type="slidenum">
              <a:rPr lang="en-CA" smtClean="0"/>
              <a:t>‹#›</a:t>
            </a:fld>
            <a:endParaRPr lang="en-CA"/>
          </a:p>
        </p:txBody>
      </p:sp>
    </p:spTree>
    <p:extLst>
      <p:ext uri="{BB962C8B-B14F-4D97-AF65-F5344CB8AC3E}">
        <p14:creationId xmlns:p14="http://schemas.microsoft.com/office/powerpoint/2010/main" val="205629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43723"/>
            <a:ext cx="3008313" cy="103723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43723"/>
            <a:ext cx="5111750" cy="522444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1" y="1280960"/>
            <a:ext cx="3008313" cy="418720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9F52EB-3BBC-4C39-A56C-B09D16241391}" type="datetimeFigureOut">
              <a:rPr lang="en-CA" smtClean="0"/>
              <a:t>26/06/2018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5124C4C-10F8-4FFB-BE43-57F386D5DE24}" type="slidenum">
              <a:rPr lang="en-CA" smtClean="0"/>
              <a:t>‹#›</a:t>
            </a:fld>
            <a:endParaRPr lang="en-CA"/>
          </a:p>
        </p:txBody>
      </p:sp>
    </p:spTree>
    <p:extLst>
      <p:ext uri="{BB962C8B-B14F-4D97-AF65-F5344CB8AC3E}">
        <p14:creationId xmlns:p14="http://schemas.microsoft.com/office/powerpoint/2010/main" val="3095195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284980"/>
            <a:ext cx="5486400" cy="505866"/>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546958"/>
            <a:ext cx="5486400" cy="36728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4790846"/>
            <a:ext cx="5486400" cy="71841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9F52EB-3BBC-4C39-A56C-B09D16241391}" type="datetimeFigureOut">
              <a:rPr lang="en-CA" smtClean="0"/>
              <a:t>26/06/2018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5124C4C-10F8-4FFB-BE43-57F386D5DE24}" type="slidenum">
              <a:rPr lang="en-CA" smtClean="0"/>
              <a:t>‹#›</a:t>
            </a:fld>
            <a:endParaRPr lang="en-CA"/>
          </a:p>
        </p:txBody>
      </p:sp>
    </p:spTree>
    <p:extLst>
      <p:ext uri="{BB962C8B-B14F-4D97-AF65-F5344CB8AC3E}">
        <p14:creationId xmlns:p14="http://schemas.microsoft.com/office/powerpoint/2010/main" val="3682924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45140"/>
            <a:ext cx="8229600" cy="102023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428327"/>
            <a:ext cx="8229600" cy="403984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5673631"/>
            <a:ext cx="2133600" cy="325908"/>
          </a:xfrm>
          <a:prstGeom prst="rect">
            <a:avLst/>
          </a:prstGeom>
        </p:spPr>
        <p:txBody>
          <a:bodyPr vert="horz" lIns="91440" tIns="45720" rIns="91440" bIns="45720" rtlCol="0" anchor="ctr"/>
          <a:lstStyle>
            <a:lvl1pPr algn="l">
              <a:defRPr sz="1200">
                <a:solidFill>
                  <a:schemeClr val="tx1">
                    <a:tint val="75000"/>
                  </a:schemeClr>
                </a:solidFill>
              </a:defRPr>
            </a:lvl1pPr>
          </a:lstStyle>
          <a:p>
            <a:fld id="{FF9F52EB-3BBC-4C39-A56C-B09D16241391}" type="datetimeFigureOut">
              <a:rPr lang="en-CA" smtClean="0"/>
              <a:t>26/06/2018</a:t>
            </a:fld>
            <a:endParaRPr lang="en-CA"/>
          </a:p>
        </p:txBody>
      </p:sp>
      <p:sp>
        <p:nvSpPr>
          <p:cNvPr id="5" name="Footer Placeholder 4"/>
          <p:cNvSpPr>
            <a:spLocks noGrp="1"/>
          </p:cNvSpPr>
          <p:nvPr>
            <p:ph type="ftr" sz="quarter" idx="3"/>
          </p:nvPr>
        </p:nvSpPr>
        <p:spPr>
          <a:xfrm>
            <a:off x="3124200" y="5673631"/>
            <a:ext cx="2895600" cy="3259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5673631"/>
            <a:ext cx="2133600" cy="325908"/>
          </a:xfrm>
          <a:prstGeom prst="rect">
            <a:avLst/>
          </a:prstGeom>
        </p:spPr>
        <p:txBody>
          <a:bodyPr vert="horz" lIns="91440" tIns="45720" rIns="91440" bIns="45720" rtlCol="0" anchor="ctr"/>
          <a:lstStyle>
            <a:lvl1pPr algn="r">
              <a:defRPr sz="1200">
                <a:solidFill>
                  <a:schemeClr val="tx1">
                    <a:tint val="75000"/>
                  </a:schemeClr>
                </a:solidFill>
              </a:defRPr>
            </a:lvl1pPr>
          </a:lstStyle>
          <a:p>
            <a:fld id="{D5124C4C-10F8-4FFB-BE43-57F386D5DE24}" type="slidenum">
              <a:rPr lang="en-CA" smtClean="0"/>
              <a:t>‹#›</a:t>
            </a:fld>
            <a:endParaRPr lang="en-CA"/>
          </a:p>
        </p:txBody>
      </p:sp>
    </p:spTree>
    <p:extLst>
      <p:ext uri="{BB962C8B-B14F-4D97-AF65-F5344CB8AC3E}">
        <p14:creationId xmlns:p14="http://schemas.microsoft.com/office/powerpoint/2010/main" val="819115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5.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8.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6.wmf"/><Relationship Id="rId5" Type="http://schemas.openxmlformats.org/officeDocument/2006/relationships/oleObject" Target="../embeddings/oleObject1.bin"/><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4.emf"/><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 Id="rId9" Type="http://schemas.openxmlformats.org/officeDocument/2006/relationships/image" Target="../media/image66.jpe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1.wmf"/><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70.wmf"/><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8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4106"/>
            <a:ext cx="9144000" cy="771286"/>
          </a:xfrm>
        </p:spPr>
        <p:txBody>
          <a:bodyPr>
            <a:noAutofit/>
          </a:bodyPr>
          <a:lstStyle/>
          <a:p>
            <a:r>
              <a:rPr lang="en-CA" sz="2800" dirty="0" smtClean="0"/>
              <a:t>Summary of WG1</a:t>
            </a:r>
            <a:r>
              <a:rPr lang="en-CA" sz="2400" dirty="0" smtClean="0"/>
              <a:t/>
            </a:r>
            <a:br>
              <a:rPr lang="en-CA" sz="2400" dirty="0" smtClean="0"/>
            </a:br>
            <a:r>
              <a:rPr lang="en-CA" sz="2400" dirty="0" smtClean="0"/>
              <a:t>conveners: Han Li (UU), </a:t>
            </a:r>
            <a:r>
              <a:rPr lang="en-CA" sz="2400" dirty="0" err="1" smtClean="0"/>
              <a:t>Kazutaka</a:t>
            </a:r>
            <a:r>
              <a:rPr lang="en-CA" sz="2400" dirty="0" smtClean="0"/>
              <a:t> </a:t>
            </a:r>
            <a:r>
              <a:rPr lang="en-CA" sz="2400" dirty="0" err="1" smtClean="0"/>
              <a:t>Ozeki</a:t>
            </a:r>
            <a:r>
              <a:rPr lang="en-CA" sz="2400" dirty="0" smtClean="0"/>
              <a:t> (RIKEN), Bob </a:t>
            </a:r>
            <a:r>
              <a:rPr lang="en-CA" sz="2400" dirty="0" err="1" smtClean="0"/>
              <a:t>Laxdal</a:t>
            </a:r>
            <a:r>
              <a:rPr lang="en-CA" sz="2400" dirty="0" smtClean="0"/>
              <a:t> (TRIUMF)</a:t>
            </a:r>
            <a:endParaRPr lang="en-CA" sz="2400" dirty="0"/>
          </a:p>
        </p:txBody>
      </p:sp>
      <p:sp>
        <p:nvSpPr>
          <p:cNvPr id="3" name="Subtitle 2"/>
          <p:cNvSpPr>
            <a:spLocks noGrp="1"/>
          </p:cNvSpPr>
          <p:nvPr>
            <p:ph type="subTitle" idx="1"/>
          </p:nvPr>
        </p:nvSpPr>
        <p:spPr>
          <a:xfrm>
            <a:off x="381000" y="1104900"/>
            <a:ext cx="8318500" cy="5016500"/>
          </a:xfrm>
        </p:spPr>
        <p:txBody>
          <a:bodyPr>
            <a:normAutofit fontScale="70000" lnSpcReduction="20000"/>
          </a:bodyPr>
          <a:lstStyle/>
          <a:p>
            <a:pPr algn="l"/>
            <a:r>
              <a:rPr lang="en-US" dirty="0">
                <a:solidFill>
                  <a:schemeClr val="tx1"/>
                </a:solidFill>
              </a:rPr>
              <a:t>There are a variety of significant low to medium beta projects being pursued using </a:t>
            </a:r>
            <a:r>
              <a:rPr lang="en-US" dirty="0" smtClean="0">
                <a:solidFill>
                  <a:schemeClr val="tx1"/>
                </a:solidFill>
              </a:rPr>
              <a:t>non-elliptical </a:t>
            </a:r>
            <a:r>
              <a:rPr lang="en-US" dirty="0">
                <a:solidFill>
                  <a:schemeClr val="tx1"/>
                </a:solidFill>
              </a:rPr>
              <a:t>TEM mode cavities (QWR, HWR, single and multiple spokes). Projects include FRIB, ESS, RISP, C-ADS and RIKEN. In principal the performance limits for non-elliptical cavities should be similar to elliptical cavities but the cavities typically operate in a lower frequency range and with unique geometries. Comparing performance across the variants is not as evolved as with 1.3GHz elliptical cavities. The scope of this working group is to discuss the known limitations of TEM mode accelerating cavities</a:t>
            </a:r>
            <a:r>
              <a:rPr lang="en-US" dirty="0" smtClean="0">
                <a:solidFill>
                  <a:schemeClr val="tx1"/>
                </a:solidFill>
              </a:rPr>
              <a:t>.</a:t>
            </a:r>
          </a:p>
          <a:p>
            <a:pPr algn="l"/>
            <a:endParaRPr lang="en-US" dirty="0" smtClean="0">
              <a:solidFill>
                <a:schemeClr val="tx1"/>
              </a:solidFill>
            </a:endParaRPr>
          </a:p>
          <a:p>
            <a:pPr algn="l"/>
            <a:r>
              <a:rPr lang="en-US" dirty="0" smtClean="0">
                <a:solidFill>
                  <a:schemeClr val="tx1"/>
                </a:solidFill>
              </a:rPr>
              <a:t>The </a:t>
            </a:r>
            <a:r>
              <a:rPr lang="en-US" dirty="0">
                <a:solidFill>
                  <a:schemeClr val="tx1"/>
                </a:solidFill>
              </a:rPr>
              <a:t>range of discussion should include</a:t>
            </a:r>
            <a:r>
              <a:rPr lang="en-US" dirty="0" smtClean="0">
                <a:solidFill>
                  <a:schemeClr val="tx1"/>
                </a:solidFill>
              </a:rPr>
              <a:t>:</a:t>
            </a:r>
          </a:p>
          <a:p>
            <a:pPr marL="457200" lvl="0" indent="-457200" algn="l">
              <a:buFont typeface="Arial" panose="020B0604020202020204" pitchFamily="34" charset="0"/>
              <a:buChar char="•"/>
            </a:pPr>
            <a:r>
              <a:rPr lang="en-US" dirty="0" smtClean="0">
                <a:solidFill>
                  <a:schemeClr val="tx1"/>
                </a:solidFill>
              </a:rPr>
              <a:t>Performance </a:t>
            </a:r>
            <a:r>
              <a:rPr lang="en-US" dirty="0">
                <a:solidFill>
                  <a:schemeClr val="tx1"/>
                </a:solidFill>
              </a:rPr>
              <a:t>results Q,Rs(B) vs </a:t>
            </a:r>
            <a:r>
              <a:rPr lang="en-US" dirty="0" err="1">
                <a:solidFill>
                  <a:schemeClr val="tx1"/>
                </a:solidFill>
              </a:rPr>
              <a:t>Ea,B</a:t>
            </a:r>
            <a:r>
              <a:rPr lang="en-US" dirty="0">
                <a:solidFill>
                  <a:schemeClr val="tx1"/>
                </a:solidFill>
              </a:rPr>
              <a:t> from various labs</a:t>
            </a:r>
            <a:endParaRPr lang="en-CA" dirty="0">
              <a:solidFill>
                <a:schemeClr val="tx1"/>
              </a:solidFill>
            </a:endParaRPr>
          </a:p>
          <a:p>
            <a:pPr marL="457200" lvl="0" indent="-457200" algn="l">
              <a:buFont typeface="Arial" panose="020B0604020202020204" pitchFamily="34" charset="0"/>
              <a:buChar char="•"/>
            </a:pPr>
            <a:r>
              <a:rPr lang="en-US" dirty="0">
                <a:solidFill>
                  <a:schemeClr val="tx1"/>
                </a:solidFill>
              </a:rPr>
              <a:t>Experience with heat treatments including doping</a:t>
            </a:r>
            <a:endParaRPr lang="en-CA" dirty="0">
              <a:solidFill>
                <a:schemeClr val="tx1"/>
              </a:solidFill>
            </a:endParaRPr>
          </a:p>
          <a:p>
            <a:pPr marL="457200" lvl="0" indent="-457200" algn="l">
              <a:buFont typeface="Arial" panose="020B0604020202020204" pitchFamily="34" charset="0"/>
              <a:buChar char="•"/>
            </a:pPr>
            <a:r>
              <a:rPr lang="en-US" dirty="0">
                <a:solidFill>
                  <a:schemeClr val="tx1"/>
                </a:solidFill>
              </a:rPr>
              <a:t>Role of </a:t>
            </a:r>
            <a:r>
              <a:rPr lang="en-US" dirty="0" err="1">
                <a:solidFill>
                  <a:schemeClr val="tx1"/>
                </a:solidFill>
              </a:rPr>
              <a:t>rf</a:t>
            </a:r>
            <a:r>
              <a:rPr lang="en-US" dirty="0">
                <a:solidFill>
                  <a:schemeClr val="tx1"/>
                </a:solidFill>
              </a:rPr>
              <a:t> frequency</a:t>
            </a:r>
            <a:endParaRPr lang="en-CA" dirty="0">
              <a:solidFill>
                <a:schemeClr val="tx1"/>
              </a:solidFill>
            </a:endParaRPr>
          </a:p>
          <a:p>
            <a:pPr marL="457200" lvl="0" indent="-457200" algn="l">
              <a:buFont typeface="Arial" panose="020B0604020202020204" pitchFamily="34" charset="0"/>
              <a:buChar char="•"/>
            </a:pPr>
            <a:r>
              <a:rPr lang="en-US" dirty="0" err="1">
                <a:solidFill>
                  <a:schemeClr val="tx1"/>
                </a:solidFill>
              </a:rPr>
              <a:t>Multipacting</a:t>
            </a:r>
            <a:r>
              <a:rPr lang="en-US" dirty="0">
                <a:solidFill>
                  <a:schemeClr val="tx1"/>
                </a:solidFill>
              </a:rPr>
              <a:t> issues</a:t>
            </a:r>
            <a:endParaRPr lang="en-CA" dirty="0">
              <a:solidFill>
                <a:schemeClr val="tx1"/>
              </a:solidFill>
            </a:endParaRPr>
          </a:p>
          <a:p>
            <a:pPr marL="457200" lvl="0" indent="-457200" algn="l">
              <a:buFont typeface="Arial" panose="020B0604020202020204" pitchFamily="34" charset="0"/>
              <a:buChar char="•"/>
            </a:pPr>
            <a:r>
              <a:rPr lang="en-US" dirty="0">
                <a:solidFill>
                  <a:schemeClr val="tx1"/>
                </a:solidFill>
              </a:rPr>
              <a:t>4K vs 2K operation </a:t>
            </a:r>
            <a:endParaRPr lang="en-CA" dirty="0">
              <a:solidFill>
                <a:schemeClr val="tx1"/>
              </a:solidFill>
            </a:endParaRPr>
          </a:p>
        </p:txBody>
      </p:sp>
    </p:spTree>
    <p:extLst>
      <p:ext uri="{BB962C8B-B14F-4D97-AF65-F5344CB8AC3E}">
        <p14:creationId xmlns:p14="http://schemas.microsoft.com/office/powerpoint/2010/main" val="6256986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Comparing MP in Traditional SSR and Balloon </a:t>
            </a:r>
            <a:r>
              <a:rPr lang="en-US" dirty="0" smtClean="0"/>
              <a:t>SSR - TRIUMF</a:t>
            </a:r>
            <a:endParaRPr lang="en-US" dirty="0"/>
          </a:p>
        </p:txBody>
      </p:sp>
      <p:pic>
        <p:nvPicPr>
          <p:cNvPr id="52" name="Picture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00" y="1371647"/>
            <a:ext cx="8640000" cy="4080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1485006"/>
            <a:ext cx="1440000" cy="967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4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2750687"/>
            <a:ext cx="1440000" cy="967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a:stCxn id="33" idx="1"/>
          </p:cNvCxnSpPr>
          <p:nvPr/>
        </p:nvCxnSpPr>
        <p:spPr>
          <a:xfrm flipH="1">
            <a:off x="1447802" y="3234435"/>
            <a:ext cx="4038598" cy="887308"/>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32" idx="1"/>
          </p:cNvCxnSpPr>
          <p:nvPr/>
        </p:nvCxnSpPr>
        <p:spPr>
          <a:xfrm flipH="1">
            <a:off x="3657600" y="1968755"/>
            <a:ext cx="1828800" cy="322771"/>
          </a:xfrm>
          <a:prstGeom prst="straightConnector1">
            <a:avLst/>
          </a:prstGeom>
          <a:ln w="28575">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1" name="Date Placeholder 3"/>
          <p:cNvSpPr>
            <a:spLocks noGrp="1"/>
          </p:cNvSpPr>
          <p:nvPr>
            <p:ph type="dt" sz="half" idx="10"/>
          </p:nvPr>
        </p:nvSpPr>
        <p:spPr>
          <a:xfrm>
            <a:off x="457200" y="5754684"/>
            <a:ext cx="2133600" cy="325908"/>
          </a:xfrm>
        </p:spPr>
        <p:txBody>
          <a:bodyPr/>
          <a:lstStyle/>
          <a:p>
            <a:r>
              <a:rPr lang="en-CA" sz="1100" b="1" dirty="0" smtClean="0"/>
              <a:t>June 26, 2018</a:t>
            </a:r>
            <a:endParaRPr lang="en-US" sz="1100" b="1" dirty="0"/>
          </a:p>
        </p:txBody>
      </p:sp>
      <p:sp>
        <p:nvSpPr>
          <p:cNvPr id="12" name="Footer Placeholder 4"/>
          <p:cNvSpPr>
            <a:spLocks noGrp="1"/>
          </p:cNvSpPr>
          <p:nvPr>
            <p:ph type="ftr" sz="quarter" idx="11"/>
          </p:nvPr>
        </p:nvSpPr>
        <p:spPr>
          <a:xfrm>
            <a:off x="2590800" y="5754684"/>
            <a:ext cx="4038600" cy="325908"/>
          </a:xfrm>
        </p:spPr>
        <p:txBody>
          <a:bodyPr/>
          <a:lstStyle/>
          <a:p>
            <a:pPr algn="ctr"/>
            <a:r>
              <a:rPr lang="en-US" sz="1100" b="1" dirty="0" smtClean="0"/>
              <a:t>Z.YAO, Balloon Single Spoke Resonator, TTC, RIKEN</a:t>
            </a:r>
            <a:endParaRPr lang="en-US" sz="1100" b="1" dirty="0"/>
          </a:p>
        </p:txBody>
      </p:sp>
      <p:sp>
        <p:nvSpPr>
          <p:cNvPr id="13" name="Slide Number Placeholder 5"/>
          <p:cNvSpPr>
            <a:spLocks noGrp="1"/>
          </p:cNvSpPr>
          <p:nvPr>
            <p:ph type="sldNum" sz="quarter" idx="12"/>
          </p:nvPr>
        </p:nvSpPr>
        <p:spPr>
          <a:xfrm>
            <a:off x="6553200" y="5754684"/>
            <a:ext cx="2133600" cy="325908"/>
          </a:xfrm>
        </p:spPr>
        <p:txBody>
          <a:bodyPr/>
          <a:lstStyle/>
          <a:p>
            <a:pPr algn="r"/>
            <a:fld id="{F6FF2D4C-7876-46AA-8103-57DF83ABBB31}" type="slidenum">
              <a:rPr lang="en-US" sz="1100" b="1" smtClean="0"/>
              <a:pPr algn="r"/>
              <a:t>10</a:t>
            </a:fld>
            <a:endParaRPr lang="en-US" sz="1100" b="1" dirty="0"/>
          </a:p>
        </p:txBody>
      </p:sp>
    </p:spTree>
    <p:extLst>
      <p:ext uri="{BB962C8B-B14F-4D97-AF65-F5344CB8AC3E}">
        <p14:creationId xmlns:p14="http://schemas.microsoft.com/office/powerpoint/2010/main" val="34310486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80"/>
            <a:ext cx="8229600" cy="714828"/>
          </a:xfrm>
        </p:spPr>
        <p:txBody>
          <a:bodyPr>
            <a:normAutofit fontScale="90000"/>
          </a:bodyPr>
          <a:lstStyle/>
          <a:p>
            <a:r>
              <a:rPr lang="en-CA" sz="2800" dirty="0" err="1" smtClean="0"/>
              <a:t>Multipacting</a:t>
            </a:r>
            <a:r>
              <a:rPr lang="en-CA" sz="2800" dirty="0" smtClean="0"/>
              <a:t> simulations </a:t>
            </a:r>
            <a:r>
              <a:rPr lang="en-CA" sz="2800" dirty="0" smtClean="0"/>
              <a:t>confirmed in First Balloon Cold Test</a:t>
            </a:r>
            <a:endParaRPr lang="en-CA" sz="2800" dirty="0"/>
          </a:p>
        </p:txBody>
      </p:sp>
      <p:pic>
        <p:nvPicPr>
          <p:cNvPr id="7" name="Picture 6">
            <a:extLst>
              <a:ext uri="{FF2B5EF4-FFF2-40B4-BE49-F238E27FC236}">
                <a16:creationId xmlns="" xmlns:a16="http://schemas.microsoft.com/office/drawing/2014/main" id="{5524A4FA-75CF-47A5-B28F-A047B898E6A8}"/>
              </a:ext>
            </a:extLst>
          </p:cNvPr>
          <p:cNvPicPr>
            <a:picLocks noChangeAspect="1"/>
          </p:cNvPicPr>
          <p:nvPr/>
        </p:nvPicPr>
        <p:blipFill>
          <a:blip r:embed="rId3"/>
          <a:stretch>
            <a:fillRect/>
          </a:stretch>
        </p:blipFill>
        <p:spPr>
          <a:xfrm>
            <a:off x="2590800" y="832969"/>
            <a:ext cx="6332412" cy="4196632"/>
          </a:xfrm>
          <a:prstGeom prst="rect">
            <a:avLst/>
          </a:prstGeom>
        </p:spPr>
      </p:pic>
      <p:sp>
        <p:nvSpPr>
          <p:cNvPr id="8" name="TextBox 7"/>
          <p:cNvSpPr txBox="1"/>
          <p:nvPr/>
        </p:nvSpPr>
        <p:spPr>
          <a:xfrm>
            <a:off x="88902" y="832969"/>
            <a:ext cx="2400298" cy="2954655"/>
          </a:xfrm>
          <a:prstGeom prst="rect">
            <a:avLst/>
          </a:prstGeom>
          <a:noFill/>
        </p:spPr>
        <p:txBody>
          <a:bodyPr wrap="square" rtlCol="0">
            <a:spAutoFit/>
          </a:bodyPr>
          <a:lstStyle/>
          <a:p>
            <a:pPr>
              <a:spcBef>
                <a:spcPts val="600"/>
              </a:spcBef>
            </a:pPr>
            <a:r>
              <a:rPr lang="en-US" sz="1600" dirty="0" smtClean="0">
                <a:latin typeface="Arial" panose="020B0604020202020204" pitchFamily="34" charset="0"/>
                <a:cs typeface="Arial" panose="020B0604020202020204" pitchFamily="34" charset="0"/>
              </a:rPr>
              <a:t>There is excellent agreement between MP simulations and cold test data</a:t>
            </a:r>
          </a:p>
          <a:p>
            <a:pPr>
              <a:spcBef>
                <a:spcPts val="600"/>
              </a:spcBef>
            </a:pPr>
            <a:r>
              <a:rPr lang="en-US" sz="1600" dirty="0">
                <a:latin typeface="Arial" panose="020B0604020202020204" pitchFamily="34" charset="0"/>
                <a:cs typeface="Arial" panose="020B0604020202020204" pitchFamily="34" charset="0"/>
              </a:rPr>
              <a:t>N</a:t>
            </a:r>
            <a:r>
              <a:rPr lang="en-US" sz="1600" dirty="0" smtClean="0">
                <a:latin typeface="Arial" panose="020B0604020202020204" pitchFamily="34" charset="0"/>
                <a:cs typeface="Arial" panose="020B0604020202020204" pitchFamily="34" charset="0"/>
              </a:rPr>
              <a:t>o </a:t>
            </a:r>
            <a:r>
              <a:rPr lang="en-US" sz="1600" dirty="0" err="1">
                <a:latin typeface="Arial" panose="020B0604020202020204" pitchFamily="34" charset="0"/>
                <a:cs typeface="Arial" panose="020B0604020202020204" pitchFamily="34" charset="0"/>
              </a:rPr>
              <a:t>multipacting</a:t>
            </a:r>
            <a:r>
              <a:rPr lang="en-US" sz="1600" dirty="0">
                <a:latin typeface="Arial" panose="020B0604020202020204" pitchFamily="34" charset="0"/>
                <a:cs typeface="Arial" panose="020B0604020202020204" pitchFamily="34" charset="0"/>
              </a:rPr>
              <a:t> barriers </a:t>
            </a:r>
            <a:r>
              <a:rPr lang="en-US" sz="1600" dirty="0" smtClean="0">
                <a:latin typeface="Arial" panose="020B0604020202020204" pitchFamily="34" charset="0"/>
                <a:cs typeface="Arial" panose="020B0604020202020204" pitchFamily="34" charset="0"/>
              </a:rPr>
              <a:t>near the operational </a:t>
            </a:r>
            <a:r>
              <a:rPr lang="en-US" sz="1600" dirty="0">
                <a:latin typeface="Arial" panose="020B0604020202020204" pitchFamily="34" charset="0"/>
                <a:cs typeface="Arial" panose="020B0604020202020204" pitchFamily="34" charset="0"/>
              </a:rPr>
              <a:t>gradient or below 0.1 MV/m. </a:t>
            </a:r>
            <a:endParaRPr lang="en-US" sz="1600" dirty="0" smtClean="0">
              <a:latin typeface="Arial" panose="020B0604020202020204" pitchFamily="34" charset="0"/>
              <a:cs typeface="Arial" panose="020B0604020202020204" pitchFamily="34" charset="0"/>
            </a:endParaRPr>
          </a:p>
          <a:p>
            <a:pPr>
              <a:spcBef>
                <a:spcPts val="600"/>
              </a:spcBef>
            </a:pPr>
            <a:r>
              <a:rPr lang="en-US" sz="1600" dirty="0" smtClean="0">
                <a:latin typeface="Arial" panose="020B0604020202020204" pitchFamily="34" charset="0"/>
                <a:cs typeface="Arial" panose="020B0604020202020204" pitchFamily="34" charset="0"/>
              </a:rPr>
              <a:t>The </a:t>
            </a:r>
            <a:r>
              <a:rPr lang="en-US" sz="1600" dirty="0">
                <a:latin typeface="Arial" panose="020B0604020202020204" pitchFamily="34" charset="0"/>
                <a:cs typeface="Arial" panose="020B0604020202020204" pitchFamily="34" charset="0"/>
              </a:rPr>
              <a:t>barriers only exist between 0.2 MV/m and 1.8 MV/m. </a:t>
            </a:r>
          </a:p>
        </p:txBody>
      </p:sp>
      <p:sp>
        <p:nvSpPr>
          <p:cNvPr id="9" name="Date Placeholder 3"/>
          <p:cNvSpPr>
            <a:spLocks noGrp="1"/>
          </p:cNvSpPr>
          <p:nvPr>
            <p:ph type="dt" sz="half" idx="10"/>
          </p:nvPr>
        </p:nvSpPr>
        <p:spPr>
          <a:xfrm>
            <a:off x="457200" y="5754684"/>
            <a:ext cx="2133600" cy="325908"/>
          </a:xfrm>
        </p:spPr>
        <p:txBody>
          <a:bodyPr/>
          <a:lstStyle/>
          <a:p>
            <a:r>
              <a:rPr lang="en-CA" sz="1100" b="1" dirty="0" smtClean="0"/>
              <a:t>June 26, 2018</a:t>
            </a:r>
            <a:endParaRPr lang="en-US" sz="1100" b="1" dirty="0"/>
          </a:p>
        </p:txBody>
      </p:sp>
      <p:sp>
        <p:nvSpPr>
          <p:cNvPr id="10" name="Footer Placeholder 4"/>
          <p:cNvSpPr>
            <a:spLocks noGrp="1"/>
          </p:cNvSpPr>
          <p:nvPr>
            <p:ph type="ftr" sz="quarter" idx="11"/>
          </p:nvPr>
        </p:nvSpPr>
        <p:spPr>
          <a:xfrm>
            <a:off x="2590800" y="5754684"/>
            <a:ext cx="4038600" cy="325908"/>
          </a:xfrm>
        </p:spPr>
        <p:txBody>
          <a:bodyPr/>
          <a:lstStyle/>
          <a:p>
            <a:pPr algn="ctr"/>
            <a:r>
              <a:rPr lang="en-US" sz="1100" b="1" dirty="0" smtClean="0"/>
              <a:t>Z.YAO, Balloon Single Spoke Resonator, TTC, RIKEN</a:t>
            </a:r>
            <a:endParaRPr lang="en-US" sz="1100" b="1" dirty="0"/>
          </a:p>
        </p:txBody>
      </p:sp>
      <p:sp>
        <p:nvSpPr>
          <p:cNvPr id="11" name="Slide Number Placeholder 5"/>
          <p:cNvSpPr>
            <a:spLocks noGrp="1"/>
          </p:cNvSpPr>
          <p:nvPr>
            <p:ph type="sldNum" sz="quarter" idx="12"/>
          </p:nvPr>
        </p:nvSpPr>
        <p:spPr>
          <a:xfrm>
            <a:off x="6553200" y="5754684"/>
            <a:ext cx="2133600" cy="325908"/>
          </a:xfrm>
        </p:spPr>
        <p:txBody>
          <a:bodyPr/>
          <a:lstStyle/>
          <a:p>
            <a:pPr algn="r"/>
            <a:fld id="{F6FF2D4C-7876-46AA-8103-57DF83ABBB31}" type="slidenum">
              <a:rPr lang="en-US" sz="1100" b="1" smtClean="0"/>
              <a:pPr algn="r"/>
              <a:t>11</a:t>
            </a:fld>
            <a:endParaRPr lang="en-US" sz="1100" b="1" dirty="0"/>
          </a:p>
        </p:txBody>
      </p:sp>
      <p:pic>
        <p:nvPicPr>
          <p:cNvPr id="12" name="Picture 11">
            <a:extLst>
              <a:ext uri="{FF2B5EF4-FFF2-40B4-BE49-F238E27FC236}">
                <a16:creationId xmlns="" xmlns:a16="http://schemas.microsoft.com/office/drawing/2014/main" id="{8D3FC547-544E-4EAB-A304-955CDB3D11B5}"/>
              </a:ext>
            </a:extLst>
          </p:cNvPr>
          <p:cNvPicPr>
            <a:picLocks noChangeAspect="1"/>
          </p:cNvPicPr>
          <p:nvPr/>
        </p:nvPicPr>
        <p:blipFill rotWithShape="1">
          <a:blip r:embed="rId4"/>
          <a:srcRect l="27052" t="2562" r="18104" b="10212"/>
          <a:stretch/>
        </p:blipFill>
        <p:spPr>
          <a:xfrm>
            <a:off x="245163" y="3787624"/>
            <a:ext cx="1856690" cy="1582938"/>
          </a:xfrm>
          <a:prstGeom prst="rect">
            <a:avLst/>
          </a:prstGeom>
        </p:spPr>
      </p:pic>
      <p:sp>
        <p:nvSpPr>
          <p:cNvPr id="3" name="TextBox 2"/>
          <p:cNvSpPr txBox="1"/>
          <p:nvPr/>
        </p:nvSpPr>
        <p:spPr>
          <a:xfrm>
            <a:off x="446899" y="5370562"/>
            <a:ext cx="8697101" cy="523220"/>
          </a:xfrm>
          <a:prstGeom prst="rect">
            <a:avLst/>
          </a:prstGeom>
          <a:noFill/>
        </p:spPr>
        <p:txBody>
          <a:bodyPr wrap="square" rtlCol="0">
            <a:spAutoFit/>
          </a:bodyPr>
          <a:lstStyle/>
          <a:p>
            <a:r>
              <a:rPr lang="en-CA" sz="2800" dirty="0" smtClean="0"/>
              <a:t>TRIUMF: First demonstration of Balloon geometry</a:t>
            </a:r>
            <a:endParaRPr lang="en-CA" sz="2800" dirty="0"/>
          </a:p>
        </p:txBody>
      </p:sp>
    </p:spTree>
    <p:extLst>
      <p:ext uri="{BB962C8B-B14F-4D97-AF65-F5344CB8AC3E}">
        <p14:creationId xmlns:p14="http://schemas.microsoft.com/office/powerpoint/2010/main" val="27277895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800" y="0"/>
            <a:ext cx="7518400" cy="580479"/>
          </a:xfrm>
        </p:spPr>
        <p:txBody>
          <a:bodyPr>
            <a:normAutofit fontScale="90000"/>
          </a:bodyPr>
          <a:lstStyle/>
          <a:p>
            <a:r>
              <a:rPr lang="en-US" dirty="0"/>
              <a:t>Cold test – Jan. 12, </a:t>
            </a:r>
            <a:r>
              <a:rPr lang="en-US" dirty="0" smtClean="0"/>
              <a:t>2018 TRIUMF</a:t>
            </a: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0" y="552627"/>
            <a:ext cx="6056523" cy="4755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3158" y="2885984"/>
            <a:ext cx="2840093" cy="297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981450" y="1974575"/>
            <a:ext cx="1085850" cy="346249"/>
          </a:xfrm>
          <a:prstGeom prst="rect">
            <a:avLst/>
          </a:prstGeom>
          <a:noFill/>
        </p:spPr>
        <p:txBody>
          <a:bodyPr wrap="square" lIns="68580" tIns="34290" rIns="68580" bIns="34290" rtlCol="0">
            <a:spAutoFit/>
          </a:bodyPr>
          <a:lstStyle/>
          <a:p>
            <a:r>
              <a:rPr lang="en-CA" dirty="0" smtClean="0"/>
              <a:t>2K Result</a:t>
            </a:r>
            <a:endParaRPr lang="en-CA" dirty="0"/>
          </a:p>
        </p:txBody>
      </p:sp>
      <p:sp>
        <p:nvSpPr>
          <p:cNvPr id="11" name="TextBox 10"/>
          <p:cNvSpPr txBox="1"/>
          <p:nvPr/>
        </p:nvSpPr>
        <p:spPr>
          <a:xfrm>
            <a:off x="3108221" y="3183308"/>
            <a:ext cx="1292329" cy="346249"/>
          </a:xfrm>
          <a:prstGeom prst="rect">
            <a:avLst/>
          </a:prstGeom>
          <a:noFill/>
        </p:spPr>
        <p:txBody>
          <a:bodyPr wrap="square" lIns="68580" tIns="34290" rIns="68580" bIns="34290" rtlCol="0">
            <a:spAutoFit/>
          </a:bodyPr>
          <a:lstStyle/>
          <a:p>
            <a:r>
              <a:rPr lang="en-CA" dirty="0" smtClean="0"/>
              <a:t>4.2K Result</a:t>
            </a:r>
            <a:endParaRPr lang="en-CA" dirty="0"/>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3158" y="575014"/>
            <a:ext cx="2840093" cy="2199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7800" y="5283199"/>
            <a:ext cx="5958683" cy="707886"/>
          </a:xfrm>
          <a:prstGeom prst="rect">
            <a:avLst/>
          </a:prstGeom>
          <a:noFill/>
        </p:spPr>
        <p:txBody>
          <a:bodyPr wrap="square" rtlCol="0">
            <a:spAutoFit/>
          </a:bodyPr>
          <a:lstStyle/>
          <a:p>
            <a:r>
              <a:rPr lang="en-CA" sz="2000" dirty="0" smtClean="0">
                <a:solidFill>
                  <a:srgbClr val="C00000"/>
                </a:solidFill>
              </a:rPr>
              <a:t>New SSR variant prototype successfully completed by TRIUMF - RISP adopts balloon for SSR1 and SSR2.</a:t>
            </a:r>
            <a:endParaRPr lang="en-CA" sz="2000" dirty="0">
              <a:solidFill>
                <a:srgbClr val="C00000"/>
              </a:solidFill>
            </a:endParaRPr>
          </a:p>
        </p:txBody>
      </p:sp>
    </p:spTree>
    <p:extLst>
      <p:ext uri="{BB962C8B-B14F-4D97-AF65-F5344CB8AC3E}">
        <p14:creationId xmlns:p14="http://schemas.microsoft.com/office/powerpoint/2010/main" val="20545028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2572784"/>
            <a:ext cx="8229600" cy="775093"/>
          </a:xfrm>
        </p:spPr>
        <p:txBody>
          <a:bodyPr>
            <a:normAutofit/>
          </a:bodyPr>
          <a:lstStyle/>
          <a:p>
            <a:pPr lvl="0"/>
            <a:r>
              <a:rPr lang="en-US" dirty="0" smtClean="0">
                <a:solidFill>
                  <a:schemeClr val="tx1"/>
                </a:solidFill>
              </a:rPr>
              <a:t>Role of Frequency</a:t>
            </a:r>
            <a:endParaRPr lang="en-CA" dirty="0">
              <a:solidFill>
                <a:schemeClr val="tx1"/>
              </a:solidFill>
            </a:endParaRPr>
          </a:p>
        </p:txBody>
      </p:sp>
    </p:spTree>
    <p:extLst>
      <p:ext uri="{BB962C8B-B14F-4D97-AF65-F5344CB8AC3E}">
        <p14:creationId xmlns:p14="http://schemas.microsoft.com/office/powerpoint/2010/main" val="30337329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06" b="1211"/>
          <a:stretch/>
        </p:blipFill>
        <p:spPr>
          <a:xfrm>
            <a:off x="492368" y="2143630"/>
            <a:ext cx="3928273" cy="2123023"/>
          </a:xfrm>
          <a:prstGeom prst="rect">
            <a:avLst/>
          </a:prstGeom>
        </p:spPr>
      </p:pic>
      <p:pic>
        <p:nvPicPr>
          <p:cNvPr id="6" name="Picture 5"/>
          <p:cNvPicPr>
            <a:picLocks noChangeAspect="1"/>
          </p:cNvPicPr>
          <p:nvPr/>
        </p:nvPicPr>
        <p:blipFill rotWithShape="1">
          <a:blip r:embed="rId4"/>
          <a:srcRect l="396" b="1676"/>
          <a:stretch/>
        </p:blipFill>
        <p:spPr>
          <a:xfrm>
            <a:off x="4722114" y="1992373"/>
            <a:ext cx="3887374" cy="2100121"/>
          </a:xfrm>
          <a:prstGeom prst="rect">
            <a:avLst/>
          </a:prstGeom>
        </p:spPr>
      </p:pic>
      <p:sp>
        <p:nvSpPr>
          <p:cNvPr id="7" name="TextBox 6"/>
          <p:cNvSpPr txBox="1"/>
          <p:nvPr/>
        </p:nvSpPr>
        <p:spPr>
          <a:xfrm>
            <a:off x="963861" y="1061564"/>
            <a:ext cx="3498339" cy="461665"/>
          </a:xfrm>
          <a:prstGeom prst="rect">
            <a:avLst/>
          </a:prstGeom>
          <a:noFill/>
        </p:spPr>
        <p:txBody>
          <a:bodyPr wrap="square" rtlCol="0">
            <a:spAutoFit/>
          </a:bodyPr>
          <a:lstStyle/>
          <a:p>
            <a:r>
              <a:rPr lang="en-US" sz="2400" dirty="0"/>
              <a:t>Surface Electric Field</a:t>
            </a:r>
          </a:p>
        </p:txBody>
      </p:sp>
      <p:sp>
        <p:nvSpPr>
          <p:cNvPr id="8" name="TextBox 7"/>
          <p:cNvSpPr txBox="1"/>
          <p:nvPr/>
        </p:nvSpPr>
        <p:spPr>
          <a:xfrm>
            <a:off x="5111150" y="1061563"/>
            <a:ext cx="3498339" cy="461665"/>
          </a:xfrm>
          <a:prstGeom prst="rect">
            <a:avLst/>
          </a:prstGeom>
          <a:noFill/>
        </p:spPr>
        <p:txBody>
          <a:bodyPr wrap="square" rtlCol="0">
            <a:spAutoFit/>
          </a:bodyPr>
          <a:lstStyle/>
          <a:p>
            <a:r>
              <a:rPr lang="en-US" sz="2400" dirty="0"/>
              <a:t>Surface Magnetic Field</a:t>
            </a:r>
          </a:p>
        </p:txBody>
      </p:sp>
      <p:sp>
        <p:nvSpPr>
          <p:cNvPr id="3" name="TextBox 2"/>
          <p:cNvSpPr txBox="1"/>
          <p:nvPr/>
        </p:nvSpPr>
        <p:spPr>
          <a:xfrm>
            <a:off x="784469" y="1600982"/>
            <a:ext cx="1547446" cy="369332"/>
          </a:xfrm>
          <a:prstGeom prst="rect">
            <a:avLst/>
          </a:prstGeom>
          <a:noFill/>
        </p:spPr>
        <p:txBody>
          <a:bodyPr wrap="square" rtlCol="0">
            <a:spAutoFit/>
          </a:bodyPr>
          <a:lstStyle/>
          <a:p>
            <a:r>
              <a:rPr lang="en-US" dirty="0"/>
              <a:t>325 MHz</a:t>
            </a:r>
          </a:p>
        </p:txBody>
      </p:sp>
      <p:sp>
        <p:nvSpPr>
          <p:cNvPr id="9" name="TextBox 8"/>
          <p:cNvSpPr txBox="1"/>
          <p:nvPr/>
        </p:nvSpPr>
        <p:spPr>
          <a:xfrm>
            <a:off x="2791347" y="1603838"/>
            <a:ext cx="1547446" cy="369332"/>
          </a:xfrm>
          <a:prstGeom prst="rect">
            <a:avLst/>
          </a:prstGeom>
          <a:noFill/>
        </p:spPr>
        <p:txBody>
          <a:bodyPr wrap="square" rtlCol="0">
            <a:spAutoFit/>
          </a:bodyPr>
          <a:lstStyle/>
          <a:p>
            <a:r>
              <a:rPr lang="en-US" dirty="0"/>
              <a:t>650 MHz</a:t>
            </a:r>
          </a:p>
        </p:txBody>
      </p:sp>
      <p:sp>
        <p:nvSpPr>
          <p:cNvPr id="10" name="TextBox 9"/>
          <p:cNvSpPr txBox="1"/>
          <p:nvPr/>
        </p:nvSpPr>
        <p:spPr>
          <a:xfrm>
            <a:off x="5079999" y="1599653"/>
            <a:ext cx="1547446" cy="369332"/>
          </a:xfrm>
          <a:prstGeom prst="rect">
            <a:avLst/>
          </a:prstGeom>
          <a:noFill/>
        </p:spPr>
        <p:txBody>
          <a:bodyPr wrap="square" rtlCol="0">
            <a:spAutoFit/>
          </a:bodyPr>
          <a:lstStyle/>
          <a:p>
            <a:r>
              <a:rPr lang="en-US" dirty="0"/>
              <a:t>325 MHz</a:t>
            </a:r>
          </a:p>
        </p:txBody>
      </p:sp>
      <p:sp>
        <p:nvSpPr>
          <p:cNvPr id="11" name="TextBox 10"/>
          <p:cNvSpPr txBox="1"/>
          <p:nvPr/>
        </p:nvSpPr>
        <p:spPr>
          <a:xfrm>
            <a:off x="7216726" y="1600982"/>
            <a:ext cx="1547446" cy="369332"/>
          </a:xfrm>
          <a:prstGeom prst="rect">
            <a:avLst/>
          </a:prstGeom>
          <a:noFill/>
        </p:spPr>
        <p:txBody>
          <a:bodyPr wrap="square" rtlCol="0">
            <a:spAutoFit/>
          </a:bodyPr>
          <a:lstStyle/>
          <a:p>
            <a:r>
              <a:rPr lang="en-US" dirty="0"/>
              <a:t>650 MHz</a:t>
            </a:r>
          </a:p>
        </p:txBody>
      </p:sp>
      <p:sp>
        <p:nvSpPr>
          <p:cNvPr id="12" name="TextBox 11"/>
          <p:cNvSpPr txBox="1"/>
          <p:nvPr/>
        </p:nvSpPr>
        <p:spPr>
          <a:xfrm>
            <a:off x="987669" y="4397222"/>
            <a:ext cx="1547446" cy="369332"/>
          </a:xfrm>
          <a:prstGeom prst="rect">
            <a:avLst/>
          </a:prstGeom>
          <a:noFill/>
        </p:spPr>
        <p:txBody>
          <a:bodyPr wrap="square" rtlCol="0">
            <a:spAutoFit/>
          </a:bodyPr>
          <a:lstStyle/>
          <a:p>
            <a:r>
              <a:rPr lang="en-US" dirty="0"/>
              <a:t>975 MHz</a:t>
            </a:r>
          </a:p>
        </p:txBody>
      </p:sp>
      <p:sp>
        <p:nvSpPr>
          <p:cNvPr id="13" name="TextBox 12"/>
          <p:cNvSpPr txBox="1"/>
          <p:nvPr/>
        </p:nvSpPr>
        <p:spPr>
          <a:xfrm>
            <a:off x="2943747" y="4413817"/>
            <a:ext cx="1547446" cy="369332"/>
          </a:xfrm>
          <a:prstGeom prst="rect">
            <a:avLst/>
          </a:prstGeom>
          <a:noFill/>
        </p:spPr>
        <p:txBody>
          <a:bodyPr wrap="square" rtlCol="0">
            <a:spAutoFit/>
          </a:bodyPr>
          <a:lstStyle/>
          <a:p>
            <a:r>
              <a:rPr lang="en-US" dirty="0"/>
              <a:t>1300 MHz</a:t>
            </a:r>
          </a:p>
        </p:txBody>
      </p:sp>
      <p:sp>
        <p:nvSpPr>
          <p:cNvPr id="14" name="TextBox 13"/>
          <p:cNvSpPr txBox="1"/>
          <p:nvPr/>
        </p:nvSpPr>
        <p:spPr>
          <a:xfrm>
            <a:off x="5146066" y="4411592"/>
            <a:ext cx="1269136" cy="369332"/>
          </a:xfrm>
          <a:prstGeom prst="rect">
            <a:avLst/>
          </a:prstGeom>
          <a:noFill/>
        </p:spPr>
        <p:txBody>
          <a:bodyPr wrap="square" rtlCol="0">
            <a:spAutoFit/>
          </a:bodyPr>
          <a:lstStyle/>
          <a:p>
            <a:r>
              <a:rPr lang="en-US" dirty="0"/>
              <a:t>975 MHz</a:t>
            </a:r>
          </a:p>
        </p:txBody>
      </p:sp>
      <p:sp>
        <p:nvSpPr>
          <p:cNvPr id="15" name="TextBox 14"/>
          <p:cNvSpPr txBox="1"/>
          <p:nvPr/>
        </p:nvSpPr>
        <p:spPr>
          <a:xfrm>
            <a:off x="7495036" y="4411593"/>
            <a:ext cx="1269136" cy="369332"/>
          </a:xfrm>
          <a:prstGeom prst="rect">
            <a:avLst/>
          </a:prstGeom>
          <a:noFill/>
        </p:spPr>
        <p:txBody>
          <a:bodyPr wrap="square" rtlCol="0">
            <a:spAutoFit/>
          </a:bodyPr>
          <a:lstStyle/>
          <a:p>
            <a:r>
              <a:rPr lang="en-US" dirty="0"/>
              <a:t>1300 MHz</a:t>
            </a:r>
          </a:p>
        </p:txBody>
      </p:sp>
      <p:sp>
        <p:nvSpPr>
          <p:cNvPr id="16" name="TextBox 15"/>
          <p:cNvSpPr txBox="1"/>
          <p:nvPr/>
        </p:nvSpPr>
        <p:spPr>
          <a:xfrm>
            <a:off x="492368" y="288681"/>
            <a:ext cx="8920844" cy="584775"/>
          </a:xfrm>
          <a:prstGeom prst="rect">
            <a:avLst/>
          </a:prstGeom>
          <a:noFill/>
        </p:spPr>
        <p:txBody>
          <a:bodyPr wrap="square" rtlCol="0">
            <a:spAutoFit/>
          </a:bodyPr>
          <a:lstStyle/>
          <a:p>
            <a:r>
              <a:rPr lang="en-CA" sz="3200" dirty="0" smtClean="0"/>
              <a:t>ODU Coaxial Test Cavities for fundamental study</a:t>
            </a:r>
            <a:endParaRPr lang="en-CA" sz="3200" dirty="0"/>
          </a:p>
        </p:txBody>
      </p:sp>
    </p:spTree>
    <p:extLst>
      <p:ext uri="{BB962C8B-B14F-4D97-AF65-F5344CB8AC3E}">
        <p14:creationId xmlns:p14="http://schemas.microsoft.com/office/powerpoint/2010/main" val="2384198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82337" y="1406278"/>
            <a:ext cx="5756725" cy="4090092"/>
          </a:xfrm>
          <a:prstGeom prst="rect">
            <a:avLst/>
          </a:prstGeom>
        </p:spPr>
      </p:pic>
      <p:sp>
        <p:nvSpPr>
          <p:cNvPr id="8" name="Title 7"/>
          <p:cNvSpPr>
            <a:spLocks noGrp="1"/>
          </p:cNvSpPr>
          <p:nvPr>
            <p:ph type="title"/>
          </p:nvPr>
        </p:nvSpPr>
        <p:spPr>
          <a:xfrm>
            <a:off x="457200" y="75101"/>
            <a:ext cx="8229600" cy="1020233"/>
          </a:xfrm>
        </p:spPr>
        <p:txBody>
          <a:bodyPr>
            <a:normAutofit fontScale="90000"/>
          </a:bodyPr>
          <a:lstStyle/>
          <a:p>
            <a:r>
              <a:rPr lang="en-US" dirty="0"/>
              <a:t>Low Field Frequency </a:t>
            </a:r>
            <a:r>
              <a:rPr lang="en-US" dirty="0" smtClean="0"/>
              <a:t>Dependence</a:t>
            </a:r>
            <a:br>
              <a:rPr lang="en-US" dirty="0" smtClean="0"/>
            </a:br>
            <a:r>
              <a:rPr lang="en-US" dirty="0" smtClean="0"/>
              <a:t>Initial tests (ODU) – more to come!</a:t>
            </a:r>
            <a:endParaRPr lang="en-US" dirty="0"/>
          </a:p>
        </p:txBody>
      </p:sp>
      <p:sp>
        <p:nvSpPr>
          <p:cNvPr id="3" name="TextBox 2"/>
          <p:cNvSpPr txBox="1"/>
          <p:nvPr/>
        </p:nvSpPr>
        <p:spPr>
          <a:xfrm>
            <a:off x="1496842" y="1496966"/>
            <a:ext cx="2426676" cy="369332"/>
          </a:xfrm>
          <a:prstGeom prst="rect">
            <a:avLst/>
          </a:prstGeom>
          <a:solidFill>
            <a:schemeClr val="bg1"/>
          </a:solidFill>
        </p:spPr>
        <p:txBody>
          <a:bodyPr wrap="square" rtlCol="0">
            <a:spAutoFit/>
          </a:bodyPr>
          <a:lstStyle/>
          <a:p>
            <a:r>
              <a:rPr lang="en-US" dirty="0"/>
              <a:t>No low-T baking</a:t>
            </a:r>
          </a:p>
        </p:txBody>
      </p:sp>
      <p:sp>
        <p:nvSpPr>
          <p:cNvPr id="4" name="TextBox 3"/>
          <p:cNvSpPr txBox="1"/>
          <p:nvPr/>
        </p:nvSpPr>
        <p:spPr>
          <a:xfrm>
            <a:off x="4165600" y="1496966"/>
            <a:ext cx="1409700" cy="461665"/>
          </a:xfrm>
          <a:prstGeom prst="rect">
            <a:avLst/>
          </a:prstGeom>
          <a:solidFill>
            <a:schemeClr val="bg1"/>
          </a:solidFill>
        </p:spPr>
        <p:txBody>
          <a:bodyPr wrap="square" rtlCol="0">
            <a:spAutoFit/>
          </a:bodyPr>
          <a:lstStyle/>
          <a:p>
            <a:pPr algn="ctr"/>
            <a:r>
              <a:rPr lang="en-CA" sz="2400" dirty="0" smtClean="0"/>
              <a:t>ODU</a:t>
            </a:r>
            <a:endParaRPr lang="en-CA" sz="2400" dirty="0"/>
          </a:p>
        </p:txBody>
      </p:sp>
      <p:graphicFrame>
        <p:nvGraphicFramePr>
          <p:cNvPr id="5" name="Object 4"/>
          <p:cNvGraphicFramePr>
            <a:graphicFrameLocks noChangeAspect="1"/>
          </p:cNvGraphicFramePr>
          <p:nvPr>
            <p:extLst>
              <p:ext uri="{D42A27DB-BD31-4B8C-83A1-F6EECF244321}">
                <p14:modId xmlns:p14="http://schemas.microsoft.com/office/powerpoint/2010/main" val="2131773421"/>
              </p:ext>
            </p:extLst>
          </p:nvPr>
        </p:nvGraphicFramePr>
        <p:xfrm>
          <a:off x="6126030" y="2085810"/>
          <a:ext cx="3017970" cy="1614310"/>
        </p:xfrm>
        <a:graphic>
          <a:graphicData uri="http://schemas.openxmlformats.org/presentationml/2006/ole">
            <mc:AlternateContent xmlns:mc="http://schemas.openxmlformats.org/markup-compatibility/2006">
              <mc:Choice xmlns:v="urn:schemas-microsoft-com:vml" Requires="v">
                <p:oleObj spid="_x0000_s6161" name="Equation" r:id="rId5" imgW="3454200" imgH="2070000" progId="Equation.DSMT4">
                  <p:embed/>
                </p:oleObj>
              </mc:Choice>
              <mc:Fallback>
                <p:oleObj name="Equation" r:id="rId5" imgW="3454200" imgH="207000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6030" y="2085810"/>
                        <a:ext cx="3017970" cy="1614310"/>
                      </a:xfrm>
                      <a:prstGeom prst="rect">
                        <a:avLst/>
                      </a:prstGeom>
                      <a:noFill/>
                      <a:ln>
                        <a:noFill/>
                      </a:ln>
                    </p:spPr>
                  </p:pic>
                </p:oleObj>
              </mc:Fallback>
            </mc:AlternateContent>
          </a:graphicData>
        </a:graphic>
      </p:graphicFrame>
      <p:pic>
        <p:nvPicPr>
          <p:cNvPr id="9" name="Picture 8"/>
          <p:cNvPicPr/>
          <p:nvPr/>
        </p:nvPicPr>
        <p:blipFill rotWithShape="1">
          <a:blip r:embed="rId7" cstate="print">
            <a:extLst>
              <a:ext uri="{28A0092B-C50C-407E-A947-70E740481C1C}">
                <a14:useLocalDpi xmlns:a14="http://schemas.microsoft.com/office/drawing/2010/main" val="0"/>
              </a:ext>
            </a:extLst>
          </a:blip>
          <a:srcRect r="13860"/>
          <a:stretch/>
        </p:blipFill>
        <p:spPr bwMode="auto">
          <a:xfrm>
            <a:off x="6324600" y="3988692"/>
            <a:ext cx="2171701" cy="13072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674784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2638034" y="50370"/>
            <a:ext cx="6117852" cy="559241"/>
          </a:xfrm>
          <a:prstGeom prst="rect">
            <a:avLst/>
          </a:prstGeom>
        </p:spPr>
        <p:txBody>
          <a:bodyPr/>
          <a:lstStyle>
            <a:lvl1pPr algn="r" defTabSz="457200" rtl="0" eaLnBrk="1" latinLnBrk="0" hangingPunct="1">
              <a:spcBef>
                <a:spcPct val="0"/>
              </a:spcBef>
              <a:buNone/>
              <a:defRPr sz="2000" kern="1200">
                <a:solidFill>
                  <a:srgbClr val="FFFFFF"/>
                </a:solidFill>
                <a:latin typeface="Myriad Pro SemiExt" pitchFamily="34" charset="0"/>
                <a:ea typeface="+mj-ea"/>
                <a:cs typeface="Myriad Pro SemiExt" pitchFamily="34" charset="0"/>
              </a:defRPr>
            </a:lvl1pPr>
          </a:lstStyle>
          <a:p>
            <a:r>
              <a:rPr lang="en-US" dirty="0" smtClean="0"/>
              <a:t>Lowest Modes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5688" y="573634"/>
            <a:ext cx="3733800" cy="278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179" y="3334882"/>
            <a:ext cx="4802823" cy="2776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Date Placeholder 4"/>
          <p:cNvSpPr>
            <a:spLocks noGrp="1"/>
          </p:cNvSpPr>
          <p:nvPr>
            <p:ph type="dt" sz="half" idx="4294967295"/>
          </p:nvPr>
        </p:nvSpPr>
        <p:spPr>
          <a:xfrm>
            <a:off x="457200" y="5835068"/>
            <a:ext cx="2133600" cy="326751"/>
          </a:xfrm>
          <a:prstGeom prst="rect">
            <a:avLst/>
          </a:prstGeom>
        </p:spPr>
        <p:txBody>
          <a:bodyPr/>
          <a:lstStyle/>
          <a:p>
            <a:pPr>
              <a:defRPr/>
            </a:pPr>
            <a:r>
              <a:rPr lang="en-US" sz="1200" dirty="0" smtClean="0"/>
              <a:t>June </a:t>
            </a:r>
            <a:r>
              <a:rPr lang="en-US" sz="1200" dirty="0" smtClean="0"/>
              <a:t>27, </a:t>
            </a:r>
            <a:r>
              <a:rPr lang="en-US" sz="1200" dirty="0" smtClean="0"/>
              <a:t>2018</a:t>
            </a:r>
            <a:endParaRPr lang="en-US" sz="1200" dirty="0"/>
          </a:p>
        </p:txBody>
      </p:sp>
      <p:sp>
        <p:nvSpPr>
          <p:cNvPr id="31" name="Footer Placeholder 7"/>
          <p:cNvSpPr>
            <a:spLocks noGrp="1"/>
          </p:cNvSpPr>
          <p:nvPr>
            <p:ph type="ftr" sz="quarter" idx="11"/>
          </p:nvPr>
        </p:nvSpPr>
        <p:spPr>
          <a:xfrm>
            <a:off x="3124200" y="5835068"/>
            <a:ext cx="4025900" cy="326751"/>
          </a:xfrm>
        </p:spPr>
        <p:txBody>
          <a:bodyPr/>
          <a:lstStyle/>
          <a:p>
            <a:pPr algn="ctr">
              <a:defRPr/>
            </a:pPr>
            <a:r>
              <a:rPr lang="en-US" sz="1200" dirty="0" smtClean="0"/>
              <a:t>TTC June 2018 Riken – TRIUMF - </a:t>
            </a:r>
            <a:r>
              <a:rPr lang="en-US" sz="1200" dirty="0" smtClean="0"/>
              <a:t>Coaxial</a:t>
            </a:r>
            <a:endParaRPr lang="en-US" sz="1200" dirty="0"/>
          </a:p>
        </p:txBody>
      </p:sp>
      <p:sp>
        <p:nvSpPr>
          <p:cNvPr id="32" name="Slide Number Placeholder 8"/>
          <p:cNvSpPr>
            <a:spLocks noGrp="1"/>
          </p:cNvSpPr>
          <p:nvPr>
            <p:ph type="sldNum" sz="quarter" idx="12"/>
          </p:nvPr>
        </p:nvSpPr>
        <p:spPr>
          <a:xfrm>
            <a:off x="6553200" y="5835068"/>
            <a:ext cx="2133600" cy="326751"/>
          </a:xfrm>
        </p:spPr>
        <p:txBody>
          <a:bodyPr/>
          <a:lstStyle/>
          <a:p>
            <a:pPr algn="r">
              <a:defRPr/>
            </a:pPr>
            <a:fld id="{5365B995-CD88-4015-BF6E-CCF92A2BA549}" type="slidenum">
              <a:rPr lang="en-US" sz="1200" smtClean="0"/>
              <a:pPr algn="r">
                <a:defRPr/>
              </a:pPr>
              <a:t>16</a:t>
            </a:fld>
            <a:endParaRPr lang="en-US" sz="1200" dirty="0"/>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850" y="1177942"/>
            <a:ext cx="2771550" cy="2855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9856" y="50370"/>
            <a:ext cx="8119632" cy="1077218"/>
          </a:xfrm>
          <a:prstGeom prst="rect">
            <a:avLst/>
          </a:prstGeom>
          <a:noFill/>
        </p:spPr>
        <p:txBody>
          <a:bodyPr wrap="square" rtlCol="0">
            <a:spAutoFit/>
          </a:bodyPr>
          <a:lstStyle/>
          <a:p>
            <a:r>
              <a:rPr lang="en-CA" sz="3200" dirty="0" smtClean="0"/>
              <a:t>TRIUMF Coaxial Test Cavities for fundamental study – soon to test!</a:t>
            </a:r>
            <a:endParaRPr lang="en-CA" sz="3200" dirty="0"/>
          </a:p>
        </p:txBody>
      </p:sp>
      <p:sp>
        <p:nvSpPr>
          <p:cNvPr id="4" name="Rectangle 3"/>
          <p:cNvSpPr/>
          <p:nvPr/>
        </p:nvSpPr>
        <p:spPr>
          <a:xfrm>
            <a:off x="303688" y="4261439"/>
            <a:ext cx="3823812" cy="1015663"/>
          </a:xfrm>
          <a:prstGeom prst="rect">
            <a:avLst/>
          </a:prstGeom>
        </p:spPr>
        <p:txBody>
          <a:bodyPr wrap="square">
            <a:spAutoFit/>
          </a:bodyPr>
          <a:lstStyle/>
          <a:p>
            <a:pPr marL="180000" indent="-180000">
              <a:spcBef>
                <a:spcPts val="600"/>
              </a:spcBef>
              <a:buFont typeface="Arial" panose="020B0604020202020204" pitchFamily="34" charset="0"/>
              <a:buChar char="•"/>
            </a:pPr>
            <a:r>
              <a:rPr lang="en-CA" sz="2000" dirty="0" smtClean="0"/>
              <a:t>The cavities are designed as the coaxial equivalent of a 1.3GHz single cell cavity for TEM R&amp;D</a:t>
            </a:r>
            <a:endParaRPr lang="en-CA" sz="2000" dirty="0" smtClean="0"/>
          </a:p>
        </p:txBody>
      </p:sp>
    </p:spTree>
    <p:extLst>
      <p:ext uri="{BB962C8B-B14F-4D97-AF65-F5344CB8AC3E}">
        <p14:creationId xmlns:p14="http://schemas.microsoft.com/office/powerpoint/2010/main" val="12703912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15141B-0121-4950-B7B7-C1FE1957098C}"/>
              </a:ext>
            </a:extLst>
          </p:cNvPr>
          <p:cNvSpPr>
            <a:spLocks noGrp="1"/>
          </p:cNvSpPr>
          <p:nvPr>
            <p:ph type="title"/>
          </p:nvPr>
        </p:nvSpPr>
        <p:spPr>
          <a:xfrm>
            <a:off x="0" y="-87783"/>
            <a:ext cx="9258300" cy="724656"/>
          </a:xfrm>
        </p:spPr>
        <p:txBody>
          <a:bodyPr>
            <a:normAutofit/>
          </a:bodyPr>
          <a:lstStyle/>
          <a:p>
            <a:r>
              <a:rPr lang="en-US" sz="2000" dirty="0" smtClean="0">
                <a:solidFill>
                  <a:schemeClr val="bg1"/>
                </a:solidFill>
              </a:rPr>
              <a:t>Summary</a:t>
            </a:r>
            <a:endParaRPr lang="en-US" sz="2000" dirty="0">
              <a:solidFill>
                <a:schemeClr val="bg1"/>
              </a:solidFill>
            </a:endParaRPr>
          </a:p>
        </p:txBody>
      </p:sp>
      <p:sp>
        <p:nvSpPr>
          <p:cNvPr id="11" name="Rectangle 10"/>
          <p:cNvSpPr/>
          <p:nvPr/>
        </p:nvSpPr>
        <p:spPr>
          <a:xfrm>
            <a:off x="342900" y="896111"/>
            <a:ext cx="4076700" cy="4655121"/>
          </a:xfrm>
          <a:prstGeom prst="rect">
            <a:avLst/>
          </a:prstGeom>
        </p:spPr>
        <p:txBody>
          <a:bodyPr wrap="square" lIns="68580" tIns="34290" rIns="68580" bIns="34290">
            <a:spAutoFit/>
          </a:bodyPr>
          <a:lstStyle/>
          <a:p>
            <a:pPr marL="180000" indent="-180000">
              <a:spcBef>
                <a:spcPts val="600"/>
              </a:spcBef>
              <a:buFont typeface="Arial" panose="020B0604020202020204" pitchFamily="34" charset="0"/>
              <a:buChar char="•"/>
            </a:pPr>
            <a:r>
              <a:rPr lang="en-CA" altLang="en-US" sz="2400" dirty="0" smtClean="0">
                <a:latin typeface="Calibri" pitchFamily="34" charset="0"/>
                <a:cs typeface="Arial" pitchFamily="34" charset="0"/>
              </a:rPr>
              <a:t>Coaxial </a:t>
            </a:r>
            <a:r>
              <a:rPr lang="en-CA" altLang="en-US" sz="2400" dirty="0">
                <a:latin typeface="Calibri" pitchFamily="34" charset="0"/>
                <a:cs typeface="Arial" pitchFamily="34" charset="0"/>
              </a:rPr>
              <a:t>cavities have been fabricated and our being prepared for first cold test next </a:t>
            </a:r>
            <a:r>
              <a:rPr lang="en-CA" altLang="en-US" sz="2400" dirty="0" smtClean="0">
                <a:latin typeface="Calibri" pitchFamily="34" charset="0"/>
                <a:cs typeface="Arial" pitchFamily="34" charset="0"/>
              </a:rPr>
              <a:t>month</a:t>
            </a:r>
          </a:p>
          <a:p>
            <a:pPr marL="180000" indent="-180000">
              <a:spcBef>
                <a:spcPts val="600"/>
              </a:spcBef>
              <a:buFont typeface="Arial" panose="020B0604020202020204" pitchFamily="34" charset="0"/>
              <a:buChar char="•"/>
            </a:pPr>
            <a:r>
              <a:rPr lang="en-CA" altLang="en-US" sz="2400" dirty="0" smtClean="0">
                <a:latin typeface="Calibri" pitchFamily="34" charset="0"/>
                <a:cs typeface="Arial" pitchFamily="34" charset="0"/>
              </a:rPr>
              <a:t>Goal is to test the cavities at the fundamental and higher harmonics to characterize field dependent </a:t>
            </a:r>
            <a:r>
              <a:rPr lang="en-CA" altLang="en-US" sz="2400" dirty="0" err="1" smtClean="0">
                <a:latin typeface="Calibri" pitchFamily="34" charset="0"/>
                <a:cs typeface="Arial" pitchFamily="34" charset="0"/>
              </a:rPr>
              <a:t>rf</a:t>
            </a:r>
            <a:r>
              <a:rPr lang="en-CA" altLang="en-US" sz="2400" dirty="0" smtClean="0">
                <a:latin typeface="Calibri" pitchFamily="34" charset="0"/>
                <a:cs typeface="Arial" pitchFamily="34" charset="0"/>
              </a:rPr>
              <a:t> losses as a function of </a:t>
            </a:r>
            <a:r>
              <a:rPr lang="en-CA" altLang="en-US" sz="2400" dirty="0" err="1" smtClean="0">
                <a:latin typeface="Calibri" pitchFamily="34" charset="0"/>
                <a:cs typeface="Arial" pitchFamily="34" charset="0"/>
              </a:rPr>
              <a:t>rf</a:t>
            </a:r>
            <a:r>
              <a:rPr lang="en-CA" altLang="en-US" sz="2400" dirty="0" smtClean="0">
                <a:latin typeface="Calibri" pitchFamily="34" charset="0"/>
                <a:cs typeface="Arial" pitchFamily="34" charset="0"/>
              </a:rPr>
              <a:t> frequency</a:t>
            </a:r>
          </a:p>
          <a:p>
            <a:pPr marL="180000" indent="-180000">
              <a:spcBef>
                <a:spcPts val="600"/>
              </a:spcBef>
              <a:buFont typeface="Arial" panose="020B0604020202020204" pitchFamily="34" charset="0"/>
              <a:buChar char="•"/>
            </a:pPr>
            <a:r>
              <a:rPr lang="en-CA" altLang="en-US" sz="2400" dirty="0" smtClean="0">
                <a:latin typeface="Calibri" pitchFamily="34" charset="0"/>
                <a:cs typeface="Arial" pitchFamily="34" charset="0"/>
              </a:rPr>
              <a:t>A </a:t>
            </a:r>
            <a:r>
              <a:rPr lang="en-CA" altLang="en-US" sz="2400" dirty="0">
                <a:latin typeface="Calibri" pitchFamily="34" charset="0"/>
                <a:cs typeface="Arial" pitchFamily="34" charset="0"/>
              </a:rPr>
              <a:t>UHV </a:t>
            </a:r>
            <a:r>
              <a:rPr lang="en-CA" altLang="en-US" sz="2400" dirty="0" err="1">
                <a:latin typeface="Calibri" pitchFamily="34" charset="0"/>
                <a:cs typeface="Arial" pitchFamily="34" charset="0"/>
              </a:rPr>
              <a:t>rf</a:t>
            </a:r>
            <a:r>
              <a:rPr lang="en-CA" altLang="en-US" sz="2400" dirty="0">
                <a:latin typeface="Calibri" pitchFamily="34" charset="0"/>
                <a:cs typeface="Arial" pitchFamily="34" charset="0"/>
              </a:rPr>
              <a:t> induction oven is now </a:t>
            </a:r>
            <a:r>
              <a:rPr lang="en-CA" altLang="en-US" sz="2400" dirty="0" smtClean="0">
                <a:latin typeface="Calibri" pitchFamily="34" charset="0"/>
                <a:cs typeface="Arial" pitchFamily="34" charset="0"/>
              </a:rPr>
              <a:t>available for heat treatment studies – </a:t>
            </a:r>
            <a:r>
              <a:rPr lang="en-CA" altLang="en-US" sz="2400" dirty="0" err="1" smtClean="0">
                <a:latin typeface="Calibri" pitchFamily="34" charset="0"/>
                <a:cs typeface="Arial" pitchFamily="34" charset="0"/>
              </a:rPr>
              <a:t>ie</a:t>
            </a:r>
            <a:r>
              <a:rPr lang="en-CA" altLang="en-US" sz="2400" dirty="0" smtClean="0">
                <a:latin typeface="Calibri" pitchFamily="34" charset="0"/>
                <a:cs typeface="Arial" pitchFamily="34" charset="0"/>
              </a:rPr>
              <a:t> doping</a:t>
            </a:r>
            <a:endParaRPr lang="en-CA" altLang="en-US" sz="2400" dirty="0">
              <a:latin typeface="Calibri" pitchFamily="34" charset="0"/>
              <a:cs typeface="Arial" pitchFamily="34" charset="0"/>
            </a:endParaRPr>
          </a:p>
        </p:txBody>
      </p:sp>
      <p:pic>
        <p:nvPicPr>
          <p:cNvPr id="14" name="Content Placeholder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4071" y="1074925"/>
            <a:ext cx="2764829" cy="392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9212" y="3039003"/>
            <a:ext cx="1416059" cy="169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Footer Placeholder 7"/>
          <p:cNvSpPr>
            <a:spLocks noGrp="1"/>
          </p:cNvSpPr>
          <p:nvPr>
            <p:ph type="ftr" sz="quarter" idx="11"/>
          </p:nvPr>
        </p:nvSpPr>
        <p:spPr>
          <a:xfrm>
            <a:off x="3124200" y="5835068"/>
            <a:ext cx="4025900" cy="326751"/>
          </a:xfrm>
        </p:spPr>
        <p:txBody>
          <a:bodyPr/>
          <a:lstStyle/>
          <a:p>
            <a:pPr algn="ctr">
              <a:defRPr/>
            </a:pPr>
            <a:r>
              <a:rPr lang="en-US" sz="1200" dirty="0" smtClean="0"/>
              <a:t>TTC June 2018 Riken – TRIUMF - </a:t>
            </a:r>
            <a:r>
              <a:rPr lang="en-US" sz="1200" dirty="0" smtClean="0"/>
              <a:t>Coaxial</a:t>
            </a:r>
            <a:endParaRPr lang="en-US" sz="1200" dirty="0"/>
          </a:p>
        </p:txBody>
      </p:sp>
      <p:sp>
        <p:nvSpPr>
          <p:cNvPr id="18" name="Slide Number Placeholder 8"/>
          <p:cNvSpPr>
            <a:spLocks noGrp="1"/>
          </p:cNvSpPr>
          <p:nvPr>
            <p:ph type="sldNum" sz="quarter" idx="12"/>
          </p:nvPr>
        </p:nvSpPr>
        <p:spPr>
          <a:xfrm>
            <a:off x="6553200" y="5835068"/>
            <a:ext cx="2133600" cy="326751"/>
          </a:xfrm>
        </p:spPr>
        <p:txBody>
          <a:bodyPr/>
          <a:lstStyle/>
          <a:p>
            <a:pPr algn="r">
              <a:defRPr/>
            </a:pPr>
            <a:fld id="{5365B995-CD88-4015-BF6E-CCF92A2BA549}" type="slidenum">
              <a:rPr lang="en-US" sz="1200" smtClean="0"/>
              <a:pPr algn="r">
                <a:defRPr/>
              </a:pPr>
              <a:t>17</a:t>
            </a:fld>
            <a:endParaRPr lang="en-US" sz="1200" dirty="0"/>
          </a:p>
        </p:txBody>
      </p:sp>
      <p:sp>
        <p:nvSpPr>
          <p:cNvPr id="4" name="TextBox 3"/>
          <p:cNvSpPr txBox="1"/>
          <p:nvPr/>
        </p:nvSpPr>
        <p:spPr>
          <a:xfrm>
            <a:off x="444500" y="90688"/>
            <a:ext cx="8393137" cy="584775"/>
          </a:xfrm>
          <a:prstGeom prst="rect">
            <a:avLst/>
          </a:prstGeom>
          <a:noFill/>
        </p:spPr>
        <p:txBody>
          <a:bodyPr wrap="square" rtlCol="0">
            <a:spAutoFit/>
          </a:bodyPr>
          <a:lstStyle/>
          <a:p>
            <a:pPr algn="ctr"/>
            <a:r>
              <a:rPr lang="en-CA" sz="3200" dirty="0" smtClean="0"/>
              <a:t>New Developments – TRIUMF - heat treatments</a:t>
            </a:r>
            <a:endParaRPr lang="en-CA" sz="3200" dirty="0"/>
          </a:p>
        </p:txBody>
      </p:sp>
      <p:pic>
        <p:nvPicPr>
          <p:cNvPr id="1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174" r="24945"/>
          <a:stretch/>
        </p:blipFill>
        <p:spPr bwMode="auto">
          <a:xfrm>
            <a:off x="4597400" y="1074925"/>
            <a:ext cx="1456726" cy="17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42018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2448089"/>
            <a:ext cx="8229600" cy="775093"/>
          </a:xfrm>
        </p:spPr>
        <p:txBody>
          <a:bodyPr>
            <a:normAutofit/>
          </a:bodyPr>
          <a:lstStyle/>
          <a:p>
            <a:pPr lvl="0"/>
            <a:r>
              <a:rPr lang="en-US" dirty="0" smtClean="0">
                <a:solidFill>
                  <a:schemeClr val="tx1"/>
                </a:solidFill>
              </a:rPr>
              <a:t>Experience with heat treatments</a:t>
            </a:r>
            <a:endParaRPr lang="en-CA" dirty="0">
              <a:solidFill>
                <a:schemeClr val="tx1"/>
              </a:solidFill>
            </a:endParaRPr>
          </a:p>
        </p:txBody>
      </p:sp>
    </p:spTree>
    <p:extLst>
      <p:ext uri="{BB962C8B-B14F-4D97-AF65-F5344CB8AC3E}">
        <p14:creationId xmlns:p14="http://schemas.microsoft.com/office/powerpoint/2010/main" val="6258998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305" y="324670"/>
            <a:ext cx="6715370" cy="580479"/>
          </a:xfrm>
        </p:spPr>
        <p:txBody>
          <a:bodyPr>
            <a:normAutofit fontScale="90000"/>
          </a:bodyPr>
          <a:lstStyle/>
          <a:p>
            <a:r>
              <a:rPr lang="en-US" sz="4000" dirty="0"/>
              <a:t>QWR 120C Bake</a:t>
            </a:r>
            <a:endParaRPr lang="en-CA" sz="4000" dirty="0"/>
          </a:p>
        </p:txBody>
      </p:sp>
      <p:sp>
        <p:nvSpPr>
          <p:cNvPr id="3" name="Content Placeholder 2"/>
          <p:cNvSpPr>
            <a:spLocks noGrp="1"/>
          </p:cNvSpPr>
          <p:nvPr>
            <p:ph idx="1"/>
          </p:nvPr>
        </p:nvSpPr>
        <p:spPr>
          <a:xfrm>
            <a:off x="0" y="1194903"/>
            <a:ext cx="2578894" cy="3226109"/>
          </a:xfrm>
        </p:spPr>
        <p:txBody>
          <a:bodyPr>
            <a:normAutofit fontScale="92500" lnSpcReduction="20000"/>
          </a:bodyPr>
          <a:lstStyle/>
          <a:p>
            <a:pPr marL="216000" indent="-216000">
              <a:lnSpc>
                <a:spcPct val="110000"/>
              </a:lnSpc>
              <a:spcBef>
                <a:spcPts val="1200"/>
              </a:spcBef>
            </a:pPr>
            <a:r>
              <a:rPr lang="en-CA" sz="2400" dirty="0" smtClean="0"/>
              <a:t>120C Bake applied for 48 hours</a:t>
            </a:r>
          </a:p>
          <a:p>
            <a:pPr marL="216000" indent="-216000">
              <a:lnSpc>
                <a:spcPct val="110000"/>
              </a:lnSpc>
              <a:spcBef>
                <a:spcPts val="1200"/>
              </a:spcBef>
            </a:pPr>
            <a:r>
              <a:rPr lang="en-CA" sz="2400" dirty="0" smtClean="0"/>
              <a:t>The bake modifies the MFP within the surface layer and improves R</a:t>
            </a:r>
            <a:r>
              <a:rPr lang="en-CA" sz="2400" baseline="-25000" dirty="0" smtClean="0"/>
              <a:t>BCS</a:t>
            </a:r>
            <a:r>
              <a:rPr lang="en-CA" sz="2400" dirty="0" smtClean="0"/>
              <a:t> at the expense of increasing the residual </a:t>
            </a:r>
            <a:r>
              <a:rPr lang="en-CA" sz="2400" dirty="0" err="1" smtClean="0"/>
              <a:t>R</a:t>
            </a:r>
            <a:r>
              <a:rPr lang="en-CA" sz="2400" baseline="-25000" dirty="0" err="1" smtClean="0"/>
              <a:t>res</a:t>
            </a:r>
            <a:r>
              <a:rPr lang="en-CA" sz="2400" dirty="0" smtClean="0"/>
              <a:t> </a:t>
            </a:r>
            <a:endParaRPr lang="en-CA" sz="2400" dirty="0"/>
          </a:p>
        </p:txBody>
      </p:sp>
      <p:grpSp>
        <p:nvGrpSpPr>
          <p:cNvPr id="9" name="Group 8"/>
          <p:cNvGrpSpPr/>
          <p:nvPr/>
        </p:nvGrpSpPr>
        <p:grpSpPr>
          <a:xfrm>
            <a:off x="2707482" y="1568648"/>
            <a:ext cx="6436518" cy="3702558"/>
            <a:chOff x="457201" y="1338688"/>
            <a:chExt cx="8229597" cy="4941185"/>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1338688"/>
              <a:ext cx="8229597" cy="4941185"/>
            </a:xfrm>
            <a:prstGeom prst="rect">
              <a:avLst/>
            </a:prstGeom>
          </p:spPr>
        </p:pic>
        <p:sp>
          <p:nvSpPr>
            <p:cNvPr id="5" name="Down Arrow 4"/>
            <p:cNvSpPr/>
            <p:nvPr/>
          </p:nvSpPr>
          <p:spPr>
            <a:xfrm flipV="1">
              <a:off x="4003588" y="3645242"/>
              <a:ext cx="395416" cy="426929"/>
            </a:xfrm>
            <a:prstGeom prst="downArrow">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Down Arrow 5"/>
            <p:cNvSpPr/>
            <p:nvPr/>
          </p:nvSpPr>
          <p:spPr>
            <a:xfrm>
              <a:off x="1309815" y="1618736"/>
              <a:ext cx="395416" cy="345990"/>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TextBox 6"/>
            <p:cNvSpPr txBox="1"/>
            <p:nvPr/>
          </p:nvSpPr>
          <p:spPr>
            <a:xfrm>
              <a:off x="4876788" y="1513115"/>
              <a:ext cx="2375591" cy="492886"/>
            </a:xfrm>
            <a:prstGeom prst="rect">
              <a:avLst/>
            </a:prstGeom>
            <a:solidFill>
              <a:schemeClr val="bg1"/>
            </a:solidFill>
          </p:spPr>
          <p:txBody>
            <a:bodyPr wrap="square" rtlCol="0">
              <a:spAutoFit/>
            </a:bodyPr>
            <a:lstStyle/>
            <a:p>
              <a:r>
                <a:rPr lang="en-CA" dirty="0" smtClean="0"/>
                <a:t>120micron BCP</a:t>
              </a:r>
              <a:endParaRPr lang="en-CA" dirty="0"/>
            </a:p>
          </p:txBody>
        </p:sp>
        <p:sp>
          <p:nvSpPr>
            <p:cNvPr id="8" name="TextBox 7"/>
            <p:cNvSpPr txBox="1"/>
            <p:nvPr/>
          </p:nvSpPr>
          <p:spPr>
            <a:xfrm>
              <a:off x="1309815" y="5136531"/>
              <a:ext cx="5776785" cy="698254"/>
            </a:xfrm>
            <a:prstGeom prst="rect">
              <a:avLst/>
            </a:prstGeom>
            <a:solidFill>
              <a:schemeClr val="bg1"/>
            </a:solidFill>
          </p:spPr>
          <p:txBody>
            <a:bodyPr wrap="square" rtlCol="0">
              <a:spAutoFit/>
            </a:bodyPr>
            <a:lstStyle/>
            <a:p>
              <a:r>
                <a:rPr lang="en-CA" sz="1400" dirty="0" smtClean="0"/>
                <a:t>120C bake lowers BCS but increases residual so 4K performance improved but 2K performance reduced</a:t>
              </a:r>
              <a:endParaRPr lang="en-CA" sz="1400" dirty="0"/>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98" y="4323907"/>
            <a:ext cx="2493169" cy="1446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a:xfrm flipH="1">
            <a:off x="1471613" y="4735584"/>
            <a:ext cx="292895" cy="3162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3924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140"/>
            <a:ext cx="8229600" cy="694525"/>
          </a:xfrm>
        </p:spPr>
        <p:txBody>
          <a:bodyPr>
            <a:normAutofit fontScale="90000"/>
          </a:bodyPr>
          <a:lstStyle/>
          <a:p>
            <a:pPr lvl="0"/>
            <a:r>
              <a:rPr lang="en-US" sz="2800" dirty="0" smtClean="0"/>
              <a:t>(1) Performance results Q,Rs(B) vs </a:t>
            </a:r>
            <a:r>
              <a:rPr lang="en-US" sz="2800" dirty="0" err="1" smtClean="0"/>
              <a:t>Ea,B</a:t>
            </a:r>
            <a:r>
              <a:rPr lang="en-US" sz="2800" dirty="0" smtClean="0"/>
              <a:t> from various labs</a:t>
            </a:r>
            <a:r>
              <a:rPr lang="en-CA" sz="2800" dirty="0" smtClean="0"/>
              <a:t/>
            </a:r>
            <a:br>
              <a:rPr lang="en-CA" sz="2800" dirty="0" smtClean="0"/>
            </a:br>
            <a:endParaRPr lang="en-CA" sz="2800" dirty="0"/>
          </a:p>
        </p:txBody>
      </p:sp>
      <p:sp>
        <p:nvSpPr>
          <p:cNvPr id="3" name="TextBox 2"/>
          <p:cNvSpPr txBox="1"/>
          <p:nvPr/>
        </p:nvSpPr>
        <p:spPr>
          <a:xfrm>
            <a:off x="312512" y="614554"/>
            <a:ext cx="8208912" cy="1200329"/>
          </a:xfrm>
          <a:prstGeom prst="rect">
            <a:avLst/>
          </a:prstGeom>
          <a:noFill/>
        </p:spPr>
        <p:txBody>
          <a:bodyPr wrap="square" rtlCol="0">
            <a:spAutoFit/>
          </a:bodyPr>
          <a:lstStyle/>
          <a:p>
            <a:r>
              <a:rPr lang="en-CA" dirty="0" smtClean="0"/>
              <a:t>Performances are continuing to improve – latest results from ANL and TRIUMF (RISP) indicate cavities operating at up to Bp~143mT for both EP and BCP cavities respectively with ANL at Ep=135MV/m! (well above beta=1 cavity)</a:t>
            </a:r>
          </a:p>
          <a:p>
            <a:pPr marL="285750" indent="-285750">
              <a:buFont typeface="Arial" panose="020B0604020202020204" pitchFamily="34" charset="0"/>
              <a:buChar char="•"/>
            </a:pPr>
            <a:endParaRPr lang="en-CA"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1306"/>
          <a:stretch/>
        </p:blipFill>
        <p:spPr bwMode="auto">
          <a:xfrm>
            <a:off x="251520" y="1518129"/>
            <a:ext cx="3669556" cy="325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4408228" y="1839497"/>
            <a:ext cx="4700277" cy="2590942"/>
            <a:chOff x="457200" y="1352129"/>
            <a:chExt cx="5974496" cy="4013205"/>
          </a:xfrm>
        </p:grpSpPr>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52129"/>
              <a:ext cx="5974496" cy="357353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57200" y="4835604"/>
              <a:ext cx="5974496" cy="484540"/>
            </a:xfrm>
            <a:prstGeom prst="rect">
              <a:avLst/>
            </a:prstGeom>
            <a:solidFill>
              <a:srgbClr val="F8F8F8"/>
            </a:solidFill>
            <a:ln>
              <a:solidFill>
                <a:srgbClr val="F8F8F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600"/>
            </a:p>
          </p:txBody>
        </p:sp>
        <p:grpSp>
          <p:nvGrpSpPr>
            <p:cNvPr id="8" name="Group 7"/>
            <p:cNvGrpSpPr/>
            <p:nvPr/>
          </p:nvGrpSpPr>
          <p:grpSpPr>
            <a:xfrm>
              <a:off x="1025518" y="4827856"/>
              <a:ext cx="4272196" cy="93067"/>
              <a:chOff x="1027242" y="4422579"/>
              <a:chExt cx="4033288" cy="93067"/>
            </a:xfrm>
          </p:grpSpPr>
          <p:cxnSp>
            <p:nvCxnSpPr>
              <p:cNvPr id="19" name="Straight Connector 18"/>
              <p:cNvCxnSpPr/>
              <p:nvPr/>
            </p:nvCxnSpPr>
            <p:spPr>
              <a:xfrm>
                <a:off x="1027242" y="4515248"/>
                <a:ext cx="4024745" cy="0"/>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28165" y="4515646"/>
                <a:ext cx="4024745" cy="0"/>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1027242" y="4423409"/>
                <a:ext cx="255270" cy="90332"/>
                <a:chOff x="1027242" y="4423409"/>
                <a:chExt cx="255270" cy="90332"/>
              </a:xfrm>
            </p:grpSpPr>
            <p:cxnSp>
              <p:nvCxnSpPr>
                <p:cNvPr id="44" name="Straight Connector 43"/>
                <p:cNvCxnSpPr/>
                <p:nvPr/>
              </p:nvCxnSpPr>
              <p:spPr>
                <a:xfrm flipV="1">
                  <a:off x="1027242" y="4423410"/>
                  <a:ext cx="0" cy="90331"/>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1282512" y="4423409"/>
                  <a:ext cx="0" cy="90331"/>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1785303" y="4423408"/>
                <a:ext cx="255270" cy="90332"/>
                <a:chOff x="1027242" y="4423409"/>
                <a:chExt cx="255270" cy="90332"/>
              </a:xfrm>
            </p:grpSpPr>
            <p:cxnSp>
              <p:nvCxnSpPr>
                <p:cNvPr id="42" name="Straight Connector 41"/>
                <p:cNvCxnSpPr/>
                <p:nvPr/>
              </p:nvCxnSpPr>
              <p:spPr>
                <a:xfrm flipV="1">
                  <a:off x="1027242" y="4423410"/>
                  <a:ext cx="0" cy="90331"/>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1282512" y="4423409"/>
                  <a:ext cx="0" cy="90331"/>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2286318" y="4423407"/>
                <a:ext cx="255270" cy="90332"/>
                <a:chOff x="1027242" y="4423409"/>
                <a:chExt cx="255270" cy="90332"/>
              </a:xfrm>
            </p:grpSpPr>
            <p:cxnSp>
              <p:nvCxnSpPr>
                <p:cNvPr id="40" name="Straight Connector 39"/>
                <p:cNvCxnSpPr/>
                <p:nvPr/>
              </p:nvCxnSpPr>
              <p:spPr>
                <a:xfrm flipV="1">
                  <a:off x="1027242" y="4423410"/>
                  <a:ext cx="0" cy="90331"/>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1282512" y="4423409"/>
                  <a:ext cx="0" cy="90331"/>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2794953" y="4423406"/>
                <a:ext cx="249555" cy="90332"/>
                <a:chOff x="1027242" y="4423409"/>
                <a:chExt cx="249555" cy="90332"/>
              </a:xfrm>
            </p:grpSpPr>
            <p:cxnSp>
              <p:nvCxnSpPr>
                <p:cNvPr id="38" name="Straight Connector 37"/>
                <p:cNvCxnSpPr/>
                <p:nvPr/>
              </p:nvCxnSpPr>
              <p:spPr>
                <a:xfrm flipV="1">
                  <a:off x="1027242" y="4423410"/>
                  <a:ext cx="0" cy="90331"/>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1276797" y="4423409"/>
                  <a:ext cx="0" cy="90331"/>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3297873" y="4423405"/>
                <a:ext cx="249555" cy="90332"/>
                <a:chOff x="1027242" y="4423409"/>
                <a:chExt cx="249555" cy="90332"/>
              </a:xfrm>
            </p:grpSpPr>
            <p:cxnSp>
              <p:nvCxnSpPr>
                <p:cNvPr id="36" name="Straight Connector 35"/>
                <p:cNvCxnSpPr/>
                <p:nvPr/>
              </p:nvCxnSpPr>
              <p:spPr>
                <a:xfrm flipV="1">
                  <a:off x="1027242" y="4423410"/>
                  <a:ext cx="0" cy="90331"/>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1276797" y="4423409"/>
                  <a:ext cx="0" cy="90331"/>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800793" y="4423404"/>
                <a:ext cx="255270" cy="90332"/>
                <a:chOff x="1027242" y="4423409"/>
                <a:chExt cx="255270" cy="90332"/>
              </a:xfrm>
            </p:grpSpPr>
            <p:cxnSp>
              <p:nvCxnSpPr>
                <p:cNvPr id="34" name="Straight Connector 33"/>
                <p:cNvCxnSpPr/>
                <p:nvPr/>
              </p:nvCxnSpPr>
              <p:spPr>
                <a:xfrm flipV="1">
                  <a:off x="1027242" y="4423410"/>
                  <a:ext cx="0" cy="90331"/>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282512" y="4423409"/>
                  <a:ext cx="0" cy="90331"/>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4301808" y="4422580"/>
                <a:ext cx="255270" cy="90332"/>
                <a:chOff x="1027242" y="4423409"/>
                <a:chExt cx="255270" cy="90332"/>
              </a:xfrm>
            </p:grpSpPr>
            <p:cxnSp>
              <p:nvCxnSpPr>
                <p:cNvPr id="32" name="Straight Connector 31"/>
                <p:cNvCxnSpPr/>
                <p:nvPr/>
              </p:nvCxnSpPr>
              <p:spPr>
                <a:xfrm flipV="1">
                  <a:off x="1027242" y="4423410"/>
                  <a:ext cx="0" cy="90331"/>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282512" y="4423409"/>
                  <a:ext cx="0" cy="90331"/>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4805260" y="4422579"/>
                <a:ext cx="255270" cy="90332"/>
                <a:chOff x="1027242" y="4423409"/>
                <a:chExt cx="255270" cy="90332"/>
              </a:xfrm>
            </p:grpSpPr>
            <p:cxnSp>
              <p:nvCxnSpPr>
                <p:cNvPr id="30" name="Straight Connector 29"/>
                <p:cNvCxnSpPr/>
                <p:nvPr/>
              </p:nvCxnSpPr>
              <p:spPr>
                <a:xfrm flipV="1">
                  <a:off x="1027242" y="4423410"/>
                  <a:ext cx="0" cy="90331"/>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1282512" y="4423409"/>
                  <a:ext cx="0" cy="90331"/>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9" name="Straight Connector 28"/>
              <p:cNvCxnSpPr/>
              <p:nvPr/>
            </p:nvCxnSpPr>
            <p:spPr>
              <a:xfrm flipV="1">
                <a:off x="1535877" y="4423409"/>
                <a:ext cx="0" cy="90331"/>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968829" y="4925660"/>
              <a:ext cx="119743" cy="286036"/>
            </a:xfrm>
            <a:prstGeom prst="rect">
              <a:avLst/>
            </a:prstGeom>
            <a:noFill/>
          </p:spPr>
          <p:txBody>
            <a:bodyPr wrap="square" rtlCol="0">
              <a:spAutoFit/>
            </a:bodyPr>
            <a:lstStyle/>
            <a:p>
              <a:pPr algn="ctr"/>
              <a:r>
                <a:rPr lang="en-CA" sz="600" dirty="0" smtClean="0"/>
                <a:t>0</a:t>
              </a:r>
              <a:endParaRPr lang="en-CA" sz="600" dirty="0"/>
            </a:p>
          </p:txBody>
        </p:sp>
        <p:sp>
          <p:nvSpPr>
            <p:cNvPr id="10" name="TextBox 9"/>
            <p:cNvSpPr txBox="1"/>
            <p:nvPr/>
          </p:nvSpPr>
          <p:spPr>
            <a:xfrm>
              <a:off x="1342559" y="4924553"/>
              <a:ext cx="421159" cy="286036"/>
            </a:xfrm>
            <a:prstGeom prst="rect">
              <a:avLst/>
            </a:prstGeom>
            <a:noFill/>
          </p:spPr>
          <p:txBody>
            <a:bodyPr wrap="square" rtlCol="0">
              <a:spAutoFit/>
            </a:bodyPr>
            <a:lstStyle/>
            <a:p>
              <a:pPr algn="ctr"/>
              <a:r>
                <a:rPr lang="en-CA" sz="600" dirty="0" smtClean="0"/>
                <a:t>20</a:t>
              </a:r>
              <a:endParaRPr lang="en-CA" sz="600" dirty="0"/>
            </a:p>
          </p:txBody>
        </p:sp>
        <p:sp>
          <p:nvSpPr>
            <p:cNvPr id="11" name="TextBox 10"/>
            <p:cNvSpPr txBox="1"/>
            <p:nvPr/>
          </p:nvSpPr>
          <p:spPr>
            <a:xfrm>
              <a:off x="1907796" y="4925131"/>
              <a:ext cx="405097" cy="286036"/>
            </a:xfrm>
            <a:prstGeom prst="rect">
              <a:avLst/>
            </a:prstGeom>
            <a:noFill/>
          </p:spPr>
          <p:txBody>
            <a:bodyPr wrap="square" rtlCol="0">
              <a:spAutoFit/>
            </a:bodyPr>
            <a:lstStyle/>
            <a:p>
              <a:pPr algn="ctr"/>
              <a:r>
                <a:rPr lang="en-CA" sz="600" dirty="0"/>
                <a:t>4</a:t>
              </a:r>
              <a:r>
                <a:rPr lang="en-CA" sz="600" dirty="0" smtClean="0"/>
                <a:t>0</a:t>
              </a:r>
              <a:endParaRPr lang="en-CA" sz="600" dirty="0"/>
            </a:p>
          </p:txBody>
        </p:sp>
        <p:sp>
          <p:nvSpPr>
            <p:cNvPr id="12" name="TextBox 11"/>
            <p:cNvSpPr txBox="1"/>
            <p:nvPr/>
          </p:nvSpPr>
          <p:spPr>
            <a:xfrm>
              <a:off x="2404421" y="4922692"/>
              <a:ext cx="386615" cy="286036"/>
            </a:xfrm>
            <a:prstGeom prst="rect">
              <a:avLst/>
            </a:prstGeom>
            <a:noFill/>
          </p:spPr>
          <p:txBody>
            <a:bodyPr wrap="square" rtlCol="0">
              <a:spAutoFit/>
            </a:bodyPr>
            <a:lstStyle/>
            <a:p>
              <a:pPr algn="ctr"/>
              <a:r>
                <a:rPr lang="en-CA" sz="600" dirty="0"/>
                <a:t>6</a:t>
              </a:r>
              <a:r>
                <a:rPr lang="en-CA" sz="600" dirty="0" smtClean="0"/>
                <a:t>0</a:t>
              </a:r>
              <a:endParaRPr lang="en-CA" sz="600" dirty="0"/>
            </a:p>
          </p:txBody>
        </p:sp>
        <p:sp>
          <p:nvSpPr>
            <p:cNvPr id="13" name="TextBox 12"/>
            <p:cNvSpPr txBox="1"/>
            <p:nvPr/>
          </p:nvSpPr>
          <p:spPr>
            <a:xfrm>
              <a:off x="2953595" y="4923273"/>
              <a:ext cx="364967" cy="286036"/>
            </a:xfrm>
            <a:prstGeom prst="rect">
              <a:avLst/>
            </a:prstGeom>
            <a:noFill/>
          </p:spPr>
          <p:txBody>
            <a:bodyPr wrap="square" rtlCol="0">
              <a:spAutoFit/>
            </a:bodyPr>
            <a:lstStyle/>
            <a:p>
              <a:pPr algn="ctr"/>
              <a:r>
                <a:rPr lang="en-CA" sz="600" dirty="0" smtClean="0"/>
                <a:t>80</a:t>
              </a:r>
              <a:endParaRPr lang="en-CA" sz="600" dirty="0"/>
            </a:p>
          </p:txBody>
        </p:sp>
        <p:sp>
          <p:nvSpPr>
            <p:cNvPr id="14" name="TextBox 13"/>
            <p:cNvSpPr txBox="1"/>
            <p:nvPr/>
          </p:nvSpPr>
          <p:spPr>
            <a:xfrm>
              <a:off x="3502314" y="4924808"/>
              <a:ext cx="385342" cy="286036"/>
            </a:xfrm>
            <a:prstGeom prst="rect">
              <a:avLst/>
            </a:prstGeom>
            <a:noFill/>
          </p:spPr>
          <p:txBody>
            <a:bodyPr wrap="square" rtlCol="0">
              <a:spAutoFit/>
            </a:bodyPr>
            <a:lstStyle/>
            <a:p>
              <a:pPr algn="ctr"/>
              <a:r>
                <a:rPr lang="en-CA" sz="600" dirty="0" smtClean="0"/>
                <a:t>100</a:t>
              </a:r>
              <a:endParaRPr lang="en-CA" sz="600" dirty="0"/>
            </a:p>
          </p:txBody>
        </p:sp>
        <p:sp>
          <p:nvSpPr>
            <p:cNvPr id="15" name="TextBox 14"/>
            <p:cNvSpPr txBox="1"/>
            <p:nvPr/>
          </p:nvSpPr>
          <p:spPr>
            <a:xfrm>
              <a:off x="4046597" y="4924117"/>
              <a:ext cx="385342" cy="286036"/>
            </a:xfrm>
            <a:prstGeom prst="rect">
              <a:avLst/>
            </a:prstGeom>
            <a:noFill/>
          </p:spPr>
          <p:txBody>
            <a:bodyPr wrap="square" rtlCol="0">
              <a:spAutoFit/>
            </a:bodyPr>
            <a:lstStyle/>
            <a:p>
              <a:pPr algn="ctr"/>
              <a:r>
                <a:rPr lang="en-CA" sz="600" dirty="0" smtClean="0"/>
                <a:t>120</a:t>
              </a:r>
              <a:endParaRPr lang="en-CA" sz="600" dirty="0"/>
            </a:p>
          </p:txBody>
        </p:sp>
        <p:sp>
          <p:nvSpPr>
            <p:cNvPr id="16" name="TextBox 15"/>
            <p:cNvSpPr txBox="1"/>
            <p:nvPr/>
          </p:nvSpPr>
          <p:spPr>
            <a:xfrm>
              <a:off x="4584339" y="4924155"/>
              <a:ext cx="385342" cy="286036"/>
            </a:xfrm>
            <a:prstGeom prst="rect">
              <a:avLst/>
            </a:prstGeom>
            <a:noFill/>
          </p:spPr>
          <p:txBody>
            <a:bodyPr wrap="square" rtlCol="0">
              <a:spAutoFit/>
            </a:bodyPr>
            <a:lstStyle/>
            <a:p>
              <a:pPr algn="ctr"/>
              <a:r>
                <a:rPr lang="en-CA" sz="600" dirty="0" smtClean="0"/>
                <a:t>140</a:t>
              </a:r>
              <a:endParaRPr lang="en-CA" sz="600" dirty="0"/>
            </a:p>
          </p:txBody>
        </p:sp>
        <p:sp>
          <p:nvSpPr>
            <p:cNvPr id="17" name="TextBox 16"/>
            <p:cNvSpPr txBox="1"/>
            <p:nvPr/>
          </p:nvSpPr>
          <p:spPr>
            <a:xfrm>
              <a:off x="5095993" y="4928942"/>
              <a:ext cx="385342" cy="286036"/>
            </a:xfrm>
            <a:prstGeom prst="rect">
              <a:avLst/>
            </a:prstGeom>
            <a:noFill/>
          </p:spPr>
          <p:txBody>
            <a:bodyPr wrap="square" rtlCol="0">
              <a:spAutoFit/>
            </a:bodyPr>
            <a:lstStyle/>
            <a:p>
              <a:pPr algn="ctr"/>
              <a:r>
                <a:rPr lang="en-CA" sz="600" dirty="0" smtClean="0"/>
                <a:t>160</a:t>
              </a:r>
              <a:endParaRPr lang="en-CA" sz="600" dirty="0"/>
            </a:p>
          </p:txBody>
        </p:sp>
        <p:sp>
          <p:nvSpPr>
            <p:cNvPr id="18" name="TextBox 17"/>
            <p:cNvSpPr txBox="1"/>
            <p:nvPr/>
          </p:nvSpPr>
          <p:spPr>
            <a:xfrm>
              <a:off x="2756420" y="5079298"/>
              <a:ext cx="604375" cy="286036"/>
            </a:xfrm>
            <a:prstGeom prst="rect">
              <a:avLst/>
            </a:prstGeom>
            <a:noFill/>
          </p:spPr>
          <p:txBody>
            <a:bodyPr wrap="square" rtlCol="0">
              <a:spAutoFit/>
            </a:bodyPr>
            <a:lstStyle/>
            <a:p>
              <a:pPr algn="ctr"/>
              <a:r>
                <a:rPr lang="en-CA" sz="600" dirty="0" err="1" smtClean="0"/>
                <a:t>Bp</a:t>
              </a:r>
              <a:r>
                <a:rPr lang="en-CA" sz="600" dirty="0" smtClean="0"/>
                <a:t> (</a:t>
              </a:r>
              <a:r>
                <a:rPr lang="en-CA" sz="600" dirty="0" err="1" smtClean="0"/>
                <a:t>mT</a:t>
              </a:r>
              <a:r>
                <a:rPr lang="en-CA" sz="600" dirty="0" smtClean="0"/>
                <a:t>)</a:t>
              </a:r>
              <a:endParaRPr lang="en-CA" sz="600" dirty="0"/>
            </a:p>
          </p:txBody>
        </p:sp>
      </p:grpSp>
      <p:sp>
        <p:nvSpPr>
          <p:cNvPr id="4" name="TextBox 3"/>
          <p:cNvSpPr txBox="1"/>
          <p:nvPr/>
        </p:nvSpPr>
        <p:spPr>
          <a:xfrm>
            <a:off x="4731357" y="1537307"/>
            <a:ext cx="4086094" cy="338554"/>
          </a:xfrm>
          <a:prstGeom prst="rect">
            <a:avLst/>
          </a:prstGeom>
          <a:noFill/>
        </p:spPr>
        <p:txBody>
          <a:bodyPr wrap="square" rtlCol="0">
            <a:spAutoFit/>
          </a:bodyPr>
          <a:lstStyle/>
          <a:p>
            <a:pPr algn="ctr"/>
            <a:r>
              <a:rPr lang="en-CA" sz="1600" b="1" dirty="0" smtClean="0">
                <a:latin typeface="Arial" panose="020B0604020202020204" pitchFamily="34" charset="0"/>
                <a:cs typeface="Arial" panose="020B0604020202020204" pitchFamily="34" charset="0"/>
              </a:rPr>
              <a:t>RISP QWR Tested at TRIUMF</a:t>
            </a:r>
            <a:endParaRPr lang="en-CA" sz="1600" b="1"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3" y="4800055"/>
            <a:ext cx="3240607" cy="914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474" y="4538997"/>
            <a:ext cx="2691617" cy="1351416"/>
          </a:xfrm>
          <a:prstGeom prst="rect">
            <a:avLst/>
          </a:prstGeom>
        </p:spPr>
      </p:pic>
      <p:pic>
        <p:nvPicPr>
          <p:cNvPr id="50" name="Picture 4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486" r="6757"/>
          <a:stretch/>
        </p:blipFill>
        <p:spPr bwMode="auto">
          <a:xfrm>
            <a:off x="7387296" y="4622766"/>
            <a:ext cx="564589" cy="1183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TextBox 45"/>
          <p:cNvSpPr txBox="1"/>
          <p:nvPr/>
        </p:nvSpPr>
        <p:spPr>
          <a:xfrm>
            <a:off x="3039533" y="3453679"/>
            <a:ext cx="740626" cy="369332"/>
          </a:xfrm>
          <a:prstGeom prst="rect">
            <a:avLst/>
          </a:prstGeom>
          <a:noFill/>
        </p:spPr>
        <p:txBody>
          <a:bodyPr wrap="square" rtlCol="0">
            <a:spAutoFit/>
          </a:bodyPr>
          <a:lstStyle/>
          <a:p>
            <a:pPr algn="r"/>
            <a:r>
              <a:rPr lang="en-CA" b="1" dirty="0" smtClean="0">
                <a:solidFill>
                  <a:srgbClr val="C00000"/>
                </a:solidFill>
              </a:rPr>
              <a:t>EP</a:t>
            </a:r>
            <a:endParaRPr lang="en-CA" b="1" dirty="0">
              <a:solidFill>
                <a:srgbClr val="C00000"/>
              </a:solidFill>
            </a:endParaRPr>
          </a:p>
        </p:txBody>
      </p:sp>
      <p:sp>
        <p:nvSpPr>
          <p:cNvPr id="52" name="TextBox 51"/>
          <p:cNvSpPr txBox="1"/>
          <p:nvPr/>
        </p:nvSpPr>
        <p:spPr>
          <a:xfrm>
            <a:off x="4908881" y="3476351"/>
            <a:ext cx="740626" cy="369332"/>
          </a:xfrm>
          <a:prstGeom prst="rect">
            <a:avLst/>
          </a:prstGeom>
          <a:noFill/>
        </p:spPr>
        <p:txBody>
          <a:bodyPr wrap="square" rtlCol="0">
            <a:spAutoFit/>
          </a:bodyPr>
          <a:lstStyle/>
          <a:p>
            <a:r>
              <a:rPr lang="en-CA" b="1" dirty="0" smtClean="0">
                <a:solidFill>
                  <a:srgbClr val="C00000"/>
                </a:solidFill>
              </a:rPr>
              <a:t>BCP</a:t>
            </a:r>
            <a:endParaRPr lang="en-CA" b="1" dirty="0">
              <a:solidFill>
                <a:srgbClr val="C00000"/>
              </a:solidFill>
            </a:endParaRPr>
          </a:p>
        </p:txBody>
      </p:sp>
    </p:spTree>
    <p:extLst>
      <p:ext uri="{BB962C8B-B14F-4D97-AF65-F5344CB8AC3E}">
        <p14:creationId xmlns:p14="http://schemas.microsoft.com/office/powerpoint/2010/main" val="20846662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4" y="255059"/>
            <a:ext cx="8372475" cy="5611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32200" y="1144929"/>
            <a:ext cx="4978400" cy="369332"/>
          </a:xfrm>
          <a:prstGeom prst="rect">
            <a:avLst/>
          </a:prstGeom>
          <a:solidFill>
            <a:schemeClr val="bg1"/>
          </a:solidFill>
        </p:spPr>
        <p:txBody>
          <a:bodyPr wrap="square" rtlCol="0">
            <a:spAutoFit/>
          </a:bodyPr>
          <a:lstStyle/>
          <a:p>
            <a:r>
              <a:rPr lang="en-CA" dirty="0" smtClean="0"/>
              <a:t>Nice benefit for Spiral-II at 4K</a:t>
            </a:r>
            <a:endParaRPr lang="en-CA" dirty="0"/>
          </a:p>
        </p:txBody>
      </p:sp>
    </p:spTree>
    <p:extLst>
      <p:ext uri="{BB962C8B-B14F-4D97-AF65-F5344CB8AC3E}">
        <p14:creationId xmlns:p14="http://schemas.microsoft.com/office/powerpoint/2010/main" val="14039427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847" y="34034"/>
            <a:ext cx="8991600" cy="813998"/>
          </a:xfrm>
        </p:spPr>
        <p:txBody>
          <a:bodyPr>
            <a:noAutofit/>
          </a:bodyPr>
          <a:lstStyle/>
          <a:p>
            <a:r>
              <a:rPr lang="en-US" sz="2800" dirty="0" smtClean="0"/>
              <a:t>Low Temperature Baking Benefit on 4K/2K Performance on ReA3 0.085QWRs</a:t>
            </a:r>
            <a:endParaRPr lang="en-US" sz="2800" dirty="0"/>
          </a:p>
        </p:txBody>
      </p:sp>
      <p:sp>
        <p:nvSpPr>
          <p:cNvPr id="4" name="Slide Number Placeholder 3"/>
          <p:cNvSpPr>
            <a:spLocks noGrp="1"/>
          </p:cNvSpPr>
          <p:nvPr>
            <p:ph type="sldNum" sz="quarter" idx="11"/>
          </p:nvPr>
        </p:nvSpPr>
        <p:spPr/>
        <p:txBody>
          <a:bodyPr/>
          <a:lstStyle/>
          <a:p>
            <a:pPr>
              <a:defRPr/>
            </a:pPr>
            <a:r>
              <a:rPr lang="en-US" smtClean="0"/>
              <a:t>, Slide </a:t>
            </a:r>
            <a:fld id="{35AD4620-7552-4207-8973-898801ED212B}" type="slidenum">
              <a:rPr lang="en-US" smtClean="0"/>
              <a:pPr>
                <a:defRPr/>
              </a:pPr>
              <a:t>21</a:t>
            </a:fld>
            <a:endParaRPr lang="en-US"/>
          </a:p>
        </p:txBody>
      </p:sp>
      <p:sp>
        <p:nvSpPr>
          <p:cNvPr id="5" name="Footer Placeholder 4"/>
          <p:cNvSpPr>
            <a:spLocks noGrp="1"/>
          </p:cNvSpPr>
          <p:nvPr>
            <p:ph type="ftr" sz="quarter" idx="10"/>
          </p:nvPr>
        </p:nvSpPr>
        <p:spPr/>
        <p:txBody>
          <a:bodyPr/>
          <a:lstStyle/>
          <a:p>
            <a:pPr>
              <a:defRPr/>
            </a:pPr>
            <a:r>
              <a:rPr lang="en-US" dirty="0" smtClean="0"/>
              <a:t>K. Saito , June 27 2018, TTC meeting RIKEN WG1</a:t>
            </a:r>
            <a:endParaRPr lang="en-US" dirty="0"/>
          </a:p>
        </p:txBody>
      </p:sp>
      <p:pic>
        <p:nvPicPr>
          <p:cNvPr id="6" name="Picture 5"/>
          <p:cNvPicPr>
            <a:picLocks noChangeAspect="1"/>
          </p:cNvPicPr>
          <p:nvPr/>
        </p:nvPicPr>
        <p:blipFill rotWithShape="1">
          <a:blip r:embed="rId3"/>
          <a:srcRect l="63630" t="26352" r="15994" b="16289"/>
          <a:stretch/>
        </p:blipFill>
        <p:spPr>
          <a:xfrm>
            <a:off x="-85766" y="3188775"/>
            <a:ext cx="3019927" cy="2133988"/>
          </a:xfrm>
          <a:prstGeom prst="rect">
            <a:avLst/>
          </a:prstGeom>
        </p:spPr>
      </p:pic>
      <p:pic>
        <p:nvPicPr>
          <p:cNvPr id="7" name="Picture 6"/>
          <p:cNvPicPr>
            <a:picLocks noChangeAspect="1"/>
          </p:cNvPicPr>
          <p:nvPr/>
        </p:nvPicPr>
        <p:blipFill rotWithShape="1">
          <a:blip r:embed="rId4"/>
          <a:srcRect l="63570" t="26296" r="15893" b="14445"/>
          <a:stretch/>
        </p:blipFill>
        <p:spPr>
          <a:xfrm>
            <a:off x="2948187" y="3167677"/>
            <a:ext cx="3052010" cy="2210825"/>
          </a:xfrm>
          <a:prstGeom prst="rect">
            <a:avLst/>
          </a:prstGeom>
        </p:spPr>
      </p:pic>
      <p:sp>
        <p:nvSpPr>
          <p:cNvPr id="8" name="TextBox 7"/>
          <p:cNvSpPr txBox="1"/>
          <p:nvPr/>
        </p:nvSpPr>
        <p:spPr>
          <a:xfrm>
            <a:off x="357387" y="3373886"/>
            <a:ext cx="1614688" cy="369332"/>
          </a:xfrm>
          <a:prstGeom prst="rect">
            <a:avLst/>
          </a:prstGeom>
          <a:noFill/>
        </p:spPr>
        <p:txBody>
          <a:bodyPr wrap="square" rtlCol="0">
            <a:spAutoFit/>
          </a:bodyPr>
          <a:lstStyle/>
          <a:p>
            <a:r>
              <a:rPr lang="en-US" dirty="0" smtClean="0"/>
              <a:t>ReA3 SC252</a:t>
            </a:r>
            <a:endParaRPr lang="en-US" dirty="0"/>
          </a:p>
        </p:txBody>
      </p:sp>
      <p:pic>
        <p:nvPicPr>
          <p:cNvPr id="9" name="Picture 8"/>
          <p:cNvPicPr>
            <a:picLocks noChangeAspect="1"/>
          </p:cNvPicPr>
          <p:nvPr/>
        </p:nvPicPr>
        <p:blipFill rotWithShape="1">
          <a:blip r:embed="rId5"/>
          <a:srcRect l="63743" t="25974" r="15876" b="14445"/>
          <a:stretch/>
        </p:blipFill>
        <p:spPr>
          <a:xfrm>
            <a:off x="5968114" y="3142480"/>
            <a:ext cx="3133356" cy="2216433"/>
          </a:xfrm>
          <a:prstGeom prst="rect">
            <a:avLst/>
          </a:prstGeom>
        </p:spPr>
      </p:pic>
      <p:sp>
        <p:nvSpPr>
          <p:cNvPr id="10" name="TextBox 9"/>
          <p:cNvSpPr txBox="1"/>
          <p:nvPr/>
        </p:nvSpPr>
        <p:spPr>
          <a:xfrm>
            <a:off x="190500" y="1033404"/>
            <a:ext cx="5295901" cy="1708160"/>
          </a:xfrm>
          <a:prstGeom prst="rect">
            <a:avLst/>
          </a:prstGeom>
          <a:solidFill>
            <a:schemeClr val="bg1"/>
          </a:solidFill>
        </p:spPr>
        <p:txBody>
          <a:bodyPr wrap="square" rtlCol="0">
            <a:spAutoFit/>
          </a:bodyPr>
          <a:lstStyle/>
          <a:p>
            <a:pPr marL="285750" indent="-285750">
              <a:buFont typeface="Wingdings" panose="05000000000000000000" pitchFamily="2" charset="2"/>
              <a:buChar char="§"/>
            </a:pPr>
            <a:r>
              <a:rPr lang="en-US" sz="2000" dirty="0" smtClean="0"/>
              <a:t>120C bake for ReA3 </a:t>
            </a:r>
            <a:r>
              <a:rPr lang="en-US" sz="2000" dirty="0" smtClean="0"/>
              <a:t>0.085QWRs </a:t>
            </a:r>
          </a:p>
          <a:p>
            <a:pPr marL="742950" lvl="1" indent="-285750">
              <a:spcAft>
                <a:spcPts val="300"/>
              </a:spcAft>
              <a:buFont typeface="Arial" panose="020B0604020202020204" pitchFamily="34" charset="0"/>
              <a:buChar char="•"/>
            </a:pPr>
            <a:r>
              <a:rPr lang="en-US" sz="2000" dirty="0" smtClean="0"/>
              <a:t>benefit </a:t>
            </a:r>
            <a:r>
              <a:rPr lang="en-US" sz="2000" dirty="0" smtClean="0"/>
              <a:t>at 4K but no benefit at </a:t>
            </a:r>
            <a:r>
              <a:rPr lang="en-US" sz="2000" dirty="0" smtClean="0"/>
              <a:t>2K</a:t>
            </a:r>
            <a:endParaRPr lang="en-US" sz="2000" dirty="0" smtClean="0"/>
          </a:p>
          <a:p>
            <a:pPr marL="285750" indent="-285750">
              <a:spcAft>
                <a:spcPts val="300"/>
              </a:spcAft>
              <a:buFont typeface="Wingdings" panose="05000000000000000000" pitchFamily="2" charset="2"/>
              <a:buChar char="§"/>
            </a:pPr>
            <a:r>
              <a:rPr lang="en-US" sz="2000" dirty="0" smtClean="0"/>
              <a:t>ReA3 is operated at 4K and employed LT bake.</a:t>
            </a:r>
          </a:p>
          <a:p>
            <a:pPr marL="285750" indent="-285750">
              <a:buFont typeface="Wingdings" panose="05000000000000000000" pitchFamily="2" charset="2"/>
              <a:buChar char="§"/>
            </a:pPr>
            <a:r>
              <a:rPr lang="en-US" sz="2000" dirty="0" smtClean="0"/>
              <a:t>FRIB is operated at 2K, LT bake was not employed to save time.</a:t>
            </a:r>
            <a:endParaRPr lang="en-US" sz="2000" dirty="0"/>
          </a:p>
        </p:txBody>
      </p:sp>
      <p:pic>
        <p:nvPicPr>
          <p:cNvPr id="11" name="Picture 10"/>
          <p:cNvPicPr>
            <a:picLocks noChangeAspect="1"/>
          </p:cNvPicPr>
          <p:nvPr/>
        </p:nvPicPr>
        <p:blipFill rotWithShape="1">
          <a:blip r:embed="rId6"/>
          <a:srcRect l="17500" t="49593" r="69544" b="18233"/>
          <a:stretch/>
        </p:blipFill>
        <p:spPr>
          <a:xfrm>
            <a:off x="5921603" y="1025865"/>
            <a:ext cx="3247206" cy="2024308"/>
          </a:xfrm>
          <a:prstGeom prst="rect">
            <a:avLst/>
          </a:prstGeom>
        </p:spPr>
      </p:pic>
      <p:sp>
        <p:nvSpPr>
          <p:cNvPr id="12" name="TextBox 11"/>
          <p:cNvSpPr txBox="1"/>
          <p:nvPr/>
        </p:nvSpPr>
        <p:spPr>
          <a:xfrm>
            <a:off x="2151056" y="3402686"/>
            <a:ext cx="662187" cy="369332"/>
          </a:xfrm>
          <a:prstGeom prst="rect">
            <a:avLst/>
          </a:prstGeom>
          <a:noFill/>
        </p:spPr>
        <p:txBody>
          <a:bodyPr wrap="square" rtlCol="0">
            <a:spAutoFit/>
          </a:bodyPr>
          <a:lstStyle/>
          <a:p>
            <a:r>
              <a:rPr lang="en-US" dirty="0" smtClean="0"/>
              <a:t>4K</a:t>
            </a:r>
            <a:endParaRPr lang="en-US" dirty="0"/>
          </a:p>
        </p:txBody>
      </p:sp>
      <p:sp>
        <p:nvSpPr>
          <p:cNvPr id="13" name="TextBox 12"/>
          <p:cNvSpPr txBox="1"/>
          <p:nvPr/>
        </p:nvSpPr>
        <p:spPr>
          <a:xfrm>
            <a:off x="5352038" y="3402686"/>
            <a:ext cx="662187" cy="369332"/>
          </a:xfrm>
          <a:prstGeom prst="rect">
            <a:avLst/>
          </a:prstGeom>
          <a:noFill/>
        </p:spPr>
        <p:txBody>
          <a:bodyPr wrap="square" rtlCol="0">
            <a:spAutoFit/>
          </a:bodyPr>
          <a:lstStyle/>
          <a:p>
            <a:r>
              <a:rPr lang="en-US" dirty="0"/>
              <a:t>2</a:t>
            </a:r>
            <a:r>
              <a:rPr lang="en-US" dirty="0" smtClean="0"/>
              <a:t>K</a:t>
            </a:r>
            <a:endParaRPr lang="en-US" dirty="0"/>
          </a:p>
        </p:txBody>
      </p:sp>
      <p:sp>
        <p:nvSpPr>
          <p:cNvPr id="14" name="TextBox 13"/>
          <p:cNvSpPr txBox="1"/>
          <p:nvPr/>
        </p:nvSpPr>
        <p:spPr>
          <a:xfrm>
            <a:off x="7458293" y="3373886"/>
            <a:ext cx="1508233" cy="369332"/>
          </a:xfrm>
          <a:prstGeom prst="rect">
            <a:avLst/>
          </a:prstGeom>
          <a:noFill/>
        </p:spPr>
        <p:txBody>
          <a:bodyPr wrap="square" rtlCol="0">
            <a:spAutoFit/>
          </a:bodyPr>
          <a:lstStyle/>
          <a:p>
            <a:r>
              <a:rPr lang="en-US" dirty="0" smtClean="0"/>
              <a:t>X-ray at 2K</a:t>
            </a:r>
            <a:endParaRPr lang="en-US" dirty="0"/>
          </a:p>
        </p:txBody>
      </p:sp>
      <p:sp>
        <p:nvSpPr>
          <p:cNvPr id="15" name="TextBox 14"/>
          <p:cNvSpPr txBox="1"/>
          <p:nvPr/>
        </p:nvSpPr>
        <p:spPr>
          <a:xfrm>
            <a:off x="6300560" y="1201786"/>
            <a:ext cx="2081440" cy="369332"/>
          </a:xfrm>
          <a:prstGeom prst="rect">
            <a:avLst/>
          </a:prstGeom>
          <a:noFill/>
        </p:spPr>
        <p:txBody>
          <a:bodyPr wrap="square" rtlCol="0">
            <a:spAutoFit/>
          </a:bodyPr>
          <a:lstStyle/>
          <a:p>
            <a:r>
              <a:rPr lang="en-US" dirty="0" smtClean="0"/>
              <a:t>ReA3 cavities 4K</a:t>
            </a:r>
            <a:endParaRPr lang="en-US" dirty="0"/>
          </a:p>
        </p:txBody>
      </p:sp>
    </p:spTree>
    <p:extLst>
      <p:ext uri="{BB962C8B-B14F-4D97-AF65-F5344CB8AC3E}">
        <p14:creationId xmlns:p14="http://schemas.microsoft.com/office/powerpoint/2010/main" val="42319415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14349"/>
            <a:ext cx="8229600" cy="1020233"/>
          </a:xfrm>
        </p:spPr>
        <p:txBody>
          <a:bodyPr/>
          <a:lstStyle/>
          <a:p>
            <a:r>
              <a:rPr lang="en-CA" dirty="0" smtClean="0"/>
              <a:t>4K vs 2K – Data extraction</a:t>
            </a:r>
            <a:endParaRPr lang="en-CA" dirty="0"/>
          </a:p>
        </p:txBody>
      </p:sp>
    </p:spTree>
    <p:extLst>
      <p:ext uri="{BB962C8B-B14F-4D97-AF65-F5344CB8AC3E}">
        <p14:creationId xmlns:p14="http://schemas.microsoft.com/office/powerpoint/2010/main" val="4986665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104" y="293984"/>
            <a:ext cx="8116429" cy="580479"/>
          </a:xfrm>
        </p:spPr>
        <p:txBody>
          <a:bodyPr>
            <a:noAutofit/>
          </a:bodyPr>
          <a:lstStyle/>
          <a:p>
            <a:r>
              <a:rPr lang="en-US" sz="4000" dirty="0" smtClean="0"/>
              <a:t>4K </a:t>
            </a:r>
            <a:r>
              <a:rPr lang="en-US" sz="4000" dirty="0"/>
              <a:t>to 2K Data to Extract </a:t>
            </a:r>
            <a:r>
              <a:rPr lang="en-US" sz="4000" dirty="0" smtClean="0"/>
              <a:t>R</a:t>
            </a:r>
            <a:r>
              <a:rPr lang="en-US" sz="4000" baseline="-25000" dirty="0" smtClean="0"/>
              <a:t>BCS</a:t>
            </a:r>
            <a:r>
              <a:rPr lang="en-US" sz="4000" dirty="0" smtClean="0"/>
              <a:t> </a:t>
            </a:r>
            <a:r>
              <a:rPr lang="en-US" sz="4000" dirty="0"/>
              <a:t>and </a:t>
            </a:r>
            <a:r>
              <a:rPr lang="en-US" sz="4000" dirty="0" err="1"/>
              <a:t>R</a:t>
            </a:r>
            <a:r>
              <a:rPr lang="en-US" sz="4000" baseline="-25000" dirty="0" err="1"/>
              <a:t>res</a:t>
            </a:r>
            <a:endParaRPr lang="en-CA" sz="4000" dirty="0"/>
          </a:p>
        </p:txBody>
      </p:sp>
      <p:sp>
        <p:nvSpPr>
          <p:cNvPr id="3" name="Content Placeholder 2"/>
          <p:cNvSpPr>
            <a:spLocks noGrp="1"/>
          </p:cNvSpPr>
          <p:nvPr>
            <p:ph idx="1"/>
          </p:nvPr>
        </p:nvSpPr>
        <p:spPr>
          <a:xfrm>
            <a:off x="0" y="1219100"/>
            <a:ext cx="2565400" cy="4001340"/>
          </a:xfrm>
        </p:spPr>
        <p:txBody>
          <a:bodyPr>
            <a:normAutofit fontScale="85000" lnSpcReduction="10000"/>
          </a:bodyPr>
          <a:lstStyle/>
          <a:p>
            <a:pPr marL="180000" indent="-180000">
              <a:lnSpc>
                <a:spcPct val="110000"/>
              </a:lnSpc>
              <a:spcBef>
                <a:spcPts val="600"/>
              </a:spcBef>
            </a:pPr>
            <a:r>
              <a:rPr lang="en-CA" sz="2400" dirty="0" smtClean="0"/>
              <a:t>Informative  t</a:t>
            </a:r>
            <a:r>
              <a:rPr lang="en-CA" sz="2400" dirty="0" smtClean="0"/>
              <a:t>o </a:t>
            </a:r>
            <a:r>
              <a:rPr lang="en-CA" sz="2400" dirty="0" smtClean="0"/>
              <a:t>separate R</a:t>
            </a:r>
            <a:r>
              <a:rPr lang="en-CA" sz="2400" baseline="-25000" dirty="0" smtClean="0"/>
              <a:t>BCS</a:t>
            </a:r>
            <a:r>
              <a:rPr lang="en-CA" sz="2400" dirty="0" smtClean="0"/>
              <a:t> and </a:t>
            </a:r>
            <a:r>
              <a:rPr lang="en-CA" sz="2400" dirty="0" err="1" smtClean="0"/>
              <a:t>R</a:t>
            </a:r>
            <a:r>
              <a:rPr lang="en-CA" sz="2400" baseline="-25000" dirty="0" err="1" smtClean="0"/>
              <a:t>res</a:t>
            </a:r>
            <a:r>
              <a:rPr lang="en-CA" sz="2400" dirty="0" smtClean="0"/>
              <a:t> components, Q measurements are taken at various field levels and temperatures as the cavity is cooled down</a:t>
            </a:r>
          </a:p>
          <a:p>
            <a:pPr marL="180000" indent="-180000">
              <a:lnSpc>
                <a:spcPct val="110000"/>
              </a:lnSpc>
              <a:spcBef>
                <a:spcPts val="600"/>
              </a:spcBef>
            </a:pPr>
            <a:r>
              <a:rPr lang="en-CA" sz="2400" dirty="0" smtClean="0"/>
              <a:t>R</a:t>
            </a:r>
            <a:r>
              <a:rPr lang="en-CA" sz="2400" baseline="-25000" dirty="0" smtClean="0"/>
              <a:t>BCS</a:t>
            </a:r>
            <a:r>
              <a:rPr lang="en-CA" sz="2400" dirty="0" smtClean="0"/>
              <a:t> </a:t>
            </a:r>
            <a:r>
              <a:rPr lang="en-CA" sz="2400" dirty="0" smtClean="0"/>
              <a:t>follows an </a:t>
            </a:r>
            <a:r>
              <a:rPr lang="en-CA" sz="2400" dirty="0" smtClean="0"/>
              <a:t>exponential dependence with temperature </a:t>
            </a:r>
            <a:endParaRPr lang="en-CA" sz="2400"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995" y="1210355"/>
            <a:ext cx="6386005" cy="3786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457697" y="3024331"/>
            <a:ext cx="2400300" cy="1481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a14="http://schemas.microsoft.com/office/drawing/2010/main" Requires="a14">
          <p:sp>
            <p:nvSpPr>
              <p:cNvPr id="6" name="TextBox 5"/>
              <p:cNvSpPr txBox="1"/>
              <p:nvPr/>
            </p:nvSpPr>
            <p:spPr>
              <a:xfrm>
                <a:off x="3631078" y="3160828"/>
                <a:ext cx="159518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latin typeface="Cambria Math"/>
                            </a:rPr>
                          </m:ctrlPr>
                        </m:sSubPr>
                        <m:e>
                          <m:r>
                            <a:rPr lang="en-US" sz="1400" b="1" i="1" smtClean="0">
                              <a:latin typeface="Cambria Math"/>
                            </a:rPr>
                            <m:t>𝑹</m:t>
                          </m:r>
                        </m:e>
                        <m:sub>
                          <m:r>
                            <a:rPr lang="en-US" sz="1400" b="1" i="1" smtClean="0">
                              <a:latin typeface="Cambria Math"/>
                            </a:rPr>
                            <m:t>𝒔</m:t>
                          </m:r>
                        </m:sub>
                      </m:sSub>
                      <m:r>
                        <a:rPr lang="en-US" sz="1400" b="1" i="1" smtClean="0">
                          <a:latin typeface="Cambria Math"/>
                        </a:rPr>
                        <m:t>=</m:t>
                      </m:r>
                      <m:sSub>
                        <m:sSubPr>
                          <m:ctrlPr>
                            <a:rPr lang="en-US" sz="1400" b="1" i="1" smtClean="0">
                              <a:latin typeface="Cambria Math"/>
                            </a:rPr>
                          </m:ctrlPr>
                        </m:sSubPr>
                        <m:e>
                          <m:r>
                            <a:rPr lang="en-US" sz="1400" b="1" i="1" smtClean="0">
                              <a:latin typeface="Cambria Math"/>
                            </a:rPr>
                            <m:t>𝑹</m:t>
                          </m:r>
                        </m:e>
                        <m:sub>
                          <m:r>
                            <a:rPr lang="en-US" sz="1400" b="1" i="1" smtClean="0">
                              <a:latin typeface="Cambria Math"/>
                            </a:rPr>
                            <m:t>𝒓𝒆𝒔</m:t>
                          </m:r>
                        </m:sub>
                      </m:sSub>
                      <m:r>
                        <a:rPr lang="en-US" sz="1400" b="1" i="1" smtClean="0">
                          <a:latin typeface="Cambria Math"/>
                        </a:rPr>
                        <m:t>+</m:t>
                      </m:r>
                      <m:sSub>
                        <m:sSubPr>
                          <m:ctrlPr>
                            <a:rPr lang="en-US" sz="1400" b="1" i="1" smtClean="0">
                              <a:latin typeface="Cambria Math"/>
                            </a:rPr>
                          </m:ctrlPr>
                        </m:sSubPr>
                        <m:e>
                          <m:r>
                            <a:rPr lang="en-US" sz="1400" b="1" i="1" smtClean="0">
                              <a:latin typeface="Cambria Math"/>
                            </a:rPr>
                            <m:t>𝑹</m:t>
                          </m:r>
                        </m:e>
                        <m:sub>
                          <m:r>
                            <a:rPr lang="en-US" sz="1400" b="1" i="1" smtClean="0">
                              <a:latin typeface="Cambria Math"/>
                            </a:rPr>
                            <m:t>𝑩𝑪𝑺</m:t>
                          </m:r>
                        </m:sub>
                      </m:sSub>
                    </m:oMath>
                  </m:oMathPara>
                </a14:m>
                <a:endParaRPr lang="en-US" sz="1400" b="1" dirty="0"/>
              </a:p>
            </p:txBody>
          </p:sp>
        </mc:Choice>
        <mc:Fallback>
          <p:sp>
            <p:nvSpPr>
              <p:cNvPr id="6" name="TextBox 5"/>
              <p:cNvSpPr txBox="1">
                <a:spLocks noRot="1" noChangeAspect="1" noMove="1" noResize="1" noEditPoints="1" noAdjustHandles="1" noChangeArrowheads="1" noChangeShapeType="1" noTextEdit="1"/>
              </p:cNvSpPr>
              <p:nvPr/>
            </p:nvSpPr>
            <p:spPr>
              <a:xfrm>
                <a:off x="3631078" y="3160828"/>
                <a:ext cx="1595180" cy="307777"/>
              </a:xfrm>
              <a:prstGeom prst="rect">
                <a:avLst/>
              </a:prstGeom>
              <a:blipFill rotWithShape="1">
                <a:blip r:embed="rId5"/>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3546863" y="3352442"/>
                <a:ext cx="1777345" cy="5286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b="1" i="1" smtClean="0">
                          <a:latin typeface="Cambria Math"/>
                        </a:rPr>
                        <m:t>=</m:t>
                      </m:r>
                      <m:sSub>
                        <m:sSubPr>
                          <m:ctrlPr>
                            <a:rPr lang="en-US" sz="1400" b="1" i="1">
                              <a:latin typeface="Cambria Math"/>
                            </a:rPr>
                          </m:ctrlPr>
                        </m:sSubPr>
                        <m:e>
                          <m:r>
                            <a:rPr lang="en-US" sz="1400" b="1" i="1">
                              <a:latin typeface="Cambria Math"/>
                            </a:rPr>
                            <m:t>𝑹</m:t>
                          </m:r>
                        </m:e>
                        <m:sub>
                          <m:r>
                            <a:rPr lang="en-US" sz="1400" b="1" i="1">
                              <a:latin typeface="Cambria Math"/>
                            </a:rPr>
                            <m:t>𝒓𝒆𝒔</m:t>
                          </m:r>
                        </m:sub>
                      </m:sSub>
                      <m:r>
                        <a:rPr lang="en-US" sz="1400" b="1" i="1">
                          <a:latin typeface="Cambria Math"/>
                        </a:rPr>
                        <m:t>+</m:t>
                      </m:r>
                      <m:r>
                        <a:rPr lang="en-US" sz="1400" b="1" i="1" smtClean="0">
                          <a:latin typeface="Cambria Math"/>
                        </a:rPr>
                        <m:t>𝑨</m:t>
                      </m:r>
                      <m:f>
                        <m:fPr>
                          <m:ctrlPr>
                            <a:rPr lang="en-US" sz="1400" b="1" i="1" smtClean="0">
                              <a:latin typeface="Cambria Math"/>
                            </a:rPr>
                          </m:ctrlPr>
                        </m:fPr>
                        <m:num>
                          <m:sSup>
                            <m:sSupPr>
                              <m:ctrlPr>
                                <a:rPr lang="en-US" sz="1400" b="1" i="1" smtClean="0">
                                  <a:latin typeface="Cambria Math"/>
                                </a:rPr>
                              </m:ctrlPr>
                            </m:sSupPr>
                            <m:e>
                              <m:r>
                                <a:rPr lang="en-US" sz="1400" b="1" i="1" smtClean="0">
                                  <a:latin typeface="Cambria Math"/>
                                </a:rPr>
                                <m:t>𝒇</m:t>
                              </m:r>
                            </m:e>
                            <m:sup>
                              <m:r>
                                <a:rPr lang="en-US" sz="1400" b="1" i="1" smtClean="0">
                                  <a:latin typeface="Cambria Math"/>
                                </a:rPr>
                                <m:t>𝟐</m:t>
                              </m:r>
                            </m:sup>
                          </m:sSup>
                        </m:num>
                        <m:den>
                          <m:r>
                            <a:rPr lang="en-US" sz="1400" b="1" i="1" smtClean="0">
                              <a:latin typeface="Cambria Math"/>
                            </a:rPr>
                            <m:t>𝑻</m:t>
                          </m:r>
                        </m:den>
                      </m:f>
                      <m:sSup>
                        <m:sSupPr>
                          <m:ctrlPr>
                            <a:rPr lang="en-US" sz="1400" b="1" i="1" smtClean="0">
                              <a:latin typeface="Cambria Math"/>
                            </a:rPr>
                          </m:ctrlPr>
                        </m:sSupPr>
                        <m:e>
                          <m:r>
                            <a:rPr lang="en-US" sz="1400" b="1" i="1" smtClean="0">
                              <a:latin typeface="Cambria Math"/>
                            </a:rPr>
                            <m:t>𝒆</m:t>
                          </m:r>
                        </m:e>
                        <m:sup>
                          <m:r>
                            <a:rPr lang="en-US" sz="1400" b="1" i="1" smtClean="0">
                              <a:latin typeface="Cambria Math"/>
                            </a:rPr>
                            <m:t>−</m:t>
                          </m:r>
                          <m:f>
                            <m:fPr>
                              <m:ctrlPr>
                                <a:rPr lang="en-US" sz="1400" b="1" i="1" smtClean="0">
                                  <a:latin typeface="Cambria Math"/>
                                </a:rPr>
                              </m:ctrlPr>
                            </m:fPr>
                            <m:num>
                              <m:r>
                                <a:rPr lang="en-US" sz="1400" b="1" i="1" smtClean="0">
                                  <a:latin typeface="Cambria Math"/>
                                  <a:ea typeface="Cambria Math"/>
                                </a:rPr>
                                <m:t>∆</m:t>
                              </m:r>
                            </m:num>
                            <m:den>
                              <m:sSub>
                                <m:sSubPr>
                                  <m:ctrlPr>
                                    <a:rPr lang="en-US" sz="1400" b="1" i="1" smtClean="0">
                                      <a:latin typeface="Cambria Math"/>
                                    </a:rPr>
                                  </m:ctrlPr>
                                </m:sSubPr>
                                <m:e>
                                  <m:r>
                                    <a:rPr lang="en-US" sz="1400" b="1" i="1" smtClean="0">
                                      <a:latin typeface="Cambria Math"/>
                                    </a:rPr>
                                    <m:t>𝒌</m:t>
                                  </m:r>
                                </m:e>
                                <m:sub>
                                  <m:r>
                                    <a:rPr lang="en-US" sz="1400" b="1" i="1" smtClean="0">
                                      <a:latin typeface="Cambria Math"/>
                                    </a:rPr>
                                    <m:t>𝑩</m:t>
                                  </m:r>
                                </m:sub>
                              </m:sSub>
                              <m:r>
                                <a:rPr lang="en-US" sz="1400" b="1" i="1" smtClean="0">
                                  <a:latin typeface="Cambria Math"/>
                                </a:rPr>
                                <m:t>𝑻</m:t>
                              </m:r>
                            </m:den>
                          </m:f>
                        </m:sup>
                      </m:sSup>
                    </m:oMath>
                  </m:oMathPara>
                </a14:m>
                <a:endParaRPr lang="en-US" sz="1400" dirty="0"/>
              </a:p>
            </p:txBody>
          </p:sp>
        </mc:Choice>
        <mc:Fallback>
          <p:sp>
            <p:nvSpPr>
              <p:cNvPr id="7" name="Rectangle 6"/>
              <p:cNvSpPr>
                <a:spLocks noRot="1" noChangeAspect="1" noMove="1" noResize="1" noEditPoints="1" noAdjustHandles="1" noChangeArrowheads="1" noChangeShapeType="1" noTextEdit="1"/>
              </p:cNvSpPr>
              <p:nvPr/>
            </p:nvSpPr>
            <p:spPr>
              <a:xfrm>
                <a:off x="3546863" y="3352442"/>
                <a:ext cx="1777345" cy="528671"/>
              </a:xfrm>
              <a:prstGeom prst="rect">
                <a:avLst/>
              </a:prstGeom>
              <a:blipFill rotWithShape="1">
                <a:blip r:embed="rId6"/>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24327954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948" y="74106"/>
            <a:ext cx="8507396" cy="392347"/>
          </a:xfrm>
        </p:spPr>
        <p:txBody>
          <a:bodyPr>
            <a:normAutofit fontScale="90000"/>
          </a:bodyPr>
          <a:lstStyle/>
          <a:p>
            <a:r>
              <a:rPr lang="en-CA" dirty="0" smtClean="0"/>
              <a:t>Separation into </a:t>
            </a:r>
            <a:r>
              <a:rPr lang="en-CA" dirty="0" err="1" smtClean="0"/>
              <a:t>R</a:t>
            </a:r>
            <a:r>
              <a:rPr lang="en-CA" baseline="-25000" dirty="0" err="1" smtClean="0"/>
              <a:t>bcs</a:t>
            </a:r>
            <a:r>
              <a:rPr lang="en-CA" dirty="0" smtClean="0"/>
              <a:t> and </a:t>
            </a:r>
            <a:r>
              <a:rPr lang="en-CA" dirty="0" err="1" smtClean="0"/>
              <a:t>R</a:t>
            </a:r>
            <a:r>
              <a:rPr lang="en-CA" baseline="-25000" dirty="0" err="1" smtClean="0"/>
              <a:t>res</a:t>
            </a:r>
            <a:r>
              <a:rPr lang="en-CA" dirty="0" smtClean="0"/>
              <a:t> - TRUMF</a:t>
            </a:r>
            <a:endParaRPr lang="en-CA" dirty="0"/>
          </a:p>
        </p:txBody>
      </p:sp>
      <p:grpSp>
        <p:nvGrpSpPr>
          <p:cNvPr id="3" name="Group 2"/>
          <p:cNvGrpSpPr/>
          <p:nvPr/>
        </p:nvGrpSpPr>
        <p:grpSpPr>
          <a:xfrm>
            <a:off x="0" y="643461"/>
            <a:ext cx="8965407" cy="5197375"/>
            <a:chOff x="392906" y="581190"/>
            <a:chExt cx="8572501" cy="5822785"/>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44679" y="630437"/>
              <a:ext cx="3478279" cy="2786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44679" y="3566864"/>
              <a:ext cx="3482678" cy="2789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435469" y="649582"/>
              <a:ext cx="3475875" cy="2784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435469" y="3582927"/>
              <a:ext cx="3475875" cy="278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92907" y="1679575"/>
              <a:ext cx="1250156" cy="413774"/>
            </a:xfrm>
            <a:prstGeom prst="rect">
              <a:avLst/>
            </a:prstGeom>
            <a:noFill/>
          </p:spPr>
          <p:txBody>
            <a:bodyPr wrap="square" rtlCol="0">
              <a:spAutoFit/>
            </a:bodyPr>
            <a:lstStyle/>
            <a:p>
              <a:pPr algn="ctr"/>
              <a:r>
                <a:rPr lang="en-CA" dirty="0" smtClean="0">
                  <a:solidFill>
                    <a:schemeClr val="accent1"/>
                  </a:solidFill>
                </a:rPr>
                <a:t>QWR</a:t>
              </a:r>
              <a:endParaRPr lang="en-CA" dirty="0">
                <a:solidFill>
                  <a:schemeClr val="accent1"/>
                </a:solidFill>
              </a:endParaRPr>
            </a:p>
          </p:txBody>
        </p:sp>
        <p:sp>
          <p:nvSpPr>
            <p:cNvPr id="9" name="TextBox 8"/>
            <p:cNvSpPr txBox="1"/>
            <p:nvPr/>
          </p:nvSpPr>
          <p:spPr>
            <a:xfrm>
              <a:off x="392906" y="4777081"/>
              <a:ext cx="1250156" cy="413774"/>
            </a:xfrm>
            <a:prstGeom prst="rect">
              <a:avLst/>
            </a:prstGeom>
            <a:noFill/>
          </p:spPr>
          <p:txBody>
            <a:bodyPr wrap="square" rtlCol="0">
              <a:spAutoFit/>
            </a:bodyPr>
            <a:lstStyle/>
            <a:p>
              <a:pPr algn="ctr"/>
              <a:r>
                <a:rPr lang="en-CA" dirty="0">
                  <a:solidFill>
                    <a:srgbClr val="C00000"/>
                  </a:solidFill>
                </a:rPr>
                <a:t>H</a:t>
              </a:r>
              <a:r>
                <a:rPr lang="en-CA" dirty="0" smtClean="0">
                  <a:solidFill>
                    <a:srgbClr val="C00000"/>
                  </a:solidFill>
                </a:rPr>
                <a:t>WR</a:t>
              </a:r>
              <a:endParaRPr lang="en-CA" dirty="0">
                <a:solidFill>
                  <a:srgbClr val="C00000"/>
                </a:solidFill>
              </a:endParaRPr>
            </a:p>
          </p:txBody>
        </p:sp>
        <p:sp>
          <p:nvSpPr>
            <p:cNvPr id="10" name="Rectangle 9"/>
            <p:cNvSpPr/>
            <p:nvPr/>
          </p:nvSpPr>
          <p:spPr>
            <a:xfrm>
              <a:off x="607219" y="3519239"/>
              <a:ext cx="8358188" cy="2884736"/>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607219" y="581190"/>
              <a:ext cx="8358188" cy="2884736"/>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3" name="TextBox 12"/>
          <p:cNvSpPr txBox="1"/>
          <p:nvPr/>
        </p:nvSpPr>
        <p:spPr>
          <a:xfrm>
            <a:off x="2806700" y="1224280"/>
            <a:ext cx="1016000" cy="369332"/>
          </a:xfrm>
          <a:prstGeom prst="rect">
            <a:avLst/>
          </a:prstGeom>
          <a:noFill/>
        </p:spPr>
        <p:txBody>
          <a:bodyPr wrap="square" rtlCol="0">
            <a:spAutoFit/>
          </a:bodyPr>
          <a:lstStyle/>
          <a:p>
            <a:r>
              <a:rPr lang="en-CA" dirty="0" smtClean="0"/>
              <a:t>No bake</a:t>
            </a:r>
            <a:endParaRPr lang="en-CA" dirty="0"/>
          </a:p>
        </p:txBody>
      </p:sp>
      <p:sp>
        <p:nvSpPr>
          <p:cNvPr id="14" name="TextBox 13"/>
          <p:cNvSpPr txBox="1"/>
          <p:nvPr/>
        </p:nvSpPr>
        <p:spPr>
          <a:xfrm>
            <a:off x="7091273" y="2131154"/>
            <a:ext cx="1016000" cy="369332"/>
          </a:xfrm>
          <a:prstGeom prst="rect">
            <a:avLst/>
          </a:prstGeom>
          <a:noFill/>
        </p:spPr>
        <p:txBody>
          <a:bodyPr wrap="square" rtlCol="0">
            <a:spAutoFit/>
          </a:bodyPr>
          <a:lstStyle/>
          <a:p>
            <a:r>
              <a:rPr lang="en-CA" dirty="0" smtClean="0"/>
              <a:t>No bake</a:t>
            </a:r>
            <a:endParaRPr lang="en-CA" dirty="0"/>
          </a:p>
        </p:txBody>
      </p:sp>
      <p:sp>
        <p:nvSpPr>
          <p:cNvPr id="15" name="TextBox 14"/>
          <p:cNvSpPr txBox="1"/>
          <p:nvPr/>
        </p:nvSpPr>
        <p:spPr>
          <a:xfrm>
            <a:off x="1795373" y="3888223"/>
            <a:ext cx="1016000" cy="369332"/>
          </a:xfrm>
          <a:prstGeom prst="rect">
            <a:avLst/>
          </a:prstGeom>
          <a:noFill/>
        </p:spPr>
        <p:txBody>
          <a:bodyPr wrap="square" rtlCol="0">
            <a:spAutoFit/>
          </a:bodyPr>
          <a:lstStyle/>
          <a:p>
            <a:r>
              <a:rPr lang="en-CA" dirty="0" smtClean="0"/>
              <a:t>No bake</a:t>
            </a:r>
            <a:endParaRPr lang="en-CA" dirty="0"/>
          </a:p>
        </p:txBody>
      </p:sp>
      <p:sp>
        <p:nvSpPr>
          <p:cNvPr id="16" name="TextBox 15"/>
          <p:cNvSpPr txBox="1"/>
          <p:nvPr/>
        </p:nvSpPr>
        <p:spPr>
          <a:xfrm>
            <a:off x="7091273" y="4729681"/>
            <a:ext cx="1016000" cy="369332"/>
          </a:xfrm>
          <a:prstGeom prst="rect">
            <a:avLst/>
          </a:prstGeom>
          <a:noFill/>
        </p:spPr>
        <p:txBody>
          <a:bodyPr wrap="square" rtlCol="0">
            <a:spAutoFit/>
          </a:bodyPr>
          <a:lstStyle/>
          <a:p>
            <a:r>
              <a:rPr lang="en-CA" dirty="0" smtClean="0"/>
              <a:t>No bake</a:t>
            </a:r>
            <a:endParaRPr lang="en-CA" dirty="0"/>
          </a:p>
        </p:txBody>
      </p:sp>
      <p:sp>
        <p:nvSpPr>
          <p:cNvPr id="17" name="TextBox 16"/>
          <p:cNvSpPr txBox="1"/>
          <p:nvPr/>
        </p:nvSpPr>
        <p:spPr>
          <a:xfrm>
            <a:off x="3314700" y="2460817"/>
            <a:ext cx="1016000" cy="369332"/>
          </a:xfrm>
          <a:prstGeom prst="rect">
            <a:avLst/>
          </a:prstGeom>
          <a:noFill/>
        </p:spPr>
        <p:txBody>
          <a:bodyPr wrap="square" rtlCol="0">
            <a:spAutoFit/>
          </a:bodyPr>
          <a:lstStyle/>
          <a:p>
            <a:r>
              <a:rPr lang="en-CA" dirty="0" smtClean="0"/>
              <a:t>120C</a:t>
            </a:r>
            <a:endParaRPr lang="en-CA" dirty="0"/>
          </a:p>
        </p:txBody>
      </p:sp>
      <p:sp>
        <p:nvSpPr>
          <p:cNvPr id="18" name="TextBox 17"/>
          <p:cNvSpPr txBox="1"/>
          <p:nvPr/>
        </p:nvSpPr>
        <p:spPr>
          <a:xfrm>
            <a:off x="6705600" y="1224280"/>
            <a:ext cx="1016000" cy="369332"/>
          </a:xfrm>
          <a:prstGeom prst="rect">
            <a:avLst/>
          </a:prstGeom>
          <a:noFill/>
        </p:spPr>
        <p:txBody>
          <a:bodyPr wrap="square" rtlCol="0">
            <a:spAutoFit/>
          </a:bodyPr>
          <a:lstStyle/>
          <a:p>
            <a:r>
              <a:rPr lang="en-CA" dirty="0" smtClean="0"/>
              <a:t>120C</a:t>
            </a:r>
            <a:endParaRPr lang="en-CA" dirty="0"/>
          </a:p>
        </p:txBody>
      </p:sp>
      <p:sp>
        <p:nvSpPr>
          <p:cNvPr id="19" name="TextBox 18"/>
          <p:cNvSpPr txBox="1"/>
          <p:nvPr/>
        </p:nvSpPr>
        <p:spPr>
          <a:xfrm>
            <a:off x="6608673" y="4081691"/>
            <a:ext cx="1016000" cy="369332"/>
          </a:xfrm>
          <a:prstGeom prst="rect">
            <a:avLst/>
          </a:prstGeom>
          <a:noFill/>
        </p:spPr>
        <p:txBody>
          <a:bodyPr wrap="square" rtlCol="0">
            <a:spAutoFit/>
          </a:bodyPr>
          <a:lstStyle/>
          <a:p>
            <a:r>
              <a:rPr lang="en-CA" dirty="0" smtClean="0"/>
              <a:t>120C</a:t>
            </a:r>
            <a:endParaRPr lang="en-CA" dirty="0"/>
          </a:p>
        </p:txBody>
      </p:sp>
      <p:sp>
        <p:nvSpPr>
          <p:cNvPr id="20" name="TextBox 19"/>
          <p:cNvSpPr txBox="1"/>
          <p:nvPr/>
        </p:nvSpPr>
        <p:spPr>
          <a:xfrm>
            <a:off x="3196169" y="4718345"/>
            <a:ext cx="1016000" cy="369332"/>
          </a:xfrm>
          <a:prstGeom prst="rect">
            <a:avLst/>
          </a:prstGeom>
          <a:noFill/>
        </p:spPr>
        <p:txBody>
          <a:bodyPr wrap="square" rtlCol="0">
            <a:spAutoFit/>
          </a:bodyPr>
          <a:lstStyle/>
          <a:p>
            <a:r>
              <a:rPr lang="en-CA" dirty="0" smtClean="0"/>
              <a:t>120C</a:t>
            </a:r>
            <a:endParaRPr lang="en-CA" dirty="0"/>
          </a:p>
        </p:txBody>
      </p:sp>
    </p:spTree>
    <p:extLst>
      <p:ext uri="{BB962C8B-B14F-4D97-AF65-F5344CB8AC3E}">
        <p14:creationId xmlns:p14="http://schemas.microsoft.com/office/powerpoint/2010/main" val="26230298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2448089"/>
            <a:ext cx="8229600" cy="775093"/>
          </a:xfrm>
        </p:spPr>
        <p:txBody>
          <a:bodyPr>
            <a:normAutofit fontScale="90000"/>
          </a:bodyPr>
          <a:lstStyle/>
          <a:p>
            <a:pPr lvl="0"/>
            <a:r>
              <a:rPr lang="en-US" dirty="0" smtClean="0">
                <a:solidFill>
                  <a:schemeClr val="tx1"/>
                </a:solidFill>
              </a:rPr>
              <a:t>Advancing technologies</a:t>
            </a:r>
            <a:br>
              <a:rPr lang="en-US" dirty="0" smtClean="0">
                <a:solidFill>
                  <a:schemeClr val="tx1"/>
                </a:solidFill>
              </a:rPr>
            </a:br>
            <a:endParaRPr lang="en-CA" dirty="0">
              <a:solidFill>
                <a:schemeClr val="tx1"/>
              </a:solidFill>
            </a:endParaRPr>
          </a:p>
        </p:txBody>
      </p:sp>
    </p:spTree>
    <p:extLst>
      <p:ext uri="{BB962C8B-B14F-4D97-AF65-F5344CB8AC3E}">
        <p14:creationId xmlns:p14="http://schemas.microsoft.com/office/powerpoint/2010/main" val="452829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067" y="192241"/>
            <a:ext cx="8229600" cy="753326"/>
          </a:xfrm>
        </p:spPr>
        <p:txBody>
          <a:bodyPr>
            <a:normAutofit fontScale="90000"/>
          </a:bodyPr>
          <a:lstStyle/>
          <a:p>
            <a:r>
              <a:rPr lang="en-CA" dirty="0" smtClean="0"/>
              <a:t>Plug tuner Riken</a:t>
            </a:r>
            <a:endParaRPr lang="en-CA"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424" y="3408861"/>
            <a:ext cx="4014860" cy="2519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IMG_1688_narrow.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323" y="3408861"/>
            <a:ext cx="1038621" cy="209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p:cNvGrpSpPr/>
          <p:nvPr/>
        </p:nvGrpSpPr>
        <p:grpSpPr>
          <a:xfrm>
            <a:off x="228601" y="945566"/>
            <a:ext cx="7650722" cy="2250899"/>
            <a:chOff x="-230940" y="3671888"/>
            <a:chExt cx="12978565" cy="3627521"/>
          </a:xfrm>
        </p:grpSpPr>
        <p:pic>
          <p:nvPicPr>
            <p:cNvPr id="7" name="Picture 8" descr="pasted-image.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35925" y="3671888"/>
              <a:ext cx="4711700" cy="306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9"/>
            <p:cNvSpPr txBox="1">
              <a:spLocks/>
            </p:cNvSpPr>
            <p:nvPr/>
          </p:nvSpPr>
          <p:spPr bwMode="auto">
            <a:xfrm>
              <a:off x="8703512" y="6737266"/>
              <a:ext cx="3738478" cy="5621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defRPr sz="2400" b="1">
                  <a:solidFill>
                    <a:srgbClr val="000000"/>
                  </a:solidFill>
                  <a:latin typeface="Helvetica Neue" charset="0"/>
                  <a:ea typeface="Helvetica Neue" charset="0"/>
                  <a:cs typeface="Helvetica Neue" charset="0"/>
                  <a:sym typeface="Helvetica Neue" charset="0"/>
                </a:defRPr>
              </a:lvl1pPr>
              <a:lvl2pPr marL="742950" indent="-285750">
                <a:defRPr sz="2400" b="1">
                  <a:solidFill>
                    <a:srgbClr val="000000"/>
                  </a:solidFill>
                  <a:latin typeface="Helvetica Neue" charset="0"/>
                  <a:ea typeface="Helvetica Neue" charset="0"/>
                  <a:cs typeface="Helvetica Neue" charset="0"/>
                  <a:sym typeface="Helvetica Neue" charset="0"/>
                </a:defRPr>
              </a:lvl2pPr>
              <a:lvl3pPr marL="1143000" indent="-228600">
                <a:defRPr sz="2400" b="1">
                  <a:solidFill>
                    <a:srgbClr val="000000"/>
                  </a:solidFill>
                  <a:latin typeface="Helvetica Neue" charset="0"/>
                  <a:ea typeface="Helvetica Neue" charset="0"/>
                  <a:cs typeface="Helvetica Neue" charset="0"/>
                  <a:sym typeface="Helvetica Neue" charset="0"/>
                </a:defRPr>
              </a:lvl3pPr>
              <a:lvl4pPr marL="1600200" indent="-228600">
                <a:defRPr sz="2400" b="1">
                  <a:solidFill>
                    <a:srgbClr val="000000"/>
                  </a:solidFill>
                  <a:latin typeface="Helvetica Neue" charset="0"/>
                  <a:ea typeface="Helvetica Neue" charset="0"/>
                  <a:cs typeface="Helvetica Neue" charset="0"/>
                  <a:sym typeface="Helvetica Neue" charset="0"/>
                </a:defRPr>
              </a:lvl4pPr>
              <a:lvl5pPr marL="2057400" indent="-228600">
                <a:defRPr sz="2400" b="1">
                  <a:solidFill>
                    <a:srgbClr val="000000"/>
                  </a:solidFill>
                  <a:latin typeface="Helvetica Neue" charset="0"/>
                  <a:ea typeface="Helvetica Neue" charset="0"/>
                  <a:cs typeface="Helvetica Neue" charset="0"/>
                  <a:sym typeface="Helvetica Neue" charset="0"/>
                </a:defRPr>
              </a:lvl5pPr>
              <a:lvl6pPr marL="2514600" indent="-228600" defTabSz="584200" eaLnBrk="0" fontAlgn="base" hangingPunct="0">
                <a:spcBef>
                  <a:spcPct val="0"/>
                </a:spcBef>
                <a:spcAft>
                  <a:spcPct val="0"/>
                </a:spcAft>
                <a:defRPr sz="2400" b="1">
                  <a:solidFill>
                    <a:srgbClr val="000000"/>
                  </a:solidFill>
                  <a:latin typeface="Helvetica Neue" charset="0"/>
                  <a:ea typeface="Helvetica Neue" charset="0"/>
                  <a:cs typeface="Helvetica Neue" charset="0"/>
                  <a:sym typeface="Helvetica Neue" charset="0"/>
                </a:defRPr>
              </a:lvl6pPr>
              <a:lvl7pPr marL="2971800" indent="-228600" defTabSz="584200" eaLnBrk="0" fontAlgn="base" hangingPunct="0">
                <a:spcBef>
                  <a:spcPct val="0"/>
                </a:spcBef>
                <a:spcAft>
                  <a:spcPct val="0"/>
                </a:spcAft>
                <a:defRPr sz="2400" b="1">
                  <a:solidFill>
                    <a:srgbClr val="000000"/>
                  </a:solidFill>
                  <a:latin typeface="Helvetica Neue" charset="0"/>
                  <a:ea typeface="Helvetica Neue" charset="0"/>
                  <a:cs typeface="Helvetica Neue" charset="0"/>
                  <a:sym typeface="Helvetica Neue" charset="0"/>
                </a:defRPr>
              </a:lvl7pPr>
              <a:lvl8pPr marL="3429000" indent="-228600" defTabSz="584200" eaLnBrk="0" fontAlgn="base" hangingPunct="0">
                <a:spcBef>
                  <a:spcPct val="0"/>
                </a:spcBef>
                <a:spcAft>
                  <a:spcPct val="0"/>
                </a:spcAft>
                <a:defRPr sz="2400" b="1">
                  <a:solidFill>
                    <a:srgbClr val="000000"/>
                  </a:solidFill>
                  <a:latin typeface="Helvetica Neue" charset="0"/>
                  <a:ea typeface="Helvetica Neue" charset="0"/>
                  <a:cs typeface="Helvetica Neue" charset="0"/>
                  <a:sym typeface="Helvetica Neue" charset="0"/>
                </a:defRPr>
              </a:lvl8pPr>
              <a:lvl9pPr marL="3886200" indent="-228600" defTabSz="584200" eaLnBrk="0" fontAlgn="base" hangingPunct="0">
                <a:spcBef>
                  <a:spcPct val="0"/>
                </a:spcBef>
                <a:spcAft>
                  <a:spcPct val="0"/>
                </a:spcAft>
                <a:defRPr sz="2400" b="1">
                  <a:solidFill>
                    <a:srgbClr val="000000"/>
                  </a:solidFill>
                  <a:latin typeface="Helvetica Neue" charset="0"/>
                  <a:ea typeface="Helvetica Neue" charset="0"/>
                  <a:cs typeface="Helvetica Neue" charset="0"/>
                  <a:sym typeface="Helvetica Neue" charset="0"/>
                </a:defRPr>
              </a:lvl9pPr>
            </a:lstStyle>
            <a:p>
              <a:pPr algn="ctr" eaLnBrk="1"/>
              <a:r>
                <a:rPr lang="ja-JP" altLang="ja-JP" sz="1600">
                  <a:solidFill>
                    <a:srgbClr val="005493"/>
                  </a:solidFill>
                  <a:latin typeface="+mn-lt"/>
                  <a:ea typeface="MS PGothic" pitchFamily="34" charset="-128"/>
                </a:rPr>
                <a:t>Hight of the Plug Tuner</a:t>
              </a:r>
            </a:p>
          </p:txBody>
        </p:sp>
        <p:pic>
          <p:nvPicPr>
            <p:cNvPr id="9" name="Picture 10" descr="pasted-image.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813" y="3954463"/>
              <a:ext cx="3881437" cy="2452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11" descr="photo_of_plugtuner.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79888" y="3959225"/>
              <a:ext cx="3706812" cy="278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Line 12"/>
            <p:cNvSpPr>
              <a:spLocks noChangeShapeType="1"/>
            </p:cNvSpPr>
            <p:nvPr/>
          </p:nvSpPr>
          <p:spPr bwMode="auto">
            <a:xfrm flipV="1">
              <a:off x="3249613" y="4854575"/>
              <a:ext cx="0" cy="1993900"/>
            </a:xfrm>
            <a:prstGeom prst="line">
              <a:avLst/>
            </a:prstGeom>
            <a:noFill/>
            <a:ln w="25400">
              <a:solidFill>
                <a:srgbClr val="04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CA" sz="1600"/>
            </a:p>
          </p:txBody>
        </p:sp>
        <p:sp>
          <p:nvSpPr>
            <p:cNvPr id="12" name="Line 13"/>
            <p:cNvSpPr>
              <a:spLocks noChangeShapeType="1"/>
            </p:cNvSpPr>
            <p:nvPr/>
          </p:nvSpPr>
          <p:spPr bwMode="auto">
            <a:xfrm flipV="1">
              <a:off x="3522663" y="4854575"/>
              <a:ext cx="0" cy="1993900"/>
            </a:xfrm>
            <a:prstGeom prst="line">
              <a:avLst/>
            </a:prstGeom>
            <a:noFill/>
            <a:ln w="25400">
              <a:solidFill>
                <a:srgbClr val="04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CA" sz="1600"/>
            </a:p>
          </p:txBody>
        </p:sp>
        <p:sp>
          <p:nvSpPr>
            <p:cNvPr id="13" name="Line 14"/>
            <p:cNvSpPr>
              <a:spLocks noChangeShapeType="1"/>
            </p:cNvSpPr>
            <p:nvPr/>
          </p:nvSpPr>
          <p:spPr bwMode="auto">
            <a:xfrm>
              <a:off x="2760663" y="6700838"/>
              <a:ext cx="488950" cy="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CA" sz="1600"/>
            </a:p>
          </p:txBody>
        </p:sp>
        <p:sp>
          <p:nvSpPr>
            <p:cNvPr id="14" name="Line 15"/>
            <p:cNvSpPr>
              <a:spLocks noChangeShapeType="1"/>
            </p:cNvSpPr>
            <p:nvPr/>
          </p:nvSpPr>
          <p:spPr bwMode="auto">
            <a:xfrm>
              <a:off x="3503613" y="6700838"/>
              <a:ext cx="488950" cy="0"/>
            </a:xfrm>
            <a:prstGeom prst="line">
              <a:avLst/>
            </a:prstGeom>
            <a:noFill/>
            <a:ln w="2540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CA" sz="1600"/>
            </a:p>
          </p:txBody>
        </p:sp>
        <p:sp>
          <p:nvSpPr>
            <p:cNvPr id="15" name="Text Box 16"/>
            <p:cNvSpPr txBox="1">
              <a:spLocks/>
            </p:cNvSpPr>
            <p:nvPr/>
          </p:nvSpPr>
          <p:spPr bwMode="auto">
            <a:xfrm>
              <a:off x="-230940" y="6419767"/>
              <a:ext cx="3738478" cy="5621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defRPr sz="2400" b="1">
                  <a:solidFill>
                    <a:srgbClr val="000000"/>
                  </a:solidFill>
                  <a:latin typeface="Helvetica Neue" charset="0"/>
                  <a:ea typeface="Helvetica Neue" charset="0"/>
                  <a:cs typeface="Helvetica Neue" charset="0"/>
                  <a:sym typeface="Helvetica Neue" charset="0"/>
                </a:defRPr>
              </a:lvl1pPr>
              <a:lvl2pPr marL="742950" indent="-285750">
                <a:defRPr sz="2400" b="1">
                  <a:solidFill>
                    <a:srgbClr val="000000"/>
                  </a:solidFill>
                  <a:latin typeface="Helvetica Neue" charset="0"/>
                  <a:ea typeface="Helvetica Neue" charset="0"/>
                  <a:cs typeface="Helvetica Neue" charset="0"/>
                  <a:sym typeface="Helvetica Neue" charset="0"/>
                </a:defRPr>
              </a:lvl2pPr>
              <a:lvl3pPr marL="1143000" indent="-228600">
                <a:defRPr sz="2400" b="1">
                  <a:solidFill>
                    <a:srgbClr val="000000"/>
                  </a:solidFill>
                  <a:latin typeface="Helvetica Neue" charset="0"/>
                  <a:ea typeface="Helvetica Neue" charset="0"/>
                  <a:cs typeface="Helvetica Neue" charset="0"/>
                  <a:sym typeface="Helvetica Neue" charset="0"/>
                </a:defRPr>
              </a:lvl3pPr>
              <a:lvl4pPr marL="1600200" indent="-228600">
                <a:defRPr sz="2400" b="1">
                  <a:solidFill>
                    <a:srgbClr val="000000"/>
                  </a:solidFill>
                  <a:latin typeface="Helvetica Neue" charset="0"/>
                  <a:ea typeface="Helvetica Neue" charset="0"/>
                  <a:cs typeface="Helvetica Neue" charset="0"/>
                  <a:sym typeface="Helvetica Neue" charset="0"/>
                </a:defRPr>
              </a:lvl4pPr>
              <a:lvl5pPr marL="2057400" indent="-228600">
                <a:defRPr sz="2400" b="1">
                  <a:solidFill>
                    <a:srgbClr val="000000"/>
                  </a:solidFill>
                  <a:latin typeface="Helvetica Neue" charset="0"/>
                  <a:ea typeface="Helvetica Neue" charset="0"/>
                  <a:cs typeface="Helvetica Neue" charset="0"/>
                  <a:sym typeface="Helvetica Neue" charset="0"/>
                </a:defRPr>
              </a:lvl5pPr>
              <a:lvl6pPr marL="2514600" indent="-228600" defTabSz="584200" eaLnBrk="0" fontAlgn="base" hangingPunct="0">
                <a:spcBef>
                  <a:spcPct val="0"/>
                </a:spcBef>
                <a:spcAft>
                  <a:spcPct val="0"/>
                </a:spcAft>
                <a:defRPr sz="2400" b="1">
                  <a:solidFill>
                    <a:srgbClr val="000000"/>
                  </a:solidFill>
                  <a:latin typeface="Helvetica Neue" charset="0"/>
                  <a:ea typeface="Helvetica Neue" charset="0"/>
                  <a:cs typeface="Helvetica Neue" charset="0"/>
                  <a:sym typeface="Helvetica Neue" charset="0"/>
                </a:defRPr>
              </a:lvl6pPr>
              <a:lvl7pPr marL="2971800" indent="-228600" defTabSz="584200" eaLnBrk="0" fontAlgn="base" hangingPunct="0">
                <a:spcBef>
                  <a:spcPct val="0"/>
                </a:spcBef>
                <a:spcAft>
                  <a:spcPct val="0"/>
                </a:spcAft>
                <a:defRPr sz="2400" b="1">
                  <a:solidFill>
                    <a:srgbClr val="000000"/>
                  </a:solidFill>
                  <a:latin typeface="Helvetica Neue" charset="0"/>
                  <a:ea typeface="Helvetica Neue" charset="0"/>
                  <a:cs typeface="Helvetica Neue" charset="0"/>
                  <a:sym typeface="Helvetica Neue" charset="0"/>
                </a:defRPr>
              </a:lvl7pPr>
              <a:lvl8pPr marL="3429000" indent="-228600" defTabSz="584200" eaLnBrk="0" fontAlgn="base" hangingPunct="0">
                <a:spcBef>
                  <a:spcPct val="0"/>
                </a:spcBef>
                <a:spcAft>
                  <a:spcPct val="0"/>
                </a:spcAft>
                <a:defRPr sz="2400" b="1">
                  <a:solidFill>
                    <a:srgbClr val="000000"/>
                  </a:solidFill>
                  <a:latin typeface="Helvetica Neue" charset="0"/>
                  <a:ea typeface="Helvetica Neue" charset="0"/>
                  <a:cs typeface="Helvetica Neue" charset="0"/>
                  <a:sym typeface="Helvetica Neue" charset="0"/>
                </a:defRPr>
              </a:lvl8pPr>
              <a:lvl9pPr marL="3886200" indent="-228600" defTabSz="584200" eaLnBrk="0" fontAlgn="base" hangingPunct="0">
                <a:spcBef>
                  <a:spcPct val="0"/>
                </a:spcBef>
                <a:spcAft>
                  <a:spcPct val="0"/>
                </a:spcAft>
                <a:defRPr sz="2400" b="1">
                  <a:solidFill>
                    <a:srgbClr val="000000"/>
                  </a:solidFill>
                  <a:latin typeface="Helvetica Neue" charset="0"/>
                  <a:ea typeface="Helvetica Neue" charset="0"/>
                  <a:cs typeface="Helvetica Neue" charset="0"/>
                  <a:sym typeface="Helvetica Neue" charset="0"/>
                </a:defRPr>
              </a:lvl9pPr>
            </a:lstStyle>
            <a:p>
              <a:pPr algn="ctr" eaLnBrk="1"/>
              <a:r>
                <a:rPr lang="ja-JP" altLang="ja-JP" sz="1600">
                  <a:solidFill>
                    <a:srgbClr val="005493"/>
                  </a:solidFill>
                  <a:latin typeface="+mn-lt"/>
                  <a:ea typeface="MS PGothic" pitchFamily="34" charset="-128"/>
                </a:rPr>
                <a:t>Hight of the Plug Tuner</a:t>
              </a:r>
            </a:p>
          </p:txBody>
        </p:sp>
        <p:sp>
          <p:nvSpPr>
            <p:cNvPr id="16" name="Text Box 18"/>
            <p:cNvSpPr txBox="1">
              <a:spLocks/>
            </p:cNvSpPr>
            <p:nvPr/>
          </p:nvSpPr>
          <p:spPr bwMode="auto">
            <a:xfrm>
              <a:off x="3425642" y="6664240"/>
              <a:ext cx="5228005" cy="5621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defRPr sz="2400" b="1">
                  <a:solidFill>
                    <a:srgbClr val="000000"/>
                  </a:solidFill>
                  <a:latin typeface="Helvetica Neue" charset="0"/>
                  <a:ea typeface="Helvetica Neue" charset="0"/>
                  <a:cs typeface="Helvetica Neue" charset="0"/>
                  <a:sym typeface="Helvetica Neue" charset="0"/>
                </a:defRPr>
              </a:lvl1pPr>
              <a:lvl2pPr marL="742950" indent="-285750">
                <a:defRPr sz="2400" b="1">
                  <a:solidFill>
                    <a:srgbClr val="000000"/>
                  </a:solidFill>
                  <a:latin typeface="Helvetica Neue" charset="0"/>
                  <a:ea typeface="Helvetica Neue" charset="0"/>
                  <a:cs typeface="Helvetica Neue" charset="0"/>
                  <a:sym typeface="Helvetica Neue" charset="0"/>
                </a:defRPr>
              </a:lvl2pPr>
              <a:lvl3pPr marL="1143000" indent="-228600">
                <a:defRPr sz="2400" b="1">
                  <a:solidFill>
                    <a:srgbClr val="000000"/>
                  </a:solidFill>
                  <a:latin typeface="Helvetica Neue" charset="0"/>
                  <a:ea typeface="Helvetica Neue" charset="0"/>
                  <a:cs typeface="Helvetica Neue" charset="0"/>
                  <a:sym typeface="Helvetica Neue" charset="0"/>
                </a:defRPr>
              </a:lvl3pPr>
              <a:lvl4pPr marL="1600200" indent="-228600">
                <a:defRPr sz="2400" b="1">
                  <a:solidFill>
                    <a:srgbClr val="000000"/>
                  </a:solidFill>
                  <a:latin typeface="Helvetica Neue" charset="0"/>
                  <a:ea typeface="Helvetica Neue" charset="0"/>
                  <a:cs typeface="Helvetica Neue" charset="0"/>
                  <a:sym typeface="Helvetica Neue" charset="0"/>
                </a:defRPr>
              </a:lvl4pPr>
              <a:lvl5pPr marL="2057400" indent="-228600">
                <a:defRPr sz="2400" b="1">
                  <a:solidFill>
                    <a:srgbClr val="000000"/>
                  </a:solidFill>
                  <a:latin typeface="Helvetica Neue" charset="0"/>
                  <a:ea typeface="Helvetica Neue" charset="0"/>
                  <a:cs typeface="Helvetica Neue" charset="0"/>
                  <a:sym typeface="Helvetica Neue" charset="0"/>
                </a:defRPr>
              </a:lvl5pPr>
              <a:lvl6pPr marL="2514600" indent="-228600" defTabSz="584200" eaLnBrk="0" fontAlgn="base" hangingPunct="0">
                <a:spcBef>
                  <a:spcPct val="0"/>
                </a:spcBef>
                <a:spcAft>
                  <a:spcPct val="0"/>
                </a:spcAft>
                <a:defRPr sz="2400" b="1">
                  <a:solidFill>
                    <a:srgbClr val="000000"/>
                  </a:solidFill>
                  <a:latin typeface="Helvetica Neue" charset="0"/>
                  <a:ea typeface="Helvetica Neue" charset="0"/>
                  <a:cs typeface="Helvetica Neue" charset="0"/>
                  <a:sym typeface="Helvetica Neue" charset="0"/>
                </a:defRPr>
              </a:lvl6pPr>
              <a:lvl7pPr marL="2971800" indent="-228600" defTabSz="584200" eaLnBrk="0" fontAlgn="base" hangingPunct="0">
                <a:spcBef>
                  <a:spcPct val="0"/>
                </a:spcBef>
                <a:spcAft>
                  <a:spcPct val="0"/>
                </a:spcAft>
                <a:defRPr sz="2400" b="1">
                  <a:solidFill>
                    <a:srgbClr val="000000"/>
                  </a:solidFill>
                  <a:latin typeface="Helvetica Neue" charset="0"/>
                  <a:ea typeface="Helvetica Neue" charset="0"/>
                  <a:cs typeface="Helvetica Neue" charset="0"/>
                  <a:sym typeface="Helvetica Neue" charset="0"/>
                </a:defRPr>
              </a:lvl7pPr>
              <a:lvl8pPr marL="3429000" indent="-228600" defTabSz="584200" eaLnBrk="0" fontAlgn="base" hangingPunct="0">
                <a:spcBef>
                  <a:spcPct val="0"/>
                </a:spcBef>
                <a:spcAft>
                  <a:spcPct val="0"/>
                </a:spcAft>
                <a:defRPr sz="2400" b="1">
                  <a:solidFill>
                    <a:srgbClr val="000000"/>
                  </a:solidFill>
                  <a:latin typeface="Helvetica Neue" charset="0"/>
                  <a:ea typeface="Helvetica Neue" charset="0"/>
                  <a:cs typeface="Helvetica Neue" charset="0"/>
                  <a:sym typeface="Helvetica Neue" charset="0"/>
                </a:defRPr>
              </a:lvl8pPr>
              <a:lvl9pPr marL="3886200" indent="-228600" defTabSz="584200" eaLnBrk="0" fontAlgn="base" hangingPunct="0">
                <a:spcBef>
                  <a:spcPct val="0"/>
                </a:spcBef>
                <a:spcAft>
                  <a:spcPct val="0"/>
                </a:spcAft>
                <a:defRPr sz="2400" b="1">
                  <a:solidFill>
                    <a:srgbClr val="000000"/>
                  </a:solidFill>
                  <a:latin typeface="Helvetica Neue" charset="0"/>
                  <a:ea typeface="Helvetica Neue" charset="0"/>
                  <a:cs typeface="Helvetica Neue" charset="0"/>
                  <a:sym typeface="Helvetica Neue" charset="0"/>
                </a:defRPr>
              </a:lvl9pPr>
            </a:lstStyle>
            <a:p>
              <a:pPr algn="ctr" eaLnBrk="1"/>
              <a:r>
                <a:rPr lang="ja-JP" altLang="ja-JP" sz="1600">
                  <a:solidFill>
                    <a:srgbClr val="005493"/>
                  </a:solidFill>
                  <a:latin typeface="+mn-lt"/>
                  <a:ea typeface="MS PGothic" pitchFamily="34" charset="-128"/>
                </a:rPr>
                <a:t>Photo of a plug made of pure Nb</a:t>
              </a:r>
            </a:p>
          </p:txBody>
        </p:sp>
      </p:grpSp>
      <p:pic>
        <p:nvPicPr>
          <p:cNvPr id="18" name="Picture 17" descr="pasted-image.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042" y="3408859"/>
            <a:ext cx="3729831" cy="2382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2" name="Group 21"/>
          <p:cNvGrpSpPr/>
          <p:nvPr/>
        </p:nvGrpSpPr>
        <p:grpSpPr>
          <a:xfrm>
            <a:off x="623379" y="945566"/>
            <a:ext cx="5867196" cy="4512207"/>
            <a:chOff x="623379" y="945566"/>
            <a:chExt cx="5867196" cy="4512207"/>
          </a:xfrm>
        </p:grpSpPr>
        <p:cxnSp>
          <p:nvCxnSpPr>
            <p:cNvPr id="17" name="Straight Connector 16"/>
            <p:cNvCxnSpPr/>
            <p:nvPr/>
          </p:nvCxnSpPr>
          <p:spPr>
            <a:xfrm flipV="1">
              <a:off x="2718310" y="945566"/>
              <a:ext cx="2295551" cy="19710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666840" y="1097966"/>
              <a:ext cx="2434987" cy="18787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74849" y="3426594"/>
              <a:ext cx="2295551" cy="19710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23379" y="3578994"/>
              <a:ext cx="2434987" cy="18787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00" name="Picture 4" descr="C:\Users\lax\AppData\Local\Microsoft\Windows\Temporary Internet Files\Content.IE5\C5TKP8CD\check-mark[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0729" y="4396685"/>
              <a:ext cx="899846" cy="8087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4470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914400" y="96338"/>
            <a:ext cx="7886700" cy="510099"/>
          </a:xfrm>
          <a:prstGeom prst="rect">
            <a:avLst/>
          </a:prstGeom>
        </p:spPr>
        <p:txBody>
          <a:bodyPr>
            <a:noAutofit/>
          </a:bodyPr>
          <a:lstStyle/>
          <a:p>
            <a:pPr algn="l"/>
            <a:r>
              <a:rPr lang="en-US" altLang="zh-CN" sz="3600" b="1" dirty="0" smtClean="0">
                <a:latin typeface="Times New Roman" pitchFamily="18" charset="0"/>
                <a:cs typeface="Times New Roman" pitchFamily="18" charset="0"/>
              </a:rPr>
              <a:t>Plasma cleaning on SC </a:t>
            </a:r>
            <a:r>
              <a:rPr lang="en-US" altLang="zh-CN" sz="3600" b="1" dirty="0" smtClean="0">
                <a:latin typeface="Times New Roman" pitchFamily="18" charset="0"/>
                <a:cs typeface="Times New Roman" pitchFamily="18" charset="0"/>
              </a:rPr>
              <a:t>cavity - IMP</a:t>
            </a:r>
            <a:endParaRPr lang="zh-CN" altLang="en-US" sz="3600" b="1" dirty="0">
              <a:latin typeface="Times New Roman" pitchFamily="18" charset="0"/>
              <a:cs typeface="Times New Roman" pitchFamily="18" charset="0"/>
            </a:endParaRPr>
          </a:p>
        </p:txBody>
      </p:sp>
      <p:sp>
        <p:nvSpPr>
          <p:cNvPr id="4" name="TextBox 3"/>
          <p:cNvSpPr txBox="1"/>
          <p:nvPr/>
        </p:nvSpPr>
        <p:spPr>
          <a:xfrm>
            <a:off x="179512" y="915201"/>
            <a:ext cx="8856984" cy="2062103"/>
          </a:xfrm>
          <a:prstGeom prst="rect">
            <a:avLst/>
          </a:prstGeom>
          <a:noFill/>
        </p:spPr>
        <p:txBody>
          <a:bodyPr wrap="square" rtlCol="0">
            <a:spAutoFit/>
          </a:bodyPr>
          <a:lstStyle/>
          <a:p>
            <a:pPr marL="457200" indent="-457200">
              <a:buFont typeface="Wingdings" pitchFamily="2" charset="2"/>
              <a:buChar char="Ø"/>
            </a:pPr>
            <a:r>
              <a:rPr lang="en-US" altLang="zh-CN" sz="2000" b="1" dirty="0" smtClean="0">
                <a:solidFill>
                  <a:srgbClr val="0000CC"/>
                </a:solidFill>
                <a:latin typeface="Times New Roman" pitchFamily="18" charset="0"/>
                <a:cs typeface="Times New Roman" pitchFamily="18" charset="0"/>
              </a:rPr>
              <a:t>RF plasma cleaning on room temperature</a:t>
            </a:r>
          </a:p>
          <a:p>
            <a:pPr marL="285750" indent="-285750">
              <a:lnSpc>
                <a:spcPct val="120000"/>
              </a:lnSpc>
              <a:buFont typeface="Arial" pitchFamily="34" charset="0"/>
              <a:buChar char="•"/>
            </a:pPr>
            <a:r>
              <a:rPr lang="en-US" altLang="zh-CN" dirty="0" smtClean="0">
                <a:solidFill>
                  <a:srgbClr val="0000CC"/>
                </a:solidFill>
                <a:latin typeface="Times New Roman" pitchFamily="18" charset="0"/>
                <a:cs typeface="Times New Roman" pitchFamily="18" charset="0"/>
              </a:rPr>
              <a:t>Plasma cleaning processing completed after the </a:t>
            </a:r>
            <a:r>
              <a:rPr lang="en-US" altLang="zh-CN" dirty="0">
                <a:solidFill>
                  <a:srgbClr val="0000CC"/>
                </a:solidFill>
                <a:latin typeface="Times New Roman" pitchFamily="18" charset="0"/>
                <a:cs typeface="Times New Roman" pitchFamily="18" charset="0"/>
              </a:rPr>
              <a:t>cavity deposited </a:t>
            </a:r>
            <a:r>
              <a:rPr lang="en-US" altLang="zh-CN" dirty="0" smtClean="0">
                <a:solidFill>
                  <a:srgbClr val="0000CC"/>
                </a:solidFill>
                <a:latin typeface="Times New Roman" pitchFamily="18" charset="0"/>
                <a:cs typeface="Times New Roman" pitchFamily="18" charset="0"/>
              </a:rPr>
              <a:t>with carbon by PECVD</a:t>
            </a:r>
            <a:endParaRPr lang="en-US" altLang="zh-CN" dirty="0">
              <a:solidFill>
                <a:srgbClr val="0000CC"/>
              </a:solidFill>
              <a:latin typeface="Times New Roman" pitchFamily="18" charset="0"/>
              <a:cs typeface="Times New Roman" pitchFamily="18" charset="0"/>
            </a:endParaRPr>
          </a:p>
          <a:p>
            <a:pPr marL="285750" indent="-285750">
              <a:lnSpc>
                <a:spcPct val="120000"/>
              </a:lnSpc>
              <a:buFont typeface="Arial" pitchFamily="34" charset="0"/>
              <a:buChar char="•"/>
            </a:pPr>
            <a:r>
              <a:rPr lang="en-US" altLang="zh-CN" dirty="0" smtClean="0">
                <a:solidFill>
                  <a:srgbClr val="0000CC"/>
                </a:solidFill>
                <a:latin typeface="Times New Roman" pitchFamily="18" charset="0"/>
                <a:cs typeface="Times New Roman" pitchFamily="18" charset="0"/>
              </a:rPr>
              <a:t>A </a:t>
            </a:r>
            <a:r>
              <a:rPr lang="en-US" altLang="zh-CN" dirty="0" err="1" smtClean="0">
                <a:solidFill>
                  <a:srgbClr val="0000CC"/>
                </a:solidFill>
                <a:latin typeface="Times New Roman" pitchFamily="18" charset="0"/>
                <a:cs typeface="Times New Roman" pitchFamily="18" charset="0"/>
              </a:rPr>
              <a:t>quadrupole</a:t>
            </a:r>
            <a:r>
              <a:rPr lang="en-US" altLang="zh-CN" dirty="0" smtClean="0">
                <a:solidFill>
                  <a:srgbClr val="0000CC"/>
                </a:solidFill>
                <a:latin typeface="Times New Roman" pitchFamily="18" charset="0"/>
                <a:cs typeface="Times New Roman" pitchFamily="18" charset="0"/>
              </a:rPr>
              <a:t> </a:t>
            </a:r>
            <a:r>
              <a:rPr lang="en-US" altLang="zh-CN" dirty="0">
                <a:solidFill>
                  <a:srgbClr val="0000CC"/>
                </a:solidFill>
                <a:latin typeface="Times New Roman" pitchFamily="18" charset="0"/>
                <a:cs typeface="Times New Roman" pitchFamily="18" charset="0"/>
              </a:rPr>
              <a:t>mass </a:t>
            </a:r>
            <a:r>
              <a:rPr lang="en-US" altLang="zh-CN" dirty="0" smtClean="0">
                <a:solidFill>
                  <a:srgbClr val="0000CC"/>
                </a:solidFill>
                <a:latin typeface="Times New Roman" pitchFamily="18" charset="0"/>
                <a:cs typeface="Times New Roman" pitchFamily="18" charset="0"/>
              </a:rPr>
              <a:t>spectrometer was installed for residual gas monitor, the production of the  plasma interaction with niobium surface</a:t>
            </a:r>
            <a:endParaRPr lang="en-US" altLang="zh-CN" dirty="0">
              <a:solidFill>
                <a:srgbClr val="0000CC"/>
              </a:solidFill>
              <a:latin typeface="Times New Roman" pitchFamily="18" charset="0"/>
              <a:cs typeface="Times New Roman" pitchFamily="18" charset="0"/>
            </a:endParaRPr>
          </a:p>
          <a:p>
            <a:pPr marL="285750" lvl="0" indent="-285750">
              <a:lnSpc>
                <a:spcPct val="120000"/>
              </a:lnSpc>
              <a:buFont typeface="Arial" pitchFamily="34" charset="0"/>
              <a:buChar char="•"/>
            </a:pPr>
            <a:r>
              <a:rPr lang="en-US" altLang="zh-CN" dirty="0" smtClean="0">
                <a:solidFill>
                  <a:srgbClr val="0000CC"/>
                </a:solidFill>
                <a:latin typeface="Times New Roman" pitchFamily="18" charset="0"/>
                <a:cs typeface="Times New Roman" pitchFamily="18" charset="0"/>
              </a:rPr>
              <a:t>Discharge parameters, such as pressure, oxygen volume ratio and RF power, were optimized for the uniform distribution inside cavity</a:t>
            </a:r>
          </a:p>
        </p:txBody>
      </p:sp>
      <p:grpSp>
        <p:nvGrpSpPr>
          <p:cNvPr id="13" name="组合 12"/>
          <p:cNvGrpSpPr/>
          <p:nvPr/>
        </p:nvGrpSpPr>
        <p:grpSpPr>
          <a:xfrm>
            <a:off x="755575" y="2777812"/>
            <a:ext cx="4336016" cy="2452246"/>
            <a:chOff x="4305350" y="1038621"/>
            <a:chExt cx="4371106" cy="2216852"/>
          </a:xfrm>
        </p:grpSpPr>
        <p:pic>
          <p:nvPicPr>
            <p:cNvPr id="4813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2542" t="17350" r="4571" b="34893"/>
            <a:stretch/>
          </p:blipFill>
          <p:spPr bwMode="auto">
            <a:xfrm>
              <a:off x="4305350" y="1107392"/>
              <a:ext cx="4371105" cy="2148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239"/>
            <a:stretch/>
          </p:blipFill>
          <p:spPr bwMode="auto">
            <a:xfrm>
              <a:off x="4305350" y="1038621"/>
              <a:ext cx="1370929" cy="902356"/>
            </a:xfrm>
            <a:prstGeom prst="rect">
              <a:avLst/>
            </a:prstGeom>
            <a:noFill/>
            <a:ln w="158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直接箭头连接符 8"/>
            <p:cNvCxnSpPr>
              <a:stCxn id="48134" idx="3"/>
            </p:cNvCxnSpPr>
            <p:nvPr/>
          </p:nvCxnSpPr>
          <p:spPr>
            <a:xfrm>
              <a:off x="5676279" y="1489800"/>
              <a:ext cx="2640137" cy="20484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7956376" y="1256160"/>
              <a:ext cx="720080" cy="11647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TextBox 14"/>
          <p:cNvSpPr txBox="1"/>
          <p:nvPr/>
        </p:nvSpPr>
        <p:spPr>
          <a:xfrm>
            <a:off x="557978" y="5237794"/>
            <a:ext cx="8352928" cy="338554"/>
          </a:xfrm>
          <a:prstGeom prst="rect">
            <a:avLst/>
          </a:prstGeom>
          <a:noFill/>
        </p:spPr>
        <p:txBody>
          <a:bodyPr wrap="square" rtlCol="0">
            <a:spAutoFit/>
          </a:bodyPr>
          <a:lstStyle/>
          <a:p>
            <a:pPr algn="ctr"/>
            <a:r>
              <a:rPr lang="en-US" altLang="zh-CN" sz="1600" dirty="0" smtClean="0">
                <a:solidFill>
                  <a:srgbClr val="0000CC"/>
                </a:solidFill>
                <a:latin typeface="Tahoma" pitchFamily="34" charset="0"/>
                <a:cs typeface="Tahoma" pitchFamily="34" charset="0"/>
              </a:rPr>
              <a:t>Fig</a:t>
            </a:r>
            <a:r>
              <a:rPr lang="en-US" altLang="zh-CN" sz="1600" dirty="0" smtClean="0">
                <a:solidFill>
                  <a:srgbClr val="0000CC"/>
                </a:solidFill>
                <a:latin typeface="Tahoma" pitchFamily="34" charset="0"/>
                <a:ea typeface="Tahoma" pitchFamily="34" charset="0"/>
                <a:cs typeface="Tahoma" pitchFamily="34" charset="0"/>
              </a:rPr>
              <a:t>. Plasma cleaning setup for HWR (left)</a:t>
            </a:r>
            <a:r>
              <a:rPr lang="zh-CN" altLang="en-US" sz="1600" dirty="0">
                <a:solidFill>
                  <a:srgbClr val="0000CC"/>
                </a:solidFill>
                <a:latin typeface="Tahoma" pitchFamily="34" charset="0"/>
                <a:ea typeface="Tahoma" pitchFamily="34" charset="0"/>
                <a:cs typeface="Tahoma" pitchFamily="34" charset="0"/>
              </a:rPr>
              <a:t> </a:t>
            </a:r>
            <a:r>
              <a:rPr lang="en-US" altLang="zh-CN" sz="1600" dirty="0" smtClean="0">
                <a:solidFill>
                  <a:srgbClr val="0000CC"/>
                </a:solidFill>
                <a:latin typeface="Tahoma" pitchFamily="34" charset="0"/>
                <a:ea typeface="Tahoma" pitchFamily="34" charset="0"/>
                <a:cs typeface="Tahoma" pitchFamily="34" charset="0"/>
              </a:rPr>
              <a:t>and picture of discharge on the cavity (right)</a:t>
            </a:r>
            <a:endParaRPr lang="zh-CN" altLang="en-US" sz="1600" dirty="0">
              <a:solidFill>
                <a:srgbClr val="0000CC"/>
              </a:solidFill>
              <a:latin typeface="Tahoma" pitchFamily="34" charset="0"/>
              <a:cs typeface="Tahoma" pitchFamily="34" charset="0"/>
            </a:endParaRPr>
          </a:p>
        </p:txBody>
      </p:sp>
      <p:pic>
        <p:nvPicPr>
          <p:cNvPr id="11" name="Picture 5" descr="E:\实验数据\4腔体清洗性能测试研究\垂测工装放电光谱及截图\Taper垂测工装放电测试实验记录20170304\0.5Pa_50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8341" y="2853884"/>
            <a:ext cx="3248129" cy="23839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452321" y="4281903"/>
            <a:ext cx="1152125" cy="1169551"/>
          </a:xfrm>
          <a:prstGeom prst="rect">
            <a:avLst/>
          </a:prstGeom>
          <a:noFill/>
        </p:spPr>
        <p:txBody>
          <a:bodyPr wrap="square" rtlCol="0">
            <a:spAutoFit/>
          </a:bodyPr>
          <a:lstStyle/>
          <a:p>
            <a:pPr algn="ctr"/>
            <a:r>
              <a:rPr lang="en-US" altLang="zh-CN" sz="1400" dirty="0" smtClean="0">
                <a:solidFill>
                  <a:schemeClr val="bg1"/>
                </a:solidFill>
              </a:rPr>
              <a:t>Plasma discharge of </a:t>
            </a:r>
            <a:r>
              <a:rPr lang="en-US" altLang="zh-CN" sz="1400" dirty="0" err="1" smtClean="0">
                <a:solidFill>
                  <a:schemeClr val="bg1"/>
                </a:solidFill>
              </a:rPr>
              <a:t>Ar</a:t>
            </a:r>
            <a:r>
              <a:rPr lang="en-US" altLang="zh-CN" sz="1400" dirty="0" smtClean="0">
                <a:solidFill>
                  <a:schemeClr val="bg1"/>
                </a:solidFill>
              </a:rPr>
              <a:t>/O2 inside SC HWR cavity</a:t>
            </a:r>
          </a:p>
        </p:txBody>
      </p:sp>
      <p:sp>
        <p:nvSpPr>
          <p:cNvPr id="2" name="TextBox 1"/>
          <p:cNvSpPr txBox="1"/>
          <p:nvPr/>
        </p:nvSpPr>
        <p:spPr>
          <a:xfrm>
            <a:off x="-36511" y="5539985"/>
            <a:ext cx="9180512" cy="861774"/>
          </a:xfrm>
          <a:prstGeom prst="rect">
            <a:avLst/>
          </a:prstGeom>
          <a:noFill/>
        </p:spPr>
        <p:txBody>
          <a:bodyPr wrap="square" rtlCol="0">
            <a:spAutoFit/>
          </a:bodyPr>
          <a:lstStyle/>
          <a:p>
            <a:pPr marL="285750" indent="-285750">
              <a:buFont typeface="Arial" charset="0"/>
              <a:buChar char="•"/>
            </a:pPr>
            <a:r>
              <a:rPr lang="en-US" altLang="zh-CN" sz="1200" b="1" dirty="0" smtClean="0">
                <a:latin typeface="Times New Roman" panose="02020603050405020304" pitchFamily="18" charset="0"/>
                <a:cs typeface="Times New Roman" panose="02020603050405020304" pitchFamily="18" charset="0"/>
              </a:rPr>
              <a:t>*A.D. Wu </a:t>
            </a:r>
            <a:r>
              <a:rPr lang="en-US" altLang="zh-CN" sz="1200" b="1" i="1" dirty="0" smtClean="0">
                <a:latin typeface="Times New Roman" panose="02020603050405020304" pitchFamily="18" charset="0"/>
                <a:cs typeface="Times New Roman" panose="02020603050405020304" pitchFamily="18" charset="0"/>
              </a:rPr>
              <a:t>et al., </a:t>
            </a:r>
            <a:r>
              <a:rPr lang="en-US" altLang="zh-CN" sz="1200" b="1" dirty="0" smtClean="0">
                <a:latin typeface="Times New Roman" panose="02020603050405020304" pitchFamily="18" charset="0"/>
                <a:cs typeface="Times New Roman" panose="02020603050405020304" pitchFamily="18" charset="0"/>
              </a:rPr>
              <a:t>In-situ plasma cleaning to decrease the field emission effect of half-wave SRF cavities, submitted to NIMA.</a:t>
            </a:r>
          </a:p>
          <a:p>
            <a:pPr marL="285750" indent="-285750">
              <a:buFont typeface="Arial" charset="0"/>
              <a:buChar char="•"/>
            </a:pPr>
            <a:r>
              <a:rPr lang="en-US" altLang="zh-CN" sz="1200" b="1" dirty="0" smtClean="0">
                <a:latin typeface="Times New Roman" panose="02020603050405020304" pitchFamily="18" charset="0"/>
                <a:cs typeface="Times New Roman" panose="02020603050405020304" pitchFamily="18" charset="0"/>
              </a:rPr>
              <a:t>antonwoo@impcas.ac.cn</a:t>
            </a:r>
          </a:p>
          <a:p>
            <a:pPr marL="285750" indent="-285750">
              <a:buFont typeface="Arial" charset="0"/>
              <a:buChar char="•"/>
            </a:pPr>
            <a:endParaRPr lang="en-US" altLang="zh-CN" sz="1200" b="1" dirty="0" smtClean="0">
              <a:latin typeface="Times New Roman" panose="02020603050405020304" pitchFamily="18" charset="0"/>
              <a:cs typeface="Times New Roman" panose="02020603050405020304" pitchFamily="18" charset="0"/>
            </a:endParaRPr>
          </a:p>
          <a:p>
            <a:pPr marL="285750" indent="-285750">
              <a:buFont typeface="Arial" charset="0"/>
              <a:buChar char="•"/>
            </a:pP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0546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071539" y="255041"/>
            <a:ext cx="7964957" cy="510099"/>
          </a:xfrm>
          <a:prstGeom prst="rect">
            <a:avLst/>
          </a:prstGeom>
        </p:spPr>
        <p:txBody>
          <a:bodyPr>
            <a:normAutofit fontScale="90000"/>
          </a:bodyPr>
          <a:lstStyle/>
          <a:p>
            <a:pPr algn="l"/>
            <a:r>
              <a:rPr lang="en-US" altLang="zh-CN" sz="3600" b="1" dirty="0">
                <a:latin typeface="Times New Roman" pitchFamily="18" charset="0"/>
                <a:cs typeface="Times New Roman" pitchFamily="18" charset="0"/>
              </a:rPr>
              <a:t>Plasma cleaning on SC cavity</a:t>
            </a:r>
            <a:endParaRPr lang="zh-CN" altLang="en-US" sz="3600" b="1" dirty="0">
              <a:latin typeface="Times New Roman" pitchFamily="18" charset="0"/>
              <a:cs typeface="Times New Roman" pitchFamily="18" charset="0"/>
            </a:endParaRPr>
          </a:p>
        </p:txBody>
      </p:sp>
      <p:sp>
        <p:nvSpPr>
          <p:cNvPr id="10" name="TextBox 9"/>
          <p:cNvSpPr txBox="1"/>
          <p:nvPr/>
        </p:nvSpPr>
        <p:spPr>
          <a:xfrm>
            <a:off x="323528" y="875391"/>
            <a:ext cx="8640960" cy="1975926"/>
          </a:xfrm>
          <a:prstGeom prst="rect">
            <a:avLst/>
          </a:prstGeom>
          <a:noFill/>
        </p:spPr>
        <p:txBody>
          <a:bodyPr wrap="square" rtlCol="0">
            <a:spAutoFit/>
          </a:bodyPr>
          <a:lstStyle/>
          <a:p>
            <a:pPr marL="457200" indent="-457200">
              <a:lnSpc>
                <a:spcPct val="150000"/>
              </a:lnSpc>
              <a:buFont typeface="Wingdings" pitchFamily="2" charset="2"/>
              <a:buChar char="Ø"/>
            </a:pPr>
            <a:r>
              <a:rPr lang="en-US" altLang="zh-CN" sz="2400" b="1" dirty="0" smtClean="0">
                <a:solidFill>
                  <a:srgbClr val="0000CC"/>
                </a:solidFill>
                <a:latin typeface="Times New Roman" pitchFamily="18" charset="0"/>
                <a:cs typeface="Times New Roman" pitchFamily="18" charset="0"/>
              </a:rPr>
              <a:t>Performance recovery results</a:t>
            </a:r>
          </a:p>
          <a:p>
            <a:pPr marL="457200" indent="-457200">
              <a:lnSpc>
                <a:spcPct val="120000"/>
              </a:lnSpc>
              <a:buFont typeface="Arial" pitchFamily="34" charset="0"/>
              <a:buChar char="•"/>
            </a:pPr>
            <a:r>
              <a:rPr lang="en-US" altLang="zh-CN" dirty="0" smtClean="0">
                <a:solidFill>
                  <a:srgbClr val="0000CC"/>
                </a:solidFill>
                <a:latin typeface="Times New Roman" pitchFamily="18" charset="0"/>
                <a:cs typeface="Times New Roman" pitchFamily="18" charset="0"/>
              </a:rPr>
              <a:t>Max </a:t>
            </a:r>
            <a:r>
              <a:rPr lang="en-US" altLang="zh-CN" dirty="0" err="1" smtClean="0">
                <a:solidFill>
                  <a:srgbClr val="0000CC"/>
                </a:solidFill>
                <a:latin typeface="Times New Roman" pitchFamily="18" charset="0"/>
                <a:cs typeface="Times New Roman" pitchFamily="18" charset="0"/>
              </a:rPr>
              <a:t>Epeaks</a:t>
            </a:r>
            <a:r>
              <a:rPr lang="en-US" altLang="zh-CN" dirty="0" smtClean="0">
                <a:solidFill>
                  <a:srgbClr val="0000CC"/>
                </a:solidFill>
                <a:latin typeface="Times New Roman" pitchFamily="18" charset="0"/>
                <a:cs typeface="Times New Roman" pitchFamily="18" charset="0"/>
              </a:rPr>
              <a:t> increased from 57MV/m</a:t>
            </a:r>
            <a:r>
              <a:rPr lang="zh-CN" altLang="en-US" dirty="0" smtClean="0">
                <a:solidFill>
                  <a:srgbClr val="0000CC"/>
                </a:solidFill>
                <a:latin typeface="Times New Roman" pitchFamily="18" charset="0"/>
                <a:cs typeface="Times New Roman" pitchFamily="18" charset="0"/>
              </a:rPr>
              <a:t> </a:t>
            </a:r>
            <a:r>
              <a:rPr lang="en-US" altLang="zh-CN" dirty="0" smtClean="0">
                <a:solidFill>
                  <a:srgbClr val="0000CC"/>
                </a:solidFill>
                <a:latin typeface="Times New Roman" pitchFamily="18" charset="0"/>
                <a:cs typeface="Times New Roman" pitchFamily="18" charset="0"/>
              </a:rPr>
              <a:t>to 70MV/m (23%) after plasma cleaning</a:t>
            </a:r>
          </a:p>
          <a:p>
            <a:pPr marL="457200" indent="-457200">
              <a:lnSpc>
                <a:spcPct val="120000"/>
              </a:lnSpc>
              <a:buFont typeface="Arial" pitchFamily="34" charset="0"/>
              <a:buChar char="•"/>
            </a:pPr>
            <a:r>
              <a:rPr lang="en-US" altLang="zh-CN" dirty="0" smtClean="0">
                <a:solidFill>
                  <a:srgbClr val="0000CC"/>
                </a:solidFill>
                <a:latin typeface="Times New Roman" pitchFamily="18" charset="0"/>
                <a:cs typeface="Times New Roman" pitchFamily="18" charset="0"/>
              </a:rPr>
              <a:t>Set on point of the FE increased from 32MV/m to 58MV/m (43%), and max x-ray radiation dose decreased from 200 to 4.5 </a:t>
            </a:r>
            <a:r>
              <a:rPr lang="en-US" altLang="zh-CN" dirty="0" err="1" smtClean="0">
                <a:solidFill>
                  <a:srgbClr val="0000CC"/>
                </a:solidFill>
                <a:latin typeface="Times New Roman" pitchFamily="18" charset="0"/>
                <a:cs typeface="Times New Roman" pitchFamily="18" charset="0"/>
              </a:rPr>
              <a:t>uSv</a:t>
            </a:r>
            <a:r>
              <a:rPr lang="en-US" altLang="zh-CN" dirty="0" smtClean="0">
                <a:solidFill>
                  <a:srgbClr val="0000CC"/>
                </a:solidFill>
                <a:latin typeface="Times New Roman" pitchFamily="18" charset="0"/>
                <a:cs typeface="Times New Roman" pitchFamily="18" charset="0"/>
              </a:rPr>
              <a:t>/h </a:t>
            </a:r>
            <a:r>
              <a:rPr lang="zh-CN" altLang="en-US" dirty="0" smtClean="0">
                <a:solidFill>
                  <a:srgbClr val="0000CC"/>
                </a:solidFill>
                <a:latin typeface="Times New Roman" pitchFamily="18" charset="0"/>
                <a:cs typeface="Times New Roman" pitchFamily="18" charset="0"/>
              </a:rPr>
              <a:t> </a:t>
            </a:r>
            <a:endParaRPr lang="en-US" altLang="zh-CN" dirty="0" smtClean="0">
              <a:solidFill>
                <a:srgbClr val="0000CC"/>
              </a:solidFill>
              <a:latin typeface="Times New Roman" pitchFamily="18" charset="0"/>
              <a:cs typeface="Times New Roman" pitchFamily="18" charset="0"/>
            </a:endParaRPr>
          </a:p>
          <a:p>
            <a:pPr marL="457200" indent="-457200">
              <a:lnSpc>
                <a:spcPct val="120000"/>
              </a:lnSpc>
              <a:buFont typeface="Arial" pitchFamily="34" charset="0"/>
              <a:buChar char="•"/>
            </a:pPr>
            <a:r>
              <a:rPr lang="en-US" altLang="zh-CN" dirty="0" smtClean="0">
                <a:solidFill>
                  <a:srgbClr val="0000CC"/>
                </a:solidFill>
                <a:latin typeface="Times New Roman" pitchFamily="18" charset="0"/>
                <a:cs typeface="Times New Roman" pitchFamily="18" charset="0"/>
              </a:rPr>
              <a:t>MP effect was removed around the </a:t>
            </a:r>
            <a:r>
              <a:rPr lang="en-US" altLang="zh-CN" dirty="0" err="1" smtClean="0">
                <a:solidFill>
                  <a:srgbClr val="0000CC"/>
                </a:solidFill>
                <a:latin typeface="Times New Roman" pitchFamily="18" charset="0"/>
                <a:cs typeface="Times New Roman" pitchFamily="18" charset="0"/>
              </a:rPr>
              <a:t>Epeak</a:t>
            </a:r>
            <a:r>
              <a:rPr lang="en-US" altLang="zh-CN" dirty="0" smtClean="0">
                <a:solidFill>
                  <a:srgbClr val="0000CC"/>
                </a:solidFill>
                <a:latin typeface="Times New Roman" pitchFamily="18" charset="0"/>
                <a:cs typeface="Times New Roman" pitchFamily="18" charset="0"/>
              </a:rPr>
              <a:t> of 16MV/m by the plasma cleaning</a:t>
            </a:r>
          </a:p>
        </p:txBody>
      </p:sp>
      <p:sp>
        <p:nvSpPr>
          <p:cNvPr id="13" name="椭圆 12"/>
          <p:cNvSpPr/>
          <p:nvPr/>
        </p:nvSpPr>
        <p:spPr>
          <a:xfrm>
            <a:off x="1657432" y="3671301"/>
            <a:ext cx="250272" cy="417780"/>
          </a:xfrm>
          <a:prstGeom prst="ellipse">
            <a:avLst/>
          </a:prstGeom>
          <a:noFill/>
          <a:ln w="635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852012" y="4024806"/>
            <a:ext cx="936104" cy="253916"/>
          </a:xfrm>
          <a:prstGeom prst="rect">
            <a:avLst/>
          </a:prstGeom>
          <a:noFill/>
        </p:spPr>
        <p:txBody>
          <a:bodyPr wrap="square" rtlCol="0">
            <a:spAutoFit/>
          </a:bodyPr>
          <a:lstStyle/>
          <a:p>
            <a:pPr algn="ctr"/>
            <a:r>
              <a:rPr lang="en-US" altLang="zh-CN" sz="1050" dirty="0" smtClean="0"/>
              <a:t>MP region</a:t>
            </a:r>
            <a:endParaRPr lang="zh-CN" altLang="en-US" sz="1050" dirty="0"/>
          </a:p>
        </p:txBody>
      </p:sp>
      <p:cxnSp>
        <p:nvCxnSpPr>
          <p:cNvPr id="16" name="直接箭头连接符 15"/>
          <p:cNvCxnSpPr>
            <a:stCxn id="14" idx="0"/>
            <a:endCxn id="13" idx="3"/>
          </p:cNvCxnSpPr>
          <p:nvPr/>
        </p:nvCxnSpPr>
        <p:spPr>
          <a:xfrm>
            <a:off x="1320064" y="4024806"/>
            <a:ext cx="374019" cy="30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5" name="对象 4"/>
          <p:cNvGraphicFramePr>
            <a:graphicFrameLocks noChangeAspect="1"/>
          </p:cNvGraphicFramePr>
          <p:nvPr>
            <p:extLst>
              <p:ext uri="{D42A27DB-BD31-4B8C-83A1-F6EECF244321}">
                <p14:modId xmlns:p14="http://schemas.microsoft.com/office/powerpoint/2010/main" val="1945732361"/>
              </p:ext>
            </p:extLst>
          </p:nvPr>
        </p:nvGraphicFramePr>
        <p:xfrm>
          <a:off x="106996" y="2639088"/>
          <a:ext cx="4392997" cy="3157096"/>
        </p:xfrm>
        <a:graphic>
          <a:graphicData uri="http://schemas.openxmlformats.org/presentationml/2006/ole">
            <mc:AlternateContent xmlns:mc="http://schemas.openxmlformats.org/markup-compatibility/2006">
              <mc:Choice xmlns:v="urn:schemas-microsoft-com:vml" Requires="v">
                <p:oleObj spid="_x0000_s3104" name="Graph" r:id="rId4" imgW="3641040" imgH="2931480" progId="Origin50.Graph">
                  <p:embed/>
                </p:oleObj>
              </mc:Choice>
              <mc:Fallback>
                <p:oleObj name="Graph" r:id="rId4" imgW="3641040" imgH="2931480" progId="Origin50.Graph">
                  <p:embed/>
                  <p:pic>
                    <p:nvPicPr>
                      <p:cNvPr id="0" name=""/>
                      <p:cNvPicPr/>
                      <p:nvPr/>
                    </p:nvPicPr>
                    <p:blipFill>
                      <a:blip r:embed="rId5"/>
                      <a:stretch>
                        <a:fillRect/>
                      </a:stretch>
                    </p:blipFill>
                    <p:spPr>
                      <a:xfrm>
                        <a:off x="106996" y="2639088"/>
                        <a:ext cx="4392997" cy="3157096"/>
                      </a:xfrm>
                      <a:prstGeom prst="rect">
                        <a:avLst/>
                      </a:prstGeom>
                    </p:spPr>
                  </p:pic>
                </p:oleObj>
              </mc:Fallback>
            </mc:AlternateContent>
          </a:graphicData>
        </a:graphic>
      </p:graphicFrame>
      <p:graphicFrame>
        <p:nvGraphicFramePr>
          <p:cNvPr id="6" name="对象 5"/>
          <p:cNvGraphicFramePr>
            <a:graphicFrameLocks noChangeAspect="1"/>
          </p:cNvGraphicFramePr>
          <p:nvPr>
            <p:extLst>
              <p:ext uri="{D42A27DB-BD31-4B8C-83A1-F6EECF244321}">
                <p14:modId xmlns:p14="http://schemas.microsoft.com/office/powerpoint/2010/main" val="1686674632"/>
              </p:ext>
            </p:extLst>
          </p:nvPr>
        </p:nvGraphicFramePr>
        <p:xfrm>
          <a:off x="4403104" y="2639088"/>
          <a:ext cx="4489376" cy="3121112"/>
        </p:xfrm>
        <a:graphic>
          <a:graphicData uri="http://schemas.openxmlformats.org/presentationml/2006/ole">
            <mc:AlternateContent xmlns:mc="http://schemas.openxmlformats.org/markup-compatibility/2006">
              <mc:Choice xmlns:v="urn:schemas-microsoft-com:vml" Requires="v">
                <p:oleObj spid="_x0000_s3105" name="Graph" r:id="rId6" imgW="3683520" imgH="2869200" progId="Origin50.Graph">
                  <p:embed/>
                </p:oleObj>
              </mc:Choice>
              <mc:Fallback>
                <p:oleObj name="Graph" r:id="rId6" imgW="3683520" imgH="2869200" progId="Origin50.Graph">
                  <p:embed/>
                  <p:pic>
                    <p:nvPicPr>
                      <p:cNvPr id="0" name=""/>
                      <p:cNvPicPr/>
                      <p:nvPr/>
                    </p:nvPicPr>
                    <p:blipFill>
                      <a:blip r:embed="rId7"/>
                      <a:stretch>
                        <a:fillRect/>
                      </a:stretch>
                    </p:blipFill>
                    <p:spPr>
                      <a:xfrm>
                        <a:off x="4403104" y="2639088"/>
                        <a:ext cx="4489376" cy="3121112"/>
                      </a:xfrm>
                      <a:prstGeom prst="rect">
                        <a:avLst/>
                      </a:prstGeom>
                    </p:spPr>
                  </p:pic>
                </p:oleObj>
              </mc:Fallback>
            </mc:AlternateContent>
          </a:graphicData>
        </a:graphic>
      </p:graphicFrame>
    </p:spTree>
    <p:extLst>
      <p:ext uri="{BB962C8B-B14F-4D97-AF65-F5344CB8AC3E}">
        <p14:creationId xmlns:p14="http://schemas.microsoft.com/office/powerpoint/2010/main" val="2357476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FNAL 120C with IR heating panels</a:t>
            </a:r>
            <a:endParaRPr lang="en-CA"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992" y="1670160"/>
            <a:ext cx="3386752" cy="3312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048" y="1670135"/>
            <a:ext cx="3507219" cy="3312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36108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140"/>
            <a:ext cx="8229600" cy="823072"/>
          </a:xfrm>
        </p:spPr>
        <p:txBody>
          <a:bodyPr>
            <a:normAutofit/>
          </a:bodyPr>
          <a:lstStyle/>
          <a:p>
            <a:r>
              <a:rPr lang="en-CA" dirty="0" smtClean="0"/>
              <a:t>1) Performance - FRIB</a:t>
            </a:r>
            <a:endParaRPr lang="en-CA" dirty="0"/>
          </a:p>
        </p:txBody>
      </p:sp>
      <p:sp>
        <p:nvSpPr>
          <p:cNvPr id="3" name="TextBox 2"/>
          <p:cNvSpPr txBox="1"/>
          <p:nvPr/>
        </p:nvSpPr>
        <p:spPr>
          <a:xfrm>
            <a:off x="467544" y="1068212"/>
            <a:ext cx="8136904" cy="4801314"/>
          </a:xfrm>
          <a:prstGeom prst="rect">
            <a:avLst/>
          </a:prstGeom>
          <a:noFill/>
        </p:spPr>
        <p:txBody>
          <a:bodyPr wrap="square" rtlCol="0">
            <a:spAutoFit/>
          </a:bodyPr>
          <a:lstStyle/>
          <a:p>
            <a:pPr marL="285750" indent="-285750">
              <a:buFont typeface="Arial" panose="020B0604020202020204" pitchFamily="34" charset="0"/>
              <a:buChar char="•"/>
            </a:pPr>
            <a:r>
              <a:rPr lang="en-CA" dirty="0" smtClean="0"/>
              <a:t>largest low beta </a:t>
            </a:r>
            <a:r>
              <a:rPr lang="en-CA" dirty="0" err="1" smtClean="0"/>
              <a:t>linac</a:t>
            </a:r>
            <a:r>
              <a:rPr lang="en-CA" dirty="0" smtClean="0"/>
              <a:t> ever built</a:t>
            </a:r>
          </a:p>
          <a:p>
            <a:pPr marL="285750" indent="-285750">
              <a:buFont typeface="Arial" panose="020B0604020202020204" pitchFamily="34" charset="0"/>
              <a:buChar char="•"/>
            </a:pPr>
            <a:r>
              <a:rPr lang="en-CA" dirty="0" smtClean="0"/>
              <a:t>~ X-FEL in terms of complexity due to design using four cavity families, 6 CM variants (340 SRF cavities)</a:t>
            </a:r>
          </a:p>
          <a:p>
            <a:pPr marL="285750" indent="-285750">
              <a:buFont typeface="Arial" panose="020B0604020202020204" pitchFamily="34" charset="0"/>
              <a:buChar char="•"/>
            </a:pPr>
            <a:r>
              <a:rPr lang="en-CA" dirty="0" smtClean="0"/>
              <a:t>Great opportunity to extract excellent data with high statistics</a:t>
            </a:r>
          </a:p>
          <a:p>
            <a:pPr marL="285750" indent="-285750">
              <a:buFont typeface="Arial" panose="020B0604020202020204" pitchFamily="34" charset="0"/>
              <a:buChar char="•"/>
            </a:pPr>
            <a:endParaRPr lang="en-CA" kern="0" dirty="0"/>
          </a:p>
          <a:p>
            <a:pPr marL="285750" indent="-285750">
              <a:buFont typeface="Arial" panose="020B0604020202020204" pitchFamily="34" charset="0"/>
              <a:buChar char="•"/>
            </a:pPr>
            <a:r>
              <a:rPr lang="en-US" kern="0" dirty="0" smtClean="0"/>
              <a:t>FRIB certified cavities so far:</a:t>
            </a:r>
          </a:p>
          <a:p>
            <a:pPr marL="742950" lvl="1" indent="-285750">
              <a:buFont typeface="Arial" panose="020B0604020202020204" pitchFamily="34" charset="0"/>
              <a:buChar char="•"/>
            </a:pPr>
            <a:r>
              <a:rPr lang="en-US" kern="0" dirty="0" smtClean="0"/>
              <a:t>16 </a:t>
            </a:r>
            <a:r>
              <a:rPr lang="en-US" kern="0" dirty="0" smtClean="0">
                <a:latin typeface="Symbol" panose="05050102010706020507" pitchFamily="18" charset="2"/>
              </a:rPr>
              <a:t>b</a:t>
            </a:r>
            <a:r>
              <a:rPr lang="en-US" kern="0" dirty="0" smtClean="0"/>
              <a:t>=0.041 QWRs, 96 </a:t>
            </a:r>
            <a:r>
              <a:rPr lang="en-US" kern="0" dirty="0" smtClean="0">
                <a:latin typeface="Symbol" panose="05050102010706020507" pitchFamily="18" charset="2"/>
              </a:rPr>
              <a:t>b</a:t>
            </a:r>
            <a:r>
              <a:rPr lang="en-US" kern="0" dirty="0" smtClean="0"/>
              <a:t>=0.085 QWRs, 72 </a:t>
            </a:r>
            <a:r>
              <a:rPr lang="en-US" kern="0" dirty="0" smtClean="0">
                <a:latin typeface="Symbol" panose="05050102010706020507" pitchFamily="18" charset="2"/>
              </a:rPr>
              <a:t>b</a:t>
            </a:r>
            <a:r>
              <a:rPr lang="en-US" kern="0" dirty="0" smtClean="0"/>
              <a:t>=0.29 HWRs, and 81 </a:t>
            </a:r>
            <a:r>
              <a:rPr lang="en-US" kern="0" dirty="0" smtClean="0">
                <a:latin typeface="Symbol" panose="05050102010706020507" pitchFamily="18" charset="2"/>
              </a:rPr>
              <a:t>b</a:t>
            </a:r>
            <a:r>
              <a:rPr lang="en-US" kern="0" dirty="0" smtClean="0"/>
              <a:t>=0.53 HWRs </a:t>
            </a:r>
          </a:p>
          <a:p>
            <a:pPr marL="742950" lvl="1" indent="-285750">
              <a:buFont typeface="Arial" panose="020B0604020202020204" pitchFamily="34" charset="0"/>
              <a:buChar char="•"/>
            </a:pPr>
            <a:r>
              <a:rPr lang="en-US" kern="0" dirty="0" smtClean="0"/>
              <a:t>So far </a:t>
            </a:r>
            <a:r>
              <a:rPr lang="en-US" kern="0" dirty="0" smtClean="0"/>
              <a:t>268/322 (81%) have been tested in VTA.</a:t>
            </a:r>
          </a:p>
          <a:p>
            <a:pPr marL="742950" lvl="1" indent="-285750">
              <a:buFont typeface="Arial" panose="020B0604020202020204" pitchFamily="34" charset="0"/>
              <a:buChar char="•"/>
            </a:pPr>
            <a:endParaRPr lang="en-US" kern="0" dirty="0" smtClean="0"/>
          </a:p>
          <a:p>
            <a:pPr marL="285750" indent="-285750">
              <a:buFont typeface="Arial" panose="020B0604020202020204" pitchFamily="34" charset="0"/>
              <a:buChar char="•"/>
            </a:pPr>
            <a:r>
              <a:rPr lang="en-US" kern="0" dirty="0" smtClean="0"/>
              <a:t>These statistics give valuable information about cavity performance limitations in production mode, which suggests needed R&amp;D for future high gradient (Ep&gt;40MV/m, </a:t>
            </a:r>
            <a:r>
              <a:rPr lang="en-US" kern="0" dirty="0" err="1" smtClean="0"/>
              <a:t>Bp</a:t>
            </a:r>
            <a:r>
              <a:rPr lang="en-US" kern="0" dirty="0" smtClean="0"/>
              <a:t>&gt;80mT)  low/medium beta cavities.</a:t>
            </a:r>
          </a:p>
          <a:p>
            <a:endParaRPr lang="en-US" kern="0" dirty="0" smtClean="0"/>
          </a:p>
          <a:p>
            <a:pPr marL="285750" indent="-285750">
              <a:buFont typeface="Arial" panose="020B0604020202020204" pitchFamily="34" charset="0"/>
              <a:buChar char="•"/>
            </a:pPr>
            <a:r>
              <a:rPr lang="en-US" kern="0" dirty="0" smtClean="0"/>
              <a:t>FRIB cavity basic processing:</a:t>
            </a:r>
          </a:p>
          <a:p>
            <a:pPr marL="742950" lvl="1" indent="-285750">
              <a:buFont typeface="Arial" panose="020B0604020202020204" pitchFamily="34" charset="0"/>
              <a:buChar char="•"/>
            </a:pPr>
            <a:r>
              <a:rPr lang="en-US" kern="0" dirty="0" err="1" smtClean="0"/>
              <a:t>Nb</a:t>
            </a:r>
            <a:r>
              <a:rPr lang="en-US" kern="0" dirty="0" smtClean="0"/>
              <a:t> @ </a:t>
            </a:r>
            <a:r>
              <a:rPr lang="en-US" kern="0" dirty="0" smtClean="0"/>
              <a:t>RRR &gt; 250, Bulk BCP (&gt; 120</a:t>
            </a:r>
            <a:r>
              <a:rPr lang="en-US" kern="0" dirty="0" smtClean="0">
                <a:latin typeface="Symbol" panose="05050102010706020507" pitchFamily="18" charset="2"/>
              </a:rPr>
              <a:t>m</a:t>
            </a:r>
            <a:r>
              <a:rPr lang="en-US" kern="0" dirty="0" smtClean="0"/>
              <a:t>m), 600</a:t>
            </a:r>
            <a:r>
              <a:rPr lang="en-US" kern="0" baseline="30000" dirty="0" smtClean="0"/>
              <a:t>O</a:t>
            </a:r>
            <a:r>
              <a:rPr lang="en-US" kern="0" dirty="0" smtClean="0"/>
              <a:t>C - 10 </a:t>
            </a:r>
            <a:r>
              <a:rPr lang="en-US" kern="0" dirty="0" err="1" smtClean="0"/>
              <a:t>hrs</a:t>
            </a:r>
            <a:r>
              <a:rPr lang="en-US" kern="0" dirty="0" smtClean="0"/>
              <a:t>, BCP( ~10</a:t>
            </a:r>
            <a:r>
              <a:rPr lang="en-US" kern="0" dirty="0" smtClean="0">
                <a:latin typeface="Symbol" panose="05050102010706020507" pitchFamily="18" charset="2"/>
              </a:rPr>
              <a:t>m</a:t>
            </a:r>
            <a:r>
              <a:rPr lang="en-US" kern="0" dirty="0" smtClean="0"/>
              <a:t>m), HPR</a:t>
            </a:r>
          </a:p>
          <a:p>
            <a:pPr marL="742950" lvl="1" indent="-285750">
              <a:buFont typeface="Arial" panose="020B0604020202020204" pitchFamily="34" charset="0"/>
              <a:buChar char="•"/>
            </a:pPr>
            <a:r>
              <a:rPr lang="en-US" kern="0" dirty="0" smtClean="0"/>
              <a:t>No 120 Bake</a:t>
            </a:r>
            <a:r>
              <a:rPr lang="en-US" kern="0" dirty="0" smtClean="0"/>
              <a:t>, test </a:t>
            </a:r>
            <a:r>
              <a:rPr lang="en-US" kern="0" dirty="0" smtClean="0"/>
              <a:t>at 2K.</a:t>
            </a:r>
          </a:p>
          <a:p>
            <a:endParaRPr lang="en-CA" dirty="0"/>
          </a:p>
        </p:txBody>
      </p:sp>
    </p:spTree>
    <p:extLst>
      <p:ext uri="{BB962C8B-B14F-4D97-AF65-F5344CB8AC3E}">
        <p14:creationId xmlns:p14="http://schemas.microsoft.com/office/powerpoint/2010/main" val="24793756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 of WG1</a:t>
            </a:r>
            <a:endParaRPr lang="en-CA" dirty="0"/>
          </a:p>
        </p:txBody>
      </p:sp>
      <p:sp>
        <p:nvSpPr>
          <p:cNvPr id="3" name="TextBox 2"/>
          <p:cNvSpPr txBox="1"/>
          <p:nvPr/>
        </p:nvSpPr>
        <p:spPr>
          <a:xfrm>
            <a:off x="431800" y="1295399"/>
            <a:ext cx="8280400" cy="4678204"/>
          </a:xfrm>
          <a:prstGeom prst="rect">
            <a:avLst/>
          </a:prstGeom>
          <a:noFill/>
        </p:spPr>
        <p:txBody>
          <a:bodyPr wrap="square" rtlCol="0">
            <a:spAutoFit/>
          </a:bodyPr>
          <a:lstStyle/>
          <a:p>
            <a:pPr marL="285750" indent="-285750">
              <a:buFont typeface="Arial" panose="020B0604020202020204" pitchFamily="34" charset="0"/>
              <a:buChar char="•"/>
            </a:pPr>
            <a:r>
              <a:rPr lang="en-CA" sz="2800" dirty="0" smtClean="0"/>
              <a:t>A lot of progress in TEM mode cavities – new structures, new treatments, new projects</a:t>
            </a:r>
          </a:p>
          <a:p>
            <a:pPr marL="285750" indent="-285750">
              <a:buFont typeface="Arial" panose="020B0604020202020204" pitchFamily="34" charset="0"/>
              <a:buChar char="•"/>
            </a:pPr>
            <a:r>
              <a:rPr lang="en-CA" sz="2800" dirty="0" smtClean="0"/>
              <a:t>FRIB is bringing a lot of statistics to the community</a:t>
            </a:r>
          </a:p>
          <a:p>
            <a:pPr marL="285750" indent="-285750">
              <a:buFont typeface="Arial" panose="020B0604020202020204" pitchFamily="34" charset="0"/>
              <a:buChar char="•"/>
            </a:pPr>
            <a:r>
              <a:rPr lang="en-CA" sz="2800" dirty="0" smtClean="0"/>
              <a:t>Common analysis and data taking will help us compare across cavity variants</a:t>
            </a:r>
          </a:p>
          <a:p>
            <a:pPr marL="285750" indent="-285750">
              <a:buFont typeface="Arial" panose="020B0604020202020204" pitchFamily="34" charset="0"/>
              <a:buChar char="•"/>
            </a:pPr>
            <a:r>
              <a:rPr lang="en-CA" sz="2800" dirty="0" smtClean="0"/>
              <a:t>New tools are emerging to shed light on fundamental issues of </a:t>
            </a:r>
            <a:r>
              <a:rPr lang="en-CA" sz="2800" dirty="0" err="1" smtClean="0"/>
              <a:t>rf</a:t>
            </a:r>
            <a:r>
              <a:rPr lang="en-CA" sz="2800" dirty="0" smtClean="0"/>
              <a:t> frequency, field dependence</a:t>
            </a:r>
          </a:p>
          <a:p>
            <a:pPr marL="285750" indent="-285750">
              <a:buFont typeface="Arial" panose="020B0604020202020204" pitchFamily="34" charset="0"/>
              <a:buChar char="•"/>
            </a:pPr>
            <a:r>
              <a:rPr lang="en-CA" sz="2800" dirty="0" smtClean="0"/>
              <a:t>Thanks to all participants for their input and good discussions</a:t>
            </a:r>
          </a:p>
          <a:p>
            <a:pPr marL="285750" indent="-285750">
              <a:buFont typeface="Arial" panose="020B0604020202020204" pitchFamily="34" charset="0"/>
              <a:buChar char="•"/>
            </a:pPr>
            <a:r>
              <a:rPr lang="en-CA" sz="2800" dirty="0" smtClean="0"/>
              <a:t>And thanks to our hosts!</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4278012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259780"/>
            <a:ext cx="8991600" cy="427216"/>
          </a:xfrm>
        </p:spPr>
        <p:txBody>
          <a:bodyPr>
            <a:normAutofit fontScale="90000"/>
          </a:bodyPr>
          <a:lstStyle/>
          <a:p>
            <a:r>
              <a:rPr lang="en-US" dirty="0" smtClean="0"/>
              <a:t>High Field Q-Slope</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35AD4620-7552-4207-8973-898801ED212B}" type="slidenum">
              <a:rPr lang="en-US" smtClean="0"/>
              <a:pPr>
                <a:defRPr/>
              </a:pPr>
              <a:t>4</a:t>
            </a:fld>
            <a:endParaRPr lang="en-US"/>
          </a:p>
        </p:txBody>
      </p:sp>
      <p:pic>
        <p:nvPicPr>
          <p:cNvPr id="6" name="Picture 5"/>
          <p:cNvPicPr>
            <a:picLocks noChangeAspect="1"/>
          </p:cNvPicPr>
          <p:nvPr/>
        </p:nvPicPr>
        <p:blipFill rotWithShape="1">
          <a:blip r:embed="rId3"/>
          <a:srcRect l="71163" t="28866" r="15377" b="33542"/>
          <a:stretch/>
        </p:blipFill>
        <p:spPr>
          <a:xfrm>
            <a:off x="39868" y="2273101"/>
            <a:ext cx="2332074" cy="1508399"/>
          </a:xfrm>
          <a:prstGeom prst="rect">
            <a:avLst/>
          </a:prstGeom>
        </p:spPr>
      </p:pic>
      <p:pic>
        <p:nvPicPr>
          <p:cNvPr id="7" name="Picture 6"/>
          <p:cNvPicPr>
            <a:picLocks noChangeAspect="1"/>
          </p:cNvPicPr>
          <p:nvPr/>
        </p:nvPicPr>
        <p:blipFill rotWithShape="1">
          <a:blip r:embed="rId4"/>
          <a:srcRect l="70833" t="45248" r="15000" b="17467"/>
          <a:stretch/>
        </p:blipFill>
        <p:spPr>
          <a:xfrm>
            <a:off x="9302" y="3808390"/>
            <a:ext cx="2428653" cy="1604636"/>
          </a:xfrm>
          <a:prstGeom prst="rect">
            <a:avLst/>
          </a:prstGeom>
        </p:spPr>
      </p:pic>
      <p:pic>
        <p:nvPicPr>
          <p:cNvPr id="9" name="Picture 8"/>
          <p:cNvPicPr>
            <a:picLocks noChangeAspect="1"/>
          </p:cNvPicPr>
          <p:nvPr/>
        </p:nvPicPr>
        <p:blipFill rotWithShape="1">
          <a:blip r:embed="rId5"/>
          <a:srcRect l="70955" t="26662" r="15775" b="13579"/>
          <a:stretch/>
        </p:blipFill>
        <p:spPr>
          <a:xfrm rot="16200000">
            <a:off x="2767884" y="1952860"/>
            <a:ext cx="1508399" cy="2160807"/>
          </a:xfrm>
          <a:prstGeom prst="rect">
            <a:avLst/>
          </a:prstGeom>
        </p:spPr>
      </p:pic>
      <p:pic>
        <p:nvPicPr>
          <p:cNvPr id="10" name="Picture 9"/>
          <p:cNvPicPr>
            <a:picLocks noChangeAspect="1"/>
          </p:cNvPicPr>
          <p:nvPr/>
        </p:nvPicPr>
        <p:blipFill rotWithShape="1">
          <a:blip r:embed="rId6"/>
          <a:srcRect l="70951" t="26983" r="15608" b="12170"/>
          <a:stretch/>
        </p:blipFill>
        <p:spPr>
          <a:xfrm rot="16200000">
            <a:off x="2685583" y="3547789"/>
            <a:ext cx="1677258" cy="2166826"/>
          </a:xfrm>
          <a:prstGeom prst="rect">
            <a:avLst/>
          </a:prstGeom>
        </p:spPr>
      </p:pic>
      <p:pic>
        <p:nvPicPr>
          <p:cNvPr id="11" name="Picture 10"/>
          <p:cNvPicPr>
            <a:picLocks noChangeAspect="1"/>
          </p:cNvPicPr>
          <p:nvPr/>
        </p:nvPicPr>
        <p:blipFill rotWithShape="1">
          <a:blip r:embed="rId7"/>
          <a:srcRect l="69341" t="31407" r="13845" b="21965"/>
          <a:stretch/>
        </p:blipFill>
        <p:spPr>
          <a:xfrm>
            <a:off x="4682496" y="2298408"/>
            <a:ext cx="2079976" cy="1483092"/>
          </a:xfrm>
          <a:prstGeom prst="rect">
            <a:avLst/>
          </a:prstGeom>
        </p:spPr>
      </p:pic>
      <p:pic>
        <p:nvPicPr>
          <p:cNvPr id="12" name="Picture 11"/>
          <p:cNvPicPr>
            <a:picLocks noChangeAspect="1"/>
          </p:cNvPicPr>
          <p:nvPr/>
        </p:nvPicPr>
        <p:blipFill rotWithShape="1">
          <a:blip r:embed="rId8"/>
          <a:srcRect l="69167" t="30286" r="13680" b="22921"/>
          <a:stretch/>
        </p:blipFill>
        <p:spPr>
          <a:xfrm>
            <a:off x="4653657" y="3817517"/>
            <a:ext cx="2173958" cy="1595509"/>
          </a:xfrm>
          <a:prstGeom prst="rect">
            <a:avLst/>
          </a:prstGeom>
        </p:spPr>
      </p:pic>
      <p:pic>
        <p:nvPicPr>
          <p:cNvPr id="13" name="Picture 12"/>
          <p:cNvPicPr>
            <a:picLocks noChangeAspect="1"/>
          </p:cNvPicPr>
          <p:nvPr/>
        </p:nvPicPr>
        <p:blipFill rotWithShape="1">
          <a:blip r:embed="rId9"/>
          <a:srcRect l="67228" t="29906" r="10923" b="8857"/>
          <a:stretch/>
        </p:blipFill>
        <p:spPr>
          <a:xfrm>
            <a:off x="6837345" y="2249738"/>
            <a:ext cx="2201476" cy="1567779"/>
          </a:xfrm>
          <a:prstGeom prst="rect">
            <a:avLst/>
          </a:prstGeom>
        </p:spPr>
      </p:pic>
      <p:pic>
        <p:nvPicPr>
          <p:cNvPr id="14" name="Picture 13"/>
          <p:cNvPicPr>
            <a:picLocks noChangeAspect="1"/>
          </p:cNvPicPr>
          <p:nvPr/>
        </p:nvPicPr>
        <p:blipFill rotWithShape="1">
          <a:blip r:embed="rId10"/>
          <a:srcRect l="66458" t="26937" r="11385" b="12211"/>
          <a:stretch/>
        </p:blipFill>
        <p:spPr>
          <a:xfrm>
            <a:off x="6737664" y="3802064"/>
            <a:ext cx="2278897" cy="1653730"/>
          </a:xfrm>
          <a:prstGeom prst="rect">
            <a:avLst/>
          </a:prstGeom>
        </p:spPr>
      </p:pic>
      <p:sp>
        <p:nvSpPr>
          <p:cNvPr id="15" name="TextBox 14"/>
          <p:cNvSpPr txBox="1"/>
          <p:nvPr/>
        </p:nvSpPr>
        <p:spPr>
          <a:xfrm>
            <a:off x="76200" y="952218"/>
            <a:ext cx="8930618" cy="127727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P</a:t>
            </a:r>
            <a:r>
              <a:rPr lang="en-US" dirty="0" smtClean="0"/>
              <a:t>ure high field </a:t>
            </a:r>
            <a:r>
              <a:rPr lang="en-US" dirty="0" smtClean="0"/>
              <a:t>Q-slope </a:t>
            </a:r>
            <a:r>
              <a:rPr lang="en-US" dirty="0" smtClean="0"/>
              <a:t>(HFQS) without X-ray  is often observed in every FRIB cavity family</a:t>
            </a:r>
            <a:r>
              <a:rPr lang="en-US" dirty="0" smtClean="0"/>
              <a:t>.</a:t>
            </a:r>
          </a:p>
          <a:p>
            <a:pPr marL="285750" indent="-285750">
              <a:spcBef>
                <a:spcPts val="600"/>
              </a:spcBef>
              <a:buFont typeface="Arial" panose="020B0604020202020204" pitchFamily="34" charset="0"/>
              <a:buChar char="•"/>
            </a:pPr>
            <a:r>
              <a:rPr lang="en-US" dirty="0" smtClean="0"/>
              <a:t>The average onset field is coincident at a </a:t>
            </a:r>
            <a:r>
              <a:rPr lang="en-US" b="1" dirty="0" err="1" smtClean="0">
                <a:solidFill>
                  <a:srgbClr val="C00000"/>
                </a:solidFill>
              </a:rPr>
              <a:t>Bp</a:t>
            </a:r>
            <a:r>
              <a:rPr lang="en-US" b="1" dirty="0" smtClean="0">
                <a:solidFill>
                  <a:srgbClr val="C00000"/>
                </a:solidFill>
              </a:rPr>
              <a:t> ~ 84 </a:t>
            </a:r>
            <a:r>
              <a:rPr lang="en-US" b="1" dirty="0" err="1" smtClean="0">
                <a:solidFill>
                  <a:srgbClr val="C00000"/>
                </a:solidFill>
              </a:rPr>
              <a:t>mT</a:t>
            </a:r>
            <a:r>
              <a:rPr lang="en-US" b="1" dirty="0" smtClean="0">
                <a:solidFill>
                  <a:srgbClr val="C00000"/>
                </a:solidFill>
              </a:rPr>
              <a:t> </a:t>
            </a:r>
            <a:r>
              <a:rPr lang="en-US" dirty="0" smtClean="0"/>
              <a:t>in every cavity family, which corresponds to </a:t>
            </a:r>
            <a:r>
              <a:rPr lang="en-US" dirty="0" err="1" smtClean="0"/>
              <a:t>Eacc</a:t>
            </a:r>
            <a:r>
              <a:rPr lang="en-US" dirty="0" smtClean="0"/>
              <a:t>=20MV/m for ILC cavity – similar to the onset field of HFQS with </a:t>
            </a:r>
            <a:r>
              <a:rPr lang="en-US" dirty="0" err="1" smtClean="0"/>
              <a:t>BCP’ed</a:t>
            </a:r>
            <a:r>
              <a:rPr lang="en-US" dirty="0" smtClean="0"/>
              <a:t> cavities.</a:t>
            </a:r>
          </a:p>
        </p:txBody>
      </p:sp>
      <p:sp>
        <p:nvSpPr>
          <p:cNvPr id="16" name="TextBox 15"/>
          <p:cNvSpPr txBox="1"/>
          <p:nvPr/>
        </p:nvSpPr>
        <p:spPr>
          <a:xfrm>
            <a:off x="241902" y="3351232"/>
            <a:ext cx="1295400" cy="307777"/>
          </a:xfrm>
          <a:prstGeom prst="rect">
            <a:avLst/>
          </a:prstGeom>
          <a:noFill/>
        </p:spPr>
        <p:txBody>
          <a:bodyPr wrap="square" rtlCol="0">
            <a:spAutoFit/>
          </a:bodyPr>
          <a:lstStyle/>
          <a:p>
            <a:r>
              <a:rPr lang="en-US" sz="1400" dirty="0" smtClean="0"/>
              <a:t>0.041QWR</a:t>
            </a:r>
            <a:endParaRPr lang="en-US" sz="1400" dirty="0"/>
          </a:p>
        </p:txBody>
      </p:sp>
      <p:sp>
        <p:nvSpPr>
          <p:cNvPr id="18" name="TextBox 17"/>
          <p:cNvSpPr txBox="1"/>
          <p:nvPr/>
        </p:nvSpPr>
        <p:spPr>
          <a:xfrm>
            <a:off x="4833772" y="3336994"/>
            <a:ext cx="967171" cy="307777"/>
          </a:xfrm>
          <a:prstGeom prst="rect">
            <a:avLst/>
          </a:prstGeom>
          <a:noFill/>
        </p:spPr>
        <p:txBody>
          <a:bodyPr wrap="square" rtlCol="0">
            <a:spAutoFit/>
          </a:bodyPr>
          <a:lstStyle/>
          <a:p>
            <a:r>
              <a:rPr lang="en-US" sz="1400" dirty="0" smtClean="0"/>
              <a:t>0.29HWR</a:t>
            </a:r>
            <a:endParaRPr lang="en-US" sz="1400" dirty="0"/>
          </a:p>
        </p:txBody>
      </p:sp>
      <p:sp>
        <p:nvSpPr>
          <p:cNvPr id="19" name="TextBox 18"/>
          <p:cNvSpPr txBox="1"/>
          <p:nvPr/>
        </p:nvSpPr>
        <p:spPr>
          <a:xfrm>
            <a:off x="2622632" y="3336994"/>
            <a:ext cx="1295400" cy="307777"/>
          </a:xfrm>
          <a:prstGeom prst="rect">
            <a:avLst/>
          </a:prstGeom>
          <a:noFill/>
        </p:spPr>
        <p:txBody>
          <a:bodyPr wrap="square" rtlCol="0">
            <a:spAutoFit/>
          </a:bodyPr>
          <a:lstStyle/>
          <a:p>
            <a:r>
              <a:rPr lang="en-US" sz="1400" dirty="0" smtClean="0"/>
              <a:t>0.085QWR</a:t>
            </a:r>
            <a:endParaRPr lang="en-US" sz="1400" dirty="0"/>
          </a:p>
        </p:txBody>
      </p:sp>
      <p:sp>
        <p:nvSpPr>
          <p:cNvPr id="20" name="TextBox 19"/>
          <p:cNvSpPr txBox="1"/>
          <p:nvPr/>
        </p:nvSpPr>
        <p:spPr>
          <a:xfrm>
            <a:off x="7899850" y="3351232"/>
            <a:ext cx="967171" cy="307777"/>
          </a:xfrm>
          <a:prstGeom prst="rect">
            <a:avLst/>
          </a:prstGeom>
          <a:noFill/>
        </p:spPr>
        <p:txBody>
          <a:bodyPr wrap="square" rtlCol="0">
            <a:spAutoFit/>
          </a:bodyPr>
          <a:lstStyle/>
          <a:p>
            <a:r>
              <a:rPr lang="en-US" sz="1400" dirty="0" smtClean="0"/>
              <a:t>0.53HWR</a:t>
            </a:r>
            <a:endParaRPr lang="en-US" sz="1400" dirty="0"/>
          </a:p>
        </p:txBody>
      </p:sp>
      <p:sp>
        <p:nvSpPr>
          <p:cNvPr id="21" name="TextBox 20"/>
          <p:cNvSpPr txBox="1"/>
          <p:nvPr/>
        </p:nvSpPr>
        <p:spPr>
          <a:xfrm>
            <a:off x="211079" y="4996282"/>
            <a:ext cx="1779863" cy="307777"/>
          </a:xfrm>
          <a:prstGeom prst="rect">
            <a:avLst/>
          </a:prstGeom>
          <a:noFill/>
        </p:spPr>
        <p:txBody>
          <a:bodyPr wrap="square" rtlCol="0">
            <a:spAutoFit/>
          </a:bodyPr>
          <a:lstStyle/>
          <a:p>
            <a:r>
              <a:rPr lang="en-US" sz="1400" dirty="0" smtClean="0"/>
              <a:t>0.041QWR-Xray</a:t>
            </a:r>
            <a:endParaRPr lang="en-US" sz="1400" dirty="0"/>
          </a:p>
        </p:txBody>
      </p:sp>
      <p:sp>
        <p:nvSpPr>
          <p:cNvPr id="23" name="TextBox 22"/>
          <p:cNvSpPr txBox="1"/>
          <p:nvPr/>
        </p:nvSpPr>
        <p:spPr>
          <a:xfrm>
            <a:off x="2646778" y="4996282"/>
            <a:ext cx="1630164" cy="307777"/>
          </a:xfrm>
          <a:prstGeom prst="rect">
            <a:avLst/>
          </a:prstGeom>
          <a:noFill/>
        </p:spPr>
        <p:txBody>
          <a:bodyPr wrap="square" rtlCol="0">
            <a:spAutoFit/>
          </a:bodyPr>
          <a:lstStyle/>
          <a:p>
            <a:r>
              <a:rPr lang="en-US" sz="1400" dirty="0" smtClean="0"/>
              <a:t>0.085QWR-Xray</a:t>
            </a:r>
            <a:endParaRPr lang="en-US" sz="1400" dirty="0"/>
          </a:p>
        </p:txBody>
      </p:sp>
      <p:sp>
        <p:nvSpPr>
          <p:cNvPr id="24" name="TextBox 23"/>
          <p:cNvSpPr txBox="1"/>
          <p:nvPr/>
        </p:nvSpPr>
        <p:spPr>
          <a:xfrm>
            <a:off x="4813604" y="4996281"/>
            <a:ext cx="1444538" cy="307777"/>
          </a:xfrm>
          <a:prstGeom prst="rect">
            <a:avLst/>
          </a:prstGeom>
          <a:noFill/>
        </p:spPr>
        <p:txBody>
          <a:bodyPr wrap="square" rtlCol="0">
            <a:spAutoFit/>
          </a:bodyPr>
          <a:lstStyle/>
          <a:p>
            <a:r>
              <a:rPr lang="en-US" sz="1400" dirty="0" smtClean="0"/>
              <a:t>0.29HWR-Xray</a:t>
            </a:r>
            <a:endParaRPr lang="en-US" sz="1400" dirty="0"/>
          </a:p>
        </p:txBody>
      </p:sp>
      <p:sp>
        <p:nvSpPr>
          <p:cNvPr id="25" name="TextBox 24"/>
          <p:cNvSpPr txBox="1"/>
          <p:nvPr/>
        </p:nvSpPr>
        <p:spPr>
          <a:xfrm>
            <a:off x="6897610" y="5010892"/>
            <a:ext cx="1444538" cy="307777"/>
          </a:xfrm>
          <a:prstGeom prst="rect">
            <a:avLst/>
          </a:prstGeom>
          <a:noFill/>
        </p:spPr>
        <p:txBody>
          <a:bodyPr wrap="square" rtlCol="0">
            <a:spAutoFit/>
          </a:bodyPr>
          <a:lstStyle/>
          <a:p>
            <a:r>
              <a:rPr lang="en-US" sz="1400" dirty="0" smtClean="0"/>
              <a:t>0.53HWR-Xray</a:t>
            </a:r>
            <a:endParaRPr lang="en-US" sz="1400" dirty="0"/>
          </a:p>
        </p:txBody>
      </p:sp>
      <p:cxnSp>
        <p:nvCxnSpPr>
          <p:cNvPr id="27" name="Straight Connector 26"/>
          <p:cNvCxnSpPr/>
          <p:nvPr/>
        </p:nvCxnSpPr>
        <p:spPr>
          <a:xfrm flipH="1">
            <a:off x="1399428" y="2347390"/>
            <a:ext cx="30664" cy="1259132"/>
          </a:xfrm>
          <a:prstGeom prst="line">
            <a:avLst/>
          </a:prstGeom>
          <a:ln w="19050">
            <a:solidFill>
              <a:schemeClr val="tx1"/>
            </a:solidFill>
            <a:prstDash val="dash"/>
          </a:ln>
        </p:spPr>
        <p:style>
          <a:lnRef idx="1">
            <a:schemeClr val="accent6"/>
          </a:lnRef>
          <a:fillRef idx="0">
            <a:schemeClr val="accent6"/>
          </a:fillRef>
          <a:effectRef idx="0">
            <a:schemeClr val="accent6"/>
          </a:effectRef>
          <a:fontRef idx="minor">
            <a:schemeClr val="tx1"/>
          </a:fontRef>
        </p:style>
      </p:cxnSp>
      <p:cxnSp>
        <p:nvCxnSpPr>
          <p:cNvPr id="29" name="Straight Connector 28"/>
          <p:cNvCxnSpPr/>
          <p:nvPr/>
        </p:nvCxnSpPr>
        <p:spPr>
          <a:xfrm flipH="1">
            <a:off x="3940136" y="2364466"/>
            <a:ext cx="30664" cy="1247247"/>
          </a:xfrm>
          <a:prstGeom prst="line">
            <a:avLst/>
          </a:prstGeom>
          <a:ln w="19050">
            <a:solidFill>
              <a:schemeClr val="tx1"/>
            </a:solidFill>
            <a:prstDash val="dash"/>
          </a:ln>
        </p:spPr>
        <p:style>
          <a:lnRef idx="1">
            <a:schemeClr val="accent6"/>
          </a:lnRef>
          <a:fillRef idx="0">
            <a:schemeClr val="accent6"/>
          </a:fillRef>
          <a:effectRef idx="0">
            <a:schemeClr val="accent6"/>
          </a:effectRef>
          <a:fontRef idx="minor">
            <a:schemeClr val="tx1"/>
          </a:fontRef>
        </p:style>
      </p:cxnSp>
      <p:cxnSp>
        <p:nvCxnSpPr>
          <p:cNvPr id="30" name="Straight Connector 29"/>
          <p:cNvCxnSpPr/>
          <p:nvPr/>
        </p:nvCxnSpPr>
        <p:spPr>
          <a:xfrm>
            <a:off x="6105742" y="2347391"/>
            <a:ext cx="0" cy="1247247"/>
          </a:xfrm>
          <a:prstGeom prst="line">
            <a:avLst/>
          </a:prstGeom>
          <a:ln w="19050">
            <a:solidFill>
              <a:schemeClr val="tx1"/>
            </a:solidFill>
            <a:prstDash val="dash"/>
          </a:ln>
        </p:spPr>
        <p:style>
          <a:lnRef idx="1">
            <a:schemeClr val="accent6"/>
          </a:lnRef>
          <a:fillRef idx="0">
            <a:schemeClr val="accent6"/>
          </a:fillRef>
          <a:effectRef idx="0">
            <a:schemeClr val="accent6"/>
          </a:effectRef>
          <a:fontRef idx="minor">
            <a:schemeClr val="tx1"/>
          </a:fontRef>
        </p:style>
      </p:cxnSp>
      <p:cxnSp>
        <p:nvCxnSpPr>
          <p:cNvPr id="31" name="Straight Connector 30"/>
          <p:cNvCxnSpPr/>
          <p:nvPr/>
        </p:nvCxnSpPr>
        <p:spPr>
          <a:xfrm>
            <a:off x="8297733" y="2298408"/>
            <a:ext cx="0" cy="1189126"/>
          </a:xfrm>
          <a:prstGeom prst="line">
            <a:avLst/>
          </a:prstGeom>
          <a:ln w="19050">
            <a:solidFill>
              <a:schemeClr val="tx1"/>
            </a:solidFill>
            <a:prstDash val="dash"/>
          </a:ln>
        </p:spPr>
        <p:style>
          <a:lnRef idx="1">
            <a:schemeClr val="accent6"/>
          </a:lnRef>
          <a:fillRef idx="0">
            <a:schemeClr val="accent6"/>
          </a:fillRef>
          <a:effectRef idx="0">
            <a:schemeClr val="accent6"/>
          </a:effectRef>
          <a:fontRef idx="minor">
            <a:schemeClr val="tx1"/>
          </a:fontRef>
        </p:style>
      </p:cxnSp>
      <p:sp>
        <p:nvSpPr>
          <p:cNvPr id="32" name="TextBox 31"/>
          <p:cNvSpPr txBox="1"/>
          <p:nvPr/>
        </p:nvSpPr>
        <p:spPr>
          <a:xfrm>
            <a:off x="1009562" y="2739139"/>
            <a:ext cx="961063" cy="230832"/>
          </a:xfrm>
          <a:prstGeom prst="rect">
            <a:avLst/>
          </a:prstGeom>
          <a:solidFill>
            <a:schemeClr val="bg1"/>
          </a:solidFill>
        </p:spPr>
        <p:txBody>
          <a:bodyPr wrap="square" rtlCol="0">
            <a:spAutoFit/>
          </a:bodyPr>
          <a:lstStyle/>
          <a:p>
            <a:r>
              <a:rPr lang="en-US" sz="900" dirty="0" err="1" smtClean="0"/>
              <a:t>Eacc</a:t>
            </a:r>
            <a:r>
              <a:rPr lang="en-US" sz="900" dirty="0" smtClean="0"/>
              <a:t> ~ 8 MV/m</a:t>
            </a:r>
            <a:endParaRPr lang="en-US" sz="900" dirty="0"/>
          </a:p>
        </p:txBody>
      </p:sp>
      <p:sp>
        <p:nvSpPr>
          <p:cNvPr id="36" name="TextBox 35"/>
          <p:cNvSpPr txBox="1"/>
          <p:nvPr/>
        </p:nvSpPr>
        <p:spPr>
          <a:xfrm>
            <a:off x="3513809" y="2683661"/>
            <a:ext cx="1023917" cy="230832"/>
          </a:xfrm>
          <a:prstGeom prst="rect">
            <a:avLst/>
          </a:prstGeom>
          <a:solidFill>
            <a:schemeClr val="bg1"/>
          </a:solidFill>
        </p:spPr>
        <p:txBody>
          <a:bodyPr wrap="square" rtlCol="0">
            <a:spAutoFit/>
          </a:bodyPr>
          <a:lstStyle/>
          <a:p>
            <a:r>
              <a:rPr lang="en-US" sz="900" dirty="0" err="1" smtClean="0"/>
              <a:t>Eacc</a:t>
            </a:r>
            <a:r>
              <a:rPr lang="en-US" sz="900" dirty="0" smtClean="0"/>
              <a:t> ~ 7 MV/m</a:t>
            </a:r>
            <a:endParaRPr lang="en-US" sz="900" dirty="0"/>
          </a:p>
        </p:txBody>
      </p:sp>
      <p:sp>
        <p:nvSpPr>
          <p:cNvPr id="38" name="TextBox 37"/>
          <p:cNvSpPr txBox="1"/>
          <p:nvPr/>
        </p:nvSpPr>
        <p:spPr>
          <a:xfrm>
            <a:off x="7328349" y="2970598"/>
            <a:ext cx="1143000" cy="230832"/>
          </a:xfrm>
          <a:prstGeom prst="rect">
            <a:avLst/>
          </a:prstGeom>
          <a:solidFill>
            <a:schemeClr val="bg1"/>
          </a:solidFill>
        </p:spPr>
        <p:txBody>
          <a:bodyPr wrap="square" rtlCol="0">
            <a:spAutoFit/>
          </a:bodyPr>
          <a:lstStyle/>
          <a:p>
            <a:r>
              <a:rPr lang="en-US" sz="900" dirty="0" err="1" smtClean="0"/>
              <a:t>Eacc</a:t>
            </a:r>
            <a:r>
              <a:rPr lang="en-US" sz="900" dirty="0" smtClean="0"/>
              <a:t> ~ 9.5 MV/m</a:t>
            </a:r>
            <a:endParaRPr lang="en-US" sz="900" dirty="0"/>
          </a:p>
        </p:txBody>
      </p:sp>
      <p:sp>
        <p:nvSpPr>
          <p:cNvPr id="39" name="TextBox 38"/>
          <p:cNvSpPr txBox="1"/>
          <p:nvPr/>
        </p:nvSpPr>
        <p:spPr>
          <a:xfrm>
            <a:off x="5317356" y="2775083"/>
            <a:ext cx="1053856" cy="230832"/>
          </a:xfrm>
          <a:prstGeom prst="rect">
            <a:avLst/>
          </a:prstGeom>
          <a:solidFill>
            <a:schemeClr val="bg1"/>
          </a:solidFill>
        </p:spPr>
        <p:txBody>
          <a:bodyPr wrap="square" rtlCol="0">
            <a:spAutoFit/>
          </a:bodyPr>
          <a:lstStyle/>
          <a:p>
            <a:r>
              <a:rPr lang="en-US" sz="900" dirty="0" err="1" smtClean="0"/>
              <a:t>Eacc</a:t>
            </a:r>
            <a:r>
              <a:rPr lang="en-US" sz="900" dirty="0" smtClean="0"/>
              <a:t> ~ 11 MV/m</a:t>
            </a:r>
            <a:endParaRPr lang="en-US" sz="900" dirty="0"/>
          </a:p>
        </p:txBody>
      </p:sp>
      <p:sp>
        <p:nvSpPr>
          <p:cNvPr id="41" name="Footer Placeholder 4"/>
          <p:cNvSpPr>
            <a:spLocks noGrp="1"/>
          </p:cNvSpPr>
          <p:nvPr>
            <p:ph type="ftr" sz="quarter" idx="10"/>
          </p:nvPr>
        </p:nvSpPr>
        <p:spPr>
          <a:xfrm>
            <a:off x="4140681" y="5673720"/>
            <a:ext cx="4241321" cy="325464"/>
          </a:xfrm>
        </p:spPr>
        <p:txBody>
          <a:bodyPr/>
          <a:lstStyle/>
          <a:p>
            <a:pPr>
              <a:defRPr/>
            </a:pPr>
            <a:r>
              <a:rPr lang="en-US" dirty="0" smtClean="0"/>
              <a:t>K. Saito , June 26 2018, TTC meeting RIKEN WG1</a:t>
            </a:r>
            <a:endParaRPr lang="en-US" dirty="0"/>
          </a:p>
        </p:txBody>
      </p:sp>
      <p:sp>
        <p:nvSpPr>
          <p:cNvPr id="42" name="TextBox 41"/>
          <p:cNvSpPr txBox="1"/>
          <p:nvPr/>
        </p:nvSpPr>
        <p:spPr>
          <a:xfrm>
            <a:off x="466942" y="4109521"/>
            <a:ext cx="1523999" cy="307777"/>
          </a:xfrm>
          <a:prstGeom prst="rect">
            <a:avLst/>
          </a:prstGeom>
          <a:noFill/>
        </p:spPr>
        <p:txBody>
          <a:bodyPr wrap="square" rtlCol="0">
            <a:spAutoFit/>
          </a:bodyPr>
          <a:lstStyle/>
          <a:p>
            <a:r>
              <a:rPr lang="en-US" sz="1400" dirty="0" smtClean="0"/>
              <a:t>No X-ray</a:t>
            </a:r>
            <a:endParaRPr lang="en-US" sz="1400" dirty="0"/>
          </a:p>
        </p:txBody>
      </p:sp>
      <p:sp>
        <p:nvSpPr>
          <p:cNvPr id="43" name="TextBox 42"/>
          <p:cNvSpPr txBox="1"/>
          <p:nvPr/>
        </p:nvSpPr>
        <p:spPr>
          <a:xfrm>
            <a:off x="2737431" y="4146342"/>
            <a:ext cx="1523999" cy="307777"/>
          </a:xfrm>
          <a:prstGeom prst="rect">
            <a:avLst/>
          </a:prstGeom>
          <a:noFill/>
        </p:spPr>
        <p:txBody>
          <a:bodyPr wrap="square" rtlCol="0">
            <a:spAutoFit/>
          </a:bodyPr>
          <a:lstStyle/>
          <a:p>
            <a:r>
              <a:rPr lang="en-US" sz="1400" dirty="0" smtClean="0"/>
              <a:t>No X-ray</a:t>
            </a:r>
            <a:endParaRPr lang="en-US" sz="1400" dirty="0"/>
          </a:p>
        </p:txBody>
      </p:sp>
      <p:sp>
        <p:nvSpPr>
          <p:cNvPr id="44" name="TextBox 43"/>
          <p:cNvSpPr txBox="1"/>
          <p:nvPr/>
        </p:nvSpPr>
        <p:spPr>
          <a:xfrm>
            <a:off x="4910645" y="4159887"/>
            <a:ext cx="1523999" cy="307777"/>
          </a:xfrm>
          <a:prstGeom prst="rect">
            <a:avLst/>
          </a:prstGeom>
          <a:noFill/>
        </p:spPr>
        <p:txBody>
          <a:bodyPr wrap="square" rtlCol="0">
            <a:spAutoFit/>
          </a:bodyPr>
          <a:lstStyle/>
          <a:p>
            <a:r>
              <a:rPr lang="en-US" sz="1400" dirty="0" smtClean="0"/>
              <a:t>No X-ray</a:t>
            </a:r>
            <a:endParaRPr lang="en-US" sz="1400" dirty="0"/>
          </a:p>
        </p:txBody>
      </p:sp>
      <p:sp>
        <p:nvSpPr>
          <p:cNvPr id="45" name="TextBox 44"/>
          <p:cNvSpPr txBox="1"/>
          <p:nvPr/>
        </p:nvSpPr>
        <p:spPr>
          <a:xfrm>
            <a:off x="6972229" y="4132047"/>
            <a:ext cx="1523999" cy="307777"/>
          </a:xfrm>
          <a:prstGeom prst="rect">
            <a:avLst/>
          </a:prstGeom>
          <a:noFill/>
        </p:spPr>
        <p:txBody>
          <a:bodyPr wrap="square" rtlCol="0">
            <a:spAutoFit/>
          </a:bodyPr>
          <a:lstStyle/>
          <a:p>
            <a:r>
              <a:rPr lang="en-US" sz="1400" dirty="0" smtClean="0"/>
              <a:t>No X-ray</a:t>
            </a:r>
            <a:endParaRPr lang="en-US" sz="1400" dirty="0"/>
          </a:p>
        </p:txBody>
      </p:sp>
      <p:sp>
        <p:nvSpPr>
          <p:cNvPr id="46" name="TextBox 45"/>
          <p:cNvSpPr txBox="1"/>
          <p:nvPr/>
        </p:nvSpPr>
        <p:spPr>
          <a:xfrm>
            <a:off x="1632046" y="2330969"/>
            <a:ext cx="1523999" cy="307777"/>
          </a:xfrm>
          <a:prstGeom prst="rect">
            <a:avLst/>
          </a:prstGeom>
          <a:noFill/>
        </p:spPr>
        <p:txBody>
          <a:bodyPr wrap="square" rtlCol="0">
            <a:spAutoFit/>
          </a:bodyPr>
          <a:lstStyle/>
          <a:p>
            <a:r>
              <a:rPr lang="en-US" sz="1400" dirty="0" smtClean="0"/>
              <a:t>HFQS</a:t>
            </a:r>
            <a:endParaRPr lang="en-US" sz="1400" dirty="0"/>
          </a:p>
        </p:txBody>
      </p:sp>
      <p:sp>
        <p:nvSpPr>
          <p:cNvPr id="47" name="TextBox 46"/>
          <p:cNvSpPr txBox="1"/>
          <p:nvPr/>
        </p:nvSpPr>
        <p:spPr>
          <a:xfrm>
            <a:off x="3964121" y="2239155"/>
            <a:ext cx="1523999" cy="307777"/>
          </a:xfrm>
          <a:prstGeom prst="rect">
            <a:avLst/>
          </a:prstGeom>
          <a:noFill/>
        </p:spPr>
        <p:txBody>
          <a:bodyPr wrap="square" rtlCol="0">
            <a:spAutoFit/>
          </a:bodyPr>
          <a:lstStyle/>
          <a:p>
            <a:r>
              <a:rPr lang="en-US" sz="1400" dirty="0" smtClean="0"/>
              <a:t>HFQS</a:t>
            </a:r>
            <a:endParaRPr lang="en-US" sz="1400" dirty="0"/>
          </a:p>
        </p:txBody>
      </p:sp>
      <p:sp>
        <p:nvSpPr>
          <p:cNvPr id="48" name="TextBox 47"/>
          <p:cNvSpPr txBox="1"/>
          <p:nvPr/>
        </p:nvSpPr>
        <p:spPr>
          <a:xfrm>
            <a:off x="6070482" y="2393815"/>
            <a:ext cx="1523999" cy="307777"/>
          </a:xfrm>
          <a:prstGeom prst="rect">
            <a:avLst/>
          </a:prstGeom>
          <a:noFill/>
        </p:spPr>
        <p:txBody>
          <a:bodyPr wrap="square" rtlCol="0">
            <a:spAutoFit/>
          </a:bodyPr>
          <a:lstStyle/>
          <a:p>
            <a:r>
              <a:rPr lang="en-US" sz="1400" dirty="0" smtClean="0"/>
              <a:t>HFQS</a:t>
            </a:r>
            <a:endParaRPr lang="en-US" sz="1400" dirty="0"/>
          </a:p>
        </p:txBody>
      </p:sp>
      <p:sp>
        <p:nvSpPr>
          <p:cNvPr id="49" name="TextBox 48"/>
          <p:cNvSpPr txBox="1"/>
          <p:nvPr/>
        </p:nvSpPr>
        <p:spPr>
          <a:xfrm>
            <a:off x="7734228" y="2400951"/>
            <a:ext cx="1523999" cy="307777"/>
          </a:xfrm>
          <a:prstGeom prst="rect">
            <a:avLst/>
          </a:prstGeom>
          <a:noFill/>
        </p:spPr>
        <p:txBody>
          <a:bodyPr wrap="square" rtlCol="0">
            <a:spAutoFit/>
          </a:bodyPr>
          <a:lstStyle/>
          <a:p>
            <a:r>
              <a:rPr lang="en-US" sz="1400" dirty="0" smtClean="0"/>
              <a:t>HFQS</a:t>
            </a:r>
            <a:endParaRPr lang="en-US" sz="1400" dirty="0"/>
          </a:p>
        </p:txBody>
      </p:sp>
    </p:spTree>
    <p:extLst>
      <p:ext uri="{BB962C8B-B14F-4D97-AF65-F5344CB8AC3E}">
        <p14:creationId xmlns:p14="http://schemas.microsoft.com/office/powerpoint/2010/main" val="6840727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EP ANL</a:t>
            </a:r>
            <a:endParaRPr lang="en-CA" dirty="0"/>
          </a:p>
        </p:txBody>
      </p:sp>
      <p:sp>
        <p:nvSpPr>
          <p:cNvPr id="4" name="TextBox 3"/>
          <p:cNvSpPr txBox="1"/>
          <p:nvPr/>
        </p:nvSpPr>
        <p:spPr>
          <a:xfrm>
            <a:off x="177800" y="1383471"/>
            <a:ext cx="3454400" cy="3539430"/>
          </a:xfrm>
          <a:prstGeom prst="rect">
            <a:avLst/>
          </a:prstGeom>
          <a:noFill/>
        </p:spPr>
        <p:txBody>
          <a:bodyPr wrap="square" rtlCol="0">
            <a:spAutoFit/>
          </a:bodyPr>
          <a:lstStyle/>
          <a:p>
            <a:r>
              <a:rPr lang="en-CA" sz="2800" dirty="0" smtClean="0"/>
              <a:t>Thinking about the future is EP required to push out HFQS?</a:t>
            </a:r>
          </a:p>
          <a:p>
            <a:endParaRPr lang="en-CA" sz="2800" dirty="0" smtClean="0"/>
          </a:p>
          <a:p>
            <a:r>
              <a:rPr lang="en-CA" sz="2800" dirty="0" smtClean="0"/>
              <a:t>Presently both BCP and EP providing good performance at specified gradients.</a:t>
            </a:r>
            <a:endParaRPr lang="en-CA" sz="28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6572" y="1511300"/>
            <a:ext cx="5387428" cy="3799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15972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636" y="194307"/>
            <a:ext cx="7965464" cy="580479"/>
          </a:xfrm>
        </p:spPr>
        <p:txBody>
          <a:bodyPr>
            <a:normAutofit fontScale="90000"/>
          </a:bodyPr>
          <a:lstStyle/>
          <a:p>
            <a:r>
              <a:rPr lang="en-US" sz="4000" dirty="0" smtClean="0"/>
              <a:t>Geometry </a:t>
            </a:r>
            <a:r>
              <a:rPr lang="en-US" sz="4000" dirty="0" smtClean="0"/>
              <a:t>Factor and Extracting </a:t>
            </a:r>
            <a:r>
              <a:rPr lang="en-US" sz="4000" dirty="0" err="1" smtClean="0"/>
              <a:t>Rs</a:t>
            </a:r>
            <a:r>
              <a:rPr lang="en-US" sz="4000" dirty="0" smtClean="0"/>
              <a:t>(B)</a:t>
            </a:r>
            <a:endParaRPr lang="en-CA" sz="4000" baseline="-25000" dirty="0"/>
          </a:p>
        </p:txBody>
      </p:sp>
      <p:sp>
        <p:nvSpPr>
          <p:cNvPr id="3" name="Content Placeholder 2"/>
          <p:cNvSpPr>
            <a:spLocks noGrp="1"/>
          </p:cNvSpPr>
          <p:nvPr>
            <p:ph idx="1"/>
          </p:nvPr>
        </p:nvSpPr>
        <p:spPr>
          <a:xfrm>
            <a:off x="292100" y="1145768"/>
            <a:ext cx="4521200" cy="2246866"/>
          </a:xfrm>
        </p:spPr>
        <p:txBody>
          <a:bodyPr>
            <a:noAutofit/>
          </a:bodyPr>
          <a:lstStyle/>
          <a:p>
            <a:pPr>
              <a:lnSpc>
                <a:spcPct val="120000"/>
              </a:lnSpc>
              <a:spcBef>
                <a:spcPts val="600"/>
              </a:spcBef>
            </a:pPr>
            <a:r>
              <a:rPr lang="en-CA" sz="2000" dirty="0" smtClean="0"/>
              <a:t>TEM cavities have a significant portion of the power loss below the </a:t>
            </a:r>
            <a:r>
              <a:rPr lang="en-CA" sz="2000" dirty="0" smtClean="0"/>
              <a:t>peak magnetic field compared to elliptical.</a:t>
            </a:r>
          </a:p>
          <a:p>
            <a:pPr>
              <a:lnSpc>
                <a:spcPct val="120000"/>
              </a:lnSpc>
              <a:spcBef>
                <a:spcPts val="600"/>
              </a:spcBef>
            </a:pPr>
            <a:r>
              <a:rPr lang="en-CA" sz="2000" dirty="0" smtClean="0"/>
              <a:t>Comparing </a:t>
            </a:r>
            <a:r>
              <a:rPr lang="en-CA" sz="2000" dirty="0" smtClean="0"/>
              <a:t>performances of field dependent </a:t>
            </a:r>
            <a:r>
              <a:rPr lang="en-CA" sz="2000" dirty="0" err="1" smtClean="0"/>
              <a:t>Rs</a:t>
            </a:r>
            <a:r>
              <a:rPr lang="en-CA" sz="2000" dirty="0" smtClean="0"/>
              <a:t> across different </a:t>
            </a:r>
            <a:r>
              <a:rPr lang="en-CA" sz="2000" dirty="0" smtClean="0"/>
              <a:t>TEM cavities </a:t>
            </a:r>
            <a:r>
              <a:rPr lang="en-CA" sz="2000" dirty="0" smtClean="0"/>
              <a:t>requires more than Q</a:t>
            </a:r>
            <a:r>
              <a:rPr lang="en-CA" sz="2000" baseline="-25000" dirty="0" smtClean="0"/>
              <a:t>0</a:t>
            </a:r>
            <a:r>
              <a:rPr lang="en-CA" sz="2000" dirty="0" smtClean="0"/>
              <a:t>(B)=</a:t>
            </a:r>
            <a:r>
              <a:rPr lang="en-CA" sz="2000" dirty="0" smtClean="0"/>
              <a:t>G/</a:t>
            </a:r>
            <a:r>
              <a:rPr lang="en-CA" sz="2000" dirty="0" err="1" smtClean="0"/>
              <a:t>R</a:t>
            </a:r>
            <a:r>
              <a:rPr lang="en-CA" sz="2000" baseline="-25000" dirty="0" err="1" smtClean="0"/>
              <a:t>s</a:t>
            </a:r>
            <a:r>
              <a:rPr lang="en-CA" sz="2000" dirty="0" smtClean="0"/>
              <a:t>(B) </a:t>
            </a:r>
            <a:r>
              <a:rPr lang="en-CA" sz="2000" dirty="0" smtClean="0"/>
              <a:t>since G is dependent on </a:t>
            </a:r>
            <a:r>
              <a:rPr lang="en-CA" sz="2000" dirty="0" err="1" smtClean="0"/>
              <a:t>R</a:t>
            </a:r>
            <a:r>
              <a:rPr lang="en-CA" sz="2000" baseline="-25000" dirty="0" err="1" smtClean="0"/>
              <a:t>s</a:t>
            </a:r>
            <a:r>
              <a:rPr lang="en-CA" sz="2000" dirty="0" smtClean="0"/>
              <a:t>(B</a:t>
            </a:r>
            <a:r>
              <a:rPr lang="en-CA" sz="2000" dirty="0" smtClean="0"/>
              <a:t>)</a:t>
            </a:r>
            <a:endParaRPr lang="en-CA" sz="2000"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2101" y="788495"/>
            <a:ext cx="3207961" cy="158788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2101" y="2269201"/>
            <a:ext cx="3207959" cy="1587881"/>
          </a:xfrm>
          <a:prstGeom prst="rect">
            <a:avLst/>
          </a:prstGeom>
        </p:spPr>
      </p:pic>
      <p:grpSp>
        <p:nvGrpSpPr>
          <p:cNvPr id="4" name="Group 3"/>
          <p:cNvGrpSpPr/>
          <p:nvPr/>
        </p:nvGrpSpPr>
        <p:grpSpPr>
          <a:xfrm>
            <a:off x="457200" y="4190570"/>
            <a:ext cx="3769322" cy="1130146"/>
            <a:chOff x="1202716" y="3193973"/>
            <a:chExt cx="4336110" cy="1266139"/>
          </a:xfrm>
        </p:grpSpPr>
        <mc:AlternateContent xmlns:mc="http://schemas.openxmlformats.org/markup-compatibility/2006" xmlns:a14="http://schemas.microsoft.com/office/drawing/2010/main">
          <mc:Choice Requires="a14">
            <p:sp>
              <p:nvSpPr>
                <p:cNvPr id="8" name="Rectangle 7"/>
                <p:cNvSpPr/>
                <p:nvPr/>
              </p:nvSpPr>
              <p:spPr>
                <a:xfrm>
                  <a:off x="2936819" y="3193973"/>
                  <a:ext cx="2602007" cy="8728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b="1" i="1" smtClean="0">
                                <a:latin typeface="Cambria Math"/>
                              </a:rPr>
                            </m:ctrlPr>
                          </m:fPr>
                          <m:num>
                            <m:r>
                              <a:rPr lang="en-US" b="1" i="1" smtClean="0">
                                <a:latin typeface="Cambria Math"/>
                              </a:rPr>
                              <m:t>𝑮</m:t>
                            </m:r>
                          </m:num>
                          <m:den>
                            <m:sSub>
                              <m:sSubPr>
                                <m:ctrlPr>
                                  <a:rPr lang="en-US" b="1" i="1" smtClean="0">
                                    <a:latin typeface="Cambria Math"/>
                                  </a:rPr>
                                </m:ctrlPr>
                              </m:sSubPr>
                              <m:e>
                                <m:r>
                                  <a:rPr lang="en-US" b="1" i="1" smtClean="0">
                                    <a:latin typeface="Cambria Math"/>
                                  </a:rPr>
                                  <m:t>𝑸</m:t>
                                </m:r>
                              </m:e>
                              <m:sub>
                                <m:r>
                                  <a:rPr lang="en-US" b="1" i="1" smtClean="0">
                                    <a:latin typeface="Cambria Math"/>
                                  </a:rPr>
                                  <m:t>𝟎</m:t>
                                </m:r>
                              </m:sub>
                            </m:sSub>
                          </m:den>
                        </m:f>
                        <m:r>
                          <a:rPr lang="en-US" b="1" i="1" smtClean="0">
                            <a:latin typeface="Cambria Math"/>
                            <a:ea typeface="Cambria Math"/>
                          </a:rPr>
                          <m:t>=</m:t>
                        </m:r>
                        <m:f>
                          <m:fPr>
                            <m:ctrlPr>
                              <a:rPr lang="en-US" b="1" i="1">
                                <a:latin typeface="Cambria Math"/>
                                <a:ea typeface="Cambria Math"/>
                              </a:rPr>
                            </m:ctrlPr>
                          </m:fPr>
                          <m:num>
                            <m:nary>
                              <m:naryPr>
                                <m:limLoc m:val="undOvr"/>
                                <m:subHide m:val="on"/>
                                <m:supHide m:val="on"/>
                                <m:ctrlPr>
                                  <a:rPr lang="en-US" b="1" i="1">
                                    <a:latin typeface="Cambria Math"/>
                                    <a:ea typeface="Cambria Math"/>
                                  </a:rPr>
                                </m:ctrlPr>
                              </m:naryPr>
                              <m:sub/>
                              <m:sup/>
                              <m:e>
                                <m:sSup>
                                  <m:sSupPr>
                                    <m:ctrlPr>
                                      <a:rPr lang="en-US" b="1" i="1">
                                        <a:latin typeface="Cambria Math"/>
                                        <a:ea typeface="Cambria Math"/>
                                      </a:rPr>
                                    </m:ctrlPr>
                                  </m:sSupPr>
                                  <m:e>
                                    <m:sSub>
                                      <m:sSubPr>
                                        <m:ctrlPr>
                                          <a:rPr lang="en-US" b="1" i="1">
                                            <a:latin typeface="Cambria Math"/>
                                            <a:ea typeface="Cambria Math"/>
                                          </a:rPr>
                                        </m:ctrlPr>
                                      </m:sSubPr>
                                      <m:e>
                                        <m:r>
                                          <a:rPr lang="en-US" b="1" i="1">
                                            <a:latin typeface="Cambria Math"/>
                                            <a:ea typeface="Cambria Math"/>
                                          </a:rPr>
                                          <m:t>𝑹</m:t>
                                        </m:r>
                                      </m:e>
                                      <m:sub>
                                        <m:r>
                                          <a:rPr lang="en-US" b="1" i="1">
                                            <a:latin typeface="Cambria Math"/>
                                            <a:ea typeface="Cambria Math"/>
                                          </a:rPr>
                                          <m:t>𝒔</m:t>
                                        </m:r>
                                      </m:sub>
                                    </m:sSub>
                                    <m:r>
                                      <a:rPr lang="en-US" b="1" i="1">
                                        <a:latin typeface="Cambria Math"/>
                                        <a:ea typeface="Cambria Math"/>
                                      </a:rPr>
                                      <m:t>(</m:t>
                                    </m:r>
                                    <m:r>
                                      <a:rPr lang="en-US" b="1" i="1">
                                        <a:latin typeface="Cambria Math"/>
                                        <a:ea typeface="Cambria Math"/>
                                      </a:rPr>
                                      <m:t>𝑩</m:t>
                                    </m:r>
                                    <m:r>
                                      <a:rPr lang="en-US" b="1" i="1">
                                        <a:latin typeface="Cambria Math"/>
                                        <a:ea typeface="Cambria Math"/>
                                      </a:rPr>
                                      <m:t>)|</m:t>
                                    </m:r>
                                    <m:r>
                                      <a:rPr lang="en-US" b="1" i="1">
                                        <a:latin typeface="Cambria Math"/>
                                        <a:ea typeface="Cambria Math"/>
                                      </a:rPr>
                                      <m:t>𝑩</m:t>
                                    </m:r>
                                    <m:r>
                                      <a:rPr lang="en-US" b="1" i="1">
                                        <a:latin typeface="Cambria Math"/>
                                        <a:ea typeface="Cambria Math"/>
                                      </a:rPr>
                                      <m:t>|</m:t>
                                    </m:r>
                                  </m:e>
                                  <m:sup>
                                    <m:r>
                                      <a:rPr lang="en-US" b="1" i="1">
                                        <a:latin typeface="Cambria Math"/>
                                        <a:ea typeface="Cambria Math"/>
                                      </a:rPr>
                                      <m:t>𝟐</m:t>
                                    </m:r>
                                  </m:sup>
                                </m:sSup>
                                <m:r>
                                  <a:rPr lang="en-US" b="1" i="1">
                                    <a:latin typeface="Cambria Math"/>
                                    <a:ea typeface="Cambria Math"/>
                                  </a:rPr>
                                  <m:t>𝒅𝒔</m:t>
                                </m:r>
                              </m:e>
                            </m:nary>
                          </m:num>
                          <m:den>
                            <m:nary>
                              <m:naryPr>
                                <m:limLoc m:val="undOvr"/>
                                <m:subHide m:val="on"/>
                                <m:supHide m:val="on"/>
                                <m:ctrlPr>
                                  <a:rPr lang="en-US" b="1" i="1">
                                    <a:latin typeface="Cambria Math"/>
                                    <a:ea typeface="Cambria Math"/>
                                  </a:rPr>
                                </m:ctrlPr>
                              </m:naryPr>
                              <m:sub/>
                              <m:sup/>
                              <m:e>
                                <m:sSup>
                                  <m:sSupPr>
                                    <m:ctrlPr>
                                      <a:rPr lang="en-US" b="1" i="1">
                                        <a:latin typeface="Cambria Math"/>
                                        <a:ea typeface="Cambria Math"/>
                                      </a:rPr>
                                    </m:ctrlPr>
                                  </m:sSupPr>
                                  <m:e>
                                    <m:r>
                                      <a:rPr lang="en-US" b="1" i="1">
                                        <a:latin typeface="Cambria Math"/>
                                        <a:ea typeface="Cambria Math"/>
                                      </a:rPr>
                                      <m:t>|</m:t>
                                    </m:r>
                                    <m:r>
                                      <a:rPr lang="en-US" b="1" i="1">
                                        <a:latin typeface="Cambria Math"/>
                                        <a:ea typeface="Cambria Math"/>
                                      </a:rPr>
                                      <m:t>𝑩</m:t>
                                    </m:r>
                                    <m:r>
                                      <a:rPr lang="en-US" b="1" i="1">
                                        <a:latin typeface="Cambria Math"/>
                                        <a:ea typeface="Cambria Math"/>
                                      </a:rPr>
                                      <m:t>|</m:t>
                                    </m:r>
                                  </m:e>
                                  <m:sup>
                                    <m:r>
                                      <a:rPr lang="en-US" b="1" i="1">
                                        <a:latin typeface="Cambria Math"/>
                                        <a:ea typeface="Cambria Math"/>
                                      </a:rPr>
                                      <m:t>𝟐</m:t>
                                    </m:r>
                                  </m:sup>
                                </m:sSup>
                                <m:r>
                                  <a:rPr lang="en-US" b="1" i="1">
                                    <a:latin typeface="Cambria Math"/>
                                    <a:ea typeface="Cambria Math"/>
                                  </a:rPr>
                                  <m:t>𝒅𝒔</m:t>
                                </m:r>
                              </m:e>
                            </m:nary>
                          </m:den>
                        </m:f>
                      </m:oMath>
                    </m:oMathPara>
                  </a14:m>
                  <a:endParaRPr lang="en-US" b="1" dirty="0"/>
                </a:p>
              </p:txBody>
            </p:sp>
          </mc:Choice>
          <mc:Fallback xmlns="">
            <p:sp>
              <p:nvSpPr>
                <p:cNvPr id="8" name="Rectangle 7"/>
                <p:cNvSpPr>
                  <a:spLocks noRot="1" noChangeAspect="1" noMove="1" noResize="1" noEditPoints="1" noAdjustHandles="1" noChangeArrowheads="1" noChangeShapeType="1" noTextEdit="1"/>
                </p:cNvSpPr>
                <p:nvPr/>
              </p:nvSpPr>
              <p:spPr>
                <a:xfrm>
                  <a:off x="2936818" y="3193973"/>
                  <a:ext cx="2602006" cy="779124"/>
                </a:xfrm>
                <a:prstGeom prst="rect">
                  <a:avLst/>
                </a:prstGeom>
                <a:blipFill rotWithShape="1">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575097" y="4039369"/>
                  <a:ext cx="3825729" cy="4207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a:latin typeface="Cambria Math"/>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𝑹</m:t>
                            </m:r>
                          </m:e>
                          <m:sub>
                            <m:r>
                              <a:rPr lang="en-US" b="1" i="1">
                                <a:latin typeface="Cambria Math" panose="02040503050406030204" pitchFamily="18" charset="0"/>
                                <a:ea typeface="Cambria Math" panose="02040503050406030204" pitchFamily="18" charset="0"/>
                              </a:rPr>
                              <m:t>𝒔</m:t>
                            </m:r>
                          </m:sub>
                        </m:sSub>
                        <m:d>
                          <m:dPr>
                            <m:ctrlPr>
                              <a:rPr lang="en-US" b="1" i="1">
                                <a:latin typeface="Cambria Math"/>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𝑩</m:t>
                            </m:r>
                          </m:e>
                        </m:d>
                        <m:r>
                          <a:rPr lang="en-US" b="1" i="1">
                            <a:latin typeface="Cambria Math" panose="02040503050406030204" pitchFamily="18" charset="0"/>
                            <a:ea typeface="Cambria Math" panose="02040503050406030204" pitchFamily="18" charset="0"/>
                          </a:rPr>
                          <m:t>=</m:t>
                        </m:r>
                        <m:sSub>
                          <m:sSubPr>
                            <m:ctrlPr>
                              <a:rPr lang="en-US" b="1" i="1">
                                <a:latin typeface="Cambria Math"/>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𝑹</m:t>
                            </m:r>
                          </m:e>
                          <m:sub>
                            <m:r>
                              <a:rPr lang="en-US" b="1" i="1">
                                <a:latin typeface="Cambria Math" panose="02040503050406030204" pitchFamily="18" charset="0"/>
                                <a:ea typeface="Cambria Math" panose="02040503050406030204" pitchFamily="18" charset="0"/>
                              </a:rPr>
                              <m:t>𝒔</m:t>
                            </m:r>
                            <m:r>
                              <a:rPr lang="en-US" b="1" i="1">
                                <a:latin typeface="Cambria Math" panose="02040503050406030204" pitchFamily="18" charset="0"/>
                                <a:ea typeface="Cambria Math" panose="02040503050406030204" pitchFamily="18" charset="0"/>
                              </a:rPr>
                              <m:t>𝟎</m:t>
                            </m:r>
                          </m:sub>
                        </m:sSub>
                        <m:r>
                          <a:rPr lang="en-US" b="1" i="1">
                            <a:latin typeface="Cambria Math" panose="02040503050406030204" pitchFamily="18" charset="0"/>
                            <a:ea typeface="Cambria Math" panose="02040503050406030204" pitchFamily="18" charset="0"/>
                          </a:rPr>
                          <m:t>+</m:t>
                        </m:r>
                        <m:sSub>
                          <m:sSubPr>
                            <m:ctrlPr>
                              <a:rPr lang="en-US" b="1" i="1">
                                <a:latin typeface="Cambria Math"/>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𝜶</m:t>
                            </m:r>
                          </m:e>
                          <m:sub>
                            <m:r>
                              <a:rPr lang="en-US" b="1" i="1">
                                <a:latin typeface="Cambria Math" panose="02040503050406030204" pitchFamily="18" charset="0"/>
                                <a:ea typeface="Cambria Math" panose="02040503050406030204" pitchFamily="18" charset="0"/>
                              </a:rPr>
                              <m:t>𝟏</m:t>
                            </m:r>
                          </m:sub>
                        </m:sSub>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𝑩</m:t>
                        </m:r>
                        <m:r>
                          <a:rPr lang="en-US" b="1" i="1">
                            <a:latin typeface="Cambria Math" panose="02040503050406030204" pitchFamily="18" charset="0"/>
                            <a:ea typeface="Cambria Math" panose="02040503050406030204" pitchFamily="18" charset="0"/>
                          </a:rPr>
                          <m:t>|+</m:t>
                        </m:r>
                        <m:sSub>
                          <m:sSubPr>
                            <m:ctrlPr>
                              <a:rPr lang="en-US" b="1" i="1">
                                <a:latin typeface="Cambria Math"/>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𝜶</m:t>
                            </m:r>
                          </m:e>
                          <m:sub>
                            <m:r>
                              <a:rPr lang="en-US" b="1" i="1">
                                <a:latin typeface="Cambria Math" panose="02040503050406030204" pitchFamily="18" charset="0"/>
                                <a:ea typeface="Cambria Math" panose="02040503050406030204" pitchFamily="18" charset="0"/>
                              </a:rPr>
                              <m:t>𝟐</m:t>
                            </m:r>
                          </m:sub>
                        </m:sSub>
                        <m:sSup>
                          <m:sSupPr>
                            <m:ctrlPr>
                              <a:rPr lang="en-US" b="1" i="1">
                                <a:latin typeface="Cambria Math"/>
                                <a:ea typeface="Cambria Math" panose="02040503050406030204" pitchFamily="18" charset="0"/>
                              </a:rPr>
                            </m:ctrlPr>
                          </m:sSupPr>
                          <m:e>
                            <m:d>
                              <m:dPr>
                                <m:begChr m:val="|"/>
                                <m:endChr m:val="|"/>
                                <m:ctrlPr>
                                  <a:rPr lang="en-US" b="1" i="1">
                                    <a:latin typeface="Cambria Math"/>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𝑩</m:t>
                                </m:r>
                              </m:e>
                            </m:d>
                          </m:e>
                          <m:sup>
                            <m:r>
                              <a:rPr lang="en-US" b="1" i="1">
                                <a:latin typeface="Cambria Math" panose="02040503050406030204" pitchFamily="18" charset="0"/>
                                <a:ea typeface="Cambria Math" panose="02040503050406030204" pitchFamily="18" charset="0"/>
                              </a:rPr>
                              <m:t>𝟐</m:t>
                            </m:r>
                          </m:sup>
                        </m:sSup>
                      </m:oMath>
                    </m:oMathPara>
                  </a14:m>
                  <a:endParaRPr lang="en-US" b="1" i="1" dirty="0">
                    <a:latin typeface="Cambria Math" panose="02040503050406030204" pitchFamily="18" charset="0"/>
                    <a:ea typeface="Cambria Math" panose="020405030504060302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575097" y="4039369"/>
                  <a:ext cx="3325654" cy="375552"/>
                </a:xfrm>
                <a:prstGeom prst="rect">
                  <a:avLst/>
                </a:prstGeom>
                <a:blipFill rotWithShape="1">
                  <a:blip r:embed="rId6"/>
                  <a:stretch>
                    <a:fillRect b="-14516"/>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202716" y="3247160"/>
                  <a:ext cx="1233887" cy="7387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b="1" i="1" smtClean="0">
                                <a:latin typeface="Cambria Math"/>
                              </a:rPr>
                            </m:ctrlPr>
                          </m:fPr>
                          <m:num>
                            <m:r>
                              <a:rPr lang="en-US" b="1" i="1">
                                <a:latin typeface="Cambria Math"/>
                              </a:rPr>
                              <m:t>𝑮</m:t>
                            </m:r>
                          </m:num>
                          <m:den>
                            <m:sSub>
                              <m:sSubPr>
                                <m:ctrlPr>
                                  <a:rPr lang="en-US" b="1" i="1">
                                    <a:latin typeface="Cambria Math"/>
                                  </a:rPr>
                                </m:ctrlPr>
                              </m:sSubPr>
                              <m:e>
                                <m:r>
                                  <a:rPr lang="en-US" b="1" i="1">
                                    <a:latin typeface="Cambria Math"/>
                                  </a:rPr>
                                  <m:t>𝑸</m:t>
                                </m:r>
                              </m:e>
                              <m:sub>
                                <m:r>
                                  <a:rPr lang="en-US" b="1" i="1">
                                    <a:latin typeface="Cambria Math"/>
                                  </a:rPr>
                                  <m:t>𝟎</m:t>
                                </m:r>
                              </m:sub>
                            </m:sSub>
                          </m:den>
                        </m:f>
                        <m:r>
                          <a:rPr lang="en-US" b="1" i="1" smtClean="0">
                            <a:latin typeface="Cambria Math"/>
                          </a:rPr>
                          <m:t>=</m:t>
                        </m:r>
                        <m:sSub>
                          <m:sSubPr>
                            <m:ctrlPr>
                              <a:rPr lang="en-US" b="1" i="1" smtClean="0">
                                <a:latin typeface="Cambria Math"/>
                              </a:rPr>
                            </m:ctrlPr>
                          </m:sSubPr>
                          <m:e>
                            <m:r>
                              <a:rPr lang="en-US" b="1" i="1" smtClean="0">
                                <a:latin typeface="Cambria Math"/>
                              </a:rPr>
                              <m:t>𝑹</m:t>
                            </m:r>
                          </m:e>
                          <m:sub>
                            <m:r>
                              <a:rPr lang="en-US" b="1" i="1" smtClean="0">
                                <a:latin typeface="Cambria Math"/>
                              </a:rPr>
                              <m:t>𝒔</m:t>
                            </m:r>
                          </m:sub>
                        </m:sSub>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1202716" y="3247160"/>
                  <a:ext cx="1083823" cy="659411"/>
                </a:xfrm>
                <a:prstGeom prst="rect">
                  <a:avLst/>
                </a:prstGeom>
                <a:blipFill rotWithShape="1">
                  <a:blip r:embed="rId9"/>
                  <a:stretch>
                    <a:fillRect/>
                  </a:stretch>
                </a:blipFill>
              </p:spPr>
              <p:txBody>
                <a:bodyPr/>
                <a:lstStyle/>
                <a:p>
                  <a:r>
                    <a:rPr lang="en-CA">
                      <a:noFill/>
                    </a:rPr>
                    <a:t> </a:t>
                  </a:r>
                </a:p>
              </p:txBody>
            </p:sp>
          </mc:Fallback>
        </mc:AlternateContent>
        <p:sp>
          <p:nvSpPr>
            <p:cNvPr id="13" name="Right Arrow 12"/>
            <p:cNvSpPr/>
            <p:nvPr/>
          </p:nvSpPr>
          <p:spPr>
            <a:xfrm>
              <a:off x="2520414" y="3396255"/>
              <a:ext cx="401406" cy="298191"/>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pic>
        <p:nvPicPr>
          <p:cNvPr id="14" name="Picture 13" descr="C:\Users\akong\Desktop\SRF 2018 Spring\CST\Pictures\May 25\SimTheory.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047" t="3069" r="5145" b="3612"/>
          <a:stretch/>
        </p:blipFill>
        <p:spPr bwMode="auto">
          <a:xfrm>
            <a:off x="5245098" y="3758456"/>
            <a:ext cx="3334960" cy="22497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50000" y="5826666"/>
            <a:ext cx="1244600" cy="369332"/>
          </a:xfrm>
          <a:prstGeom prst="rect">
            <a:avLst/>
          </a:prstGeom>
          <a:noFill/>
        </p:spPr>
        <p:txBody>
          <a:bodyPr wrap="square" rtlCol="0">
            <a:spAutoFit/>
          </a:bodyPr>
          <a:lstStyle/>
          <a:p>
            <a:r>
              <a:rPr lang="en-CA" dirty="0" err="1" smtClean="0"/>
              <a:t>Bsurface</a:t>
            </a:r>
            <a:endParaRPr lang="en-CA" dirty="0"/>
          </a:p>
        </p:txBody>
      </p:sp>
      <p:sp>
        <p:nvSpPr>
          <p:cNvPr id="16" name="TextBox 15"/>
          <p:cNvSpPr txBox="1"/>
          <p:nvPr/>
        </p:nvSpPr>
        <p:spPr>
          <a:xfrm rot="16200000">
            <a:off x="4168771" y="4560146"/>
            <a:ext cx="2029591" cy="646331"/>
          </a:xfrm>
          <a:prstGeom prst="rect">
            <a:avLst/>
          </a:prstGeom>
          <a:noFill/>
        </p:spPr>
        <p:txBody>
          <a:bodyPr wrap="square" rtlCol="0">
            <a:spAutoFit/>
          </a:bodyPr>
          <a:lstStyle/>
          <a:p>
            <a:r>
              <a:rPr lang="en-CA" dirty="0" smtClean="0"/>
              <a:t>Distribution function</a:t>
            </a:r>
            <a:endParaRPr lang="en-CA" dirty="0"/>
          </a:p>
        </p:txBody>
      </p:sp>
    </p:spTree>
    <p:extLst>
      <p:ext uri="{BB962C8B-B14F-4D97-AF65-F5344CB8AC3E}">
        <p14:creationId xmlns:p14="http://schemas.microsoft.com/office/powerpoint/2010/main" val="1940361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2380073"/>
            <a:ext cx="8229600" cy="775093"/>
          </a:xfrm>
        </p:spPr>
        <p:txBody>
          <a:bodyPr>
            <a:normAutofit/>
          </a:bodyPr>
          <a:lstStyle/>
          <a:p>
            <a:pPr lvl="0"/>
            <a:r>
              <a:rPr lang="en-US" dirty="0" err="1" smtClean="0">
                <a:solidFill>
                  <a:schemeClr val="tx1"/>
                </a:solidFill>
              </a:rPr>
              <a:t>Multipacting</a:t>
            </a:r>
            <a:r>
              <a:rPr lang="en-US" dirty="0" smtClean="0">
                <a:solidFill>
                  <a:schemeClr val="tx1"/>
                </a:solidFill>
              </a:rPr>
              <a:t> Issues</a:t>
            </a:r>
            <a:endParaRPr lang="en-CA" dirty="0">
              <a:solidFill>
                <a:schemeClr val="tx1"/>
              </a:solidFill>
            </a:endParaRPr>
          </a:p>
        </p:txBody>
      </p:sp>
    </p:spTree>
    <p:extLst>
      <p:ext uri="{BB962C8B-B14F-4D97-AF65-F5344CB8AC3E}">
        <p14:creationId xmlns:p14="http://schemas.microsoft.com/office/powerpoint/2010/main" val="28213621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140"/>
            <a:ext cx="8229600" cy="694525"/>
          </a:xfrm>
        </p:spPr>
        <p:txBody>
          <a:bodyPr>
            <a:normAutofit fontScale="90000"/>
          </a:bodyPr>
          <a:lstStyle/>
          <a:p>
            <a:r>
              <a:rPr lang="en-CA" dirty="0" err="1" smtClean="0"/>
              <a:t>Multipacting</a:t>
            </a:r>
            <a:endParaRPr lang="en-CA" dirty="0"/>
          </a:p>
        </p:txBody>
      </p:sp>
      <p:sp>
        <p:nvSpPr>
          <p:cNvPr id="3" name="TextBox 2"/>
          <p:cNvSpPr txBox="1"/>
          <p:nvPr/>
        </p:nvSpPr>
        <p:spPr>
          <a:xfrm>
            <a:off x="152400" y="852829"/>
            <a:ext cx="8724900" cy="5478423"/>
          </a:xfrm>
          <a:prstGeom prst="rect">
            <a:avLst/>
          </a:prstGeom>
          <a:noFill/>
        </p:spPr>
        <p:txBody>
          <a:bodyPr wrap="square" rtlCol="0">
            <a:spAutoFit/>
          </a:bodyPr>
          <a:lstStyle/>
          <a:p>
            <a:pPr marL="285750" indent="-285750">
              <a:buFont typeface="Arial" panose="020B0604020202020204" pitchFamily="34" charset="0"/>
              <a:buChar char="•"/>
            </a:pPr>
            <a:r>
              <a:rPr lang="en-CA" dirty="0" smtClean="0"/>
              <a:t>Experience/Issues</a:t>
            </a:r>
          </a:p>
          <a:p>
            <a:pPr marL="742950" lvl="1" indent="-285750">
              <a:buFont typeface="Arial" panose="020B0604020202020204" pitchFamily="34" charset="0"/>
              <a:buChar char="•"/>
            </a:pPr>
            <a:r>
              <a:rPr lang="en-CA" dirty="0" smtClean="0"/>
              <a:t>IMP</a:t>
            </a:r>
          </a:p>
          <a:p>
            <a:pPr marL="1200150" lvl="2" indent="-285750">
              <a:buFont typeface="Arial" panose="020B0604020202020204" pitchFamily="34" charset="0"/>
              <a:buChar char="•"/>
            </a:pPr>
            <a:r>
              <a:rPr lang="en-CA" dirty="0" smtClean="0"/>
              <a:t>MP simulations are quite accurate at predicting levels</a:t>
            </a:r>
          </a:p>
          <a:p>
            <a:pPr marL="742950" lvl="1" indent="-285750">
              <a:buFont typeface="Arial" panose="020B0604020202020204" pitchFamily="34" charset="0"/>
              <a:buChar char="•"/>
            </a:pPr>
            <a:r>
              <a:rPr lang="en-CA" dirty="0" smtClean="0"/>
              <a:t>RISP – HWR </a:t>
            </a:r>
          </a:p>
          <a:p>
            <a:pPr marL="1200150" lvl="2" indent="-285750">
              <a:buFont typeface="Arial" panose="020B0604020202020204" pitchFamily="34" charset="0"/>
              <a:buChar char="•"/>
            </a:pPr>
            <a:r>
              <a:rPr lang="en-CA" dirty="0" smtClean="0"/>
              <a:t>Changed design</a:t>
            </a:r>
            <a:r>
              <a:rPr lang="en-CA" dirty="0" smtClean="0"/>
              <a:t> from `flat top’ to `dome top’ to reduce MP issues</a:t>
            </a:r>
            <a:endParaRPr lang="en-CA" dirty="0" smtClean="0"/>
          </a:p>
          <a:p>
            <a:pPr marL="742950" lvl="1" indent="-285750">
              <a:buFont typeface="Arial" panose="020B0604020202020204" pitchFamily="34" charset="0"/>
              <a:buChar char="•"/>
            </a:pPr>
            <a:r>
              <a:rPr lang="en-CA" dirty="0" smtClean="0"/>
              <a:t>FNAL SSR1</a:t>
            </a:r>
          </a:p>
          <a:p>
            <a:pPr marL="1200150" lvl="2" indent="-285750">
              <a:buFont typeface="Arial" panose="020B0604020202020204" pitchFamily="34" charset="0"/>
              <a:buChar char="•"/>
            </a:pPr>
            <a:r>
              <a:rPr lang="en-CA" dirty="0" smtClean="0"/>
              <a:t>Reported that MP conditioning can take several hours to up to 2 days or more to condition the PIP-II SSR1 spoke</a:t>
            </a:r>
            <a:endParaRPr lang="en-CA" dirty="0"/>
          </a:p>
          <a:p>
            <a:pPr lvl="1"/>
            <a:endParaRPr lang="en-CA" sz="800" dirty="0"/>
          </a:p>
          <a:p>
            <a:pPr marL="285750" indent="-285750">
              <a:buFont typeface="Arial" panose="020B0604020202020204" pitchFamily="34" charset="0"/>
              <a:buChar char="•"/>
            </a:pPr>
            <a:r>
              <a:rPr lang="en-CA" dirty="0" smtClean="0"/>
              <a:t>Mitigations</a:t>
            </a:r>
          </a:p>
          <a:p>
            <a:pPr marL="742950" lvl="1" indent="-285750">
              <a:buFont typeface="Arial" panose="020B0604020202020204" pitchFamily="34" charset="0"/>
              <a:buChar char="•"/>
            </a:pPr>
            <a:r>
              <a:rPr lang="en-CA" dirty="0" smtClean="0"/>
              <a:t>Modifying the geometry </a:t>
            </a:r>
          </a:p>
          <a:p>
            <a:pPr marL="1200150" lvl="2" indent="-285750">
              <a:buFont typeface="Arial" panose="020B0604020202020204" pitchFamily="34" charset="0"/>
              <a:buChar char="•"/>
            </a:pPr>
            <a:r>
              <a:rPr lang="en-CA" dirty="0" smtClean="0"/>
              <a:t>Small changes in local geometry can help in design stage</a:t>
            </a:r>
          </a:p>
          <a:p>
            <a:pPr marL="1200150" lvl="2" indent="-285750">
              <a:buFont typeface="Arial" panose="020B0604020202020204" pitchFamily="34" charset="0"/>
              <a:buChar char="•"/>
            </a:pPr>
            <a:r>
              <a:rPr lang="en-CA" dirty="0" smtClean="0"/>
              <a:t>New geometry – Balloon SSR - TRIUMF – proposed, designed, built and tested first Balloon SSR cavity - very effective at decreasing negative impact of MP</a:t>
            </a:r>
          </a:p>
          <a:p>
            <a:pPr marL="1657350" lvl="3" indent="-285750">
              <a:buFont typeface="Arial" panose="020B0604020202020204" pitchFamily="34" charset="0"/>
              <a:buChar char="•"/>
            </a:pPr>
            <a:r>
              <a:rPr lang="en-CA" dirty="0" smtClean="0"/>
              <a:t>1.5 hours to get through all barriers – no barriers above 1.8MV/m</a:t>
            </a:r>
          </a:p>
          <a:p>
            <a:pPr marL="742950" lvl="1" indent="-285750">
              <a:buFont typeface="Arial" panose="020B0604020202020204" pitchFamily="34" charset="0"/>
              <a:buChar char="•"/>
            </a:pPr>
            <a:r>
              <a:rPr lang="en-CA" dirty="0" smtClean="0"/>
              <a:t>Heat treatment is effective at reducing MP conditioning time</a:t>
            </a:r>
          </a:p>
          <a:p>
            <a:pPr marL="1200150" lvl="2" indent="-285750">
              <a:buFont typeface="Arial" panose="020B0604020202020204" pitchFamily="34" charset="0"/>
              <a:buChar char="•"/>
            </a:pPr>
            <a:r>
              <a:rPr lang="en-CA" dirty="0" smtClean="0"/>
              <a:t>Either a 120C bake (48 hours) if that is part of the process </a:t>
            </a:r>
          </a:p>
          <a:p>
            <a:pPr marL="1200150" lvl="2" indent="-285750">
              <a:buFont typeface="Arial" panose="020B0604020202020204" pitchFamily="34" charset="0"/>
              <a:buChar char="•"/>
            </a:pPr>
            <a:r>
              <a:rPr lang="en-CA" dirty="0" smtClean="0"/>
              <a:t>Or &lt;100C for 48 hours (magic?)</a:t>
            </a:r>
          </a:p>
          <a:p>
            <a:pPr marL="1200150" lvl="2" indent="-285750">
              <a:buFont typeface="Arial" panose="020B0604020202020204" pitchFamily="34" charset="0"/>
              <a:buChar char="•"/>
            </a:pPr>
            <a:r>
              <a:rPr lang="en-CA" dirty="0" smtClean="0"/>
              <a:t>Also can install heaters in on-line cavities – TRIUMF (80C pre-cooldown) </a:t>
            </a:r>
          </a:p>
          <a:p>
            <a:pPr marL="1200150" lvl="2" indent="-285750">
              <a:buFont typeface="Arial" panose="020B0604020202020204" pitchFamily="34" charset="0"/>
              <a:buChar char="•"/>
            </a:pPr>
            <a:endParaRPr lang="en-CA" dirty="0" smtClean="0"/>
          </a:p>
        </p:txBody>
      </p:sp>
      <p:pic>
        <p:nvPicPr>
          <p:cNvPr id="4" name="图片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8064" y="884201"/>
            <a:ext cx="996491" cy="1068639"/>
          </a:xfrm>
          <a:prstGeom prst="rect">
            <a:avLst/>
          </a:prstGeom>
          <a:noFill/>
          <a:ln>
            <a:noFill/>
          </a:ln>
        </p:spPr>
      </p:pic>
    </p:spTree>
    <p:extLst>
      <p:ext uri="{BB962C8B-B14F-4D97-AF65-F5344CB8AC3E}">
        <p14:creationId xmlns:p14="http://schemas.microsoft.com/office/powerpoint/2010/main" val="781275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86425" y="296927"/>
            <a:ext cx="5608010" cy="461665"/>
          </a:xfrm>
          <a:prstGeom prst="rect">
            <a:avLst/>
          </a:prstGeom>
          <a:noFill/>
        </p:spPr>
        <p:txBody>
          <a:bodyPr wrap="none" rtlCol="0">
            <a:spAutoFit/>
          </a:bodyPr>
          <a:lstStyle/>
          <a:p>
            <a:r>
              <a:rPr lang="en-US" altLang="ko-KR" sz="2400" dirty="0">
                <a:solidFill>
                  <a:schemeClr val="bg1"/>
                </a:solidFill>
                <a:latin typeface="Tahoma" panose="020B0604030504040204" pitchFamily="34" charset="0"/>
                <a:ea typeface="HY헤드라인M" panose="02030600000101010101" pitchFamily="18" charset="-127"/>
                <a:cs typeface="Tahoma" panose="020B0604030504040204" pitchFamily="34" charset="0"/>
              </a:rPr>
              <a:t>the prototype cavities of QWRs &amp; HWRs</a:t>
            </a:r>
            <a:endParaRPr lang="ko-KR" altLang="en-US" sz="2400" dirty="0">
              <a:solidFill>
                <a:schemeClr val="bg1"/>
              </a:solidFill>
              <a:latin typeface="Tahoma" panose="020B0604030504040204" pitchFamily="34" charset="0"/>
              <a:ea typeface="HY헤드라인M" panose="02030600000101010101" pitchFamily="18" charset="-127"/>
              <a:cs typeface="Tahoma" panose="020B0604030504040204" pitchFamily="34" charset="0"/>
            </a:endParaRPr>
          </a:p>
        </p:txBody>
      </p:sp>
      <p:graphicFrame>
        <p:nvGraphicFramePr>
          <p:cNvPr id="22" name="표 21"/>
          <p:cNvGraphicFramePr>
            <a:graphicFrameLocks noGrp="1"/>
          </p:cNvGraphicFramePr>
          <p:nvPr>
            <p:extLst>
              <p:ext uri="{D42A27DB-BD31-4B8C-83A1-F6EECF244321}">
                <p14:modId xmlns:p14="http://schemas.microsoft.com/office/powerpoint/2010/main" val="2857199032"/>
              </p:ext>
            </p:extLst>
          </p:nvPr>
        </p:nvGraphicFramePr>
        <p:xfrm>
          <a:off x="236730" y="1710951"/>
          <a:ext cx="7281919" cy="3151688"/>
        </p:xfrm>
        <a:graphic>
          <a:graphicData uri="http://schemas.openxmlformats.org/drawingml/2006/table">
            <a:tbl>
              <a:tblPr firstRow="1" firstCol="1" bandRow="1">
                <a:tableStyleId>{5C22544A-7EE6-4342-B048-85BDC9FD1C3A}</a:tableStyleId>
              </a:tblPr>
              <a:tblGrid>
                <a:gridCol w="1986065">
                  <a:extLst>
                    <a:ext uri="{9D8B030D-6E8A-4147-A177-3AD203B41FA5}">
                      <a16:colId xmlns:a16="http://schemas.microsoft.com/office/drawing/2014/main" xmlns="" val="20000"/>
                    </a:ext>
                  </a:extLst>
                </a:gridCol>
                <a:gridCol w="1976065">
                  <a:extLst>
                    <a:ext uri="{9D8B030D-6E8A-4147-A177-3AD203B41FA5}">
                      <a16:colId xmlns:a16="http://schemas.microsoft.com/office/drawing/2014/main" xmlns="" val="20001"/>
                    </a:ext>
                  </a:extLst>
                </a:gridCol>
                <a:gridCol w="3319789">
                  <a:extLst>
                    <a:ext uri="{9D8B030D-6E8A-4147-A177-3AD203B41FA5}">
                      <a16:colId xmlns:a16="http://schemas.microsoft.com/office/drawing/2014/main" xmlns="" val="20002"/>
                    </a:ext>
                  </a:extLst>
                </a:gridCol>
              </a:tblGrid>
              <a:tr h="256859">
                <a:tc>
                  <a:txBody>
                    <a:bodyPr/>
                    <a:lstStyle/>
                    <a:p>
                      <a:pPr marL="63500" algn="ctr">
                        <a:lnSpc>
                          <a:spcPct val="115000"/>
                        </a:lnSpc>
                        <a:spcAft>
                          <a:spcPts val="1000"/>
                        </a:spcAft>
                      </a:pPr>
                      <a:r>
                        <a:rPr lang="en-US" sz="1400" kern="100" dirty="0">
                          <a:solidFill>
                            <a:schemeClr val="tx1"/>
                          </a:solidFill>
                          <a:effectLst/>
                        </a:rPr>
                        <a:t>Stage</a:t>
                      </a:r>
                      <a:endParaRPr lang="ko-KR" sz="1400" kern="100" dirty="0">
                        <a:solidFill>
                          <a:schemeClr val="tx1"/>
                        </a:solidFill>
                        <a:effectLst/>
                        <a:latin typeface="맑은 고딕"/>
                        <a:ea typeface="맑은 고딕"/>
                        <a:cs typeface="Times New Roman"/>
                      </a:endParaRPr>
                    </a:p>
                  </a:txBody>
                  <a:tcPr marL="68580" marR="68580" marT="0" marB="0" anchor="ctr">
                    <a:lnL w="12700" cmpd="sng">
                      <a:noFill/>
                    </a:lnL>
                    <a:lnR w="12700" cmpd="sng">
                      <a:noFill/>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63500" algn="ctr">
                        <a:lnSpc>
                          <a:spcPct val="115000"/>
                        </a:lnSpc>
                        <a:spcAft>
                          <a:spcPts val="1000"/>
                        </a:spcAft>
                      </a:pPr>
                      <a:r>
                        <a:rPr lang="en-US" sz="1400" kern="100" dirty="0">
                          <a:solidFill>
                            <a:schemeClr val="tx1"/>
                          </a:solidFill>
                          <a:effectLst/>
                        </a:rPr>
                        <a:t>QWR prototype</a:t>
                      </a:r>
                      <a:endParaRPr lang="ko-KR" sz="1400" kern="100" dirty="0">
                        <a:solidFill>
                          <a:schemeClr val="tx1"/>
                        </a:solidFill>
                        <a:effectLst/>
                        <a:latin typeface="맑은 고딕"/>
                        <a:ea typeface="맑은 고딕"/>
                        <a:cs typeface="Times New Roman"/>
                      </a:endParaRPr>
                    </a:p>
                  </a:txBody>
                  <a:tcPr marL="68580" marR="68580" marT="0" marB="0" anchor="ctr">
                    <a:lnL w="12700" cmpd="sng">
                      <a:noFill/>
                    </a:lnL>
                    <a:lnR w="12700" cmpd="sng">
                      <a:noFill/>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63500" algn="ctr">
                        <a:lnSpc>
                          <a:spcPct val="115000"/>
                        </a:lnSpc>
                        <a:spcAft>
                          <a:spcPts val="1000"/>
                        </a:spcAft>
                      </a:pPr>
                      <a:r>
                        <a:rPr lang="en-US" sz="1400" kern="100" dirty="0">
                          <a:solidFill>
                            <a:schemeClr val="tx1"/>
                          </a:solidFill>
                          <a:effectLst/>
                        </a:rPr>
                        <a:t>HWR prototype</a:t>
                      </a:r>
                      <a:endParaRPr lang="ko-KR" sz="1400" kern="100" dirty="0">
                        <a:solidFill>
                          <a:schemeClr val="tx1"/>
                        </a:solidFill>
                        <a:effectLst/>
                        <a:latin typeface="맑은 고딕"/>
                        <a:ea typeface="맑은 고딕"/>
                        <a:cs typeface="Times New Roman"/>
                      </a:endParaRPr>
                    </a:p>
                  </a:txBody>
                  <a:tcPr marL="68580" marR="68580" marT="0" marB="0" anchor="ctr">
                    <a:lnL w="12700" cmpd="sng">
                      <a:noFill/>
                    </a:lnL>
                    <a:lnR w="12700" cmpd="sng">
                      <a:noFill/>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10000"/>
                  </a:ext>
                </a:extLst>
              </a:tr>
              <a:tr h="879668">
                <a:tc>
                  <a:txBody>
                    <a:bodyPr/>
                    <a:lstStyle/>
                    <a:p>
                      <a:pPr marL="63500" algn="ctr">
                        <a:lnSpc>
                          <a:spcPct val="100000"/>
                        </a:lnSpc>
                        <a:spcAft>
                          <a:spcPts val="0"/>
                        </a:spcAft>
                      </a:pPr>
                      <a:r>
                        <a:rPr lang="en-US" sz="1400" kern="100" dirty="0">
                          <a:solidFill>
                            <a:schemeClr val="tx1"/>
                          </a:solidFill>
                          <a:effectLst/>
                        </a:rPr>
                        <a:t>Performance</a:t>
                      </a:r>
                      <a:r>
                        <a:rPr lang="en-US" sz="1400" kern="100" baseline="0" dirty="0">
                          <a:solidFill>
                            <a:schemeClr val="tx1"/>
                          </a:solidFill>
                          <a:effectLst/>
                        </a:rPr>
                        <a:t> </a:t>
                      </a:r>
                    </a:p>
                    <a:p>
                      <a:pPr marL="63500" algn="ctr">
                        <a:lnSpc>
                          <a:spcPct val="100000"/>
                        </a:lnSpc>
                        <a:spcAft>
                          <a:spcPts val="0"/>
                        </a:spcAft>
                      </a:pPr>
                      <a:r>
                        <a:rPr lang="en-US" sz="1400" kern="100" baseline="0" dirty="0">
                          <a:solidFill>
                            <a:schemeClr val="tx1"/>
                          </a:solidFill>
                          <a:effectLst/>
                        </a:rPr>
                        <a:t>Test</a:t>
                      </a:r>
                    </a:p>
                    <a:p>
                      <a:pPr marL="63500" algn="ctr">
                        <a:lnSpc>
                          <a:spcPct val="100000"/>
                        </a:lnSpc>
                        <a:spcAft>
                          <a:spcPts val="0"/>
                        </a:spcAft>
                      </a:pPr>
                      <a:r>
                        <a:rPr lang="en-US" altLang="ko-KR" sz="1400" kern="100" baseline="0" dirty="0">
                          <a:solidFill>
                            <a:schemeClr val="tx1"/>
                          </a:solidFill>
                          <a:effectLst/>
                          <a:latin typeface="맑은 고딕"/>
                          <a:ea typeface="맑은 고딕"/>
                          <a:cs typeface="Times New Roman"/>
                        </a:rPr>
                        <a:t>(Bare cavity)</a:t>
                      </a:r>
                      <a:endParaRPr lang="ko-KR" sz="1400" kern="100" dirty="0">
                        <a:solidFill>
                          <a:schemeClr val="tx1"/>
                        </a:solidFill>
                        <a:effectLst/>
                        <a:latin typeface="맑은 고딕"/>
                        <a:ea typeface="맑은 고딕"/>
                        <a:cs typeface="Times New Roman"/>
                      </a:endParaRPr>
                    </a:p>
                  </a:txBody>
                  <a:tcPr marL="68580" marR="68580" marT="0" marB="0" anchor="ctr">
                    <a:lnL w="12700" cmpd="sng">
                      <a:noFill/>
                    </a:lnL>
                    <a:lnR w="12700" cmpd="sng">
                      <a:noFill/>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63500" algn="l">
                        <a:lnSpc>
                          <a:spcPct val="100000"/>
                        </a:lnSpc>
                        <a:spcAft>
                          <a:spcPts val="1000"/>
                        </a:spcAft>
                      </a:pPr>
                      <a:r>
                        <a:rPr lang="en-US" sz="1400" kern="100" dirty="0">
                          <a:solidFill>
                            <a:schemeClr val="tx1"/>
                          </a:solidFill>
                          <a:effectLst/>
                        </a:rPr>
                        <a:t>#2-2 (RI)</a:t>
                      </a:r>
                    </a:p>
                    <a:p>
                      <a:pPr marL="63500" marR="0" indent="0" algn="l" defTabSz="914400" rtl="0" eaLnBrk="1" fontAlgn="auto" latinLnBrk="1" hangingPunct="1">
                        <a:lnSpc>
                          <a:spcPct val="100000"/>
                        </a:lnSpc>
                        <a:spcBef>
                          <a:spcPts val="0"/>
                        </a:spcBef>
                        <a:spcAft>
                          <a:spcPts val="1000"/>
                        </a:spcAft>
                        <a:buClrTx/>
                        <a:buSzTx/>
                        <a:buFontTx/>
                        <a:buNone/>
                        <a:tabLst/>
                        <a:defRPr/>
                      </a:pPr>
                      <a:r>
                        <a:rPr lang="en-US" altLang="ko-KR" sz="1400" kern="100" dirty="0">
                          <a:solidFill>
                            <a:schemeClr val="tx1"/>
                          </a:solidFill>
                          <a:effectLst/>
                        </a:rPr>
                        <a:t>#3-1 (VZ)</a:t>
                      </a:r>
                    </a:p>
                    <a:p>
                      <a:pPr marL="63500" marR="0" lvl="0" indent="0" algn="l" defTabSz="914400" rtl="0" eaLnBrk="1" fontAlgn="auto" latinLnBrk="1" hangingPunct="1">
                        <a:lnSpc>
                          <a:spcPct val="100000"/>
                        </a:lnSpc>
                        <a:spcBef>
                          <a:spcPts val="0"/>
                        </a:spcBef>
                        <a:spcAft>
                          <a:spcPts val="1000"/>
                        </a:spcAft>
                        <a:buClrTx/>
                        <a:buSzTx/>
                        <a:buFontTx/>
                        <a:buNone/>
                        <a:tabLst/>
                        <a:defRPr/>
                      </a:pPr>
                      <a:r>
                        <a:rPr lang="en-US" altLang="ko-KR" sz="1400" kern="100" dirty="0">
                          <a:solidFill>
                            <a:schemeClr val="tx1"/>
                          </a:solidFill>
                          <a:effectLst/>
                        </a:rPr>
                        <a:t>#3-2 (VZ)</a:t>
                      </a:r>
                    </a:p>
                  </a:txBody>
                  <a:tcPr marL="68580" marR="68580" marT="0" marB="0" anchor="ctr">
                    <a:lnL w="12700" cmpd="sng">
                      <a:noFill/>
                    </a:lnL>
                    <a:lnR w="12700" cmpd="sng">
                      <a:noFill/>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0" algn="l">
                        <a:lnSpc>
                          <a:spcPct val="100000"/>
                        </a:lnSpc>
                        <a:spcAft>
                          <a:spcPts val="1000"/>
                        </a:spcAft>
                      </a:pPr>
                      <a:r>
                        <a:rPr lang="en-US" altLang="ko-KR" sz="1400" kern="100" dirty="0">
                          <a:solidFill>
                            <a:schemeClr val="tx1"/>
                          </a:solidFill>
                          <a:effectLst/>
                          <a:latin typeface="맑은 고딕"/>
                          <a:ea typeface="맑은 고딕"/>
                          <a:cs typeface="Times New Roman"/>
                        </a:rPr>
                        <a:t>#1-1</a:t>
                      </a:r>
                      <a:r>
                        <a:rPr lang="en-US" altLang="ko-KR" sz="1400" kern="100" baseline="0" dirty="0">
                          <a:solidFill>
                            <a:schemeClr val="tx1"/>
                          </a:solidFill>
                          <a:effectLst/>
                          <a:latin typeface="맑은 고딕"/>
                          <a:ea typeface="맑은 고딕"/>
                          <a:cs typeface="Times New Roman"/>
                        </a:rPr>
                        <a:t> (RI)</a:t>
                      </a:r>
                    </a:p>
                    <a:p>
                      <a:pPr marL="63500" marR="0" lvl="0" indent="0" algn="l" defTabSz="914400" rtl="0" eaLnBrk="1" fontAlgn="auto" latinLnBrk="1" hangingPunct="1">
                        <a:lnSpc>
                          <a:spcPct val="100000"/>
                        </a:lnSpc>
                        <a:spcBef>
                          <a:spcPts val="0"/>
                        </a:spcBef>
                        <a:spcAft>
                          <a:spcPts val="1000"/>
                        </a:spcAft>
                        <a:buClrTx/>
                        <a:buSzTx/>
                        <a:buFontTx/>
                        <a:buNone/>
                        <a:tabLst/>
                        <a:defRPr/>
                      </a:pPr>
                      <a:r>
                        <a:rPr lang="en-US" altLang="ko-KR" sz="1400" kern="100" dirty="0">
                          <a:solidFill>
                            <a:schemeClr val="tx1"/>
                          </a:solidFill>
                          <a:effectLst/>
                          <a:latin typeface="+mn-lt"/>
                          <a:ea typeface="+mn-ea"/>
                          <a:cs typeface="Times New Roman"/>
                        </a:rPr>
                        <a:t>#3-1</a:t>
                      </a:r>
                      <a:r>
                        <a:rPr lang="en-US" altLang="ko-KR" sz="1400" kern="100" baseline="0" dirty="0">
                          <a:solidFill>
                            <a:schemeClr val="tx1"/>
                          </a:solidFill>
                          <a:effectLst/>
                          <a:latin typeface="+mn-lt"/>
                          <a:ea typeface="+mn-ea"/>
                          <a:cs typeface="Times New Roman"/>
                        </a:rPr>
                        <a:t> (VZ)</a:t>
                      </a:r>
                    </a:p>
                    <a:p>
                      <a:pPr marL="63500" marR="0" lvl="0" indent="0" algn="l" defTabSz="914400" rtl="0" eaLnBrk="1" fontAlgn="auto" latinLnBrk="1" hangingPunct="1">
                        <a:lnSpc>
                          <a:spcPct val="100000"/>
                        </a:lnSpc>
                        <a:spcBef>
                          <a:spcPts val="0"/>
                        </a:spcBef>
                        <a:spcAft>
                          <a:spcPts val="1000"/>
                        </a:spcAft>
                        <a:buClrTx/>
                        <a:buSzTx/>
                        <a:buFontTx/>
                        <a:buNone/>
                        <a:tabLst/>
                        <a:defRPr/>
                      </a:pPr>
                      <a:r>
                        <a:rPr lang="en-US" altLang="ko-KR" sz="1400" kern="100" dirty="0">
                          <a:solidFill>
                            <a:schemeClr val="tx1"/>
                          </a:solidFill>
                          <a:effectLst/>
                          <a:latin typeface="+mn-lt"/>
                          <a:ea typeface="+mn-ea"/>
                          <a:cs typeface="Times New Roman"/>
                        </a:rPr>
                        <a:t>#3-2</a:t>
                      </a:r>
                      <a:r>
                        <a:rPr lang="en-US" altLang="ko-KR" sz="1400" kern="100" baseline="0" dirty="0">
                          <a:solidFill>
                            <a:schemeClr val="tx1"/>
                          </a:solidFill>
                          <a:effectLst/>
                          <a:latin typeface="+mn-lt"/>
                          <a:ea typeface="+mn-ea"/>
                          <a:cs typeface="Times New Roman"/>
                        </a:rPr>
                        <a:t> (VZ)</a:t>
                      </a:r>
                    </a:p>
                  </a:txBody>
                  <a:tcPr marL="68580" marR="68580" marT="0" marB="0" anchor="ctr">
                    <a:lnL w="12700" cmpd="sng">
                      <a:noFill/>
                    </a:lnL>
                    <a:lnR w="12700" cmpd="sng">
                      <a:noFill/>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210677">
                <a:tc>
                  <a:txBody>
                    <a:bodyPr/>
                    <a:lstStyle/>
                    <a:p>
                      <a:pPr marL="63500" algn="ctr">
                        <a:lnSpc>
                          <a:spcPct val="100000"/>
                        </a:lnSpc>
                        <a:spcAft>
                          <a:spcPts val="0"/>
                        </a:spcAft>
                      </a:pPr>
                      <a:r>
                        <a:rPr lang="en-US" altLang="ko-KR" sz="1400" kern="100" dirty="0">
                          <a:solidFill>
                            <a:schemeClr val="tx1"/>
                          </a:solidFill>
                          <a:effectLst/>
                        </a:rPr>
                        <a:t>Performance</a:t>
                      </a:r>
                      <a:r>
                        <a:rPr lang="en-US" altLang="ko-KR" sz="1400" kern="100" baseline="0" dirty="0">
                          <a:solidFill>
                            <a:schemeClr val="tx1"/>
                          </a:solidFill>
                          <a:effectLst/>
                        </a:rPr>
                        <a:t> Test</a:t>
                      </a:r>
                    </a:p>
                    <a:p>
                      <a:pPr marL="63500" algn="ctr">
                        <a:lnSpc>
                          <a:spcPct val="100000"/>
                        </a:lnSpc>
                        <a:spcAft>
                          <a:spcPts val="0"/>
                        </a:spcAft>
                      </a:pPr>
                      <a:r>
                        <a:rPr lang="en-US" altLang="ko-KR" sz="1400" kern="100" baseline="0" dirty="0">
                          <a:solidFill>
                            <a:schemeClr val="tx1"/>
                          </a:solidFill>
                          <a:effectLst/>
                          <a:latin typeface="+mn-lt"/>
                          <a:ea typeface="맑은 고딕"/>
                          <a:cs typeface="Times New Roman"/>
                        </a:rPr>
                        <a:t>(Jacketed cavity)</a:t>
                      </a:r>
                      <a:endParaRPr lang="ko-KR" altLang="ko-KR" sz="1400" kern="100" dirty="0">
                        <a:solidFill>
                          <a:schemeClr val="tx1"/>
                        </a:solidFill>
                        <a:effectLst/>
                        <a:latin typeface="+mn-lt"/>
                        <a:ea typeface="맑은 고딕"/>
                        <a:cs typeface="Times New Roman"/>
                      </a:endParaRPr>
                    </a:p>
                  </a:txBody>
                  <a:tcPr marL="68580" marR="68580" marT="0" marB="0" anchor="ctr">
                    <a:lnL w="12700" cmpd="sng">
                      <a:noFill/>
                    </a:lnL>
                    <a:lnR w="12700" cmpd="sng">
                      <a:noFill/>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63500" algn="l">
                        <a:lnSpc>
                          <a:spcPct val="100000"/>
                        </a:lnSpc>
                        <a:spcAft>
                          <a:spcPts val="1000"/>
                        </a:spcAft>
                      </a:pPr>
                      <a:r>
                        <a:rPr lang="en-US" sz="1400" kern="100" dirty="0">
                          <a:solidFill>
                            <a:srgbClr val="FF0000"/>
                          </a:solidFill>
                          <a:effectLst/>
                        </a:rPr>
                        <a:t>-</a:t>
                      </a:r>
                      <a:endParaRPr lang="ko-KR" sz="1400" kern="100" dirty="0">
                        <a:solidFill>
                          <a:srgbClr val="FF0000"/>
                        </a:solidFill>
                        <a:effectLst/>
                        <a:latin typeface="맑은 고딕"/>
                        <a:ea typeface="맑은 고딕"/>
                        <a:cs typeface="Times New Roman"/>
                      </a:endParaRPr>
                    </a:p>
                  </a:txBody>
                  <a:tcPr marL="68580" marR="68580" marT="0" marB="0" anchor="ctr">
                    <a:lnL w="12700" cmpd="sng">
                      <a:noFill/>
                    </a:lnL>
                    <a:lnR w="12700" cmpd="sng">
                      <a:noFill/>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0" marR="0" lvl="0" indent="0" algn="l" defTabSz="914400" rtl="0" eaLnBrk="1" fontAlgn="auto" latinLnBrk="1" hangingPunct="1">
                        <a:lnSpc>
                          <a:spcPct val="100000"/>
                        </a:lnSpc>
                        <a:spcBef>
                          <a:spcPts val="0"/>
                        </a:spcBef>
                        <a:spcAft>
                          <a:spcPts val="1000"/>
                        </a:spcAft>
                        <a:buClrTx/>
                        <a:buSzTx/>
                        <a:buFontTx/>
                        <a:buNone/>
                        <a:tabLst/>
                        <a:defRPr/>
                      </a:pPr>
                      <a:r>
                        <a:rPr lang="en-US" altLang="ko-KR" sz="1400" kern="100" dirty="0">
                          <a:solidFill>
                            <a:schemeClr val="tx1"/>
                          </a:solidFill>
                          <a:effectLst/>
                          <a:latin typeface="+mn-lt"/>
                          <a:ea typeface="+mn-ea"/>
                          <a:cs typeface="Times New Roman"/>
                        </a:rPr>
                        <a:t>#3-1</a:t>
                      </a:r>
                      <a:r>
                        <a:rPr lang="en-US" altLang="ko-KR" sz="1400" kern="100" baseline="0" dirty="0">
                          <a:solidFill>
                            <a:schemeClr val="tx1"/>
                          </a:solidFill>
                          <a:effectLst/>
                          <a:latin typeface="+mn-lt"/>
                          <a:ea typeface="+mn-ea"/>
                          <a:cs typeface="Times New Roman"/>
                        </a:rPr>
                        <a:t> Round type VZ)</a:t>
                      </a:r>
                    </a:p>
                    <a:p>
                      <a:pPr marL="63500" marR="0" lvl="0" indent="0" algn="l" defTabSz="914400" rtl="0" eaLnBrk="1" fontAlgn="auto" latinLnBrk="1" hangingPunct="1">
                        <a:lnSpc>
                          <a:spcPct val="100000"/>
                        </a:lnSpc>
                        <a:spcBef>
                          <a:spcPts val="0"/>
                        </a:spcBef>
                        <a:spcAft>
                          <a:spcPts val="1000"/>
                        </a:spcAft>
                        <a:buClrTx/>
                        <a:buSzTx/>
                        <a:buFontTx/>
                        <a:buNone/>
                        <a:tabLst/>
                        <a:defRPr/>
                      </a:pPr>
                      <a:r>
                        <a:rPr lang="en-US" altLang="ko-KR" sz="1400" kern="100" dirty="0">
                          <a:solidFill>
                            <a:schemeClr val="tx1"/>
                          </a:solidFill>
                          <a:effectLst/>
                          <a:latin typeface="+mn-lt"/>
                          <a:ea typeface="+mn-ea"/>
                          <a:cs typeface="Times New Roman"/>
                        </a:rPr>
                        <a:t>#3-2</a:t>
                      </a:r>
                      <a:r>
                        <a:rPr lang="en-US" altLang="ko-KR" sz="1400" kern="100" baseline="0" dirty="0">
                          <a:solidFill>
                            <a:schemeClr val="tx1"/>
                          </a:solidFill>
                          <a:effectLst/>
                          <a:latin typeface="+mn-lt"/>
                          <a:ea typeface="+mn-ea"/>
                          <a:cs typeface="Times New Roman"/>
                        </a:rPr>
                        <a:t> Round type (VZ)</a:t>
                      </a:r>
                    </a:p>
                    <a:p>
                      <a:pPr marL="63500" marR="0" lvl="0" indent="0" algn="l" defTabSz="914400" rtl="0" eaLnBrk="1" fontAlgn="auto" latinLnBrk="1" hangingPunct="1">
                        <a:lnSpc>
                          <a:spcPct val="100000"/>
                        </a:lnSpc>
                        <a:spcBef>
                          <a:spcPts val="0"/>
                        </a:spcBef>
                        <a:spcAft>
                          <a:spcPts val="1000"/>
                        </a:spcAft>
                        <a:buClrTx/>
                        <a:buSzTx/>
                        <a:buFontTx/>
                        <a:buNone/>
                        <a:tabLst/>
                        <a:defRPr/>
                      </a:pPr>
                      <a:r>
                        <a:rPr lang="en-US" altLang="ko-KR" sz="1400" kern="100" dirty="0">
                          <a:solidFill>
                            <a:schemeClr val="tx1"/>
                          </a:solidFill>
                          <a:effectLst/>
                          <a:latin typeface="+mn-lt"/>
                          <a:ea typeface="+mn-ea"/>
                          <a:cs typeface="Times New Roman"/>
                        </a:rPr>
                        <a:t>#3-3</a:t>
                      </a:r>
                      <a:r>
                        <a:rPr lang="en-US" altLang="ko-KR" sz="1400" kern="100" baseline="0" dirty="0">
                          <a:solidFill>
                            <a:schemeClr val="tx1"/>
                          </a:solidFill>
                          <a:effectLst/>
                          <a:latin typeface="+mn-lt"/>
                          <a:ea typeface="+mn-ea"/>
                          <a:cs typeface="Times New Roman"/>
                        </a:rPr>
                        <a:t> Flat type (VZ)</a:t>
                      </a:r>
                    </a:p>
                    <a:p>
                      <a:pPr marL="63500" marR="0" lvl="0" indent="0" algn="l" defTabSz="914400" rtl="0" eaLnBrk="1" fontAlgn="auto" latinLnBrk="1" hangingPunct="1">
                        <a:lnSpc>
                          <a:spcPct val="100000"/>
                        </a:lnSpc>
                        <a:spcBef>
                          <a:spcPts val="0"/>
                        </a:spcBef>
                        <a:spcAft>
                          <a:spcPts val="1000"/>
                        </a:spcAft>
                        <a:buClrTx/>
                        <a:buSzTx/>
                        <a:buFontTx/>
                        <a:buNone/>
                        <a:tabLst/>
                        <a:defRPr/>
                      </a:pPr>
                      <a:r>
                        <a:rPr lang="en-US" altLang="ko-KR" sz="1400" kern="100" baseline="0" dirty="0">
                          <a:solidFill>
                            <a:schemeClr val="tx1"/>
                          </a:solidFill>
                          <a:effectLst/>
                          <a:latin typeface="+mn-lt"/>
                          <a:ea typeface="+mn-ea"/>
                          <a:cs typeface="Times New Roman"/>
                        </a:rPr>
                        <a:t>#3-4 Flat type(VZ) to be tested</a:t>
                      </a:r>
                    </a:p>
                  </a:txBody>
                  <a:tcPr marL="68580" marR="68580" marT="0" marB="0" anchor="ctr">
                    <a:lnL w="12700" cmpd="sng">
                      <a:noFill/>
                    </a:lnL>
                    <a:lnR w="12700" cmpd="sng">
                      <a:noFill/>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66309">
                <a:tc>
                  <a:txBody>
                    <a:bodyPr/>
                    <a:lstStyle/>
                    <a:p>
                      <a:pPr marL="63500" algn="ctr">
                        <a:lnSpc>
                          <a:spcPct val="100000"/>
                        </a:lnSpc>
                        <a:spcAft>
                          <a:spcPts val="1000"/>
                        </a:spcAft>
                      </a:pPr>
                      <a:r>
                        <a:rPr lang="en-US" sz="1400" kern="100" dirty="0">
                          <a:solidFill>
                            <a:schemeClr val="tx1"/>
                          </a:solidFill>
                          <a:effectLst/>
                        </a:rPr>
                        <a:t>Total</a:t>
                      </a:r>
                      <a:endParaRPr lang="ko-KR" sz="1400" kern="100" dirty="0">
                        <a:solidFill>
                          <a:schemeClr val="tx1"/>
                        </a:solidFill>
                        <a:effectLst/>
                        <a:latin typeface="맑은 고딕"/>
                        <a:ea typeface="맑은 고딕"/>
                        <a:cs typeface="Times New Roman"/>
                      </a:endParaRPr>
                    </a:p>
                  </a:txBody>
                  <a:tcPr marL="68580" marR="68580" marT="0" marB="0" anchor="ctr">
                    <a:lnL w="12700" cmpd="sng">
                      <a:noFill/>
                    </a:lnL>
                    <a:lnR w="12700" cmpd="sng">
                      <a:noFill/>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63500" algn="l">
                        <a:lnSpc>
                          <a:spcPct val="100000"/>
                        </a:lnSpc>
                        <a:spcAft>
                          <a:spcPts val="1000"/>
                        </a:spcAft>
                      </a:pPr>
                      <a:r>
                        <a:rPr lang="en-US" altLang="ko-KR" sz="1400" kern="100" dirty="0">
                          <a:solidFill>
                            <a:schemeClr val="tx1"/>
                          </a:solidFill>
                          <a:effectLst/>
                          <a:latin typeface="맑은 고딕"/>
                          <a:ea typeface="맑은 고딕"/>
                          <a:cs typeface="Times New Roman"/>
                        </a:rPr>
                        <a:t>One</a:t>
                      </a:r>
                      <a:r>
                        <a:rPr lang="en-US" altLang="ko-KR" sz="1400" kern="100" baseline="0" dirty="0">
                          <a:solidFill>
                            <a:schemeClr val="tx1"/>
                          </a:solidFill>
                          <a:effectLst/>
                          <a:latin typeface="맑은 고딕"/>
                          <a:ea typeface="맑은 고딕"/>
                          <a:cs typeface="Times New Roman"/>
                        </a:rPr>
                        <a:t> 2</a:t>
                      </a:r>
                      <a:r>
                        <a:rPr lang="en-US" altLang="ko-KR" sz="1400" kern="100" baseline="30000" dirty="0">
                          <a:solidFill>
                            <a:schemeClr val="tx1"/>
                          </a:solidFill>
                          <a:effectLst/>
                          <a:latin typeface="맑은 고딕"/>
                          <a:ea typeface="맑은 고딕"/>
                          <a:cs typeface="Times New Roman"/>
                        </a:rPr>
                        <a:t>nd</a:t>
                      </a:r>
                      <a:r>
                        <a:rPr lang="en-US" altLang="ko-KR" sz="1400" kern="100" baseline="0" dirty="0">
                          <a:solidFill>
                            <a:schemeClr val="tx1"/>
                          </a:solidFill>
                          <a:effectLst/>
                          <a:latin typeface="맑은 고딕"/>
                          <a:ea typeface="맑은 고딕"/>
                          <a:cs typeface="Times New Roman"/>
                        </a:rPr>
                        <a:t> (RI)</a:t>
                      </a:r>
                    </a:p>
                    <a:p>
                      <a:pPr marL="63500" marR="0" indent="0" algn="l" defTabSz="914400" rtl="0" eaLnBrk="1" fontAlgn="auto" latinLnBrk="1" hangingPunct="1">
                        <a:lnSpc>
                          <a:spcPct val="100000"/>
                        </a:lnSpc>
                        <a:spcBef>
                          <a:spcPts val="0"/>
                        </a:spcBef>
                        <a:spcAft>
                          <a:spcPts val="1000"/>
                        </a:spcAft>
                        <a:buClrTx/>
                        <a:buSzTx/>
                        <a:buFontTx/>
                        <a:buNone/>
                        <a:tabLst/>
                        <a:defRPr/>
                      </a:pPr>
                      <a:r>
                        <a:rPr lang="en-US" altLang="ko-KR" sz="1400" kern="100" dirty="0">
                          <a:solidFill>
                            <a:schemeClr val="tx1"/>
                          </a:solidFill>
                          <a:effectLst/>
                          <a:latin typeface="+mn-lt"/>
                          <a:ea typeface="맑은 고딕"/>
                          <a:cs typeface="Times New Roman"/>
                        </a:rPr>
                        <a:t>Two Bare</a:t>
                      </a:r>
                      <a:r>
                        <a:rPr lang="en-US" altLang="ko-KR" sz="1400" kern="100" baseline="0" dirty="0">
                          <a:solidFill>
                            <a:schemeClr val="tx1"/>
                          </a:solidFill>
                          <a:effectLst/>
                          <a:latin typeface="+mn-lt"/>
                          <a:ea typeface="맑은 고딕"/>
                          <a:cs typeface="Times New Roman"/>
                        </a:rPr>
                        <a:t> Cavity 3</a:t>
                      </a:r>
                      <a:r>
                        <a:rPr lang="en-US" altLang="ko-KR" sz="1400" kern="100" baseline="30000" dirty="0">
                          <a:solidFill>
                            <a:schemeClr val="tx1"/>
                          </a:solidFill>
                          <a:effectLst/>
                          <a:latin typeface="+mn-lt"/>
                          <a:ea typeface="맑은 고딕"/>
                          <a:cs typeface="Times New Roman"/>
                        </a:rPr>
                        <a:t>rd</a:t>
                      </a:r>
                      <a:r>
                        <a:rPr lang="en-US" altLang="ko-KR" sz="1400" kern="100" baseline="0" dirty="0">
                          <a:solidFill>
                            <a:schemeClr val="tx1"/>
                          </a:solidFill>
                          <a:effectLst/>
                          <a:latin typeface="+mn-lt"/>
                          <a:ea typeface="맑은 고딕"/>
                          <a:cs typeface="Times New Roman"/>
                        </a:rPr>
                        <a:t> (VZ)</a:t>
                      </a:r>
                    </a:p>
                  </a:txBody>
                  <a:tcPr marL="68580" marR="68580" marT="0" marB="0" anchor="ctr">
                    <a:lnL w="12700" cmpd="sng">
                      <a:noFill/>
                    </a:lnL>
                    <a:lnR w="12700" cmpd="sng">
                      <a:noFill/>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00" algn="l">
                        <a:lnSpc>
                          <a:spcPct val="100000"/>
                        </a:lnSpc>
                        <a:spcAft>
                          <a:spcPts val="1000"/>
                        </a:spcAft>
                      </a:pPr>
                      <a:r>
                        <a:rPr lang="en-US" altLang="ko-KR" sz="1400" kern="100" dirty="0">
                          <a:solidFill>
                            <a:schemeClr val="tx1"/>
                          </a:solidFill>
                          <a:effectLst/>
                          <a:latin typeface="+mn-lt"/>
                          <a:ea typeface="맑은 고딕"/>
                          <a:cs typeface="Times New Roman"/>
                        </a:rPr>
                        <a:t>One 1</a:t>
                      </a:r>
                      <a:r>
                        <a:rPr lang="en-US" altLang="ko-KR" sz="1400" kern="100" baseline="30000" dirty="0">
                          <a:solidFill>
                            <a:schemeClr val="tx1"/>
                          </a:solidFill>
                          <a:effectLst/>
                          <a:latin typeface="+mn-lt"/>
                          <a:ea typeface="맑은 고딕"/>
                          <a:cs typeface="Times New Roman"/>
                        </a:rPr>
                        <a:t>st</a:t>
                      </a:r>
                      <a:r>
                        <a:rPr lang="en-US" altLang="ko-KR" sz="1400" kern="100" dirty="0">
                          <a:solidFill>
                            <a:schemeClr val="tx1"/>
                          </a:solidFill>
                          <a:effectLst/>
                          <a:latin typeface="+mn-lt"/>
                          <a:ea typeface="맑은 고딕"/>
                          <a:cs typeface="Times New Roman"/>
                        </a:rPr>
                        <a:t> (RI)</a:t>
                      </a:r>
                    </a:p>
                    <a:p>
                      <a:pPr marL="63500" marR="0" indent="0" algn="l" defTabSz="914400" rtl="0" eaLnBrk="1" fontAlgn="auto" latinLnBrk="1" hangingPunct="1">
                        <a:lnSpc>
                          <a:spcPct val="100000"/>
                        </a:lnSpc>
                        <a:spcBef>
                          <a:spcPts val="0"/>
                        </a:spcBef>
                        <a:spcAft>
                          <a:spcPts val="1000"/>
                        </a:spcAft>
                        <a:buClrTx/>
                        <a:buSzTx/>
                        <a:buFontTx/>
                        <a:buNone/>
                        <a:tabLst/>
                        <a:defRPr/>
                      </a:pPr>
                      <a:r>
                        <a:rPr lang="en-US" altLang="ko-KR" sz="1400" kern="100" dirty="0">
                          <a:solidFill>
                            <a:schemeClr val="tx1"/>
                          </a:solidFill>
                          <a:effectLst/>
                          <a:latin typeface="+mn-lt"/>
                          <a:ea typeface="맑은 고딕"/>
                          <a:cs typeface="Times New Roman"/>
                        </a:rPr>
                        <a:t>Three</a:t>
                      </a:r>
                      <a:r>
                        <a:rPr lang="en-US" altLang="ko-KR" sz="1400" kern="100" baseline="0" dirty="0">
                          <a:solidFill>
                            <a:schemeClr val="tx1"/>
                          </a:solidFill>
                          <a:effectLst/>
                          <a:latin typeface="+mn-lt"/>
                          <a:ea typeface="맑은 고딕"/>
                          <a:cs typeface="Times New Roman"/>
                        </a:rPr>
                        <a:t> 3</a:t>
                      </a:r>
                      <a:r>
                        <a:rPr lang="en-US" altLang="ko-KR" sz="1400" kern="100" baseline="30000" dirty="0">
                          <a:solidFill>
                            <a:schemeClr val="tx1"/>
                          </a:solidFill>
                          <a:effectLst/>
                          <a:latin typeface="+mn-lt"/>
                          <a:ea typeface="맑은 고딕"/>
                          <a:cs typeface="Times New Roman"/>
                        </a:rPr>
                        <a:t>rd</a:t>
                      </a:r>
                      <a:r>
                        <a:rPr lang="en-US" altLang="ko-KR" sz="1400" kern="100" baseline="0" dirty="0">
                          <a:solidFill>
                            <a:schemeClr val="tx1"/>
                          </a:solidFill>
                          <a:effectLst/>
                          <a:latin typeface="+mn-lt"/>
                          <a:ea typeface="맑은 고딕"/>
                          <a:cs typeface="Times New Roman"/>
                        </a:rPr>
                        <a:t> Bare &amp; Dressed(VZ)</a:t>
                      </a:r>
                    </a:p>
                  </a:txBody>
                  <a:tcPr marL="68580" marR="68580" marT="0" marB="0" anchor="ctr">
                    <a:lnL w="12700" cmpd="sng">
                      <a:noFill/>
                    </a:lnL>
                    <a:lnR w="12700" cmpd="sng">
                      <a:noFill/>
                    </a:lnR>
                    <a:lnT w="2857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sp>
        <p:nvSpPr>
          <p:cNvPr id="2" name="TextBox 1"/>
          <p:cNvSpPr txBox="1"/>
          <p:nvPr/>
        </p:nvSpPr>
        <p:spPr>
          <a:xfrm>
            <a:off x="257193" y="4824462"/>
            <a:ext cx="4860882" cy="369332"/>
          </a:xfrm>
          <a:prstGeom prst="rect">
            <a:avLst/>
          </a:prstGeom>
          <a:noFill/>
        </p:spPr>
        <p:txBody>
          <a:bodyPr wrap="none" rtlCol="0">
            <a:spAutoFit/>
          </a:bodyPr>
          <a:lstStyle/>
          <a:p>
            <a:r>
              <a:rPr lang="en-US" altLang="ko-KR" dirty="0">
                <a:solidFill>
                  <a:srgbClr val="3333CC"/>
                </a:solidFill>
              </a:rPr>
              <a:t>Vendor : RI: Research Instruments, VZ: </a:t>
            </a:r>
            <a:r>
              <a:rPr lang="en-US" altLang="ko-KR" dirty="0" err="1">
                <a:solidFill>
                  <a:srgbClr val="3333CC"/>
                </a:solidFill>
              </a:rPr>
              <a:t>Vitzro</a:t>
            </a:r>
            <a:r>
              <a:rPr lang="en-US" altLang="ko-KR" dirty="0">
                <a:solidFill>
                  <a:srgbClr val="3333CC"/>
                </a:solidFill>
              </a:rPr>
              <a:t> Tech</a:t>
            </a:r>
            <a:endParaRPr lang="ko-KR" altLang="en-US" dirty="0">
              <a:solidFill>
                <a:srgbClr val="3333CC"/>
              </a:solidFill>
            </a:endParaRPr>
          </a:p>
        </p:txBody>
      </p:sp>
      <p:pic>
        <p:nvPicPr>
          <p:cNvPr id="3" name="그림 2"/>
          <p:cNvPicPr>
            <a:picLocks noChangeAspect="1"/>
          </p:cNvPicPr>
          <p:nvPr/>
        </p:nvPicPr>
        <p:blipFill>
          <a:blip r:embed="rId3"/>
          <a:stretch>
            <a:fillRect/>
          </a:stretch>
        </p:blipFill>
        <p:spPr>
          <a:xfrm>
            <a:off x="7524328" y="1839498"/>
            <a:ext cx="787720" cy="1858665"/>
          </a:xfrm>
          <a:prstGeom prst="rect">
            <a:avLst/>
          </a:prstGeom>
        </p:spPr>
      </p:pic>
      <p:pic>
        <p:nvPicPr>
          <p:cNvPr id="4" name="그림 3"/>
          <p:cNvPicPr>
            <a:picLocks noChangeAspect="1"/>
          </p:cNvPicPr>
          <p:nvPr/>
        </p:nvPicPr>
        <p:blipFill>
          <a:blip r:embed="rId4"/>
          <a:stretch>
            <a:fillRect/>
          </a:stretch>
        </p:blipFill>
        <p:spPr>
          <a:xfrm>
            <a:off x="8394331" y="1858924"/>
            <a:ext cx="671357" cy="1785515"/>
          </a:xfrm>
          <a:prstGeom prst="rect">
            <a:avLst/>
          </a:prstGeom>
        </p:spPr>
      </p:pic>
      <p:sp>
        <p:nvSpPr>
          <p:cNvPr id="6" name="TextBox 5">
            <a:extLst>
              <a:ext uri="{FF2B5EF4-FFF2-40B4-BE49-F238E27FC236}">
                <a16:creationId xmlns:a16="http://schemas.microsoft.com/office/drawing/2014/main" xmlns="" id="{DD22494A-79A3-45E7-A142-B79FC81504F1}"/>
              </a:ext>
            </a:extLst>
          </p:cNvPr>
          <p:cNvSpPr txBox="1"/>
          <p:nvPr/>
        </p:nvSpPr>
        <p:spPr>
          <a:xfrm>
            <a:off x="7606610" y="3694857"/>
            <a:ext cx="787720" cy="584775"/>
          </a:xfrm>
          <a:prstGeom prst="rect">
            <a:avLst/>
          </a:prstGeom>
          <a:noFill/>
        </p:spPr>
        <p:txBody>
          <a:bodyPr wrap="square" rtlCol="0">
            <a:spAutoFit/>
          </a:bodyPr>
          <a:lstStyle/>
          <a:p>
            <a:r>
              <a:rPr lang="en-US" altLang="ko-KR" sz="1600" dirty="0"/>
              <a:t>Flat type</a:t>
            </a:r>
            <a:endParaRPr lang="ko-KR" altLang="en-US" sz="1600" dirty="0"/>
          </a:p>
        </p:txBody>
      </p:sp>
      <p:sp>
        <p:nvSpPr>
          <p:cNvPr id="9" name="TextBox 8">
            <a:extLst>
              <a:ext uri="{FF2B5EF4-FFF2-40B4-BE49-F238E27FC236}">
                <a16:creationId xmlns:a16="http://schemas.microsoft.com/office/drawing/2014/main" xmlns="" id="{54FDEA77-C79D-4BDA-A352-74809B4B6CA4}"/>
              </a:ext>
            </a:extLst>
          </p:cNvPr>
          <p:cNvSpPr txBox="1"/>
          <p:nvPr/>
        </p:nvSpPr>
        <p:spPr>
          <a:xfrm>
            <a:off x="8390693" y="3694856"/>
            <a:ext cx="952793" cy="584775"/>
          </a:xfrm>
          <a:prstGeom prst="rect">
            <a:avLst/>
          </a:prstGeom>
          <a:noFill/>
        </p:spPr>
        <p:txBody>
          <a:bodyPr wrap="square" rtlCol="0">
            <a:spAutoFit/>
          </a:bodyPr>
          <a:lstStyle/>
          <a:p>
            <a:r>
              <a:rPr lang="en-US" altLang="ko-KR" sz="1600" dirty="0"/>
              <a:t>Round type</a:t>
            </a:r>
            <a:endParaRPr lang="ko-KR" altLang="en-US" sz="1600" dirty="0"/>
          </a:p>
        </p:txBody>
      </p:sp>
    </p:spTree>
    <p:extLst>
      <p:ext uri="{BB962C8B-B14F-4D97-AF65-F5344CB8AC3E}">
        <p14:creationId xmlns:p14="http://schemas.microsoft.com/office/powerpoint/2010/main" val="34140691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2957</TotalTime>
  <Words>1697</Words>
  <Application>Microsoft Office PowerPoint</Application>
  <PresentationFormat>Custom</PresentationFormat>
  <Paragraphs>260</Paragraphs>
  <Slides>30</Slides>
  <Notes>30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33" baseType="lpstr">
      <vt:lpstr>Office Theme</vt:lpstr>
      <vt:lpstr>Graph</vt:lpstr>
      <vt:lpstr>MathType 6.0 Equation</vt:lpstr>
      <vt:lpstr>Summary of WG1 conveners: Han Li (UU), Kazutaka Ozeki (RIKEN), Bob Laxdal (TRIUMF)</vt:lpstr>
      <vt:lpstr>(1) Performance results Q,Rs(B) vs Ea,B from various labs </vt:lpstr>
      <vt:lpstr>1) Performance - FRIB</vt:lpstr>
      <vt:lpstr>High Field Q-Slope</vt:lpstr>
      <vt:lpstr>EP ANL</vt:lpstr>
      <vt:lpstr>Geometry Factor and Extracting Rs(B)</vt:lpstr>
      <vt:lpstr>Multipacting Issues</vt:lpstr>
      <vt:lpstr>Multipacting</vt:lpstr>
      <vt:lpstr>PowerPoint Presentation</vt:lpstr>
      <vt:lpstr>Comparing MP in Traditional SSR and Balloon SSR - TRIUMF</vt:lpstr>
      <vt:lpstr>Multipacting simulations confirmed in First Balloon Cold Test</vt:lpstr>
      <vt:lpstr>Cold test – Jan. 12, 2018 TRIUMF</vt:lpstr>
      <vt:lpstr>Role of Frequency</vt:lpstr>
      <vt:lpstr>PowerPoint Presentation</vt:lpstr>
      <vt:lpstr>Low Field Frequency Dependence Initial tests (ODU) – more to come!</vt:lpstr>
      <vt:lpstr>PowerPoint Presentation</vt:lpstr>
      <vt:lpstr>Summary</vt:lpstr>
      <vt:lpstr>Experience with heat treatments</vt:lpstr>
      <vt:lpstr>QWR 120C Bake</vt:lpstr>
      <vt:lpstr>PowerPoint Presentation</vt:lpstr>
      <vt:lpstr>Low Temperature Baking Benefit on 4K/2K Performance on ReA3 0.085QWRs</vt:lpstr>
      <vt:lpstr>4K vs 2K – Data extraction</vt:lpstr>
      <vt:lpstr>4K to 2K Data to Extract RBCS and Rres</vt:lpstr>
      <vt:lpstr>Separation into Rbcs and Rres - TRUMF</vt:lpstr>
      <vt:lpstr>Advancing technologies </vt:lpstr>
      <vt:lpstr>Plug tuner Riken</vt:lpstr>
      <vt:lpstr>Plasma cleaning on SC cavity - IMP</vt:lpstr>
      <vt:lpstr>Plasma cleaning on SC cavity</vt:lpstr>
      <vt:lpstr>FNAL 120C with IR heating panels</vt:lpstr>
      <vt:lpstr>Summary of WG1</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 of WG1</dc:title>
  <dc:creator>Robert Laxdal</dc:creator>
  <cp:lastModifiedBy>Robert Laxdal</cp:lastModifiedBy>
  <cp:revision>53</cp:revision>
  <dcterms:created xsi:type="dcterms:W3CDTF">2018-06-26T22:21:50Z</dcterms:created>
  <dcterms:modified xsi:type="dcterms:W3CDTF">2018-06-28T23:39:39Z</dcterms:modified>
</cp:coreProperties>
</file>