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4" r:id="rId19"/>
    <p:sldId id="276" r:id="rId20"/>
    <p:sldId id="277" r:id="rId21"/>
    <p:sldId id="273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nskm\Dropbox\DESY\TTC\Convener\WG3_Agenda_V9_wEmailadres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Tabelle1!$D$47:$D$49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D637-A6AA-46FC-A65F-A7B92042A8A1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9A46-4A6F-4B95-B43A-A785508CD8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58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WG3 Summary</a:t>
            </a:r>
            <a:br>
              <a:rPr lang="de-DE" dirty="0" smtClean="0"/>
            </a:br>
            <a:r>
              <a:rPr lang="en-US" dirty="0"/>
              <a:t>’</a:t>
            </a:r>
            <a:r>
              <a:rPr lang="en-US" dirty="0" smtClean="0"/>
              <a:t>High </a:t>
            </a:r>
            <a:r>
              <a:rPr lang="en-US" dirty="0"/>
              <a:t>Q and high gradient </a:t>
            </a:r>
            <a:r>
              <a:rPr lang="en-US" dirty="0" smtClean="0"/>
              <a:t>performance’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Alex Romanenko (FNAL)</a:t>
            </a:r>
          </a:p>
          <a:p>
            <a:r>
              <a:rPr lang="de-DE" dirty="0" err="1" smtClean="0"/>
              <a:t>Kensei</a:t>
            </a:r>
            <a:r>
              <a:rPr lang="de-DE" dirty="0" smtClean="0"/>
              <a:t> </a:t>
            </a:r>
            <a:r>
              <a:rPr lang="de-DE" dirty="0" err="1" smtClean="0"/>
              <a:t>Umemori</a:t>
            </a:r>
            <a:r>
              <a:rPr lang="de-DE" dirty="0" smtClean="0"/>
              <a:t> (KEK)</a:t>
            </a:r>
          </a:p>
          <a:p>
            <a:r>
              <a:rPr lang="de-DE" dirty="0" smtClean="0"/>
              <a:t>Marc Wenskat (DESY)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9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Nitrogen Doping Study at Peking </a:t>
            </a:r>
            <a:r>
              <a:rPr lang="en-US" sz="3600" dirty="0" smtClean="0"/>
              <a:t>University</a:t>
            </a:r>
            <a:endParaRPr lang="de-DE" sz="3600" dirty="0"/>
          </a:p>
        </p:txBody>
      </p:sp>
      <p:pic>
        <p:nvPicPr>
          <p:cNvPr id="4" name="图片 15" descr="C:\Users\TanWeiWei\Desktop\20894957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" y="1268760"/>
            <a:ext cx="2664296" cy="2803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22"/>
          <p:cNvSpPr/>
          <p:nvPr/>
        </p:nvSpPr>
        <p:spPr>
          <a:xfrm>
            <a:off x="35903" y="3738519"/>
            <a:ext cx="97210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Furnace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9"/>
              <p:cNvSpPr txBox="1"/>
              <p:nvPr/>
            </p:nvSpPr>
            <p:spPr>
              <a:xfrm>
                <a:off x="6610665" y="2636912"/>
                <a:ext cx="25698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0" lang="en-US" altLang="zh-CN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=66</m:t>
                      </m:r>
                      <m:r>
                        <a:rPr kumimoji="0" lang="en-US" altLang="zh-CN" sz="1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kumimoji="0" lang="en-US" altLang="zh-CN" sz="1600" dirty="0" smtClean="0">
                  <a:solidFill>
                    <a:srgbClr val="0000FF"/>
                  </a:solidFill>
                  <a:latin typeface="Arial" charset="0"/>
                  <a:ea typeface="宋体" charset="-122"/>
                </a:endParaRPr>
              </a:p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kumimoji="0" lang="en-US" altLang="zh-CN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=3.4</m:t>
                      </m:r>
                      <m:r>
                        <a:rPr kumimoji="0" lang="en-US" altLang="zh-CN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kumimoji="0" lang="en-US" altLang="zh-CN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kumimoji="0" lang="el-GR" altLang="zh-CN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altLang="zh-CN" sz="1600" dirty="0" smtClean="0">
                  <a:solidFill>
                    <a:srgbClr val="0000FF"/>
                  </a:solidFill>
                  <a:latin typeface="Arial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kumimoji="0" lang="en-US" altLang="zh-CN" sz="1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=3.3−5.9</m:t>
                      </m:r>
                      <m:r>
                        <a:rPr kumimoji="0" lang="en-US" altLang="zh-CN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kumimoji="0"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kumimoji="0" lang="el-GR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kumimoji="0" lang="en-US" altLang="zh-CN" sz="16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zh-CN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@2</m:t>
                      </m:r>
                      <m:r>
                        <m:rPr>
                          <m:sty m:val="p"/>
                        </m:rPr>
                        <a:rPr kumimoji="0" lang="en-US" altLang="zh-CN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kumimoji="0" lang="en-US" altLang="zh-CN" sz="1600" dirty="0" smtClean="0">
                  <a:solidFill>
                    <a:srgbClr val="0000FF"/>
                  </a:solidFill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9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665" y="2636912"/>
                <a:ext cx="2569847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229" r="9032" b="2191"/>
          <a:stretch/>
        </p:blipFill>
        <p:spPr bwMode="auto">
          <a:xfrm>
            <a:off x="2915816" y="1268760"/>
            <a:ext cx="3840731" cy="280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7544" y="436510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/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N-doping R&amp;D on large grain cavities.</a:t>
            </a:r>
          </a:p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run on LG1</a:t>
            </a:r>
          </a:p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problems with EP</a:t>
            </a:r>
          </a:p>
          <a:p>
            <a:pPr marL="0" indent="0">
              <a:lnSpc>
                <a:spcPct val="110000"/>
              </a:lnSpc>
              <a:buSzPct val="7000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N-doping </a:t>
            </a:r>
            <a:r>
              <a:rPr lang="de-DE" dirty="0" err="1"/>
              <a:t>study</a:t>
            </a:r>
            <a:r>
              <a:rPr lang="de-DE" dirty="0"/>
              <a:t> at </a:t>
            </a:r>
            <a:r>
              <a:rPr lang="de-DE" dirty="0" smtClean="0"/>
              <a:t>KEK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図 8">
            <a:extLst>
              <a:ext uri="{FF2B5EF4-FFF2-40B4-BE49-F238E27FC236}">
                <a16:creationId xmlns="" xmlns:a16="http://schemas.microsoft.com/office/drawing/2014/main" id="{D9A7082F-CAC6-433E-9D90-898820BD0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5836"/>
            <a:ext cx="2847475" cy="2687008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="" xmlns:a16="http://schemas.microsoft.com/office/drawing/2014/main" id="{04E09927-EBB9-42E0-8BBB-6040BB2A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95837"/>
            <a:ext cx="2871471" cy="2687008"/>
          </a:xfrm>
          <a:prstGeom prst="rect">
            <a:avLst/>
          </a:prstGeom>
        </p:spPr>
      </p:pic>
      <p:pic>
        <p:nvPicPr>
          <p:cNvPr id="15" name="図 25">
            <a:extLst>
              <a:ext uri="{FF2B5EF4-FFF2-40B4-BE49-F238E27FC236}">
                <a16:creationId xmlns="" xmlns:a16="http://schemas.microsoft.com/office/drawing/2014/main" id="{96459458-F3F2-4779-89EF-9D562E0D7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2926"/>
            <a:ext cx="3062318" cy="2832284"/>
          </a:xfrm>
          <a:prstGeom prst="rect">
            <a:avLst/>
          </a:prstGeom>
        </p:spPr>
      </p:pic>
      <p:pic>
        <p:nvPicPr>
          <p:cNvPr id="16" name="図 27">
            <a:extLst>
              <a:ext uri="{FF2B5EF4-FFF2-40B4-BE49-F238E27FC236}">
                <a16:creationId xmlns="" xmlns:a16="http://schemas.microsoft.com/office/drawing/2014/main" id="{2147E414-CA31-45B4-B8EA-7626470E4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6" y="3752200"/>
            <a:ext cx="3062318" cy="2832284"/>
          </a:xfrm>
          <a:prstGeom prst="rect">
            <a:avLst/>
          </a:prstGeom>
        </p:spPr>
      </p:pic>
      <p:sp>
        <p:nvSpPr>
          <p:cNvPr id="17" name="正方形/長方形 28">
            <a:extLst>
              <a:ext uri="{FF2B5EF4-FFF2-40B4-BE49-F238E27FC236}">
                <a16:creationId xmlns="" xmlns:a16="http://schemas.microsoft.com/office/drawing/2014/main" id="{5F7816A5-AA99-49D1-B3CE-988EA9307A7F}"/>
              </a:ext>
            </a:extLst>
          </p:cNvPr>
          <p:cNvSpPr/>
          <p:nvPr/>
        </p:nvSpPr>
        <p:spPr>
          <a:xfrm>
            <a:off x="4139952" y="3933056"/>
            <a:ext cx="191005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1100" b="1" dirty="0"/>
              <a:t>Light doping for 3-cell cavity</a:t>
            </a:r>
          </a:p>
        </p:txBody>
      </p:sp>
      <p:sp>
        <p:nvSpPr>
          <p:cNvPr id="18" name="正方形/長方形 29">
            <a:extLst>
              <a:ext uri="{FF2B5EF4-FFF2-40B4-BE49-F238E27FC236}">
                <a16:creationId xmlns="" xmlns:a16="http://schemas.microsoft.com/office/drawing/2014/main" id="{43D90F9A-9A2C-4F1B-B75C-D9718655499D}"/>
              </a:ext>
            </a:extLst>
          </p:cNvPr>
          <p:cNvSpPr/>
          <p:nvPr/>
        </p:nvSpPr>
        <p:spPr>
          <a:xfrm>
            <a:off x="917135" y="3855235"/>
            <a:ext cx="191005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tIns="0" bIns="0">
            <a:spAutoFit/>
          </a:bodyPr>
          <a:lstStyle/>
          <a:p>
            <a:pPr algn="ctr"/>
            <a:r>
              <a:rPr lang="en-US" sz="1100" b="1"/>
              <a:t>Before doping</a:t>
            </a:r>
          </a:p>
        </p:txBody>
      </p:sp>
      <p:sp>
        <p:nvSpPr>
          <p:cNvPr id="21" name="テキスト ボックス 35">
            <a:extLst>
              <a:ext uri="{FF2B5EF4-FFF2-40B4-BE49-F238E27FC236}">
                <a16:creationId xmlns="" xmlns:a16="http://schemas.microsoft.com/office/drawing/2014/main" id="{C0B7E37C-0E7A-4793-96B4-23331775A950}"/>
              </a:ext>
            </a:extLst>
          </p:cNvPr>
          <p:cNvSpPr txBox="1"/>
          <p:nvPr/>
        </p:nvSpPr>
        <p:spPr>
          <a:xfrm rot="20058622" flipH="1">
            <a:off x="787663" y="5075924"/>
            <a:ext cx="247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3600" dirty="0">
              <a:solidFill>
                <a:srgbClr val="D62728">
                  <a:alpha val="25000"/>
                </a:srgbClr>
              </a:solidFill>
            </a:endParaRPr>
          </a:p>
        </p:txBody>
      </p:sp>
      <p:sp>
        <p:nvSpPr>
          <p:cNvPr id="22" name="テキスト ボックス 36">
            <a:extLst>
              <a:ext uri="{FF2B5EF4-FFF2-40B4-BE49-F238E27FC236}">
                <a16:creationId xmlns="" xmlns:a16="http://schemas.microsoft.com/office/drawing/2014/main" id="{1D2C93F1-90A0-4B6A-A896-7693B6BE2BFC}"/>
              </a:ext>
            </a:extLst>
          </p:cNvPr>
          <p:cNvSpPr txBox="1"/>
          <p:nvPr/>
        </p:nvSpPr>
        <p:spPr>
          <a:xfrm rot="20058622" flipH="1">
            <a:off x="4229835" y="4895902"/>
            <a:ext cx="247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rgbClr val="D62728">
                    <a:alpha val="25000"/>
                  </a:srgbClr>
                </a:solidFill>
              </a:rPr>
              <a:t>preliminary</a:t>
            </a:r>
            <a:endParaRPr kumimoji="1" lang="ja-JP" altLang="en-US" sz="3600" dirty="0">
              <a:solidFill>
                <a:srgbClr val="D62728">
                  <a:alpha val="25000"/>
                </a:srgbClr>
              </a:solidFill>
            </a:endParaRPr>
          </a:p>
        </p:txBody>
      </p:sp>
      <p:sp>
        <p:nvSpPr>
          <p:cNvPr id="23" name="正方形/長方形 6">
            <a:extLst>
              <a:ext uri="{FF2B5EF4-FFF2-40B4-BE49-F238E27FC236}">
                <a16:creationId xmlns="" xmlns:a16="http://schemas.microsoft.com/office/drawing/2014/main" id="{A99F254A-7E8B-4541-9471-A0EED8C58D20}"/>
              </a:ext>
            </a:extLst>
          </p:cNvPr>
          <p:cNvSpPr/>
          <p:nvPr/>
        </p:nvSpPr>
        <p:spPr>
          <a:xfrm>
            <a:off x="6073196" y="1556792"/>
            <a:ext cx="2893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Doping using </a:t>
            </a:r>
            <a:r>
              <a:rPr lang="en-US" dirty="0"/>
              <a:t>J-PARC </a:t>
            </a:r>
            <a:r>
              <a:rPr lang="en-US" dirty="0" smtClean="0"/>
              <a:t>furnace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Temperature dependency of doping effect under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Results from </a:t>
            </a:r>
            <a:r>
              <a:rPr lang="en-US" dirty="0" smtClean="0"/>
              <a:t>FNAL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4537"/>
            <a:ext cx="5034932" cy="2834543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60970" y="2111945"/>
            <a:ext cx="1126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New door and heat shields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2155349" y="1522703"/>
            <a:ext cx="238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New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Nb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chamber, 20”diam, 82” long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1187624" y="3789040"/>
            <a:ext cx="384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Existing vacuum furnace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A25A85B9-12F1-9744-9CBF-79AA8D07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582" y="1143043"/>
            <a:ext cx="4187984" cy="3177530"/>
          </a:xfrm>
          <a:prstGeom prst="rect">
            <a:avLst/>
          </a:prstGeom>
        </p:spPr>
      </p:pic>
      <p:pic>
        <p:nvPicPr>
          <p:cNvPr id="9" name="Picture 2" descr="Pdi : 4 , 6W , 00n7.7e + 09 , E =17.6MWm, T=l .4K &#10;14 &#10;0 &#10;12 &#10;1 1 &#10;10 &#10;0 &#10;0 &#10;C 6 &#10;5 &#10;0 &#10;4 &#10;3 &#10;囗 丨〔懮冂巴IIII囗Ⅰ 囗 &#10;2 &#10;0 &#10;0 &#10;20 &#10;25 &#10;30 &#10;40 &#10;5 &#10;35 &#10;Board # &#10;0.01 &#10;0 · 008 &#10;0 &#10;0 &#10;、 0.006 &#10;0 &#10;0 &#10;0 &#10;0 · 004 &#10;0 · 002 &#10;0 &#10;2 &#10;2 &#10;2 &#10;2 &#10;2 &#10;2 &#10;2 &#10;2 &#10;0 &#10;6 &#10;8 &#10;1 6 &#10;2 &#10;E ">
            <a:extLst>
              <a:ext uri="{FF2B5EF4-FFF2-40B4-BE49-F238E27FC236}">
                <a16:creationId xmlns="" xmlns:a16="http://schemas.microsoft.com/office/drawing/2014/main" id="{80B7A372-8F42-4148-85D5-8EC85FBCB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0"/>
          <a:stretch/>
        </p:blipFill>
        <p:spPr bwMode="auto">
          <a:xfrm>
            <a:off x="-36512" y="4437112"/>
            <a:ext cx="4401082" cy="18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408356E4-F8DB-DD49-83C2-0E2E3E75E725}"/>
              </a:ext>
            </a:extLst>
          </p:cNvPr>
          <p:cNvSpPr txBox="1"/>
          <p:nvPr/>
        </p:nvSpPr>
        <p:spPr>
          <a:xfrm>
            <a:off x="4217337" y="4540824"/>
            <a:ext cx="4908882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Epitaxial relationship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observed between Nb</a:t>
            </a:r>
            <a:r>
              <a:rPr kumimoji="0" lang="en-US" sz="2000" i="0" u="none" strike="noStrike" kern="1200" cap="none" spc="0" normalizeH="0" baseline="-2500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 film and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Nb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bulk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appears to 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clue to understand formation of thin, lossy regions –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arXiv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preprint to be posted soon </a:t>
            </a:r>
          </a:p>
        </p:txBody>
      </p:sp>
    </p:spTree>
    <p:extLst>
      <p:ext uri="{BB962C8B-B14F-4D97-AF65-F5344CB8AC3E}">
        <p14:creationId xmlns:p14="http://schemas.microsoft.com/office/powerpoint/2010/main" val="1288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6">
            <a:extLst>
              <a:ext uri="{FF2B5EF4-FFF2-40B4-BE49-F238E27FC236}">
                <a16:creationId xmlns="" xmlns:a16="http://schemas.microsoft.com/office/drawing/2014/main" id="{5EC1ED82-31E9-9644-A57E-EB2E8EE7C79B}"/>
              </a:ext>
            </a:extLst>
          </p:cNvPr>
          <p:cNvGrpSpPr/>
          <p:nvPr/>
        </p:nvGrpSpPr>
        <p:grpSpPr>
          <a:xfrm>
            <a:off x="4499992" y="980728"/>
            <a:ext cx="5424005" cy="4110732"/>
            <a:chOff x="17065942" y="8505324"/>
            <a:chExt cx="7200946" cy="5507949"/>
          </a:xfrm>
        </p:grpSpPr>
        <p:sp>
          <p:nvSpPr>
            <p:cNvPr id="31" name="Rectangle 7">
              <a:extLst>
                <a:ext uri="{FF2B5EF4-FFF2-40B4-BE49-F238E27FC236}">
                  <a16:creationId xmlns="" xmlns:a16="http://schemas.microsoft.com/office/drawing/2014/main" id="{F2A90F04-FB74-A54C-944B-4196B35C5C24}"/>
                </a:ext>
              </a:extLst>
            </p:cNvPr>
            <p:cNvSpPr/>
            <p:nvPr/>
          </p:nvSpPr>
          <p:spPr>
            <a:xfrm>
              <a:off x="18456812" y="9355780"/>
              <a:ext cx="787791" cy="37131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TextBox 8">
              <a:extLst>
                <a:ext uri="{FF2B5EF4-FFF2-40B4-BE49-F238E27FC236}">
                  <a16:creationId xmlns="" xmlns:a16="http://schemas.microsoft.com/office/drawing/2014/main" id="{82896CD9-C04B-5841-B417-DFA14B211C4E}"/>
                </a:ext>
              </a:extLst>
            </p:cNvPr>
            <p:cNvSpPr txBox="1"/>
            <p:nvPr/>
          </p:nvSpPr>
          <p:spPr>
            <a:xfrm>
              <a:off x="18319359" y="8861882"/>
              <a:ext cx="1015557" cy="494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Nb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Box 9">
              <a:extLst>
                <a:ext uri="{FF2B5EF4-FFF2-40B4-BE49-F238E27FC236}">
                  <a16:creationId xmlns="" xmlns:a16="http://schemas.microsoft.com/office/drawing/2014/main" id="{7165F6FE-BC63-0A49-8A66-4EBA3D73B809}"/>
                </a:ext>
              </a:extLst>
            </p:cNvPr>
            <p:cNvSpPr txBox="1"/>
            <p:nvPr/>
          </p:nvSpPr>
          <p:spPr>
            <a:xfrm>
              <a:off x="22254306" y="11016102"/>
              <a:ext cx="864458" cy="494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NbN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34" name="TextBox 10">
              <a:extLst>
                <a:ext uri="{FF2B5EF4-FFF2-40B4-BE49-F238E27FC236}">
                  <a16:creationId xmlns="" xmlns:a16="http://schemas.microsoft.com/office/drawing/2014/main" id="{2A255B64-A8CE-E143-A3E8-333009ADB748}"/>
                </a:ext>
              </a:extLst>
            </p:cNvPr>
            <p:cNvSpPr txBox="1"/>
            <p:nvPr/>
          </p:nvSpPr>
          <p:spPr>
            <a:xfrm>
              <a:off x="19618520" y="10735280"/>
              <a:ext cx="2775714" cy="45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~15-20 nm N-rich layer</a:t>
              </a:r>
            </a:p>
          </p:txBody>
        </p:sp>
        <p:pic>
          <p:nvPicPr>
            <p:cNvPr id="35" name="Picture 11">
              <a:extLst>
                <a:ext uri="{FF2B5EF4-FFF2-40B4-BE49-F238E27FC236}">
                  <a16:creationId xmlns="" xmlns:a16="http://schemas.microsoft.com/office/drawing/2014/main" id="{71D31784-683E-704B-8066-123B3856D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65942" y="8505324"/>
              <a:ext cx="7200946" cy="5507949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Results of the direct cutout studies of a N-infused </a:t>
            </a:r>
            <a:r>
              <a:rPr lang="en-US" sz="3200" dirty="0" smtClean="0"/>
              <a:t>cavity</a:t>
            </a:r>
            <a:endParaRPr lang="de-DE" sz="32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-1188640" y="1052736"/>
            <a:ext cx="6469328" cy="3390177"/>
            <a:chOff x="-773902" y="1301969"/>
            <a:chExt cx="7501273" cy="4143255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076E08F3-DB02-D347-A8AE-FE1C7901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599"/>
            <a:stretch/>
          </p:blipFill>
          <p:spPr>
            <a:xfrm>
              <a:off x="-773902" y="1301969"/>
              <a:ext cx="7501273" cy="4143255"/>
            </a:xfrm>
            <a:prstGeom prst="rect">
              <a:avLst/>
            </a:prstGeom>
          </p:spPr>
        </p:pic>
        <p:sp>
          <p:nvSpPr>
            <p:cNvPr id="5" name="Oval 7">
              <a:extLst>
                <a:ext uri="{FF2B5EF4-FFF2-40B4-BE49-F238E27FC236}">
                  <a16:creationId xmlns="" xmlns:a16="http://schemas.microsoft.com/office/drawing/2014/main" id="{1483F92C-F956-8543-988E-96B01C0A0628}"/>
                </a:ext>
              </a:extLst>
            </p:cNvPr>
            <p:cNvSpPr/>
            <p:nvPr/>
          </p:nvSpPr>
          <p:spPr>
            <a:xfrm>
              <a:off x="3156649" y="3776615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8">
              <a:extLst>
                <a:ext uri="{FF2B5EF4-FFF2-40B4-BE49-F238E27FC236}">
                  <a16:creationId xmlns="" xmlns:a16="http://schemas.microsoft.com/office/drawing/2014/main" id="{C57214C6-7CC6-874A-B625-A551A0FE1BE9}"/>
                </a:ext>
              </a:extLst>
            </p:cNvPr>
            <p:cNvSpPr/>
            <p:nvPr/>
          </p:nvSpPr>
          <p:spPr>
            <a:xfrm>
              <a:off x="1720745" y="3776615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9">
              <a:extLst>
                <a:ext uri="{FF2B5EF4-FFF2-40B4-BE49-F238E27FC236}">
                  <a16:creationId xmlns="" xmlns:a16="http://schemas.microsoft.com/office/drawing/2014/main" id="{AB6257AF-99D5-AF49-855F-6B6622EED1A0}"/>
                </a:ext>
              </a:extLst>
            </p:cNvPr>
            <p:cNvSpPr/>
            <p:nvPr/>
          </p:nvSpPr>
          <p:spPr>
            <a:xfrm>
              <a:off x="1398924" y="3589698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0">
              <a:extLst>
                <a:ext uri="{FF2B5EF4-FFF2-40B4-BE49-F238E27FC236}">
                  <a16:creationId xmlns="" xmlns:a16="http://schemas.microsoft.com/office/drawing/2014/main" id="{CBDC30B5-A2DC-D345-8A04-2A862DB6B88E}"/>
                </a:ext>
              </a:extLst>
            </p:cNvPr>
            <p:cNvSpPr/>
            <p:nvPr/>
          </p:nvSpPr>
          <p:spPr>
            <a:xfrm>
              <a:off x="758953" y="3565314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11">
              <a:extLst>
                <a:ext uri="{FF2B5EF4-FFF2-40B4-BE49-F238E27FC236}">
                  <a16:creationId xmlns="" xmlns:a16="http://schemas.microsoft.com/office/drawing/2014/main" id="{CFA3A147-AD67-D94C-8E0A-734F1C2359FA}"/>
                </a:ext>
              </a:extLst>
            </p:cNvPr>
            <p:cNvSpPr/>
            <p:nvPr/>
          </p:nvSpPr>
          <p:spPr>
            <a:xfrm>
              <a:off x="2034985" y="4495943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="" xmlns:a16="http://schemas.microsoft.com/office/drawing/2014/main" id="{0069E58F-4B8E-7642-9B9E-0CD265423FB2}"/>
                </a:ext>
              </a:extLst>
            </p:cNvPr>
            <p:cNvSpPr/>
            <p:nvPr/>
          </p:nvSpPr>
          <p:spPr>
            <a:xfrm>
              <a:off x="4917024" y="4508135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3">
              <a:extLst>
                <a:ext uri="{FF2B5EF4-FFF2-40B4-BE49-F238E27FC236}">
                  <a16:creationId xmlns="" xmlns:a16="http://schemas.microsoft.com/office/drawing/2014/main" id="{A02D1816-C81F-6E46-A281-3995EBD63C8F}"/>
                </a:ext>
              </a:extLst>
            </p:cNvPr>
            <p:cNvSpPr/>
            <p:nvPr/>
          </p:nvSpPr>
          <p:spPr>
            <a:xfrm>
              <a:off x="6180265" y="4483751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4">
              <a:extLst>
                <a:ext uri="{FF2B5EF4-FFF2-40B4-BE49-F238E27FC236}">
                  <a16:creationId xmlns="" xmlns:a16="http://schemas.microsoft.com/office/drawing/2014/main" id="{3D242414-6643-DC4C-8C56-064D3578C6C4}"/>
                </a:ext>
              </a:extLst>
            </p:cNvPr>
            <p:cNvSpPr/>
            <p:nvPr/>
          </p:nvSpPr>
          <p:spPr>
            <a:xfrm>
              <a:off x="4745257" y="3935288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5">
              <a:extLst>
                <a:ext uri="{FF2B5EF4-FFF2-40B4-BE49-F238E27FC236}">
                  <a16:creationId xmlns="" xmlns:a16="http://schemas.microsoft.com/office/drawing/2014/main" id="{D3A752C8-872F-B448-A6A7-CF2ED0B70DC0}"/>
                </a:ext>
              </a:extLst>
            </p:cNvPr>
            <p:cNvSpPr/>
            <p:nvPr/>
          </p:nvSpPr>
          <p:spPr>
            <a:xfrm>
              <a:off x="3156649" y="3565314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6">
              <a:extLst>
                <a:ext uri="{FF2B5EF4-FFF2-40B4-BE49-F238E27FC236}">
                  <a16:creationId xmlns="" xmlns:a16="http://schemas.microsoft.com/office/drawing/2014/main" id="{B965EAF8-CF7E-2E44-B60C-62863D12E4E2}"/>
                </a:ext>
              </a:extLst>
            </p:cNvPr>
            <p:cNvSpPr/>
            <p:nvPr/>
          </p:nvSpPr>
          <p:spPr>
            <a:xfrm>
              <a:off x="5230907" y="3947480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="" xmlns:a16="http://schemas.microsoft.com/office/drawing/2014/main" id="{0D5F9594-0924-C247-B852-C1E0776F12AD}"/>
                </a:ext>
              </a:extLst>
            </p:cNvPr>
            <p:cNvSpPr/>
            <p:nvPr/>
          </p:nvSpPr>
          <p:spPr>
            <a:xfrm>
              <a:off x="2676332" y="3361404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="" xmlns:a16="http://schemas.microsoft.com/office/drawing/2014/main" id="{B2C647BB-EE02-824D-AB22-7F8EB9E405D5}"/>
                </a:ext>
              </a:extLst>
            </p:cNvPr>
            <p:cNvSpPr/>
            <p:nvPr/>
          </p:nvSpPr>
          <p:spPr>
            <a:xfrm>
              <a:off x="6033961" y="3577506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="" xmlns:a16="http://schemas.microsoft.com/office/drawing/2014/main" id="{5348316D-CDD8-164D-B328-8BCC67966240}"/>
                </a:ext>
              </a:extLst>
            </p:cNvPr>
            <p:cNvSpPr/>
            <p:nvPr/>
          </p:nvSpPr>
          <p:spPr>
            <a:xfrm>
              <a:off x="5552565" y="3570277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0">
              <a:extLst>
                <a:ext uri="{FF2B5EF4-FFF2-40B4-BE49-F238E27FC236}">
                  <a16:creationId xmlns="" xmlns:a16="http://schemas.microsoft.com/office/drawing/2014/main" id="{A2E89210-C3C3-3D45-A662-09FAC7711559}"/>
                </a:ext>
              </a:extLst>
            </p:cNvPr>
            <p:cNvSpPr/>
            <p:nvPr/>
          </p:nvSpPr>
          <p:spPr>
            <a:xfrm>
              <a:off x="1062319" y="2838882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21">
              <a:extLst>
                <a:ext uri="{FF2B5EF4-FFF2-40B4-BE49-F238E27FC236}">
                  <a16:creationId xmlns="" xmlns:a16="http://schemas.microsoft.com/office/drawing/2014/main" id="{01EE621E-0F05-F442-8E5A-2106F671EFE8}"/>
                </a:ext>
              </a:extLst>
            </p:cNvPr>
            <p:cNvSpPr/>
            <p:nvPr/>
          </p:nvSpPr>
          <p:spPr>
            <a:xfrm>
              <a:off x="1386732" y="2838882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2">
              <a:extLst>
                <a:ext uri="{FF2B5EF4-FFF2-40B4-BE49-F238E27FC236}">
                  <a16:creationId xmlns="" xmlns:a16="http://schemas.microsoft.com/office/drawing/2014/main" id="{69E0F61D-BAA7-394C-8977-9E2B3B9C10C6}"/>
                </a:ext>
              </a:extLst>
            </p:cNvPr>
            <p:cNvSpPr/>
            <p:nvPr/>
          </p:nvSpPr>
          <p:spPr>
            <a:xfrm>
              <a:off x="2181289" y="2838882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="" xmlns:a16="http://schemas.microsoft.com/office/drawing/2014/main" id="{1E41079D-D5BD-A946-8567-47D2BBC3C206}"/>
                </a:ext>
              </a:extLst>
            </p:cNvPr>
            <p:cNvSpPr/>
            <p:nvPr/>
          </p:nvSpPr>
          <p:spPr>
            <a:xfrm>
              <a:off x="5695426" y="2832704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="" xmlns:a16="http://schemas.microsoft.com/office/drawing/2014/main" id="{0A2EA00B-089C-D34B-8F07-D23908790953}"/>
                </a:ext>
              </a:extLst>
            </p:cNvPr>
            <p:cNvSpPr/>
            <p:nvPr/>
          </p:nvSpPr>
          <p:spPr>
            <a:xfrm>
              <a:off x="5230907" y="2832704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="" xmlns:a16="http://schemas.microsoft.com/office/drawing/2014/main" id="{1D5F4674-9C17-2C4A-AC29-5490F1712655}"/>
                </a:ext>
              </a:extLst>
            </p:cNvPr>
            <p:cNvSpPr/>
            <p:nvPr/>
          </p:nvSpPr>
          <p:spPr>
            <a:xfrm>
              <a:off x="4917024" y="2628412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="" xmlns:a16="http://schemas.microsoft.com/office/drawing/2014/main" id="{E83C4742-6FAD-F747-B381-1FC2BFC6EF3C}"/>
                </a:ext>
              </a:extLst>
            </p:cNvPr>
            <p:cNvSpPr/>
            <p:nvPr/>
          </p:nvSpPr>
          <p:spPr>
            <a:xfrm>
              <a:off x="5084603" y="2275316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="" xmlns:a16="http://schemas.microsoft.com/office/drawing/2014/main" id="{0DF6D43F-A592-3145-B11B-FB941884EFFA}"/>
                </a:ext>
              </a:extLst>
            </p:cNvPr>
            <p:cNvSpPr/>
            <p:nvPr/>
          </p:nvSpPr>
          <p:spPr>
            <a:xfrm>
              <a:off x="1384299" y="2287036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8">
              <a:extLst>
                <a:ext uri="{FF2B5EF4-FFF2-40B4-BE49-F238E27FC236}">
                  <a16:creationId xmlns="" xmlns:a16="http://schemas.microsoft.com/office/drawing/2014/main" id="{DC7F7BA7-BF28-574F-9384-E25832B602E5}"/>
                </a:ext>
              </a:extLst>
            </p:cNvPr>
            <p:cNvSpPr/>
            <p:nvPr/>
          </p:nvSpPr>
          <p:spPr>
            <a:xfrm>
              <a:off x="1083260" y="2106044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9">
              <a:extLst>
                <a:ext uri="{FF2B5EF4-FFF2-40B4-BE49-F238E27FC236}">
                  <a16:creationId xmlns="" xmlns:a16="http://schemas.microsoft.com/office/drawing/2014/main" id="{7913B7AE-325A-B543-98E5-59BCE4C96F65}"/>
                </a:ext>
              </a:extLst>
            </p:cNvPr>
            <p:cNvSpPr/>
            <p:nvPr/>
          </p:nvSpPr>
          <p:spPr>
            <a:xfrm>
              <a:off x="2676332" y="1910631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30">
              <a:extLst>
                <a:ext uri="{FF2B5EF4-FFF2-40B4-BE49-F238E27FC236}">
                  <a16:creationId xmlns="" xmlns:a16="http://schemas.microsoft.com/office/drawing/2014/main" id="{29D5AE34-4FBE-A14D-B0B3-FF1A494558E8}"/>
                </a:ext>
              </a:extLst>
            </p:cNvPr>
            <p:cNvSpPr/>
            <p:nvPr/>
          </p:nvSpPr>
          <p:spPr>
            <a:xfrm>
              <a:off x="3972514" y="1898275"/>
              <a:ext cx="243840" cy="2888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6">
            <a:extLst>
              <a:ext uri="{FF2B5EF4-FFF2-40B4-BE49-F238E27FC236}">
                <a16:creationId xmlns="" xmlns:a16="http://schemas.microsoft.com/office/drawing/2014/main" id="{30FF7EAD-8744-2A4F-BCB6-CCD1C78B6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1" y="4214815"/>
            <a:ext cx="2643185" cy="2643185"/>
          </a:xfrm>
          <a:prstGeom prst="rect">
            <a:avLst/>
          </a:prstGeom>
        </p:spPr>
      </p:pic>
      <p:sp>
        <p:nvSpPr>
          <p:cNvPr id="37" name="TextBox 12">
            <a:extLst>
              <a:ext uri="{FF2B5EF4-FFF2-40B4-BE49-F238E27FC236}">
                <a16:creationId xmlns="" xmlns:a16="http://schemas.microsoft.com/office/drawing/2014/main" id="{1D7EA52B-5332-2F45-8F02-551681ECEFD8}"/>
              </a:ext>
            </a:extLst>
          </p:cNvPr>
          <p:cNvSpPr txBox="1"/>
          <p:nvPr/>
        </p:nvSpPr>
        <p:spPr>
          <a:xfrm>
            <a:off x="674242" y="5213241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50 K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="" xmlns:a16="http://schemas.microsoft.com/office/drawing/2014/main" id="{A21C6887-D78C-554B-A250-F25F5EED5849}"/>
              </a:ext>
            </a:extLst>
          </p:cNvPr>
          <p:cNvSpPr txBox="1"/>
          <p:nvPr/>
        </p:nvSpPr>
        <p:spPr>
          <a:xfrm>
            <a:off x="1927218" y="4531482"/>
            <a:ext cx="128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Hydrides</a:t>
            </a:r>
          </a:p>
        </p:txBody>
      </p:sp>
    </p:spTree>
    <p:extLst>
      <p:ext uri="{BB962C8B-B14F-4D97-AF65-F5344CB8AC3E}">
        <p14:creationId xmlns:p14="http://schemas.microsoft.com/office/powerpoint/2010/main" val="2150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Sample </a:t>
            </a:r>
            <a:r>
              <a:rPr lang="de-DE" dirty="0" err="1"/>
              <a:t>analysis</a:t>
            </a:r>
            <a:r>
              <a:rPr lang="de-DE" dirty="0"/>
              <a:t> at </a:t>
            </a:r>
            <a:r>
              <a:rPr lang="de-DE" dirty="0" smtClean="0"/>
              <a:t>KEK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図 1">
            <a:extLst>
              <a:ext uri="{FF2B5EF4-FFF2-40B4-BE49-F238E27FC236}">
                <a16:creationId xmlns="" xmlns:a16="http://schemas.microsoft.com/office/drawing/2014/main" id="{BF707EA8-566A-46E9-9F53-74E08ACDD15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17" y="1361857"/>
            <a:ext cx="2976387" cy="32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2">
            <a:extLst>
              <a:ext uri="{FF2B5EF4-FFF2-40B4-BE49-F238E27FC236}">
                <a16:creationId xmlns="" xmlns:a16="http://schemas.microsoft.com/office/drawing/2014/main" id="{DADF007C-2916-4B08-A140-D4E51A571FF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2998"/>
            <a:ext cx="2976387" cy="32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3">
            <a:extLst>
              <a:ext uri="{FF2B5EF4-FFF2-40B4-BE49-F238E27FC236}">
                <a16:creationId xmlns="" xmlns:a16="http://schemas.microsoft.com/office/drawing/2014/main" id="{A7963757-43D5-4249-A0DF-2747C462E80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" y="1392998"/>
            <a:ext cx="2976387" cy="32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B0D84DDF-08AC-4378-B238-2049381D6C82}"/>
              </a:ext>
            </a:extLst>
          </p:cNvPr>
          <p:cNvSpPr txBox="1"/>
          <p:nvPr/>
        </p:nvSpPr>
        <p:spPr>
          <a:xfrm>
            <a:off x="1091959" y="1207785"/>
            <a:ext cx="1391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800℃ Annealing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1E1B7D70-5C17-43F6-8F41-763E10780827}"/>
              </a:ext>
            </a:extLst>
          </p:cNvPr>
          <p:cNvSpPr txBox="1"/>
          <p:nvPr/>
        </p:nvSpPr>
        <p:spPr>
          <a:xfrm>
            <a:off x="4355976" y="1198493"/>
            <a:ext cx="114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1</a:t>
            </a:r>
            <a:r>
              <a:rPr lang="en-US" altLang="ja-JP" sz="1200" b="1" baseline="30000" dirty="0">
                <a:solidFill>
                  <a:srgbClr val="FF0000"/>
                </a:solidFill>
              </a:rPr>
              <a:t>st</a:t>
            </a:r>
            <a:r>
              <a:rPr lang="en-US" altLang="ja-JP" sz="1200" b="1" dirty="0">
                <a:solidFill>
                  <a:srgbClr val="FF0000"/>
                </a:solidFill>
              </a:rPr>
              <a:t>  N-infusion</a:t>
            </a:r>
          </a:p>
          <a:p>
            <a:r>
              <a:rPr kumimoji="1" lang="en-US" altLang="ja-JP" sz="1200" b="1" dirty="0">
                <a:solidFill>
                  <a:srgbClr val="FF0000"/>
                </a:solidFill>
              </a:rPr>
              <a:t>(Failure) </a:t>
            </a:r>
          </a:p>
          <a:p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73E07434-3175-40AB-BC6F-65E9758ABC1E}"/>
              </a:ext>
            </a:extLst>
          </p:cNvPr>
          <p:cNvSpPr txBox="1"/>
          <p:nvPr/>
        </p:nvSpPr>
        <p:spPr>
          <a:xfrm>
            <a:off x="7308304" y="1196752"/>
            <a:ext cx="120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2</a:t>
            </a:r>
            <a:r>
              <a:rPr lang="en-US" altLang="ja-JP" sz="1200" b="1" baseline="30000" dirty="0">
                <a:solidFill>
                  <a:srgbClr val="FF0000"/>
                </a:solidFill>
              </a:rPr>
              <a:t>nd</a:t>
            </a:r>
            <a:r>
              <a:rPr lang="en-US" altLang="ja-JP" sz="1200" b="1" dirty="0">
                <a:solidFill>
                  <a:srgbClr val="FF0000"/>
                </a:solidFill>
              </a:rPr>
              <a:t>  N-infusion</a:t>
            </a:r>
          </a:p>
          <a:p>
            <a:r>
              <a:rPr kumimoji="1" lang="en-US" altLang="ja-JP" sz="1200" b="1" dirty="0">
                <a:solidFill>
                  <a:srgbClr val="FF0000"/>
                </a:solidFill>
              </a:rPr>
              <a:t>(Success) 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22">
            <a:extLst>
              <a:ext uri="{FF2B5EF4-FFF2-40B4-BE49-F238E27FC236}">
                <a16:creationId xmlns="" xmlns:a16="http://schemas.microsoft.com/office/drawing/2014/main" id="{FC85C34F-C814-4A65-83C7-01052985234A}"/>
              </a:ext>
            </a:extLst>
          </p:cNvPr>
          <p:cNvSpPr txBox="1"/>
          <p:nvPr/>
        </p:nvSpPr>
        <p:spPr>
          <a:xfrm>
            <a:off x="1259632" y="4397999"/>
            <a:ext cx="101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r>
              <a:rPr kumimoji="1" lang="en-US" altLang="ja-JP" sz="1200" dirty="0"/>
              <a:t>Depth (nm)</a:t>
            </a:r>
            <a:endParaRPr kumimoji="1" lang="ja-JP" altLang="en-US" sz="1200" dirty="0"/>
          </a:p>
        </p:txBody>
      </p:sp>
      <p:sp>
        <p:nvSpPr>
          <p:cNvPr id="11" name="テキスト ボックス 23">
            <a:extLst>
              <a:ext uri="{FF2B5EF4-FFF2-40B4-BE49-F238E27FC236}">
                <a16:creationId xmlns="" xmlns:a16="http://schemas.microsoft.com/office/drawing/2014/main" id="{F666F234-E821-4431-8CD7-0662FFBB9871}"/>
              </a:ext>
            </a:extLst>
          </p:cNvPr>
          <p:cNvSpPr txBox="1"/>
          <p:nvPr/>
        </p:nvSpPr>
        <p:spPr>
          <a:xfrm>
            <a:off x="4499992" y="4397997"/>
            <a:ext cx="101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r>
              <a:rPr kumimoji="1" lang="en-US" altLang="ja-JP" sz="1200" dirty="0"/>
              <a:t>Depth (nm)</a:t>
            </a:r>
            <a:endParaRPr kumimoji="1" lang="ja-JP" altLang="en-US" sz="1200" dirty="0"/>
          </a:p>
        </p:txBody>
      </p:sp>
      <p:sp>
        <p:nvSpPr>
          <p:cNvPr id="12" name="テキスト ボックス 24">
            <a:extLst>
              <a:ext uri="{FF2B5EF4-FFF2-40B4-BE49-F238E27FC236}">
                <a16:creationId xmlns="" xmlns:a16="http://schemas.microsoft.com/office/drawing/2014/main" id="{79839004-0C6B-4150-8A16-1162612DE1E9}"/>
              </a:ext>
            </a:extLst>
          </p:cNvPr>
          <p:cNvSpPr txBox="1"/>
          <p:nvPr/>
        </p:nvSpPr>
        <p:spPr>
          <a:xfrm>
            <a:off x="7452320" y="4397998"/>
            <a:ext cx="101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200" dirty="0"/>
          </a:p>
          <a:p>
            <a:r>
              <a:rPr kumimoji="1" lang="en-US" altLang="ja-JP" sz="1200" dirty="0"/>
              <a:t>Depth (nm)</a:t>
            </a:r>
            <a:endParaRPr kumimoji="1" lang="ja-JP" altLang="en-US" sz="1200" dirty="0"/>
          </a:p>
        </p:txBody>
      </p:sp>
      <p:sp>
        <p:nvSpPr>
          <p:cNvPr id="13" name="コンテンツ プレースホルダー 4">
            <a:extLst>
              <a:ext uri="{FF2B5EF4-FFF2-40B4-BE49-F238E27FC236}">
                <a16:creationId xmlns="" xmlns:a16="http://schemas.microsoft.com/office/drawing/2014/main" id="{26DF3412-53EC-4F33-8914-ECCBB147ACE8}"/>
              </a:ext>
            </a:extLst>
          </p:cNvPr>
          <p:cNvSpPr txBox="1">
            <a:spLocks/>
          </p:cNvSpPr>
          <p:nvPr/>
        </p:nvSpPr>
        <p:spPr>
          <a:xfrm>
            <a:off x="2411760" y="4797152"/>
            <a:ext cx="669674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Sample for QA of furnace runs (D- &amp; TOF-SIMS and XPS)</a:t>
            </a:r>
          </a:p>
          <a:p>
            <a:r>
              <a:rPr lang="en-US" altLang="ja-JP" sz="1800" dirty="0" smtClean="0"/>
              <a:t>Carbon and Oxygen signal maybe key to distinguish success/failure</a:t>
            </a:r>
          </a:p>
          <a:p>
            <a:r>
              <a:rPr lang="en-US" altLang="ja-JP" sz="1800" dirty="0" err="1" smtClean="0"/>
              <a:t>NbN</a:t>
            </a:r>
            <a:r>
              <a:rPr lang="en-US" altLang="ja-JP" sz="1800" dirty="0" smtClean="0"/>
              <a:t> signal under investigation </a:t>
            </a:r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H</a:t>
            </a:r>
            <a:r>
              <a:rPr lang="en-US" altLang="ja-JP" sz="1800" baseline="-25000" dirty="0" smtClean="0"/>
              <a:t>c1</a:t>
            </a:r>
            <a:r>
              <a:rPr lang="en-US" altLang="ja-JP" sz="1800" dirty="0" smtClean="0"/>
              <a:t> measurements with 2mm sphere sample by SQUID MPMS 	(N-dope &lt; Anneal &lt; N-infusion)</a:t>
            </a:r>
            <a:endParaRPr lang="en-US" altLang="ja-JP" sz="1800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895"/>
              </p:ext>
            </p:extLst>
          </p:nvPr>
        </p:nvGraphicFramePr>
        <p:xfrm>
          <a:off x="0" y="4191867"/>
          <a:ext cx="2483768" cy="264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KGPlot" r:id="rId6" imgW="5854680" imgH="6222960" progId="KGraph_Plot">
                  <p:embed/>
                </p:oleObj>
              </mc:Choice>
              <mc:Fallback>
                <p:oleObj name="KGPlot" r:id="rId6" imgW="5854680" imgH="6222960" progId="KGraph_Plot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91867"/>
                        <a:ext cx="2483768" cy="26408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2"/>
          <p:cNvGrpSpPr/>
          <p:nvPr/>
        </p:nvGrpSpPr>
        <p:grpSpPr>
          <a:xfrm>
            <a:off x="179512" y="1412776"/>
            <a:ext cx="5832648" cy="4896544"/>
            <a:chOff x="881583" y="73698"/>
            <a:chExt cx="7371830" cy="5011486"/>
          </a:xfrm>
        </p:grpSpPr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4370" b="59793"/>
            <a:stretch>
              <a:fillRect/>
            </a:stretch>
          </p:blipFill>
          <p:spPr bwMode="auto">
            <a:xfrm>
              <a:off x="890588" y="73698"/>
              <a:ext cx="7362825" cy="2635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65554" b="1151"/>
            <a:stretch>
              <a:fillRect/>
            </a:stretch>
          </p:blipFill>
          <p:spPr bwMode="auto">
            <a:xfrm>
              <a:off x="881583" y="2636912"/>
              <a:ext cx="7362825" cy="2448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Surface study of nitrogen-infused Nb </a:t>
            </a:r>
            <a:r>
              <a:rPr lang="en-US" dirty="0" smtClean="0"/>
              <a:t>samples</a:t>
            </a:r>
            <a:endParaRPr lang="de-DE" dirty="0"/>
          </a:p>
        </p:txBody>
      </p:sp>
      <p:sp>
        <p:nvSpPr>
          <p:cNvPr id="68" name="TextBox 41"/>
          <p:cNvSpPr txBox="1"/>
          <p:nvPr/>
        </p:nvSpPr>
        <p:spPr>
          <a:xfrm>
            <a:off x="1867200" y="3882421"/>
            <a:ext cx="123809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Normal-exit XPS </a:t>
            </a:r>
          </a:p>
        </p:txBody>
      </p:sp>
      <p:sp>
        <p:nvSpPr>
          <p:cNvPr id="69" name="Rectangle 44"/>
          <p:cNvSpPr/>
          <p:nvPr/>
        </p:nvSpPr>
        <p:spPr>
          <a:xfrm>
            <a:off x="5292080" y="1520866"/>
            <a:ext cx="39878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Nb</a:t>
            </a:r>
            <a:endParaRPr lang="de-DE" sz="1400" b="1" dirty="0"/>
          </a:p>
        </p:txBody>
      </p:sp>
      <p:grpSp>
        <p:nvGrpSpPr>
          <p:cNvPr id="73" name="Group 86"/>
          <p:cNvGrpSpPr/>
          <p:nvPr/>
        </p:nvGrpSpPr>
        <p:grpSpPr>
          <a:xfrm>
            <a:off x="755577" y="3933055"/>
            <a:ext cx="4932128" cy="1368152"/>
            <a:chOff x="4654348" y="1898896"/>
            <a:chExt cx="3094162" cy="1629091"/>
          </a:xfrm>
        </p:grpSpPr>
        <p:grpSp>
          <p:nvGrpSpPr>
            <p:cNvPr id="74" name="Group 35"/>
            <p:cNvGrpSpPr/>
            <p:nvPr/>
          </p:nvGrpSpPr>
          <p:grpSpPr>
            <a:xfrm>
              <a:off x="5817047" y="1898896"/>
              <a:ext cx="1931463" cy="1457609"/>
              <a:chOff x="5759442" y="2898400"/>
              <a:chExt cx="1877057" cy="1457609"/>
            </a:xfrm>
          </p:grpSpPr>
          <p:grpSp>
            <p:nvGrpSpPr>
              <p:cNvPr id="85" name="Group 33"/>
              <p:cNvGrpSpPr/>
              <p:nvPr/>
            </p:nvGrpSpPr>
            <p:grpSpPr>
              <a:xfrm>
                <a:off x="6377890" y="3062068"/>
                <a:ext cx="827887" cy="158486"/>
                <a:chOff x="5580112" y="1268760"/>
                <a:chExt cx="792088" cy="288032"/>
              </a:xfrm>
            </p:grpSpPr>
            <p:cxnSp>
              <p:nvCxnSpPr>
                <p:cNvPr id="102" name="Straight Connector 115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16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17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38"/>
              <p:cNvGrpSpPr/>
              <p:nvPr/>
            </p:nvGrpSpPr>
            <p:grpSpPr>
              <a:xfrm>
                <a:off x="6001577" y="3775256"/>
                <a:ext cx="827887" cy="79243"/>
                <a:chOff x="5580112" y="1268760"/>
                <a:chExt cx="792088" cy="288032"/>
              </a:xfrm>
            </p:grpSpPr>
            <p:cxnSp>
              <p:nvCxnSpPr>
                <p:cNvPr id="99" name="Straight Connector 112"/>
                <p:cNvCxnSpPr/>
                <p:nvPr/>
              </p:nvCxnSpPr>
              <p:spPr>
                <a:xfrm flipV="1">
                  <a:off x="5580112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113"/>
                <p:cNvCxnSpPr/>
                <p:nvPr/>
              </p:nvCxnSpPr>
              <p:spPr>
                <a:xfrm flipV="1">
                  <a:off x="637220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14"/>
                <p:cNvCxnSpPr/>
                <p:nvPr/>
              </p:nvCxnSpPr>
              <p:spPr>
                <a:xfrm>
                  <a:off x="5580112" y="1268760"/>
                  <a:ext cx="79208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42"/>
              <p:cNvGrpSpPr/>
              <p:nvPr/>
            </p:nvGrpSpPr>
            <p:grpSpPr>
              <a:xfrm rot="10800000" flipV="1">
                <a:off x="5759442" y="4092230"/>
                <a:ext cx="827890" cy="79242"/>
                <a:chOff x="5667759" y="1268760"/>
                <a:chExt cx="792091" cy="288032"/>
              </a:xfrm>
            </p:grpSpPr>
            <p:cxnSp>
              <p:nvCxnSpPr>
                <p:cNvPr id="96" name="Straight Connector 109"/>
                <p:cNvCxnSpPr/>
                <p:nvPr/>
              </p:nvCxnSpPr>
              <p:spPr>
                <a:xfrm flipV="1">
                  <a:off x="5667759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110"/>
                <p:cNvCxnSpPr/>
                <p:nvPr/>
              </p:nvCxnSpPr>
              <p:spPr>
                <a:xfrm flipV="1">
                  <a:off x="6459847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111"/>
                <p:cNvCxnSpPr/>
                <p:nvPr/>
              </p:nvCxnSpPr>
              <p:spPr>
                <a:xfrm>
                  <a:off x="5667762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42"/>
              <p:cNvGrpSpPr/>
              <p:nvPr/>
            </p:nvGrpSpPr>
            <p:grpSpPr>
              <a:xfrm rot="10800000" flipV="1">
                <a:off x="6121027" y="3458284"/>
                <a:ext cx="827887" cy="158486"/>
                <a:chOff x="5609843" y="1268760"/>
                <a:chExt cx="792088" cy="288032"/>
              </a:xfrm>
            </p:grpSpPr>
            <p:cxnSp>
              <p:nvCxnSpPr>
                <p:cNvPr id="93" name="Straight Connector 106"/>
                <p:cNvCxnSpPr/>
                <p:nvPr/>
              </p:nvCxnSpPr>
              <p:spPr>
                <a:xfrm flipV="1">
                  <a:off x="5609843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107"/>
                <p:cNvCxnSpPr/>
                <p:nvPr/>
              </p:nvCxnSpPr>
              <p:spPr>
                <a:xfrm flipV="1">
                  <a:off x="6401930" y="1268760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108"/>
                <p:cNvCxnSpPr/>
                <p:nvPr/>
              </p:nvCxnSpPr>
              <p:spPr>
                <a:xfrm>
                  <a:off x="5609843" y="1268760"/>
                  <a:ext cx="7920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Rectangle 16"/>
              <p:cNvSpPr/>
              <p:nvPr/>
            </p:nvSpPr>
            <p:spPr>
              <a:xfrm>
                <a:off x="6235814" y="4017309"/>
                <a:ext cx="544859" cy="338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400" b="1" dirty="0"/>
                  <a:t>NbO</a:t>
                </a:r>
              </a:p>
            </p:txBody>
          </p:sp>
          <p:sp>
            <p:nvSpPr>
              <p:cNvPr id="90" name="Rectangle 103"/>
              <p:cNvSpPr/>
              <p:nvPr/>
            </p:nvSpPr>
            <p:spPr>
              <a:xfrm>
                <a:off x="6256621" y="3470892"/>
                <a:ext cx="377516" cy="4981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de-DE" sz="1600" b="1" dirty="0" smtClean="0"/>
                  <a:t>Nb-C</a:t>
                </a:r>
                <a:endParaRPr lang="de-DE" sz="1600" b="1" dirty="0"/>
              </a:p>
            </p:txBody>
          </p:sp>
          <p:sp>
            <p:nvSpPr>
              <p:cNvPr id="91" name="Rectangle 104"/>
              <p:cNvSpPr/>
              <p:nvPr/>
            </p:nvSpPr>
            <p:spPr>
              <a:xfrm>
                <a:off x="7219691" y="2898400"/>
                <a:ext cx="416808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endParaRPr lang="de-DE" sz="1400" b="1" dirty="0"/>
              </a:p>
            </p:txBody>
          </p:sp>
          <p:sp>
            <p:nvSpPr>
              <p:cNvPr id="92" name="Rectangle 105"/>
              <p:cNvSpPr/>
              <p:nvPr/>
            </p:nvSpPr>
            <p:spPr>
              <a:xfrm>
                <a:off x="6347016" y="3159892"/>
                <a:ext cx="598405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b="1" dirty="0" err="1" smtClean="0"/>
                  <a:t>Nb</a:t>
                </a:r>
                <a:r>
                  <a:rPr lang="de-DE" sz="1400" b="1" baseline="-25000" dirty="0" err="1" smtClean="0"/>
                  <a:t>x</a:t>
                </a:r>
                <a:r>
                  <a:rPr lang="de-DE" sz="1400" b="1" dirty="0" err="1" smtClean="0"/>
                  <a:t>O</a:t>
                </a:r>
                <a:endParaRPr lang="de-DE" sz="1400" b="1" dirty="0"/>
              </a:p>
            </p:txBody>
          </p:sp>
        </p:grpSp>
        <p:grpSp>
          <p:nvGrpSpPr>
            <p:cNvPr id="75" name="Group 70"/>
            <p:cNvGrpSpPr/>
            <p:nvPr/>
          </p:nvGrpSpPr>
          <p:grpSpPr>
            <a:xfrm>
              <a:off x="4788024" y="3448745"/>
              <a:ext cx="851883" cy="79242"/>
              <a:chOff x="4788024" y="3356992"/>
              <a:chExt cx="851883" cy="79242"/>
            </a:xfrm>
          </p:grpSpPr>
          <p:cxnSp>
            <p:nvCxnSpPr>
              <p:cNvPr id="82" name="Straight Connector 95"/>
              <p:cNvCxnSpPr/>
              <p:nvPr/>
            </p:nvCxnSpPr>
            <p:spPr>
              <a:xfrm rot="10800000">
                <a:off x="5639907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96"/>
              <p:cNvCxnSpPr/>
              <p:nvPr/>
            </p:nvCxnSpPr>
            <p:spPr>
              <a:xfrm rot="10800000">
                <a:off x="4788024" y="3356992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97"/>
              <p:cNvCxnSpPr/>
              <p:nvPr/>
            </p:nvCxnSpPr>
            <p:spPr>
              <a:xfrm rot="10800000" flipV="1">
                <a:off x="4788024" y="3356992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1"/>
            <p:cNvGrpSpPr/>
            <p:nvPr/>
          </p:nvGrpSpPr>
          <p:grpSpPr>
            <a:xfrm>
              <a:off x="5383735" y="3383972"/>
              <a:ext cx="851883" cy="79242"/>
              <a:chOff x="4879679" y="3455980"/>
              <a:chExt cx="851883" cy="79242"/>
            </a:xfrm>
          </p:grpSpPr>
          <p:cxnSp>
            <p:nvCxnSpPr>
              <p:cNvPr id="79" name="Straight Connector 92"/>
              <p:cNvCxnSpPr/>
              <p:nvPr/>
            </p:nvCxnSpPr>
            <p:spPr>
              <a:xfrm rot="10800000">
                <a:off x="5731562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93"/>
              <p:cNvCxnSpPr/>
              <p:nvPr/>
            </p:nvCxnSpPr>
            <p:spPr>
              <a:xfrm rot="10800000">
                <a:off x="4879679" y="3455980"/>
                <a:ext cx="0" cy="792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94"/>
              <p:cNvCxnSpPr/>
              <p:nvPr/>
            </p:nvCxnSpPr>
            <p:spPr>
              <a:xfrm rot="10800000" flipV="1">
                <a:off x="4879679" y="3455980"/>
                <a:ext cx="8518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90"/>
            <p:cNvSpPr/>
            <p:nvPr/>
          </p:nvSpPr>
          <p:spPr>
            <a:xfrm>
              <a:off x="4654348" y="3001129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</a:t>
              </a:r>
              <a:r>
                <a:rPr lang="de-DE" sz="1400" b="1" baseline="-25000" dirty="0" smtClean="0"/>
                <a:t>2</a:t>
              </a:r>
              <a:r>
                <a:rPr lang="de-DE" sz="1400" b="1" dirty="0" smtClean="0"/>
                <a:t>O</a:t>
              </a:r>
              <a:r>
                <a:rPr lang="de-DE" sz="1400" b="1" baseline="-25000" dirty="0" smtClean="0"/>
                <a:t>5</a:t>
              </a:r>
              <a:endParaRPr lang="de-DE" sz="1400" b="1" baseline="-25000" dirty="0"/>
            </a:p>
          </p:txBody>
        </p:sp>
        <p:sp>
          <p:nvSpPr>
            <p:cNvPr id="78" name="Rectangle 91"/>
            <p:cNvSpPr/>
            <p:nvPr/>
          </p:nvSpPr>
          <p:spPr>
            <a:xfrm>
              <a:off x="5351967" y="3001129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dirty="0" smtClean="0"/>
                <a:t>NbO</a:t>
              </a:r>
              <a:r>
                <a:rPr lang="de-DE" sz="1400" b="1" baseline="-25000" dirty="0" smtClean="0"/>
                <a:t>2</a:t>
              </a:r>
              <a:endParaRPr lang="de-DE" sz="1400" b="1" baseline="-25000" dirty="0"/>
            </a:p>
          </p:txBody>
        </p:sp>
      </p:grpSp>
      <p:grpSp>
        <p:nvGrpSpPr>
          <p:cNvPr id="105" name="Group 82"/>
          <p:cNvGrpSpPr/>
          <p:nvPr/>
        </p:nvGrpSpPr>
        <p:grpSpPr>
          <a:xfrm flipV="1">
            <a:off x="1475656" y="3284984"/>
            <a:ext cx="1296144" cy="1152128"/>
            <a:chOff x="2401270" y="5669632"/>
            <a:chExt cx="1090609" cy="79242"/>
          </a:xfrm>
        </p:grpSpPr>
        <p:cxnSp>
          <p:nvCxnSpPr>
            <p:cNvPr id="106" name="Straight Connector 86"/>
            <p:cNvCxnSpPr/>
            <p:nvPr/>
          </p:nvCxnSpPr>
          <p:spPr>
            <a:xfrm rot="10800000">
              <a:off x="3491879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87"/>
            <p:cNvCxnSpPr/>
            <p:nvPr/>
          </p:nvCxnSpPr>
          <p:spPr>
            <a:xfrm rot="10800000">
              <a:off x="2401270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88"/>
            <p:cNvCxnSpPr/>
            <p:nvPr/>
          </p:nvCxnSpPr>
          <p:spPr>
            <a:xfrm rot="10800000" flipV="1">
              <a:off x="2401270" y="5669632"/>
              <a:ext cx="1090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89"/>
          <p:cNvGrpSpPr/>
          <p:nvPr/>
        </p:nvGrpSpPr>
        <p:grpSpPr>
          <a:xfrm>
            <a:off x="1475656" y="4437112"/>
            <a:ext cx="1296144" cy="936104"/>
            <a:chOff x="2401270" y="5669632"/>
            <a:chExt cx="1090609" cy="79242"/>
          </a:xfrm>
        </p:grpSpPr>
        <p:cxnSp>
          <p:nvCxnSpPr>
            <p:cNvPr id="110" name="Straight Connector 98"/>
            <p:cNvCxnSpPr/>
            <p:nvPr/>
          </p:nvCxnSpPr>
          <p:spPr>
            <a:xfrm rot="10800000">
              <a:off x="3491879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99"/>
            <p:cNvCxnSpPr/>
            <p:nvPr/>
          </p:nvCxnSpPr>
          <p:spPr>
            <a:xfrm rot="10800000">
              <a:off x="2401270" y="5669632"/>
              <a:ext cx="0" cy="792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00"/>
            <p:cNvCxnSpPr/>
            <p:nvPr/>
          </p:nvCxnSpPr>
          <p:spPr>
            <a:xfrm rot="10800000" flipV="1">
              <a:off x="2401270" y="5669632"/>
              <a:ext cx="1090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01"/>
          <p:cNvSpPr/>
          <p:nvPr/>
        </p:nvSpPr>
        <p:spPr>
          <a:xfrm>
            <a:off x="1619672" y="4221088"/>
            <a:ext cx="8858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sz="1400" b="1" dirty="0" smtClean="0"/>
              <a:t>Nb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X</a:t>
            </a:r>
            <a:r>
              <a:rPr lang="de-DE" sz="1400" b="1" baseline="-25000" dirty="0" smtClean="0"/>
              <a:t>y</a:t>
            </a:r>
            <a:r>
              <a:rPr lang="de-DE" sz="1400" b="1" dirty="0" smtClean="0"/>
              <a:t>O</a:t>
            </a:r>
            <a:r>
              <a:rPr lang="de-DE" sz="1400" b="1" baseline="-25000" dirty="0" smtClean="0"/>
              <a:t>5-y</a:t>
            </a:r>
            <a:endParaRPr lang="de-DE" sz="1400" b="1" baseline="-25000" dirty="0"/>
          </a:p>
        </p:txBody>
      </p:sp>
      <p:sp>
        <p:nvSpPr>
          <p:cNvPr id="114" name="TextBox 118"/>
          <p:cNvSpPr txBox="1"/>
          <p:nvPr/>
        </p:nvSpPr>
        <p:spPr>
          <a:xfrm>
            <a:off x="5631928" y="3356992"/>
            <a:ext cx="380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0°</a:t>
            </a:r>
            <a:endParaRPr lang="en-US" b="1" dirty="0"/>
          </a:p>
        </p:txBody>
      </p:sp>
      <p:sp>
        <p:nvSpPr>
          <p:cNvPr id="115" name="TextBox 119"/>
          <p:cNvSpPr txBox="1"/>
          <p:nvPr/>
        </p:nvSpPr>
        <p:spPr>
          <a:xfrm>
            <a:off x="5508104" y="5301208"/>
            <a:ext cx="497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70°</a:t>
            </a:r>
            <a:endParaRPr lang="en-US" b="1" dirty="0"/>
          </a:p>
        </p:txBody>
      </p:sp>
      <p:grpSp>
        <p:nvGrpSpPr>
          <p:cNvPr id="116" name="Group 89"/>
          <p:cNvGrpSpPr/>
          <p:nvPr/>
        </p:nvGrpSpPr>
        <p:grpSpPr>
          <a:xfrm>
            <a:off x="6372199" y="960983"/>
            <a:ext cx="2451391" cy="3476129"/>
            <a:chOff x="5491453" y="1093001"/>
            <a:chExt cx="2167090" cy="3222065"/>
          </a:xfrm>
        </p:grpSpPr>
        <p:grpSp>
          <p:nvGrpSpPr>
            <p:cNvPr id="117" name="Group 23"/>
            <p:cNvGrpSpPr/>
            <p:nvPr/>
          </p:nvGrpSpPr>
          <p:grpSpPr>
            <a:xfrm>
              <a:off x="5491453" y="1093001"/>
              <a:ext cx="2167090" cy="3222065"/>
              <a:chOff x="6871711" y="3121980"/>
              <a:chExt cx="2167090" cy="3222065"/>
            </a:xfrm>
          </p:grpSpPr>
          <p:sp>
            <p:nvSpPr>
              <p:cNvPr id="120" name="Rectangle 123"/>
              <p:cNvSpPr/>
              <p:nvPr/>
            </p:nvSpPr>
            <p:spPr>
              <a:xfrm>
                <a:off x="6948264" y="3178317"/>
                <a:ext cx="1440160" cy="214484"/>
              </a:xfrm>
              <a:prstGeom prst="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21" name="Group 27"/>
              <p:cNvGrpSpPr/>
              <p:nvPr/>
            </p:nvGrpSpPr>
            <p:grpSpPr>
              <a:xfrm>
                <a:off x="6871711" y="3121980"/>
                <a:ext cx="2167090" cy="3222065"/>
                <a:chOff x="6871711" y="3121980"/>
                <a:chExt cx="2167090" cy="3222065"/>
              </a:xfrm>
            </p:grpSpPr>
            <p:sp>
              <p:nvSpPr>
                <p:cNvPr id="122" name="Rectangle 125"/>
                <p:cNvSpPr/>
                <p:nvPr/>
              </p:nvSpPr>
              <p:spPr>
                <a:xfrm>
                  <a:off x="7013726" y="3222637"/>
                  <a:ext cx="1309236" cy="932127"/>
                </a:xfrm>
                <a:prstGeom prst="rect">
                  <a:avLst/>
                </a:prstGeom>
                <a:pattFill prst="pct10">
                  <a:fgClr>
                    <a:schemeClr val="tx2"/>
                  </a:fgClr>
                  <a:bgClr>
                    <a:schemeClr val="bg1"/>
                  </a:bgClr>
                </a:patt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3" name="Rectangle 126"/>
                <p:cNvSpPr/>
                <p:nvPr/>
              </p:nvSpPr>
              <p:spPr>
                <a:xfrm>
                  <a:off x="6943719" y="3699927"/>
                  <a:ext cx="1440160" cy="1973236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Rectangle 127"/>
                <p:cNvSpPr/>
                <p:nvPr/>
              </p:nvSpPr>
              <p:spPr>
                <a:xfrm>
                  <a:off x="6959427" y="3853033"/>
                  <a:ext cx="1411552" cy="1538280"/>
                </a:xfrm>
                <a:prstGeom prst="rect">
                  <a:avLst/>
                </a:prstGeom>
                <a:gradFill flip="none" rotWithShape="1">
                  <a:gsLst>
                    <a:gs pos="48000">
                      <a:schemeClr val="accent1">
                        <a:tint val="66000"/>
                        <a:satMod val="160000"/>
                        <a:lumMod val="92000"/>
                        <a:lumOff val="8000"/>
                        <a:alpha val="0"/>
                      </a:schemeClr>
                    </a:gs>
                    <a:gs pos="10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5" name="Rectangle 128"/>
                <p:cNvSpPr/>
                <p:nvPr/>
              </p:nvSpPr>
              <p:spPr>
                <a:xfrm>
                  <a:off x="6948264" y="3392800"/>
                  <a:ext cx="1440160" cy="460233"/>
                </a:xfrm>
                <a:prstGeom prst="rect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TextBox 129"/>
                <p:cNvSpPr txBox="1"/>
                <p:nvPr/>
              </p:nvSpPr>
              <p:spPr>
                <a:xfrm>
                  <a:off x="7558843" y="4799776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Nb</a:t>
                  </a:r>
                  <a:endParaRPr lang="de-DE" dirty="0"/>
                </a:p>
              </p:txBody>
            </p:sp>
            <p:sp>
              <p:nvSpPr>
                <p:cNvPr id="127" name="TextBox 130"/>
                <p:cNvSpPr txBox="1"/>
                <p:nvPr/>
              </p:nvSpPr>
              <p:spPr>
                <a:xfrm>
                  <a:off x="7635594" y="6058763"/>
                  <a:ext cx="1403207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Interstitial -rich Nb</a:t>
                  </a:r>
                  <a:endParaRPr lang="de-DE" sz="1400" b="1" dirty="0"/>
                </a:p>
              </p:txBody>
            </p:sp>
            <p:sp>
              <p:nvSpPr>
                <p:cNvPr id="128" name="TextBox 131"/>
                <p:cNvSpPr txBox="1"/>
                <p:nvPr/>
              </p:nvSpPr>
              <p:spPr>
                <a:xfrm>
                  <a:off x="7605092" y="5725038"/>
                  <a:ext cx="506130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err="1" smtClean="0"/>
                    <a:t>Nb</a:t>
                  </a:r>
                  <a:r>
                    <a:rPr lang="de-DE" sz="1400" b="1" baseline="-25000" dirty="0" err="1" smtClean="0"/>
                    <a:t>x</a:t>
                  </a:r>
                  <a:r>
                    <a:rPr lang="de-DE" sz="1400" b="1" dirty="0" err="1" smtClean="0"/>
                    <a:t>O</a:t>
                  </a:r>
                  <a:endParaRPr lang="de-DE" sz="1400" b="1" dirty="0"/>
                </a:p>
              </p:txBody>
            </p:sp>
            <p:sp>
              <p:nvSpPr>
                <p:cNvPr id="129" name="TextBox 132"/>
                <p:cNvSpPr txBox="1"/>
                <p:nvPr/>
              </p:nvSpPr>
              <p:spPr>
                <a:xfrm>
                  <a:off x="6871711" y="3410012"/>
                  <a:ext cx="1846049" cy="484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x</a:t>
                  </a:r>
                  <a:r>
                    <a:rPr lang="de-DE" sz="1400" b="1" dirty="0" smtClean="0"/>
                    <a:t>C</a:t>
                  </a:r>
                  <a:r>
                    <a:rPr lang="de-DE" sz="1400" b="1" baseline="-25000" dirty="0" smtClean="0"/>
                    <a:t>y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 / Nb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X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de-DE" sz="1400" b="1" dirty="0" smtClean="0">
                      <a:solidFill>
                        <a:prstClr val="black"/>
                      </a:solidFill>
                    </a:rPr>
                    <a:t>O</a:t>
                  </a:r>
                  <a:r>
                    <a:rPr lang="de-DE" sz="1400" b="1" baseline="-25000" dirty="0" smtClean="0">
                      <a:solidFill>
                        <a:prstClr val="black"/>
                      </a:solidFill>
                    </a:rPr>
                    <a:t>5-y</a:t>
                  </a:r>
                  <a:r>
                    <a:rPr lang="de-DE" sz="1400" b="1" dirty="0" smtClean="0"/>
                    <a:t>/NbO</a:t>
                  </a:r>
                  <a:r>
                    <a:rPr lang="de-DE" sz="1400" b="1" baseline="-25000" dirty="0" smtClean="0"/>
                    <a:t>2</a:t>
                  </a:r>
                </a:p>
                <a:p>
                  <a:pPr algn="ctr"/>
                  <a:r>
                    <a:rPr lang="de-DE" sz="1400" b="1" dirty="0" smtClean="0"/>
                    <a:t>NbO</a:t>
                  </a:r>
                  <a:endParaRPr lang="de-DE" sz="1400" b="1" dirty="0"/>
                </a:p>
              </p:txBody>
            </p:sp>
            <p:sp>
              <p:nvSpPr>
                <p:cNvPr id="130" name="TextBox 133"/>
                <p:cNvSpPr txBox="1"/>
                <p:nvPr/>
              </p:nvSpPr>
              <p:spPr>
                <a:xfrm>
                  <a:off x="7319548" y="3121980"/>
                  <a:ext cx="568538" cy="285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b="1" dirty="0" smtClean="0"/>
                    <a:t>Nb</a:t>
                  </a:r>
                  <a:r>
                    <a:rPr lang="de-DE" sz="1400" b="1" baseline="-25000" dirty="0" smtClean="0"/>
                    <a:t>2</a:t>
                  </a:r>
                  <a:r>
                    <a:rPr lang="de-DE" sz="1400" b="1" dirty="0" smtClean="0"/>
                    <a:t>O</a:t>
                  </a:r>
                  <a:r>
                    <a:rPr lang="de-DE" sz="1400" b="1" baseline="-25000" dirty="0" smtClean="0"/>
                    <a:t>5</a:t>
                  </a:r>
                  <a:endParaRPr lang="de-DE" sz="1400" b="1" baseline="-25000" dirty="0"/>
                </a:p>
              </p:txBody>
            </p:sp>
          </p:grpSp>
        </p:grpSp>
        <p:sp>
          <p:nvSpPr>
            <p:cNvPr id="118" name="Rectangle 121"/>
            <p:cNvSpPr/>
            <p:nvPr/>
          </p:nvSpPr>
          <p:spPr>
            <a:xfrm>
              <a:off x="5579778" y="3719787"/>
              <a:ext cx="660292" cy="274461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tangle 122"/>
            <p:cNvSpPr/>
            <p:nvPr/>
          </p:nvSpPr>
          <p:spPr>
            <a:xfrm>
              <a:off x="5579778" y="4063251"/>
              <a:ext cx="684597" cy="243532"/>
            </a:xfrm>
            <a:prstGeom prst="rect">
              <a:avLst/>
            </a:prstGeom>
            <a:gradFill flip="none" rotWithShape="1">
              <a:gsLst>
                <a:gs pos="48000">
                  <a:schemeClr val="accent1">
                    <a:tint val="66000"/>
                    <a:satMod val="160000"/>
                    <a:lumMod val="92000"/>
                    <a:lumOff val="8000"/>
                    <a:alpha val="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348880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0">
            <a:off x="63571" y="4464034"/>
            <a:ext cx="1115616" cy="4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4" name="Straight Connector 139"/>
          <p:cNvCxnSpPr/>
          <p:nvPr/>
        </p:nvCxnSpPr>
        <p:spPr>
          <a:xfrm>
            <a:off x="720080" y="2125960"/>
            <a:ext cx="0" cy="27432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21"/>
          <p:cNvSpPr txBox="1"/>
          <p:nvPr/>
        </p:nvSpPr>
        <p:spPr>
          <a:xfrm>
            <a:off x="6012160" y="4437112"/>
            <a:ext cx="313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Systematic XPS </a:t>
            </a:r>
            <a:r>
              <a:rPr lang="de-DE" sz="1600" dirty="0" err="1" smtClean="0"/>
              <a:t>studies</a:t>
            </a:r>
            <a:endParaRPr lang="de-D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TEM </a:t>
            </a:r>
            <a:r>
              <a:rPr lang="de-DE" sz="1600" dirty="0" err="1" smtClean="0"/>
              <a:t>investigatons</a:t>
            </a:r>
            <a:r>
              <a:rPr lang="de-DE" sz="1600" dirty="0"/>
              <a:t> </a:t>
            </a:r>
            <a:r>
              <a:rPr lang="de-DE" sz="1600" dirty="0" err="1" smtClean="0"/>
              <a:t>confirmes</a:t>
            </a:r>
            <a:endParaRPr lang="de-DE" sz="1600" dirty="0"/>
          </a:p>
          <a:p>
            <a:pPr marL="342900" indent="-342900"/>
            <a:r>
              <a:rPr lang="de-DE" sz="1600" dirty="0" smtClean="0"/>
              <a:t>	</a:t>
            </a:r>
            <a:r>
              <a:rPr lang="de-DE" sz="1600" dirty="0" err="1" smtClean="0"/>
              <a:t>carbon-rich</a:t>
            </a:r>
            <a:r>
              <a:rPr lang="de-DE" sz="1600" dirty="0" smtClean="0"/>
              <a:t> layer </a:t>
            </a:r>
            <a:r>
              <a:rPr lang="de-DE" sz="1600" dirty="0" err="1" smtClean="0"/>
              <a:t>below</a:t>
            </a:r>
            <a:r>
              <a:rPr lang="de-DE" sz="1600" dirty="0" smtClean="0"/>
              <a:t> 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</a:p>
          <a:p>
            <a:pPr marL="342900" indent="-342900"/>
            <a:r>
              <a:rPr lang="de-DE" sz="1600" dirty="0" smtClean="0"/>
              <a:t>	</a:t>
            </a: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oxide</a:t>
            </a:r>
            <a:endParaRPr lang="de-DE" sz="1600" dirty="0" smtClean="0"/>
          </a:p>
          <a:p>
            <a:pPr marL="342900" indent="-342900"/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2882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Analysis: Understanding the RF performance of SRF cavities</a:t>
            </a:r>
            <a:endParaRPr lang="de-DE" dirty="0"/>
          </a:p>
        </p:txBody>
      </p:sp>
      <p:pic>
        <p:nvPicPr>
          <p:cNvPr id="4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642"/>
            <a:ext cx="3203848" cy="4402630"/>
          </a:xfrm>
          <a:prstGeom prst="rect">
            <a:avLst/>
          </a:prstGeom>
        </p:spPr>
      </p:pic>
      <p:pic>
        <p:nvPicPr>
          <p:cNvPr id="5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2" y="3911366"/>
            <a:ext cx="3329184" cy="2458414"/>
          </a:xfrm>
          <a:prstGeom prst="rect">
            <a:avLst/>
          </a:prstGeom>
        </p:spPr>
      </p:pic>
      <p:pic>
        <p:nvPicPr>
          <p:cNvPr id="6" name="F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9353" r="11158" b="4477"/>
          <a:stretch/>
        </p:blipFill>
        <p:spPr>
          <a:xfrm>
            <a:off x="3518139" y="1656184"/>
            <a:ext cx="2627506" cy="220486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236907" y="2397742"/>
            <a:ext cx="2808312" cy="49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0" dirty="0" smtClean="0">
                <a:solidFill>
                  <a:srgbClr val="FF0000"/>
                </a:solidFill>
              </a:rPr>
              <a:t>NbN</a:t>
            </a:r>
            <a:r>
              <a:rPr lang="en-US" sz="1600" b="0" baseline="-25000" dirty="0" smtClean="0">
                <a:solidFill>
                  <a:srgbClr val="FF0000"/>
                </a:solidFill>
              </a:rPr>
              <a:t>1-x</a:t>
            </a:r>
            <a:r>
              <a:rPr lang="en-US" sz="1600" b="0" dirty="0" smtClean="0">
                <a:solidFill>
                  <a:srgbClr val="FF0000"/>
                </a:solidFill>
              </a:rPr>
              <a:t>O</a:t>
            </a:r>
            <a:r>
              <a:rPr lang="en-US" sz="1600" b="0" baseline="-25000" dirty="0" smtClean="0">
                <a:solidFill>
                  <a:srgbClr val="FF0000"/>
                </a:solidFill>
              </a:rPr>
              <a:t>x</a:t>
            </a:r>
            <a:r>
              <a:rPr lang="en-US" sz="1600" b="0" dirty="0" smtClean="0"/>
              <a:t> is found on </a:t>
            </a:r>
            <a:r>
              <a:rPr lang="en-US" sz="1600" b="0" dirty="0" err="1" smtClean="0"/>
              <a:t>Nb</a:t>
            </a:r>
            <a:r>
              <a:rPr lang="en-US" sz="1600" b="0" dirty="0" smtClean="0"/>
              <a:t> baked at 140-160 °C in N atmosphere</a:t>
            </a:r>
            <a:endParaRPr lang="en-US" sz="1600" b="0" dirty="0"/>
          </a:p>
        </p:txBody>
      </p:sp>
      <p:sp>
        <p:nvSpPr>
          <p:cNvPr id="8" name="TextBox 15"/>
          <p:cNvSpPr txBox="1"/>
          <p:nvPr/>
        </p:nvSpPr>
        <p:spPr>
          <a:xfrm>
            <a:off x="6356041" y="457913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 </a:t>
            </a:r>
            <a:r>
              <a:rPr lang="en-US" i="1" dirty="0" smtClean="0"/>
              <a:t>H</a:t>
            </a:r>
            <a:r>
              <a:rPr lang="en-US" baseline="-25000" dirty="0" smtClean="0"/>
              <a:t>c2</a:t>
            </a:r>
            <a:r>
              <a:rPr lang="en-US" dirty="0" smtClean="0"/>
              <a:t> is increased in case of N-infusion at 140 °C and </a:t>
            </a:r>
            <a:r>
              <a:rPr lang="en-US" dirty="0"/>
              <a:t>160 °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275" y="5877272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Higher N concentration for 140 and 160C/48hrs treatments.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33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Nb Sample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smtClean="0"/>
              <a:t>at IHEP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32001"/>
            <a:ext cx="8219256" cy="329416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TOF-SIMS / SEM / PPMS &amp; MPMS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	</a:t>
            </a:r>
            <a:r>
              <a:rPr lang="de-DE" sz="2400" dirty="0" err="1" smtClean="0"/>
              <a:t>Doped</a:t>
            </a:r>
            <a:r>
              <a:rPr lang="de-DE" sz="2400" dirty="0" smtClean="0"/>
              <a:t> </a:t>
            </a:r>
            <a:r>
              <a:rPr lang="de-DE" sz="2400" dirty="0" err="1" smtClean="0"/>
              <a:t>samples</a:t>
            </a:r>
            <a:r>
              <a:rPr lang="de-DE" sz="2400" dirty="0" smtClean="0"/>
              <a:t> (OTIC </a:t>
            </a:r>
            <a:r>
              <a:rPr lang="de-DE" sz="2400" dirty="0" err="1" smtClean="0"/>
              <a:t>furnace</a:t>
            </a:r>
            <a:r>
              <a:rPr lang="de-DE" sz="2400" dirty="0" smtClean="0"/>
              <a:t>)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	SS/SIS </a:t>
            </a:r>
            <a:r>
              <a:rPr lang="de-DE" sz="2400" dirty="0" err="1" smtClean="0"/>
              <a:t>samples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781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" y="3429000"/>
            <a:ext cx="3738552" cy="304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32" y="4538464"/>
            <a:ext cx="1762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66" y="4378796"/>
            <a:ext cx="3476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Theoretical insight on the roles </a:t>
            </a:r>
            <a:r>
              <a:rPr lang="en-US" sz="2800" dirty="0" smtClean="0"/>
              <a:t>of </a:t>
            </a:r>
            <a:r>
              <a:rPr lang="de-DE" sz="2800" dirty="0" err="1" smtClean="0"/>
              <a:t>disorder</a:t>
            </a:r>
            <a:r>
              <a:rPr lang="de-DE" sz="2800" dirty="0" smtClean="0"/>
              <a:t> </a:t>
            </a:r>
            <a:r>
              <a:rPr lang="de-DE" sz="2800" dirty="0" err="1"/>
              <a:t>heterogeneity</a:t>
            </a:r>
            <a:r>
              <a:rPr lang="de-DE" sz="2800" dirty="0"/>
              <a:t> </a:t>
            </a:r>
            <a:r>
              <a:rPr lang="de-DE" sz="2800" dirty="0" smtClean="0"/>
              <a:t>in </a:t>
            </a:r>
            <a:r>
              <a:rPr lang="de-DE" sz="2800" dirty="0" err="1" smtClean="0"/>
              <a:t>enhancing</a:t>
            </a:r>
            <a:r>
              <a:rPr lang="de-DE" sz="2800" dirty="0" smtClean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maximum</a:t>
            </a:r>
            <a:r>
              <a:rPr lang="de-DE" sz="2800" dirty="0"/>
              <a:t> </a:t>
            </a:r>
            <a:r>
              <a:rPr lang="de-DE" sz="2800" dirty="0" err="1"/>
              <a:t>gradients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6" y="1412776"/>
            <a:ext cx="72644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0" y="1340768"/>
            <a:ext cx="4410564" cy="235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 </a:t>
            </a:r>
            <a:r>
              <a:rPr lang="de-DE" dirty="0" err="1" smtClean="0"/>
              <a:t>muSR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946592" cy="26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77072"/>
            <a:ext cx="245838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83768" y="3835180"/>
            <a:ext cx="4108389" cy="2710433"/>
            <a:chOff x="35496" y="2392204"/>
            <a:chExt cx="4320000" cy="255581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392204"/>
              <a:ext cx="4320000" cy="2555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34"/>
            <p:cNvSpPr/>
            <p:nvPr/>
          </p:nvSpPr>
          <p:spPr>
            <a:xfrm>
              <a:off x="2817794" y="2571512"/>
              <a:ext cx="203259" cy="205267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" name="Rectangle 57"/>
            <p:cNvSpPr/>
            <p:nvPr/>
          </p:nvSpPr>
          <p:spPr>
            <a:xfrm>
              <a:off x="3348036" y="2571512"/>
              <a:ext cx="287214" cy="199781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 rot="-5400000">
              <a:off x="2777075" y="3986809"/>
              <a:ext cx="1073652" cy="24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b="1">
                  <a:latin typeface="Calibri" pitchFamily="34" charset="0"/>
                  <a:cs typeface="Arial" pitchFamily="34" charset="0"/>
                </a:rPr>
                <a:t>Theoretical </a:t>
              </a:r>
              <a:r>
                <a:rPr lang="en-CA" altLang="en-US" sz="1400" b="1" i="1">
                  <a:latin typeface="Calibri" pitchFamily="34" charset="0"/>
                  <a:cs typeface="Arial" pitchFamily="34" charset="0"/>
                </a:rPr>
                <a:t>B</a:t>
              </a:r>
              <a:r>
                <a:rPr lang="en-CA" altLang="en-US" sz="1400" b="1" baseline="-25000">
                  <a:latin typeface="Calibri" pitchFamily="34" charset="0"/>
                  <a:cs typeface="Arial" pitchFamily="34" charset="0"/>
                </a:rPr>
                <a:t>sh</a:t>
              </a:r>
            </a:p>
          </p:txBody>
        </p:sp>
        <p:sp>
          <p:nvSpPr>
            <p:cNvPr id="12" name="TextBox 59"/>
            <p:cNvSpPr txBox="1">
              <a:spLocks noChangeArrowheads="1"/>
            </p:cNvSpPr>
            <p:nvPr/>
          </p:nvSpPr>
          <p:spPr bwMode="auto">
            <a:xfrm rot="-5400000">
              <a:off x="2305372" y="3976212"/>
              <a:ext cx="1072302" cy="24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b="1">
                  <a:latin typeface="Calibri" pitchFamily="34" charset="0"/>
                  <a:cs typeface="Arial" pitchFamily="34" charset="0"/>
                </a:rPr>
                <a:t>Theoretical </a:t>
              </a:r>
              <a:r>
                <a:rPr lang="en-CA" altLang="en-US" sz="1400" b="1" i="1">
                  <a:latin typeface="Calibri" pitchFamily="34" charset="0"/>
                  <a:cs typeface="Arial" pitchFamily="34" charset="0"/>
                </a:rPr>
                <a:t>B</a:t>
              </a:r>
              <a:r>
                <a:rPr lang="en-CA" altLang="en-US" sz="1400" b="1" baseline="-25000">
                  <a:latin typeface="Calibri" pitchFamily="34" charset="0"/>
                  <a:cs typeface="Arial" pitchFamily="34" charset="0"/>
                </a:rPr>
                <a:t>c1</a:t>
              </a:r>
            </a:p>
          </p:txBody>
        </p:sp>
      </p:grp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6295231" y="3909824"/>
            <a:ext cx="2848769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CA" altLang="en-US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Recently MgB</a:t>
            </a:r>
            <a:r>
              <a:rPr lang="en-CA" altLang="en-US" sz="1400" baseline="-25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CA" altLang="en-US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and Nb</a:t>
            </a:r>
            <a:r>
              <a:rPr lang="en-CA" altLang="en-US" sz="1400" baseline="-25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lang="en-CA" altLang="en-US" sz="14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Sn on niobium samples of different thickness have been teste</a:t>
            </a:r>
            <a:r>
              <a:rPr lang="en-CA" altLang="en-US" sz="14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d.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4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Findings: A layer of a higher T</a:t>
            </a:r>
            <a:r>
              <a:rPr lang="en-US" altLang="en-US" sz="1400" b="1" baseline="-250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en-US" altLang="en-US" sz="14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material on niobium can enhance the field of first entry by about 40% from a field consistent with H</a:t>
            </a:r>
            <a:r>
              <a:rPr lang="en-US" altLang="en-US" sz="1400" b="1" baseline="-250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c1</a:t>
            </a:r>
            <a:r>
              <a:rPr lang="en-US" altLang="en-US" sz="14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to a field consistent with </a:t>
            </a:r>
            <a:r>
              <a:rPr lang="en-US" altLang="en-US" sz="1400" b="1" i="1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lang="en-US" altLang="en-US" sz="1400" b="1" baseline="-25000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sh</a:t>
            </a:r>
            <a:r>
              <a:rPr lang="en-US" altLang="en-US" sz="1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400" dirty="0">
                <a:latin typeface="Calibri" pitchFamily="34" charset="0"/>
                <a:cs typeface="Arial" pitchFamily="34" charset="0"/>
              </a:rPr>
              <a:t>This enhancement does not depend on material or thickness suggesting that superheating is indeed induced in niobium by the </a:t>
            </a:r>
            <a:r>
              <a:rPr lang="en-US" altLang="en-US" sz="1400" dirty="0" err="1" smtClean="0">
                <a:latin typeface="Calibri" pitchFamily="34" charset="0"/>
                <a:cs typeface="Arial" pitchFamily="34" charset="0"/>
              </a:rPr>
              <a:t>overlayer</a:t>
            </a:r>
            <a:endParaRPr lang="en-US" altLang="en-US" sz="1400" baseline="-250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Numbers…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5257800"/>
          </a:xfrm>
        </p:spPr>
        <p:txBody>
          <a:bodyPr>
            <a:normAutofit/>
          </a:bodyPr>
          <a:lstStyle/>
          <a:p>
            <a:r>
              <a:rPr lang="de-DE" dirty="0" smtClean="0"/>
              <a:t>4 Sessions</a:t>
            </a:r>
          </a:p>
          <a:p>
            <a:pPr lvl="1"/>
            <a:r>
              <a:rPr lang="de-DE" dirty="0" smtClean="0"/>
              <a:t>2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/ 1 Sample </a:t>
            </a:r>
            <a:r>
              <a:rPr lang="de-DE" dirty="0" err="1" smtClean="0"/>
              <a:t>related</a:t>
            </a:r>
            <a:r>
              <a:rPr lang="de-DE" dirty="0" smtClean="0"/>
              <a:t> / 1 </a:t>
            </a:r>
            <a:r>
              <a:rPr lang="de-DE" dirty="0" err="1" smtClean="0"/>
              <a:t>Theory</a:t>
            </a:r>
            <a:r>
              <a:rPr lang="de-DE" dirty="0"/>
              <a:t> </a:t>
            </a:r>
            <a:r>
              <a:rPr lang="de-DE" dirty="0" err="1" smtClean="0"/>
              <a:t>related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 smtClean="0"/>
              <a:t>18 </a:t>
            </a:r>
            <a:r>
              <a:rPr lang="de-DE" dirty="0" err="1" smtClean="0"/>
              <a:t>Contributions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	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3184748" y="3062064"/>
            <a:ext cx="3619500" cy="2743200"/>
            <a:chOff x="4788024" y="3429000"/>
            <a:chExt cx="3619500" cy="2743200"/>
          </a:xfrm>
        </p:grpSpPr>
        <p:graphicFrame>
          <p:nvGraphicFramePr>
            <p:cNvPr id="4" name="Diagramm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0248167"/>
                </p:ext>
              </p:extLst>
            </p:nvPr>
          </p:nvGraphicFramePr>
          <p:xfrm>
            <a:off x="4788024" y="3429000"/>
            <a:ext cx="36195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feld 4"/>
            <p:cNvSpPr txBox="1"/>
            <p:nvPr/>
          </p:nvSpPr>
          <p:spPr>
            <a:xfrm>
              <a:off x="6732240" y="4725144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North </a:t>
              </a:r>
              <a:r>
                <a:rPr lang="de-DE" sz="1200" b="1" dirty="0" err="1" smtClean="0"/>
                <a:t>America</a:t>
              </a:r>
              <a:endParaRPr lang="de-DE" sz="1200" b="1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508104" y="466416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Asia</a:t>
              </a:r>
              <a:endParaRPr lang="de-DE" sz="1200" b="1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940152" y="3800073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Europe</a:t>
              </a:r>
              <a:endParaRPr lang="de-DE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8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Cornell </a:t>
            </a:r>
            <a:r>
              <a:rPr lang="de-DE" dirty="0" err="1"/>
              <a:t>Theory</a:t>
            </a:r>
            <a:endParaRPr lang="de-DE" dirty="0"/>
          </a:p>
        </p:txBody>
      </p:sp>
      <p:grpSp>
        <p:nvGrpSpPr>
          <p:cNvPr id="4" name="Group 15"/>
          <p:cNvGrpSpPr/>
          <p:nvPr/>
        </p:nvGrpSpPr>
        <p:grpSpPr>
          <a:xfrm>
            <a:off x="245544" y="476672"/>
            <a:ext cx="2588637" cy="3186354"/>
            <a:chOff x="5181600" y="2301240"/>
            <a:chExt cx="3352800" cy="3566160"/>
          </a:xfrm>
        </p:grpSpPr>
        <p:pic>
          <p:nvPicPr>
            <p:cNvPr id="5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301240"/>
              <a:ext cx="1855190" cy="3566160"/>
            </a:xfrm>
            <a:prstGeom prst="rect">
              <a:avLst/>
            </a:prstGeom>
          </p:spPr>
        </p:pic>
        <p:cxnSp>
          <p:nvCxnSpPr>
            <p:cNvPr id="6" name="Straight Arrow Connector 17"/>
            <p:cNvCxnSpPr/>
            <p:nvPr/>
          </p:nvCxnSpPr>
          <p:spPr>
            <a:xfrm flipH="1">
              <a:off x="6477000" y="2938451"/>
              <a:ext cx="679938" cy="109549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bevel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20"/>
            <p:cNvSpPr txBox="1"/>
            <p:nvPr/>
          </p:nvSpPr>
          <p:spPr>
            <a:xfrm>
              <a:off x="7234674" y="2557046"/>
              <a:ext cx="1071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ortex line</a:t>
              </a:r>
              <a:endPara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21"/>
            <p:cNvCxnSpPr/>
            <p:nvPr/>
          </p:nvCxnSpPr>
          <p:spPr>
            <a:xfrm flipH="1" flipV="1">
              <a:off x="6477000" y="3778817"/>
              <a:ext cx="685800" cy="3118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bevel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2"/>
            <p:cNvCxnSpPr/>
            <p:nvPr/>
          </p:nvCxnSpPr>
          <p:spPr>
            <a:xfrm flipH="1">
              <a:off x="6705600" y="3826366"/>
              <a:ext cx="453924" cy="669434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bevel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3"/>
            <p:cNvSpPr txBox="1"/>
            <p:nvPr/>
          </p:nvSpPr>
          <p:spPr>
            <a:xfrm>
              <a:off x="7136410" y="3530025"/>
              <a:ext cx="1397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mpurities (point defects)</a:t>
              </a:r>
              <a:endPara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9832" y="1270381"/>
            <a:ext cx="3854789" cy="2679079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05064"/>
            <a:ext cx="3515883" cy="263691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5063"/>
            <a:ext cx="3532740" cy="2649555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6660232" y="1600200"/>
            <a:ext cx="2483768" cy="50544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Model </a:t>
            </a:r>
            <a:r>
              <a:rPr lang="de-DE" sz="2000" dirty="0" err="1" smtClean="0"/>
              <a:t>flux</a:t>
            </a:r>
            <a:r>
              <a:rPr lang="de-DE" sz="2000" dirty="0" smtClean="0"/>
              <a:t> </a:t>
            </a:r>
            <a:r>
              <a:rPr lang="de-DE" sz="2000" dirty="0" err="1" smtClean="0"/>
              <a:t>pinning</a:t>
            </a:r>
            <a:r>
              <a:rPr lang="de-DE" sz="2000" dirty="0" smtClean="0"/>
              <a:t> </a:t>
            </a:r>
            <a:r>
              <a:rPr lang="de-DE" sz="2000" dirty="0" err="1" smtClean="0"/>
              <a:t>dynamics</a:t>
            </a:r>
            <a:r>
              <a:rPr lang="de-DE" sz="2000" dirty="0" smtClean="0"/>
              <a:t> in Nb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random</a:t>
            </a:r>
            <a:r>
              <a:rPr lang="de-DE" sz="2000" dirty="0" smtClean="0"/>
              <a:t> </a:t>
            </a:r>
            <a:r>
              <a:rPr lang="de-DE" sz="2000" dirty="0" err="1" smtClean="0"/>
              <a:t>impurity</a:t>
            </a:r>
            <a:r>
              <a:rPr lang="de-DE" sz="2000" dirty="0" smtClean="0"/>
              <a:t> </a:t>
            </a:r>
            <a:r>
              <a:rPr lang="de-DE" sz="2000" dirty="0" err="1" smtClean="0"/>
              <a:t>distribution</a:t>
            </a:r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dirty="0" err="1" smtClean="0"/>
              <a:t>Apply</a:t>
            </a:r>
            <a:r>
              <a:rPr lang="de-DE" sz="2000" dirty="0" smtClean="0"/>
              <a:t> </a:t>
            </a:r>
            <a:r>
              <a:rPr lang="de-DE" sz="2000" dirty="0" err="1" smtClean="0"/>
              <a:t>Gurevich</a:t>
            </a:r>
            <a:r>
              <a:rPr lang="de-DE" sz="2000" dirty="0" smtClean="0"/>
              <a:t> QP-</a:t>
            </a:r>
            <a:r>
              <a:rPr lang="de-DE" sz="2000" dirty="0" err="1" smtClean="0"/>
              <a:t>Heating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relation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heating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mfp</a:t>
            </a:r>
            <a:endParaRPr lang="de-DE" sz="2000" dirty="0" smtClean="0"/>
          </a:p>
          <a:p>
            <a:r>
              <a:rPr lang="de-DE" sz="2000" dirty="0" err="1" smtClean="0"/>
              <a:t>Investigate</a:t>
            </a:r>
            <a:r>
              <a:rPr lang="de-DE" sz="2000" dirty="0" smtClean="0"/>
              <a:t> f-</a:t>
            </a:r>
            <a:r>
              <a:rPr lang="de-DE" sz="2000" dirty="0" err="1" smtClean="0"/>
              <a:t>dependency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model</a:t>
            </a:r>
            <a:endParaRPr lang="de-DE" sz="2000" dirty="0"/>
          </a:p>
        </p:txBody>
      </p:sp>
      <p:sp>
        <p:nvSpPr>
          <p:cNvPr id="15" name="TextBox 17"/>
          <p:cNvSpPr txBox="1"/>
          <p:nvPr/>
        </p:nvSpPr>
        <p:spPr>
          <a:xfrm>
            <a:off x="5580112" y="22768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CO-Infusion</a:t>
            </a:r>
          </a:p>
          <a:p>
            <a:pPr algn="ctr"/>
            <a:r>
              <a:rPr lang="en-US" sz="1200" dirty="0" smtClean="0"/>
              <a:t>(1.3 GHz)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93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Dunning</a:t>
            </a:r>
            <a:r>
              <a:rPr lang="de-DE" dirty="0" smtClean="0"/>
              <a:t>-Kruger </a:t>
            </a:r>
            <a:r>
              <a:rPr lang="de-DE" dirty="0" err="1" smtClean="0"/>
              <a:t>Effect</a:t>
            </a:r>
            <a:endParaRPr lang="de-DE" dirty="0"/>
          </a:p>
        </p:txBody>
      </p:sp>
      <p:pic>
        <p:nvPicPr>
          <p:cNvPr id="3074" name="Picture 2" descr="Bildergebnis fÃ¼r dunning kruger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632848" cy="56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60031" y="2780928"/>
            <a:ext cx="1584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(?)</a:t>
            </a:r>
            <a:endParaRPr lang="de-DE" dirty="0"/>
          </a:p>
        </p:txBody>
      </p:sp>
      <p:sp>
        <p:nvSpPr>
          <p:cNvPr id="3" name="Geschweifte Klammer rechts 2"/>
          <p:cNvSpPr/>
          <p:nvPr/>
        </p:nvSpPr>
        <p:spPr>
          <a:xfrm rot="16200000">
            <a:off x="5470661" y="2602346"/>
            <a:ext cx="432049" cy="1653308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860031" y="4509120"/>
            <a:ext cx="388843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Makes</a:t>
            </a:r>
            <a:r>
              <a:rPr lang="de-DE" dirty="0" smtClean="0"/>
              <a:t> sense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„High Q“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„High G“ </a:t>
            </a:r>
            <a:r>
              <a:rPr lang="de-DE" dirty="0" err="1" smtClean="0"/>
              <a:t>to</a:t>
            </a:r>
            <a:r>
              <a:rPr lang="de-DE" dirty="0" smtClean="0"/>
              <a:t> „High Q at High G“?</a:t>
            </a:r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showed</a:t>
            </a:r>
            <a:r>
              <a:rPr lang="de-DE" dirty="0" smtClean="0"/>
              <a:t> a strong </a:t>
            </a:r>
            <a:r>
              <a:rPr lang="de-DE" dirty="0" err="1" smtClean="0"/>
              <a:t>entanglement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3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„Magic“</a:t>
            </a:r>
            <a:endParaRPr lang="de-DE" dirty="0"/>
          </a:p>
        </p:txBody>
      </p:sp>
      <p:pic>
        <p:nvPicPr>
          <p:cNvPr id="1026" name="Picture 2" descr="Bildergebnis fÃ¼r queen its a kind of ma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20" y="2132856"/>
            <a:ext cx="3024336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queen it's a kind of magic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9121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Update KEK on Infusion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4016174"/>
            <a:ext cx="3979671" cy="272519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Intensive </a:t>
            </a:r>
            <a:r>
              <a:rPr lang="de-DE" sz="2400" dirty="0" err="1" smtClean="0"/>
              <a:t>Effort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Failed</a:t>
            </a:r>
            <a:r>
              <a:rPr lang="de-DE" sz="2400" dirty="0" smtClean="0"/>
              <a:t> &amp; </a:t>
            </a:r>
            <a:r>
              <a:rPr lang="de-DE" sz="2400" dirty="0" err="1" smtClean="0"/>
              <a:t>successfull</a:t>
            </a:r>
            <a:r>
              <a:rPr lang="de-DE" sz="2400" dirty="0" smtClean="0"/>
              <a:t> </a:t>
            </a:r>
            <a:r>
              <a:rPr lang="de-DE" sz="2400" dirty="0" err="1" smtClean="0"/>
              <a:t>runs</a:t>
            </a:r>
            <a:r>
              <a:rPr lang="de-DE" sz="2400" dirty="0" smtClean="0"/>
              <a:t> @ </a:t>
            </a:r>
            <a:r>
              <a:rPr lang="de-DE" sz="2400" dirty="0" err="1" smtClean="0"/>
              <a:t>JParc</a:t>
            </a:r>
            <a:r>
              <a:rPr lang="de-DE" sz="2400" dirty="0" smtClean="0"/>
              <a:t> </a:t>
            </a:r>
            <a:r>
              <a:rPr lang="de-DE" sz="2400" dirty="0" err="1" smtClean="0"/>
              <a:t>Furnace</a:t>
            </a:r>
            <a:endParaRPr lang="de-DE" sz="2400" dirty="0" smtClean="0"/>
          </a:p>
          <a:p>
            <a:r>
              <a:rPr lang="de-DE" sz="2400" dirty="0" smtClean="0"/>
              <a:t>New </a:t>
            </a:r>
            <a:r>
              <a:rPr lang="de-DE" sz="2400" dirty="0" err="1" smtClean="0"/>
              <a:t>furnace</a:t>
            </a:r>
            <a:r>
              <a:rPr lang="de-DE" sz="2400" dirty="0" smtClean="0"/>
              <a:t> at KEK</a:t>
            </a: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75" y="4005064"/>
            <a:ext cx="505939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300192" cy="28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N-infusion at </a:t>
            </a:r>
            <a:r>
              <a:rPr lang="en-US" dirty="0" err="1"/>
              <a:t>JLab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8534" y="1600200"/>
            <a:ext cx="5265466" cy="4525963"/>
          </a:xfrm>
        </p:spPr>
        <p:txBody>
          <a:bodyPr/>
          <a:lstStyle/>
          <a:p>
            <a:r>
              <a:rPr lang="en-US" dirty="0" smtClean="0"/>
              <a:t>Successful infusion runs at multiple temperatures</a:t>
            </a:r>
          </a:p>
          <a:p>
            <a:endParaRPr lang="en-US" dirty="0"/>
          </a:p>
          <a:p>
            <a:r>
              <a:rPr lang="en-US" dirty="0" smtClean="0"/>
              <a:t>Need to inject at higher T to succeed</a:t>
            </a:r>
          </a:p>
          <a:p>
            <a:endParaRPr lang="en-US" dirty="0"/>
          </a:p>
          <a:p>
            <a:r>
              <a:rPr lang="en-US" dirty="0" smtClean="0"/>
              <a:t>Upgrade of furnace diagnostics &amp;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231008" cy="267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hakal\Documents\Data\Cavity test\RDT-14\RDT14_Run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8" y="3895178"/>
            <a:ext cx="343517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Infusion R&amp;D at DESY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5936" y="4149080"/>
            <a:ext cx="5148064" cy="2708920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successfull</a:t>
            </a:r>
            <a:r>
              <a:rPr lang="de-DE" sz="2000" dirty="0" smtClean="0"/>
              <a:t> </a:t>
            </a:r>
            <a:r>
              <a:rPr lang="de-DE" sz="2000" dirty="0" err="1" smtClean="0"/>
              <a:t>infusion</a:t>
            </a:r>
            <a:r>
              <a:rPr lang="de-DE" sz="2000" dirty="0" smtClean="0"/>
              <a:t> </a:t>
            </a:r>
            <a:r>
              <a:rPr lang="de-DE" sz="2000" dirty="0" err="1" smtClean="0"/>
              <a:t>yet</a:t>
            </a:r>
            <a:r>
              <a:rPr lang="de-DE" sz="2000" dirty="0" smtClean="0"/>
              <a:t> – extensive R&amp;D on </a:t>
            </a:r>
            <a:r>
              <a:rPr lang="de-DE" sz="2000" dirty="0" err="1" smtClean="0"/>
              <a:t>necessary</a:t>
            </a:r>
            <a:r>
              <a:rPr lang="de-DE" sz="2000" dirty="0" smtClean="0"/>
              <a:t> </a:t>
            </a:r>
            <a:r>
              <a:rPr lang="de-DE" sz="2000" dirty="0" err="1" smtClean="0"/>
              <a:t>furnace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endParaRPr lang="de-DE" sz="2000" dirty="0" smtClean="0"/>
          </a:p>
          <a:p>
            <a:r>
              <a:rPr lang="de-DE" sz="2000" dirty="0" err="1" smtClean="0"/>
              <a:t>Collaboration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labs</a:t>
            </a:r>
            <a:r>
              <a:rPr lang="de-DE" sz="2000" dirty="0" smtClean="0"/>
              <a:t>  </a:t>
            </a:r>
            <a:endParaRPr lang="de-DE" sz="2000" dirty="0"/>
          </a:p>
        </p:txBody>
      </p:sp>
      <p:pic>
        <p:nvPicPr>
          <p:cNvPr id="11" name="Picture 2" descr="C:\Users\wenskm\Dropbox\DESY\Other\1DE10_Verglei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8696"/>
            <a:ext cx="5117353" cy="24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-13590" y="1333546"/>
            <a:ext cx="4680520" cy="2686471"/>
            <a:chOff x="76200" y="548680"/>
            <a:chExt cx="8991599" cy="5638799"/>
          </a:xfrm>
        </p:grpSpPr>
        <p:pic>
          <p:nvPicPr>
            <p:cNvPr id="5" name="tab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548680"/>
              <a:ext cx="8991599" cy="5638799"/>
            </a:xfrm>
            <a:prstGeom prst="rect">
              <a:avLst/>
            </a:prstGeom>
          </p:spPr>
        </p:pic>
        <p:pic>
          <p:nvPicPr>
            <p:cNvPr id="6" name="Picture 2" descr="C:\Users\cbate\Dropbox\SRF\Präsentationen\fla_Seminar_annualreview_29_01_2018\pictures\E3_1de18\1DE18QvsE_better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74"/>
            <a:stretch/>
          </p:blipFill>
          <p:spPr bwMode="auto">
            <a:xfrm>
              <a:off x="116541" y="1481010"/>
              <a:ext cx="915725" cy="68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8"/>
            <p:cNvPicPr>
              <a:picLocks noChangeAspect="1"/>
            </p:cNvPicPr>
            <p:nvPr/>
          </p:nvPicPr>
          <p:blipFill rotWithShape="1">
            <a:blip r:embed="rId5" cstate="print">
              <a:lum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" r="25679"/>
            <a:stretch/>
          </p:blipFill>
          <p:spPr>
            <a:xfrm>
              <a:off x="132164" y="2363817"/>
              <a:ext cx="895167" cy="686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cbate\Dropbox\SRF\Präsentationen\TTCMailand_presentation_2018\pictures\QvsE_1DE16_for_D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25"/>
            <a:stretch/>
          </p:blipFill>
          <p:spPr bwMode="auto">
            <a:xfrm>
              <a:off x="116541" y="3228321"/>
              <a:ext cx="915725" cy="70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cbate\Dropbox\SRF\Präsentationen\TTCMailand_presentation_2018\pictures\QvsE_1DE16_for_D6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97"/>
            <a:stretch/>
          </p:blipFill>
          <p:spPr bwMode="auto">
            <a:xfrm>
              <a:off x="88014" y="4206280"/>
              <a:ext cx="1027555" cy="77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86"/>
            <a:stretch/>
          </p:blipFill>
          <p:spPr bwMode="auto">
            <a:xfrm>
              <a:off x="116541" y="5196880"/>
              <a:ext cx="100646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nhaltsplatzhalter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37" y="4309320"/>
            <a:ext cx="4152381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on high Q/high G R&amp;D @ FNAL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3799552"/>
            <a:ext cx="4546847" cy="2941815"/>
          </a:xfrm>
        </p:spPr>
        <p:txBody>
          <a:bodyPr>
            <a:normAutofit/>
          </a:bodyPr>
          <a:lstStyle/>
          <a:p>
            <a:r>
              <a:rPr lang="de-DE" sz="2000" dirty="0" smtClean="0"/>
              <a:t>Air </a:t>
            </a:r>
            <a:r>
              <a:rPr lang="de-DE" sz="2000" dirty="0" err="1" smtClean="0"/>
              <a:t>leak</a:t>
            </a:r>
            <a:r>
              <a:rPr lang="de-DE" sz="2000" dirty="0" smtClean="0"/>
              <a:t> in </a:t>
            </a:r>
            <a:r>
              <a:rPr lang="de-DE" sz="2000" dirty="0" err="1" smtClean="0"/>
              <a:t>injection</a:t>
            </a:r>
            <a:r>
              <a:rPr lang="de-DE" sz="2000" dirty="0" smtClean="0"/>
              <a:t> </a:t>
            </a:r>
            <a:r>
              <a:rPr lang="de-DE" sz="2000" dirty="0" err="1" smtClean="0"/>
              <a:t>valve</a:t>
            </a:r>
            <a:r>
              <a:rPr lang="de-DE" sz="2000" dirty="0" smtClean="0"/>
              <a:t> </a:t>
            </a:r>
            <a:r>
              <a:rPr lang="de-DE" sz="2000" dirty="0" err="1" smtClean="0"/>
              <a:t>fixed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Showed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infusion</a:t>
            </a:r>
            <a:r>
              <a:rPr lang="de-DE" sz="2000" dirty="0" smtClean="0"/>
              <a:t> </a:t>
            </a:r>
            <a:r>
              <a:rPr lang="de-DE" sz="2000" dirty="0" err="1" smtClean="0"/>
              <a:t>works</a:t>
            </a:r>
            <a:r>
              <a:rPr lang="de-DE" sz="2000" dirty="0" smtClean="0"/>
              <a:t> on BCP </a:t>
            </a:r>
            <a:r>
              <a:rPr lang="de-DE" sz="2000" dirty="0" err="1" smtClean="0"/>
              <a:t>cavities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„Magic </a:t>
            </a:r>
            <a:r>
              <a:rPr lang="de-DE" sz="2000" dirty="0" err="1" smtClean="0"/>
              <a:t>low</a:t>
            </a:r>
            <a:r>
              <a:rPr lang="de-DE" sz="2000" dirty="0" smtClean="0"/>
              <a:t> T bake“</a:t>
            </a:r>
          </a:p>
          <a:p>
            <a:pPr lvl="1"/>
            <a:r>
              <a:rPr lang="de-DE" sz="1600" dirty="0" smtClean="0"/>
              <a:t>Luck </a:t>
            </a:r>
            <a:r>
              <a:rPr lang="de-DE" sz="1600" dirty="0" err="1" smtClean="0"/>
              <a:t>favors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prepared</a:t>
            </a:r>
            <a:endParaRPr lang="de-DE" sz="16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="" xmlns:a16="http://schemas.microsoft.com/office/drawing/2014/main" id="{0A17B5B8-18E4-40FA-97B1-24355810F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3469159" cy="267480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24744"/>
            <a:ext cx="3341428" cy="26895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A81E024B-72BB-7A44-806E-955D031962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3" y="4030334"/>
            <a:ext cx="3960440" cy="26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on infusion studies at Cornell</a:t>
            </a:r>
            <a:endParaRPr lang="de-DE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648405" cy="27363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3495827" cy="2621870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6789"/>
            <a:ext cx="3596217" cy="2697163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3553544" y="3746614"/>
            <a:ext cx="5194920" cy="285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Successful Infusion run with N</a:t>
            </a:r>
          </a:p>
          <a:p>
            <a:r>
              <a:rPr lang="en-US" sz="2000" dirty="0" smtClean="0"/>
              <a:t>Showed that Anti-Q-Slope possible with ArCO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infusion</a:t>
            </a:r>
          </a:p>
          <a:p>
            <a:r>
              <a:rPr lang="en-US" sz="2000" dirty="0" smtClean="0"/>
              <a:t>Extend the R&amp;D towards different frequencies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6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Latest insight from high-frequency cavity </a:t>
            </a:r>
            <a:r>
              <a:rPr lang="en-US" sz="2800" dirty="0" smtClean="0"/>
              <a:t>experiments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</a:t>
            </a:r>
            <a:endParaRPr lang="de-DE" dirty="0"/>
          </a:p>
        </p:txBody>
      </p:sp>
      <p:graphicFrame>
        <p:nvGraphicFramePr>
          <p:cNvPr id="5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76067"/>
              </p:ext>
            </p:extLst>
          </p:nvPr>
        </p:nvGraphicFramePr>
        <p:xfrm>
          <a:off x="269669" y="1340768"/>
          <a:ext cx="7174135" cy="15240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3067">
                  <a:extLst>
                    <a:ext uri="{9D8B030D-6E8A-4147-A177-3AD203B41FA5}">
                      <a16:colId xmlns="" xmlns:a16="http://schemas.microsoft.com/office/drawing/2014/main" val="4126712307"/>
                    </a:ext>
                  </a:extLst>
                </a:gridCol>
                <a:gridCol w="1292251">
                  <a:extLst>
                    <a:ext uri="{9D8B030D-6E8A-4147-A177-3AD203B41FA5}">
                      <a16:colId xmlns="" xmlns:a16="http://schemas.microsoft.com/office/drawing/2014/main" val="74129779"/>
                    </a:ext>
                  </a:extLst>
                </a:gridCol>
                <a:gridCol w="1299808">
                  <a:extLst>
                    <a:ext uri="{9D8B030D-6E8A-4147-A177-3AD203B41FA5}">
                      <a16:colId xmlns="" xmlns:a16="http://schemas.microsoft.com/office/drawing/2014/main" val="1034010350"/>
                    </a:ext>
                  </a:extLst>
                </a:gridCol>
                <a:gridCol w="1254467">
                  <a:extLst>
                    <a:ext uri="{9D8B030D-6E8A-4147-A177-3AD203B41FA5}">
                      <a16:colId xmlns="" xmlns:a16="http://schemas.microsoft.com/office/drawing/2014/main" val="2341772828"/>
                    </a:ext>
                  </a:extLst>
                </a:gridCol>
                <a:gridCol w="1264542">
                  <a:extLst>
                    <a:ext uri="{9D8B030D-6E8A-4147-A177-3AD203B41FA5}">
                      <a16:colId xmlns="" xmlns:a16="http://schemas.microsoft.com/office/drawing/2014/main" val="423786215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650</a:t>
                      </a:r>
                      <a:r>
                        <a:rPr lang="en-US" sz="1400" baseline="0" dirty="0"/>
                        <a:t>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48156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84894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5756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 C baking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30369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2/6 N-doping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3042989"/>
                  </a:ext>
                </a:extLst>
              </a:tr>
            </a:tbl>
          </a:graphicData>
        </a:graphic>
      </p:graphicFrame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5" y="1667183"/>
            <a:ext cx="230410" cy="256925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5" y="1986041"/>
            <a:ext cx="230410" cy="256925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85" y="2266719"/>
            <a:ext cx="230410" cy="256925"/>
          </a:xfrm>
          <a:prstGeom prst="rect">
            <a:avLst/>
          </a:prstGeom>
        </p:spPr>
      </p:pic>
      <p:pic>
        <p:nvPicPr>
          <p:cNvPr id="9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59" y="2581303"/>
            <a:ext cx="230410" cy="256925"/>
          </a:xfrm>
          <a:prstGeom prst="rect">
            <a:avLst/>
          </a:prstGeom>
        </p:spPr>
      </p:pic>
      <p:pic>
        <p:nvPicPr>
          <p:cNvPr id="1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13" y="2598013"/>
            <a:ext cx="230410" cy="256925"/>
          </a:xfrm>
          <a:prstGeom prst="rect">
            <a:avLst/>
          </a:prstGeom>
        </p:spPr>
      </p:pic>
      <p:pic>
        <p:nvPicPr>
          <p:cNvPr id="11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41" y="1986040"/>
            <a:ext cx="230410" cy="256925"/>
          </a:xfrm>
          <a:prstGeom prst="rect">
            <a:avLst/>
          </a:prstGeom>
        </p:spPr>
      </p:pic>
      <p:pic>
        <p:nvPicPr>
          <p:cNvPr id="12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29" y="2281804"/>
            <a:ext cx="230410" cy="256925"/>
          </a:xfrm>
          <a:prstGeom prst="rect">
            <a:avLst/>
          </a:prstGeom>
        </p:spPr>
      </p:pic>
      <p:pic>
        <p:nvPicPr>
          <p:cNvPr id="13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2" y="2283546"/>
            <a:ext cx="230410" cy="256925"/>
          </a:xfrm>
          <a:prstGeom prst="rect">
            <a:avLst/>
          </a:prstGeom>
        </p:spPr>
      </p:pic>
      <p:pic>
        <p:nvPicPr>
          <p:cNvPr id="14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33" y="2281804"/>
            <a:ext cx="230410" cy="256925"/>
          </a:xfrm>
          <a:prstGeom prst="rect">
            <a:avLst/>
          </a:prstGeom>
        </p:spPr>
      </p:pic>
      <p:pic>
        <p:nvPicPr>
          <p:cNvPr id="15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2" y="2587267"/>
            <a:ext cx="230410" cy="256925"/>
          </a:xfrm>
          <a:prstGeom prst="rect">
            <a:avLst/>
          </a:prstGeom>
        </p:spPr>
      </p:pic>
      <p:pic>
        <p:nvPicPr>
          <p:cNvPr id="16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41" y="2599304"/>
            <a:ext cx="230410" cy="256925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="" xmlns:a16="http://schemas.microsoft.com/office/drawing/2014/main" id="{51D3FF28-360E-42F1-89DF-918F413FB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92" y="1689486"/>
            <a:ext cx="230410" cy="256925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B0D797BD-F2A9-4A61-9D39-62980171D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2" y="3140968"/>
            <a:ext cx="2843548" cy="2303936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A0C1F66E-774D-434E-B609-B55D92480E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/>
          <a:stretch/>
        </p:blipFill>
        <p:spPr>
          <a:xfrm>
            <a:off x="3416794" y="2897930"/>
            <a:ext cx="4086195" cy="2655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1187624" y="5517232"/>
                <a:ext cx="6876256" cy="1298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higher the frequency, the higher the probability to met condition for non-equilibrium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N-doping may modify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allowing to see non equilibrium effects at lower frequencies</a:t>
                </a:r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517232"/>
                <a:ext cx="6876256" cy="1298689"/>
              </a:xfrm>
              <a:prstGeom prst="rect">
                <a:avLst/>
              </a:prstGeom>
              <a:blipFill rotWithShape="1">
                <a:blip r:embed="rId5"/>
                <a:stretch>
                  <a:fillRect l="-621" t="-2347" r="-709" b="-27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Bildschirmpräsentation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Larissa-Design</vt:lpstr>
      <vt:lpstr>KGPlot</vt:lpstr>
      <vt:lpstr>WG3 Summary ’High Q and high gradient performance’ </vt:lpstr>
      <vt:lpstr>Some Numbers…</vt:lpstr>
      <vt:lpstr>…and some kind of „Magic“</vt:lpstr>
      <vt:lpstr>Status Update KEK on Infusion</vt:lpstr>
      <vt:lpstr>Update on N-infusion at JLab</vt:lpstr>
      <vt:lpstr>Infusion R&amp;D at DESY</vt:lpstr>
      <vt:lpstr>Update on high Q/high G R&amp;D @ FNAL</vt:lpstr>
      <vt:lpstr>Update on infusion studies at Cornell</vt:lpstr>
      <vt:lpstr>Latest insight from high-frequency cavity experiments</vt:lpstr>
      <vt:lpstr>Nitrogen Doping Study at Peking University</vt:lpstr>
      <vt:lpstr>N-doping study at KEK</vt:lpstr>
      <vt:lpstr>Nb3Sn Results from FNAL</vt:lpstr>
      <vt:lpstr>Results of the direct cutout studies of a N-infused cavity</vt:lpstr>
      <vt:lpstr>Sample analysis at KEK</vt:lpstr>
      <vt:lpstr>Surface study of nitrogen-infused Nb samples</vt:lpstr>
      <vt:lpstr>Sample Analysis: Understanding the RF performance of SRF cavities</vt:lpstr>
      <vt:lpstr>Nb Sample analysis at IHEP</vt:lpstr>
      <vt:lpstr>Theoretical insight on the roles of disorder heterogeneity in enhancing the maximum gradients</vt:lpstr>
      <vt:lpstr>Insights from  muSR</vt:lpstr>
      <vt:lpstr>Cornell Theory</vt:lpstr>
      <vt:lpstr>Dunning-Kruger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WG3 Summary</dc:title>
  <dc:creator>Wenskat, Marc</dc:creator>
  <cp:lastModifiedBy>Wenskat, Marc</cp:lastModifiedBy>
  <cp:revision>42</cp:revision>
  <dcterms:created xsi:type="dcterms:W3CDTF">2018-06-28T11:22:49Z</dcterms:created>
  <dcterms:modified xsi:type="dcterms:W3CDTF">2018-06-28T23:22:53Z</dcterms:modified>
</cp:coreProperties>
</file>