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26"/>
  </p:notesMasterIdLst>
  <p:handoutMasterIdLst>
    <p:handoutMasterId r:id="rId27"/>
  </p:handoutMasterIdLst>
  <p:sldIdLst>
    <p:sldId id="368" r:id="rId2"/>
    <p:sldId id="371" r:id="rId3"/>
    <p:sldId id="383" r:id="rId4"/>
    <p:sldId id="384" r:id="rId5"/>
    <p:sldId id="372" r:id="rId6"/>
    <p:sldId id="377" r:id="rId7"/>
    <p:sldId id="378" r:id="rId8"/>
    <p:sldId id="379" r:id="rId9"/>
    <p:sldId id="380" r:id="rId10"/>
    <p:sldId id="381" r:id="rId11"/>
    <p:sldId id="382" r:id="rId12"/>
    <p:sldId id="385" r:id="rId13"/>
    <p:sldId id="386" r:id="rId14"/>
    <p:sldId id="387" r:id="rId15"/>
    <p:sldId id="388" r:id="rId16"/>
    <p:sldId id="389" r:id="rId17"/>
    <p:sldId id="390" r:id="rId18"/>
    <p:sldId id="397" r:id="rId19"/>
    <p:sldId id="398" r:id="rId20"/>
    <p:sldId id="392" r:id="rId21"/>
    <p:sldId id="391" r:id="rId22"/>
    <p:sldId id="393" r:id="rId23"/>
    <p:sldId id="395" r:id="rId24"/>
    <p:sldId id="39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FF"/>
    <a:srgbClr val="009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 autoAdjust="0"/>
    <p:restoredTop sz="94745" autoAdjust="0"/>
  </p:normalViewPr>
  <p:slideViewPr>
    <p:cSldViewPr snapToGrid="0" snapToObjects="1">
      <p:cViewPr>
        <p:scale>
          <a:sx n="80" d="100"/>
          <a:sy n="80" d="100"/>
        </p:scale>
        <p:origin x="-57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2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4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3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77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2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53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10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80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068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233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9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5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3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9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35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12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6961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A9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25/06/2018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25/06/2018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25/06/2018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25/06/2018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EB7F02-23E8-4847-B927-C98503FEA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  <p:sldLayoutId id="2147483827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0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32777"/>
            <a:ext cx="5191125" cy="2082023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latin typeface="Myriad Pro" charset="0"/>
                <a:ea typeface="ＭＳ Ｐゴシック" charset="0"/>
              </a:rPr>
              <a:t>HWR/QWR Test Data</a:t>
            </a:r>
            <a:br>
              <a:rPr lang="en-CA" dirty="0" smtClean="0">
                <a:latin typeface="Myriad Pro" charset="0"/>
                <a:ea typeface="ＭＳ Ｐゴシック" charset="0"/>
              </a:rPr>
            </a:br>
            <a:r>
              <a:rPr lang="en-CA" dirty="0" smtClean="0">
                <a:latin typeface="Myriad Pro" charset="0"/>
                <a:ea typeface="ＭＳ Ｐゴシック" charset="0"/>
              </a:rPr>
              <a:t/>
            </a:r>
            <a:br>
              <a:rPr lang="en-CA" dirty="0" smtClean="0">
                <a:latin typeface="Myriad Pro" charset="0"/>
                <a:ea typeface="ＭＳ Ｐゴシック" charset="0"/>
              </a:rPr>
            </a:br>
            <a: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Bob </a:t>
            </a:r>
            <a:r>
              <a:rPr lang="en-US" sz="2400" dirty="0" err="1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Laxdal</a:t>
            </a:r>
            <a: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, </a:t>
            </a:r>
            <a:r>
              <a:rPr lang="en-US" sz="2400" dirty="0" err="1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Zhongyuan</a:t>
            </a:r>
            <a: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 Yao</a:t>
            </a:r>
            <a:b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</a:br>
            <a: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  <a:t>TRIUMF</a:t>
            </a:r>
            <a:br>
              <a:rPr lang="en-US" sz="2400" dirty="0">
                <a:solidFill>
                  <a:srgbClr val="514843"/>
                </a:solidFill>
                <a:latin typeface="Myriad Pro" charset="0"/>
                <a:ea typeface="ＭＳ Ｐゴシック" charset="0"/>
              </a:rPr>
            </a:br>
            <a:endParaRPr lang="en-US" sz="2200" b="0" dirty="0">
              <a:solidFill>
                <a:srgbClr val="00A9FF"/>
              </a:solidFill>
              <a:latin typeface="Myriad Pro" charset="0"/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164" y="3819525"/>
            <a:ext cx="3938833" cy="9003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June 26, </a:t>
            </a:r>
            <a:r>
              <a:rPr lang="en-US" sz="2000" dirty="0"/>
              <a:t>2018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95249" y="6276975"/>
            <a:ext cx="11496674" cy="641497"/>
            <a:chOff x="0" y="4648986"/>
            <a:chExt cx="9133805" cy="505035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4648986"/>
              <a:ext cx="9133805" cy="505035"/>
              <a:chOff x="13854" y="4611600"/>
              <a:chExt cx="10514090" cy="53035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629413" y="4615397"/>
                <a:ext cx="3894216" cy="51732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4799" y="4611600"/>
                <a:ext cx="3450490" cy="5235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7059" y="4650145"/>
                <a:ext cx="2350885" cy="408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3854" y="4612674"/>
                <a:ext cx="2957945" cy="529281"/>
                <a:chOff x="13855" y="4614219"/>
                <a:chExt cx="2957945" cy="529281"/>
              </a:xfrm>
            </p:grpSpPr>
            <p:pic>
              <p:nvPicPr>
                <p:cNvPr id="14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55" y="4614219"/>
                  <a:ext cx="2957945" cy="529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13855" y="5031960"/>
                  <a:ext cx="2530681" cy="10477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5644069" y="4614228"/>
                <a:ext cx="381000" cy="945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69078" y="4615395"/>
                <a:ext cx="225721" cy="5225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923" y="4691828"/>
              <a:ext cx="917955" cy="382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70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356545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QWR BCS Resistance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353087"/>
            <a:ext cx="3219450" cy="4314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CA" dirty="0" smtClean="0"/>
              <a:t>Manipulation of the data can be done to extract </a:t>
            </a:r>
            <a:r>
              <a:rPr lang="en-CA" dirty="0" smtClean="0"/>
              <a:t>R</a:t>
            </a:r>
            <a:r>
              <a:rPr lang="en-CA" baseline="-25000" dirty="0" smtClean="0"/>
              <a:t>BCS</a:t>
            </a:r>
            <a:r>
              <a:rPr lang="en-CA" dirty="0" smtClean="0"/>
              <a:t> </a:t>
            </a:r>
            <a:r>
              <a:rPr lang="en-CA" dirty="0" smtClean="0"/>
              <a:t>as a function of field</a:t>
            </a:r>
          </a:p>
          <a:p>
            <a:pPr>
              <a:lnSpc>
                <a:spcPct val="120000"/>
              </a:lnSpc>
            </a:pPr>
            <a:r>
              <a:rPr lang="en-CA" dirty="0" smtClean="0"/>
              <a:t>Note how the 120C bake has lowered the base </a:t>
            </a:r>
            <a:r>
              <a:rPr lang="en-CA" dirty="0"/>
              <a:t>R</a:t>
            </a:r>
            <a:r>
              <a:rPr lang="en-CA" baseline="-25000" dirty="0"/>
              <a:t>BCS</a:t>
            </a:r>
            <a:r>
              <a:rPr lang="en-CA" dirty="0" smtClean="0"/>
              <a:t> </a:t>
            </a:r>
            <a:r>
              <a:rPr lang="en-CA" dirty="0" smtClean="0"/>
              <a:t>and significantly decreased the field dependence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4913" y="1353086"/>
            <a:ext cx="8229599" cy="49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634177" y="2185492"/>
                <a:ext cx="3880421" cy="965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177" y="2185492"/>
                <a:ext cx="3880421" cy="965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696308" y="2200732"/>
            <a:ext cx="1718078" cy="965136"/>
          </a:xfrm>
          <a:prstGeom prst="rect">
            <a:avLst/>
          </a:prstGeom>
          <a:noFill/>
          <a:ln w="28575">
            <a:solidFill>
              <a:srgbClr val="A02A1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6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/>
              <a:t>Quadratic Dependent R</a:t>
            </a:r>
            <a:r>
              <a:rPr lang="en-US" sz="4000" baseline="-25000" dirty="0"/>
              <a:t>BCS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95" y="1376648"/>
            <a:ext cx="5957455" cy="2042827"/>
          </a:xfrm>
        </p:spPr>
        <p:txBody>
          <a:bodyPr>
            <a:normAutofit fontScale="92500" lnSpcReduction="10000"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13F7C"/>
                </a:solidFill>
              </a:rPr>
              <a:t>120C Bake </a:t>
            </a:r>
            <a:r>
              <a:rPr lang="en-US" sz="2400" dirty="0">
                <a:solidFill>
                  <a:srgbClr val="113F7C"/>
                </a:solidFill>
              </a:rPr>
              <a:t>reduced R</a:t>
            </a:r>
            <a:r>
              <a:rPr lang="en-US" sz="2400" baseline="-25000" dirty="0">
                <a:solidFill>
                  <a:srgbClr val="113F7C"/>
                </a:solidFill>
              </a:rPr>
              <a:t>BCS0 </a:t>
            </a:r>
            <a:r>
              <a:rPr lang="en-US" sz="2400" dirty="0">
                <a:solidFill>
                  <a:srgbClr val="113F7C"/>
                </a:solidFill>
              </a:rPr>
              <a:t>and field dependent coefficient.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Field dependence is quadratic for </a:t>
            </a:r>
            <a:r>
              <a:rPr lang="en-US" sz="2400" dirty="0" err="1">
                <a:solidFill>
                  <a:srgbClr val="113F7C"/>
                </a:solidFill>
              </a:rPr>
              <a:t>B</a:t>
            </a:r>
            <a:r>
              <a:rPr lang="en-US" sz="2400" baseline="-25000" dirty="0" err="1">
                <a:solidFill>
                  <a:srgbClr val="113F7C"/>
                </a:solidFill>
              </a:rPr>
              <a:t>peak</a:t>
            </a:r>
            <a:r>
              <a:rPr lang="en-US" sz="2400" dirty="0">
                <a:solidFill>
                  <a:srgbClr val="113F7C"/>
                </a:solidFill>
              </a:rPr>
              <a:t>&lt;40mT.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Slope is stronger than quadratic at the field of &gt;60mT</a:t>
            </a:r>
            <a:r>
              <a:rPr lang="en-US" sz="1800" dirty="0">
                <a:solidFill>
                  <a:srgbClr val="113F7C"/>
                </a:solidFill>
              </a:rPr>
              <a:t>. </a:t>
            </a:r>
            <a:endParaRPr lang="en-US" sz="2000" dirty="0">
              <a:solidFill>
                <a:srgbClr val="113F7C"/>
              </a:solidFill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155" y="753295"/>
            <a:ext cx="4637705" cy="27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155" y="3689722"/>
            <a:ext cx="4643571" cy="278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88101"/>
              </p:ext>
            </p:extLst>
          </p:nvPr>
        </p:nvGraphicFramePr>
        <p:xfrm>
          <a:off x="1066801" y="4162424"/>
          <a:ext cx="4676142" cy="21945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558714"/>
                <a:gridCol w="1558714"/>
                <a:gridCol w="1558714"/>
              </a:tblGrid>
              <a:tr h="34490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BCS0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4K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+mn-lt"/>
                          <a:cs typeface="Arial" panose="020B0604020202020204" pitchFamily="34" charset="0"/>
                          <a:sym typeface="Symbol"/>
                        </a:rPr>
                        <a:t></a:t>
                      </a:r>
                      <a:endParaRPr lang="en-US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13.03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9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7.53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3890723" y="4958492"/>
            <a:ext cx="349250" cy="37068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90723" y="5710967"/>
            <a:ext cx="349250" cy="37068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60342" y="5710967"/>
            <a:ext cx="349250" cy="37068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60342" y="4958492"/>
            <a:ext cx="349250" cy="37068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66801" y="3302509"/>
                <a:ext cx="5006977" cy="85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2400" b="1" i="1" smtClean="0">
                          <a:latin typeface="Cambria Math"/>
                        </a:rPr>
                        <m:t>(</m:t>
                      </m:r>
                      <m:r>
                        <a:rPr lang="en-US" sz="2400" b="1" i="1" smtClean="0">
                          <a:latin typeface="Cambria Math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</a:rPr>
                        <m:t>+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𝜸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3302509"/>
                <a:ext cx="5006977" cy="859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7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Gap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1" y="1014698"/>
            <a:ext cx="5718420" cy="2042827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Field dependence of energy gap is not obvious in low and medium field.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Bake increased average value of energy gap by about 20</a:t>
            </a:r>
            <a:r>
              <a:rPr lang="en-US" sz="2400" dirty="0" smtClean="0">
                <a:solidFill>
                  <a:srgbClr val="113F7C"/>
                </a:solidFill>
              </a:rPr>
              <a:t>%.</a:t>
            </a:r>
            <a:endParaRPr lang="en-US" sz="2400" dirty="0">
              <a:solidFill>
                <a:srgbClr val="113F7C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155" y="564050"/>
            <a:ext cx="4643571" cy="27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155" y="3513558"/>
            <a:ext cx="4643571" cy="278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18374" y="3197288"/>
                <a:ext cx="2975943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374" y="3197288"/>
                <a:ext cx="2975943" cy="8404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16341"/>
              </p:ext>
            </p:extLst>
          </p:nvPr>
        </p:nvGraphicFramePr>
        <p:xfrm>
          <a:off x="1102723" y="4496114"/>
          <a:ext cx="4407244" cy="14833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203622"/>
                <a:gridCol w="1101811"/>
                <a:gridCol w="1101811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</a:t>
                      </a:r>
                      <a:endParaRPr lang="en-US" sz="1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6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Fitting Parameter A*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1" y="1014698"/>
            <a:ext cx="5718420" cy="2042827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Bake effect for A* is not obvious with these two data set. The differences are within error bars.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51674" y="2977166"/>
                <a:ext cx="2975943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674" y="2977166"/>
                <a:ext cx="2975943" cy="8404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8221" y="490716"/>
            <a:ext cx="4643571" cy="27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92" y="3397409"/>
            <a:ext cx="4634500" cy="278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802522"/>
              </p:ext>
            </p:extLst>
          </p:nvPr>
        </p:nvGraphicFramePr>
        <p:xfrm>
          <a:off x="1062954" y="4169976"/>
          <a:ext cx="4407244" cy="14833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203622"/>
                <a:gridCol w="1101811"/>
                <a:gridCol w="1101811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A*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∙K/MHz</a:t>
                      </a:r>
                      <a:r>
                        <a:rPr lang="en-US" sz="18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4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0.110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0.133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0.155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2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356545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QWR Residual Resistance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353086"/>
            <a:ext cx="3305175" cy="34760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dirty="0" err="1" smtClean="0"/>
              <a:t>R</a:t>
            </a:r>
            <a:r>
              <a:rPr lang="en-CA" sz="2400" baseline="-25000" dirty="0" err="1" smtClean="0"/>
              <a:t>res</a:t>
            </a:r>
            <a:r>
              <a:rPr lang="en-CA" sz="2400" dirty="0" smtClean="0"/>
              <a:t> corresponds to the non exponential term</a:t>
            </a:r>
          </a:p>
          <a:p>
            <a:pPr>
              <a:lnSpc>
                <a:spcPct val="100000"/>
              </a:lnSpc>
            </a:pPr>
            <a:r>
              <a:rPr lang="en-CA" sz="2400" dirty="0" smtClean="0"/>
              <a:t>Also responsible for Q-slope but this looks more linear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351015"/>
            <a:ext cx="8229599" cy="49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99264" y="2183421"/>
                <a:ext cx="3880421" cy="965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64" y="2183421"/>
                <a:ext cx="3880421" cy="965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633635" y="2301074"/>
            <a:ext cx="859039" cy="847483"/>
          </a:xfrm>
          <a:prstGeom prst="rect">
            <a:avLst/>
          </a:prstGeom>
          <a:noFill/>
          <a:ln w="28575">
            <a:solidFill>
              <a:srgbClr val="A02A1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Linear Dependence of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res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31" y="1028115"/>
            <a:ext cx="5718420" cy="2042827"/>
          </a:xfrm>
        </p:spPr>
        <p:txBody>
          <a:bodyPr>
            <a:normAutofit lnSpcReduction="10000"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Bake increased R</a:t>
            </a:r>
            <a:r>
              <a:rPr lang="en-US" sz="2400" baseline="-25000" dirty="0">
                <a:solidFill>
                  <a:srgbClr val="113F7C"/>
                </a:solidFill>
              </a:rPr>
              <a:t>res0 </a:t>
            </a:r>
            <a:r>
              <a:rPr lang="en-US" sz="2400" dirty="0">
                <a:solidFill>
                  <a:srgbClr val="113F7C"/>
                </a:solidFill>
              </a:rPr>
              <a:t>and field dependent slope.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13F7C"/>
                </a:solidFill>
              </a:rPr>
              <a:t>High </a:t>
            </a:r>
            <a:r>
              <a:rPr lang="en-US" altLang="zh-CN" sz="2400" dirty="0" err="1">
                <a:solidFill>
                  <a:srgbClr val="113F7C"/>
                </a:solidFill>
              </a:rPr>
              <a:t>R</a:t>
            </a:r>
            <a:r>
              <a:rPr lang="en-US" altLang="zh-CN" sz="2400" baseline="-25000" dirty="0" err="1">
                <a:solidFill>
                  <a:srgbClr val="113F7C"/>
                </a:solidFill>
              </a:rPr>
              <a:t>res</a:t>
            </a:r>
            <a:r>
              <a:rPr lang="en-US" altLang="zh-CN" sz="2400" dirty="0">
                <a:solidFill>
                  <a:srgbClr val="113F7C"/>
                </a:solidFill>
              </a:rPr>
              <a:t> of HWR is suspected due to cool down procedure and trapped flux.</a:t>
            </a:r>
            <a:endParaRPr lang="en-US" sz="2400" dirty="0">
              <a:solidFill>
                <a:srgbClr val="113F7C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3F7C"/>
                </a:solidFill>
              </a:rPr>
              <a:t>R</a:t>
            </a:r>
            <a:r>
              <a:rPr lang="en-US" sz="2400" baseline="-25000" dirty="0">
                <a:solidFill>
                  <a:srgbClr val="113F7C"/>
                </a:solidFill>
              </a:rPr>
              <a:t>res1</a:t>
            </a:r>
            <a:r>
              <a:rPr lang="en-US" sz="2400" dirty="0">
                <a:solidFill>
                  <a:srgbClr val="113F7C"/>
                </a:solidFill>
              </a:rPr>
              <a:t> is proportional to frequency within error bar.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92" y="522582"/>
            <a:ext cx="4634500" cy="278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292" y="3455927"/>
            <a:ext cx="4634500" cy="278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56427" y="3065893"/>
                <a:ext cx="3688574" cy="859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24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27" y="3065893"/>
                <a:ext cx="3688574" cy="8599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300005"/>
              </p:ext>
            </p:extLst>
          </p:nvPr>
        </p:nvGraphicFramePr>
        <p:xfrm>
          <a:off x="1434429" y="4020406"/>
          <a:ext cx="4407243" cy="22250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469081"/>
                <a:gridCol w="1469081"/>
                <a:gridCol w="146908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res0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kern="12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res1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2.09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3.07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Down Arrow 15"/>
          <p:cNvSpPr/>
          <p:nvPr/>
        </p:nvSpPr>
        <p:spPr>
          <a:xfrm flipV="1">
            <a:off x="3978041" y="4933174"/>
            <a:ext cx="349250" cy="3709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V="1">
            <a:off x="3978041" y="5702269"/>
            <a:ext cx="349250" cy="3709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V="1">
            <a:off x="5334417" y="5702670"/>
            <a:ext cx="349250" cy="3709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5334651" y="4933174"/>
            <a:ext cx="349250" cy="37092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356545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QWR Residual Resistance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351015"/>
            <a:ext cx="3305175" cy="366866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CA" dirty="0" err="1" smtClean="0"/>
              <a:t>R</a:t>
            </a:r>
            <a:r>
              <a:rPr lang="en-CA" baseline="-25000" dirty="0" err="1" smtClean="0"/>
              <a:t>res</a:t>
            </a:r>
            <a:r>
              <a:rPr lang="en-CA" dirty="0" smtClean="0"/>
              <a:t> corresponds to the non exponential term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Also responsible for Q-slope but this looks more linear</a:t>
            </a:r>
            <a:endParaRPr lang="en-CA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1351015"/>
            <a:ext cx="8229599" cy="494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699264" y="2183421"/>
                <a:ext cx="3880421" cy="965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𝑨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264" y="2183421"/>
                <a:ext cx="3880421" cy="9651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633635" y="2301074"/>
            <a:ext cx="859039" cy="847483"/>
          </a:xfrm>
          <a:prstGeom prst="rect">
            <a:avLst/>
          </a:prstGeom>
          <a:noFill/>
          <a:ln w="28575">
            <a:solidFill>
              <a:srgbClr val="A02A17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356545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QWR 4K Q-slope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1353086"/>
            <a:ext cx="3143250" cy="33028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The Q-slope is a combination of </a:t>
            </a:r>
            <a:r>
              <a:rPr lang="en-CA" dirty="0" smtClean="0"/>
              <a:t>R</a:t>
            </a:r>
            <a:r>
              <a:rPr lang="en-CA" baseline="-25000" dirty="0" smtClean="0"/>
              <a:t>BCS</a:t>
            </a:r>
            <a:r>
              <a:rPr lang="en-CA" dirty="0" smtClean="0"/>
              <a:t>(B</a:t>
            </a:r>
            <a:r>
              <a:rPr lang="en-CA" dirty="0" smtClean="0"/>
              <a:t>) and </a:t>
            </a:r>
            <a:r>
              <a:rPr lang="en-CA" dirty="0" err="1" smtClean="0"/>
              <a:t>R</a:t>
            </a:r>
            <a:r>
              <a:rPr lang="en-CA" baseline="-25000" dirty="0" err="1" smtClean="0"/>
              <a:t>res</a:t>
            </a:r>
            <a:r>
              <a:rPr lang="en-CA" dirty="0" smtClean="0"/>
              <a:t> (B)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Both linear and quadratic terms are identified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03" y="1321126"/>
            <a:ext cx="8229599" cy="4941185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flipV="1">
            <a:off x="7070391" y="3627680"/>
            <a:ext cx="395416" cy="426929"/>
          </a:xfrm>
          <a:prstGeom prst="down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32093" y="1471252"/>
                <a:ext cx="4275721" cy="987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2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093" y="1471252"/>
                <a:ext cx="4275721" cy="987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14271" y="4655959"/>
                <a:ext cx="4511363" cy="987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2800" b="1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𝜸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271" y="4655959"/>
                <a:ext cx="4511363" cy="987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10913" y="1611668"/>
            <a:ext cx="859039" cy="847483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6506" y="4786850"/>
            <a:ext cx="931547" cy="847483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53103" y="1471252"/>
            <a:ext cx="1619250" cy="9878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111113" y="4646889"/>
            <a:ext cx="1213615" cy="99696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22468" y="2230338"/>
            <a:ext cx="777935" cy="771525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67103" y="2616100"/>
            <a:ext cx="3250817" cy="203985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Geometry Factor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0" y="1028116"/>
            <a:ext cx="5680319" cy="25172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/>
              <a:t>C</a:t>
            </a:r>
            <a:r>
              <a:rPr lang="en-CA" dirty="0" smtClean="0"/>
              <a:t>omparing performances of field dependent </a:t>
            </a:r>
            <a:r>
              <a:rPr lang="en-CA" dirty="0" err="1" smtClean="0"/>
              <a:t>Rs</a:t>
            </a:r>
            <a:r>
              <a:rPr lang="en-CA" dirty="0" smtClean="0"/>
              <a:t> across different cavities requires more than Q</a:t>
            </a:r>
            <a:r>
              <a:rPr lang="en-CA" baseline="-25000" dirty="0" smtClean="0"/>
              <a:t>0</a:t>
            </a:r>
            <a:r>
              <a:rPr lang="en-CA" dirty="0" smtClean="0"/>
              <a:t>(B)=G/</a:t>
            </a:r>
            <a:r>
              <a:rPr lang="en-CA" dirty="0" err="1" smtClean="0"/>
              <a:t>R</a:t>
            </a:r>
            <a:r>
              <a:rPr lang="en-CA" baseline="-25000" dirty="0" err="1" smtClean="0"/>
              <a:t>s</a:t>
            </a:r>
            <a:r>
              <a:rPr lang="en-CA" dirty="0" smtClean="0"/>
              <a:t>(B) since G is dependent on </a:t>
            </a:r>
            <a:r>
              <a:rPr lang="en-CA" dirty="0" err="1" smtClean="0"/>
              <a:t>R</a:t>
            </a:r>
            <a:r>
              <a:rPr lang="en-CA" baseline="-25000" dirty="0" err="1" smtClean="0"/>
              <a:t>s</a:t>
            </a:r>
            <a:r>
              <a:rPr lang="en-CA" dirty="0" smtClean="0"/>
              <a:t>(B)</a:t>
            </a:r>
          </a:p>
          <a:p>
            <a:pPr>
              <a:lnSpc>
                <a:spcPct val="120000"/>
              </a:lnSpc>
            </a:pPr>
            <a:r>
              <a:rPr lang="en-CA" dirty="0"/>
              <a:t>Extracting accurately the surface resistance </a:t>
            </a:r>
            <a:r>
              <a:rPr lang="en-CA" dirty="0" smtClean="0"/>
              <a:t>from experimental </a:t>
            </a:r>
            <a:r>
              <a:rPr lang="en-CA" dirty="0"/>
              <a:t>data requires to take into account the field </a:t>
            </a:r>
            <a:r>
              <a:rPr lang="en-CA" dirty="0" smtClean="0"/>
              <a:t>distribution over </a:t>
            </a:r>
            <a:r>
              <a:rPr lang="en-CA" dirty="0"/>
              <a:t>the accelerating structure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53" y="-5727"/>
            <a:ext cx="4890628" cy="2750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53" y="2421096"/>
            <a:ext cx="4890628" cy="27509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02716" y="3539130"/>
            <a:ext cx="4336108" cy="2708429"/>
            <a:chOff x="1202716" y="3193973"/>
            <a:chExt cx="4336108" cy="2708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18" y="3193973"/>
                  <a:ext cx="2602006" cy="779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𝑮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/>
                                            <a:ea typeface="Cambria Math"/>
                                          </a:rPr>
                                          <m:t>𝑹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/>
                                            <a:ea typeface="Cambria Math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𝑩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)|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𝑩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𝒅𝒔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𝑩</m:t>
                                    </m:r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/>
                                    <a:ea typeface="Cambria Math"/>
                                  </a:rPr>
                                  <m:t>𝒅𝒔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18" y="3193973"/>
                  <a:ext cx="2602006" cy="77912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1575097" y="4039369"/>
                  <a:ext cx="3325654" cy="375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5097" y="4039369"/>
                  <a:ext cx="3325654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4516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346647" y="4469746"/>
                  <a:ext cx="3646368" cy="65941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𝑮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sSubSup>
                          <m:sSub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  <m:sup/>
                            </m:sSubSup>
                          </m:e>
                          <m:sub/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n-US" b="1" i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647" y="4469746"/>
                  <a:ext cx="3646368" cy="6594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1963329" y="5123278"/>
                  <a:ext cx="2413001" cy="7791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𝒅𝒔</m:t>
                                </m:r>
                              </m:e>
                            </m:nary>
                          </m:num>
                          <m:den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en-US" b="1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sSup>
                                  <m:sSupPr>
                                    <m:ctrlPr>
                                      <a:rPr lang="en-US" b="1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/</m:t>
                                    </m:r>
                                    <m:sSubSup>
                                      <m:sSubSupPr>
                                        <m:ctrlPr>
                                          <a:rPr lang="en-US" b="1" i="1">
                                            <a:latin typeface="Cambria Math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𝑩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  <m:sup/>
                                    </m:sSub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𝒅𝒔</m:t>
                                </m:r>
                              </m:e>
                            </m:nary>
                          </m:den>
                        </m:f>
                      </m:oMath>
                    </m:oMathPara>
                  </a14:m>
                  <a:endParaRPr lang="en-US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329" y="5123278"/>
                  <a:ext cx="2413001" cy="77912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202716" y="3247160"/>
                  <a:ext cx="1083823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𝑮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  <m:r>
                          <a:rPr lang="en-US" b="1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716" y="3247160"/>
                  <a:ext cx="1083823" cy="65941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2280494" y="3396255"/>
              <a:ext cx="753762" cy="298191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57065"/>
              </p:ext>
            </p:extLst>
          </p:nvPr>
        </p:nvGraphicFramePr>
        <p:xfrm>
          <a:off x="6882714" y="5023634"/>
          <a:ext cx="3962658" cy="1124712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320886"/>
                <a:gridCol w="1320886"/>
                <a:gridCol w="1320886"/>
              </a:tblGrid>
              <a:tr h="37490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800" b="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HWR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β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β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lang="en-US" sz="18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0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From </a:t>
            </a:r>
            <a:r>
              <a:rPr lang="en-US" sz="4000" dirty="0" err="1"/>
              <a:t>R</a:t>
            </a:r>
            <a:r>
              <a:rPr lang="en-US" sz="4000" baseline="-25000" dirty="0" err="1"/>
              <a:t>s</a:t>
            </a:r>
            <a:r>
              <a:rPr lang="en-US" sz="4000" dirty="0"/>
              <a:t>(</a:t>
            </a:r>
            <a:r>
              <a:rPr lang="en-US" sz="4000" dirty="0" err="1"/>
              <a:t>B</a:t>
            </a:r>
            <a:r>
              <a:rPr lang="en-US" sz="4000" baseline="-25000" dirty="0" err="1"/>
              <a:t>p</a:t>
            </a:r>
            <a:r>
              <a:rPr lang="en-US" sz="4000" dirty="0"/>
              <a:t>) to </a:t>
            </a:r>
            <a:r>
              <a:rPr lang="en-US" sz="4000" dirty="0" err="1" smtClean="0"/>
              <a:t>R</a:t>
            </a:r>
            <a:r>
              <a:rPr lang="en-US" sz="4000" baseline="-25000" dirty="0" err="1" smtClean="0"/>
              <a:t>s</a:t>
            </a:r>
            <a:r>
              <a:rPr lang="en-US" sz="4000" dirty="0" smtClean="0"/>
              <a:t>(B)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05" y="3655637"/>
            <a:ext cx="4013445" cy="22250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dirty="0" smtClean="0"/>
              <a:t>After corrections the true linear and quadratic </a:t>
            </a:r>
            <a:r>
              <a:rPr lang="en-CA" dirty="0" err="1" smtClean="0"/>
              <a:t>R</a:t>
            </a:r>
            <a:r>
              <a:rPr lang="en-CA" baseline="-25000" dirty="0" err="1" smtClean="0"/>
              <a:t>s</a:t>
            </a:r>
            <a:r>
              <a:rPr lang="en-CA" dirty="0" smtClean="0"/>
              <a:t>(B) field </a:t>
            </a:r>
            <a:r>
              <a:rPr lang="en-CA" dirty="0" smtClean="0"/>
              <a:t>dependence can be determined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76829"/>
              </p:ext>
            </p:extLst>
          </p:nvPr>
        </p:nvGraphicFramePr>
        <p:xfrm>
          <a:off x="4438652" y="3655637"/>
          <a:ext cx="6353174" cy="22250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609723"/>
                <a:gridCol w="1200150"/>
                <a:gridCol w="1143000"/>
                <a:gridCol w="1066800"/>
                <a:gridCol w="13335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res1</a:t>
                      </a:r>
                      <a:endParaRPr lang="en-US" sz="1800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b="1" kern="12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res1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>
                          <a:latin typeface="+mn-lt"/>
                          <a:cs typeface="Arial" panose="020B0604020202020204" pitchFamily="34" charset="0"/>
                          <a:sym typeface="Symbol"/>
                        </a:rPr>
                        <a:t></a:t>
                      </a:r>
                      <a:endParaRPr lang="en-US" sz="18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aseline="0" dirty="0" smtClean="0">
                          <a:latin typeface="+mn-lt"/>
                          <a:cs typeface="Arial" panose="020B0604020202020204" pitchFamily="34" charset="0"/>
                          <a:sym typeface="Symbol"/>
                        </a:rPr>
                        <a:t>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800" baseline="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l-G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9.76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121.6</a:t>
                      </a:r>
                      <a:endParaRPr lang="en-US" sz="1800" b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22.2</a:t>
                      </a:r>
                      <a:endParaRPr lang="en-US" sz="1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en-US" sz="18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 BCP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</a:t>
                      </a:r>
                      <a:endParaRPr lang="en-US" sz="18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63.6</a:t>
                      </a:r>
                      <a:endParaRPr lang="en-US" sz="1800" b="0" baseline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HWR</a:t>
                      </a:r>
                      <a:r>
                        <a:rPr lang="en-US" sz="18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Bake</a:t>
                      </a:r>
                      <a:endParaRPr lang="en-US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44.7</a:t>
                      </a:r>
                      <a:endParaRPr lang="en-US" sz="1800" b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24.8</a:t>
                      </a:r>
                      <a:endParaRPr lang="en-US" sz="1800" b="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06863" y="1321052"/>
                <a:ext cx="2814938" cy="668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18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63" y="1321052"/>
                <a:ext cx="2814938" cy="6680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3469" y="2009446"/>
                <a:ext cx="2968825" cy="668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r>
                        <a:rPr lang="en-US" sz="1800" b="1" i="1" smtClean="0">
                          <a:latin typeface="Cambria Math"/>
                          <a:ea typeface="Cambria Math"/>
                        </a:rPr>
                        <m:t>𝜸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469" y="2009446"/>
                <a:ext cx="2968825" cy="668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9603" y="1335030"/>
                <a:ext cx="2957540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>
                              <a:latin typeface="Cambria Math"/>
                            </a:rPr>
                            <m:t>𝒓𝒆𝒔</m:t>
                          </m:r>
                          <m:r>
                            <a:rPr lang="en-US" sz="1800" b="1" i="1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1800" b="1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𝒓𝒆𝒔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 </m:t>
                      </m:r>
                      <m:r>
                        <a:rPr lang="en-US" sz="1800" b="1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latin typeface="Cambria Math"/>
                            </a:rPr>
                            <m:t>𝑩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latin typeface="Cambria Math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800" b="1" i="1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603" y="1335030"/>
                <a:ext cx="2957540" cy="657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99874" y="2009445"/>
                <a:ext cx="3060133" cy="657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/>
                            </a:rPr>
                            <m:t>𝑩𝑪𝑺</m:t>
                          </m:r>
                          <m:r>
                            <a:rPr lang="en-US" sz="1800" b="1" i="1" smtClean="0">
                              <a:latin typeface="Cambria Math"/>
                            </a:rPr>
                            <m:t>𝟎</m:t>
                          </m:r>
                        </m:sub>
                        <m:sup/>
                      </m:sSubSup>
                      <m:r>
                        <a:rPr lang="en-US" sz="1800" b="1" i="1" smtClean="0">
                          <a:latin typeface="Cambria Math"/>
                        </a:rPr>
                        <m:t>(</m:t>
                      </m:r>
                      <m:r>
                        <a:rPr lang="en-US" sz="1800" b="1" i="1" smtClean="0">
                          <a:latin typeface="Cambria Math"/>
                        </a:rPr>
                        <m:t>𝟏</m:t>
                      </m:r>
                      <m:r>
                        <a:rPr lang="en-US" sz="1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latin typeface="Cambria Math"/>
                              <a:ea typeface="Cambria Math"/>
                            </a:rPr>
                            <m:t>𝜸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sz="1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1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latin typeface="Cambria Math"/>
                                  <a:ea typeface="Cambria Math"/>
                                </a:rPr>
                                <m:t>𝑩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latin typeface="Cambria Math"/>
                                      <a:ea typeface="Cambria Math"/>
                                    </a:rPr>
                                    <m:t>𝑪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1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8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8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74" y="2009445"/>
                <a:ext cx="3060133" cy="657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5621151" y="1722457"/>
            <a:ext cx="470772" cy="630195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6" y="654522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Outline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CA" dirty="0" smtClean="0"/>
              <a:t>Introduction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Separation of </a:t>
            </a:r>
            <a:r>
              <a:rPr lang="en-CA" dirty="0" err="1" smtClean="0"/>
              <a:t>Rs</a:t>
            </a:r>
            <a:r>
              <a:rPr lang="en-CA" dirty="0" smtClean="0"/>
              <a:t> and </a:t>
            </a:r>
            <a:r>
              <a:rPr lang="en-CA" dirty="0" err="1" smtClean="0"/>
              <a:t>Rbcs</a:t>
            </a:r>
            <a:endParaRPr lang="en-CA" dirty="0" smtClean="0"/>
          </a:p>
          <a:p>
            <a:pPr>
              <a:lnSpc>
                <a:spcPct val="100000"/>
              </a:lnSpc>
            </a:pPr>
            <a:r>
              <a:rPr lang="en-CA" dirty="0" smtClean="0"/>
              <a:t>QWR and HWR for RISP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Comparing </a:t>
            </a:r>
            <a:r>
              <a:rPr lang="en-CA" dirty="0" err="1" smtClean="0"/>
              <a:t>Rs</a:t>
            </a:r>
            <a:r>
              <a:rPr lang="en-CA" dirty="0" smtClean="0"/>
              <a:t> (B) across different </a:t>
            </a:r>
            <a:r>
              <a:rPr lang="en-CA" dirty="0" smtClean="0"/>
              <a:t>geometries</a:t>
            </a:r>
          </a:p>
          <a:p>
            <a:pPr>
              <a:lnSpc>
                <a:spcPct val="100000"/>
              </a:lnSpc>
            </a:pPr>
            <a:r>
              <a:rPr lang="en-CA" dirty="0" smtClean="0"/>
              <a:t>High performance – a data point</a:t>
            </a:r>
            <a:endParaRPr lang="en-CA" dirty="0" smtClean="0"/>
          </a:p>
          <a:p>
            <a:pPr>
              <a:lnSpc>
                <a:spcPct val="100000"/>
              </a:lnSpc>
            </a:pP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73330" y="554614"/>
            <a:ext cx="2404212" cy="260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QWR - 135</a:t>
            </a:r>
            <a:r>
              <a:rPr lang="en-US" sz="4000" dirty="0" smtClean="0">
                <a:sym typeface="Symbol"/>
              </a:rPr>
              <a:t>m BCP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431" y="1123599"/>
            <a:ext cx="5585070" cy="231837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sz="2000" dirty="0" smtClean="0"/>
              <a:t>After </a:t>
            </a:r>
            <a:r>
              <a:rPr lang="en-CA" sz="2000" dirty="0"/>
              <a:t>the first round of tests the cavity was given a further 15microns etch and the performance improved</a:t>
            </a:r>
            <a:r>
              <a:rPr lang="en-CA" sz="2000" dirty="0" smtClean="0"/>
              <a:t>.</a:t>
            </a:r>
            <a:endParaRPr lang="en-CA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CA" sz="2000" dirty="0" smtClean="0"/>
              <a:t>The etch destroys the previous </a:t>
            </a:r>
            <a:r>
              <a:rPr lang="en-CA" sz="2000" dirty="0" smtClean="0"/>
              <a:t>R</a:t>
            </a:r>
            <a:r>
              <a:rPr lang="en-CA" sz="2000" baseline="-25000" dirty="0" smtClean="0"/>
              <a:t>BCS</a:t>
            </a:r>
            <a:r>
              <a:rPr lang="en-CA" sz="2000" dirty="0" smtClean="0"/>
              <a:t> </a:t>
            </a:r>
            <a:r>
              <a:rPr lang="en-CA" sz="2000" dirty="0" smtClean="0"/>
              <a:t>improvement from the </a:t>
            </a:r>
            <a:r>
              <a:rPr lang="en-CA" sz="2000" dirty="0"/>
              <a:t>120C bake but </a:t>
            </a:r>
            <a:r>
              <a:rPr lang="en-CA" sz="2000" dirty="0" smtClean="0"/>
              <a:t>reduces the </a:t>
            </a:r>
            <a:r>
              <a:rPr lang="en-CA" sz="2000" dirty="0"/>
              <a:t>residual and </a:t>
            </a:r>
            <a:r>
              <a:rPr lang="en-CA" sz="2000" dirty="0" smtClean="0"/>
              <a:t>the residual slope</a:t>
            </a:r>
            <a:endParaRPr lang="en-CA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74" y="415624"/>
            <a:ext cx="4669219" cy="28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574" y="3441970"/>
            <a:ext cx="4669219" cy="28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81" y="3539406"/>
            <a:ext cx="1569044" cy="27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79" y="3539406"/>
            <a:ext cx="1525224" cy="273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2" y="3539407"/>
            <a:ext cx="1535653" cy="27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QWR – High performance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6" y="1150755"/>
            <a:ext cx="4448174" cy="286879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2800" dirty="0" smtClean="0"/>
              <a:t>Note that the cavity pushes out to high field with some FE but no quench to </a:t>
            </a:r>
            <a:r>
              <a:rPr lang="en-CA" sz="2800" dirty="0" err="1" smtClean="0"/>
              <a:t>Bp</a:t>
            </a:r>
            <a:r>
              <a:rPr lang="en-CA" sz="2800" dirty="0" smtClean="0"/>
              <a:t>=143mT or Ep=80MV/m</a:t>
            </a:r>
            <a:endParaRPr lang="en-CA" sz="28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2800" dirty="0" smtClean="0"/>
              <a:t>Corresponds to </a:t>
            </a:r>
            <a:r>
              <a:rPr lang="en-CA" sz="2800" dirty="0" smtClean="0"/>
              <a:t>Ea</a:t>
            </a:r>
            <a:r>
              <a:rPr lang="en-CA" sz="2800" dirty="0"/>
              <a:t>~</a:t>
            </a:r>
            <a:r>
              <a:rPr lang="en-CA" sz="2800" dirty="0" smtClean="0"/>
              <a:t>33MV/m </a:t>
            </a:r>
            <a:r>
              <a:rPr lang="en-CA" sz="2800" dirty="0" smtClean="0"/>
              <a:t>for an elliptical cavity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CA" sz="2800" dirty="0" smtClean="0"/>
              <a:t>Excellent performance for a BCP </a:t>
            </a:r>
            <a:r>
              <a:rPr lang="en-CA" sz="2800" dirty="0" smtClean="0"/>
              <a:t>cavity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CA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5229225" y="1332805"/>
            <a:ext cx="6610802" cy="4288069"/>
            <a:chOff x="457200" y="1352129"/>
            <a:chExt cx="5974496" cy="3968015"/>
          </a:xfrm>
        </p:grpSpPr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52129"/>
              <a:ext cx="5974496" cy="357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457200" y="4835604"/>
              <a:ext cx="5974496" cy="484540"/>
            </a:xfrm>
            <a:prstGeom prst="rect">
              <a:avLst/>
            </a:prstGeom>
            <a:solidFill>
              <a:srgbClr val="F8F8F8"/>
            </a:solidFill>
            <a:ln>
              <a:solidFill>
                <a:srgbClr val="F8F8F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025518" y="4827856"/>
              <a:ext cx="4272196" cy="93067"/>
              <a:chOff x="1027242" y="4422579"/>
              <a:chExt cx="4033288" cy="93067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027242" y="4515248"/>
                <a:ext cx="4024745" cy="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028165" y="4515646"/>
                <a:ext cx="4024745" cy="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1027242" y="4423409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1785303" y="4423408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2286318" y="4423407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2794953" y="4423406"/>
                <a:ext cx="249555" cy="90332"/>
                <a:chOff x="1027242" y="4423409"/>
                <a:chExt cx="249555" cy="9033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1276797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3297873" y="4423405"/>
                <a:ext cx="249555" cy="90332"/>
                <a:chOff x="1027242" y="4423409"/>
                <a:chExt cx="249555" cy="90332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1276797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3800793" y="4423404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4301808" y="4422580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4805260" y="4422579"/>
                <a:ext cx="255270" cy="90332"/>
                <a:chOff x="1027242" y="4423409"/>
                <a:chExt cx="255270" cy="9033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1027242" y="4423410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V="1">
                  <a:off x="1282512" y="4423409"/>
                  <a:ext cx="0" cy="90331"/>
                </a:xfrm>
                <a:prstGeom prst="line">
                  <a:avLst/>
                </a:prstGeom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/>
              <p:cNvCxnSpPr/>
              <p:nvPr/>
            </p:nvCxnSpPr>
            <p:spPr>
              <a:xfrm flipV="1">
                <a:off x="1535877" y="4423409"/>
                <a:ext cx="0" cy="90331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968829" y="4925660"/>
              <a:ext cx="119742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0</a:t>
              </a:r>
              <a:endParaRPr lang="en-CA" sz="8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4291" y="4924552"/>
              <a:ext cx="322942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20</a:t>
              </a:r>
              <a:endParaRPr lang="en-CA" sz="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37402" y="4925132"/>
              <a:ext cx="322942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/>
                <a:t>4</a:t>
              </a:r>
              <a:r>
                <a:rPr lang="en-CA" sz="800" b="1" dirty="0" smtClean="0"/>
                <a:t>0</a:t>
              </a:r>
              <a:endParaRPr lang="en-CA" sz="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68094" y="4922693"/>
              <a:ext cx="322942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/>
                <a:t>6</a:t>
              </a:r>
              <a:r>
                <a:rPr lang="en-CA" sz="800" b="1" dirty="0" smtClean="0"/>
                <a:t>0</a:t>
              </a:r>
              <a:endParaRPr lang="en-CA" sz="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5620" y="4923273"/>
              <a:ext cx="322942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80</a:t>
              </a:r>
              <a:endParaRPr lang="en-CA" sz="8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02313" y="4924809"/>
              <a:ext cx="385343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100</a:t>
              </a:r>
              <a:endParaRPr lang="en-CA" sz="8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46596" y="4924116"/>
              <a:ext cx="385343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120</a:t>
              </a:r>
              <a:endParaRPr lang="en-CA" sz="8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584339" y="4924154"/>
              <a:ext cx="385343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140</a:t>
              </a:r>
              <a:endParaRPr lang="en-CA" sz="8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95993" y="4928943"/>
              <a:ext cx="385343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smtClean="0"/>
                <a:t>160</a:t>
              </a:r>
              <a:endParaRPr lang="en-CA" sz="8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6422" y="5079298"/>
              <a:ext cx="604375" cy="19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800" b="1" dirty="0" err="1" smtClean="0"/>
                <a:t>Bp</a:t>
              </a:r>
              <a:r>
                <a:rPr lang="en-CA" sz="800" b="1" dirty="0" smtClean="0"/>
                <a:t> (</a:t>
              </a:r>
              <a:r>
                <a:rPr lang="en-CA" sz="800" b="1" dirty="0" err="1" smtClean="0"/>
                <a:t>mT</a:t>
              </a:r>
              <a:r>
                <a:rPr lang="en-CA" sz="800" b="1" dirty="0" smtClean="0"/>
                <a:t>)</a:t>
              </a:r>
              <a:endParaRPr lang="en-CA" sz="8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86084" y="3848100"/>
            <a:ext cx="155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solidFill>
                  <a:srgbClr val="FF0000"/>
                </a:solidFill>
              </a:rPr>
              <a:t>Bp</a:t>
            </a:r>
            <a:r>
              <a:rPr lang="en-CA" b="1" dirty="0" smtClean="0">
                <a:solidFill>
                  <a:srgbClr val="FF0000"/>
                </a:solidFill>
              </a:rPr>
              <a:t>=143mT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Ep=80MV/m</a:t>
            </a:r>
          </a:p>
          <a:p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48100"/>
            <a:ext cx="2777892" cy="208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0" y="21768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ANL (EP) vs RISP QWR (BCP)</a:t>
            </a:r>
            <a:endParaRPr lang="en-CA" sz="40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67" y="995094"/>
            <a:ext cx="6919193" cy="294381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Elliptical cavities typically choose EP for high gradient performance – Low beta typically chooses BCP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+mn-lt"/>
              </a:rPr>
              <a:t>Here’s a comparison of </a:t>
            </a:r>
            <a:r>
              <a:rPr lang="en-CA" sz="2000" dirty="0" err="1">
                <a:latin typeface="+mn-lt"/>
              </a:rPr>
              <a:t>Rs</a:t>
            </a:r>
            <a:r>
              <a:rPr lang="en-CA" sz="2000" dirty="0">
                <a:latin typeface="+mn-lt"/>
              </a:rPr>
              <a:t> for ANL QWR (EP) and RISP QWR (BCP) both at 4K and 2K. ANL cavity has a slightly better residual resistance at 2K but Q-slope is actually slightly better in RISP case with higher final Bp</a:t>
            </a:r>
            <a:r>
              <a:rPr lang="en-CA" sz="2000" dirty="0" smtClean="0">
                <a:latin typeface="+mn-lt"/>
              </a:rPr>
              <a:t>.</a:t>
            </a:r>
            <a:endParaRPr lang="en-CA" sz="2000" dirty="0">
              <a:latin typeface="+mn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Bottom line is that both BCP and EP can deliver great performance. The heat treatment after processing can play a significant role.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11" y="840447"/>
            <a:ext cx="4347181" cy="25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11" y="3845699"/>
            <a:ext cx="4347182" cy="256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12" y="4163378"/>
            <a:ext cx="2033549" cy="22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62613"/>
              </p:ext>
            </p:extLst>
          </p:nvPr>
        </p:nvGraphicFramePr>
        <p:xfrm>
          <a:off x="363968" y="4207375"/>
          <a:ext cx="198834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424"/>
                <a:gridCol w="864923"/>
              </a:tblGrid>
              <a:tr h="272195"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Cavity type</a:t>
                      </a:r>
                      <a:endParaRPr lang="en-CA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 smtClean="0">
                          <a:latin typeface="Calibri" panose="020F0502020204030204" pitchFamily="34" charset="0"/>
                        </a:rPr>
                        <a:t>QWR</a:t>
                      </a:r>
                      <a:endParaRPr lang="en-CA" sz="12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Freq. (MHz)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81.25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l-GR" sz="1200" b="1" dirty="0" smtClean="0">
                          <a:latin typeface="Calibri" panose="020F0502020204030204" pitchFamily="34" charset="0"/>
                        </a:rPr>
                        <a:t>β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0.047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err="1" smtClean="0">
                          <a:latin typeface="Calibri" panose="020F0502020204030204" pitchFamily="34" charset="0"/>
                        </a:rPr>
                        <a:t>Leff</a:t>
                      </a:r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 (cm,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βλ)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17.3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Ep/</a:t>
                      </a:r>
                      <a:r>
                        <a:rPr lang="en-CA" sz="1200" b="1" dirty="0" err="1" smtClean="0">
                          <a:latin typeface="Calibri" panose="020F0502020204030204" pitchFamily="34" charset="0"/>
                        </a:rPr>
                        <a:t>Ea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5.3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err="1" smtClean="0">
                          <a:latin typeface="Calibri" panose="020F0502020204030204" pitchFamily="34" charset="0"/>
                        </a:rPr>
                        <a:t>Bp</a:t>
                      </a:r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CA" sz="1200" b="1" dirty="0" err="1" smtClean="0">
                          <a:latin typeface="Calibri" panose="020F0502020204030204" pitchFamily="34" charset="0"/>
                        </a:rPr>
                        <a:t>Ea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9.5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QRs (Ohm)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21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72195">
                <a:tc>
                  <a:txBody>
                    <a:bodyPr/>
                    <a:lstStyle/>
                    <a:p>
                      <a:r>
                        <a:rPr lang="en-CA" sz="1200" b="1" dirty="0" err="1" smtClean="0">
                          <a:latin typeface="Calibri" panose="020F0502020204030204" pitchFamily="34" charset="0"/>
                        </a:rPr>
                        <a:t>Rs</a:t>
                      </a:r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/Q (ohm)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b="1" dirty="0" smtClean="0">
                          <a:latin typeface="Calibri" panose="020F0502020204030204" pitchFamily="34" charset="0"/>
                        </a:rPr>
                        <a:t>470</a:t>
                      </a:r>
                      <a:endParaRPr lang="en-CA" sz="12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7" y="4157627"/>
            <a:ext cx="1649003" cy="229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65" y="4207375"/>
            <a:ext cx="593411" cy="22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6" y="654522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Summary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6" y="1600200"/>
            <a:ext cx="6891859" cy="4572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MFQS study</a:t>
            </a:r>
            <a:r>
              <a:rPr lang="en-US" altLang="zh-CN" dirty="0"/>
              <a:t> </a:t>
            </a:r>
            <a:r>
              <a:rPr lang="en-US" altLang="zh-CN" dirty="0" smtClean="0"/>
              <a:t>was performed on </a:t>
            </a:r>
            <a:r>
              <a:rPr lang="en-US" altLang="zh-CN" dirty="0"/>
              <a:t>two low </a:t>
            </a:r>
            <a:r>
              <a:rPr lang="el-GR" altLang="zh-CN" dirty="0">
                <a:latin typeface="Arial"/>
                <a:cs typeface="Arial"/>
              </a:rPr>
              <a:t>β</a:t>
            </a:r>
            <a:r>
              <a:rPr lang="en-US" altLang="zh-CN" dirty="0">
                <a:latin typeface="Arial"/>
                <a:cs typeface="Arial"/>
              </a:rPr>
              <a:t> resonators</a:t>
            </a:r>
            <a:r>
              <a:rPr lang="en-US" dirty="0"/>
              <a:t> </a:t>
            </a:r>
            <a:r>
              <a:rPr lang="en-US" dirty="0" smtClean="0"/>
              <a:t>by </a:t>
            </a:r>
            <a:r>
              <a:rPr lang="en-US" dirty="0"/>
              <a:t>measuring cool down Q data at various field </a:t>
            </a:r>
            <a:r>
              <a:rPr lang="en-US" dirty="0" smtClean="0"/>
              <a:t>levels.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120</a:t>
            </a:r>
            <a:r>
              <a:rPr lang="en-US" dirty="0">
                <a:latin typeface="Arial"/>
                <a:cs typeface="Arial"/>
              </a:rPr>
              <a:t>˚C bake improved 4K performance in medium field for both RISP QWR and HWR by reducing R</a:t>
            </a:r>
            <a:r>
              <a:rPr lang="en-US" baseline="-25000" dirty="0">
                <a:latin typeface="Arial"/>
                <a:cs typeface="Arial"/>
              </a:rPr>
              <a:t>BCS0</a:t>
            </a:r>
            <a:r>
              <a:rPr lang="en-US" dirty="0">
                <a:latin typeface="Arial"/>
                <a:cs typeface="Arial"/>
              </a:rPr>
              <a:t> and field dependent coefficient. </a:t>
            </a:r>
            <a:r>
              <a:rPr lang="en-US" dirty="0" smtClean="0">
                <a:latin typeface="Arial"/>
                <a:cs typeface="Arial"/>
              </a:rPr>
              <a:t>The 120C bake </a:t>
            </a:r>
            <a:r>
              <a:rPr lang="en-US" dirty="0">
                <a:latin typeface="Arial"/>
                <a:cs typeface="Arial"/>
              </a:rPr>
              <a:t>increased </a:t>
            </a:r>
            <a:r>
              <a:rPr lang="en-US" dirty="0" err="1" smtClean="0">
                <a:latin typeface="Arial"/>
                <a:cs typeface="Arial"/>
              </a:rPr>
              <a:t>R</a:t>
            </a:r>
            <a:r>
              <a:rPr lang="en-US" baseline="-25000" dirty="0" err="1" smtClean="0">
                <a:latin typeface="Arial"/>
                <a:cs typeface="Arial"/>
              </a:rPr>
              <a:t>res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Arial"/>
                <a:cs typeface="Arial"/>
              </a:rPr>
              <a:t>With </a:t>
            </a:r>
            <a:r>
              <a:rPr lang="en-US" dirty="0">
                <a:latin typeface="Arial"/>
                <a:cs typeface="Arial"/>
              </a:rPr>
              <a:t>our data, the field dependent component of BCS resistance is shown to be quadratic,  and the residual part is linearly field dependent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More </a:t>
            </a:r>
            <a:r>
              <a:rPr lang="en-US" dirty="0" smtClean="0">
                <a:latin typeface="Arial"/>
                <a:cs typeface="Arial"/>
              </a:rPr>
              <a:t>systematic tests </a:t>
            </a:r>
            <a:r>
              <a:rPr lang="en-US" dirty="0">
                <a:latin typeface="Arial"/>
                <a:cs typeface="Arial"/>
              </a:rPr>
              <a:t>and data </a:t>
            </a:r>
            <a:r>
              <a:rPr lang="en-US" dirty="0" smtClean="0">
                <a:latin typeface="Arial"/>
                <a:cs typeface="Arial"/>
              </a:rPr>
              <a:t>from the community can give </a:t>
            </a:r>
            <a:r>
              <a:rPr lang="en-US" dirty="0">
                <a:latin typeface="Arial"/>
                <a:cs typeface="Arial"/>
              </a:rPr>
              <a:t>an insight of MFQS for low </a:t>
            </a:r>
            <a:r>
              <a:rPr lang="el-GR" dirty="0">
                <a:latin typeface="Arial"/>
                <a:cs typeface="Arial"/>
              </a:rPr>
              <a:t>β</a:t>
            </a:r>
            <a:r>
              <a:rPr lang="en-US" dirty="0">
                <a:latin typeface="Arial"/>
                <a:cs typeface="Arial"/>
              </a:rPr>
              <a:t> resonators</a:t>
            </a:r>
            <a:r>
              <a:rPr lang="en-US" dirty="0" smtClean="0">
                <a:latin typeface="Arial"/>
                <a:cs typeface="Arial"/>
              </a:rPr>
              <a:t>.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CA" dirty="0" smtClean="0"/>
              <a:t>To compare the field dependent surface resistance of different structures the distribution of the field on the surface has to be taken into account. 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43899" y="1970486"/>
            <a:ext cx="3090967" cy="33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39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4396032" cy="158196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Thank You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Merci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ありがとうございました</a:t>
            </a:r>
            <a:br>
              <a:rPr lang="ja-JP" alt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19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71" y="329358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/>
              <a:t>1.3GHz Development</a:t>
            </a:r>
            <a:endParaRPr lang="en-CA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191250" y="102524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51" y="735700"/>
            <a:ext cx="5591174" cy="4580707"/>
          </a:xfrm>
        </p:spPr>
        <p:txBody>
          <a:bodyPr>
            <a:normAutofit fontScale="70000" lnSpcReduction="20000"/>
          </a:bodyPr>
          <a:lstStyle/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Optimizing and understanding RF performance has focused primarily on 1.3GHz cavities.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High gradient studies for ILC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High Q studies for LCLS-II.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4241F"/>
                </a:solidFill>
              </a:rPr>
              <a:t>N doping enhanced low field Q-slop, and increased Q in medium field.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4241F"/>
                </a:solidFill>
              </a:rPr>
              <a:t>Recipe is being optimized for higher quench field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/>
              <a:t>Separating </a:t>
            </a:r>
            <a:r>
              <a:rPr lang="en-US" sz="2900" dirty="0" err="1"/>
              <a:t>R</a:t>
            </a:r>
            <a:r>
              <a:rPr lang="en-US" sz="2900" baseline="-25000" dirty="0" err="1"/>
              <a:t>res</a:t>
            </a:r>
            <a:r>
              <a:rPr lang="en-US" sz="2900" dirty="0"/>
              <a:t> and R</a:t>
            </a:r>
            <a:r>
              <a:rPr lang="en-US" sz="2900" baseline="-25000" dirty="0"/>
              <a:t>BCS</a:t>
            </a:r>
            <a:r>
              <a:rPr lang="en-US" sz="2900" dirty="0"/>
              <a:t> </a:t>
            </a:r>
            <a:r>
              <a:rPr lang="en-US" sz="2900" dirty="0" smtClean="0"/>
              <a:t>is also instructive in low beta (low frequency) cavities to provide </a:t>
            </a:r>
            <a:r>
              <a:rPr lang="en-US" sz="2900" dirty="0"/>
              <a:t>an insight </a:t>
            </a:r>
            <a:r>
              <a:rPr lang="en-US" sz="2900" dirty="0" smtClean="0"/>
              <a:t>to the mechanism</a:t>
            </a:r>
            <a:r>
              <a:rPr lang="en-US" sz="2900" dirty="0" smtClean="0"/>
              <a:t>s at play</a:t>
            </a:r>
            <a:r>
              <a:rPr lang="en-US" sz="2900" dirty="0" smtClean="0">
                <a:solidFill>
                  <a:srgbClr val="113F7C"/>
                </a:solidFill>
              </a:rPr>
              <a:t>.</a:t>
            </a:r>
            <a:endParaRPr lang="en-US" sz="2900" baseline="-25000" dirty="0">
              <a:solidFill>
                <a:srgbClr val="113F7C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53125" y="279578"/>
            <a:ext cx="5867400" cy="3820136"/>
            <a:chOff x="6270193" y="123214"/>
            <a:chExt cx="5202254" cy="358694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193" y="123214"/>
              <a:ext cx="5202254" cy="3586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8489089" y="1529879"/>
              <a:ext cx="103796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Medium </a:t>
              </a:r>
              <a:r>
                <a:rPr lang="en-US" sz="1000" b="1" dirty="0"/>
                <a:t>Field Q-slope </a:t>
              </a:r>
              <a:endParaRPr lang="en-US" sz="1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505430" y="1836849"/>
              <a:ext cx="852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/>
                <a:t>High </a:t>
              </a:r>
              <a:r>
                <a:rPr lang="en-US" sz="1000" b="1" dirty="0"/>
                <a:t>Field Q-slope </a:t>
              </a:r>
              <a:endParaRPr lang="en-US" sz="1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37344" y="4062258"/>
            <a:ext cx="5486400" cy="2427163"/>
            <a:chOff x="5262298" y="3976711"/>
            <a:chExt cx="5486400" cy="2427163"/>
          </a:xfrm>
        </p:grpSpPr>
        <p:sp>
          <p:nvSpPr>
            <p:cNvPr id="17" name="Rectangle 16"/>
            <p:cNvSpPr/>
            <p:nvPr/>
          </p:nvSpPr>
          <p:spPr>
            <a:xfrm>
              <a:off x="5705791" y="4674799"/>
              <a:ext cx="674120" cy="399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120°C Bake</a:t>
              </a:r>
              <a:endParaRPr lang="en-US" sz="1000" dirty="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298" y="3976711"/>
              <a:ext cx="5486400" cy="242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Down Arrow 18"/>
            <p:cNvSpPr/>
            <p:nvPr/>
          </p:nvSpPr>
          <p:spPr>
            <a:xfrm>
              <a:off x="6250841" y="4653977"/>
              <a:ext cx="183998" cy="444844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6918135" y="5074106"/>
              <a:ext cx="183998" cy="54369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05791" y="4674799"/>
              <a:ext cx="674120" cy="399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120°C Bake</a:t>
              </a:r>
              <a:endParaRPr lang="en-US" sz="1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78438" y="5235200"/>
              <a:ext cx="78665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N doping</a:t>
              </a:r>
              <a:endParaRPr lang="en-US" sz="1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42950" y="5380184"/>
            <a:ext cx="533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dirty="0" smtClean="0"/>
              <a:t>A. </a:t>
            </a:r>
            <a:r>
              <a:rPr lang="en-US" sz="1200" b="1" dirty="0" err="1" smtClean="0"/>
              <a:t>Grassellino</a:t>
            </a:r>
            <a:r>
              <a:rPr lang="en-US" sz="1200" b="1" dirty="0"/>
              <a:t>, et al., </a:t>
            </a:r>
            <a:r>
              <a:rPr lang="en-US" sz="1200" b="1" dirty="0" smtClean="0"/>
              <a:t>‘Nitrogen </a:t>
            </a:r>
            <a:r>
              <a:rPr lang="en-US" sz="1200" b="1" dirty="0"/>
              <a:t>and Argon Doping of Niobium for Superconducting Radioactive Cavities: a Pathway to Highly Efficient Accelerating Structures’, arXiv:1306.0288, July 2013. </a:t>
            </a: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25223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71" y="329358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/>
              <a:t>Low Beta Resonators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1250" y="102524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026" y="1072931"/>
            <a:ext cx="4848224" cy="5204044"/>
          </a:xfrm>
        </p:spPr>
        <p:txBody>
          <a:bodyPr>
            <a:normAutofit fontScale="62500" lnSpcReduction="20000"/>
          </a:bodyPr>
          <a:lstStyle/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13F7C"/>
                </a:solidFill>
              </a:rPr>
              <a:t>Due to R</a:t>
            </a:r>
            <a:r>
              <a:rPr lang="en-US" baseline="-25000" dirty="0" smtClean="0">
                <a:solidFill>
                  <a:srgbClr val="113F7C"/>
                </a:solidFill>
              </a:rPr>
              <a:t>BCS</a:t>
            </a:r>
            <a:r>
              <a:rPr lang="en-US" dirty="0" smtClean="0">
                <a:solidFill>
                  <a:srgbClr val="113F7C"/>
                </a:solidFill>
              </a:rPr>
              <a:t> frequency dependence low frequency resonators can operate at 4K - reduce </a:t>
            </a:r>
            <a:r>
              <a:rPr lang="en-US" dirty="0">
                <a:solidFill>
                  <a:srgbClr val="113F7C"/>
                </a:solidFill>
              </a:rPr>
              <a:t>cryogenics system cost </a:t>
            </a:r>
            <a:endParaRPr lang="en-US" dirty="0" smtClean="0">
              <a:solidFill>
                <a:srgbClr val="113F7C"/>
              </a:solidFill>
            </a:endParaRPr>
          </a:p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13F7C"/>
                </a:solidFill>
              </a:rPr>
              <a:t>Strong </a:t>
            </a:r>
            <a:r>
              <a:rPr lang="en-US" dirty="0">
                <a:solidFill>
                  <a:srgbClr val="113F7C"/>
                </a:solidFill>
              </a:rPr>
              <a:t>Medium Field Q-Slop (MFQS) </a:t>
            </a:r>
            <a:r>
              <a:rPr lang="en-US" dirty="0" smtClean="0">
                <a:solidFill>
                  <a:srgbClr val="113F7C"/>
                </a:solidFill>
              </a:rPr>
              <a:t>is observed at 4K in </a:t>
            </a:r>
            <a:r>
              <a:rPr lang="en-US" dirty="0">
                <a:solidFill>
                  <a:srgbClr val="113F7C"/>
                </a:solidFill>
              </a:rPr>
              <a:t>low frequency and low </a:t>
            </a:r>
            <a:r>
              <a:rPr lang="el-GR" dirty="0">
                <a:solidFill>
                  <a:srgbClr val="113F7C"/>
                </a:solidFill>
                <a:latin typeface="Arial"/>
                <a:cs typeface="Arial"/>
              </a:rPr>
              <a:t>β</a:t>
            </a:r>
            <a:r>
              <a:rPr lang="en-US" dirty="0">
                <a:solidFill>
                  <a:srgbClr val="113F7C"/>
                </a:solidFill>
                <a:latin typeface="Arial"/>
                <a:cs typeface="Arial"/>
              </a:rPr>
              <a:t> resonators</a:t>
            </a:r>
            <a:r>
              <a:rPr lang="en-US" dirty="0" smtClean="0">
                <a:solidFill>
                  <a:srgbClr val="113F7C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113F7C"/>
              </a:solidFill>
              <a:latin typeface="Arial"/>
              <a:cs typeface="Arial"/>
            </a:endParaRPr>
          </a:p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3F7C"/>
                </a:solidFill>
              </a:rPr>
              <a:t>Presently facilities are choosing to operate at 2K even at low frequency to avoid </a:t>
            </a:r>
            <a:r>
              <a:rPr lang="en-US" dirty="0" smtClean="0">
                <a:solidFill>
                  <a:srgbClr val="113F7C"/>
                </a:solidFill>
              </a:rPr>
              <a:t>MFQS</a:t>
            </a:r>
            <a:r>
              <a:rPr lang="en-US" dirty="0">
                <a:solidFill>
                  <a:srgbClr val="113F7C"/>
                </a:solidFill>
              </a:rPr>
              <a:t> </a:t>
            </a:r>
            <a:r>
              <a:rPr lang="en-US" dirty="0" smtClean="0">
                <a:solidFill>
                  <a:srgbClr val="113F7C"/>
                </a:solidFill>
              </a:rPr>
              <a:t>(</a:t>
            </a:r>
            <a:r>
              <a:rPr lang="en-US" dirty="0" err="1" smtClean="0">
                <a:solidFill>
                  <a:srgbClr val="113F7C"/>
                </a:solidFill>
              </a:rPr>
              <a:t>ie</a:t>
            </a:r>
            <a:r>
              <a:rPr lang="en-US" dirty="0" smtClean="0">
                <a:solidFill>
                  <a:srgbClr val="113F7C"/>
                </a:solidFill>
              </a:rPr>
              <a:t> </a:t>
            </a:r>
            <a:r>
              <a:rPr lang="en-US" dirty="0">
                <a:solidFill>
                  <a:srgbClr val="113F7C"/>
                </a:solidFill>
              </a:rPr>
              <a:t>FRIB and </a:t>
            </a:r>
            <a:r>
              <a:rPr lang="en-US" dirty="0" smtClean="0">
                <a:solidFill>
                  <a:srgbClr val="113F7C"/>
                </a:solidFill>
              </a:rPr>
              <a:t>RISP).</a:t>
            </a:r>
            <a:endParaRPr lang="en-US" dirty="0">
              <a:solidFill>
                <a:srgbClr val="113F7C"/>
              </a:solidFill>
            </a:endParaRPr>
          </a:p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13F7C"/>
                </a:solidFill>
              </a:rPr>
              <a:t>MFQS </a:t>
            </a:r>
            <a:r>
              <a:rPr lang="en-US" dirty="0">
                <a:solidFill>
                  <a:srgbClr val="113F7C"/>
                </a:solidFill>
              </a:rPr>
              <a:t>and improving 4K performance need to be further understood</a:t>
            </a:r>
            <a:r>
              <a:rPr lang="en-US" dirty="0" smtClean="0">
                <a:solidFill>
                  <a:srgbClr val="113F7C"/>
                </a:solidFill>
              </a:rPr>
              <a:t>.</a:t>
            </a:r>
          </a:p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13F7C"/>
                </a:solidFill>
              </a:rPr>
              <a:t>Example: </a:t>
            </a:r>
            <a:r>
              <a:rPr lang="en-US" dirty="0">
                <a:solidFill>
                  <a:srgbClr val="113F7C"/>
                </a:solidFill>
              </a:rPr>
              <a:t>120</a:t>
            </a:r>
            <a:r>
              <a:rPr lang="en-US" dirty="0">
                <a:solidFill>
                  <a:srgbClr val="113F7C"/>
                </a:solidFill>
                <a:latin typeface="Arial"/>
                <a:cs typeface="Arial"/>
              </a:rPr>
              <a:t>˚C </a:t>
            </a:r>
            <a:r>
              <a:rPr lang="en-US" dirty="0">
                <a:solidFill>
                  <a:srgbClr val="113F7C"/>
                </a:solidFill>
                <a:cs typeface="Arial"/>
              </a:rPr>
              <a:t>b</a:t>
            </a:r>
            <a:r>
              <a:rPr lang="en-US" dirty="0">
                <a:solidFill>
                  <a:srgbClr val="113F7C"/>
                </a:solidFill>
              </a:rPr>
              <a:t>ake improves 4K Q in medium field</a:t>
            </a:r>
            <a:r>
              <a:rPr lang="en-US" dirty="0" smtClean="0">
                <a:solidFill>
                  <a:srgbClr val="113F7C"/>
                </a:solidFill>
              </a:rPr>
              <a:t>.</a:t>
            </a:r>
            <a:endParaRPr lang="en-US" dirty="0">
              <a:solidFill>
                <a:srgbClr val="113F7C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429250" y="1439176"/>
            <a:ext cx="6394431" cy="4628249"/>
            <a:chOff x="2891247" y="1546898"/>
            <a:chExt cx="5227775" cy="3815953"/>
          </a:xfrm>
        </p:grpSpPr>
        <p:sp>
          <p:nvSpPr>
            <p:cNvPr id="24" name="Rectangle 23"/>
            <p:cNvSpPr/>
            <p:nvPr/>
          </p:nvSpPr>
          <p:spPr>
            <a:xfrm>
              <a:off x="2891248" y="5085852"/>
              <a:ext cx="522777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dirty="0" smtClean="0"/>
                <a:t>. Saito, ‘FRIB Project: Moving to Production Phase’, SRF2015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91248" y="1546898"/>
              <a:ext cx="52277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/>
                <a:t>FRIB 80.5MHz </a:t>
              </a:r>
              <a:r>
                <a:rPr lang="el-GR" sz="1600" b="1" dirty="0" smtClean="0"/>
                <a:t>β</a:t>
              </a:r>
              <a:r>
                <a:rPr lang="en-US" sz="1600" b="1" dirty="0" smtClean="0"/>
                <a:t>=0.085 QWR </a:t>
              </a:r>
              <a:endParaRPr lang="en-US" sz="1600" dirty="0"/>
            </a:p>
          </p:txBody>
        </p:sp>
        <p:pic>
          <p:nvPicPr>
            <p:cNvPr id="26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221" y="1885452"/>
              <a:ext cx="4114800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>
              <a:off x="4926840" y="2333768"/>
              <a:ext cx="2811441" cy="430857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926840" y="2442950"/>
              <a:ext cx="2688611" cy="1214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29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3" r="12475"/>
            <a:stretch/>
          </p:blipFill>
          <p:spPr bwMode="auto">
            <a:xfrm>
              <a:off x="2891247" y="1885452"/>
              <a:ext cx="1132764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71" y="329358"/>
            <a:ext cx="8953827" cy="650329"/>
          </a:xfrm>
        </p:spPr>
        <p:txBody>
          <a:bodyPr>
            <a:normAutofit/>
          </a:bodyPr>
          <a:lstStyle/>
          <a:p>
            <a:r>
              <a:rPr lang="en-CA" sz="4000" dirty="0" smtClean="0"/>
              <a:t>Study: RISP QWR and HWR Cavities</a:t>
            </a:r>
            <a:endParaRPr lang="en-CA" sz="4000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519341"/>
              </p:ext>
            </p:extLst>
          </p:nvPr>
        </p:nvGraphicFramePr>
        <p:xfrm>
          <a:off x="714375" y="3931274"/>
          <a:ext cx="4972052" cy="2438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3013"/>
                <a:gridCol w="1243013"/>
                <a:gridCol w="1243013"/>
                <a:gridCol w="1243013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QWR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HWR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Unit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Frequency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81.25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162.5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MHz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0.047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400" b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l-G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βλ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0.173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0.221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E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peak</a:t>
                      </a:r>
                      <a:r>
                        <a:rPr lang="en-US" sz="1400" b="1" dirty="0" smtClean="0">
                          <a:latin typeface="+mn-lt"/>
                        </a:rPr>
                        <a:t>/</a:t>
                      </a:r>
                      <a:r>
                        <a:rPr lang="en-US" sz="1400" b="1" dirty="0" err="1" smtClean="0">
                          <a:latin typeface="+mn-lt"/>
                        </a:rPr>
                        <a:t>E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acc</a:t>
                      </a:r>
                      <a:endParaRPr lang="en-US" sz="1400" b="1" baseline="-25000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5.3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5.6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+mn-lt"/>
                        </a:rPr>
                        <a:t>B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peak</a:t>
                      </a:r>
                      <a:r>
                        <a:rPr lang="en-US" sz="1400" b="1" dirty="0" smtClean="0">
                          <a:latin typeface="+mn-lt"/>
                        </a:rPr>
                        <a:t>/</a:t>
                      </a:r>
                      <a:r>
                        <a:rPr lang="en-US" sz="1400" b="1" dirty="0" err="1" smtClean="0">
                          <a:latin typeface="+mn-lt"/>
                        </a:rPr>
                        <a:t>E</a:t>
                      </a:r>
                      <a:r>
                        <a:rPr lang="en-US" sz="1400" b="1" baseline="-25000" dirty="0" err="1" smtClean="0">
                          <a:latin typeface="+mn-lt"/>
                        </a:rPr>
                        <a:t>acc</a:t>
                      </a:r>
                      <a:endParaRPr lang="en-US" sz="1400" b="1" baseline="-25000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9.5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8.2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mT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/MV/m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G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21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40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Ω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U/E</a:t>
                      </a:r>
                      <a:r>
                        <a:rPr lang="en-US" sz="1400" b="1" baseline="-25000" dirty="0" smtClean="0">
                          <a:latin typeface="+mn-lt"/>
                        </a:rPr>
                        <a:t>acc</a:t>
                      </a:r>
                      <a:r>
                        <a:rPr lang="en-US" sz="1400" b="1" baseline="30000" dirty="0" smtClean="0">
                          <a:latin typeface="+mn-lt"/>
                        </a:rPr>
                        <a:t>2</a:t>
                      </a:r>
                      <a:endParaRPr lang="en-US" sz="1400" b="1" baseline="30000" dirty="0">
                        <a:solidFill>
                          <a:schemeClr val="bg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0.126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0.159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J/(MV/m)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  <a:latin typeface="+mn-lt"/>
                          <a:ea typeface="ＭＳ Ｐゴシック" pitchFamily="-109" charset="-128"/>
                          <a:cs typeface="Myriad Pro"/>
                        </a:rPr>
                        <a:t>2</a:t>
                      </a:r>
                      <a:endParaRPr lang="en-US" sz="1400" b="0" baseline="30000" dirty="0">
                        <a:solidFill>
                          <a:schemeClr val="tx1"/>
                        </a:solidFill>
                        <a:latin typeface="+mn-lt"/>
                        <a:ea typeface="ＭＳ Ｐゴシック" pitchFamily="-109" charset="-128"/>
                        <a:cs typeface="Myriad Pro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667501" y="1276379"/>
            <a:ext cx="5376845" cy="4940895"/>
            <a:chOff x="790882" y="1181129"/>
            <a:chExt cx="5376845" cy="49408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9274" y="1550024"/>
              <a:ext cx="1836506" cy="457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008" y="1550024"/>
              <a:ext cx="1847719" cy="4572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86" r="6757"/>
            <a:stretch/>
          </p:blipFill>
          <p:spPr bwMode="auto">
            <a:xfrm>
              <a:off x="790882" y="1181129"/>
              <a:ext cx="1312218" cy="308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59" b="22483"/>
            <a:stretch/>
          </p:blipFill>
          <p:spPr bwMode="auto">
            <a:xfrm rot="5400000">
              <a:off x="2392438" y="2075122"/>
              <a:ext cx="3113198" cy="132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14375" y="1119702"/>
            <a:ext cx="4972052" cy="2811572"/>
          </a:xfrm>
        </p:spPr>
        <p:txBody>
          <a:bodyPr>
            <a:normAutofit fontScale="55000" lnSpcReduction="20000"/>
          </a:bodyPr>
          <a:lstStyle/>
          <a:p>
            <a:pPr marL="216000" lvl="1" indent="-2160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3F7C"/>
                </a:solidFill>
              </a:rPr>
              <a:t>81.25MHz QWR and 162.5MHz HWR designed by </a:t>
            </a:r>
            <a:r>
              <a:rPr lang="en-US" dirty="0" smtClean="0">
                <a:solidFill>
                  <a:srgbClr val="113F7C"/>
                </a:solidFill>
              </a:rPr>
              <a:t>RISP</a:t>
            </a:r>
            <a:endParaRPr lang="en-US" b="1" dirty="0" smtClean="0">
              <a:solidFill>
                <a:srgbClr val="113F7C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3F7C"/>
                </a:solidFill>
              </a:rPr>
              <a:t>Cavity treatments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4241F"/>
                </a:solidFill>
              </a:rPr>
              <a:t>120</a:t>
            </a:r>
            <a:r>
              <a:rPr lang="el-GR" dirty="0">
                <a:solidFill>
                  <a:srgbClr val="74241F"/>
                </a:solidFill>
              </a:rPr>
              <a:t>μ</a:t>
            </a:r>
            <a:r>
              <a:rPr lang="en-US" dirty="0">
                <a:solidFill>
                  <a:srgbClr val="74241F"/>
                </a:solidFill>
              </a:rPr>
              <a:t>m BCP (+15</a:t>
            </a:r>
            <a:r>
              <a:rPr lang="el-GR" dirty="0">
                <a:solidFill>
                  <a:srgbClr val="74241F"/>
                </a:solidFill>
              </a:rPr>
              <a:t>μ</a:t>
            </a:r>
            <a:r>
              <a:rPr lang="en-US" dirty="0">
                <a:solidFill>
                  <a:srgbClr val="74241F"/>
                </a:solidFill>
              </a:rPr>
              <a:t>m for HWR)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4241F"/>
                </a:solidFill>
              </a:rPr>
              <a:t>HPR</a:t>
            </a:r>
          </a:p>
          <a:p>
            <a:pPr marL="742950" lvl="2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4241F"/>
                </a:solidFill>
              </a:rPr>
              <a:t>48hr 120°C </a:t>
            </a:r>
            <a:r>
              <a:rPr lang="en-US" dirty="0" smtClean="0">
                <a:solidFill>
                  <a:srgbClr val="74241F"/>
                </a:solidFill>
              </a:rPr>
              <a:t>bake</a:t>
            </a:r>
            <a:endParaRPr lang="en-US" dirty="0">
              <a:solidFill>
                <a:srgbClr val="113F7C"/>
              </a:solidFill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13F7C"/>
                </a:solidFill>
              </a:rPr>
              <a:t>Cavities were tested at TRIUMF before and after bake and after </a:t>
            </a:r>
            <a:r>
              <a:rPr lang="en-US" dirty="0" smtClean="0">
                <a:solidFill>
                  <a:srgbClr val="113F7C"/>
                </a:solidFill>
              </a:rPr>
              <a:t>multiple etches</a:t>
            </a:r>
            <a:endParaRPr lang="en-US" b="1" dirty="0">
              <a:solidFill>
                <a:srgbClr val="113F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271" y="329358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/>
              <a:t>QWR BCP Result </a:t>
            </a:r>
            <a:endParaRPr lang="en-CA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448050" y="1357738"/>
            <a:ext cx="8229599" cy="4941186"/>
            <a:chOff x="457200" y="1338688"/>
            <a:chExt cx="8229599" cy="49411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338688"/>
              <a:ext cx="8229599" cy="494118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657771" y="4953691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74241F"/>
                  </a:solidFill>
                </a:rPr>
                <a:t>129mT</a:t>
              </a:r>
              <a:endParaRPr lang="en-US" sz="2000" b="1" dirty="0">
                <a:solidFill>
                  <a:srgbClr val="74241F"/>
                </a:solidFill>
              </a:endParaRPr>
            </a:p>
          </p:txBody>
        </p:sp>
        <p:cxnSp>
          <p:nvCxnSpPr>
            <p:cNvPr id="6" name="Straight Arrow Connector 5"/>
            <p:cNvCxnSpPr>
              <a:stCxn id="5" idx="0"/>
            </p:cNvCxnSpPr>
            <p:nvPr/>
          </p:nvCxnSpPr>
          <p:spPr>
            <a:xfrm flipV="1">
              <a:off x="7156466" y="4558959"/>
              <a:ext cx="0" cy="394732"/>
            </a:xfrm>
            <a:prstGeom prst="straightConnector1">
              <a:avLst/>
            </a:prstGeom>
            <a:ln w="57150">
              <a:solidFill>
                <a:srgbClr val="74241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257799" y="1513115"/>
              <a:ext cx="23755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120micron BCP</a:t>
              </a:r>
              <a:endParaRPr lang="en-CA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91250" y="102524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2901" y="1559380"/>
            <a:ext cx="2952749" cy="351744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QWR </a:t>
            </a:r>
            <a:r>
              <a:rPr lang="en-CA" sz="2400" dirty="0" smtClean="0"/>
              <a:t>was etched </a:t>
            </a:r>
            <a:r>
              <a:rPr lang="en-CA" sz="2400" dirty="0"/>
              <a:t>120microns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Tested at 4.2K and </a:t>
            </a:r>
            <a:r>
              <a:rPr lang="en-CA" sz="2400" dirty="0" smtClean="0"/>
              <a:t>2K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400" dirty="0"/>
              <a:t>Significant Q-slope at 4K – less slope at 2K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1" y="4490294"/>
            <a:ext cx="2420927" cy="18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2" y="42723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/>
              <a:t>QWR 120C Bake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1" y="1338687"/>
            <a:ext cx="3152774" cy="361431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CA" sz="2400" dirty="0" smtClean="0"/>
              <a:t>120C Bake applied for 48 hours</a:t>
            </a:r>
          </a:p>
          <a:p>
            <a:pPr>
              <a:lnSpc>
                <a:spcPct val="110000"/>
              </a:lnSpc>
            </a:pPr>
            <a:r>
              <a:rPr lang="en-CA" sz="2400" dirty="0" smtClean="0"/>
              <a:t>The bake modifies the MFP within the </a:t>
            </a:r>
            <a:r>
              <a:rPr lang="en-CA" sz="2400" dirty="0" smtClean="0"/>
              <a:t>surface </a:t>
            </a:r>
            <a:r>
              <a:rPr lang="en-CA" sz="2400" dirty="0" smtClean="0"/>
              <a:t>layer and improves </a:t>
            </a:r>
            <a:r>
              <a:rPr lang="en-CA" sz="2400" dirty="0" smtClean="0"/>
              <a:t>R</a:t>
            </a:r>
            <a:r>
              <a:rPr lang="en-CA" sz="2400" baseline="-25000" dirty="0" smtClean="0"/>
              <a:t>BCS</a:t>
            </a:r>
            <a:r>
              <a:rPr lang="en-CA" sz="2400" dirty="0" smtClean="0"/>
              <a:t> </a:t>
            </a:r>
            <a:r>
              <a:rPr lang="en-CA" sz="2400" dirty="0" smtClean="0"/>
              <a:t>at the expense of increasing the residual </a:t>
            </a:r>
            <a:r>
              <a:rPr lang="en-CA" sz="2400" dirty="0" err="1" smtClean="0"/>
              <a:t>R</a:t>
            </a:r>
            <a:r>
              <a:rPr lang="en-CA" sz="2400" baseline="-25000" dirty="0" err="1" smtClean="0"/>
              <a:t>res</a:t>
            </a:r>
            <a:r>
              <a:rPr lang="en-CA" sz="2400" dirty="0" smtClean="0"/>
              <a:t> </a:t>
            </a:r>
            <a:endParaRPr lang="en-CA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09976" y="1338687"/>
            <a:ext cx="8229597" cy="4941185"/>
            <a:chOff x="457201" y="1338688"/>
            <a:chExt cx="8229597" cy="49411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1338688"/>
              <a:ext cx="8229597" cy="4941185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 flipV="1">
              <a:off x="4003588" y="3645242"/>
              <a:ext cx="395416" cy="426929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309815" y="1618736"/>
              <a:ext cx="395416" cy="34599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76789" y="1513115"/>
              <a:ext cx="23755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120micron BCP</a:t>
              </a:r>
              <a:endParaRPr lang="en-CA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09815" y="5136531"/>
              <a:ext cx="57767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120C bake lowers BCS but increases residual so 4K performance improved but 2K performance reduced</a:t>
              </a:r>
              <a:endParaRPr lang="en-CA" sz="14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4953000"/>
            <a:ext cx="2995612" cy="162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114550" y="5305425"/>
            <a:ext cx="390526" cy="3543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3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465337"/>
            <a:ext cx="8953827" cy="650329"/>
          </a:xfrm>
        </p:spPr>
        <p:txBody>
          <a:bodyPr>
            <a:normAutofit/>
          </a:bodyPr>
          <a:lstStyle/>
          <a:p>
            <a:r>
              <a:rPr lang="en-US" sz="4000" dirty="0"/>
              <a:t>HWR Before and After 120C Bake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421" y="1388113"/>
            <a:ext cx="3223779" cy="32224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400" dirty="0" smtClean="0"/>
              <a:t>The same measurement sequence was done with the HWR cavity</a:t>
            </a:r>
          </a:p>
          <a:p>
            <a:pPr>
              <a:lnSpc>
                <a:spcPct val="100000"/>
              </a:lnSpc>
            </a:pPr>
            <a:r>
              <a:rPr lang="en-CA" sz="2400" dirty="0" smtClean="0"/>
              <a:t>BCP 2K result impacted by FE near 55mT</a:t>
            </a:r>
            <a:endParaRPr lang="en-CA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609975" y="1388113"/>
            <a:ext cx="8229597" cy="4941184"/>
            <a:chOff x="457201" y="1338688"/>
            <a:chExt cx="8229597" cy="49411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1338688"/>
              <a:ext cx="8229597" cy="494118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83570" y="4553581"/>
              <a:ext cx="9973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74241F"/>
                  </a:solidFill>
                </a:rPr>
                <a:t>107mT</a:t>
              </a:r>
              <a:endParaRPr lang="en-US" sz="2000" b="1" dirty="0">
                <a:solidFill>
                  <a:srgbClr val="74241F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5883571" y="3941805"/>
              <a:ext cx="0" cy="619309"/>
            </a:xfrm>
            <a:prstGeom prst="straightConnector1">
              <a:avLst/>
            </a:prstGeom>
            <a:ln w="57150">
              <a:solidFill>
                <a:srgbClr val="74241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Down Arrow 6"/>
            <p:cNvSpPr/>
            <p:nvPr/>
          </p:nvSpPr>
          <p:spPr>
            <a:xfrm flipV="1">
              <a:off x="3311609" y="3645241"/>
              <a:ext cx="395416" cy="426929"/>
            </a:xfrm>
            <a:prstGeom prst="downArrow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1210961" y="2384855"/>
              <a:ext cx="395416" cy="345990"/>
            </a:xfrm>
            <a:prstGeom prst="down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76789" y="1513115"/>
              <a:ext cx="237559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135micron BCP</a:t>
              </a:r>
              <a:endParaRPr lang="en-C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9815" y="5136531"/>
              <a:ext cx="577678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120C bake lowers BCS but increases residual so 4K performance improved but 2K performance reduced</a:t>
              </a:r>
              <a:endParaRPr lang="en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143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471" y="329358"/>
            <a:ext cx="9757929" cy="650329"/>
          </a:xfrm>
        </p:spPr>
        <p:txBody>
          <a:bodyPr>
            <a:noAutofit/>
          </a:bodyPr>
          <a:lstStyle/>
          <a:p>
            <a:r>
              <a:rPr lang="en-US" sz="4000" dirty="0"/>
              <a:t>4K to 2K Data to Extract </a:t>
            </a:r>
            <a:r>
              <a:rPr lang="en-US" sz="4000" dirty="0" smtClean="0"/>
              <a:t>R</a:t>
            </a:r>
            <a:r>
              <a:rPr lang="en-US" sz="4000" baseline="-25000" dirty="0" smtClean="0"/>
              <a:t>BC</a:t>
            </a:r>
            <a:r>
              <a:rPr lang="en-US" sz="4000" baseline="-25000" dirty="0" smtClean="0"/>
              <a:t>S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err="1"/>
              <a:t>R</a:t>
            </a:r>
            <a:r>
              <a:rPr lang="en-US" sz="4000" baseline="-25000" dirty="0" err="1"/>
              <a:t>res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355996"/>
            <a:ext cx="3181350" cy="448282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CA" sz="2400" dirty="0" smtClean="0"/>
              <a:t>To separate </a:t>
            </a:r>
            <a:r>
              <a:rPr lang="en-CA" sz="2400" dirty="0" smtClean="0"/>
              <a:t>R</a:t>
            </a:r>
            <a:r>
              <a:rPr lang="en-CA" sz="2400" baseline="-25000" dirty="0" smtClean="0"/>
              <a:t>BCS</a:t>
            </a:r>
            <a:r>
              <a:rPr lang="en-CA" sz="2400" dirty="0" smtClean="0"/>
              <a:t> </a:t>
            </a:r>
            <a:r>
              <a:rPr lang="en-CA" sz="2400" dirty="0" smtClean="0"/>
              <a:t>and </a:t>
            </a:r>
            <a:r>
              <a:rPr lang="en-CA" sz="2400" dirty="0" err="1" smtClean="0"/>
              <a:t>R</a:t>
            </a:r>
            <a:r>
              <a:rPr lang="en-CA" sz="2400" baseline="-25000" dirty="0" err="1" smtClean="0"/>
              <a:t>res</a:t>
            </a:r>
            <a:r>
              <a:rPr lang="en-CA" sz="2400" dirty="0" smtClean="0"/>
              <a:t> components, Q </a:t>
            </a:r>
            <a:r>
              <a:rPr lang="en-CA" sz="2400" dirty="0" smtClean="0"/>
              <a:t>measurements are taken at various field levels and temperatures as the cavity is cooled down</a:t>
            </a:r>
          </a:p>
          <a:p>
            <a:pPr>
              <a:lnSpc>
                <a:spcPct val="110000"/>
              </a:lnSpc>
            </a:pPr>
            <a:r>
              <a:rPr lang="en-CA" sz="2400" dirty="0" smtClean="0"/>
              <a:t>R</a:t>
            </a:r>
            <a:r>
              <a:rPr lang="en-CA" sz="2400" baseline="-25000" dirty="0" smtClean="0"/>
              <a:t>BCS</a:t>
            </a:r>
            <a:r>
              <a:rPr lang="en-CA" sz="2400" dirty="0" smtClean="0"/>
              <a:t> </a:t>
            </a:r>
            <a:r>
              <a:rPr lang="en-CA" sz="2400" dirty="0" smtClean="0"/>
              <a:t>is expected to follow a exponential dependence with temperature </a:t>
            </a:r>
            <a:endParaRPr lang="en-CA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27" y="1355997"/>
            <a:ext cx="8229600" cy="494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0262" y="3675571"/>
            <a:ext cx="3200400" cy="19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41437" y="3718975"/>
                <a:ext cx="16047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1400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/>
                            </a:rPr>
                            <m:t>𝑩𝑪𝑺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37" y="3718975"/>
                <a:ext cx="160479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84751" y="3997146"/>
                <a:ext cx="1786964" cy="5286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1400" b="1" i="1">
                              <a:latin typeface="Cambria Math"/>
                            </a:rPr>
                            <m:t>𝒓𝒆𝒔</m:t>
                          </m:r>
                        </m:sub>
                      </m:sSub>
                      <m:r>
                        <a:rPr lang="en-US" sz="1400" b="1" i="1">
                          <a:latin typeface="Cambria Math"/>
                        </a:rPr>
                        <m:t>+</m:t>
                      </m:r>
                      <m:r>
                        <a:rPr lang="en-US" sz="1400" b="1" i="1" smtClean="0">
                          <a:latin typeface="Cambria Math"/>
                        </a:rPr>
                        <m:t>𝑨</m:t>
                      </m:r>
                      <m:f>
                        <m:f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latin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1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400" b="1" i="1" smtClean="0">
                              <a:latin typeface="Cambria Math"/>
                            </a:rPr>
                            <m:t>𝑻</m:t>
                          </m:r>
                        </m:den>
                      </m:f>
                      <m:sSup>
                        <m:sSupPr>
                          <m:ctrlPr>
                            <a:rPr lang="en-US" sz="1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1400" b="1" i="1" smtClean="0">
                                      <a:latin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1400" b="1" i="1" smtClean="0">
                                  <a:latin typeface="Cambria Math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751" y="3997146"/>
                <a:ext cx="1786964" cy="5286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155888" y="5149969"/>
            <a:ext cx="203583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63518" y="49806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Arial"/>
                <a:cs typeface="Arial"/>
              </a:rPr>
              <a:t>λ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414308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6923</TotalTime>
  <Words>1728</Words>
  <Application>Microsoft Office PowerPoint</Application>
  <PresentationFormat>Custom</PresentationFormat>
  <Paragraphs>293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Custom Design</vt:lpstr>
      <vt:lpstr>HWR/QWR Test Data  Bob Laxdal, Zhongyuan Yao TRIUMF </vt:lpstr>
      <vt:lpstr>Outline</vt:lpstr>
      <vt:lpstr>1.3GHz Development</vt:lpstr>
      <vt:lpstr>Low Beta Resonators</vt:lpstr>
      <vt:lpstr>Study: RISP QWR and HWR Cavities</vt:lpstr>
      <vt:lpstr>QWR BCP Result </vt:lpstr>
      <vt:lpstr>QWR 120C Bake</vt:lpstr>
      <vt:lpstr>HWR Before and After 120C Bake</vt:lpstr>
      <vt:lpstr>4K to 2K Data to Extract RBCS and Rres</vt:lpstr>
      <vt:lpstr>QWR BCS Resistance</vt:lpstr>
      <vt:lpstr>Quadratic Dependent RBCS</vt:lpstr>
      <vt:lpstr>Energy Gap</vt:lpstr>
      <vt:lpstr>Fitting Parameter A*</vt:lpstr>
      <vt:lpstr>QWR Residual Resistance</vt:lpstr>
      <vt:lpstr>Linear Dependence of Rres</vt:lpstr>
      <vt:lpstr>QWR Residual Resistance</vt:lpstr>
      <vt:lpstr>QWR 4K Q-slope</vt:lpstr>
      <vt:lpstr>Geometry Factor</vt:lpstr>
      <vt:lpstr>From Rs(Bp) to Rs(B)</vt:lpstr>
      <vt:lpstr>QWR - 135m BCP</vt:lpstr>
      <vt:lpstr>QWR – High performance</vt:lpstr>
      <vt:lpstr>ANL (EP) vs RISP QWR (BCP)</vt:lpstr>
      <vt:lpstr>Summary</vt:lpstr>
      <vt:lpstr>Thank You  Merci  ありがとうございました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Reiner Kruecken</dc:creator>
  <cp:lastModifiedBy>Robert Laxdal</cp:lastModifiedBy>
  <cp:revision>228</cp:revision>
  <cp:lastPrinted>2018-01-15T23:59:34Z</cp:lastPrinted>
  <dcterms:created xsi:type="dcterms:W3CDTF">2017-11-30T01:52:38Z</dcterms:created>
  <dcterms:modified xsi:type="dcterms:W3CDTF">2018-06-25T19:27:14Z</dcterms:modified>
</cp:coreProperties>
</file>