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  <p:sldMasterId id="2147484011" r:id="rId5"/>
  </p:sldMasterIdLst>
  <p:notesMasterIdLst>
    <p:notesMasterId r:id="rId16"/>
  </p:notesMasterIdLst>
  <p:handoutMasterIdLst>
    <p:handoutMasterId r:id="rId17"/>
  </p:handoutMasterIdLst>
  <p:sldIdLst>
    <p:sldId id="656" r:id="rId6"/>
    <p:sldId id="683" r:id="rId7"/>
    <p:sldId id="684" r:id="rId8"/>
    <p:sldId id="686" r:id="rId9"/>
    <p:sldId id="690" r:id="rId10"/>
    <p:sldId id="691" r:id="rId11"/>
    <p:sldId id="692" r:id="rId12"/>
    <p:sldId id="694" r:id="rId13"/>
    <p:sldId id="695" r:id="rId14"/>
    <p:sldId id="693" r:id="rId15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FF"/>
    <a:srgbClr val="B3D6AC"/>
    <a:srgbClr val="439A2E"/>
    <a:srgbClr val="0000FF"/>
    <a:srgbClr val="319742"/>
    <a:srgbClr val="5F5F5F"/>
    <a:srgbClr val="009999"/>
    <a:srgbClr val="0066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8" autoAdjust="0"/>
    <p:restoredTop sz="97697" autoAdjust="0"/>
  </p:normalViewPr>
  <p:slideViewPr>
    <p:cSldViewPr snapToObjects="1">
      <p:cViewPr varScale="1">
        <p:scale>
          <a:sx n="88" d="100"/>
          <a:sy n="88" d="100"/>
        </p:scale>
        <p:origin x="53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508"/>
    </p:cViewPr>
  </p:sorter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23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26832" cy="464106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6" y="3"/>
            <a:ext cx="3026832" cy="464106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6/27/2018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708" tIns="45852" rIns="91708" bIns="4585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802"/>
            <a:ext cx="5588000" cy="4176947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18004"/>
            <a:ext cx="3026832" cy="464105"/>
          </a:xfrm>
          <a:prstGeom prst="rect">
            <a:avLst/>
          </a:prstGeom>
        </p:spPr>
        <p:txBody>
          <a:bodyPr vert="horz" wrap="square" lIns="91708" tIns="45852" rIns="91708" bIns="4585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6" y="8818004"/>
            <a:ext cx="3026832" cy="464105"/>
          </a:xfrm>
          <a:prstGeom prst="rect">
            <a:avLst/>
          </a:prstGeom>
        </p:spPr>
        <p:txBody>
          <a:bodyPr vert="horz" wrap="square" lIns="91708" tIns="45852" rIns="91708" bIns="45852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6034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18" y="553859"/>
            <a:ext cx="1548387" cy="18227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257800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283200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45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17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13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48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00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257800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257800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8016"/>
            <a:ext cx="8991598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8016"/>
            <a:ext cx="8991598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8" y="0"/>
            <a:ext cx="9001881" cy="640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63" y="553859"/>
            <a:ext cx="1548387" cy="1822708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0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4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447800" y="4838700"/>
            <a:ext cx="60960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K. Saito</a:t>
            </a:r>
            <a:b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MSU/FRIB   SRF Development Manager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110921" y="2518325"/>
            <a:ext cx="9001124" cy="2374452"/>
          </a:xfrm>
        </p:spPr>
        <p:txBody>
          <a:bodyPr/>
          <a:lstStyle/>
          <a:p>
            <a:r>
              <a:rPr lang="en-US" dirty="0" smtClean="0"/>
              <a:t>WG4</a:t>
            </a:r>
            <a:br>
              <a:rPr lang="en-US" dirty="0" smtClean="0"/>
            </a:br>
            <a:r>
              <a:rPr lang="en-GB" sz="3600" dirty="0" smtClean="0"/>
              <a:t>Developments </a:t>
            </a:r>
            <a:r>
              <a:rPr lang="en-GB" sz="3600" dirty="0"/>
              <a:t>R</a:t>
            </a:r>
            <a:r>
              <a:rPr lang="en-GB" sz="3600" dirty="0" smtClean="0"/>
              <a:t>equested for  Future Heavy Ion SRF LINACs from FRIB Experience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42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2949152"/>
          </a:xfrm>
          <a:solidFill>
            <a:schemeClr val="bg1"/>
          </a:solidFill>
        </p:spPr>
        <p:txBody>
          <a:bodyPr/>
          <a:lstStyle/>
          <a:p>
            <a:pPr marL="231775" indent="-231775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 </a:t>
            </a:r>
            <a:r>
              <a:rPr lang="en-US" sz="2000" b="1" dirty="0" smtClean="0"/>
              <a:t>High Field Q-Slope</a:t>
            </a:r>
            <a:r>
              <a:rPr lang="en-US" sz="2000" b="1" dirty="0"/>
              <a:t> </a:t>
            </a:r>
            <a:r>
              <a:rPr lang="en-US" sz="2000" b="1" dirty="0" smtClean="0"/>
              <a:t>Limits FRIB cavity performance</a:t>
            </a:r>
          </a:p>
          <a:p>
            <a:pPr marL="404813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FRIB used BCP, 600</a:t>
            </a:r>
            <a:r>
              <a:rPr lang="en-US" sz="2000" baseline="30000" dirty="0"/>
              <a:t>O</a:t>
            </a:r>
            <a:r>
              <a:rPr lang="en-US" sz="2000" dirty="0"/>
              <a:t>C hydrogen degassing, HPR but </a:t>
            </a:r>
            <a:r>
              <a:rPr lang="en-US" sz="2000" dirty="0" smtClean="0"/>
              <a:t>no </a:t>
            </a:r>
            <a:r>
              <a:rPr lang="en-US" sz="2000" dirty="0"/>
              <a:t>120</a:t>
            </a:r>
            <a:r>
              <a:rPr lang="en-US" sz="2000" baseline="30000" dirty="0"/>
              <a:t>O</a:t>
            </a:r>
            <a:r>
              <a:rPr lang="en-US" sz="2000" dirty="0"/>
              <a:t>C baking</a:t>
            </a:r>
          </a:p>
          <a:p>
            <a:pPr marL="404813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120</a:t>
            </a:r>
            <a:r>
              <a:rPr lang="en-US" sz="2000" baseline="30000" dirty="0"/>
              <a:t>O</a:t>
            </a:r>
            <a:r>
              <a:rPr lang="en-US" sz="2000" dirty="0"/>
              <a:t>C baking was effective on Q</a:t>
            </a:r>
            <a:r>
              <a:rPr lang="en-US" sz="2000" baseline="-25000" dirty="0"/>
              <a:t>O</a:t>
            </a:r>
            <a:r>
              <a:rPr lang="en-US" sz="2000" dirty="0"/>
              <a:t> enhancement </a:t>
            </a:r>
            <a:r>
              <a:rPr lang="en-US" sz="2000" dirty="0" smtClean="0"/>
              <a:t>at 4K but impact on HFQS at </a:t>
            </a:r>
            <a:r>
              <a:rPr lang="en-US" sz="2000" dirty="0"/>
              <a:t>2K</a:t>
            </a:r>
          </a:p>
          <a:p>
            <a:pPr marL="404813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Gradient is </a:t>
            </a:r>
            <a:r>
              <a:rPr lang="en-US" sz="2000" dirty="0" smtClean="0"/>
              <a:t>often limited by </a:t>
            </a:r>
            <a:r>
              <a:rPr lang="en-US" sz="2000" dirty="0" smtClean="0"/>
              <a:t>HFQS, </a:t>
            </a:r>
            <a:r>
              <a:rPr lang="en-US" sz="2000" dirty="0"/>
              <a:t>which starts at  ~ </a:t>
            </a:r>
            <a:r>
              <a:rPr lang="en-US" sz="2000" dirty="0" smtClean="0"/>
              <a:t>84 </a:t>
            </a:r>
            <a:r>
              <a:rPr lang="en-US" sz="2000" dirty="0" err="1"/>
              <a:t>mT</a:t>
            </a:r>
            <a:r>
              <a:rPr lang="en-US" sz="2000" dirty="0"/>
              <a:t>  for every beta family. </a:t>
            </a:r>
          </a:p>
          <a:p>
            <a:pPr marL="282575" indent="-282575"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/>
              <a:t>Needs to resolve the HFQS with BCP’ed cavity in order to pushup the higher gradient</a:t>
            </a:r>
            <a:endParaRPr lang="en-US" sz="2000" b="1" dirty="0"/>
          </a:p>
          <a:p>
            <a:pPr marL="231775" indent="-231775">
              <a:lnSpc>
                <a:spcPct val="100000"/>
              </a:lnSpc>
              <a:spcBef>
                <a:spcPts val="0"/>
              </a:spcBef>
            </a:pPr>
            <a:endParaRPr lang="en-US" sz="2000" b="1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429" y="223004"/>
            <a:ext cx="8991600" cy="478624"/>
          </a:xfrm>
        </p:spPr>
        <p:txBody>
          <a:bodyPr/>
          <a:lstStyle/>
          <a:p>
            <a:r>
              <a:rPr lang="en-US" dirty="0" smtClean="0"/>
              <a:t>High Field Q-Slope (HFQS) Limitation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21771" y="3307884"/>
          <a:ext cx="9143999" cy="30471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4206"/>
                <a:gridCol w="2500336"/>
                <a:gridCol w="2042271"/>
                <a:gridCol w="2867186"/>
              </a:tblGrid>
              <a:tr h="73071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Cavity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Eacc</a:t>
                      </a:r>
                      <a:r>
                        <a:rPr lang="en-US" dirty="0" smtClean="0"/>
                        <a:t> [MV/m] </a:t>
                      </a:r>
                    </a:p>
                    <a:p>
                      <a:pPr algn="ctr"/>
                      <a:r>
                        <a:rPr lang="en-US" dirty="0" smtClean="0"/>
                        <a:t>Ep [</a:t>
                      </a:r>
                      <a:r>
                        <a:rPr lang="en-US" dirty="0" err="1" smtClean="0"/>
                        <a:t>MVm</a:t>
                      </a:r>
                      <a:r>
                        <a:rPr lang="en-US" dirty="0" smtClean="0"/>
                        <a:t>] / </a:t>
                      </a:r>
                      <a:r>
                        <a:rPr lang="en-US" dirty="0" err="1" smtClean="0"/>
                        <a:t>Bp</a:t>
                      </a:r>
                      <a:r>
                        <a:rPr lang="en-US" dirty="0" smtClean="0"/>
                        <a:t> 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</a:t>
                      </a:r>
                      <a:r>
                        <a:rPr lang="en-US" baseline="-25000" dirty="0" smtClean="0"/>
                        <a:t>O</a:t>
                      </a:r>
                      <a:r>
                        <a:rPr lang="en-US" dirty="0" smtClean="0"/>
                        <a:t> at operation gradient (spec)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Eacc</a:t>
                      </a:r>
                      <a:r>
                        <a:rPr lang="en-US" dirty="0" smtClean="0"/>
                        <a:t> and Limitation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 smtClean="0"/>
                        <a:t>=0.041 QWR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5.1 </a:t>
                      </a:r>
                    </a:p>
                    <a:p>
                      <a:pPr algn="ctr"/>
                      <a:r>
                        <a:rPr lang="en-US" sz="1600" dirty="0" smtClean="0"/>
                        <a:t>30.8 / 54.6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 x 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~11 MV/m,</a:t>
                      </a:r>
                      <a:r>
                        <a:rPr lang="en-US" sz="1600" baseline="0" dirty="0" smtClean="0"/>
                        <a:t> HighQ slope (&gt; 8 MV/m, 84 </a:t>
                      </a:r>
                      <a:r>
                        <a:rPr lang="en-US" sz="1600" baseline="0" dirty="0" err="1" smtClean="0"/>
                        <a:t>mT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 smtClean="0"/>
                        <a:t>=0.085 QWR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5.6</a:t>
                      </a:r>
                    </a:p>
                    <a:p>
                      <a:pPr algn="ctr"/>
                      <a:r>
                        <a:rPr lang="en-US" sz="1600" dirty="0" smtClean="0"/>
                        <a:t>33.4 / 68.9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 x 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~9.5</a:t>
                      </a:r>
                      <a:r>
                        <a:rPr lang="en-US" sz="1600" baseline="0" dirty="0" smtClean="0"/>
                        <a:t> MV/m, High Q slope (&gt; 7 MV/m, 84 </a:t>
                      </a:r>
                      <a:r>
                        <a:rPr lang="en-US" sz="1600" baseline="0" dirty="0" err="1" smtClean="0"/>
                        <a:t>mT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 smtClean="0"/>
                        <a:t>=0.29 </a:t>
                      </a:r>
                      <a:r>
                        <a:rPr lang="en-US" sz="1600" baseline="0" dirty="0" smtClean="0"/>
                        <a:t> HWR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7.7</a:t>
                      </a:r>
                    </a:p>
                    <a:p>
                      <a:pPr algn="ctr"/>
                      <a:r>
                        <a:rPr lang="en-US" sz="1600" dirty="0" smtClean="0"/>
                        <a:t>33.3 / 59.6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6.7 x 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~15 MV/m, High Q slope (&gt;11 MV/m, 84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mT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 smtClean="0"/>
                        <a:t>=0.53 </a:t>
                      </a:r>
                      <a:r>
                        <a:rPr lang="en-US" sz="1600" baseline="0" dirty="0" smtClean="0"/>
                        <a:t> HWR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7.4</a:t>
                      </a:r>
                    </a:p>
                    <a:p>
                      <a:pPr algn="ctr"/>
                      <a:r>
                        <a:rPr lang="en-US" sz="1600" dirty="0" smtClean="0"/>
                        <a:t>26.5 / 63.2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9.2 x 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14 MV/m, High Q slope ( &gt; 10 MV/m, 84 </a:t>
                      </a:r>
                      <a:r>
                        <a:rPr lang="en-US" sz="1600" dirty="0" err="1" smtClean="0"/>
                        <a:t>mT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WG4 TTC meeting June 28,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7100"/>
            <a:ext cx="9144000" cy="5027414"/>
          </a:xfrm>
        </p:spPr>
        <p:txBody>
          <a:bodyPr/>
          <a:lstStyle/>
          <a:p>
            <a:r>
              <a:rPr lang="en-US" b="1" dirty="0" smtClean="0"/>
              <a:t>FRIB produces cavities of 19 </a:t>
            </a:r>
            <a:r>
              <a:rPr lang="en-US" b="1" dirty="0" smtClean="0">
                <a:latin typeface="Symbol" panose="05050102010706020507" pitchFamily="18" charset="2"/>
              </a:rPr>
              <a:t>b</a:t>
            </a:r>
            <a:r>
              <a:rPr lang="en-US" b="1" dirty="0" smtClean="0"/>
              <a:t>=0.041 QWRs, 100 </a:t>
            </a:r>
            <a:r>
              <a:rPr lang="en-US" b="1" dirty="0" smtClean="0">
                <a:latin typeface="Symbol" panose="05050102010706020507" pitchFamily="18" charset="2"/>
              </a:rPr>
              <a:t>b</a:t>
            </a:r>
            <a:r>
              <a:rPr lang="en-US" b="1" dirty="0" smtClean="0"/>
              <a:t>=0.085 QWRs, 80 </a:t>
            </a:r>
            <a:r>
              <a:rPr lang="en-US" b="1" dirty="0" smtClean="0">
                <a:latin typeface="Symbol" panose="05050102010706020507" pitchFamily="18" charset="2"/>
              </a:rPr>
              <a:t>b</a:t>
            </a:r>
            <a:r>
              <a:rPr lang="en-US" b="1" dirty="0" smtClean="0"/>
              <a:t>=0.29 HWRs, and 160 </a:t>
            </a:r>
            <a:r>
              <a:rPr lang="en-US" b="1" dirty="0" smtClean="0">
                <a:latin typeface="Symbol" panose="05050102010706020507" pitchFamily="18" charset="2"/>
              </a:rPr>
              <a:t>b</a:t>
            </a:r>
            <a:r>
              <a:rPr lang="en-US" b="1" dirty="0" smtClean="0"/>
              <a:t>=0.53 HWRs, </a:t>
            </a:r>
            <a:r>
              <a:rPr lang="en-US" b="1" dirty="0"/>
              <a:t>i</a:t>
            </a:r>
            <a:r>
              <a:rPr lang="en-US" b="1" dirty="0" smtClean="0"/>
              <a:t>n total ~360.</a:t>
            </a:r>
          </a:p>
          <a:p>
            <a:r>
              <a:rPr lang="en-US" b="1" dirty="0" smtClean="0"/>
              <a:t>The production has been completed ~ 90%. All cavities except 0.53 HWRs has been finished including VTA certification test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Good chance to discover hidden issue and resolve</a:t>
            </a:r>
            <a:endParaRPr lang="en-US" b="1" dirty="0"/>
          </a:p>
          <a:p>
            <a:r>
              <a:rPr lang="en-US" b="1" dirty="0" smtClean="0"/>
              <a:t>Discovered and and not enough resolved in </a:t>
            </a:r>
            <a:r>
              <a:rPr lang="en-US" b="1" dirty="0" smtClean="0"/>
              <a:t>the FRIB cavity production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i="1" dirty="0" smtClean="0"/>
              <a:t>RF </a:t>
            </a:r>
            <a:r>
              <a:rPr lang="en-US" b="1" i="1" dirty="0"/>
              <a:t>contact </a:t>
            </a:r>
            <a:r>
              <a:rPr lang="en-US" b="1" i="1" dirty="0" smtClean="0"/>
              <a:t>issue at </a:t>
            </a:r>
            <a:r>
              <a:rPr lang="en-US" b="1" i="1" dirty="0"/>
              <a:t>demountable bottom flange with QWRs</a:t>
            </a:r>
            <a:endParaRPr lang="en-US" i="1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i="1" dirty="0" smtClean="0"/>
              <a:t>Bolt gnawing issue on the </a:t>
            </a:r>
            <a:r>
              <a:rPr lang="en-US" b="1" i="1" dirty="0" err="1"/>
              <a:t>NbTi</a:t>
            </a:r>
            <a:r>
              <a:rPr lang="en-US" b="1" i="1" dirty="0"/>
              <a:t> flange </a:t>
            </a:r>
            <a:r>
              <a:rPr lang="en-US" b="1" i="1" dirty="0" smtClean="0"/>
              <a:t>screws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i="1" dirty="0" smtClean="0"/>
              <a:t>High </a:t>
            </a:r>
            <a:r>
              <a:rPr lang="en-US" b="1" i="1" dirty="0"/>
              <a:t>field Q-slope on </a:t>
            </a:r>
            <a:r>
              <a:rPr lang="en-US" b="1" i="1" dirty="0" err="1"/>
              <a:t>BCP’ed</a:t>
            </a:r>
            <a:r>
              <a:rPr lang="en-US" b="1" i="1" dirty="0"/>
              <a:t> low/medium beta cavities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b="1" i="1" dirty="0" smtClean="0"/>
          </a:p>
          <a:p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R&amp;Ds for Future Heavy Ion SRF LINACs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K. Saito, WG4 TTC meeting June 28,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" y="1016195"/>
            <a:ext cx="6943248" cy="4622606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Gnawing </a:t>
            </a:r>
            <a:r>
              <a:rPr lang="en-US" b="1" dirty="0" smtClean="0"/>
              <a:t>on</a:t>
            </a:r>
            <a:r>
              <a:rPr lang="en-US" b="1" dirty="0" smtClean="0"/>
              <a:t> </a:t>
            </a:r>
            <a:r>
              <a:rPr lang="en-US" b="1" dirty="0" smtClean="0"/>
              <a:t>the NbTi screws</a:t>
            </a:r>
          </a:p>
          <a:p>
            <a:pPr lvl="1"/>
            <a:r>
              <a:rPr lang="en-US" sz="1800" dirty="0" smtClean="0"/>
              <a:t>SS316L </a:t>
            </a:r>
            <a:r>
              <a:rPr lang="en-US" sz="1800" dirty="0" smtClean="0"/>
              <a:t>bolt often gnaws the </a:t>
            </a:r>
            <a:r>
              <a:rPr lang="en-US" sz="1800" dirty="0" err="1" smtClean="0"/>
              <a:t>NbTi</a:t>
            </a:r>
            <a:r>
              <a:rPr lang="en-US" sz="1800" dirty="0" smtClean="0"/>
              <a:t> flange screw</a:t>
            </a:r>
          </a:p>
          <a:p>
            <a:pPr lvl="1"/>
            <a:r>
              <a:rPr lang="en-US" sz="1800" dirty="0" smtClean="0"/>
              <a:t>Needs </a:t>
            </a:r>
            <a:r>
              <a:rPr lang="en-US" sz="1800" dirty="0" smtClean="0"/>
              <a:t>electropolishing</a:t>
            </a:r>
          </a:p>
          <a:p>
            <a:pPr lvl="1"/>
            <a:r>
              <a:rPr lang="en-US" sz="1800" dirty="0" smtClean="0"/>
              <a:t>The fabrication quality is not good off center for example   if get from cheaper market</a:t>
            </a:r>
            <a:endParaRPr lang="en-US" sz="1800" dirty="0" smtClean="0"/>
          </a:p>
          <a:p>
            <a:pPr lvl="1"/>
            <a:endParaRPr lang="en-US" dirty="0"/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Magnetized easily</a:t>
            </a:r>
            <a:endParaRPr lang="en-US" b="1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/>
              <a:t>Even </a:t>
            </a:r>
            <a:r>
              <a:rPr lang="en-US" sz="1800" dirty="0" smtClean="0"/>
              <a:t>SS316L </a:t>
            </a:r>
            <a:r>
              <a:rPr lang="en-US" sz="1800" dirty="0" smtClean="0"/>
              <a:t>bolt is </a:t>
            </a:r>
            <a:r>
              <a:rPr lang="en-US" sz="1800" dirty="0"/>
              <a:t>often magnetized </a:t>
            </a:r>
            <a:r>
              <a:rPr lang="en-US" sz="1800" dirty="0" smtClean="0"/>
              <a:t> 1 – 10 G during tightening work, or welding. </a:t>
            </a:r>
            <a:endParaRPr lang="en-US" sz="1800" dirty="0" smtClean="0"/>
          </a:p>
          <a:p>
            <a:pPr lvl="1"/>
            <a:r>
              <a:rPr lang="en-US" sz="1800" dirty="0" smtClean="0"/>
              <a:t>Risk of increase residual magnet field around cavities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b="1" dirty="0" smtClean="0"/>
              <a:t>Particle production</a:t>
            </a:r>
            <a:endParaRPr lang="en-US" b="1" dirty="0" smtClean="0"/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Produces particle </a:t>
            </a:r>
            <a:r>
              <a:rPr lang="en-US" sz="1800" dirty="0" smtClean="0">
                <a:solidFill>
                  <a:schemeClr val="tx1"/>
                </a:solidFill>
              </a:rPr>
              <a:t>during </a:t>
            </a:r>
            <a:r>
              <a:rPr lang="en-US" sz="1800" dirty="0" smtClean="0">
                <a:solidFill>
                  <a:schemeClr val="tx1"/>
                </a:solidFill>
              </a:rPr>
              <a:t>tightening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/>
              <a:t>Needs electropolishing but loos the tightness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6200" y="20197"/>
            <a:ext cx="8991600" cy="1020311"/>
          </a:xfrm>
        </p:spPr>
        <p:txBody>
          <a:bodyPr/>
          <a:lstStyle/>
          <a:p>
            <a:r>
              <a:rPr lang="en-US" sz="3600" dirty="0" smtClean="0"/>
              <a:t>Issue of SS316L</a:t>
            </a:r>
            <a:r>
              <a:rPr lang="en-US" sz="3600" dirty="0" smtClean="0"/>
              <a:t> </a:t>
            </a:r>
            <a:r>
              <a:rPr lang="en-US" sz="3600" dirty="0" smtClean="0"/>
              <a:t>Bolts with </a:t>
            </a:r>
            <a:r>
              <a:rPr lang="en-US" sz="3600" dirty="0" err="1" smtClean="0"/>
              <a:t>NbTi</a:t>
            </a:r>
            <a:r>
              <a:rPr lang="en-US" sz="3600" dirty="0" smtClean="0"/>
              <a:t> Flange Screw </a:t>
            </a:r>
            <a:endParaRPr lang="en-US" sz="36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7019447" y="1031600"/>
            <a:ext cx="2091690" cy="1882775"/>
          </a:xfrm>
          <a:prstGeom prst="rect">
            <a:avLst/>
          </a:prstGeom>
        </p:spPr>
      </p:pic>
      <p:pic>
        <p:nvPicPr>
          <p:cNvPr id="8" name="Picture 7" descr="I:\projects\srf\SRF monthly photos_Saito\2015\January 2015\P10806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19398" b="18177"/>
          <a:stretch/>
        </p:blipFill>
        <p:spPr bwMode="auto">
          <a:xfrm>
            <a:off x="7086577" y="2966082"/>
            <a:ext cx="191389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4"/>
          <a:srcRect l="30961" t="47729" r="48706" b="24131"/>
          <a:stretch/>
        </p:blipFill>
        <p:spPr bwMode="auto">
          <a:xfrm>
            <a:off x="853872" y="2619544"/>
            <a:ext cx="1715770" cy="1335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:\Keyence microscope demonstration\VHX_00009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9"/>
          <a:stretch/>
        </p:blipFill>
        <p:spPr bwMode="auto">
          <a:xfrm>
            <a:off x="2779167" y="2658453"/>
            <a:ext cx="3691255" cy="1334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K:\Keyence microscope demonstration\VHX_00009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21191" r="15503" b="17655"/>
          <a:stretch/>
        </p:blipFill>
        <p:spPr bwMode="auto">
          <a:xfrm>
            <a:off x="7150100" y="4194810"/>
            <a:ext cx="1993900" cy="1367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July 8 2016 TTC meeting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9797" y="6156246"/>
            <a:ext cx="6384049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 smtClean="0"/>
              <a:t>NC25 hard copper is a good candidate</a:t>
            </a:r>
            <a:endParaRPr lang="en-US" sz="2200" b="1" dirty="0"/>
          </a:p>
          <a:p>
            <a:pPr marL="287338" lvl="1" indent="-169863">
              <a:buFont typeface="Arial" panose="020B0604020202020204" pitchFamily="34" charset="0"/>
              <a:buChar char="•"/>
            </a:pPr>
            <a:r>
              <a:rPr lang="en-US" dirty="0" smtClean="0"/>
              <a:t>Very smooth surface, no need EP</a:t>
            </a:r>
          </a:p>
          <a:p>
            <a:pPr marL="287338" lvl="1" indent="-169863">
              <a:buFont typeface="Arial" panose="020B0604020202020204" pitchFamily="34" charset="0"/>
              <a:buChar char="•"/>
            </a:pPr>
            <a:r>
              <a:rPr lang="en-US" dirty="0" smtClean="0"/>
              <a:t>Suitable feature for bolt material at low temperature</a:t>
            </a:r>
          </a:p>
        </p:txBody>
      </p:sp>
      <p:pic>
        <p:nvPicPr>
          <p:cNvPr id="12" name="Picture 11" descr="K:\Keyence microscope demonstration\VHX_00009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8" r="18530"/>
          <a:stretch/>
        </p:blipFill>
        <p:spPr bwMode="auto">
          <a:xfrm>
            <a:off x="6052457" y="5586913"/>
            <a:ext cx="3124200" cy="1380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5068" y="2264808"/>
            <a:ext cx="157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SS316L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32287" y="5246053"/>
            <a:ext cx="157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671" y="42314"/>
            <a:ext cx="9220200" cy="803649"/>
          </a:xfrm>
        </p:spPr>
        <p:txBody>
          <a:bodyPr/>
          <a:lstStyle/>
          <a:p>
            <a:r>
              <a:rPr lang="en-US" dirty="0" smtClean="0"/>
              <a:t>Magnetization Test of </a:t>
            </a:r>
            <a:r>
              <a:rPr lang="en-US" dirty="0" smtClean="0"/>
              <a:t>SS316L </a:t>
            </a:r>
            <a:r>
              <a:rPr lang="en-US" dirty="0" smtClean="0"/>
              <a:t>Fastener</a:t>
            </a:r>
            <a:br>
              <a:rPr lang="en-US" dirty="0" smtClean="0"/>
            </a:br>
            <a:r>
              <a:rPr lang="en-US" sz="2400" dirty="0" smtClean="0"/>
              <a:t>Easily magnetized  &gt; 10 G </a:t>
            </a:r>
            <a:r>
              <a:rPr lang="en-US" sz="2400" dirty="0" smtClean="0"/>
              <a:t>at the surface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36165" t="28977" r="13081" b="23654"/>
          <a:stretch/>
        </p:blipFill>
        <p:spPr bwMode="auto">
          <a:xfrm>
            <a:off x="-3717" y="1066801"/>
            <a:ext cx="3448282" cy="2171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9089" r="9910" b="20218"/>
          <a:stretch/>
        </p:blipFill>
        <p:spPr bwMode="auto">
          <a:xfrm>
            <a:off x="-3717" y="3747071"/>
            <a:ext cx="3051717" cy="2419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t="21887" r="7657" b="24709"/>
          <a:stretch/>
        </p:blipFill>
        <p:spPr bwMode="auto">
          <a:xfrm>
            <a:off x="2633801" y="3803376"/>
            <a:ext cx="3262801" cy="2408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85" y="1704655"/>
            <a:ext cx="2815915" cy="1608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1" y="100265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Magnetized field attenuation by space distance from the surface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56672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45803" y="4867094"/>
            <a:ext cx="150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2193" y="3455342"/>
            <a:ext cx="391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Magnetization results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09190" y="3658862"/>
            <a:ext cx="3588601" cy="258532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 the world of  the </a:t>
            </a:r>
            <a:r>
              <a:rPr lang="en-US" dirty="0" smtClean="0"/>
              <a:t>5 </a:t>
            </a:r>
            <a:r>
              <a:rPr lang="en-US" dirty="0" err="1" smtClean="0"/>
              <a:t>mG</a:t>
            </a:r>
            <a:r>
              <a:rPr lang="en-US" dirty="0" smtClean="0"/>
              <a:t> remnant field control like </a:t>
            </a:r>
            <a:r>
              <a:rPr lang="en-US" dirty="0" smtClean="0"/>
              <a:t>high Q cavities</a:t>
            </a:r>
            <a:endParaRPr lang="en-US" dirty="0" smtClean="0"/>
          </a:p>
          <a:p>
            <a:pPr marL="290513" indent="-290513"/>
            <a:r>
              <a:rPr lang="en-US" dirty="0" smtClean="0"/>
              <a:t>1) Material of bolts must be chosen with great care.</a:t>
            </a:r>
          </a:p>
          <a:p>
            <a:pPr marL="290513" indent="-290513"/>
            <a:r>
              <a:rPr lang="en-US" dirty="0" smtClean="0"/>
              <a:t>2) Perfectly none magnetic materials should be used for fasteners and nuts, for instance hard copper (NC25) instead of stainless.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WG4 TTC meeting June 28,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" y="605185"/>
            <a:ext cx="9144001" cy="19047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Required material feature for bolts </a:t>
            </a:r>
          </a:p>
          <a:p>
            <a:pPr lvl="1"/>
            <a:r>
              <a:rPr lang="en-US" sz="1800" dirty="0" smtClean="0"/>
              <a:t>Harder material</a:t>
            </a:r>
          </a:p>
          <a:p>
            <a:pPr lvl="1"/>
            <a:r>
              <a:rPr lang="en-US" sz="1800" dirty="0" smtClean="0"/>
              <a:t>Less</a:t>
            </a:r>
            <a:r>
              <a:rPr lang="en-US" sz="1800" dirty="0" smtClean="0"/>
              <a:t> </a:t>
            </a:r>
            <a:r>
              <a:rPr lang="en-US" sz="1800" dirty="0" smtClean="0"/>
              <a:t>elongation</a:t>
            </a:r>
          </a:p>
          <a:p>
            <a:pPr lvl="1"/>
            <a:r>
              <a:rPr lang="en-US" sz="1800" dirty="0" smtClean="0"/>
              <a:t>Very </a:t>
            </a:r>
            <a:r>
              <a:rPr lang="en-US" sz="1800" dirty="0" smtClean="0"/>
              <a:t>hard</a:t>
            </a:r>
            <a:r>
              <a:rPr lang="en-US" sz="1800" dirty="0" smtClean="0"/>
              <a:t> </a:t>
            </a:r>
            <a:r>
              <a:rPr lang="en-US" sz="1800" dirty="0" smtClean="0"/>
              <a:t>and no low-temperature brittleness</a:t>
            </a:r>
          </a:p>
          <a:p>
            <a:pPr lvl="1"/>
            <a:r>
              <a:rPr lang="en-US" sz="1800" dirty="0" smtClean="0"/>
              <a:t>High thermal contraction coefficient</a:t>
            </a:r>
          </a:p>
          <a:p>
            <a:pPr lvl="1"/>
            <a:r>
              <a:rPr lang="en-US" sz="1800" dirty="0" smtClean="0"/>
              <a:t>Less particle contamination</a:t>
            </a:r>
          </a:p>
          <a:p>
            <a:pPr lvl="1"/>
            <a:r>
              <a:rPr lang="en-US" sz="1800" dirty="0" smtClean="0"/>
              <a:t>None margination</a:t>
            </a:r>
          </a:p>
          <a:p>
            <a:pPr lvl="1"/>
            <a:r>
              <a:rPr lang="en-US" sz="1800" dirty="0" smtClean="0"/>
              <a:t>High workability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89395"/>
            <a:ext cx="8991600" cy="478624"/>
          </a:xfrm>
        </p:spPr>
        <p:txBody>
          <a:bodyPr/>
          <a:lstStyle/>
          <a:p>
            <a:r>
              <a:rPr lang="en-US" dirty="0" smtClean="0"/>
              <a:t>Required Material Feature </a:t>
            </a:r>
            <a:r>
              <a:rPr lang="en-US" dirty="0" smtClean="0"/>
              <a:t>Martial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25401" y="2876223"/>
            <a:ext cx="3428999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69863" indent="-169863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 smtClean="0"/>
              <a:t>NC25 </a:t>
            </a:r>
            <a:r>
              <a:rPr lang="en-US" sz="2200" b="1" dirty="0"/>
              <a:t>hard </a:t>
            </a:r>
            <a:r>
              <a:rPr lang="en-US" sz="2200" b="1" dirty="0" smtClean="0"/>
              <a:t>copper (Cu-Ni alloy) is </a:t>
            </a:r>
            <a:r>
              <a:rPr lang="en-US" sz="2200" b="1" dirty="0" smtClean="0"/>
              <a:t>recommended</a:t>
            </a:r>
            <a:endParaRPr lang="en-US" sz="2200" b="1" dirty="0"/>
          </a:p>
          <a:p>
            <a:pPr marL="347663" lvl="1" indent="-174625">
              <a:buFont typeface="Arial" panose="020B0604020202020204" pitchFamily="34" charset="0"/>
              <a:buChar char="•"/>
            </a:pPr>
            <a:r>
              <a:rPr lang="en-US" dirty="0"/>
              <a:t>Perfectly none </a:t>
            </a:r>
            <a:r>
              <a:rPr lang="en-US" dirty="0" smtClean="0"/>
              <a:t>magnetic</a:t>
            </a:r>
          </a:p>
          <a:p>
            <a:pPr marL="347663" lvl="1" indent="-174625">
              <a:buFont typeface="Arial" panose="020B0604020202020204" pitchFamily="34" charset="0"/>
              <a:buChar char="•"/>
            </a:pPr>
            <a:r>
              <a:rPr lang="en-US" dirty="0" smtClean="0"/>
              <a:t>Very hard</a:t>
            </a:r>
            <a:endParaRPr lang="en-US" dirty="0"/>
          </a:p>
          <a:p>
            <a:pPr marL="347663" lvl="1" indent="-174625">
              <a:buFont typeface="Arial" panose="020B0604020202020204" pitchFamily="34" charset="0"/>
              <a:buChar char="•"/>
            </a:pPr>
            <a:r>
              <a:rPr lang="en-US" dirty="0" smtClean="0"/>
              <a:t>N</a:t>
            </a:r>
            <a:r>
              <a:rPr lang="en-US" dirty="0" smtClean="0"/>
              <a:t>o </a:t>
            </a:r>
            <a:r>
              <a:rPr lang="en-US" dirty="0"/>
              <a:t>gnawing </a:t>
            </a:r>
            <a:r>
              <a:rPr lang="en-US" dirty="0"/>
              <a:t>(proofed</a:t>
            </a:r>
            <a:r>
              <a:rPr lang="en-US" dirty="0" smtClean="0"/>
              <a:t>)</a:t>
            </a:r>
            <a:endParaRPr lang="en-US" dirty="0"/>
          </a:p>
          <a:p>
            <a:pPr marL="347663" lvl="1" indent="-174625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ess </a:t>
            </a:r>
            <a:r>
              <a:rPr lang="en-US" dirty="0"/>
              <a:t>particle </a:t>
            </a:r>
            <a:r>
              <a:rPr lang="en-US" dirty="0" smtClean="0"/>
              <a:t>contaminant as same as </a:t>
            </a:r>
            <a:r>
              <a:rPr lang="en-US" dirty="0" err="1" smtClean="0"/>
              <a:t>EPed</a:t>
            </a:r>
            <a:r>
              <a:rPr lang="en-US" dirty="0" smtClean="0"/>
              <a:t> SS316L bolts (proofed)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/>
              <a:t>Cold brittleness won </a:t>
            </a:r>
            <a:r>
              <a:rPr lang="en-US" sz="2400" b="1" dirty="0" err="1" smtClean="0"/>
              <a:t>Ti</a:t>
            </a:r>
            <a:r>
              <a:rPr lang="en-US" sz="2400" b="1" dirty="0" smtClean="0"/>
              <a:t> </a:t>
            </a:r>
            <a:r>
              <a:rPr lang="en-US" sz="2400" b="1" dirty="0" smtClean="0"/>
              <a:t>5-grade </a:t>
            </a:r>
          </a:p>
          <a:p>
            <a:pPr marL="346075" lvl="1" indent="-173038">
              <a:buFont typeface="Arial" panose="020B0604020202020204" pitchFamily="34" charset="0"/>
              <a:buChar char="•"/>
            </a:pPr>
            <a:r>
              <a:rPr lang="en-US" dirty="0" smtClean="0"/>
              <a:t>Low-temperature brittleness is concerned (Sharpie at 4K 28 J).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WG4 TTC meeting June 28, 2018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304595"/>
              </p:ext>
            </p:extLst>
          </p:nvPr>
        </p:nvGraphicFramePr>
        <p:xfrm>
          <a:off x="3403598" y="2057400"/>
          <a:ext cx="5638800" cy="39651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76600"/>
                <a:gridCol w="1219200"/>
                <a:gridCol w="1143000"/>
              </a:tblGrid>
              <a:tr h="4434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NC25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SS316L</a:t>
                      </a:r>
                      <a:endParaRPr lang="en-US" dirty="0"/>
                    </a:p>
                  </a:txBody>
                  <a:tcPr/>
                </a:tc>
              </a:tr>
              <a:tr h="3678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Hardness [</a:t>
                      </a:r>
                      <a:r>
                        <a:rPr lang="en-US" sz="1600" dirty="0" err="1" smtClean="0"/>
                        <a:t>Hv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 anchor="ctr"/>
                </a:tc>
              </a:tr>
              <a:tr h="3678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Elongation [%]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 anchor="ctr"/>
                </a:tc>
              </a:tr>
              <a:tr h="3678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0.2% Yield</a:t>
                      </a:r>
                      <a:r>
                        <a:rPr lang="en-US" sz="1600" baseline="0" dirty="0" smtClean="0"/>
                        <a:t> strength</a:t>
                      </a:r>
                      <a:r>
                        <a:rPr lang="en-US" sz="1600" dirty="0" smtClean="0"/>
                        <a:t> [MPa]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280</a:t>
                      </a:r>
                      <a:endParaRPr lang="en-US" sz="1600" dirty="0"/>
                    </a:p>
                  </a:txBody>
                  <a:tcPr anchor="ctr"/>
                </a:tc>
              </a:tr>
              <a:tr h="3678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Tensile strength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[MPa]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850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620</a:t>
                      </a:r>
                      <a:endParaRPr lang="en-US" sz="1600" dirty="0"/>
                    </a:p>
                  </a:txBody>
                  <a:tcPr anchor="ctr"/>
                </a:tc>
              </a:tr>
              <a:tr h="3678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Sharpie at 4K [J]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102(NC50)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77</a:t>
                      </a:r>
                      <a:endParaRPr lang="en-US" sz="1600" dirty="0"/>
                    </a:p>
                  </a:txBody>
                  <a:tcPr anchor="ctr"/>
                </a:tc>
              </a:tr>
              <a:tr h="3678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contraction [10</a:t>
                      </a:r>
                      <a:r>
                        <a:rPr lang="en-US" sz="1600" baseline="30000" dirty="0" smtClean="0"/>
                        <a:t>-4 </a:t>
                      </a:r>
                      <a:r>
                        <a:rPr lang="en-US" sz="1600" dirty="0" smtClean="0"/>
                        <a:t>%/K]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 anchor="ctr"/>
                </a:tc>
              </a:tr>
              <a:tr h="3678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Parties (0.3</a:t>
                      </a: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dirty="0" smtClean="0"/>
                        <a:t>m) during tightening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 (</a:t>
                      </a:r>
                      <a:r>
                        <a:rPr lang="en-US" sz="1600" dirty="0" err="1" smtClean="0"/>
                        <a:t>EPed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</a:tr>
              <a:tr h="5744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Magnetization on the surface after attached 670G  magnet [G]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 10</a:t>
                      </a:r>
                      <a:endParaRPr lang="en-US" sz="1600" dirty="0"/>
                    </a:p>
                  </a:txBody>
                  <a:tcPr anchor="ctr"/>
                </a:tc>
              </a:tr>
              <a:tr h="3678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 workability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 level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24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20" y="216662"/>
            <a:ext cx="8991600" cy="478624"/>
          </a:xfrm>
        </p:spPr>
        <p:txBody>
          <a:bodyPr/>
          <a:lstStyle/>
          <a:p>
            <a:r>
              <a:rPr lang="en-US" dirty="0" smtClean="0"/>
              <a:t>Low</a:t>
            </a:r>
            <a:r>
              <a:rPr lang="en-US" dirty="0" smtClean="0"/>
              <a:t> Q Issue on 0.085QWRs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858891"/>
            <a:ext cx="9144000" cy="514021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999890" y="9144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9906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WG4 TTC meeting June 28, 2018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48200" y="695286"/>
            <a:ext cx="4506310" cy="2733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8782" y="24013"/>
            <a:ext cx="9186943" cy="749467"/>
          </a:xfrm>
        </p:spPr>
        <p:txBody>
          <a:bodyPr/>
          <a:lstStyle/>
          <a:p>
            <a:r>
              <a:rPr lang="en-US" dirty="0" smtClean="0"/>
              <a:t>Low Q Issue in </a:t>
            </a:r>
            <a:r>
              <a:rPr lang="en-US" dirty="0" smtClean="0"/>
              <a:t>0.085QWRs continued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Developed mitigation but not yet understand perfectly the mechanism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1439" y="1142045"/>
            <a:ext cx="5503456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Production 0.085QWRs indicated low Q behavior against the in-house development cavities.</a:t>
            </a:r>
          </a:p>
          <a:p>
            <a:pPr marL="228600" indent="-228600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An additional heating of </a:t>
            </a:r>
            <a:r>
              <a:rPr lang="en-US" sz="2400" b="1" dirty="0" smtClean="0"/>
              <a:t> a 2.5 </a:t>
            </a:r>
            <a:r>
              <a:rPr lang="en-US" sz="2400" b="1" dirty="0" smtClean="0"/>
              <a:t>W happens in this issue.</a:t>
            </a:r>
          </a:p>
          <a:p>
            <a:pPr marL="228600" indent="-228600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Various potential cures were </a:t>
            </a:r>
            <a:r>
              <a:rPr lang="en-US" sz="2400" b="1" dirty="0" smtClean="0"/>
              <a:t>attempted</a:t>
            </a:r>
          </a:p>
          <a:p>
            <a:pPr marL="228600" indent="-228600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Re-torqueing mitigates </a:t>
            </a:r>
            <a:r>
              <a:rPr lang="en-US" sz="2400" b="1" dirty="0" smtClean="0"/>
              <a:t>remarkably with </a:t>
            </a:r>
            <a:r>
              <a:rPr lang="en-US" sz="2400" b="1" dirty="0" smtClean="0"/>
              <a:t>reproducibility, Maybe Indium flow and poor RF contact</a:t>
            </a:r>
            <a:endParaRPr lang="en-US" sz="2400" b="1" dirty="0"/>
          </a:p>
          <a:p>
            <a:pPr marL="228600" indent="-228600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Not </a:t>
            </a:r>
            <a:r>
              <a:rPr lang="en-US" sz="2400" b="1" dirty="0" smtClean="0"/>
              <a:t>yet fully understood the low-Q mechanism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887" t="45037" r="31492" b="30031"/>
          <a:stretch/>
        </p:blipFill>
        <p:spPr>
          <a:xfrm>
            <a:off x="5410199" y="789508"/>
            <a:ext cx="3757961" cy="2630084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8" t="30963" r="8971" b="28181"/>
          <a:stretch/>
        </p:blipFill>
        <p:spPr bwMode="auto">
          <a:xfrm>
            <a:off x="6210300" y="3546586"/>
            <a:ext cx="292939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6285901" y="4448725"/>
            <a:ext cx="235176" cy="437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38800" y="3986306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Tuning plate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403489" y="4871369"/>
            <a:ext cx="642757" cy="607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403489" y="4988476"/>
            <a:ext cx="749060" cy="490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1200" y="546407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Indium shield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783033" y="3996939"/>
            <a:ext cx="381000" cy="1284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899102" y="3996939"/>
            <a:ext cx="0" cy="128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77200" y="3996068"/>
            <a:ext cx="0" cy="128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775938" y="5946240"/>
            <a:ext cx="381000" cy="1284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892007" y="5946240"/>
            <a:ext cx="0" cy="128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070105" y="5945369"/>
            <a:ext cx="0" cy="128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WG4 TTC meeting June 28,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94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52400" y="75105"/>
            <a:ext cx="8991600" cy="9119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Not Yet Fully Understanding the Low-Q Mechanism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25" r="7813"/>
          <a:stretch/>
        </p:blipFill>
        <p:spPr>
          <a:xfrm>
            <a:off x="152400" y="987053"/>
            <a:ext cx="4343400" cy="2483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556" t="-118" r="6944" b="118"/>
          <a:stretch/>
        </p:blipFill>
        <p:spPr>
          <a:xfrm>
            <a:off x="4690729" y="987053"/>
            <a:ext cx="4038601" cy="23880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3469313"/>
            <a:ext cx="8195929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64308"/>
                </a:solidFill>
                <a:latin typeface="+mn-lt"/>
              </a:rPr>
              <a:t>Re-torqueing resolved this issue practically</a:t>
            </a:r>
          </a:p>
          <a:p>
            <a:pPr marL="627063" indent="-28733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64308"/>
                </a:solidFill>
                <a:latin typeface="+mn-lt"/>
              </a:rPr>
              <a:t>The 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bottom flanges have been always 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re-torqued 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before 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  installing VTA.</a:t>
            </a:r>
            <a:endParaRPr lang="en-US" dirty="0">
              <a:solidFill>
                <a:srgbClr val="064308"/>
              </a:solidFill>
              <a:latin typeface="+mn-lt"/>
            </a:endParaRPr>
          </a:p>
          <a:p>
            <a:pPr marL="627063" indent="-2873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  <a:latin typeface="+mn-lt"/>
              </a:rPr>
              <a:t>T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hermal cycle test up to room temperature was reaped several times with one cavity and the high Q performance was confirmed to be kept.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64308"/>
                </a:solidFill>
                <a:latin typeface="+mn-lt"/>
              </a:rPr>
              <a:t>Indium RF contact is the cause</a:t>
            </a:r>
          </a:p>
          <a:p>
            <a:pPr marL="630238" lvl="1" indent="-28416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64308"/>
                </a:solidFill>
                <a:latin typeface="+mn-lt"/>
              </a:rPr>
              <a:t>Continues investigation</a:t>
            </a:r>
          </a:p>
          <a:p>
            <a:pPr marL="627063" lvl="1" indent="-28098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64308"/>
                </a:solidFill>
                <a:latin typeface="+mn-lt"/>
              </a:rPr>
              <a:t>Indium RF contact resistance happened about ~ 30</a:t>
            </a:r>
            <a:r>
              <a:rPr lang="en-US" dirty="0" smtClean="0">
                <a:solidFill>
                  <a:srgbClr val="064308"/>
                </a:solidFill>
                <a:latin typeface="Symbol" panose="05050102010706020507" pitchFamily="18" charset="2"/>
              </a:rPr>
              <a:t>mW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 at </a:t>
            </a:r>
            <a:r>
              <a:rPr lang="en-US" dirty="0" err="1" smtClean="0">
                <a:solidFill>
                  <a:srgbClr val="064308"/>
                </a:solidFill>
                <a:latin typeface="+mn-lt"/>
              </a:rPr>
              <a:t>Qo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 = 2x10</a:t>
            </a:r>
            <a:r>
              <a:rPr lang="en-US" baseline="30000" dirty="0" smtClean="0">
                <a:solidFill>
                  <a:srgbClr val="064308"/>
                </a:solidFill>
                <a:latin typeface="+mn-lt"/>
              </a:rPr>
              <a:t>9 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(2.5W additional heating).</a:t>
            </a:r>
          </a:p>
          <a:p>
            <a:pPr marL="174625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64308"/>
                </a:solidFill>
                <a:latin typeface="+mn-lt"/>
              </a:rPr>
              <a:t>Not yet full understanding, needs further R&amp;D</a:t>
            </a:r>
            <a:endParaRPr lang="en-US" sz="2000" b="1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102" r="8682"/>
          <a:stretch/>
        </p:blipFill>
        <p:spPr>
          <a:xfrm>
            <a:off x="8075171" y="3342742"/>
            <a:ext cx="1066800" cy="2883887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WG4 TTC meeting June 28,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9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20" y="216662"/>
            <a:ext cx="8991600" cy="478624"/>
          </a:xfrm>
        </p:spPr>
        <p:txBody>
          <a:bodyPr/>
          <a:lstStyle/>
          <a:p>
            <a:r>
              <a:rPr lang="en-US" dirty="0" smtClean="0"/>
              <a:t>High Field Q-Slope with </a:t>
            </a:r>
            <a:r>
              <a:rPr lang="en-US" dirty="0" err="1" smtClean="0"/>
              <a:t>BCP:ed</a:t>
            </a:r>
            <a:r>
              <a:rPr lang="en-US" dirty="0" smtClean="0"/>
              <a:t> Cavities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858891"/>
            <a:ext cx="9144000" cy="51402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722180" y="9144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99890" y="9144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5600" y="35052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07470" y="35814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95756" y="1114100"/>
            <a:ext cx="104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HFQS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41477" y="1140373"/>
            <a:ext cx="104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HFQS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1177" y="3962400"/>
            <a:ext cx="104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HFQS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60728" y="3967655"/>
            <a:ext cx="104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HFQS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133600" y="9906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WG4 TTC meeting June 28,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8D2D533D-7911-46FE-8CBB-A31EDE121182}" vid="{9A8DB6F5-D562-4A1F-89B3-F417DF9189B5}"/>
    </a:ext>
  </a:extLst>
</a:theme>
</file>

<file path=ppt/theme/theme2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8D2D533D-7911-46FE-8CBB-A31EDE121182}" vid="{9A8DB6F5-D562-4A1F-89B3-F417DF9189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9B8E718878944900593D33570283A" ma:contentTypeVersion="0" ma:contentTypeDescription="Create a new document." ma:contentTypeScope="" ma:versionID="f9ef1807425bf992b05c188f6de47efc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8a7b66b74dd5233941c5c116f7eaca30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9D0AF3-1284-42D5-9E97-A8B7BD13E5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31ac3772-10db-466f-87b2-5ca6a813de6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27641</TotalTime>
  <Words>898</Words>
  <Application>Microsoft Office PowerPoint</Application>
  <PresentationFormat>On-screen Show (4:3)</PresentationFormat>
  <Paragraphs>161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Lucida Grande</vt:lpstr>
      <vt:lpstr>ＭＳ Ｐゴシック</vt:lpstr>
      <vt:lpstr>ヒラギノ角ゴ Pro W3</vt:lpstr>
      <vt:lpstr>Arial</vt:lpstr>
      <vt:lpstr>Calibri</vt:lpstr>
      <vt:lpstr>Helvetica</vt:lpstr>
      <vt:lpstr>Symbol</vt:lpstr>
      <vt:lpstr>Wingdings</vt:lpstr>
      <vt:lpstr>FRIB3</vt:lpstr>
      <vt:lpstr>1_FRIB3</vt:lpstr>
      <vt:lpstr>WG4 Developments Requested for  Future Heavy Ion SRF LINACs from FRIB Experience </vt:lpstr>
      <vt:lpstr>R&amp;Ds for Future Heavy Ion SRF LINACs</vt:lpstr>
      <vt:lpstr>Issue of SS316L Bolts with NbTi Flange Screw </vt:lpstr>
      <vt:lpstr>Magnetization Test of SS316L Fastener Easily magnetized  &gt; 10 G at the surface</vt:lpstr>
      <vt:lpstr>Required Material Feature Martial</vt:lpstr>
      <vt:lpstr>Low Q Issue on 0.085QWRs</vt:lpstr>
      <vt:lpstr>Low Q Issue in 0.085QWRs continued Developed mitigation but not yet understand perfectly the mechanism</vt:lpstr>
      <vt:lpstr>PowerPoint Presentation</vt:lpstr>
      <vt:lpstr>High Field Q-Slope with BCP:ed Cavities</vt:lpstr>
      <vt:lpstr>High Field Q-Slope (HFQS) Limitation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Systems Progress in Technical Construction</dc:title>
  <dc:creator>Kankula, Angie;Wei@frib.msu.edu</dc:creator>
  <cp:lastModifiedBy>Saito, Kenji</cp:lastModifiedBy>
  <cp:revision>2231</cp:revision>
  <cp:lastPrinted>2018-05-23T18:29:46Z</cp:lastPrinted>
  <dcterms:created xsi:type="dcterms:W3CDTF">2009-08-06T11:48:02Z</dcterms:created>
  <dcterms:modified xsi:type="dcterms:W3CDTF">2018-06-27T23:00:05Z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0x01010029B9B8E718878944900593D33570283A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