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1005" r:id="rId3"/>
    <p:sldId id="1006" r:id="rId4"/>
    <p:sldId id="1007" r:id="rId5"/>
    <p:sldId id="1008" r:id="rId6"/>
    <p:sldId id="1009" r:id="rId7"/>
    <p:sldId id="1010" r:id="rId8"/>
    <p:sldId id="1011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0"/>
    <p:restoredTop sz="94666"/>
  </p:normalViewPr>
  <p:slideViewPr>
    <p:cSldViewPr snapToGrid="0" snapToObjects="1">
      <p:cViewPr varScale="1">
        <p:scale>
          <a:sx n="78" d="100"/>
          <a:sy n="7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E615-49E2-A84F-AB3F-63A69ED87FFF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2073-085F-6D40-9D9A-BE5C18B80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5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6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6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97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92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82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0DB3DDC-6110-1048-A032-9FBFDC8E1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EFE4CD91-6CD3-0840-98DD-238AB144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7C1345D6-9F5C-7943-AB2C-CCC7FFF7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DB9-5DD5-B14E-BDCA-7E1190590A53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3F53B530-E55D-5E40-9123-92F57CF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FFD7B34-99A3-764A-90C9-F676591D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A4B3C46-AD24-B647-9346-6322BC0A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8420A923-EFB9-F246-8B75-497F869C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4DFFD413-E7F3-484C-9BF1-CA974ECE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6147-C2AE-C54E-9C7B-7CF0E30300D1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C2E49A91-4925-1E46-B1A4-6DB7F59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8ED3C14-AB60-9647-8326-04B234EB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0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23CEBBD6-4462-E84D-BF4A-864EE3AD2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4CBC7848-0782-BF43-BEA6-2C22E06C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1CF99335-96BA-BD43-95E9-8C297D9C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2E2B-CE34-C14A-810F-8B32B140880F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C67C09BE-C9D5-E54E-893D-BC4EE234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B6E62A5-502F-3B41-A445-01F7EC16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CBBE42BD-FBA9-814B-9005-5F9CF988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5EC511A8-BA27-3C41-BF92-578D99E6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D9E08CE5-EFCE-794F-B4B0-064F1DBD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188-1A10-6943-B491-9D54327A9F5C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7B57CF3-040F-A549-B285-B1781597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A384B40-B72F-2C4A-983F-C0B52AE0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0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F087B47-6070-3E4B-AB5E-0E59431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ADDB89CA-E7AA-364E-B6CF-453FA165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CD1948DA-1B16-5C44-B91B-648A91B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33F7-B9EF-CE4C-8F18-153D7AD58F59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2FC5B52-5162-9C47-A3B4-6B2AB1B1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AA45899-E94F-3041-B132-1676D2AD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26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B7E587B-A9BA-D642-97DF-46359013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91C2977-DE70-404C-9E2E-51472600C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4119E643-9B58-1842-808F-3C0DF5E78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CF9B053-0BDF-6746-8EA0-F79C77AD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57C-6735-184F-B350-839ED43A89EF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6CBDA146-4148-AB46-A2B7-EBCB309F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9E7F82CD-7949-3043-B133-FCF0E8EC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9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8660293-34FA-284E-BA62-134D0787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2E680A5B-12B6-E34A-8887-1BC80A84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0D353905-AACB-1743-83C2-5D81767E1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74A02368-8F44-8F4F-8D9F-9AE2B29EC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CBB20A39-ADA6-4047-B885-6EAA13FBE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0D9B78C3-126F-2F4D-B724-A28EB13B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1A3-B8A1-B846-8262-8BA03EEA794A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EC8AE881-B356-0547-AC49-84E3EE2E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ABFDB426-F4E1-E74E-8D92-CE4D289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3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DE57B93-BB47-D345-B99C-524560FF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4620F4C2-2489-8A49-B716-D42A1609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C54-F906-2E4D-B18D-3B452244F3A5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6E881A25-19B9-374C-8574-D6F923F7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5DB16CA8-B61F-8447-958B-035EDF63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250D1983-A9BD-F946-ABFD-1265D22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D965-C356-5947-B0F0-74868E1CCDE0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03A294CD-EEBD-D44B-8CEE-516721BA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330DB01-6A51-004B-9460-1595022F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8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71C79AF-C5EE-A840-9C02-5A96DBAE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18CB89EB-D128-7243-BB58-90164400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E77DC307-422B-D74F-9E4F-8F060A294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99DF9DB7-B04C-A74D-ABB0-78ED132B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E932-40BC-D14C-93A1-91FAE254B30B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6F3E058E-D687-5140-AAF2-565A75E6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5A88EE7B-4ACE-7E45-9DB4-BD49A629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40154EC-E307-DE4E-B10E-815E1D84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7FB59438-F96E-9E49-B5F8-4E305A13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405B8FA4-7248-9949-8090-8DA2674E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12BF4A2F-4A2B-DE47-95E0-5313141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6A72-6A16-6244-9DB0-F88035BD3ECF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62504214-41DA-D249-AA09-F7186AA2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3B6E4FB3-6D74-2746-B017-2E069C86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7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03E45B9C-712E-BD40-B03B-C28D9936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63618A3A-8DD2-554C-A8D7-14E5F14D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7DF1F149-F330-4643-A0B5-B16366CCD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A624-4054-7548-8623-BDDDC78ED607}" type="datetime1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132D0EB-68C5-3A42-ADDB-C82B970E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B51562B-2014-4040-A6FA-4D59647A4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2D3693C-9B4C-8744-A98A-DA2989F9C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kumimoji="1" lang="en-US" altLang="ja-JP" sz="4400" b="1" dirty="0">
                <a:latin typeface="Helvetica" pitchFamily="2" charset="0"/>
              </a:rPr>
              <a:t>TTC WG-2 focusing on</a:t>
            </a:r>
            <a:br>
              <a:rPr kumimoji="1" lang="en-US" altLang="ja-JP" sz="4400" b="1" dirty="0">
                <a:latin typeface="Helvetica" pitchFamily="2" charset="0"/>
              </a:rPr>
            </a:br>
            <a:r>
              <a:rPr lang="en-US" altLang="ja-JP" sz="4400" b="1" dirty="0" err="1">
                <a:latin typeface="Helvetica" pitchFamily="2" charset="0"/>
              </a:rPr>
              <a:t>Nb</a:t>
            </a:r>
            <a:r>
              <a:rPr lang="en-US" altLang="ja-JP" sz="4400" b="1" dirty="0">
                <a:latin typeface="Helvetica" pitchFamily="2" charset="0"/>
              </a:rPr>
              <a:t> Material</a:t>
            </a:r>
            <a:br>
              <a:rPr lang="en-US" altLang="ja-JP" sz="4400" b="1" dirty="0">
                <a:latin typeface="Helvetica" pitchFamily="2" charset="0"/>
              </a:rPr>
            </a:br>
            <a:r>
              <a:rPr lang="en-US" altLang="ja-JP" sz="4400" b="1" dirty="0">
                <a:latin typeface="Helvetica" pitchFamily="2" charset="0"/>
              </a:rPr>
              <a:t>- Properties and Specifications</a:t>
            </a:r>
            <a:r>
              <a:rPr lang="en-US" altLang="ja-JP" sz="4400" b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4400" b="1" dirty="0" smtClean="0">
                <a:latin typeface="Helvetica" pitchFamily="2" charset="0"/>
              </a:rPr>
              <a:t>–</a:t>
            </a:r>
            <a:br>
              <a:rPr lang="en-US" altLang="ja-JP" sz="4400" b="1" dirty="0" smtClean="0">
                <a:latin typeface="Helvetica" pitchFamily="2" charset="0"/>
              </a:rPr>
            </a:br>
            <a:r>
              <a:rPr lang="en-US" altLang="ja-JP" sz="4400" b="1" dirty="0" smtClean="0">
                <a:latin typeface="Helvetica" pitchFamily="2" charset="0"/>
              </a:rPr>
              <a:t>Respond from OTIC</a:t>
            </a:r>
            <a:endParaRPr kumimoji="1" lang="ja-JP" altLang="en-US" sz="4400" b="1" dirty="0">
              <a:latin typeface="Helvetica" pitchFamily="2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E92A6F9E-2419-A849-AB91-6E1406FD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554"/>
            <a:ext cx="9144000" cy="2136795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600" dirty="0" err="1" smtClean="0">
                <a:latin typeface="Helvetica" pitchFamily="2" charset="0"/>
              </a:rPr>
              <a:t>Hongyun</a:t>
            </a:r>
            <a:r>
              <a:rPr kumimoji="1" lang="en-US" altLang="ja-JP" sz="2600" dirty="0" smtClean="0">
                <a:latin typeface="Helvetica" pitchFamily="2" charset="0"/>
              </a:rPr>
              <a:t> </a:t>
            </a:r>
            <a:r>
              <a:rPr kumimoji="1" lang="en-US" altLang="ja-JP" sz="2600" dirty="0" smtClean="0">
                <a:latin typeface="Helvetica" pitchFamily="2" charset="0"/>
              </a:rPr>
              <a:t>ZHAO</a:t>
            </a:r>
          </a:p>
          <a:p>
            <a:r>
              <a:rPr lang="en-US" altLang="ja-JP" sz="2600" dirty="0" smtClean="0">
                <a:latin typeface="Helvetica" pitchFamily="2" charset="0"/>
              </a:rPr>
              <a:t>Ningxia Orient Tantalum Industry </a:t>
            </a:r>
            <a:r>
              <a:rPr lang="en-US" altLang="ja-JP" sz="2600" dirty="0" err="1" smtClean="0">
                <a:latin typeface="Helvetica" pitchFamily="2" charset="0"/>
              </a:rPr>
              <a:t>Co.,Ltd</a:t>
            </a:r>
            <a:endParaRPr kumimoji="1" lang="en-US" altLang="ja-JP" sz="2600" dirty="0">
              <a:latin typeface="Helvetica" pitchFamily="2" charset="0"/>
            </a:endParaRPr>
          </a:p>
          <a:p>
            <a:r>
              <a:rPr lang="en-US" altLang="ja-JP" sz="2600" dirty="0">
                <a:latin typeface="Helvetica" pitchFamily="2" charset="0"/>
              </a:rPr>
              <a:t>TTC (at RIKEN, 26-29 June, ‘18), WG2 Co-Conveners </a:t>
            </a:r>
          </a:p>
          <a:p>
            <a:endParaRPr kumimoji="1" lang="en-US" altLang="ja-JP" sz="26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ja-JP" sz="2600" b="1" dirty="0" smtClean="0">
                <a:solidFill>
                  <a:srgbClr val="00B050"/>
                </a:solidFill>
                <a:latin typeface="Helvetica" pitchFamily="2" charset="0"/>
              </a:rPr>
              <a:t>2018-6-26</a:t>
            </a:r>
            <a:endParaRPr kumimoji="1" lang="ja-JP" altLang="en-US" sz="2600" b="1" dirty="0">
              <a:solidFill>
                <a:srgbClr val="00B050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6704FFCB-D701-634D-A548-6A15144D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23" y="0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7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2" y="231587"/>
            <a:ext cx="10457116" cy="102670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Q1: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 G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eneral </a:t>
            </a:r>
            <a:r>
              <a:rPr lang="en-US" altLang="ja-JP" sz="2400" b="1" i="1" dirty="0">
                <a:solidFill>
                  <a:srgbClr val="0070C0"/>
                </a:solidFill>
                <a:latin typeface="Helvetica" pitchFamily="2" charset="0"/>
              </a:rPr>
              <a:t>advices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on specifications and/or any specific comments on items causing difficulties?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E098DF65-07B1-5948-9D1E-6356DD65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11" y="1553671"/>
            <a:ext cx="10932339" cy="4906513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sz="2400" b="1" u="sng" dirty="0">
                <a:latin typeface="Helvetica" pitchFamily="2" charset="0"/>
              </a:rPr>
              <a:t>Advice/Comment/</a:t>
            </a:r>
            <a:r>
              <a:rPr kumimoji="1" lang="en-US" altLang="ja-JP" sz="2400" b="1" u="sng" dirty="0" err="1">
                <a:latin typeface="Helvetica" pitchFamily="2" charset="0"/>
              </a:rPr>
              <a:t>Infromation</a:t>
            </a:r>
            <a:r>
              <a:rPr kumimoji="1" lang="en-US" altLang="ja-JP" sz="2400" b="1" u="sng" dirty="0">
                <a:latin typeface="Helvetica" pitchFamily="2" charset="0"/>
              </a:rPr>
              <a:t>:</a:t>
            </a:r>
          </a:p>
          <a:p>
            <a:endParaRPr kumimoji="1" lang="en-US" altLang="ja-JP" b="1" dirty="0"/>
          </a:p>
          <a:p>
            <a:r>
              <a:rPr lang="en-US" altLang="ja-JP" sz="2400" b="1" dirty="0">
                <a:latin typeface="Helvetica" pitchFamily="2" charset="0"/>
              </a:rPr>
              <a:t>For EXFEL/007, every items of the specification could be meet by Ningxia OTIC without </a:t>
            </a:r>
            <a:r>
              <a:rPr lang="en-US" altLang="ja-JP" sz="2400" b="1" dirty="0" smtClean="0">
                <a:latin typeface="Helvetica" pitchFamily="2" charset="0"/>
              </a:rPr>
              <a:t> difficulties.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10 years RRR niobium production.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Served project of EXFEL, FRIB, LCLSII, China ADS, ESS with RRR niobium.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Completed production facilities in house from mineral process to niobium sheet.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Chemical, metallurgical and mechanical property analysis lab in house.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Experienced engineer and technician team.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Quality control system ISO9001.</a:t>
            </a:r>
          </a:p>
          <a:p>
            <a:pPr lvl="1"/>
            <a:endParaRPr lang="ja-JP" altLang="en-US" sz="2000" b="1" u="sng" dirty="0"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コンテンツ プレースホルダー 12">
            <a:extLst>
              <a:ext uri="{FF2B5EF4-FFF2-40B4-BE49-F238E27FC236}">
                <a16:creationId xmlns="" xmlns:a16="http://schemas.microsoft.com/office/drawing/2014/main" id="{533B261F-804D-AD45-B8E8-AE584983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8" b="-145"/>
          <a:stretch/>
        </p:blipFill>
        <p:spPr>
          <a:xfrm>
            <a:off x="5161574" y="996366"/>
            <a:ext cx="6898052" cy="1393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1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7" y="324664"/>
            <a:ext cx="10563584" cy="126137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Q2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there be </a:t>
            </a:r>
            <a:r>
              <a:rPr lang="en-US" altLang="ja-JP" sz="2200" b="1" i="1" dirty="0">
                <a:solidFill>
                  <a:srgbClr val="0070C0"/>
                </a:solidFill>
                <a:latin typeface="Helvetica" pitchFamily="2" charset="0"/>
              </a:rPr>
              <a:t>cost-saving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 for:</a:t>
            </a:r>
            <a:b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- Accepting higher impurity content in the specifications (e.g. loosen tantalum allowance) or for accepting lower RRR?</a:t>
            </a:r>
            <a:b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- Cutting-out Large Grain disks/sheets from the </a:t>
            </a:r>
            <a:r>
              <a:rPr lang="en-US" altLang="ja-JP" sz="1800" i="1" dirty="0" err="1">
                <a:solidFill>
                  <a:srgbClr val="0070C0"/>
                </a:solidFill>
                <a:latin typeface="Helvetica" pitchFamily="2" charset="0"/>
              </a:rPr>
              <a:t>Nb</a:t>
            </a: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 ingot vs Producing fine grain sheets after forging/rolling/polishing?   What is the maximum diameter available? 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r>
              <a:rPr lang="en-US" altLang="ja-JP" sz="2400" b="1" dirty="0">
                <a:latin typeface="Helvetica" pitchFamily="2" charset="0"/>
              </a:rPr>
              <a:t>The higher impurity content and  lower RRR is not cost-saving way for Ningxia OTIC</a:t>
            </a:r>
            <a:r>
              <a:rPr lang="en-US" altLang="ja-JP" sz="2400" b="1" dirty="0" smtClean="0">
                <a:latin typeface="Helvetica" pitchFamily="2" charset="0"/>
              </a:rPr>
              <a:t>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Tantalum is valuable element for OTIC.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We separate tantalum from niobium at hydrometallurgy process, low tantalum content is the normal result of the process.</a:t>
            </a:r>
          </a:p>
          <a:p>
            <a:pPr lvl="1"/>
            <a:r>
              <a:rPr lang="en-US" altLang="ja-JP" sz="2000" b="1" dirty="0" smtClean="0">
                <a:latin typeface="Helvetica" pitchFamily="2" charset="0"/>
              </a:rPr>
              <a:t>Multi </a:t>
            </a:r>
            <a:r>
              <a:rPr lang="en-US" altLang="ja-JP" sz="2000" b="1" dirty="0" err="1" smtClean="0">
                <a:latin typeface="Helvetica" pitchFamily="2" charset="0"/>
              </a:rPr>
              <a:t>remelting</a:t>
            </a:r>
            <a:r>
              <a:rPr lang="en-US" altLang="ja-JP" sz="2000" b="1" dirty="0" smtClean="0">
                <a:latin typeface="Helvetica" pitchFamily="2" charset="0"/>
              </a:rPr>
              <a:t> is the key process for RRR niobium ingot. Less </a:t>
            </a:r>
            <a:r>
              <a:rPr lang="en-US" altLang="ja-JP" sz="2000" b="1" dirty="0" err="1" smtClean="0">
                <a:latin typeface="Helvetica" pitchFamily="2" charset="0"/>
              </a:rPr>
              <a:t>remelting</a:t>
            </a:r>
            <a:r>
              <a:rPr lang="en-US" altLang="ja-JP" sz="2000" b="1" dirty="0" smtClean="0">
                <a:latin typeface="Helvetica" pitchFamily="2" charset="0"/>
              </a:rPr>
              <a:t> times may cause lower RRR for niobium ingot, but the risk of less than low limit of RRR rise.</a:t>
            </a:r>
          </a:p>
          <a:p>
            <a:r>
              <a:rPr lang="en-US" altLang="ja-JP" sz="2400" b="1" dirty="0" smtClean="0">
                <a:latin typeface="Helvetica" pitchFamily="2" charset="0"/>
              </a:rPr>
              <a:t>Cutting –out Large Grain disk is similar cost from fine grain sheet by the way of forging, rolling, polishing.</a:t>
            </a:r>
          </a:p>
          <a:p>
            <a:r>
              <a:rPr lang="en-US" altLang="ja-JP" sz="2400" b="1" dirty="0" smtClean="0">
                <a:latin typeface="Helvetica" pitchFamily="2" charset="0"/>
              </a:rPr>
              <a:t>The maximum  diameter </a:t>
            </a:r>
            <a:r>
              <a:rPr lang="en-US" altLang="ja-JP" sz="2400" b="1" dirty="0">
                <a:latin typeface="Helvetica" pitchFamily="2" charset="0"/>
              </a:rPr>
              <a:t>of niobium ingot is 480mm.</a:t>
            </a:r>
          </a:p>
          <a:p>
            <a:endParaRPr lang="en-US" altLang="ja-JP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539833" cy="126137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Q3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What is the maximum recrystallized fraction possible and how measured/ensured? </a:t>
            </a:r>
            <a:b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it be helpful to relax any other specifications, to help maximize recrystallized fraction? e.g. grain size? Hardness? Impurity content? Annealing temperature?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r>
              <a:rPr lang="en-US" altLang="ja-JP" sz="2400" b="1" dirty="0">
                <a:latin typeface="Helvetica" pitchFamily="2" charset="0"/>
              </a:rPr>
              <a:t>&gt;95% recrystallized fraction could be got. The way to </a:t>
            </a:r>
            <a:r>
              <a:rPr lang="en-US" altLang="ja-JP" sz="2400" b="1" dirty="0">
                <a:latin typeface="Helvetica" pitchFamily="2" charset="0"/>
              </a:rPr>
              <a:t>measure it is metallographic </a:t>
            </a:r>
            <a:r>
              <a:rPr lang="en-US" altLang="ja-JP" sz="2400" b="1" dirty="0">
                <a:latin typeface="Helvetica" pitchFamily="2" charset="0"/>
              </a:rPr>
              <a:t>analysis.</a:t>
            </a:r>
          </a:p>
          <a:p>
            <a:r>
              <a:rPr lang="en-US" altLang="ja-JP" sz="2400" b="1" dirty="0" smtClean="0">
                <a:latin typeface="Helvetica" pitchFamily="2" charset="0"/>
              </a:rPr>
              <a:t>It could </a:t>
            </a:r>
            <a:r>
              <a:rPr lang="en-US" altLang="ja-JP" sz="2400" b="1" dirty="0">
                <a:latin typeface="Helvetica" pitchFamily="2" charset="0"/>
              </a:rPr>
              <a:t>help maximize recrystallized </a:t>
            </a:r>
            <a:r>
              <a:rPr lang="en-US" altLang="ja-JP" sz="2400" b="1" dirty="0" smtClean="0">
                <a:latin typeface="Helvetica" pitchFamily="2" charset="0"/>
              </a:rPr>
              <a:t>fraction by </a:t>
            </a:r>
            <a:r>
              <a:rPr lang="en-US" altLang="ja-JP" sz="2400" b="1" dirty="0">
                <a:latin typeface="Helvetica" pitchFamily="2" charset="0"/>
              </a:rPr>
              <a:t>t</a:t>
            </a:r>
            <a:r>
              <a:rPr lang="en-US" altLang="ja-JP" sz="2400" b="1" dirty="0" smtClean="0">
                <a:latin typeface="Helvetica" pitchFamily="2" charset="0"/>
              </a:rPr>
              <a:t>he </a:t>
            </a:r>
            <a:r>
              <a:rPr lang="en-US" altLang="ja-JP" sz="2400" b="1" dirty="0">
                <a:latin typeface="Helvetica" pitchFamily="2" charset="0"/>
              </a:rPr>
              <a:t>bigger grain size, the lower hardness, the lower impurity content, the higher annealing </a:t>
            </a:r>
            <a:r>
              <a:rPr lang="en-US" altLang="ja-JP" sz="2400" b="1" dirty="0" smtClean="0">
                <a:latin typeface="Helvetica" pitchFamily="2" charset="0"/>
              </a:rPr>
              <a:t>temperature.</a:t>
            </a:r>
            <a:endParaRPr lang="ja-JP" altLang="en-US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05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7" y="324664"/>
            <a:ext cx="10599210" cy="126137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Q4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What is the temperature uniformity of sheets in the furnace during heat treatment after rolling in case of Fine Grain sheets (from a view point of QA/QC)?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r>
              <a:rPr lang="en-US" altLang="ja-JP" sz="2400" b="1" dirty="0">
                <a:latin typeface="Helvetica" pitchFamily="2" charset="0"/>
              </a:rPr>
              <a:t>The temperature uniformity of the furnace is </a:t>
            </a:r>
            <a:r>
              <a:rPr lang="en-US" altLang="zh-CN" sz="2400" b="1" dirty="0">
                <a:latin typeface="Helvetica" pitchFamily="2" charset="0"/>
              </a:rPr>
              <a:t>±3℃ by the way of 9-point temperature monitoring</a:t>
            </a:r>
            <a:r>
              <a:rPr lang="en-US" altLang="ja-JP" sz="2400" b="1" dirty="0">
                <a:latin typeface="Helvetica" pitchFamily="2" charset="0"/>
              </a:rPr>
              <a:t>.</a:t>
            </a:r>
            <a:endParaRPr lang="ja-JP" altLang="en-US" sz="2400" b="1" dirty="0">
              <a:latin typeface="Helvetic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05" y="3585037"/>
            <a:ext cx="2181181" cy="250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06804"/>
              </p:ext>
            </p:extLst>
          </p:nvPr>
        </p:nvGraphicFramePr>
        <p:xfrm>
          <a:off x="3547090" y="3838569"/>
          <a:ext cx="3455719" cy="199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MP 图像" r:id="rId5" imgW="3600000" imgH="2066667" progId="Paint.Picture">
                  <p:embed/>
                </p:oleObj>
              </mc:Choice>
              <mc:Fallback>
                <p:oleObj name="BMP 图像" r:id="rId5" imgW="3600000" imgH="20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090" y="3838569"/>
                        <a:ext cx="3455719" cy="1995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80" y="3664957"/>
            <a:ext cx="2738902" cy="242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0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646711" cy="126137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Q5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lang="en-US" altLang="ja-JP" sz="3600" dirty="0"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it be possible to determine the damage-layer thickness of completed rolled sheets or sliced disks?  If yes, What is the reproducibility of damage-layer thickness?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b="1" dirty="0"/>
          </a:p>
          <a:p>
            <a:r>
              <a:rPr lang="en-US" altLang="ja-JP" sz="2400" b="1" dirty="0">
                <a:latin typeface="Helvetica" pitchFamily="2" charset="0"/>
              </a:rPr>
              <a:t>We </a:t>
            </a:r>
            <a:r>
              <a:rPr lang="en-US" altLang="ja-JP" sz="2400" b="1" dirty="0" smtClean="0">
                <a:latin typeface="Helvetica" pitchFamily="2" charset="0"/>
              </a:rPr>
              <a:t>kept limited experience on </a:t>
            </a:r>
            <a:r>
              <a:rPr lang="en-US" altLang="ja-JP" sz="2400" b="1" dirty="0">
                <a:latin typeface="Helvetica" pitchFamily="2" charset="0"/>
              </a:rPr>
              <a:t>the damage-layer thickness of the rolled sheets.</a:t>
            </a:r>
          </a:p>
        </p:txBody>
      </p:sp>
    </p:spTree>
    <p:extLst>
      <p:ext uri="{BB962C8B-B14F-4D97-AF65-F5344CB8AC3E}">
        <p14:creationId xmlns:p14="http://schemas.microsoft.com/office/powerpoint/2010/main" val="363488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516083" cy="87351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Q6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Any other specific advices?</a:t>
            </a:r>
            <a:endParaRPr kumimoji="1" lang="ja-JP" altLang="en-US" sz="36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340070"/>
            <a:ext cx="10895250" cy="51039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sz="2400" b="1" dirty="0" smtClean="0">
              <a:latin typeface="Helvetica" pitchFamily="2" charset="0"/>
            </a:endParaRPr>
          </a:p>
          <a:p>
            <a:endParaRPr lang="en-US" altLang="ja-JP" sz="2400" b="1" dirty="0">
              <a:latin typeface="Helvetica" pitchFamily="2" charset="0"/>
            </a:endParaRPr>
          </a:p>
          <a:p>
            <a:r>
              <a:rPr lang="en-US" altLang="ja-JP" sz="2400" b="1" dirty="0" smtClean="0">
                <a:latin typeface="Helvetica" pitchFamily="2" charset="0"/>
              </a:rPr>
              <a:t>250-350 </a:t>
            </a:r>
            <a:r>
              <a:rPr lang="en-US" altLang="ja-JP" sz="2400" b="1" dirty="0">
                <a:latin typeface="Helvetica" pitchFamily="2" charset="0"/>
              </a:rPr>
              <a:t>is a RRR item on a new niobium specification. </a:t>
            </a:r>
            <a:r>
              <a:rPr lang="en-US" altLang="ja-JP" sz="2400" b="1" dirty="0">
                <a:latin typeface="Helvetica" pitchFamily="2" charset="0"/>
              </a:rPr>
              <a:t>How to control the RRR more than 250 is experienced, but control RRR less than a up limit is a challenge.</a:t>
            </a:r>
            <a:endParaRPr lang="en-US" altLang="ja-JP" sz="2400" b="1" dirty="0">
              <a:latin typeface="Helvetica" pitchFamily="2" charset="0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41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8208" y="2505694"/>
            <a:ext cx="5902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/>
              <a:t>Thank you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7267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5951</TotalTime>
  <Words>449</Words>
  <Application>Microsoft Office PowerPoint</Application>
  <PresentationFormat>Custom</PresentationFormat>
  <Paragraphs>56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テーマ</vt:lpstr>
      <vt:lpstr>BMP 图像</vt:lpstr>
      <vt:lpstr>TTC WG-2 focusing on Nb Material - Properties and Specifications – Respond from OTIC</vt:lpstr>
      <vt:lpstr>Q1:  General advices on specifications and/or any specific comments on items causing difficulties?</vt:lpstr>
      <vt:lpstr>Q2: Would there be cost-saving for: - Accepting higher impurity content in the specifications (e.g. loosen tantalum allowance) or for accepting lower RRR? - Cutting-out Large Grain disks/sheets from the Nb ingot vs Producing fine grain sheets after forging/rolling/polishing?   What is the maximum diameter available? </vt:lpstr>
      <vt:lpstr>Q3: What is the maximum recrystallized fraction possible and how measured/ensured?  Would it be helpful to relax any other specifications, to help maximize recrystallized fraction? e.g. grain size? Hardness? Impurity content? Annealing temperature?</vt:lpstr>
      <vt:lpstr>Q4: What is the temperature uniformity of sheets in the furnace during heat treatment after rolling in case of Fine Grain sheets (from a view point of QA/QC)?</vt:lpstr>
      <vt:lpstr>Q5: Would it be possible to determine the damage-layer thickness of completed rolled sheets or sliced disks?  If yes, What is the reproducibility of damage-layer thickness?</vt:lpstr>
      <vt:lpstr>Q6: Any other specific advices?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Working Group 2 Discussion with Nb Venders</dc:title>
  <dc:creator>Yamamoto Akira</dc:creator>
  <cp:lastModifiedBy>HY</cp:lastModifiedBy>
  <cp:revision>131</cp:revision>
  <cp:lastPrinted>2018-06-07T15:14:39Z</cp:lastPrinted>
  <dcterms:created xsi:type="dcterms:W3CDTF">2018-05-27T05:49:29Z</dcterms:created>
  <dcterms:modified xsi:type="dcterms:W3CDTF">2018-06-25T11:57:44Z</dcterms:modified>
</cp:coreProperties>
</file>