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2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3" r:id="rId3"/>
    <p:sldId id="291" r:id="rId4"/>
    <p:sldId id="282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2" r:id="rId22"/>
  </p:sldIdLst>
  <p:sldSz cx="12190413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70">
          <p15:clr>
            <a:srgbClr val="A4A3A4"/>
          </p15:clr>
        </p15:guide>
        <p15:guide id="2" orient="horz" pos="985">
          <p15:clr>
            <a:srgbClr val="A4A3A4"/>
          </p15:clr>
        </p15:guide>
        <p15:guide id="3" orient="horz" pos="2509">
          <p15:clr>
            <a:srgbClr val="A4A3A4"/>
          </p15:clr>
        </p15:guide>
        <p15:guide id="4" orient="horz" pos="4028" userDrawn="1">
          <p15:clr>
            <a:srgbClr val="A4A3A4"/>
          </p15:clr>
        </p15:guide>
        <p15:guide id="5" pos="3840">
          <p15:clr>
            <a:srgbClr val="A4A3A4"/>
          </p15:clr>
        </p15:guide>
        <p15:guide id="6" pos="227" userDrawn="1">
          <p15:clr>
            <a:srgbClr val="A4A3A4"/>
          </p15:clr>
        </p15:guide>
        <p15:guide id="7" pos="2002">
          <p15:clr>
            <a:srgbClr val="A4A3A4"/>
          </p15:clr>
        </p15:guide>
        <p15:guide id="8" pos="5676">
          <p15:clr>
            <a:srgbClr val="A4A3A4"/>
          </p15:clr>
        </p15:guide>
        <p15:guide id="9" pos="74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232" y="200"/>
      </p:cViewPr>
      <p:guideLst>
        <p:guide orient="horz" pos="870"/>
        <p:guide orient="horz" pos="985"/>
        <p:guide orient="horz" pos="2509"/>
        <p:guide orient="horz" pos="4028"/>
        <p:guide pos="3840"/>
        <p:guide pos="227"/>
        <p:guide pos="2002"/>
        <p:guide pos="5676"/>
        <p:guide pos="74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84" d="100"/>
          <a:sy n="84" d="100"/>
        </p:scale>
        <p:origin x="-3804" y="-7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 bwMode="gray"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48DBBE9-0EF9-44B9-AB54-37DEB5CAE6BB}" type="datetimeFigureOut">
              <a:rPr lang="de-DE" smtClean="0"/>
              <a:t>21.06.18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 bwMode="gray"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 bwMode="gray"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2540CB2-CF08-42BF-A431-99B90F6E37C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5700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gray"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8CBBF50-5CEF-4228-97B4-83B70647199C}" type="datetimeFigureOut">
              <a:rPr lang="en-US" smtClean="0"/>
              <a:t>6/21/18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schemeClr val="bg2">
                <a:lumMod val="75000"/>
              </a:schemeClr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396050" y="4861441"/>
            <a:ext cx="6307201" cy="4605576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gray"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gray"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EE2A191-859F-4AFA-B75A-22F57CA52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12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defRPr sz="1200" kern="1200">
        <a:solidFill>
          <a:schemeClr val="tx2">
            <a:lumMod val="75000"/>
          </a:schemeClr>
        </a:solidFill>
        <a:latin typeface="+mn-lt"/>
        <a:ea typeface="+mn-ea"/>
        <a:cs typeface="+mn-cs"/>
      </a:defRPr>
    </a:lvl1pPr>
    <a:lvl2pPr marL="108000" indent="-108000" algn="l" defTabSz="914400" rtl="0" eaLnBrk="1" latinLnBrk="0" hangingPunct="1">
      <a:buFont typeface="Arial Black" panose="020B0A04020102020204" pitchFamily="34" charset="0"/>
      <a:buChar char="›"/>
      <a:defRPr sz="1200" kern="1200">
        <a:solidFill>
          <a:schemeClr val="tx2">
            <a:lumMod val="75000"/>
          </a:schemeClr>
        </a:solidFill>
        <a:latin typeface="+mn-lt"/>
        <a:ea typeface="+mn-ea"/>
        <a:cs typeface="+mn-cs"/>
      </a:defRPr>
    </a:lvl2pPr>
    <a:lvl3pPr marL="216000" indent="-108000" algn="l" defTabSz="914400" rtl="0" eaLnBrk="1" latinLnBrk="0" hangingPunct="1">
      <a:buFont typeface="Arial Black" panose="020B0A04020102020204" pitchFamily="34" charset="0"/>
      <a:buChar char="›"/>
      <a:defRPr sz="1200" kern="1200">
        <a:solidFill>
          <a:schemeClr val="tx2">
            <a:lumMod val="75000"/>
          </a:schemeClr>
        </a:solidFill>
        <a:latin typeface="+mn-lt"/>
        <a:ea typeface="+mn-ea"/>
        <a:cs typeface="+mn-cs"/>
      </a:defRPr>
    </a:lvl3pPr>
    <a:lvl4pPr marL="324000" indent="-108000" algn="l" defTabSz="914400" rtl="0" eaLnBrk="1" latinLnBrk="0" hangingPunct="1">
      <a:buFont typeface="Arial Black" panose="020B0A04020102020204" pitchFamily="34" charset="0"/>
      <a:buChar char="›"/>
      <a:defRPr sz="1200" kern="1200">
        <a:solidFill>
          <a:schemeClr val="tx2">
            <a:lumMod val="75000"/>
          </a:schemeClr>
        </a:solidFill>
        <a:latin typeface="+mn-lt"/>
        <a:ea typeface="+mn-ea"/>
        <a:cs typeface="+mn-cs"/>
      </a:defRPr>
    </a:lvl4pPr>
    <a:lvl5pPr marL="432000" indent="-108000" algn="l" defTabSz="914400" rtl="0" eaLnBrk="1" latinLnBrk="0" hangingPunct="1">
      <a:buFont typeface="Arial Black" panose="020B0A04020102020204" pitchFamily="34" charset="0"/>
      <a:buChar char="›"/>
      <a:defRPr sz="1200" kern="1200">
        <a:solidFill>
          <a:schemeClr val="tx2">
            <a:lumMod val="75000"/>
          </a:schemeClr>
        </a:solidFill>
        <a:latin typeface="+mn-lt"/>
        <a:ea typeface="+mn-ea"/>
        <a:cs typeface="+mn-cs"/>
      </a:defRPr>
    </a:lvl5pPr>
    <a:lvl6pPr marL="432000" indent="-108000" algn="l" defTabSz="914400" rtl="0" eaLnBrk="1" latinLnBrk="0" hangingPunct="1">
      <a:buFont typeface="Arial Black" panose="020B0A04020102020204" pitchFamily="34" charset="0"/>
      <a:buChar char="›"/>
      <a:defRPr sz="1200" kern="1200">
        <a:solidFill>
          <a:schemeClr val="tx2">
            <a:lumMod val="75000"/>
          </a:schemeClr>
        </a:solidFill>
        <a:latin typeface="+mn-lt"/>
        <a:ea typeface="+mn-ea"/>
        <a:cs typeface="+mn-cs"/>
      </a:defRPr>
    </a:lvl6pPr>
    <a:lvl7pPr marL="432000" indent="-108000" algn="l" defTabSz="914400" rtl="0" eaLnBrk="1" latinLnBrk="0" hangingPunct="1">
      <a:buFont typeface="Arial Black" panose="020B0A04020102020204" pitchFamily="34" charset="0"/>
      <a:buChar char="›"/>
      <a:defRPr sz="1200" kern="1200">
        <a:solidFill>
          <a:schemeClr val="tx2">
            <a:lumMod val="75000"/>
          </a:schemeClr>
        </a:solidFill>
        <a:latin typeface="+mn-lt"/>
        <a:ea typeface="+mn-ea"/>
        <a:cs typeface="+mn-cs"/>
      </a:defRPr>
    </a:lvl7pPr>
    <a:lvl8pPr marL="432000" indent="-108000" algn="l" defTabSz="914400" rtl="0" eaLnBrk="1" latinLnBrk="0" hangingPunct="1">
      <a:buFont typeface="Arial Black" panose="020B0A04020102020204" pitchFamily="34" charset="0"/>
      <a:buChar char="›"/>
      <a:defRPr sz="1200" kern="1200">
        <a:solidFill>
          <a:schemeClr val="tx2">
            <a:lumMod val="75000"/>
          </a:schemeClr>
        </a:solidFill>
        <a:latin typeface="+mn-lt"/>
        <a:ea typeface="+mn-ea"/>
        <a:cs typeface="+mn-cs"/>
      </a:defRPr>
    </a:lvl8pPr>
    <a:lvl9pPr marL="432000" indent="-108000" algn="l" defTabSz="914400" rtl="0" eaLnBrk="1" latinLnBrk="0" hangingPunct="1">
      <a:buFont typeface="Arial Black" panose="020B0A04020102020204" pitchFamily="34" charset="0"/>
      <a:buChar char="›"/>
      <a:defRPr sz="1200" kern="1200">
        <a:solidFill>
          <a:schemeClr val="tx2">
            <a:lumMod val="75000"/>
          </a:schemeClr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7C147-9412-4015-9E5C-55D57B2FDFA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78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7C147-9412-4015-9E5C-55D57B2FDFA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043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7C147-9412-4015-9E5C-55D57B2FDFA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865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7C147-9412-4015-9E5C-55D57B2FDFA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95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7C147-9412-4015-9E5C-55D57B2FDFA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5518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7C147-9412-4015-9E5C-55D57B2FDFA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83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7C147-9412-4015-9E5C-55D57B2FDFA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476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7C147-9412-4015-9E5C-55D57B2FDFA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7630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7C147-9412-4015-9E5C-55D57B2FDFA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1341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7C147-9412-4015-9E5C-55D57B2FDFA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730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7C147-9412-4015-9E5C-55D57B2FDFA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269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7C147-9412-4015-9E5C-55D57B2FDFA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5031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7C147-9412-4015-9E5C-55D57B2FDFA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636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7C147-9412-4015-9E5C-55D57B2FDFA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466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7C147-9412-4015-9E5C-55D57B2FDFA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721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7C147-9412-4015-9E5C-55D57B2FDFA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751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7C147-9412-4015-9E5C-55D57B2FDFA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182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7C147-9412-4015-9E5C-55D57B2FDFA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36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7C147-9412-4015-9E5C-55D57B2FDFA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476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7C147-9412-4015-9E5C-55D57B2FDFA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58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Presentation title | Author | Department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BCF5331F-BFF3-4AC0-963D-77521830D4B3}" type="datetime1">
              <a:rPr lang="en-US" smtClean="0"/>
              <a:t>6/21/18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D9C9FAE0-E2AD-420B-97E0-B97E16EE01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 bwMode="gray">
          <a:xfrm>
            <a:off x="0" y="702000"/>
            <a:ext cx="12189600" cy="6159600"/>
          </a:xfrm>
        </p:spPr>
        <p:txBody>
          <a:bodyPr tIns="720000" anchor="ctr"/>
          <a:lstStyle>
            <a:lvl1pPr algn="ctr">
              <a:defRPr b="0"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60000" y="1054799"/>
            <a:ext cx="5734800" cy="1616400"/>
          </a:xfrm>
          <a:solidFill>
            <a:schemeClr val="accent1"/>
          </a:solidFill>
        </p:spPr>
        <p:txBody>
          <a:bodyPr lIns="144000" tIns="144000" rIns="144000" bIns="147600" anchor="ctr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60000" y="2671200"/>
            <a:ext cx="5734800" cy="493200"/>
          </a:xfrm>
          <a:solidFill>
            <a:schemeClr val="accent1"/>
          </a:solidFill>
        </p:spPr>
        <p:txBody>
          <a:bodyPr lIns="144000" tIns="72000" rIns="144000" bIns="144000"/>
          <a:lstStyle>
            <a:lvl1pPr marL="0" indent="0" algn="l">
              <a:buNone/>
              <a:defRPr sz="1400" b="0">
                <a:solidFill>
                  <a:schemeClr val="bg1"/>
                </a:solidFill>
              </a:defRPr>
            </a:lvl1pPr>
            <a:lvl2pPr marL="0" indent="0" algn="l"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buNone/>
              <a:defRPr>
                <a:solidFill>
                  <a:schemeClr val="bg1"/>
                </a:solidFill>
              </a:defRPr>
            </a:lvl3pPr>
            <a:lvl4pPr marL="0" indent="0" algn="l"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Formatvorlage des Untertitelmasters durch Klicken bearbeiten</a:t>
            </a:r>
            <a:endParaRPr lang="en-US" dirty="0"/>
          </a:p>
        </p:txBody>
      </p:sp>
      <p:cxnSp>
        <p:nvCxnSpPr>
          <p:cNvPr id="31" name="Straight Arrow Connector 10"/>
          <p:cNvCxnSpPr/>
          <p:nvPr/>
        </p:nvCxnSpPr>
        <p:spPr bwMode="gray">
          <a:xfrm>
            <a:off x="360047" y="-153524"/>
            <a:ext cx="0" cy="14400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12"/>
          <p:cNvCxnSpPr/>
          <p:nvPr/>
        </p:nvCxnSpPr>
        <p:spPr bwMode="gray">
          <a:xfrm>
            <a:off x="-155924" y="1381125"/>
            <a:ext cx="144019" cy="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14"/>
          <p:cNvCxnSpPr/>
          <p:nvPr/>
        </p:nvCxnSpPr>
        <p:spPr bwMode="gray">
          <a:xfrm>
            <a:off x="-155924" y="1566545"/>
            <a:ext cx="144019" cy="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15"/>
          <p:cNvCxnSpPr/>
          <p:nvPr/>
        </p:nvCxnSpPr>
        <p:spPr bwMode="gray">
          <a:xfrm>
            <a:off x="-155924" y="3984625"/>
            <a:ext cx="144019" cy="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17"/>
          <p:cNvCxnSpPr/>
          <p:nvPr/>
        </p:nvCxnSpPr>
        <p:spPr bwMode="gray">
          <a:xfrm>
            <a:off x="6095999" y="-153524"/>
            <a:ext cx="0" cy="14400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18"/>
          <p:cNvCxnSpPr/>
          <p:nvPr/>
        </p:nvCxnSpPr>
        <p:spPr bwMode="gray">
          <a:xfrm>
            <a:off x="11839211" y="-153524"/>
            <a:ext cx="0" cy="14400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10"/>
          <p:cNvCxnSpPr/>
          <p:nvPr/>
        </p:nvCxnSpPr>
        <p:spPr bwMode="gray">
          <a:xfrm>
            <a:off x="360047" y="-153524"/>
            <a:ext cx="0" cy="14400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12"/>
          <p:cNvCxnSpPr/>
          <p:nvPr/>
        </p:nvCxnSpPr>
        <p:spPr bwMode="gray">
          <a:xfrm>
            <a:off x="-155924" y="1381125"/>
            <a:ext cx="144019" cy="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14"/>
          <p:cNvCxnSpPr/>
          <p:nvPr/>
        </p:nvCxnSpPr>
        <p:spPr bwMode="gray">
          <a:xfrm>
            <a:off x="-155924" y="1566545"/>
            <a:ext cx="144019" cy="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15"/>
          <p:cNvCxnSpPr/>
          <p:nvPr/>
        </p:nvCxnSpPr>
        <p:spPr bwMode="gray">
          <a:xfrm>
            <a:off x="-155924" y="3984625"/>
            <a:ext cx="144019" cy="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17"/>
          <p:cNvCxnSpPr/>
          <p:nvPr/>
        </p:nvCxnSpPr>
        <p:spPr bwMode="gray">
          <a:xfrm>
            <a:off x="6095999" y="-153524"/>
            <a:ext cx="0" cy="14400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18"/>
          <p:cNvCxnSpPr/>
          <p:nvPr/>
        </p:nvCxnSpPr>
        <p:spPr bwMode="gray">
          <a:xfrm>
            <a:off x="11839211" y="-153524"/>
            <a:ext cx="0" cy="14400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16"/>
          <p:cNvCxnSpPr/>
          <p:nvPr/>
        </p:nvCxnSpPr>
        <p:spPr bwMode="gray">
          <a:xfrm>
            <a:off x="-155924" y="6395085"/>
            <a:ext cx="144019" cy="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16"/>
          <p:cNvCxnSpPr/>
          <p:nvPr/>
        </p:nvCxnSpPr>
        <p:spPr bwMode="gray">
          <a:xfrm>
            <a:off x="-155924" y="6395085"/>
            <a:ext cx="144019" cy="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10"/>
          <p:cNvCxnSpPr/>
          <p:nvPr/>
        </p:nvCxnSpPr>
        <p:spPr bwMode="gray">
          <a:xfrm>
            <a:off x="360047" y="-153524"/>
            <a:ext cx="0" cy="14400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12"/>
          <p:cNvCxnSpPr/>
          <p:nvPr/>
        </p:nvCxnSpPr>
        <p:spPr bwMode="gray">
          <a:xfrm>
            <a:off x="-155924" y="1381125"/>
            <a:ext cx="144019" cy="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14"/>
          <p:cNvCxnSpPr/>
          <p:nvPr/>
        </p:nvCxnSpPr>
        <p:spPr bwMode="gray">
          <a:xfrm>
            <a:off x="-155924" y="1566545"/>
            <a:ext cx="144019" cy="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15"/>
          <p:cNvCxnSpPr/>
          <p:nvPr/>
        </p:nvCxnSpPr>
        <p:spPr bwMode="gray">
          <a:xfrm>
            <a:off x="-155924" y="3984625"/>
            <a:ext cx="144019" cy="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17"/>
          <p:cNvCxnSpPr/>
          <p:nvPr/>
        </p:nvCxnSpPr>
        <p:spPr bwMode="gray">
          <a:xfrm>
            <a:off x="6095999" y="-153524"/>
            <a:ext cx="0" cy="14400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18"/>
          <p:cNvCxnSpPr/>
          <p:nvPr/>
        </p:nvCxnSpPr>
        <p:spPr bwMode="gray">
          <a:xfrm>
            <a:off x="11839211" y="-153524"/>
            <a:ext cx="0" cy="14400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16"/>
          <p:cNvCxnSpPr/>
          <p:nvPr/>
        </p:nvCxnSpPr>
        <p:spPr bwMode="gray">
          <a:xfrm>
            <a:off x="-155924" y="6395085"/>
            <a:ext cx="144019" cy="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10"/>
          <p:cNvCxnSpPr/>
          <p:nvPr/>
        </p:nvCxnSpPr>
        <p:spPr bwMode="gray">
          <a:xfrm>
            <a:off x="360047" y="-153524"/>
            <a:ext cx="0" cy="14400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12"/>
          <p:cNvCxnSpPr/>
          <p:nvPr/>
        </p:nvCxnSpPr>
        <p:spPr bwMode="gray">
          <a:xfrm>
            <a:off x="-155924" y="1381125"/>
            <a:ext cx="144019" cy="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14"/>
          <p:cNvCxnSpPr/>
          <p:nvPr/>
        </p:nvCxnSpPr>
        <p:spPr bwMode="gray">
          <a:xfrm>
            <a:off x="-155924" y="1566545"/>
            <a:ext cx="144019" cy="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15"/>
          <p:cNvCxnSpPr/>
          <p:nvPr/>
        </p:nvCxnSpPr>
        <p:spPr bwMode="gray">
          <a:xfrm>
            <a:off x="-155924" y="3984625"/>
            <a:ext cx="144019" cy="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17"/>
          <p:cNvCxnSpPr/>
          <p:nvPr/>
        </p:nvCxnSpPr>
        <p:spPr bwMode="gray">
          <a:xfrm>
            <a:off x="6095999" y="-153524"/>
            <a:ext cx="0" cy="14400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18"/>
          <p:cNvCxnSpPr/>
          <p:nvPr/>
        </p:nvCxnSpPr>
        <p:spPr bwMode="gray">
          <a:xfrm>
            <a:off x="11839211" y="-153524"/>
            <a:ext cx="0" cy="14400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16"/>
          <p:cNvCxnSpPr/>
          <p:nvPr/>
        </p:nvCxnSpPr>
        <p:spPr bwMode="gray">
          <a:xfrm>
            <a:off x="-155924" y="6395085"/>
            <a:ext cx="144019" cy="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10"/>
          <p:cNvCxnSpPr/>
          <p:nvPr/>
        </p:nvCxnSpPr>
        <p:spPr bwMode="gray">
          <a:xfrm>
            <a:off x="360047" y="-153524"/>
            <a:ext cx="0" cy="14400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12"/>
          <p:cNvCxnSpPr/>
          <p:nvPr/>
        </p:nvCxnSpPr>
        <p:spPr bwMode="gray">
          <a:xfrm>
            <a:off x="-155924" y="1381125"/>
            <a:ext cx="144019" cy="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14"/>
          <p:cNvCxnSpPr/>
          <p:nvPr/>
        </p:nvCxnSpPr>
        <p:spPr bwMode="gray">
          <a:xfrm>
            <a:off x="-155924" y="1566545"/>
            <a:ext cx="144019" cy="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15"/>
          <p:cNvCxnSpPr/>
          <p:nvPr/>
        </p:nvCxnSpPr>
        <p:spPr bwMode="gray">
          <a:xfrm>
            <a:off x="-155924" y="3984625"/>
            <a:ext cx="144019" cy="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17"/>
          <p:cNvCxnSpPr/>
          <p:nvPr/>
        </p:nvCxnSpPr>
        <p:spPr bwMode="gray">
          <a:xfrm>
            <a:off x="6095999" y="-153524"/>
            <a:ext cx="0" cy="14400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18"/>
          <p:cNvCxnSpPr/>
          <p:nvPr/>
        </p:nvCxnSpPr>
        <p:spPr bwMode="gray">
          <a:xfrm>
            <a:off x="11839211" y="-153524"/>
            <a:ext cx="0" cy="14400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16"/>
          <p:cNvCxnSpPr/>
          <p:nvPr/>
        </p:nvCxnSpPr>
        <p:spPr bwMode="gray">
          <a:xfrm>
            <a:off x="-155924" y="6395085"/>
            <a:ext cx="144019" cy="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10"/>
          <p:cNvCxnSpPr/>
          <p:nvPr/>
        </p:nvCxnSpPr>
        <p:spPr bwMode="gray">
          <a:xfrm>
            <a:off x="360047" y="-153524"/>
            <a:ext cx="0" cy="14400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12"/>
          <p:cNvCxnSpPr/>
          <p:nvPr/>
        </p:nvCxnSpPr>
        <p:spPr bwMode="gray">
          <a:xfrm>
            <a:off x="-155924" y="1381125"/>
            <a:ext cx="144019" cy="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14"/>
          <p:cNvCxnSpPr/>
          <p:nvPr/>
        </p:nvCxnSpPr>
        <p:spPr bwMode="gray">
          <a:xfrm>
            <a:off x="-155924" y="1566545"/>
            <a:ext cx="144019" cy="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15"/>
          <p:cNvCxnSpPr/>
          <p:nvPr/>
        </p:nvCxnSpPr>
        <p:spPr bwMode="gray">
          <a:xfrm>
            <a:off x="-155924" y="3984625"/>
            <a:ext cx="144019" cy="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17"/>
          <p:cNvCxnSpPr/>
          <p:nvPr/>
        </p:nvCxnSpPr>
        <p:spPr bwMode="gray">
          <a:xfrm>
            <a:off x="6095999" y="-153524"/>
            <a:ext cx="0" cy="14400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18"/>
          <p:cNvCxnSpPr/>
          <p:nvPr/>
        </p:nvCxnSpPr>
        <p:spPr bwMode="gray">
          <a:xfrm>
            <a:off x="11839211" y="-153524"/>
            <a:ext cx="0" cy="14400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16"/>
          <p:cNvCxnSpPr/>
          <p:nvPr/>
        </p:nvCxnSpPr>
        <p:spPr bwMode="gray">
          <a:xfrm>
            <a:off x="-155924" y="6395085"/>
            <a:ext cx="144019" cy="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10"/>
          <p:cNvCxnSpPr/>
          <p:nvPr/>
        </p:nvCxnSpPr>
        <p:spPr bwMode="gray">
          <a:xfrm>
            <a:off x="360047" y="-153524"/>
            <a:ext cx="0" cy="14400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12"/>
          <p:cNvCxnSpPr/>
          <p:nvPr/>
        </p:nvCxnSpPr>
        <p:spPr bwMode="gray">
          <a:xfrm>
            <a:off x="-155924" y="1381125"/>
            <a:ext cx="144019" cy="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14"/>
          <p:cNvCxnSpPr/>
          <p:nvPr/>
        </p:nvCxnSpPr>
        <p:spPr bwMode="gray">
          <a:xfrm>
            <a:off x="-155924" y="1566545"/>
            <a:ext cx="144019" cy="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15"/>
          <p:cNvCxnSpPr/>
          <p:nvPr/>
        </p:nvCxnSpPr>
        <p:spPr bwMode="gray">
          <a:xfrm>
            <a:off x="-155924" y="3984625"/>
            <a:ext cx="144019" cy="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17"/>
          <p:cNvCxnSpPr/>
          <p:nvPr/>
        </p:nvCxnSpPr>
        <p:spPr bwMode="gray">
          <a:xfrm>
            <a:off x="6095999" y="-153524"/>
            <a:ext cx="0" cy="14400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18"/>
          <p:cNvCxnSpPr/>
          <p:nvPr/>
        </p:nvCxnSpPr>
        <p:spPr bwMode="gray">
          <a:xfrm>
            <a:off x="11839211" y="-153524"/>
            <a:ext cx="0" cy="14400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16"/>
          <p:cNvCxnSpPr/>
          <p:nvPr/>
        </p:nvCxnSpPr>
        <p:spPr bwMode="gray">
          <a:xfrm>
            <a:off x="-155924" y="6395085"/>
            <a:ext cx="144019" cy="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10"/>
          <p:cNvCxnSpPr/>
          <p:nvPr/>
        </p:nvCxnSpPr>
        <p:spPr bwMode="gray">
          <a:xfrm>
            <a:off x="360047" y="-153524"/>
            <a:ext cx="0" cy="14400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12"/>
          <p:cNvCxnSpPr/>
          <p:nvPr/>
        </p:nvCxnSpPr>
        <p:spPr bwMode="gray">
          <a:xfrm>
            <a:off x="-155924" y="1381125"/>
            <a:ext cx="144019" cy="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14"/>
          <p:cNvCxnSpPr/>
          <p:nvPr/>
        </p:nvCxnSpPr>
        <p:spPr bwMode="gray">
          <a:xfrm>
            <a:off x="-155924" y="1566545"/>
            <a:ext cx="144019" cy="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15"/>
          <p:cNvCxnSpPr/>
          <p:nvPr/>
        </p:nvCxnSpPr>
        <p:spPr bwMode="gray">
          <a:xfrm>
            <a:off x="-155924" y="3984625"/>
            <a:ext cx="144019" cy="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17"/>
          <p:cNvCxnSpPr/>
          <p:nvPr/>
        </p:nvCxnSpPr>
        <p:spPr bwMode="gray">
          <a:xfrm>
            <a:off x="6095999" y="-153524"/>
            <a:ext cx="0" cy="14400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18"/>
          <p:cNvCxnSpPr/>
          <p:nvPr/>
        </p:nvCxnSpPr>
        <p:spPr bwMode="gray">
          <a:xfrm>
            <a:off x="11839211" y="-153524"/>
            <a:ext cx="0" cy="14400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16"/>
          <p:cNvCxnSpPr/>
          <p:nvPr/>
        </p:nvCxnSpPr>
        <p:spPr bwMode="gray">
          <a:xfrm>
            <a:off x="-155924" y="6395085"/>
            <a:ext cx="144019" cy="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10"/>
          <p:cNvCxnSpPr/>
          <p:nvPr/>
        </p:nvCxnSpPr>
        <p:spPr bwMode="gray">
          <a:xfrm>
            <a:off x="360047" y="-153524"/>
            <a:ext cx="0" cy="14400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12"/>
          <p:cNvCxnSpPr/>
          <p:nvPr/>
        </p:nvCxnSpPr>
        <p:spPr bwMode="gray">
          <a:xfrm>
            <a:off x="-155924" y="1381125"/>
            <a:ext cx="144019" cy="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14"/>
          <p:cNvCxnSpPr/>
          <p:nvPr/>
        </p:nvCxnSpPr>
        <p:spPr bwMode="gray">
          <a:xfrm>
            <a:off x="-155924" y="1566545"/>
            <a:ext cx="144019" cy="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15"/>
          <p:cNvCxnSpPr/>
          <p:nvPr/>
        </p:nvCxnSpPr>
        <p:spPr bwMode="gray">
          <a:xfrm>
            <a:off x="-155924" y="3984625"/>
            <a:ext cx="144019" cy="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17"/>
          <p:cNvCxnSpPr/>
          <p:nvPr/>
        </p:nvCxnSpPr>
        <p:spPr bwMode="gray">
          <a:xfrm>
            <a:off x="6095999" y="-153524"/>
            <a:ext cx="0" cy="14400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18"/>
          <p:cNvCxnSpPr/>
          <p:nvPr/>
        </p:nvCxnSpPr>
        <p:spPr bwMode="gray">
          <a:xfrm>
            <a:off x="11839211" y="-153524"/>
            <a:ext cx="0" cy="14400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16"/>
          <p:cNvCxnSpPr/>
          <p:nvPr/>
        </p:nvCxnSpPr>
        <p:spPr bwMode="gray">
          <a:xfrm>
            <a:off x="-155924" y="6395085"/>
            <a:ext cx="144019" cy="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10951850" y="-560858"/>
            <a:ext cx="3667753" cy="4925824"/>
            <a:chOff x="10951850" y="-560858"/>
            <a:chExt cx="3667753" cy="4925824"/>
          </a:xfrm>
        </p:grpSpPr>
        <p:grpSp>
          <p:nvGrpSpPr>
            <p:cNvPr id="38" name="Group 37"/>
            <p:cNvGrpSpPr/>
            <p:nvPr/>
          </p:nvGrpSpPr>
          <p:grpSpPr bwMode="gray">
            <a:xfrm>
              <a:off x="12339910" y="702001"/>
              <a:ext cx="2279693" cy="3662965"/>
              <a:chOff x="12338304" y="702001"/>
              <a:chExt cx="2279396" cy="3662965"/>
            </a:xfrm>
            <a:solidFill>
              <a:srgbClr val="9B006B"/>
            </a:solidFill>
          </p:grpSpPr>
          <p:sp>
            <p:nvSpPr>
              <p:cNvPr id="39" name="Rectangle 38"/>
              <p:cNvSpPr/>
              <p:nvPr/>
            </p:nvSpPr>
            <p:spPr bwMode="gray">
              <a:xfrm>
                <a:off x="12338304" y="702001"/>
                <a:ext cx="2279396" cy="366296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44000" tIns="144000" rIns="144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spcAft>
                    <a:spcPts val="600"/>
                  </a:spcAft>
                </a:pPr>
                <a:r>
                  <a:rPr lang="en-US" sz="1200" noProof="0" dirty="0">
                    <a:solidFill>
                      <a:schemeClr val="bg1"/>
                    </a:solidFill>
                  </a:rPr>
                  <a:t>Please note:</a:t>
                </a:r>
              </a:p>
              <a:p>
                <a:pPr algn="l">
                  <a:spcAft>
                    <a:spcPts val="600"/>
                  </a:spcAft>
                </a:pPr>
                <a:r>
                  <a:rPr lang="en-US" sz="1200" noProof="0" dirty="0">
                    <a:solidFill>
                      <a:schemeClr val="bg1"/>
                    </a:solidFill>
                  </a:rPr>
                  <a:t>This is one of many cover image options</a:t>
                </a:r>
                <a:r>
                  <a:rPr lang="en-US" sz="1200" baseline="0" noProof="0" dirty="0">
                    <a:solidFill>
                      <a:schemeClr val="bg1"/>
                    </a:solidFill>
                  </a:rPr>
                  <a:t> available for your convenience. </a:t>
                </a:r>
                <a:r>
                  <a:rPr lang="en-US" sz="1200" noProof="0" dirty="0">
                    <a:solidFill>
                      <a:schemeClr val="bg1"/>
                    </a:solidFill>
                  </a:rPr>
                  <a:t>These images are licensed by Heraeus for company-wide PowerPoint use. To view and use the different cover page image options, please go to File &gt; New &gt; and choose the master with the image you like to use. </a:t>
                </a:r>
              </a:p>
              <a:p>
                <a:pPr algn="l">
                  <a:spcAft>
                    <a:spcPts val="600"/>
                  </a:spcAft>
                </a:pPr>
                <a:r>
                  <a:rPr lang="en-US" sz="1200" noProof="0" dirty="0">
                    <a:solidFill>
                      <a:schemeClr val="bg1"/>
                    </a:solidFill>
                  </a:rPr>
                  <a:t>An even</a:t>
                </a:r>
                <a:r>
                  <a:rPr lang="en-US" sz="1200" baseline="0" noProof="0" dirty="0">
                    <a:solidFill>
                      <a:schemeClr val="bg1"/>
                    </a:solidFill>
                  </a:rPr>
                  <a:t> more comprehensive selection of cover images is available in the Heraeus Media Database &gt; General – Heraeus Group &gt; Images for PowerPoint</a:t>
                </a:r>
                <a:endParaRPr lang="en-US" sz="1200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40" name="Straight Connector 39"/>
              <p:cNvCxnSpPr/>
              <p:nvPr/>
            </p:nvCxnSpPr>
            <p:spPr bwMode="gray">
              <a:xfrm>
                <a:off x="12470002" y="1027367"/>
                <a:ext cx="2016000" cy="0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Oval 86"/>
            <p:cNvSpPr/>
            <p:nvPr/>
          </p:nvSpPr>
          <p:spPr bwMode="gray">
            <a:xfrm>
              <a:off x="10951850" y="-560858"/>
              <a:ext cx="489302" cy="489302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9B00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88" name="Straight Connector 87"/>
            <p:cNvCxnSpPr>
              <a:stCxn id="87" idx="6"/>
            </p:cNvCxnSpPr>
            <p:nvPr/>
          </p:nvCxnSpPr>
          <p:spPr bwMode="gray">
            <a:xfrm flipV="1">
              <a:off x="11441152" y="-318096"/>
              <a:ext cx="1044762" cy="1889"/>
            </a:xfrm>
            <a:prstGeom prst="line">
              <a:avLst/>
            </a:prstGeom>
            <a:solidFill>
              <a:schemeClr val="bg2"/>
            </a:solidFill>
            <a:ln>
              <a:solidFill>
                <a:srgbClr val="9B00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9" name="Freeform 14"/>
            <p:cNvSpPr>
              <a:spLocks noEditPoints="1"/>
            </p:cNvSpPr>
            <p:nvPr/>
          </p:nvSpPr>
          <p:spPr bwMode="gray">
            <a:xfrm>
              <a:off x="11129750" y="-518306"/>
              <a:ext cx="133502" cy="389913"/>
            </a:xfrm>
            <a:custGeom>
              <a:avLst/>
              <a:gdLst>
                <a:gd name="T0" fmla="*/ 35 w 50"/>
                <a:gd name="T1" fmla="*/ 51 h 153"/>
                <a:gd name="T2" fmla="*/ 35 w 50"/>
                <a:gd name="T3" fmla="*/ 130 h 153"/>
                <a:gd name="T4" fmla="*/ 36 w 50"/>
                <a:gd name="T5" fmla="*/ 143 h 153"/>
                <a:gd name="T6" fmla="*/ 40 w 50"/>
                <a:gd name="T7" fmla="*/ 147 h 153"/>
                <a:gd name="T8" fmla="*/ 50 w 50"/>
                <a:gd name="T9" fmla="*/ 149 h 153"/>
                <a:gd name="T10" fmla="*/ 50 w 50"/>
                <a:gd name="T11" fmla="*/ 153 h 153"/>
                <a:gd name="T12" fmla="*/ 2 w 50"/>
                <a:gd name="T13" fmla="*/ 153 h 153"/>
                <a:gd name="T14" fmla="*/ 2 w 50"/>
                <a:gd name="T15" fmla="*/ 149 h 153"/>
                <a:gd name="T16" fmla="*/ 12 w 50"/>
                <a:gd name="T17" fmla="*/ 147 h 153"/>
                <a:gd name="T18" fmla="*/ 15 w 50"/>
                <a:gd name="T19" fmla="*/ 143 h 153"/>
                <a:gd name="T20" fmla="*/ 17 w 50"/>
                <a:gd name="T21" fmla="*/ 130 h 153"/>
                <a:gd name="T22" fmla="*/ 17 w 50"/>
                <a:gd name="T23" fmla="*/ 92 h 153"/>
                <a:gd name="T24" fmla="*/ 16 w 50"/>
                <a:gd name="T25" fmla="*/ 72 h 153"/>
                <a:gd name="T26" fmla="*/ 14 w 50"/>
                <a:gd name="T27" fmla="*/ 67 h 153"/>
                <a:gd name="T28" fmla="*/ 9 w 50"/>
                <a:gd name="T29" fmla="*/ 66 h 153"/>
                <a:gd name="T30" fmla="*/ 2 w 50"/>
                <a:gd name="T31" fmla="*/ 67 h 153"/>
                <a:gd name="T32" fmla="*/ 0 w 50"/>
                <a:gd name="T33" fmla="*/ 63 h 153"/>
                <a:gd name="T34" fmla="*/ 30 w 50"/>
                <a:gd name="T35" fmla="*/ 51 h 153"/>
                <a:gd name="T36" fmla="*/ 35 w 50"/>
                <a:gd name="T37" fmla="*/ 51 h 153"/>
                <a:gd name="T38" fmla="*/ 26 w 50"/>
                <a:gd name="T39" fmla="*/ 0 h 153"/>
                <a:gd name="T40" fmla="*/ 33 w 50"/>
                <a:gd name="T41" fmla="*/ 3 h 153"/>
                <a:gd name="T42" fmla="*/ 37 w 50"/>
                <a:gd name="T43" fmla="*/ 11 h 153"/>
                <a:gd name="T44" fmla="*/ 33 w 50"/>
                <a:gd name="T45" fmla="*/ 19 h 153"/>
                <a:gd name="T46" fmla="*/ 26 w 50"/>
                <a:gd name="T47" fmla="*/ 22 h 153"/>
                <a:gd name="T48" fmla="*/ 18 w 50"/>
                <a:gd name="T49" fmla="*/ 19 h 153"/>
                <a:gd name="T50" fmla="*/ 15 w 50"/>
                <a:gd name="T51" fmla="*/ 11 h 153"/>
                <a:gd name="T52" fmla="*/ 18 w 50"/>
                <a:gd name="T53" fmla="*/ 3 h 153"/>
                <a:gd name="T54" fmla="*/ 26 w 50"/>
                <a:gd name="T5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" h="153">
                  <a:moveTo>
                    <a:pt x="35" y="51"/>
                  </a:moveTo>
                  <a:cubicBezTo>
                    <a:pt x="35" y="130"/>
                    <a:pt x="35" y="130"/>
                    <a:pt x="35" y="130"/>
                  </a:cubicBezTo>
                  <a:cubicBezTo>
                    <a:pt x="35" y="137"/>
                    <a:pt x="35" y="141"/>
                    <a:pt x="36" y="143"/>
                  </a:cubicBezTo>
                  <a:cubicBezTo>
                    <a:pt x="37" y="145"/>
                    <a:pt x="38" y="146"/>
                    <a:pt x="40" y="147"/>
                  </a:cubicBezTo>
                  <a:cubicBezTo>
                    <a:pt x="42" y="148"/>
                    <a:pt x="45" y="149"/>
                    <a:pt x="50" y="149"/>
                  </a:cubicBezTo>
                  <a:cubicBezTo>
                    <a:pt x="50" y="153"/>
                    <a:pt x="50" y="153"/>
                    <a:pt x="50" y="153"/>
                  </a:cubicBezTo>
                  <a:cubicBezTo>
                    <a:pt x="2" y="153"/>
                    <a:pt x="2" y="153"/>
                    <a:pt x="2" y="153"/>
                  </a:cubicBezTo>
                  <a:cubicBezTo>
                    <a:pt x="2" y="149"/>
                    <a:pt x="2" y="149"/>
                    <a:pt x="2" y="149"/>
                  </a:cubicBezTo>
                  <a:cubicBezTo>
                    <a:pt x="7" y="149"/>
                    <a:pt x="10" y="148"/>
                    <a:pt x="12" y="147"/>
                  </a:cubicBezTo>
                  <a:cubicBezTo>
                    <a:pt x="13" y="146"/>
                    <a:pt x="14" y="145"/>
                    <a:pt x="15" y="143"/>
                  </a:cubicBezTo>
                  <a:cubicBezTo>
                    <a:pt x="16" y="141"/>
                    <a:pt x="17" y="136"/>
                    <a:pt x="17" y="130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7" y="82"/>
                    <a:pt x="17" y="75"/>
                    <a:pt x="16" y="72"/>
                  </a:cubicBezTo>
                  <a:cubicBezTo>
                    <a:pt x="15" y="69"/>
                    <a:pt x="15" y="68"/>
                    <a:pt x="14" y="67"/>
                  </a:cubicBezTo>
                  <a:cubicBezTo>
                    <a:pt x="12" y="66"/>
                    <a:pt x="11" y="66"/>
                    <a:pt x="9" y="66"/>
                  </a:cubicBezTo>
                  <a:cubicBezTo>
                    <a:pt x="7" y="66"/>
                    <a:pt x="5" y="66"/>
                    <a:pt x="2" y="6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0" y="51"/>
                    <a:pt x="30" y="51"/>
                    <a:pt x="30" y="51"/>
                  </a:cubicBezTo>
                  <a:lnTo>
                    <a:pt x="35" y="51"/>
                  </a:lnTo>
                  <a:close/>
                  <a:moveTo>
                    <a:pt x="26" y="0"/>
                  </a:moveTo>
                  <a:cubicBezTo>
                    <a:pt x="29" y="0"/>
                    <a:pt x="31" y="1"/>
                    <a:pt x="33" y="3"/>
                  </a:cubicBezTo>
                  <a:cubicBezTo>
                    <a:pt x="36" y="5"/>
                    <a:pt x="37" y="8"/>
                    <a:pt x="37" y="11"/>
                  </a:cubicBezTo>
                  <a:cubicBezTo>
                    <a:pt x="37" y="14"/>
                    <a:pt x="36" y="16"/>
                    <a:pt x="33" y="19"/>
                  </a:cubicBezTo>
                  <a:cubicBezTo>
                    <a:pt x="31" y="21"/>
                    <a:pt x="29" y="22"/>
                    <a:pt x="26" y="22"/>
                  </a:cubicBezTo>
                  <a:cubicBezTo>
                    <a:pt x="23" y="22"/>
                    <a:pt x="20" y="21"/>
                    <a:pt x="18" y="19"/>
                  </a:cubicBezTo>
                  <a:cubicBezTo>
                    <a:pt x="16" y="16"/>
                    <a:pt x="15" y="14"/>
                    <a:pt x="15" y="11"/>
                  </a:cubicBezTo>
                  <a:cubicBezTo>
                    <a:pt x="15" y="8"/>
                    <a:pt x="16" y="5"/>
                    <a:pt x="18" y="3"/>
                  </a:cubicBezTo>
                  <a:cubicBezTo>
                    <a:pt x="20" y="1"/>
                    <a:pt x="23" y="0"/>
                    <a:pt x="26" y="0"/>
                  </a:cubicBezTo>
                  <a:close/>
                </a:path>
              </a:pathLst>
            </a:custGeom>
            <a:solidFill>
              <a:srgbClr val="9B00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cxnSp>
          <p:nvCxnSpPr>
            <p:cNvPr id="90" name="Straight Connector 89"/>
            <p:cNvCxnSpPr/>
            <p:nvPr/>
          </p:nvCxnSpPr>
          <p:spPr bwMode="gray">
            <a:xfrm flipV="1">
              <a:off x="12471625" y="-322859"/>
              <a:ext cx="0" cy="1152540"/>
            </a:xfrm>
            <a:prstGeom prst="line">
              <a:avLst/>
            </a:prstGeom>
            <a:solidFill>
              <a:schemeClr val="bg2"/>
            </a:solidFill>
            <a:ln>
              <a:solidFill>
                <a:srgbClr val="9B00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91" name="Straight Arrow Connector 10"/>
          <p:cNvCxnSpPr/>
          <p:nvPr userDrawn="1"/>
        </p:nvCxnSpPr>
        <p:spPr bwMode="gray">
          <a:xfrm>
            <a:off x="360047" y="-153524"/>
            <a:ext cx="0" cy="14400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12"/>
          <p:cNvCxnSpPr/>
          <p:nvPr userDrawn="1"/>
        </p:nvCxnSpPr>
        <p:spPr bwMode="gray">
          <a:xfrm>
            <a:off x="-155924" y="1381125"/>
            <a:ext cx="144019" cy="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14"/>
          <p:cNvCxnSpPr/>
          <p:nvPr userDrawn="1"/>
        </p:nvCxnSpPr>
        <p:spPr bwMode="gray">
          <a:xfrm>
            <a:off x="-155924" y="1566545"/>
            <a:ext cx="144019" cy="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15"/>
          <p:cNvCxnSpPr/>
          <p:nvPr userDrawn="1"/>
        </p:nvCxnSpPr>
        <p:spPr bwMode="gray">
          <a:xfrm>
            <a:off x="-155924" y="3984625"/>
            <a:ext cx="144019" cy="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17"/>
          <p:cNvCxnSpPr/>
          <p:nvPr userDrawn="1"/>
        </p:nvCxnSpPr>
        <p:spPr bwMode="gray">
          <a:xfrm>
            <a:off x="6095999" y="-153524"/>
            <a:ext cx="0" cy="14400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18"/>
          <p:cNvCxnSpPr/>
          <p:nvPr userDrawn="1"/>
        </p:nvCxnSpPr>
        <p:spPr bwMode="gray">
          <a:xfrm>
            <a:off x="11839211" y="-153524"/>
            <a:ext cx="0" cy="14400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16"/>
          <p:cNvCxnSpPr/>
          <p:nvPr userDrawn="1"/>
        </p:nvCxnSpPr>
        <p:spPr bwMode="gray">
          <a:xfrm>
            <a:off x="-155924" y="6395085"/>
            <a:ext cx="144019" cy="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41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+ large box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 bwMode="gray">
          <a:xfrm>
            <a:off x="0" y="702000"/>
            <a:ext cx="12193200" cy="58032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 bwMode="gray">
          <a:xfrm>
            <a:off x="360000" y="4561200"/>
            <a:ext cx="11469600" cy="1584000"/>
          </a:xfrm>
          <a:solidFill>
            <a:schemeClr val="accent1"/>
          </a:solidFill>
        </p:spPr>
        <p:txBody>
          <a:bodyPr lIns="144000" tIns="144000" rIns="144000" bIns="144000" anchor="ctr"/>
          <a:lstStyle>
            <a:lvl1pPr marL="0" indent="0">
              <a:spcBef>
                <a:spcPts val="336"/>
              </a:spcBef>
              <a:buFont typeface="Arial" panose="020B0604020202020204" pitchFamily="34" charset="0"/>
              <a:buNone/>
              <a:defRPr sz="2400" b="1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336"/>
              </a:spcBef>
              <a:buNone/>
              <a:defRPr sz="2400" b="1" cap="all" baseline="0">
                <a:solidFill>
                  <a:schemeClr val="bg1"/>
                </a:solidFill>
              </a:defRPr>
            </a:lvl2pPr>
            <a:lvl3pPr marL="0" indent="0">
              <a:spcBef>
                <a:spcPts val="336"/>
              </a:spcBef>
              <a:buNone/>
              <a:defRPr sz="2400" b="1" cap="all" baseline="0">
                <a:solidFill>
                  <a:schemeClr val="bg1"/>
                </a:solidFill>
              </a:defRPr>
            </a:lvl3pPr>
            <a:lvl4pPr marL="0" indent="0">
              <a:spcBef>
                <a:spcPts val="336"/>
              </a:spcBef>
              <a:buNone/>
              <a:defRPr sz="2400" b="1" cap="all" baseline="0">
                <a:solidFill>
                  <a:schemeClr val="bg1"/>
                </a:solidFill>
              </a:defRPr>
            </a:lvl4pPr>
            <a:lvl5pPr marL="0" indent="0">
              <a:spcBef>
                <a:spcPts val="336"/>
              </a:spcBef>
              <a:buNone/>
              <a:defRPr sz="2400" b="1" cap="all" baseline="0">
                <a:solidFill>
                  <a:schemeClr val="bg1"/>
                </a:solidFill>
              </a:defRPr>
            </a:lvl5pPr>
            <a:lvl6pPr marL="0" indent="0">
              <a:spcBef>
                <a:spcPts val="336"/>
              </a:spcBef>
              <a:buNone/>
              <a:defRPr sz="2400" b="1" cap="all" baseline="0">
                <a:solidFill>
                  <a:schemeClr val="bg1"/>
                </a:solidFill>
              </a:defRPr>
            </a:lvl6pPr>
            <a:lvl7pPr marL="0" indent="0">
              <a:spcBef>
                <a:spcPts val="336"/>
              </a:spcBef>
              <a:buNone/>
              <a:defRPr sz="2400" b="1" cap="all" baseline="0">
                <a:solidFill>
                  <a:schemeClr val="bg1"/>
                </a:solidFill>
              </a:defRPr>
            </a:lvl7pPr>
            <a:lvl8pPr marL="0" indent="0">
              <a:spcBef>
                <a:spcPts val="336"/>
              </a:spcBef>
              <a:buNone/>
              <a:defRPr sz="2400" b="1" cap="all" baseline="0">
                <a:solidFill>
                  <a:schemeClr val="bg1"/>
                </a:solidFill>
              </a:defRPr>
            </a:lvl8pPr>
            <a:lvl9pPr marL="0" indent="0">
              <a:spcBef>
                <a:spcPts val="336"/>
              </a:spcBef>
              <a:buNone/>
              <a:defRPr sz="2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/>
              <a:t>Presentation title | Author | Department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A296633F-419C-4E10-AD66-6ECD6693424D}" type="datetime1">
              <a:rPr lang="en-US" smtClean="0"/>
              <a:t>6/21/18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D9C9FAE0-E2AD-420B-97E0-B97E16EE01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03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+ large box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 bwMode="gray">
          <a:xfrm>
            <a:off x="0" y="702000"/>
            <a:ext cx="12193200" cy="58032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 bwMode="gray">
          <a:xfrm>
            <a:off x="360000" y="961200"/>
            <a:ext cx="11469600" cy="1584000"/>
          </a:xfrm>
          <a:solidFill>
            <a:schemeClr val="accent1"/>
          </a:solidFill>
        </p:spPr>
        <p:txBody>
          <a:bodyPr lIns="144000" tIns="144000" rIns="144000" bIns="144000" anchor="ctr"/>
          <a:lstStyle>
            <a:lvl1pPr marL="0" indent="0">
              <a:spcBef>
                <a:spcPts val="336"/>
              </a:spcBef>
              <a:buFont typeface="Arial" panose="020B0604020202020204" pitchFamily="34" charset="0"/>
              <a:buNone/>
              <a:defRPr sz="2400" b="1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336"/>
              </a:spcBef>
              <a:buNone/>
              <a:defRPr sz="2400" b="1" cap="all" baseline="0">
                <a:solidFill>
                  <a:schemeClr val="bg1"/>
                </a:solidFill>
              </a:defRPr>
            </a:lvl2pPr>
            <a:lvl3pPr marL="0" indent="0">
              <a:spcBef>
                <a:spcPts val="336"/>
              </a:spcBef>
              <a:buNone/>
              <a:defRPr sz="2400" b="1" cap="all" baseline="0">
                <a:solidFill>
                  <a:schemeClr val="bg1"/>
                </a:solidFill>
              </a:defRPr>
            </a:lvl3pPr>
            <a:lvl4pPr marL="0" indent="0">
              <a:spcBef>
                <a:spcPts val="336"/>
              </a:spcBef>
              <a:buNone/>
              <a:defRPr sz="2400" b="1" cap="all" baseline="0">
                <a:solidFill>
                  <a:schemeClr val="bg1"/>
                </a:solidFill>
              </a:defRPr>
            </a:lvl4pPr>
            <a:lvl5pPr marL="0" indent="0">
              <a:spcBef>
                <a:spcPts val="336"/>
              </a:spcBef>
              <a:buNone/>
              <a:defRPr sz="2400" b="1" cap="all" baseline="0">
                <a:solidFill>
                  <a:schemeClr val="bg1"/>
                </a:solidFill>
              </a:defRPr>
            </a:lvl5pPr>
            <a:lvl6pPr marL="0" indent="0">
              <a:spcBef>
                <a:spcPts val="336"/>
              </a:spcBef>
              <a:buNone/>
              <a:defRPr sz="2400" b="1" cap="all" baseline="0">
                <a:solidFill>
                  <a:schemeClr val="bg1"/>
                </a:solidFill>
              </a:defRPr>
            </a:lvl6pPr>
            <a:lvl7pPr marL="0" indent="0">
              <a:spcBef>
                <a:spcPts val="336"/>
              </a:spcBef>
              <a:buNone/>
              <a:defRPr sz="2400" b="1" cap="all" baseline="0">
                <a:solidFill>
                  <a:schemeClr val="bg1"/>
                </a:solidFill>
              </a:defRPr>
            </a:lvl7pPr>
            <a:lvl8pPr marL="0" indent="0">
              <a:spcBef>
                <a:spcPts val="336"/>
              </a:spcBef>
              <a:buNone/>
              <a:defRPr sz="2400" b="1" cap="all" baseline="0">
                <a:solidFill>
                  <a:schemeClr val="bg1"/>
                </a:solidFill>
              </a:defRPr>
            </a:lvl8pPr>
            <a:lvl9pPr marL="0" indent="0">
              <a:spcBef>
                <a:spcPts val="336"/>
              </a:spcBef>
              <a:buNone/>
              <a:defRPr sz="2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/>
              <a:t>Presentation title | Author | Department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EFEF87FC-39F0-4B01-A5A4-3F465803D7F5}" type="datetime1">
              <a:rPr lang="en-US" smtClean="0"/>
              <a:t>6/21/18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D9C9FAE0-E2AD-420B-97E0-B97E16EE01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20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 bwMode="gray">
          <a:xfrm>
            <a:off x="405719" y="1565275"/>
            <a:ext cx="3351600" cy="180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 bwMode="gray">
          <a:xfrm>
            <a:off x="4444281" y="1565275"/>
            <a:ext cx="3351600" cy="180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 bwMode="gray">
          <a:xfrm>
            <a:off x="8482843" y="1565275"/>
            <a:ext cx="3351600" cy="180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 bwMode="gray">
          <a:xfrm>
            <a:off x="359998" y="3592800"/>
            <a:ext cx="3398400" cy="2800800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 bwMode="gray">
          <a:xfrm>
            <a:off x="4398009" y="3592800"/>
            <a:ext cx="3398400" cy="2800800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8"/>
          </p:nvPr>
        </p:nvSpPr>
        <p:spPr bwMode="gray">
          <a:xfrm>
            <a:off x="8436019" y="3592800"/>
            <a:ext cx="3398400" cy="2800800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 bwMode="gray">
          <a:xfrm>
            <a:off x="360047" y="1565275"/>
            <a:ext cx="45726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 err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 bwMode="gray">
          <a:xfrm>
            <a:off x="8437118" y="1565275"/>
            <a:ext cx="45726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 err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Rectangle 15"/>
          <p:cNvSpPr/>
          <p:nvPr/>
        </p:nvSpPr>
        <p:spPr bwMode="gray">
          <a:xfrm>
            <a:off x="4398583" y="1565275"/>
            <a:ext cx="45726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 err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/>
              <a:t>Presentation title | Author | Department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E4CE33B1-54A4-48BE-BB8C-EB6A953A1578}" type="datetime1">
              <a:rPr lang="en-US" smtClean="0"/>
              <a:t>6/21/18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D9C9FAE0-E2AD-420B-97E0-B97E16EE01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74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 bwMode="gray">
          <a:xfrm>
            <a:off x="405720" y="2344813"/>
            <a:ext cx="2520000" cy="180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 bwMode="gray">
          <a:xfrm>
            <a:off x="6559200" y="2344813"/>
            <a:ext cx="2520000" cy="180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 bwMode="gray">
          <a:xfrm>
            <a:off x="405720" y="4593599"/>
            <a:ext cx="2520000" cy="180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 bwMode="gray">
          <a:xfrm>
            <a:off x="6559200" y="4593599"/>
            <a:ext cx="2520000" cy="180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 bwMode="gray">
          <a:xfrm>
            <a:off x="2926800" y="2343600"/>
            <a:ext cx="2757600" cy="1800000"/>
          </a:xfrm>
        </p:spPr>
        <p:txBody>
          <a:bodyPr lIns="144000"/>
          <a:lstStyle>
            <a:lvl1pPr>
              <a:defRPr sz="1400">
                <a:solidFill>
                  <a:schemeClr val="accent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 marL="486000">
              <a:defRPr sz="1000"/>
            </a:lvl5pPr>
            <a:lvl6pPr marL="486000">
              <a:defRPr sz="1000"/>
            </a:lvl6pPr>
            <a:lvl7pPr marL="486000">
              <a:defRPr sz="1000"/>
            </a:lvl7pPr>
            <a:lvl8pPr marL="486000">
              <a:defRPr sz="1000"/>
            </a:lvl8pPr>
            <a:lvl9pPr marL="486000"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8"/>
          </p:nvPr>
        </p:nvSpPr>
        <p:spPr bwMode="gray">
          <a:xfrm>
            <a:off x="9079200" y="2343600"/>
            <a:ext cx="2757600" cy="1800000"/>
          </a:xfrm>
        </p:spPr>
        <p:txBody>
          <a:bodyPr lIns="144000"/>
          <a:lstStyle>
            <a:lvl1pPr>
              <a:defRPr sz="1400">
                <a:solidFill>
                  <a:schemeClr val="accent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 marL="486000">
              <a:defRPr sz="1000"/>
            </a:lvl5pPr>
            <a:lvl6pPr marL="486000">
              <a:defRPr sz="1000"/>
            </a:lvl6pPr>
            <a:lvl7pPr marL="486000">
              <a:defRPr sz="1000"/>
            </a:lvl7pPr>
            <a:lvl8pPr marL="486000">
              <a:defRPr sz="1000"/>
            </a:lvl8pPr>
            <a:lvl9pPr marL="486000"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/>
          </p:nvPr>
        </p:nvSpPr>
        <p:spPr bwMode="gray">
          <a:xfrm>
            <a:off x="2926800" y="4593600"/>
            <a:ext cx="2757600" cy="1800000"/>
          </a:xfrm>
        </p:spPr>
        <p:txBody>
          <a:bodyPr lIns="144000"/>
          <a:lstStyle>
            <a:lvl1pPr>
              <a:defRPr sz="1400">
                <a:solidFill>
                  <a:schemeClr val="accent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 marL="486000">
              <a:defRPr sz="1000"/>
            </a:lvl5pPr>
            <a:lvl6pPr marL="486000">
              <a:defRPr sz="1000"/>
            </a:lvl6pPr>
            <a:lvl7pPr marL="486000">
              <a:defRPr sz="1000"/>
            </a:lvl7pPr>
            <a:lvl8pPr marL="486000">
              <a:defRPr sz="1000"/>
            </a:lvl8pPr>
            <a:lvl9pPr marL="486000"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0"/>
          </p:nvPr>
        </p:nvSpPr>
        <p:spPr bwMode="gray">
          <a:xfrm>
            <a:off x="9079200" y="4593600"/>
            <a:ext cx="2757600" cy="1800000"/>
          </a:xfrm>
        </p:spPr>
        <p:txBody>
          <a:bodyPr lIns="144000"/>
          <a:lstStyle>
            <a:lvl1pPr>
              <a:defRPr sz="1400">
                <a:solidFill>
                  <a:schemeClr val="accent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 marL="486000">
              <a:defRPr sz="1000"/>
            </a:lvl5pPr>
            <a:lvl6pPr marL="486000">
              <a:defRPr sz="1000"/>
            </a:lvl6pPr>
            <a:lvl7pPr marL="486000">
              <a:defRPr sz="1000"/>
            </a:lvl7pPr>
            <a:lvl8pPr marL="486000">
              <a:defRPr sz="1000"/>
            </a:lvl8pPr>
            <a:lvl9pPr marL="486000"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8" name="Text Placeholder 36"/>
          <p:cNvSpPr>
            <a:spLocks noGrp="1"/>
          </p:cNvSpPr>
          <p:nvPr>
            <p:ph type="body" sz="quarter" idx="26"/>
          </p:nvPr>
        </p:nvSpPr>
        <p:spPr bwMode="gray">
          <a:xfrm>
            <a:off x="360000" y="1566000"/>
            <a:ext cx="11476800" cy="54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 bwMode="gray">
          <a:xfrm>
            <a:off x="360047" y="2344813"/>
            <a:ext cx="45726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 err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 bwMode="gray">
          <a:xfrm>
            <a:off x="360047" y="4593599"/>
            <a:ext cx="45726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 err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Rectangle 15"/>
          <p:cNvSpPr/>
          <p:nvPr/>
        </p:nvSpPr>
        <p:spPr bwMode="gray">
          <a:xfrm>
            <a:off x="6513323" y="2344813"/>
            <a:ext cx="45726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 err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Rectangle 27"/>
          <p:cNvSpPr/>
          <p:nvPr/>
        </p:nvSpPr>
        <p:spPr bwMode="gray">
          <a:xfrm>
            <a:off x="6513323" y="4593599"/>
            <a:ext cx="45726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 err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/>
              <a:t>Presentation title | Author | Department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B0B1176C-E832-43BC-8448-D9D41C338B66}" type="datetime1">
              <a:rPr lang="en-US" smtClean="0"/>
              <a:t>6/21/18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D9C9FAE0-E2AD-420B-97E0-B97E16EE01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21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 bwMode="gray">
          <a:xfrm>
            <a:off x="405720" y="2344813"/>
            <a:ext cx="1800000" cy="1800000"/>
          </a:xfrm>
        </p:spPr>
        <p:txBody>
          <a:bodyPr/>
          <a:lstStyle>
            <a:lvl1pPr rtl="0">
              <a:defRPr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 bwMode="gray">
          <a:xfrm>
            <a:off x="4435200" y="2344813"/>
            <a:ext cx="1800000" cy="1800000"/>
          </a:xfrm>
        </p:spPr>
        <p:txBody>
          <a:bodyPr/>
          <a:lstStyle>
            <a:lvl1pPr rtl="0">
              <a:defRPr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 bwMode="gray">
          <a:xfrm>
            <a:off x="8485200" y="2343600"/>
            <a:ext cx="1800000" cy="180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 bwMode="gray">
          <a:xfrm>
            <a:off x="2205720" y="2343600"/>
            <a:ext cx="1551600" cy="1800000"/>
          </a:xfrm>
        </p:spPr>
        <p:txBody>
          <a:bodyPr lIns="144000"/>
          <a:lstStyle>
            <a:lvl1pPr>
              <a:defRPr sz="1400">
                <a:solidFill>
                  <a:schemeClr val="accent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 marL="486000">
              <a:defRPr sz="1000"/>
            </a:lvl5pPr>
            <a:lvl6pPr marL="486000">
              <a:defRPr sz="1000"/>
            </a:lvl6pPr>
            <a:lvl7pPr marL="486000">
              <a:defRPr sz="1000"/>
            </a:lvl7pPr>
            <a:lvl8pPr marL="486000">
              <a:defRPr sz="1000"/>
            </a:lvl8pPr>
            <a:lvl9pPr marL="486000"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8"/>
          </p:nvPr>
        </p:nvSpPr>
        <p:spPr bwMode="gray">
          <a:xfrm>
            <a:off x="6234038" y="2343600"/>
            <a:ext cx="1551600" cy="1800000"/>
          </a:xfrm>
        </p:spPr>
        <p:txBody>
          <a:bodyPr lIns="144000"/>
          <a:lstStyle>
            <a:lvl1pPr>
              <a:defRPr sz="1400">
                <a:solidFill>
                  <a:schemeClr val="accent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 marL="486000">
              <a:defRPr sz="1000"/>
            </a:lvl5pPr>
            <a:lvl6pPr marL="486000">
              <a:defRPr sz="1000"/>
            </a:lvl6pPr>
            <a:lvl7pPr marL="486000">
              <a:defRPr sz="1000"/>
            </a:lvl7pPr>
            <a:lvl8pPr marL="486000">
              <a:defRPr sz="1000"/>
            </a:lvl8pPr>
            <a:lvl9pPr marL="486000"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/>
          </p:nvPr>
        </p:nvSpPr>
        <p:spPr bwMode="gray">
          <a:xfrm>
            <a:off x="10285200" y="2343600"/>
            <a:ext cx="1551600" cy="1800000"/>
          </a:xfrm>
        </p:spPr>
        <p:txBody>
          <a:bodyPr lIns="144000"/>
          <a:lstStyle>
            <a:lvl1pPr>
              <a:defRPr sz="1400">
                <a:solidFill>
                  <a:schemeClr val="accent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 marL="486000">
              <a:defRPr sz="1000"/>
            </a:lvl5pPr>
            <a:lvl6pPr marL="486000">
              <a:defRPr sz="1000"/>
            </a:lvl6pPr>
            <a:lvl7pPr marL="486000">
              <a:defRPr sz="1000"/>
            </a:lvl7pPr>
            <a:lvl8pPr marL="486000">
              <a:defRPr sz="1000"/>
            </a:lvl8pPr>
            <a:lvl9pPr marL="486000"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20"/>
          </p:nvPr>
        </p:nvSpPr>
        <p:spPr bwMode="gray">
          <a:xfrm>
            <a:off x="405720" y="4593599"/>
            <a:ext cx="1800000" cy="1800000"/>
          </a:xfrm>
        </p:spPr>
        <p:txBody>
          <a:bodyPr/>
          <a:lstStyle>
            <a:lvl1pPr rtl="0">
              <a:defRPr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31" name="Picture Placeholder 9"/>
          <p:cNvSpPr>
            <a:spLocks noGrp="1"/>
          </p:cNvSpPr>
          <p:nvPr>
            <p:ph type="pic" sz="quarter" idx="21"/>
          </p:nvPr>
        </p:nvSpPr>
        <p:spPr bwMode="gray">
          <a:xfrm>
            <a:off x="4435200" y="4593599"/>
            <a:ext cx="1800000" cy="1800000"/>
          </a:xfrm>
        </p:spPr>
        <p:txBody>
          <a:bodyPr/>
          <a:lstStyle>
            <a:lvl1pPr rtl="0">
              <a:defRPr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32" name="Picture Placeholder 9"/>
          <p:cNvSpPr>
            <a:spLocks noGrp="1"/>
          </p:cNvSpPr>
          <p:nvPr>
            <p:ph type="pic" sz="quarter" idx="22"/>
          </p:nvPr>
        </p:nvSpPr>
        <p:spPr bwMode="gray">
          <a:xfrm>
            <a:off x="8485200" y="4593600"/>
            <a:ext cx="1800000" cy="180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23"/>
          </p:nvPr>
        </p:nvSpPr>
        <p:spPr bwMode="gray">
          <a:xfrm>
            <a:off x="2205720" y="4593600"/>
            <a:ext cx="1551600" cy="1800000"/>
          </a:xfrm>
        </p:spPr>
        <p:txBody>
          <a:bodyPr lIns="144000"/>
          <a:lstStyle>
            <a:lvl1pPr>
              <a:defRPr sz="1400">
                <a:solidFill>
                  <a:schemeClr val="accent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 marL="486000">
              <a:defRPr sz="1000"/>
            </a:lvl5pPr>
            <a:lvl6pPr marL="486000">
              <a:defRPr sz="1000"/>
            </a:lvl6pPr>
            <a:lvl7pPr marL="486000">
              <a:defRPr sz="1000"/>
            </a:lvl7pPr>
            <a:lvl8pPr marL="486000">
              <a:defRPr sz="1000"/>
            </a:lvl8pPr>
            <a:lvl9pPr marL="486000"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24"/>
          </p:nvPr>
        </p:nvSpPr>
        <p:spPr bwMode="gray">
          <a:xfrm>
            <a:off x="6234038" y="4593600"/>
            <a:ext cx="1551600" cy="1800000"/>
          </a:xfrm>
        </p:spPr>
        <p:txBody>
          <a:bodyPr lIns="144000"/>
          <a:lstStyle>
            <a:lvl1pPr>
              <a:defRPr sz="1400">
                <a:solidFill>
                  <a:schemeClr val="accent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 marL="486000">
              <a:defRPr sz="1000"/>
            </a:lvl5pPr>
            <a:lvl6pPr marL="486000">
              <a:defRPr sz="1000"/>
            </a:lvl6pPr>
            <a:lvl7pPr marL="486000">
              <a:defRPr sz="1000"/>
            </a:lvl7pPr>
            <a:lvl8pPr marL="486000">
              <a:defRPr sz="1000"/>
            </a:lvl8pPr>
            <a:lvl9pPr marL="486000"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35" name="Text Placeholder 4"/>
          <p:cNvSpPr>
            <a:spLocks noGrp="1"/>
          </p:cNvSpPr>
          <p:nvPr>
            <p:ph type="body" sz="quarter" idx="25"/>
          </p:nvPr>
        </p:nvSpPr>
        <p:spPr bwMode="gray">
          <a:xfrm>
            <a:off x="10285200" y="4593600"/>
            <a:ext cx="1551600" cy="1800000"/>
          </a:xfrm>
        </p:spPr>
        <p:txBody>
          <a:bodyPr lIns="144000"/>
          <a:lstStyle>
            <a:lvl1pPr>
              <a:defRPr sz="1400">
                <a:solidFill>
                  <a:schemeClr val="accent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 marL="486000">
              <a:defRPr sz="1000"/>
            </a:lvl5pPr>
            <a:lvl6pPr marL="486000">
              <a:defRPr sz="1000"/>
            </a:lvl6pPr>
            <a:lvl7pPr marL="486000">
              <a:defRPr sz="1000"/>
            </a:lvl7pPr>
            <a:lvl8pPr marL="486000">
              <a:defRPr sz="1000"/>
            </a:lvl8pPr>
            <a:lvl9pPr marL="486000"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26"/>
          </p:nvPr>
        </p:nvSpPr>
        <p:spPr bwMode="gray">
          <a:xfrm>
            <a:off x="360000" y="1566000"/>
            <a:ext cx="11476800" cy="54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 bwMode="gray">
          <a:xfrm>
            <a:off x="8439499" y="2344813"/>
            <a:ext cx="45726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 err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 bwMode="gray">
          <a:xfrm>
            <a:off x="360047" y="4593599"/>
            <a:ext cx="45726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 err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 bwMode="gray">
          <a:xfrm>
            <a:off x="4390147" y="4593599"/>
            <a:ext cx="45726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 err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6" name="Rectangle 5"/>
          <p:cNvSpPr/>
          <p:nvPr/>
        </p:nvSpPr>
        <p:spPr bwMode="gray">
          <a:xfrm>
            <a:off x="360047" y="2344813"/>
            <a:ext cx="45726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 err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7" name="Rectangle 15"/>
          <p:cNvSpPr/>
          <p:nvPr/>
        </p:nvSpPr>
        <p:spPr bwMode="gray">
          <a:xfrm>
            <a:off x="4390147" y="2344813"/>
            <a:ext cx="45726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 err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8" name="Rectangle 33"/>
          <p:cNvSpPr/>
          <p:nvPr/>
        </p:nvSpPr>
        <p:spPr bwMode="gray">
          <a:xfrm>
            <a:off x="8439499" y="4593599"/>
            <a:ext cx="45726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 err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/>
              <a:t>Presentation title | Author | Department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6C839F70-FD01-4260-A4C3-19F181A701DE}" type="datetime1">
              <a:rPr lang="en-US" smtClean="0"/>
              <a:t>6/21/18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D9C9FAE0-E2AD-420B-97E0-B97E16EE01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17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3"/>
          </p:nvPr>
        </p:nvSpPr>
        <p:spPr bwMode="gray">
          <a:xfrm>
            <a:off x="405645" y="1565999"/>
            <a:ext cx="1152000" cy="115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4"/>
          </p:nvPr>
        </p:nvSpPr>
        <p:spPr bwMode="gray">
          <a:xfrm>
            <a:off x="4435200" y="1565999"/>
            <a:ext cx="1152000" cy="115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5"/>
          </p:nvPr>
        </p:nvSpPr>
        <p:spPr bwMode="gray">
          <a:xfrm>
            <a:off x="8485200" y="1565999"/>
            <a:ext cx="1152000" cy="115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7"/>
          </p:nvPr>
        </p:nvSpPr>
        <p:spPr bwMode="gray">
          <a:xfrm>
            <a:off x="1556419" y="1566000"/>
            <a:ext cx="2199600" cy="1152000"/>
          </a:xfrm>
        </p:spPr>
        <p:txBody>
          <a:bodyPr lIns="144000"/>
          <a:lstStyle>
            <a:lvl1pPr>
              <a:defRPr sz="1400">
                <a:solidFill>
                  <a:schemeClr val="accent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 marL="486000">
              <a:defRPr sz="1000"/>
            </a:lvl5pPr>
            <a:lvl6pPr marL="486000">
              <a:defRPr sz="1000"/>
            </a:lvl6pPr>
            <a:lvl7pPr marL="486000">
              <a:defRPr sz="1000"/>
            </a:lvl7pPr>
            <a:lvl8pPr marL="486000">
              <a:defRPr sz="1000"/>
            </a:lvl8pPr>
            <a:lvl9pPr marL="486000"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8"/>
          </p:nvPr>
        </p:nvSpPr>
        <p:spPr bwMode="gray">
          <a:xfrm>
            <a:off x="5587200" y="1566000"/>
            <a:ext cx="2199600" cy="1152000"/>
          </a:xfrm>
        </p:spPr>
        <p:txBody>
          <a:bodyPr lIns="144000"/>
          <a:lstStyle>
            <a:lvl1pPr>
              <a:defRPr sz="1400">
                <a:solidFill>
                  <a:schemeClr val="accent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 marL="486000">
              <a:defRPr sz="1000"/>
            </a:lvl5pPr>
            <a:lvl6pPr marL="486000">
              <a:defRPr sz="1000"/>
            </a:lvl6pPr>
            <a:lvl7pPr marL="486000">
              <a:defRPr sz="1000"/>
            </a:lvl7pPr>
            <a:lvl8pPr marL="486000">
              <a:defRPr sz="1000"/>
            </a:lvl8pPr>
            <a:lvl9pPr marL="486000"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9"/>
          </p:nvPr>
        </p:nvSpPr>
        <p:spPr bwMode="gray">
          <a:xfrm>
            <a:off x="9637200" y="1566000"/>
            <a:ext cx="2199600" cy="1152000"/>
          </a:xfrm>
        </p:spPr>
        <p:txBody>
          <a:bodyPr lIns="144000"/>
          <a:lstStyle>
            <a:lvl1pPr>
              <a:defRPr sz="1400">
                <a:solidFill>
                  <a:schemeClr val="accent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 marL="486000">
              <a:defRPr sz="1000"/>
            </a:lvl5pPr>
            <a:lvl6pPr marL="486000">
              <a:defRPr sz="1000"/>
            </a:lvl6pPr>
            <a:lvl7pPr marL="486000">
              <a:defRPr sz="1000"/>
            </a:lvl7pPr>
            <a:lvl8pPr marL="486000">
              <a:defRPr sz="1000"/>
            </a:lvl8pPr>
            <a:lvl9pPr marL="486000"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20"/>
          </p:nvPr>
        </p:nvSpPr>
        <p:spPr bwMode="gray">
          <a:xfrm>
            <a:off x="405645" y="3447766"/>
            <a:ext cx="1152000" cy="115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8" name="Picture Placeholder 9"/>
          <p:cNvSpPr>
            <a:spLocks noGrp="1"/>
          </p:cNvSpPr>
          <p:nvPr>
            <p:ph type="pic" sz="quarter" idx="21"/>
          </p:nvPr>
        </p:nvSpPr>
        <p:spPr bwMode="gray">
          <a:xfrm>
            <a:off x="4435200" y="3447766"/>
            <a:ext cx="1152000" cy="115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9" name="Picture Placeholder 9"/>
          <p:cNvSpPr>
            <a:spLocks noGrp="1"/>
          </p:cNvSpPr>
          <p:nvPr>
            <p:ph type="pic" sz="quarter" idx="22"/>
          </p:nvPr>
        </p:nvSpPr>
        <p:spPr bwMode="gray">
          <a:xfrm>
            <a:off x="8485200" y="3447766"/>
            <a:ext cx="1152000" cy="115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23"/>
          </p:nvPr>
        </p:nvSpPr>
        <p:spPr bwMode="gray">
          <a:xfrm>
            <a:off x="1556419" y="3448800"/>
            <a:ext cx="2199600" cy="1152000"/>
          </a:xfrm>
        </p:spPr>
        <p:txBody>
          <a:bodyPr lIns="144000"/>
          <a:lstStyle>
            <a:lvl1pPr>
              <a:defRPr sz="1400">
                <a:solidFill>
                  <a:schemeClr val="accent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 marL="486000">
              <a:defRPr sz="1000"/>
            </a:lvl5pPr>
            <a:lvl6pPr marL="486000">
              <a:defRPr sz="1000"/>
            </a:lvl6pPr>
            <a:lvl7pPr marL="486000">
              <a:defRPr sz="1000"/>
            </a:lvl7pPr>
            <a:lvl8pPr marL="486000">
              <a:defRPr sz="1000"/>
            </a:lvl8pPr>
            <a:lvl9pPr marL="486000"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24"/>
          </p:nvPr>
        </p:nvSpPr>
        <p:spPr bwMode="gray">
          <a:xfrm>
            <a:off x="5587200" y="3448800"/>
            <a:ext cx="2199600" cy="1152000"/>
          </a:xfrm>
        </p:spPr>
        <p:txBody>
          <a:bodyPr lIns="144000"/>
          <a:lstStyle>
            <a:lvl1pPr>
              <a:defRPr sz="1400">
                <a:solidFill>
                  <a:schemeClr val="accent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 marL="486000">
              <a:defRPr sz="1000"/>
            </a:lvl5pPr>
            <a:lvl6pPr marL="486000">
              <a:defRPr sz="1000"/>
            </a:lvl6pPr>
            <a:lvl7pPr marL="486000">
              <a:defRPr sz="1000"/>
            </a:lvl7pPr>
            <a:lvl8pPr marL="486000">
              <a:defRPr sz="1000"/>
            </a:lvl8pPr>
            <a:lvl9pPr marL="486000"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25"/>
          </p:nvPr>
        </p:nvSpPr>
        <p:spPr bwMode="gray">
          <a:xfrm>
            <a:off x="9637200" y="3448800"/>
            <a:ext cx="2199600" cy="1152000"/>
          </a:xfrm>
        </p:spPr>
        <p:txBody>
          <a:bodyPr lIns="144000"/>
          <a:lstStyle>
            <a:lvl1pPr>
              <a:defRPr sz="1400">
                <a:solidFill>
                  <a:schemeClr val="accent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 marL="486000">
              <a:defRPr sz="1000"/>
            </a:lvl5pPr>
            <a:lvl6pPr marL="486000">
              <a:defRPr sz="1000"/>
            </a:lvl6pPr>
            <a:lvl7pPr marL="486000">
              <a:defRPr sz="1000"/>
            </a:lvl7pPr>
            <a:lvl8pPr marL="486000">
              <a:defRPr sz="1000"/>
            </a:lvl8pPr>
            <a:lvl9pPr marL="486000"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33" name="Picture Placeholder 9"/>
          <p:cNvSpPr>
            <a:spLocks noGrp="1"/>
          </p:cNvSpPr>
          <p:nvPr>
            <p:ph type="pic" sz="quarter" idx="26"/>
          </p:nvPr>
        </p:nvSpPr>
        <p:spPr bwMode="gray">
          <a:xfrm>
            <a:off x="405645" y="5241600"/>
            <a:ext cx="1152000" cy="115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34" name="Picture Placeholder 9"/>
          <p:cNvSpPr>
            <a:spLocks noGrp="1"/>
          </p:cNvSpPr>
          <p:nvPr>
            <p:ph type="pic" sz="quarter" idx="27"/>
          </p:nvPr>
        </p:nvSpPr>
        <p:spPr bwMode="gray">
          <a:xfrm>
            <a:off x="4435200" y="5241600"/>
            <a:ext cx="1152000" cy="115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35" name="Picture Placeholder 9"/>
          <p:cNvSpPr>
            <a:spLocks noGrp="1"/>
          </p:cNvSpPr>
          <p:nvPr>
            <p:ph type="pic" sz="quarter" idx="28"/>
          </p:nvPr>
        </p:nvSpPr>
        <p:spPr bwMode="gray">
          <a:xfrm>
            <a:off x="8485200" y="5241600"/>
            <a:ext cx="1152000" cy="115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29"/>
          </p:nvPr>
        </p:nvSpPr>
        <p:spPr bwMode="gray">
          <a:xfrm>
            <a:off x="1556419" y="5241600"/>
            <a:ext cx="2199600" cy="1152000"/>
          </a:xfrm>
        </p:spPr>
        <p:txBody>
          <a:bodyPr lIns="144000"/>
          <a:lstStyle>
            <a:lvl1pPr>
              <a:defRPr sz="1400">
                <a:solidFill>
                  <a:schemeClr val="accent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 marL="486000">
              <a:defRPr sz="1000"/>
            </a:lvl5pPr>
            <a:lvl6pPr marL="486000">
              <a:defRPr sz="1000"/>
            </a:lvl6pPr>
            <a:lvl7pPr marL="486000">
              <a:defRPr sz="1000"/>
            </a:lvl7pPr>
            <a:lvl8pPr marL="486000">
              <a:defRPr sz="1000"/>
            </a:lvl8pPr>
            <a:lvl9pPr marL="486000"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37" name="Text Placeholder 4"/>
          <p:cNvSpPr>
            <a:spLocks noGrp="1"/>
          </p:cNvSpPr>
          <p:nvPr>
            <p:ph type="body" sz="quarter" idx="30"/>
          </p:nvPr>
        </p:nvSpPr>
        <p:spPr bwMode="gray">
          <a:xfrm>
            <a:off x="5587200" y="5241600"/>
            <a:ext cx="2199600" cy="1152000"/>
          </a:xfrm>
        </p:spPr>
        <p:txBody>
          <a:bodyPr lIns="144000"/>
          <a:lstStyle>
            <a:lvl1pPr>
              <a:defRPr sz="1400">
                <a:solidFill>
                  <a:schemeClr val="accent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 marL="486000">
              <a:defRPr sz="1000"/>
            </a:lvl5pPr>
            <a:lvl6pPr marL="486000">
              <a:defRPr sz="1000"/>
            </a:lvl6pPr>
            <a:lvl7pPr marL="486000">
              <a:defRPr sz="1000"/>
            </a:lvl7pPr>
            <a:lvl8pPr marL="486000">
              <a:defRPr sz="1000"/>
            </a:lvl8pPr>
            <a:lvl9pPr marL="486000"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38" name="Text Placeholder 4"/>
          <p:cNvSpPr>
            <a:spLocks noGrp="1"/>
          </p:cNvSpPr>
          <p:nvPr>
            <p:ph type="body" sz="quarter" idx="31"/>
          </p:nvPr>
        </p:nvSpPr>
        <p:spPr bwMode="gray">
          <a:xfrm>
            <a:off x="9637200" y="5241600"/>
            <a:ext cx="2199600" cy="1152000"/>
          </a:xfrm>
        </p:spPr>
        <p:txBody>
          <a:bodyPr lIns="144000"/>
          <a:lstStyle>
            <a:lvl1pPr>
              <a:defRPr sz="1400">
                <a:solidFill>
                  <a:schemeClr val="accent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 marL="486000">
              <a:defRPr sz="1000"/>
            </a:lvl5pPr>
            <a:lvl6pPr marL="486000">
              <a:defRPr sz="1000"/>
            </a:lvl6pPr>
            <a:lvl7pPr marL="486000">
              <a:defRPr sz="1000"/>
            </a:lvl7pPr>
            <a:lvl8pPr marL="486000">
              <a:defRPr sz="1000"/>
            </a:lvl8pPr>
            <a:lvl9pPr marL="486000"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 bwMode="gray">
          <a:xfrm>
            <a:off x="360047" y="1565999"/>
            <a:ext cx="45726" cy="11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 err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5" name="Rectangle 54"/>
          <p:cNvSpPr/>
          <p:nvPr/>
        </p:nvSpPr>
        <p:spPr bwMode="gray">
          <a:xfrm>
            <a:off x="4390147" y="1565999"/>
            <a:ext cx="45726" cy="11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 err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6" name="Rectangle 55"/>
          <p:cNvSpPr/>
          <p:nvPr/>
        </p:nvSpPr>
        <p:spPr bwMode="gray">
          <a:xfrm>
            <a:off x="8439499" y="1565999"/>
            <a:ext cx="45726" cy="11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 err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3" name="Rectangle 27"/>
          <p:cNvSpPr/>
          <p:nvPr/>
        </p:nvSpPr>
        <p:spPr bwMode="gray">
          <a:xfrm>
            <a:off x="360047" y="3447766"/>
            <a:ext cx="45726" cy="11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 err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4" name="Rectangle 30"/>
          <p:cNvSpPr/>
          <p:nvPr/>
        </p:nvSpPr>
        <p:spPr bwMode="gray">
          <a:xfrm>
            <a:off x="4390147" y="3447766"/>
            <a:ext cx="45726" cy="11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 err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5" name="Rectangle 33"/>
          <p:cNvSpPr/>
          <p:nvPr/>
        </p:nvSpPr>
        <p:spPr bwMode="gray">
          <a:xfrm>
            <a:off x="8439499" y="3447766"/>
            <a:ext cx="45726" cy="11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 err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6" name="Rectangle 36"/>
          <p:cNvSpPr/>
          <p:nvPr/>
        </p:nvSpPr>
        <p:spPr bwMode="gray">
          <a:xfrm>
            <a:off x="360047" y="5241599"/>
            <a:ext cx="45726" cy="11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 err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7" name="Rectangle 39"/>
          <p:cNvSpPr/>
          <p:nvPr/>
        </p:nvSpPr>
        <p:spPr bwMode="gray">
          <a:xfrm>
            <a:off x="4390147" y="5241599"/>
            <a:ext cx="45726" cy="11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 err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8" name="Rectangle 42"/>
          <p:cNvSpPr/>
          <p:nvPr/>
        </p:nvSpPr>
        <p:spPr bwMode="gray">
          <a:xfrm>
            <a:off x="8439499" y="5241599"/>
            <a:ext cx="45726" cy="11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 err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/>
              <a:t>Presentation title | Author | Department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FC6D1598-771F-4DA1-A56A-EF1AAA7DACB4}" type="datetime1">
              <a:rPr lang="en-US" smtClean="0"/>
              <a:t>6/21/18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D9C9FAE0-E2AD-420B-97E0-B97E16EE01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42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 bwMode="gray">
          <a:xfrm>
            <a:off x="359998" y="1566000"/>
            <a:ext cx="11471140" cy="48276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Presentation title | Author | Department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85A7F8D-E246-41C4-858F-B25C0F77FCFF}" type="datetime1">
              <a:rPr lang="en-US" smtClean="0"/>
              <a:t>6/21/18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D9C9FAE0-E2AD-420B-97E0-B97E16EE01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88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 bwMode="gray">
          <a:xfrm>
            <a:off x="359998" y="1566000"/>
            <a:ext cx="5652000" cy="48276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60000" y="842400"/>
            <a:ext cx="11476800" cy="5364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 bwMode="gray">
          <a:xfrm>
            <a:off x="6177600" y="1566000"/>
            <a:ext cx="5659200" cy="48276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Presentation title | Author | Department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EDC6902-7379-4A68-8002-618F60EA8DA3}" type="datetime1">
              <a:rPr lang="en-US" smtClean="0"/>
              <a:t>6/21/18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D9C9FAE0-E2AD-420B-97E0-B97E16EE01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47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 bwMode="gray">
          <a:xfrm>
            <a:off x="6184800" y="1566000"/>
            <a:ext cx="5652000" cy="48276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60000" y="842400"/>
            <a:ext cx="11476800" cy="5364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 bwMode="gray">
          <a:xfrm>
            <a:off x="360000" y="1566000"/>
            <a:ext cx="5659200" cy="48276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Presentation title | Author | Department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1DF8550-5594-499D-BD83-E98254BFEA79}" type="datetime1">
              <a:rPr lang="en-US" smtClean="0"/>
              <a:t>6/21/18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D9C9FAE0-E2AD-420B-97E0-B97E16EE01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04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Presentation title | Author | Department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44C37690-465C-4C75-B19A-E321C0F5A59E}" type="datetime1">
              <a:rPr lang="en-US" smtClean="0"/>
              <a:t>6/21/18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D9C9FAE0-E2AD-420B-97E0-B97E16EE01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80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60000" y="842400"/>
            <a:ext cx="11476800" cy="5364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 bwMode="gray">
          <a:xfrm>
            <a:off x="360000" y="1566000"/>
            <a:ext cx="11476800" cy="48276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Presentation title | Author | Department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4B9B977-01BD-413F-B958-0C95A19A9458}" type="datetime1">
              <a:rPr lang="en-US" smtClean="0"/>
              <a:t>6/21/18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D9C9FAE0-E2AD-420B-97E0-B97E16EE01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91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 bwMode="gray">
          <a:xfrm>
            <a:off x="-1" y="702000"/>
            <a:ext cx="12193200" cy="5803200"/>
          </a:xfrm>
        </p:spPr>
        <p:txBody>
          <a:bodyPr/>
          <a:lstStyle/>
          <a:p>
            <a:r>
              <a:rPr lang="de-DE"/>
              <a:t>Mediaclip durch Klicken auf Symbol hinzufügen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/>
              <a:t>Presentation title | Author | Department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0726CF54-3DA5-4DC8-B2B8-A83DA0E7AB9A}" type="datetime1">
              <a:rPr lang="en-US" smtClean="0"/>
              <a:t>6/21/18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D9C9FAE0-E2AD-420B-97E0-B97E16EE01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05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+ box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 bwMode="gray">
          <a:xfrm>
            <a:off x="0" y="702000"/>
            <a:ext cx="12193200" cy="58032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 bwMode="gray">
          <a:xfrm>
            <a:off x="360000" y="4561200"/>
            <a:ext cx="8568000" cy="1584000"/>
          </a:xfrm>
          <a:solidFill>
            <a:schemeClr val="accent1"/>
          </a:solidFill>
        </p:spPr>
        <p:txBody>
          <a:bodyPr lIns="144000" tIns="144000" rIns="144000" bIns="144000" anchor="ctr"/>
          <a:lstStyle>
            <a:lvl1pPr marL="0" indent="0">
              <a:spcBef>
                <a:spcPts val="336"/>
              </a:spcBef>
              <a:buFont typeface="Arial" panose="020B0604020202020204" pitchFamily="34" charset="0"/>
              <a:buNone/>
              <a:defRPr sz="2400" b="1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336"/>
              </a:spcBef>
              <a:buNone/>
              <a:defRPr sz="2400" b="1" cap="all" baseline="0">
                <a:solidFill>
                  <a:schemeClr val="bg1"/>
                </a:solidFill>
              </a:defRPr>
            </a:lvl2pPr>
            <a:lvl3pPr marL="0" indent="0">
              <a:spcBef>
                <a:spcPts val="336"/>
              </a:spcBef>
              <a:buNone/>
              <a:defRPr sz="2400" b="1" cap="all" baseline="0">
                <a:solidFill>
                  <a:schemeClr val="bg1"/>
                </a:solidFill>
              </a:defRPr>
            </a:lvl3pPr>
            <a:lvl4pPr marL="0" indent="0">
              <a:spcBef>
                <a:spcPts val="336"/>
              </a:spcBef>
              <a:buNone/>
              <a:defRPr sz="2400" b="1" cap="all" baseline="0">
                <a:solidFill>
                  <a:schemeClr val="bg1"/>
                </a:solidFill>
              </a:defRPr>
            </a:lvl4pPr>
            <a:lvl5pPr marL="0" indent="0">
              <a:spcBef>
                <a:spcPts val="336"/>
              </a:spcBef>
              <a:buNone/>
              <a:defRPr sz="2400" b="1" cap="all" baseline="0">
                <a:solidFill>
                  <a:schemeClr val="bg1"/>
                </a:solidFill>
              </a:defRPr>
            </a:lvl5pPr>
            <a:lvl6pPr marL="0" indent="0">
              <a:spcBef>
                <a:spcPts val="336"/>
              </a:spcBef>
              <a:buNone/>
              <a:defRPr sz="2400" b="1" cap="all" baseline="0">
                <a:solidFill>
                  <a:schemeClr val="bg1"/>
                </a:solidFill>
              </a:defRPr>
            </a:lvl6pPr>
            <a:lvl7pPr marL="0" indent="0">
              <a:spcBef>
                <a:spcPts val="336"/>
              </a:spcBef>
              <a:buNone/>
              <a:defRPr sz="2400" b="1" cap="all" baseline="0">
                <a:solidFill>
                  <a:schemeClr val="bg1"/>
                </a:solidFill>
              </a:defRPr>
            </a:lvl7pPr>
            <a:lvl8pPr marL="0" indent="0">
              <a:spcBef>
                <a:spcPts val="336"/>
              </a:spcBef>
              <a:buNone/>
              <a:defRPr sz="2400" b="1" cap="all" baseline="0">
                <a:solidFill>
                  <a:schemeClr val="bg1"/>
                </a:solidFill>
              </a:defRPr>
            </a:lvl8pPr>
            <a:lvl9pPr marL="0" indent="0">
              <a:spcBef>
                <a:spcPts val="336"/>
              </a:spcBef>
              <a:buNone/>
              <a:defRPr sz="2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/>
              <a:t>Presentation title | Author | Department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931F137B-A35E-4AC1-9784-1A4845FFEF27}" type="datetime1">
              <a:rPr lang="en-US" smtClean="0"/>
              <a:t>6/21/18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D9C9FAE0-E2AD-420B-97E0-B97E16EE01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30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+ box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 bwMode="gray">
          <a:xfrm>
            <a:off x="0" y="702000"/>
            <a:ext cx="12193200" cy="58032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 bwMode="gray">
          <a:xfrm>
            <a:off x="360000" y="961200"/>
            <a:ext cx="8568000" cy="1584000"/>
          </a:xfrm>
          <a:solidFill>
            <a:schemeClr val="accent1"/>
          </a:solidFill>
        </p:spPr>
        <p:txBody>
          <a:bodyPr lIns="144000" tIns="144000" rIns="144000" bIns="144000" anchor="ctr"/>
          <a:lstStyle>
            <a:lvl1pPr marL="0" indent="0">
              <a:spcBef>
                <a:spcPts val="336"/>
              </a:spcBef>
              <a:buFont typeface="Arial" panose="020B0604020202020204" pitchFamily="34" charset="0"/>
              <a:buNone/>
              <a:defRPr sz="2400" b="1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336"/>
              </a:spcBef>
              <a:buNone/>
              <a:defRPr sz="2400" b="1" cap="all" baseline="0">
                <a:solidFill>
                  <a:schemeClr val="bg1"/>
                </a:solidFill>
              </a:defRPr>
            </a:lvl2pPr>
            <a:lvl3pPr marL="0" indent="0">
              <a:spcBef>
                <a:spcPts val="336"/>
              </a:spcBef>
              <a:buNone/>
              <a:defRPr sz="2400" b="1" cap="all" baseline="0">
                <a:solidFill>
                  <a:schemeClr val="bg1"/>
                </a:solidFill>
              </a:defRPr>
            </a:lvl3pPr>
            <a:lvl4pPr marL="0" indent="0">
              <a:spcBef>
                <a:spcPts val="336"/>
              </a:spcBef>
              <a:buNone/>
              <a:defRPr sz="2400" b="1" cap="all" baseline="0">
                <a:solidFill>
                  <a:schemeClr val="bg1"/>
                </a:solidFill>
              </a:defRPr>
            </a:lvl4pPr>
            <a:lvl5pPr marL="0" indent="0">
              <a:spcBef>
                <a:spcPts val="336"/>
              </a:spcBef>
              <a:buNone/>
              <a:defRPr sz="2400" b="1" cap="all" baseline="0">
                <a:solidFill>
                  <a:schemeClr val="bg1"/>
                </a:solidFill>
              </a:defRPr>
            </a:lvl5pPr>
            <a:lvl6pPr marL="0" indent="0">
              <a:spcBef>
                <a:spcPts val="336"/>
              </a:spcBef>
              <a:buNone/>
              <a:defRPr sz="2400" b="1" cap="all" baseline="0">
                <a:solidFill>
                  <a:schemeClr val="bg1"/>
                </a:solidFill>
              </a:defRPr>
            </a:lvl6pPr>
            <a:lvl7pPr marL="0" indent="0">
              <a:spcBef>
                <a:spcPts val="336"/>
              </a:spcBef>
              <a:buNone/>
              <a:defRPr sz="2400" b="1" cap="all" baseline="0">
                <a:solidFill>
                  <a:schemeClr val="bg1"/>
                </a:solidFill>
              </a:defRPr>
            </a:lvl7pPr>
            <a:lvl8pPr marL="0" indent="0">
              <a:spcBef>
                <a:spcPts val="336"/>
              </a:spcBef>
              <a:buNone/>
              <a:defRPr sz="2400" b="1" cap="all" baseline="0">
                <a:solidFill>
                  <a:schemeClr val="bg1"/>
                </a:solidFill>
              </a:defRPr>
            </a:lvl8pPr>
            <a:lvl9pPr marL="0" indent="0">
              <a:spcBef>
                <a:spcPts val="336"/>
              </a:spcBef>
              <a:buNone/>
              <a:defRPr sz="2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/>
              <a:t>Presentation title | Author | Department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EA5F217E-52BD-4C50-A873-EAB52C196A61}" type="datetime1">
              <a:rPr lang="en-US" smtClean="0"/>
              <a:t>6/21/18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D9C9FAE0-E2AD-420B-97E0-B97E16EE01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34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60000" y="842400"/>
            <a:ext cx="11476800" cy="53640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9998" y="1566000"/>
            <a:ext cx="11476800" cy="482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pic>
        <p:nvPicPr>
          <p:cNvPr id="58" name="Picture 57" descr="Logo_neu_hintergrund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gray">
          <a:xfrm>
            <a:off x="10429107" y="238762"/>
            <a:ext cx="1402266" cy="23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9" name="Straight Connector 58"/>
          <p:cNvCxnSpPr/>
          <p:nvPr/>
        </p:nvCxnSpPr>
        <p:spPr bwMode="gray">
          <a:xfrm>
            <a:off x="352845" y="701223"/>
            <a:ext cx="11478294" cy="0"/>
          </a:xfrm>
          <a:prstGeom prst="line">
            <a:avLst/>
          </a:prstGeom>
          <a:ln w="1270">
            <a:solidFill>
              <a:srgbClr val="DEDEDE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0" y="6505200"/>
            <a:ext cx="12190413" cy="352800"/>
          </a:xfrm>
          <a:prstGeom prst="rect">
            <a:avLst/>
          </a:prstGeom>
          <a:solidFill>
            <a:schemeClr val="bg1"/>
          </a:solidFill>
        </p:spPr>
        <p:txBody>
          <a:bodyPr vert="horz" lIns="1800000" tIns="0" rIns="0" bIns="0" rtlCol="0" anchor="ctr">
            <a:noAutofit/>
          </a:bodyPr>
          <a:lstStyle>
            <a:lvl1pPr algn="l">
              <a:defRPr sz="900">
                <a:solidFill>
                  <a:schemeClr val="tx2">
                    <a:lumMod val="75000"/>
                  </a:schemeClr>
                </a:solidFill>
              </a:defRPr>
            </a:lvl1pPr>
            <a:lvl2pPr marL="0" indent="0">
              <a:defRPr sz="900">
                <a:solidFill>
                  <a:schemeClr val="tx2">
                    <a:lumMod val="75000"/>
                  </a:schemeClr>
                </a:solidFill>
              </a:defRPr>
            </a:lvl2pPr>
            <a:lvl3pPr marL="0" indent="0">
              <a:defRPr sz="900">
                <a:solidFill>
                  <a:schemeClr val="tx2">
                    <a:lumMod val="75000"/>
                  </a:schemeClr>
                </a:solidFill>
              </a:defRPr>
            </a:lvl3pPr>
            <a:lvl4pPr marL="0" indent="0">
              <a:defRPr sz="900">
                <a:solidFill>
                  <a:schemeClr val="tx2">
                    <a:lumMod val="75000"/>
                  </a:schemeClr>
                </a:solidFill>
              </a:defRPr>
            </a:lvl4pPr>
            <a:lvl5pPr marL="0" indent="0">
              <a:defRPr sz="900">
                <a:solidFill>
                  <a:schemeClr val="tx2">
                    <a:lumMod val="75000"/>
                  </a:schemeClr>
                </a:solidFill>
              </a:defRPr>
            </a:lvl5pPr>
            <a:lvl6pPr marL="0" indent="0">
              <a:defRPr sz="900">
                <a:solidFill>
                  <a:schemeClr val="tx2">
                    <a:lumMod val="75000"/>
                  </a:schemeClr>
                </a:solidFill>
              </a:defRPr>
            </a:lvl6pPr>
            <a:lvl7pPr marL="0" indent="0">
              <a:defRPr sz="900">
                <a:solidFill>
                  <a:schemeClr val="tx2">
                    <a:lumMod val="75000"/>
                  </a:schemeClr>
                </a:solidFill>
              </a:defRPr>
            </a:lvl7pPr>
            <a:lvl8pPr marL="0" indent="0">
              <a:defRPr sz="900">
                <a:solidFill>
                  <a:schemeClr val="tx2">
                    <a:lumMod val="75000"/>
                  </a:schemeClr>
                </a:solidFill>
              </a:defRPr>
            </a:lvl8pPr>
            <a:lvl9pPr marL="0" indent="0">
              <a:defRPr sz="900">
                <a:solidFill>
                  <a:schemeClr val="tx2">
                    <a:lumMod val="75000"/>
                  </a:schemeClr>
                </a:solidFill>
              </a:defRPr>
            </a:lvl9pPr>
          </a:lstStyle>
          <a:p>
            <a:r>
              <a:rPr lang="en-US"/>
              <a:t>Presentation title | Author | Department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820800" y="6523200"/>
            <a:ext cx="831600" cy="316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>
              <a:defRPr sz="900">
                <a:solidFill>
                  <a:schemeClr val="tx2">
                    <a:lumMod val="75000"/>
                  </a:schemeClr>
                </a:solidFill>
              </a:defRPr>
            </a:lvl1pPr>
            <a:lvl2pPr marL="0" indent="0">
              <a:defRPr sz="900">
                <a:solidFill>
                  <a:schemeClr val="tx2">
                    <a:lumMod val="75000"/>
                  </a:schemeClr>
                </a:solidFill>
              </a:defRPr>
            </a:lvl2pPr>
            <a:lvl3pPr marL="0" indent="0">
              <a:defRPr sz="900">
                <a:solidFill>
                  <a:schemeClr val="tx2">
                    <a:lumMod val="75000"/>
                  </a:schemeClr>
                </a:solidFill>
              </a:defRPr>
            </a:lvl3pPr>
            <a:lvl4pPr marL="0" indent="0">
              <a:defRPr sz="900">
                <a:solidFill>
                  <a:schemeClr val="tx2">
                    <a:lumMod val="75000"/>
                  </a:schemeClr>
                </a:solidFill>
              </a:defRPr>
            </a:lvl4pPr>
            <a:lvl5pPr marL="0" indent="0">
              <a:defRPr sz="900">
                <a:solidFill>
                  <a:schemeClr val="tx2">
                    <a:lumMod val="75000"/>
                  </a:schemeClr>
                </a:solidFill>
              </a:defRPr>
            </a:lvl5pPr>
            <a:lvl6pPr marL="0" indent="0">
              <a:defRPr sz="900">
                <a:solidFill>
                  <a:schemeClr val="tx2">
                    <a:lumMod val="75000"/>
                  </a:schemeClr>
                </a:solidFill>
              </a:defRPr>
            </a:lvl6pPr>
            <a:lvl7pPr marL="1588" indent="0">
              <a:defRPr sz="900">
                <a:solidFill>
                  <a:schemeClr val="tx2">
                    <a:lumMod val="75000"/>
                  </a:schemeClr>
                </a:solidFill>
              </a:defRPr>
            </a:lvl7pPr>
            <a:lvl8pPr marL="0" indent="0">
              <a:defRPr sz="900">
                <a:solidFill>
                  <a:schemeClr val="tx2">
                    <a:lumMod val="75000"/>
                  </a:schemeClr>
                </a:solidFill>
              </a:defRPr>
            </a:lvl8pPr>
            <a:lvl9pPr marL="0" indent="0">
              <a:defRPr sz="900">
                <a:solidFill>
                  <a:schemeClr val="tx2">
                    <a:lumMod val="75000"/>
                  </a:schemeClr>
                </a:solidFill>
              </a:defRPr>
            </a:lvl9pPr>
          </a:lstStyle>
          <a:p>
            <a:fld id="{96753C6C-7E4A-4385-9866-4B5D19892005}" type="datetime1">
              <a:rPr lang="en-US" smtClean="0"/>
              <a:t>6/21/18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9999" y="6523200"/>
            <a:ext cx="352800" cy="316800"/>
          </a:xfrm>
          <a:prstGeom prst="rect">
            <a:avLst/>
          </a:prstGeom>
          <a:blipFill>
            <a:blip r:embed="rId19"/>
            <a:stretch>
              <a:fillRect/>
            </a:stretch>
          </a:blipFill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>
                    <a:lumMod val="75000"/>
                  </a:schemeClr>
                </a:solidFill>
              </a:defRPr>
            </a:lvl1pPr>
            <a:lvl2pPr marL="0" indent="0">
              <a:defRPr sz="900">
                <a:solidFill>
                  <a:schemeClr val="tx2">
                    <a:lumMod val="75000"/>
                  </a:schemeClr>
                </a:solidFill>
              </a:defRPr>
            </a:lvl2pPr>
            <a:lvl3pPr marL="0" indent="0">
              <a:defRPr sz="900">
                <a:solidFill>
                  <a:schemeClr val="tx2">
                    <a:lumMod val="75000"/>
                  </a:schemeClr>
                </a:solidFill>
              </a:defRPr>
            </a:lvl3pPr>
            <a:lvl4pPr marL="0" indent="0">
              <a:defRPr sz="900">
                <a:solidFill>
                  <a:schemeClr val="tx2">
                    <a:lumMod val="75000"/>
                  </a:schemeClr>
                </a:solidFill>
              </a:defRPr>
            </a:lvl4pPr>
            <a:lvl5pPr marL="0" indent="0">
              <a:defRPr sz="900">
                <a:solidFill>
                  <a:schemeClr val="tx2">
                    <a:lumMod val="75000"/>
                  </a:schemeClr>
                </a:solidFill>
              </a:defRPr>
            </a:lvl5pPr>
            <a:lvl6pPr marL="0" indent="0">
              <a:defRPr sz="900">
                <a:solidFill>
                  <a:schemeClr val="tx2">
                    <a:lumMod val="75000"/>
                  </a:schemeClr>
                </a:solidFill>
              </a:defRPr>
            </a:lvl6pPr>
            <a:lvl7pPr marL="0" indent="0">
              <a:defRPr sz="900">
                <a:solidFill>
                  <a:schemeClr val="tx2">
                    <a:lumMod val="75000"/>
                  </a:schemeClr>
                </a:solidFill>
              </a:defRPr>
            </a:lvl7pPr>
            <a:lvl8pPr marL="0" indent="0">
              <a:defRPr sz="900">
                <a:solidFill>
                  <a:schemeClr val="tx2">
                    <a:lumMod val="75000"/>
                  </a:schemeClr>
                </a:solidFill>
              </a:defRPr>
            </a:lvl8pPr>
            <a:lvl9pPr marL="0" indent="0">
              <a:defRPr sz="900">
                <a:solidFill>
                  <a:schemeClr val="tx2">
                    <a:lumMod val="75000"/>
                  </a:schemeClr>
                </a:solidFill>
              </a:defRPr>
            </a:lvl9pPr>
          </a:lstStyle>
          <a:p>
            <a:fld id="{D9C9FAE0-E2AD-420B-97E0-B97E16EE01A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0" name="Straight Connector 59"/>
          <p:cNvCxnSpPr/>
          <p:nvPr/>
        </p:nvCxnSpPr>
        <p:spPr bwMode="gray">
          <a:xfrm>
            <a:off x="352845" y="6493221"/>
            <a:ext cx="11478294" cy="0"/>
          </a:xfrm>
          <a:prstGeom prst="line">
            <a:avLst/>
          </a:prstGeom>
          <a:ln w="1270">
            <a:solidFill>
              <a:srgbClr val="DEDEDE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47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75" r:id="rId13"/>
    <p:sldLayoutId id="2147483976" r:id="rId14"/>
    <p:sldLayoutId id="2147483977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 Black" panose="020B0A04020102020204" pitchFamily="34" charset="0"/>
        <a:buNone/>
        <a:defRPr sz="1800" b="1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162000" indent="-162000" algn="l" defTabSz="914400" rtl="0" eaLnBrk="1" latinLnBrk="0" hangingPunct="1">
        <a:spcBef>
          <a:spcPct val="20000"/>
        </a:spcBef>
        <a:buFont typeface="Arial Black" panose="020B0A04020102020204" pitchFamily="34" charset="0"/>
        <a:buChar char="›"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324000" indent="-162000" algn="l" defTabSz="914400" rtl="0" eaLnBrk="1" latinLnBrk="0" hangingPunct="1">
        <a:spcBef>
          <a:spcPct val="20000"/>
        </a:spcBef>
        <a:buFont typeface="Arial Black" panose="020B0A04020102020204" pitchFamily="34" charset="0"/>
        <a:buChar char="›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486000" indent="-162000" algn="l" defTabSz="914400" rtl="0" eaLnBrk="1" latinLnBrk="0" hangingPunct="1">
        <a:spcBef>
          <a:spcPct val="20000"/>
        </a:spcBef>
        <a:buFont typeface="Arial Black" panose="020B0A04020102020204" pitchFamily="34" charset="0"/>
        <a:buChar char="›"/>
        <a:defRPr sz="1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648000" indent="-162000" algn="l" defTabSz="914400" rtl="0" eaLnBrk="1" latinLnBrk="0" hangingPunct="1">
        <a:spcBef>
          <a:spcPct val="20000"/>
        </a:spcBef>
        <a:buFont typeface="Arial Black" panose="020B0A04020102020204" pitchFamily="34" charset="0"/>
        <a:buChar char="›"/>
        <a:defRPr sz="1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810000" indent="-162000" algn="l" defTabSz="914400" rtl="0" eaLnBrk="1" latinLnBrk="0" hangingPunct="1">
        <a:spcBef>
          <a:spcPct val="20000"/>
        </a:spcBef>
        <a:buFont typeface="Arial Black" panose="020B0A04020102020204" pitchFamily="34" charset="0"/>
        <a:buChar char="›"/>
        <a:defRPr sz="1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972000" indent="-162000" algn="l" defTabSz="914400" rtl="0" eaLnBrk="1" latinLnBrk="0" hangingPunct="1">
        <a:spcBef>
          <a:spcPct val="20000"/>
        </a:spcBef>
        <a:buFont typeface="Arial Black" panose="020B0A04020102020204" pitchFamily="34" charset="0"/>
        <a:buChar char="›"/>
        <a:defRPr sz="1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1134000" indent="-162000" algn="l" defTabSz="914400" rtl="0" eaLnBrk="1" latinLnBrk="0" hangingPunct="1">
        <a:spcBef>
          <a:spcPct val="20000"/>
        </a:spcBef>
        <a:buFont typeface="Arial Black" panose="020B0A04020102020204" pitchFamily="34" charset="0"/>
        <a:buChar char="›"/>
        <a:defRPr sz="1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1296000" indent="-162000" algn="l" defTabSz="914400" rtl="0" eaLnBrk="1" latinLnBrk="0" hangingPunct="1">
        <a:spcBef>
          <a:spcPct val="20000"/>
        </a:spcBef>
        <a:buFont typeface="Arial Black" panose="020B0A04020102020204" pitchFamily="34" charset="0"/>
        <a:buChar char="›"/>
        <a:defRPr sz="1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4028" userDrawn="1">
          <p15:clr>
            <a:srgbClr val="F26B43"/>
          </p15:clr>
        </p15:guide>
        <p15:guide id="1" pos="227" userDrawn="1">
          <p15:clr>
            <a:srgbClr val="F26B43"/>
          </p15:clr>
        </p15:guide>
        <p15:guide id="2" pos="7457" userDrawn="1">
          <p15:clr>
            <a:srgbClr val="F26B43"/>
          </p15:clr>
        </p15:guide>
        <p15:guide id="3" orient="horz" pos="98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Placeholder 60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" b="262"/>
          <a:stretch>
            <a:fillRect/>
          </a:stretch>
        </p:blipFill>
        <p:spPr/>
      </p:pic>
      <p:sp>
        <p:nvSpPr>
          <p:cNvPr id="20" name="Title 19"/>
          <p:cNvSpPr>
            <a:spLocks noGrp="1"/>
          </p:cNvSpPr>
          <p:nvPr>
            <p:ph type="ctrTitle"/>
          </p:nvPr>
        </p:nvSpPr>
        <p:spPr>
          <a:xfrm>
            <a:off x="360000" y="1054799"/>
            <a:ext cx="11240873" cy="644692"/>
          </a:xfrm>
        </p:spPr>
        <p:txBody>
          <a:bodyPr/>
          <a:lstStyle/>
          <a:p>
            <a:r>
              <a:rPr lang="en-US" dirty="0"/>
              <a:t>TTC WG-2 </a:t>
            </a:r>
            <a:r>
              <a:rPr lang="en-US" cap="none" dirty="0"/>
              <a:t>focusing on </a:t>
            </a:r>
            <a:r>
              <a:rPr lang="en-US" dirty="0" err="1"/>
              <a:t>N</a:t>
            </a:r>
            <a:r>
              <a:rPr lang="en-US" cap="none" dirty="0" err="1"/>
              <a:t>b</a:t>
            </a:r>
            <a:r>
              <a:rPr lang="en-US" dirty="0"/>
              <a:t> </a:t>
            </a:r>
            <a:r>
              <a:rPr lang="en-US" cap="none" dirty="0"/>
              <a:t>Material – Properties and Specifications</a:t>
            </a:r>
          </a:p>
        </p:txBody>
      </p:sp>
      <p:sp>
        <p:nvSpPr>
          <p:cNvPr id="21" name="Subtitle 20"/>
          <p:cNvSpPr>
            <a:spLocks noGrp="1"/>
          </p:cNvSpPr>
          <p:nvPr>
            <p:ph type="subTitle" idx="1"/>
          </p:nvPr>
        </p:nvSpPr>
        <p:spPr>
          <a:xfrm>
            <a:off x="360000" y="1699491"/>
            <a:ext cx="3020509" cy="493200"/>
          </a:xfrm>
        </p:spPr>
        <p:txBody>
          <a:bodyPr/>
          <a:lstStyle/>
          <a:p>
            <a:r>
              <a:rPr lang="en-US" dirty="0"/>
              <a:t>Hanau, 18.06.2018, Bernd Spaniol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1934" y="2052290"/>
            <a:ext cx="4401716" cy="45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2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796248"/>
            <a:ext cx="11476800" cy="536400"/>
          </a:xfrm>
        </p:spPr>
        <p:txBody>
          <a:bodyPr/>
          <a:lstStyle/>
          <a:p>
            <a:r>
              <a:rPr lang="en-US" dirty="0"/>
              <a:t>Heraeus </a:t>
            </a:r>
            <a:r>
              <a:rPr lang="en-US" cap="none" dirty="0"/>
              <a:t>comments to the questionnaire of the TTC Chairs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 | Author | Department</a:t>
            </a:r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B886-ECC8-4DC7-A412-D617A76C039D}" type="datetime1">
              <a:rPr lang="en-US" noProof="0" smtClean="0"/>
              <a:pPr/>
              <a:t>6/21/18</a:t>
            </a:fld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BD99-BF36-48A3-8DC8-497565A33717}" type="slidenum">
              <a:rPr lang="en-US" noProof="0" smtClean="0"/>
              <a:pPr/>
              <a:t>10</a:t>
            </a:fld>
            <a:endParaRPr lang="en-US" noProof="0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gray">
          <a:xfrm>
            <a:off x="360000" y="1854000"/>
            <a:ext cx="11161442" cy="482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None/>
              <a:defRPr sz="1800" b="1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62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24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86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48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10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2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34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96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9998" y="1566000"/>
            <a:ext cx="11161442" cy="4827600"/>
          </a:xfrm>
        </p:spPr>
        <p:txBody>
          <a:bodyPr/>
          <a:lstStyle/>
          <a:p>
            <a:r>
              <a:rPr lang="en-US" dirty="0"/>
              <a:t>Cost savings:</a:t>
            </a:r>
          </a:p>
          <a:p>
            <a:r>
              <a:rPr lang="en-US" dirty="0"/>
              <a:t> - Ta content:</a:t>
            </a:r>
          </a:p>
          <a:p>
            <a:r>
              <a:rPr lang="en-US" sz="1600" dirty="0"/>
              <a:t> - a higher Ta content will not end in a significant cost saving, to get the same RRR value, the Interstitials has to be</a:t>
            </a:r>
          </a:p>
          <a:p>
            <a:r>
              <a:rPr lang="en-US" sz="1600" dirty="0"/>
              <a:t>   reduced by additional </a:t>
            </a:r>
            <a:r>
              <a:rPr lang="en-US" sz="1600" dirty="0" err="1"/>
              <a:t>remelts</a:t>
            </a:r>
            <a:r>
              <a:rPr lang="en-US" sz="1600" dirty="0"/>
              <a:t>.</a:t>
            </a:r>
          </a:p>
          <a:p>
            <a:r>
              <a:rPr lang="en-US" sz="1600" dirty="0"/>
              <a:t> - a higher Ta content can ensure the stable availability of large quantities of </a:t>
            </a:r>
            <a:r>
              <a:rPr lang="en-US" sz="1600" dirty="0" err="1"/>
              <a:t>Nb</a:t>
            </a:r>
            <a:r>
              <a:rPr lang="en-US" sz="1600" dirty="0"/>
              <a:t> pre-material for large projects,</a:t>
            </a:r>
          </a:p>
          <a:p>
            <a:r>
              <a:rPr lang="en-US" sz="1600" dirty="0"/>
              <a:t>   such as ILC</a:t>
            </a:r>
          </a:p>
          <a:p>
            <a:endParaRPr lang="en-US" sz="1600" dirty="0"/>
          </a:p>
          <a:p>
            <a:r>
              <a:rPr lang="en-US" sz="1600" dirty="0"/>
              <a:t> </a:t>
            </a:r>
            <a:r>
              <a:rPr lang="en-US" dirty="0"/>
              <a:t>- Interstitials:</a:t>
            </a:r>
          </a:p>
          <a:p>
            <a:r>
              <a:rPr lang="en-US" sz="1600" dirty="0"/>
              <a:t> - higher content of Interstitials are ending in a cost saving, as the No. of </a:t>
            </a:r>
            <a:r>
              <a:rPr lang="en-US" sz="1600" dirty="0" err="1"/>
              <a:t>remelts</a:t>
            </a:r>
            <a:r>
              <a:rPr lang="en-US" sz="1600" dirty="0"/>
              <a:t> can be reduced, but the RRR </a:t>
            </a:r>
          </a:p>
          <a:p>
            <a:r>
              <a:rPr lang="en-US" sz="1600" dirty="0"/>
              <a:t>   value will also be reduced</a:t>
            </a:r>
          </a:p>
          <a:p>
            <a:endParaRPr lang="en-US" sz="1600" dirty="0"/>
          </a:p>
          <a:p>
            <a:r>
              <a:rPr lang="en-US" sz="1600" dirty="0"/>
              <a:t> </a:t>
            </a:r>
            <a:r>
              <a:rPr lang="en-US" dirty="0"/>
              <a:t>- LG:</a:t>
            </a:r>
          </a:p>
          <a:p>
            <a:r>
              <a:rPr lang="en-US" sz="1600" dirty="0"/>
              <a:t> - LG discs can be produced with a cost saving potential of about 20% compared to rolled sheets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5121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796248"/>
            <a:ext cx="11476800" cy="536400"/>
          </a:xfrm>
        </p:spPr>
        <p:txBody>
          <a:bodyPr/>
          <a:lstStyle/>
          <a:p>
            <a:r>
              <a:rPr lang="en-US" dirty="0"/>
              <a:t>Heraeus </a:t>
            </a:r>
            <a:r>
              <a:rPr lang="en-US" cap="none" dirty="0"/>
              <a:t>comments to the questionnaire of the TTC Chairs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 | Author | Department</a:t>
            </a:r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B886-ECC8-4DC7-A412-D617A76C039D}" type="datetime1">
              <a:rPr lang="en-US" noProof="0" smtClean="0"/>
              <a:pPr/>
              <a:t>6/21/18</a:t>
            </a:fld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BD99-BF36-48A3-8DC8-497565A33717}" type="slidenum">
              <a:rPr lang="en-US" noProof="0" smtClean="0"/>
              <a:pPr/>
              <a:t>11</a:t>
            </a:fld>
            <a:endParaRPr lang="en-US" noProof="0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gray">
          <a:xfrm>
            <a:off x="360000" y="1854000"/>
            <a:ext cx="11161442" cy="482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None/>
              <a:defRPr sz="1800" b="1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62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24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86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48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10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2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34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96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9998" y="1566000"/>
            <a:ext cx="11161442" cy="4827600"/>
          </a:xfrm>
        </p:spPr>
        <p:txBody>
          <a:bodyPr/>
          <a:lstStyle/>
          <a:p>
            <a:r>
              <a:rPr lang="en-US" dirty="0"/>
              <a:t>Other questions:</a:t>
            </a:r>
          </a:p>
          <a:p>
            <a:r>
              <a:rPr lang="en-US" dirty="0"/>
              <a:t>Temperature uniformity during the annealing process</a:t>
            </a:r>
          </a:p>
          <a:p>
            <a:r>
              <a:rPr lang="en-US" sz="1600" dirty="0"/>
              <a:t> - resistant furnaces has a typically temperature uniformity of better than 10 K in the heating zone</a:t>
            </a:r>
          </a:p>
          <a:p>
            <a:r>
              <a:rPr lang="en-US" sz="1600" dirty="0"/>
              <a:t> - inductive furnaces has a typically temperature uniformity of better than 25 K in the heating zone</a:t>
            </a:r>
          </a:p>
          <a:p>
            <a:endParaRPr lang="en-US" sz="1600" dirty="0"/>
          </a:p>
          <a:p>
            <a:r>
              <a:rPr lang="en-US" dirty="0"/>
              <a:t>The temperature uniformity in the annealed </a:t>
            </a:r>
            <a:r>
              <a:rPr lang="en-US" dirty="0" err="1"/>
              <a:t>Nb</a:t>
            </a:r>
            <a:r>
              <a:rPr lang="en-US" dirty="0"/>
              <a:t> parts is depending </a:t>
            </a:r>
          </a:p>
          <a:p>
            <a:r>
              <a:rPr lang="en-US" sz="1600" dirty="0"/>
              <a:t> - on the furnace load</a:t>
            </a:r>
          </a:p>
          <a:p>
            <a:r>
              <a:rPr lang="en-US" sz="1600" dirty="0"/>
              <a:t> - on the dimension of the parts</a:t>
            </a:r>
          </a:p>
          <a:p>
            <a:r>
              <a:rPr lang="en-US" sz="1600" dirty="0"/>
              <a:t> - on the heating speed from RT to the annealing temperature</a:t>
            </a:r>
          </a:p>
          <a:p>
            <a:r>
              <a:rPr lang="en-US" sz="1600" dirty="0"/>
              <a:t> - to minimize the temperature </a:t>
            </a:r>
            <a:r>
              <a:rPr lang="en-US" sz="1600" dirty="0" err="1"/>
              <a:t>ununiformity</a:t>
            </a:r>
            <a:r>
              <a:rPr lang="en-US" sz="1600" dirty="0"/>
              <a:t> it is usual to have a holding point before reaching the</a:t>
            </a:r>
          </a:p>
          <a:p>
            <a:r>
              <a:rPr lang="en-US" sz="1600" dirty="0"/>
              <a:t>   annealing temperature to get a more homogeneous temperature distribution in the parts.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1273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796248"/>
            <a:ext cx="11476800" cy="536400"/>
          </a:xfrm>
        </p:spPr>
        <p:txBody>
          <a:bodyPr/>
          <a:lstStyle/>
          <a:p>
            <a:r>
              <a:rPr lang="en-US" dirty="0"/>
              <a:t>Heraeus </a:t>
            </a:r>
            <a:r>
              <a:rPr lang="en-US" cap="none" dirty="0"/>
              <a:t>comments to the questionnaire of the TTC Chairs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 | Author | Department</a:t>
            </a:r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B886-ECC8-4DC7-A412-D617A76C039D}" type="datetime1">
              <a:rPr lang="en-US" noProof="0" smtClean="0"/>
              <a:pPr/>
              <a:t>6/21/18</a:t>
            </a:fld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BD99-BF36-48A3-8DC8-497565A33717}" type="slidenum">
              <a:rPr lang="en-US" noProof="0" smtClean="0"/>
              <a:pPr/>
              <a:t>12</a:t>
            </a:fld>
            <a:endParaRPr lang="en-US" noProof="0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gray">
          <a:xfrm>
            <a:off x="360000" y="1854000"/>
            <a:ext cx="11161442" cy="482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None/>
              <a:defRPr sz="1800" b="1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62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24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86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48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10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2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34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96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9998" y="1566000"/>
            <a:ext cx="11161442" cy="4827600"/>
          </a:xfrm>
        </p:spPr>
        <p:txBody>
          <a:bodyPr/>
          <a:lstStyle/>
          <a:p>
            <a:r>
              <a:rPr lang="en-US" dirty="0"/>
              <a:t>Other questions:</a:t>
            </a:r>
          </a:p>
          <a:p>
            <a:r>
              <a:rPr lang="en-US" dirty="0"/>
              <a:t>Temperature uniformity during the annealing process</a:t>
            </a:r>
          </a:p>
          <a:p>
            <a:r>
              <a:rPr lang="en-US" dirty="0"/>
              <a:t> - typically annealing curve with a holding time of 30 min at 700°C to get homogeneous temperature</a:t>
            </a:r>
          </a:p>
          <a:p>
            <a:r>
              <a:rPr lang="en-US" dirty="0"/>
              <a:t>   distribution in the </a:t>
            </a:r>
            <a:r>
              <a:rPr lang="en-US" dirty="0" err="1"/>
              <a:t>Nb</a:t>
            </a:r>
            <a:r>
              <a:rPr lang="en-US" dirty="0"/>
              <a:t> parts</a:t>
            </a:r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111021"/>
            <a:ext cx="5419367" cy="3250179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 bwMode="gray">
          <a:xfrm>
            <a:off x="2501512" y="3915052"/>
            <a:ext cx="568171" cy="461639"/>
          </a:xfrm>
          <a:prstGeom prst="ellipse">
            <a:avLst/>
          </a:prstGeom>
          <a:noFill/>
          <a:ln>
            <a:solidFill>
              <a:srgbClr val="9B00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 err="1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1" name="Gerader Verbinder 10"/>
          <p:cNvCxnSpPr/>
          <p:nvPr/>
        </p:nvCxnSpPr>
        <p:spPr bwMode="gray">
          <a:xfrm>
            <a:off x="3633098" y="3474246"/>
            <a:ext cx="1097398" cy="0"/>
          </a:xfrm>
          <a:prstGeom prst="line">
            <a:avLst/>
          </a:prstGeom>
          <a:ln w="28575">
            <a:solidFill>
              <a:srgbClr val="9B006B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73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796248"/>
            <a:ext cx="11476800" cy="536400"/>
          </a:xfrm>
        </p:spPr>
        <p:txBody>
          <a:bodyPr/>
          <a:lstStyle/>
          <a:p>
            <a:r>
              <a:rPr lang="en-US" dirty="0"/>
              <a:t>Heraeus </a:t>
            </a:r>
            <a:r>
              <a:rPr lang="en-US" cap="none" dirty="0"/>
              <a:t>comments to the questionnaire of the TTC Chairs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 | Author | Department</a:t>
            </a:r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B886-ECC8-4DC7-A412-D617A76C039D}" type="datetime1">
              <a:rPr lang="en-US" noProof="0" smtClean="0"/>
              <a:pPr/>
              <a:t>6/21/18</a:t>
            </a:fld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BD99-BF36-48A3-8DC8-497565A33717}" type="slidenum">
              <a:rPr lang="en-US" noProof="0" smtClean="0"/>
              <a:pPr/>
              <a:t>13</a:t>
            </a:fld>
            <a:endParaRPr lang="en-US" noProof="0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gray">
          <a:xfrm>
            <a:off x="360000" y="1854000"/>
            <a:ext cx="11161442" cy="482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None/>
              <a:defRPr sz="1800" b="1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62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24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86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48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10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2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34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96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9998" y="1566000"/>
            <a:ext cx="11161442" cy="4827600"/>
          </a:xfrm>
        </p:spPr>
        <p:txBody>
          <a:bodyPr/>
          <a:lstStyle/>
          <a:p>
            <a:r>
              <a:rPr lang="en-US" dirty="0"/>
              <a:t>Other questions:</a:t>
            </a:r>
          </a:p>
          <a:p>
            <a:r>
              <a:rPr lang="en-US" dirty="0"/>
              <a:t>Damage layer:</a:t>
            </a:r>
          </a:p>
          <a:p>
            <a:r>
              <a:rPr lang="en-US" sz="1600" dirty="0"/>
              <a:t> - the thickness of a damage layer on fully annealed material could be determined by X-ray investigations</a:t>
            </a:r>
          </a:p>
          <a:p>
            <a:r>
              <a:rPr lang="en-US" sz="1600" dirty="0"/>
              <a:t> - using the “Laue” X-ray investigation, you will get a clear “Laue” picture only for </a:t>
            </a:r>
          </a:p>
          <a:p>
            <a:r>
              <a:rPr lang="en-US" sz="1600" dirty="0"/>
              <a:t>   undamaged crystals</a:t>
            </a:r>
          </a:p>
          <a:p>
            <a:r>
              <a:rPr lang="en-US" sz="1600" dirty="0"/>
              <a:t> - the thickness of an damage layer could be determined by</a:t>
            </a:r>
          </a:p>
          <a:p>
            <a:r>
              <a:rPr lang="en-US" sz="1600" dirty="0"/>
              <a:t>   gradually etching of the sample, as long till you find a clear “Laue” picture</a:t>
            </a:r>
          </a:p>
          <a:p>
            <a:endParaRPr lang="en-US" sz="1600" dirty="0"/>
          </a:p>
          <a:p>
            <a:r>
              <a:rPr lang="en-US" sz="1600" dirty="0"/>
              <a:t> - we found that effect by investigations of grain orientation on </a:t>
            </a:r>
            <a:r>
              <a:rPr lang="en-US" sz="1600" dirty="0" err="1"/>
              <a:t>Nb</a:t>
            </a:r>
            <a:r>
              <a:rPr lang="en-US" sz="1600" dirty="0"/>
              <a:t> RRR</a:t>
            </a:r>
          </a:p>
          <a:p>
            <a:r>
              <a:rPr lang="en-US" sz="1600" dirty="0"/>
              <a:t>   but we never determined the thickness of the damage layer of sheet,</a:t>
            </a:r>
          </a:p>
          <a:p>
            <a:r>
              <a:rPr lang="en-US" sz="1600" dirty="0"/>
              <a:t>   discs or tubes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225" y="2885461"/>
            <a:ext cx="3241337" cy="252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9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 | Author | Department</a:t>
            </a:r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B886-ECC8-4DC7-A412-D617A76C039D}" type="datetime1">
              <a:rPr lang="en-US" noProof="0" smtClean="0"/>
              <a:pPr/>
              <a:t>6/21/18</a:t>
            </a:fld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BD99-BF36-48A3-8DC8-497565A33717}" type="slidenum">
              <a:rPr lang="en-US" noProof="0" smtClean="0"/>
              <a:pPr/>
              <a:t>14</a:t>
            </a:fld>
            <a:endParaRPr lang="en-US" noProof="0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gray">
          <a:xfrm>
            <a:off x="360000" y="796248"/>
            <a:ext cx="11476800" cy="53640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baseline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Heraeus </a:t>
            </a:r>
            <a:r>
              <a:rPr lang="en-US" cap="none"/>
              <a:t>comments to the questionnaire of the TTC Chairs</a:t>
            </a:r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sz="1600" dirty="0" err="1"/>
              <a:t>Thank</a:t>
            </a:r>
            <a:r>
              <a:rPr lang="de-DE" sz="1600" dirty="0"/>
              <a:t> </a:t>
            </a:r>
            <a:r>
              <a:rPr lang="de-DE" sz="1600" dirty="0" err="1"/>
              <a:t>you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endParaRPr lang="de-DE" sz="1600" dirty="0"/>
          </a:p>
          <a:p>
            <a:endParaRPr lang="de-DE" sz="1600" dirty="0"/>
          </a:p>
          <a:p>
            <a:r>
              <a:rPr lang="de-DE" sz="1600" dirty="0" err="1"/>
              <a:t>best</a:t>
            </a:r>
            <a:r>
              <a:rPr lang="de-DE" sz="1600" dirty="0"/>
              <a:t> </a:t>
            </a:r>
            <a:r>
              <a:rPr lang="de-DE" sz="1600" dirty="0" err="1"/>
              <a:t>regards</a:t>
            </a:r>
            <a:endParaRPr lang="de-DE" sz="1600" dirty="0"/>
          </a:p>
          <a:p>
            <a:endParaRPr lang="de-DE" dirty="0"/>
          </a:p>
          <a:p>
            <a:r>
              <a:rPr lang="de-DE" dirty="0"/>
              <a:t>Bernd Spaniol</a:t>
            </a:r>
          </a:p>
        </p:txBody>
      </p:sp>
    </p:spTree>
    <p:extLst>
      <p:ext uri="{BB962C8B-B14F-4D97-AF65-F5344CB8AC3E}">
        <p14:creationId xmlns:p14="http://schemas.microsoft.com/office/powerpoint/2010/main" val="192233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9998" y="1566000"/>
            <a:ext cx="11161442" cy="4827600"/>
          </a:xfrm>
        </p:spPr>
        <p:txBody>
          <a:bodyPr/>
          <a:lstStyle/>
          <a:p>
            <a:r>
              <a:rPr lang="en-US" dirty="0"/>
              <a:t>The influence of unusable standards:</a:t>
            </a:r>
          </a:p>
          <a:p>
            <a:r>
              <a:rPr lang="en-US" dirty="0"/>
              <a:t> - how wrong HARMONIZATION is opening the way to diversification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- O &lt; 40 µg/g	 - C &lt; 30 µg/g	 - N &lt; 30 µg/g	 - H &lt;   5 µg/g                                        </a:t>
            </a:r>
            <a:r>
              <a:rPr lang="en-US" dirty="0">
                <a:sym typeface="Wingdings" panose="05000000000000000000" pitchFamily="2" charset="2"/>
              </a:rPr>
              <a:t> RRR 25</a:t>
            </a:r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Harmonization - Material and component reference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 | Author | Department</a:t>
            </a:r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B886-ECC8-4DC7-A412-D617A76C039D}" type="datetime1">
              <a:rPr lang="en-US" noProof="0" smtClean="0"/>
              <a:pPr/>
              <a:t>6/21/18</a:t>
            </a:fld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BD99-BF36-48A3-8DC8-497565A33717}" type="slidenum">
              <a:rPr lang="en-US" noProof="0" smtClean="0"/>
              <a:pPr/>
              <a:t>15</a:t>
            </a:fld>
            <a:endParaRPr lang="en-US" noProof="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99" y="2286762"/>
            <a:ext cx="11187914" cy="3126486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 bwMode="gray">
          <a:xfrm>
            <a:off x="9817694" y="2866992"/>
            <a:ext cx="1170432" cy="26578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 err="1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3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9998" y="1566000"/>
            <a:ext cx="11161442" cy="4827600"/>
          </a:xfrm>
        </p:spPr>
        <p:txBody>
          <a:bodyPr/>
          <a:lstStyle/>
          <a:p>
            <a:r>
              <a:rPr lang="en-US" dirty="0"/>
              <a:t>The influence of usable standards:</a:t>
            </a:r>
          </a:p>
          <a:p>
            <a:r>
              <a:rPr lang="en-US" dirty="0"/>
              <a:t> - less discussions, less interpretation, a signpost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Harmonization - Material and component reference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 | Author | Department</a:t>
            </a:r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B886-ECC8-4DC7-A412-D617A76C039D}" type="datetime1">
              <a:rPr lang="en-US" noProof="0" smtClean="0"/>
              <a:pPr/>
              <a:t>6/21/18</a:t>
            </a:fld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BD99-BF36-48A3-8DC8-497565A33717}" type="slidenum">
              <a:rPr lang="en-US" noProof="0" smtClean="0"/>
              <a:pPr/>
              <a:t>16</a:t>
            </a:fld>
            <a:endParaRPr lang="en-US" noProof="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98" y="2391727"/>
            <a:ext cx="7390495" cy="376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4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9998" y="1566000"/>
            <a:ext cx="11161442" cy="4827600"/>
          </a:xfrm>
        </p:spPr>
        <p:txBody>
          <a:bodyPr/>
          <a:lstStyle/>
          <a:p>
            <a:r>
              <a:rPr lang="en-US" dirty="0"/>
              <a:t>The influence of usable standards:</a:t>
            </a:r>
          </a:p>
          <a:p>
            <a:r>
              <a:rPr lang="en-US" dirty="0"/>
              <a:t> - less discussions, less interpretation, a signpost</a:t>
            </a:r>
          </a:p>
          <a:p>
            <a:endParaRPr lang="en-US" dirty="0"/>
          </a:p>
          <a:p>
            <a:r>
              <a:rPr lang="en-US" dirty="0"/>
              <a:t>The IEC Standard 61788-23</a:t>
            </a:r>
          </a:p>
          <a:p>
            <a:r>
              <a:rPr lang="en-US" dirty="0"/>
              <a:t>Will describe an international Standard on measurement of the RRR value of </a:t>
            </a:r>
            <a:r>
              <a:rPr lang="en-US" dirty="0" err="1"/>
              <a:t>Nb</a:t>
            </a:r>
            <a:r>
              <a:rPr lang="en-US" dirty="0"/>
              <a:t> superconductors</a:t>
            </a:r>
          </a:p>
          <a:p>
            <a:r>
              <a:rPr lang="en-US" dirty="0"/>
              <a:t> - measurement at 9,2 K</a:t>
            </a:r>
          </a:p>
          <a:p>
            <a:r>
              <a:rPr lang="en-US" dirty="0"/>
              <a:t> - measurement U vs time</a:t>
            </a:r>
          </a:p>
          <a:p>
            <a:r>
              <a:rPr lang="en-US" dirty="0"/>
              <a:t> - measurement with external magnetic field</a:t>
            </a:r>
          </a:p>
          <a:p>
            <a:r>
              <a:rPr lang="en-US" dirty="0"/>
              <a:t> - extrapolation to 4,2 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Harmonization - Material and component reference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 | Author | Department</a:t>
            </a:r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B886-ECC8-4DC7-A412-D617A76C039D}" type="datetime1">
              <a:rPr lang="en-US" noProof="0" smtClean="0"/>
              <a:pPr/>
              <a:t>6/21/18</a:t>
            </a:fld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BD99-BF36-48A3-8DC8-497565A33717}" type="slidenum">
              <a:rPr lang="en-US" noProof="0" smtClean="0"/>
              <a:pPr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1132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9998" y="1566000"/>
            <a:ext cx="11161442" cy="48276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Harmonization - Material and component reference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 | Author | Department</a:t>
            </a:r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B886-ECC8-4DC7-A412-D617A76C039D}" type="datetime1">
              <a:rPr lang="en-US" noProof="0" smtClean="0"/>
              <a:pPr/>
              <a:t>6/21/18</a:t>
            </a:fld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BD99-BF36-48A3-8DC8-497565A33717}" type="slidenum">
              <a:rPr lang="en-US" noProof="0" smtClean="0"/>
              <a:pPr/>
              <a:t>18</a:t>
            </a:fld>
            <a:endParaRPr lang="en-US" noProof="0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155254"/>
              </p:ext>
            </p:extLst>
          </p:nvPr>
        </p:nvGraphicFramePr>
        <p:xfrm>
          <a:off x="360000" y="1232242"/>
          <a:ext cx="11161442" cy="48252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3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1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1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10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52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10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10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3526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706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255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9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3706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6255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90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102799"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DESY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Heraeus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KEK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FNAL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Summary 9,2 K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Summary 4,2 K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891"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736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Lot 3253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RRR (9.2K)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RRR (4.2K)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RRR (9.2K)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RRR (4.2K)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RRR (9,2K)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RRR (9.2K)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RRR (9.2K)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RRR (4.2K)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min (9,2K)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max (9,2K)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range (9,2K)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min (4,2K)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max (4,2K)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range (4,2K)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799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u="none" strike="noStrike">
                          <a:effectLst/>
                        </a:rPr>
                        <a:t>sample 1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367</a:t>
                      </a:r>
                      <a:endParaRPr lang="de-DE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399</a:t>
                      </a:r>
                      <a:endParaRPr lang="de-DE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370</a:t>
                      </a:r>
                      <a:endParaRPr lang="de-DE" sz="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402</a:t>
                      </a:r>
                      <a:endParaRPr lang="de-DE" sz="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365</a:t>
                      </a:r>
                      <a:endParaRPr lang="de-DE" sz="600" b="1" i="0" u="none" strike="noStrike">
                        <a:solidFill>
                          <a:srgbClr val="9636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365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370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5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399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402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3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799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u="none" strike="noStrike">
                          <a:effectLst/>
                        </a:rPr>
                        <a:t>sample 2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347</a:t>
                      </a:r>
                      <a:endParaRPr lang="de-DE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375</a:t>
                      </a:r>
                      <a:endParaRPr lang="de-DE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348</a:t>
                      </a:r>
                      <a:endParaRPr lang="de-DE" sz="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376</a:t>
                      </a:r>
                      <a:endParaRPr lang="de-DE" sz="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345</a:t>
                      </a:r>
                      <a:endParaRPr lang="de-DE" sz="600" b="1" i="0" u="none" strike="noStrike">
                        <a:solidFill>
                          <a:srgbClr val="9636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343</a:t>
                      </a:r>
                      <a:endParaRPr lang="de-DE" sz="600" b="1" i="0" u="none" strike="noStrike">
                        <a:solidFill>
                          <a:srgbClr val="9636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371</a:t>
                      </a:r>
                      <a:endParaRPr lang="de-DE" sz="600" b="1" i="0" u="none" strike="noStrike">
                        <a:solidFill>
                          <a:srgbClr val="9636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343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348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5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371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376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5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799"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2799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Lot 3244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RRR (9.2K)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RRR (4.2K)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RRR (9.2K)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RRR (4.2K)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RRR (9.2K)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RRR (9.2K)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RRR (9.2K)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RRR (4.2K)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2799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u="none" strike="noStrike">
                          <a:effectLst/>
                        </a:rPr>
                        <a:t>sample 1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391</a:t>
                      </a:r>
                      <a:endParaRPr lang="de-DE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427</a:t>
                      </a:r>
                      <a:endParaRPr lang="de-DE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390</a:t>
                      </a:r>
                      <a:endParaRPr lang="de-DE" sz="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426</a:t>
                      </a:r>
                      <a:endParaRPr lang="de-DE" sz="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390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391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426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427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2799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u="none" strike="noStrike">
                          <a:effectLst/>
                        </a:rPr>
                        <a:t>sample 2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379</a:t>
                      </a:r>
                      <a:endParaRPr lang="de-DE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413</a:t>
                      </a:r>
                      <a:endParaRPr lang="de-DE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378</a:t>
                      </a:r>
                      <a:endParaRPr lang="de-DE" sz="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411</a:t>
                      </a:r>
                      <a:endParaRPr lang="de-DE" sz="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378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379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411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413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2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2799"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2799"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Lot 3247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RRR (9.2K)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RRR (4.2K)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RRR (9.2K)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RRR (4.2K)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RRR (9.2K)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RRR (9.2K)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RRR (9.2K)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RRR (4.2K)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2799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u="none" strike="noStrike">
                          <a:effectLst/>
                        </a:rPr>
                        <a:t>sample 1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417</a:t>
                      </a:r>
                      <a:endParaRPr lang="de-DE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458</a:t>
                      </a:r>
                      <a:endParaRPr lang="de-DE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418</a:t>
                      </a:r>
                      <a:endParaRPr lang="de-DE" sz="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460</a:t>
                      </a:r>
                      <a:endParaRPr lang="de-DE" sz="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417</a:t>
                      </a:r>
                      <a:endParaRPr lang="de-DE" sz="6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417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418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458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460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2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2799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u="none" strike="noStrike">
                          <a:effectLst/>
                        </a:rPr>
                        <a:t>sample 2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408</a:t>
                      </a:r>
                      <a:endParaRPr lang="de-DE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448</a:t>
                      </a:r>
                      <a:endParaRPr lang="de-DE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395</a:t>
                      </a:r>
                      <a:endParaRPr lang="de-DE" sz="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431</a:t>
                      </a:r>
                      <a:endParaRPr lang="de-DE" sz="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395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408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13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431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448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17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27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Lot 3259 (No 149)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RRR (9.2K)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RRR (4.2K)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RRR (9.2K)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RRR (4.2K)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RRR (9.2K)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RRR (9.2K)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RRR (9.2K)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RRR (4.2K)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2799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u="none" strike="noStrike">
                          <a:effectLst/>
                        </a:rPr>
                        <a:t>sample 1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382</a:t>
                      </a:r>
                      <a:endParaRPr lang="de-DE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416</a:t>
                      </a:r>
                      <a:endParaRPr lang="de-DE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377</a:t>
                      </a:r>
                      <a:endParaRPr lang="de-DE" sz="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411</a:t>
                      </a:r>
                      <a:endParaRPr lang="de-DE" sz="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377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382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5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411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416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5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2799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u="none" strike="noStrike">
                          <a:effectLst/>
                        </a:rPr>
                        <a:t>sample 2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383</a:t>
                      </a:r>
                      <a:endParaRPr lang="de-DE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417</a:t>
                      </a:r>
                      <a:endParaRPr lang="de-DE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370</a:t>
                      </a:r>
                      <a:endParaRPr lang="de-DE" sz="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403</a:t>
                      </a:r>
                      <a:endParaRPr lang="de-DE" sz="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370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383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13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403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417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14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2799"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27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Lot 3259 (No 150)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RRR (9.2K)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RRR (4.2K)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RRR (9.2K)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RRR (4.2K)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RRR (9.2K)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RRR (9.2K)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RRR (9.2K)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RRR (4.2K)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02799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u="none" strike="noStrike">
                          <a:effectLst/>
                        </a:rPr>
                        <a:t>sample 1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344</a:t>
                      </a:r>
                      <a:endParaRPr lang="de-DE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372</a:t>
                      </a:r>
                      <a:endParaRPr lang="de-DE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328</a:t>
                      </a:r>
                      <a:endParaRPr lang="de-DE" sz="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354</a:t>
                      </a:r>
                      <a:endParaRPr lang="de-DE" sz="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328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344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16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354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372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18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02799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u="none" strike="noStrike">
                          <a:effectLst/>
                        </a:rPr>
                        <a:t>sample 2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332</a:t>
                      </a:r>
                      <a:endParaRPr lang="de-DE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358</a:t>
                      </a:r>
                      <a:endParaRPr lang="de-DE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332</a:t>
                      </a:r>
                      <a:endParaRPr lang="de-DE" sz="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358</a:t>
                      </a:r>
                      <a:endParaRPr lang="de-DE" sz="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336</a:t>
                      </a:r>
                      <a:endParaRPr lang="de-DE" sz="6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332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336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4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358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358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0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02799">
                <a:tc>
                  <a:txBody>
                    <a:bodyPr/>
                    <a:lstStyle/>
                    <a:p>
                      <a:pPr algn="r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027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FNAL sample R2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376</a:t>
                      </a:r>
                      <a:endParaRPr lang="de-DE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409</a:t>
                      </a:r>
                      <a:endParaRPr lang="de-DE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355</a:t>
                      </a:r>
                      <a:endParaRPr lang="de-DE" sz="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385</a:t>
                      </a:r>
                      <a:endParaRPr lang="de-DE" sz="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375</a:t>
                      </a:r>
                      <a:endParaRPr lang="de-DE" sz="600" b="1" i="0" u="none" strike="noStrike">
                        <a:solidFill>
                          <a:srgbClr val="9636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355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376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21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385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409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24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02799">
                <a:tc>
                  <a:txBody>
                    <a:bodyPr/>
                    <a:lstStyle/>
                    <a:p>
                      <a:pPr algn="r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9636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027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FNAL sample R3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310</a:t>
                      </a:r>
                      <a:endParaRPr lang="de-DE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332</a:t>
                      </a:r>
                      <a:endParaRPr lang="de-DE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302</a:t>
                      </a:r>
                      <a:endParaRPr lang="de-DE" sz="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323</a:t>
                      </a:r>
                      <a:endParaRPr lang="de-DE" sz="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293</a:t>
                      </a:r>
                      <a:endParaRPr lang="de-DE" sz="600" b="1" i="0" u="none" strike="noStrike">
                        <a:solidFill>
                          <a:srgbClr val="9636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293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310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17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323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332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9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02799">
                <a:tc>
                  <a:txBody>
                    <a:bodyPr/>
                    <a:lstStyle/>
                    <a:p>
                      <a:pPr algn="r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9636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027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FNAL sample R4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334</a:t>
                      </a:r>
                      <a:endParaRPr lang="de-DE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360</a:t>
                      </a:r>
                      <a:endParaRPr lang="de-DE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346</a:t>
                      </a:r>
                      <a:endParaRPr lang="de-DE" sz="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374</a:t>
                      </a:r>
                      <a:endParaRPr lang="de-DE" sz="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320</a:t>
                      </a:r>
                      <a:endParaRPr lang="de-DE" sz="600" b="1" i="0" u="none" strike="noStrike">
                        <a:solidFill>
                          <a:srgbClr val="9636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320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346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26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360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374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14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02799">
                <a:tc>
                  <a:txBody>
                    <a:bodyPr/>
                    <a:lstStyle/>
                    <a:p>
                      <a:pPr algn="l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9636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027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FNAL sample R6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319</a:t>
                      </a:r>
                      <a:endParaRPr lang="de-DE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343</a:t>
                      </a:r>
                      <a:endParaRPr lang="de-DE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318</a:t>
                      </a:r>
                      <a:endParaRPr lang="de-DE" sz="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341</a:t>
                      </a:r>
                      <a:endParaRPr lang="de-DE" sz="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313</a:t>
                      </a:r>
                      <a:endParaRPr lang="de-DE" sz="600" b="1" i="0" u="none" strike="noStrike">
                        <a:solidFill>
                          <a:srgbClr val="9636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u="none" strike="noStrike">
                          <a:effectLst/>
                        </a:rPr>
                        <a:t> </a:t>
                      </a:r>
                      <a:endParaRPr lang="de-DE" sz="6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313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319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6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341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343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2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98845"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 rowSpan="17"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I) messured R vs Temperature @ 9,2 K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vert="vert270" anchor="b"/>
                </a:tc>
                <a:tc rowSpan="17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II) calculated from I) using TTC-Report 2010-02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vert="vert270" anchor="b"/>
                </a:tc>
                <a:tc rowSpan="17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III) messured R vs time @ TC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vert="vert270" anchor="b"/>
                </a:tc>
                <a:tc rowSpan="17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IV) calculated from III) using TTC-Report 2010-02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vert="vert270" anchor="b"/>
                </a:tc>
                <a:tc rowSpan="17"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V) messured R vs Temperature @ 9,2 K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vert="vert270" anchor="b"/>
                </a:tc>
                <a:tc rowSpan="17"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VI) messured R vs time @ TC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vert="vert270" anchor="b"/>
                </a:tc>
                <a:tc rowSpan="17"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VII) messured R vs Temperature @ 9,2 K</a:t>
                      </a:r>
                      <a:endParaRPr lang="de-D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vert="vert270" anchor="b"/>
                </a:tc>
                <a:tc rowSpan="17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VIII) messsured R vs Temperature @4,2 K using outer magnetic field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94891"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18614"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18614"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18614"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18614"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18614"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18614"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94891"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94891"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94891"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94891"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94891"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94891"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94891"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94891"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98845"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4" marR="3954" marT="3954" marB="0" anchor="b"/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46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9998" y="1566000"/>
            <a:ext cx="11161442" cy="4827600"/>
          </a:xfrm>
        </p:spPr>
        <p:txBody>
          <a:bodyPr/>
          <a:lstStyle/>
          <a:p>
            <a:r>
              <a:rPr lang="en-US" dirty="0"/>
              <a:t>The influence of the tendering process: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- </a:t>
            </a:r>
            <a:r>
              <a:rPr lang="en-US"/>
              <a:t>national law </a:t>
            </a:r>
            <a:r>
              <a:rPr lang="en-US" dirty="0"/>
              <a:t>is applicable</a:t>
            </a:r>
          </a:p>
          <a:p>
            <a:r>
              <a:rPr lang="en-US" dirty="0"/>
              <a:t> - only a reduced influence on the specifications during the tendering process</a:t>
            </a:r>
          </a:p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 - example: ESS, high beta </a:t>
            </a:r>
            <a:r>
              <a:rPr lang="en-US" dirty="0" err="1"/>
              <a:t>ASTeC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- at the end the tendering was stopped and postponed</a:t>
            </a:r>
          </a:p>
          <a:p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Harmonization - Material and component reference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 | Author | Department</a:t>
            </a:r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B886-ECC8-4DC7-A412-D617A76C039D}" type="datetime1">
              <a:rPr lang="en-US" noProof="0" smtClean="0"/>
              <a:pPr/>
              <a:t>6/21/18</a:t>
            </a:fld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BD99-BF36-48A3-8DC8-497565A33717}" type="slidenum">
              <a:rPr lang="en-US" noProof="0" smtClean="0"/>
              <a:pPr/>
              <a:t>19</a:t>
            </a:fld>
            <a:endParaRPr lang="en-US" noProof="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64" y="3901440"/>
            <a:ext cx="7719187" cy="810768"/>
          </a:xfrm>
          <a:prstGeom prst="rect">
            <a:avLst/>
          </a:prstGeom>
          <a:ln w="412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237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359998" y="1566000"/>
            <a:ext cx="9494216" cy="4827600"/>
          </a:xfrm>
        </p:spPr>
        <p:txBody>
          <a:bodyPr/>
          <a:lstStyle/>
          <a:p>
            <a:r>
              <a:rPr lang="en-GB" dirty="0"/>
              <a:t>As I could not join the meeting, please let me give you a warm Hello by this way.</a:t>
            </a:r>
          </a:p>
          <a:p>
            <a:endParaRPr lang="en-GB" dirty="0"/>
          </a:p>
          <a:p>
            <a:r>
              <a:rPr lang="en-GB" dirty="0"/>
              <a:t>I asked Akira Yamamoto to present our comments.</a:t>
            </a:r>
          </a:p>
          <a:p>
            <a:endParaRPr lang="en-GB" dirty="0"/>
          </a:p>
          <a:p>
            <a:r>
              <a:rPr lang="en-GB" dirty="0"/>
              <a:t>Thank you and I wish you fruitful discussions.</a:t>
            </a:r>
          </a:p>
          <a:p>
            <a:endParaRPr lang="en-GB" dirty="0"/>
          </a:p>
          <a:p>
            <a:r>
              <a:rPr lang="en-GB" dirty="0"/>
              <a:t>Best regards</a:t>
            </a:r>
          </a:p>
          <a:p>
            <a:endParaRPr lang="en-GB" dirty="0"/>
          </a:p>
          <a:p>
            <a:r>
              <a:rPr lang="en-GB" dirty="0"/>
              <a:t>Bernd Spaniol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err="1"/>
              <a:t>Hello</a:t>
            </a:r>
            <a:r>
              <a:rPr lang="de-DE" cap="none" dirty="0"/>
              <a:t> </a:t>
            </a:r>
            <a:r>
              <a:rPr lang="de-DE" cap="none" dirty="0" err="1"/>
              <a:t>to</a:t>
            </a:r>
            <a:r>
              <a:rPr lang="de-DE" cap="none" dirty="0"/>
              <a:t> </a:t>
            </a:r>
            <a:r>
              <a:rPr lang="de-DE" cap="none" dirty="0" err="1"/>
              <a:t>the</a:t>
            </a:r>
            <a:r>
              <a:rPr lang="de-DE" cap="none" dirty="0"/>
              <a:t> TTC Meeting at </a:t>
            </a:r>
            <a:r>
              <a:rPr lang="de-DE" cap="none" dirty="0" err="1"/>
              <a:t>Riken</a:t>
            </a:r>
            <a:endParaRPr lang="de-DE" cap="non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| Author | Department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6902-7379-4A68-8002-618F60EA8DA3}" type="datetime1">
              <a:rPr lang="en-US" smtClean="0"/>
              <a:t>6/21/18</a:t>
            </a:fld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FAE0-E2AD-420B-97E0-B97E16EE01A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57" y="3035598"/>
            <a:ext cx="2197905" cy="280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8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9998" y="1566000"/>
            <a:ext cx="11161442" cy="4827600"/>
          </a:xfrm>
        </p:spPr>
        <p:txBody>
          <a:bodyPr/>
          <a:lstStyle/>
          <a:p>
            <a:r>
              <a:rPr lang="en-US" dirty="0"/>
              <a:t>The AMICI conference, more than giving proposals: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- Questions:</a:t>
            </a:r>
          </a:p>
          <a:p>
            <a:r>
              <a:rPr lang="en-US" dirty="0"/>
              <a:t>	how are the results of the AMICI conference being implemented in the future ?</a:t>
            </a:r>
          </a:p>
          <a:p>
            <a:r>
              <a:rPr lang="en-US" dirty="0"/>
              <a:t>	shall there be a HARMONIZATION based on international Standards ?</a:t>
            </a:r>
          </a:p>
          <a:p>
            <a:r>
              <a:rPr lang="en-US" dirty="0"/>
              <a:t>	IEC, CEN, CENELEC, ….. ?</a:t>
            </a:r>
          </a:p>
          <a:p>
            <a:endParaRPr lang="en-US" dirty="0"/>
          </a:p>
          <a:p>
            <a:r>
              <a:rPr lang="en-US" dirty="0"/>
              <a:t> - Motivation:</a:t>
            </a:r>
          </a:p>
          <a:p>
            <a:r>
              <a:rPr lang="en-US" dirty="0"/>
              <a:t>	</a:t>
            </a:r>
            <a:r>
              <a:rPr lang="en-US" sz="3600" dirty="0"/>
              <a:t>let´s work together to end up</a:t>
            </a:r>
          </a:p>
          <a:p>
            <a:r>
              <a:rPr lang="en-US" sz="3600" dirty="0"/>
              <a:t>	with much more than a proposal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Harmonization - Material and component reference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 | Author | Department</a:t>
            </a:r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B886-ECC8-4DC7-A412-D617A76C039D}" type="datetime1">
              <a:rPr lang="en-US" noProof="0" smtClean="0"/>
              <a:pPr/>
              <a:t>6/21/18</a:t>
            </a:fld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BD99-BF36-48A3-8DC8-497565A33717}" type="slidenum">
              <a:rPr lang="en-US" noProof="0" smtClean="0"/>
              <a:pPr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7716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9998" y="1566000"/>
            <a:ext cx="11161442" cy="4827600"/>
          </a:xfrm>
        </p:spPr>
        <p:txBody>
          <a:bodyPr/>
          <a:lstStyle/>
          <a:p>
            <a:pPr algn="ctr"/>
            <a:endParaRPr lang="en-US" sz="4800" dirty="0">
              <a:solidFill>
                <a:srgbClr val="FF0000"/>
              </a:solidFill>
            </a:endParaRPr>
          </a:p>
          <a:p>
            <a:pPr algn="ctr"/>
            <a:endParaRPr lang="en-US" sz="4800" dirty="0">
              <a:solidFill>
                <a:srgbClr val="FF0000"/>
              </a:solidFill>
            </a:endParaRPr>
          </a:p>
          <a:p>
            <a:pPr algn="ctr"/>
            <a:r>
              <a:rPr lang="en-US" sz="4800" dirty="0">
                <a:solidFill>
                  <a:srgbClr val="FF0000"/>
                </a:solidFill>
              </a:rPr>
              <a:t>Thank You 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Harmonization - Material and component reference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 | Author | Department</a:t>
            </a:r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B886-ECC8-4DC7-A412-D617A76C039D}" type="datetime1">
              <a:rPr lang="en-US" noProof="0" smtClean="0"/>
              <a:pPr/>
              <a:t>6/21/18</a:t>
            </a:fld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BD99-BF36-48A3-8DC8-497565A33717}" type="slidenum">
              <a:rPr lang="en-US" noProof="0" smtClean="0"/>
              <a:pPr/>
              <a:t>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550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9998" y="1566000"/>
            <a:ext cx="10346472" cy="4827600"/>
          </a:xfrm>
        </p:spPr>
        <p:txBody>
          <a:bodyPr/>
          <a:lstStyle/>
          <a:p>
            <a:r>
              <a:rPr lang="en-US" dirty="0"/>
              <a:t>Products: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Tesla shape cavities - material and components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 | Author | Department</a:t>
            </a:r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B886-ECC8-4DC7-A412-D617A76C039D}" type="datetime1">
              <a:rPr lang="en-US" noProof="0" smtClean="0"/>
              <a:pPr/>
              <a:t>6/21/18</a:t>
            </a:fld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BD99-BF36-48A3-8DC8-497565A33717}" type="slidenum">
              <a:rPr lang="en-US" noProof="0" smtClean="0"/>
              <a:pPr/>
              <a:t>3</a:t>
            </a:fld>
            <a:endParaRPr lang="en-US" noProof="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356" y="2373438"/>
            <a:ext cx="1816776" cy="120844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399" y="2442327"/>
            <a:ext cx="1700539" cy="113882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976" y="5174532"/>
            <a:ext cx="1668962" cy="111264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6466" y="4141417"/>
            <a:ext cx="2783466" cy="169264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399" y="3825672"/>
            <a:ext cx="1648293" cy="1091438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7129" y="2344286"/>
            <a:ext cx="3468925" cy="2475191"/>
          </a:xfrm>
          <a:prstGeom prst="rect">
            <a:avLst/>
          </a:prstGeom>
        </p:spPr>
      </p:pic>
      <p:sp>
        <p:nvSpPr>
          <p:cNvPr id="15" name="Nach unten gekrümmter Pfeil 14"/>
          <p:cNvSpPr/>
          <p:nvPr/>
        </p:nvSpPr>
        <p:spPr bwMode="gray">
          <a:xfrm>
            <a:off x="2236938" y="1781270"/>
            <a:ext cx="6235315" cy="661057"/>
          </a:xfrm>
          <a:prstGeom prst="curved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 err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Nach unten gekrümmter Pfeil 15"/>
          <p:cNvSpPr/>
          <p:nvPr/>
        </p:nvSpPr>
        <p:spPr bwMode="gray">
          <a:xfrm rot="21148504">
            <a:off x="1890151" y="2747800"/>
            <a:ext cx="6235315" cy="1106810"/>
          </a:xfrm>
          <a:prstGeom prst="curved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 err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Nach unten gekrümmter Pfeil 16"/>
          <p:cNvSpPr/>
          <p:nvPr/>
        </p:nvSpPr>
        <p:spPr bwMode="gray">
          <a:xfrm flipV="1">
            <a:off x="2089094" y="5217754"/>
            <a:ext cx="6752497" cy="1205000"/>
          </a:xfrm>
          <a:prstGeom prst="curved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 err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Nach unten gekrümmter Pfeil 17"/>
          <p:cNvSpPr/>
          <p:nvPr/>
        </p:nvSpPr>
        <p:spPr bwMode="gray">
          <a:xfrm flipV="1">
            <a:off x="5608320" y="4351966"/>
            <a:ext cx="2863933" cy="783342"/>
          </a:xfrm>
          <a:prstGeom prst="curved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 err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Nach unten gekrümmter Pfeil 18"/>
          <p:cNvSpPr/>
          <p:nvPr/>
        </p:nvSpPr>
        <p:spPr bwMode="gray">
          <a:xfrm rot="829876" flipV="1">
            <a:off x="5502133" y="3616482"/>
            <a:ext cx="2464167" cy="606684"/>
          </a:xfrm>
          <a:prstGeom prst="curved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 err="1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9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9998" y="1566000"/>
            <a:ext cx="9547482" cy="48276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Nb</a:t>
            </a:r>
            <a:r>
              <a:rPr lang="en-US" dirty="0"/>
              <a:t> RF SC Landscape: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- a quite small number of players</a:t>
            </a:r>
          </a:p>
          <a:p>
            <a:r>
              <a:rPr lang="en-US" dirty="0"/>
              <a:t> - best prediction for Standardization </a:t>
            </a:r>
          </a:p>
          <a:p>
            <a:r>
              <a:rPr lang="en-US" dirty="0"/>
              <a:t>   and well agreed Specifications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SC L</a:t>
            </a:r>
            <a:r>
              <a:rPr lang="en-US" cap="none" dirty="0"/>
              <a:t>andscape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 | Author | Department</a:t>
            </a:r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B886-ECC8-4DC7-A412-D617A76C039D}" type="datetime1">
              <a:rPr lang="en-US" noProof="0" smtClean="0"/>
              <a:pPr/>
              <a:t>6/21/18</a:t>
            </a:fld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BD99-BF36-48A3-8DC8-497565A33717}" type="slidenum">
              <a:rPr lang="en-US" noProof="0" smtClean="0"/>
              <a:pPr/>
              <a:t>4</a:t>
            </a:fld>
            <a:endParaRPr lang="en-US" noProof="0" dirty="0"/>
          </a:p>
        </p:txBody>
      </p:sp>
      <p:sp>
        <p:nvSpPr>
          <p:cNvPr id="4" name="Textfeld 3"/>
          <p:cNvSpPr txBox="1"/>
          <p:nvPr/>
        </p:nvSpPr>
        <p:spPr bwMode="gray">
          <a:xfrm>
            <a:off x="1060655" y="3456363"/>
            <a:ext cx="1811045" cy="49683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e-DE" dirty="0" err="1">
                <a:solidFill>
                  <a:schemeClr val="tx2">
                    <a:lumMod val="75000"/>
                  </a:schemeClr>
                </a:solidFill>
              </a:rPr>
              <a:t>Nb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 RRR material</a:t>
            </a:r>
          </a:p>
          <a:p>
            <a:pPr algn="ctr"/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Producer</a:t>
            </a:r>
          </a:p>
        </p:txBody>
      </p:sp>
      <p:sp>
        <p:nvSpPr>
          <p:cNvPr id="9" name="Textfeld 8"/>
          <p:cNvSpPr txBox="1"/>
          <p:nvPr/>
        </p:nvSpPr>
        <p:spPr bwMode="gray">
          <a:xfrm>
            <a:off x="4141908" y="3929769"/>
            <a:ext cx="1997475" cy="47939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RF SC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</a:rPr>
              <a:t>manufaturer</a:t>
            </a:r>
            <a:endParaRPr lang="de-DE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de-DE" dirty="0" err="1">
                <a:solidFill>
                  <a:schemeClr val="tx2">
                    <a:lumMod val="75000"/>
                  </a:schemeClr>
                </a:solidFill>
              </a:rPr>
              <a:t>Industry</a:t>
            </a:r>
            <a:endParaRPr lang="de-D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 bwMode="gray">
          <a:xfrm>
            <a:off x="7740144" y="5718008"/>
            <a:ext cx="2041865" cy="4261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High 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</a:rPr>
              <a:t>Energy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 Physik</a:t>
            </a:r>
          </a:p>
          <a:p>
            <a:pPr algn="ctr"/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 Institutes</a:t>
            </a:r>
          </a:p>
        </p:txBody>
      </p:sp>
      <p:sp>
        <p:nvSpPr>
          <p:cNvPr id="11" name="Ellipse 10"/>
          <p:cNvSpPr/>
          <p:nvPr/>
        </p:nvSpPr>
        <p:spPr bwMode="gray">
          <a:xfrm>
            <a:off x="1503420" y="2366408"/>
            <a:ext cx="1080000" cy="108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 err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llipse 11"/>
          <p:cNvSpPr/>
          <p:nvPr/>
        </p:nvSpPr>
        <p:spPr bwMode="gray">
          <a:xfrm>
            <a:off x="4185578" y="2366408"/>
            <a:ext cx="1548000" cy="1548000"/>
          </a:xfrm>
          <a:prstGeom prst="ellipse">
            <a:avLst/>
          </a:prstGeom>
          <a:solidFill>
            <a:srgbClr val="CEE7A7"/>
          </a:solidFill>
          <a:ln>
            <a:solidFill>
              <a:srgbClr val="72B9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 err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Ellipse 12"/>
          <p:cNvSpPr/>
          <p:nvPr/>
        </p:nvSpPr>
        <p:spPr bwMode="gray">
          <a:xfrm>
            <a:off x="7047456" y="2366408"/>
            <a:ext cx="3240000" cy="3240000"/>
          </a:xfrm>
          <a:prstGeom prst="ellipse">
            <a:avLst/>
          </a:prstGeom>
          <a:solidFill>
            <a:srgbClr val="F9D5A6"/>
          </a:solidFill>
          <a:ln>
            <a:solidFill>
              <a:srgbClr val="EF8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 err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 bwMode="gray">
          <a:xfrm>
            <a:off x="8458404" y="3784728"/>
            <a:ext cx="463296" cy="3901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~ 50</a:t>
            </a:r>
          </a:p>
        </p:txBody>
      </p:sp>
      <p:sp>
        <p:nvSpPr>
          <p:cNvPr id="15" name="Textfeld 14"/>
          <p:cNvSpPr txBox="1"/>
          <p:nvPr/>
        </p:nvSpPr>
        <p:spPr bwMode="gray">
          <a:xfrm>
            <a:off x="4731281" y="3039495"/>
            <a:ext cx="463296" cy="3901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~ 10</a:t>
            </a:r>
          </a:p>
        </p:txBody>
      </p:sp>
      <p:sp>
        <p:nvSpPr>
          <p:cNvPr id="16" name="Textfeld 15"/>
          <p:cNvSpPr txBox="1"/>
          <p:nvPr/>
        </p:nvSpPr>
        <p:spPr bwMode="gray">
          <a:xfrm>
            <a:off x="1780625" y="2780784"/>
            <a:ext cx="463296" cy="3901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   6</a:t>
            </a:r>
          </a:p>
        </p:txBody>
      </p:sp>
      <p:sp>
        <p:nvSpPr>
          <p:cNvPr id="18" name="Nach unten gekrümmter Pfeil 17"/>
          <p:cNvSpPr/>
          <p:nvPr/>
        </p:nvSpPr>
        <p:spPr bwMode="gray">
          <a:xfrm flipH="1">
            <a:off x="2393454" y="2312647"/>
            <a:ext cx="2035157" cy="505496"/>
          </a:xfrm>
          <a:prstGeom prst="curved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 err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Nach unten gekrümmter Pfeil 18"/>
          <p:cNvSpPr/>
          <p:nvPr/>
        </p:nvSpPr>
        <p:spPr bwMode="gray">
          <a:xfrm flipH="1">
            <a:off x="5587650" y="2346264"/>
            <a:ext cx="2035157" cy="505496"/>
          </a:xfrm>
          <a:prstGeom prst="curved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 err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Nach unten gekrümmter Pfeil 19"/>
          <p:cNvSpPr/>
          <p:nvPr/>
        </p:nvSpPr>
        <p:spPr bwMode="gray">
          <a:xfrm flipH="1">
            <a:off x="2429471" y="1822032"/>
            <a:ext cx="5836704" cy="654628"/>
          </a:xfrm>
          <a:prstGeom prst="curved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 err="1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72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Heraeus </a:t>
            </a:r>
            <a:r>
              <a:rPr lang="en-US" cap="none" dirty="0"/>
              <a:t>comments to the questionnaire of the TTC Chairs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 | Author | Department</a:t>
            </a:r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B886-ECC8-4DC7-A412-D617A76C039D}" type="datetime1">
              <a:rPr lang="en-US" noProof="0" smtClean="0"/>
              <a:pPr/>
              <a:t>6/21/18</a:t>
            </a:fld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BD99-BF36-48A3-8DC8-497565A33717}" type="slidenum">
              <a:rPr lang="en-US" noProof="0" smtClean="0"/>
              <a:pPr/>
              <a:t>5</a:t>
            </a:fld>
            <a:endParaRPr lang="en-US" noProof="0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gray">
          <a:xfrm>
            <a:off x="360000" y="1854000"/>
            <a:ext cx="11161442" cy="482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None/>
              <a:defRPr sz="1800" b="1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62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24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86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48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10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2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34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96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9998" y="1566000"/>
            <a:ext cx="11161442" cy="4827600"/>
          </a:xfrm>
        </p:spPr>
        <p:txBody>
          <a:bodyPr/>
          <a:lstStyle/>
          <a:p>
            <a:r>
              <a:rPr lang="en-US" dirty="0"/>
              <a:t>RRR smaller than 300?</a:t>
            </a:r>
          </a:p>
          <a:p>
            <a:endParaRPr lang="en-US" dirty="0"/>
          </a:p>
          <a:p>
            <a:r>
              <a:rPr lang="en-US" sz="1600" b="0" dirty="0"/>
              <a:t> - a high RRR is the assurance for material failures and process failures</a:t>
            </a:r>
          </a:p>
          <a:p>
            <a:r>
              <a:rPr lang="en-US" sz="1600" b="0" dirty="0"/>
              <a:t> - the RRR is a reference for the thermal conductivity at low temperatures</a:t>
            </a:r>
          </a:p>
          <a:p>
            <a:r>
              <a:rPr lang="en-US" sz="1600" b="0" dirty="0"/>
              <a:t> - a high thermal conductivity is leading the heat, caused by smaller imperfections, fast into the He</a:t>
            </a:r>
          </a:p>
          <a:p>
            <a:r>
              <a:rPr lang="en-US" sz="1600" b="0" dirty="0"/>
              <a:t> - all the efforts by improved cleaning, EP, BCP, N treading has been resulting in less need of extreme </a:t>
            </a:r>
          </a:p>
          <a:p>
            <a:r>
              <a:rPr lang="en-US" sz="1600" b="0" dirty="0"/>
              <a:t>   high RRR values  </a:t>
            </a:r>
          </a:p>
          <a:p>
            <a:r>
              <a:rPr lang="en-US" sz="1600" b="0" dirty="0"/>
              <a:t> </a:t>
            </a:r>
          </a:p>
          <a:p>
            <a:endParaRPr lang="en-US" dirty="0"/>
          </a:p>
          <a:p>
            <a:r>
              <a:rPr lang="en-US" dirty="0"/>
              <a:t>	This is describing the trend, </a:t>
            </a:r>
            <a:r>
              <a:rPr lang="en-US" dirty="0">
                <a:solidFill>
                  <a:srgbClr val="FF0000"/>
                </a:solidFill>
              </a:rPr>
              <a:t>but what is the right RRR level?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7736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Heraeus </a:t>
            </a:r>
            <a:r>
              <a:rPr lang="en-US" cap="none" dirty="0"/>
              <a:t>comments to the questionnaire of the TTC Chairs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 | Author | Department</a:t>
            </a:r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B886-ECC8-4DC7-A412-D617A76C039D}" type="datetime1">
              <a:rPr lang="en-US" noProof="0" smtClean="0"/>
              <a:pPr/>
              <a:t>6/21/18</a:t>
            </a:fld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BD99-BF36-48A3-8DC8-497565A33717}" type="slidenum">
              <a:rPr lang="en-US" noProof="0" smtClean="0"/>
              <a:pPr/>
              <a:t>6</a:t>
            </a:fld>
            <a:endParaRPr lang="en-US" noProof="0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gray">
          <a:xfrm>
            <a:off x="360000" y="1854000"/>
            <a:ext cx="11161442" cy="482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None/>
              <a:defRPr sz="1800" b="1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62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24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86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48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10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2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34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96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9998" y="1566000"/>
            <a:ext cx="11161442" cy="4827600"/>
          </a:xfrm>
        </p:spPr>
        <p:txBody>
          <a:bodyPr/>
          <a:lstStyle/>
          <a:p>
            <a:r>
              <a:rPr lang="en-US" dirty="0"/>
              <a:t>Grain size:</a:t>
            </a:r>
          </a:p>
          <a:p>
            <a:r>
              <a:rPr lang="en-US" dirty="0"/>
              <a:t>High purity to get high RRR values vs fine grains after recrystallization</a:t>
            </a:r>
          </a:p>
          <a:p>
            <a:pPr marL="0" lvl="1" indent="0">
              <a:buNone/>
            </a:pPr>
            <a:r>
              <a:rPr lang="en-US" dirty="0"/>
              <a:t> - RRR 300 + is predicting a minimum of Interstitials and metallic impurities</a:t>
            </a:r>
          </a:p>
          <a:p>
            <a:pPr marL="0" lvl="1" indent="0">
              <a:buNone/>
            </a:pPr>
            <a:r>
              <a:rPr lang="en-US" dirty="0"/>
              <a:t> - The Interstitials and metallic impurities are acting as growing-cells for new grains during the recrystallization</a:t>
            </a:r>
          </a:p>
          <a:p>
            <a:pPr marL="0" lvl="1" indent="0">
              <a:buNone/>
            </a:pPr>
            <a:r>
              <a:rPr lang="en-US" dirty="0"/>
              <a:t> - the absence of that impurities will end in a grain growth during the recrystallization</a:t>
            </a:r>
          </a:p>
          <a:p>
            <a:pPr marL="0" lvl="1" indent="0">
              <a:buNone/>
            </a:pPr>
            <a:r>
              <a:rPr lang="en-US" dirty="0"/>
              <a:t> - We have to do a bad compromise of not fully annealing and degradation of the RRR to find the “working window” to meet</a:t>
            </a:r>
          </a:p>
          <a:p>
            <a:pPr marL="0" lvl="1" indent="0">
              <a:buNone/>
            </a:pPr>
            <a:r>
              <a:rPr lang="en-US" dirty="0"/>
              <a:t>   the specifications ( RRR vs grain size vs mechanical properties)</a:t>
            </a:r>
          </a:p>
          <a:p>
            <a:pPr marL="0" lvl="1" indent="0">
              <a:buNone/>
            </a:pPr>
            <a:r>
              <a:rPr lang="en-US" dirty="0"/>
              <a:t> - Here some figures from the same </a:t>
            </a:r>
            <a:r>
              <a:rPr lang="en-US" dirty="0" err="1"/>
              <a:t>Nb</a:t>
            </a:r>
            <a:r>
              <a:rPr lang="en-US" dirty="0"/>
              <a:t> material with different recrystallization rate.</a:t>
            </a:r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dirty="0"/>
              <a:t> - we have to decide between </a:t>
            </a:r>
            <a:r>
              <a:rPr lang="en-US" dirty="0">
                <a:solidFill>
                  <a:srgbClr val="FF0000"/>
                </a:solidFill>
              </a:rPr>
              <a:t>best RRR values </a:t>
            </a:r>
            <a:r>
              <a:rPr lang="en-US" dirty="0"/>
              <a:t>vs </a:t>
            </a:r>
            <a:r>
              <a:rPr lang="en-US" dirty="0">
                <a:solidFill>
                  <a:srgbClr val="FF0000"/>
                </a:solidFill>
              </a:rPr>
              <a:t>finest grain size</a:t>
            </a:r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99" y="4161811"/>
            <a:ext cx="8291279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5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Heraeus </a:t>
            </a:r>
            <a:r>
              <a:rPr lang="en-US" cap="none" dirty="0"/>
              <a:t>comments to the questionnaire of the TTC Chairs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 | Author | Department</a:t>
            </a:r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B886-ECC8-4DC7-A412-D617A76C039D}" type="datetime1">
              <a:rPr lang="en-US" noProof="0" smtClean="0"/>
              <a:pPr/>
              <a:t>6/21/18</a:t>
            </a:fld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BD99-BF36-48A3-8DC8-497565A33717}" type="slidenum">
              <a:rPr lang="en-US" noProof="0" smtClean="0"/>
              <a:pPr/>
              <a:t>7</a:t>
            </a:fld>
            <a:endParaRPr lang="en-US" noProof="0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gray">
          <a:xfrm>
            <a:off x="360000" y="1854000"/>
            <a:ext cx="11161442" cy="482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None/>
              <a:defRPr sz="1800" b="1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62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24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86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48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10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2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34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96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9998" y="1566000"/>
            <a:ext cx="11161442" cy="4827600"/>
          </a:xfrm>
        </p:spPr>
        <p:txBody>
          <a:bodyPr/>
          <a:lstStyle/>
          <a:p>
            <a:r>
              <a:rPr lang="en-US" dirty="0"/>
              <a:t>FG vs LG: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57" y="2179118"/>
            <a:ext cx="11904956" cy="289205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057" y="5568806"/>
            <a:ext cx="1903257" cy="82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2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796248"/>
            <a:ext cx="11476800" cy="536400"/>
          </a:xfrm>
        </p:spPr>
        <p:txBody>
          <a:bodyPr/>
          <a:lstStyle/>
          <a:p>
            <a:r>
              <a:rPr lang="en-US" dirty="0"/>
              <a:t>Heraeus </a:t>
            </a:r>
            <a:r>
              <a:rPr lang="en-US" cap="none" dirty="0"/>
              <a:t>comments to the questionnaire of the TTC Chairs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 | Author | Department</a:t>
            </a:r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B886-ECC8-4DC7-A412-D617A76C039D}" type="datetime1">
              <a:rPr lang="en-US" noProof="0" smtClean="0"/>
              <a:pPr/>
              <a:t>6/21/18</a:t>
            </a:fld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BD99-BF36-48A3-8DC8-497565A33717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gray">
          <a:xfrm>
            <a:off x="360000" y="1854000"/>
            <a:ext cx="11161442" cy="482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None/>
              <a:defRPr sz="1800" b="1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62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24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86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48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10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2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34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96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9998" y="1566000"/>
            <a:ext cx="11161442" cy="4827600"/>
          </a:xfrm>
        </p:spPr>
        <p:txBody>
          <a:bodyPr/>
          <a:lstStyle/>
          <a:p>
            <a:r>
              <a:rPr lang="en-US" dirty="0"/>
              <a:t>Mechanical properties / Impurities / RRR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sz="1600" dirty="0"/>
              <a:t>- the table is showing the interactions between impurities, mechanical properties and RRR value</a:t>
            </a:r>
          </a:p>
          <a:p>
            <a:r>
              <a:rPr lang="en-US" sz="1600" dirty="0"/>
              <a:t>   as a </a:t>
            </a:r>
            <a:r>
              <a:rPr lang="en-US" sz="1600" dirty="0">
                <a:solidFill>
                  <a:srgbClr val="FF0000"/>
                </a:solidFill>
              </a:rPr>
              <a:t>result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or as a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prediction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993949"/>
            <a:ext cx="9325538" cy="329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9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796248"/>
            <a:ext cx="11476800" cy="536400"/>
          </a:xfrm>
        </p:spPr>
        <p:txBody>
          <a:bodyPr/>
          <a:lstStyle/>
          <a:p>
            <a:r>
              <a:rPr lang="en-US" dirty="0"/>
              <a:t>Heraeus </a:t>
            </a:r>
            <a:r>
              <a:rPr lang="en-US" cap="none" dirty="0"/>
              <a:t>comments to the questionnaire of the TTC Chairs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 | Author | Department</a:t>
            </a:r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B886-ECC8-4DC7-A412-D617A76C039D}" type="datetime1">
              <a:rPr lang="en-US" noProof="0" smtClean="0"/>
              <a:pPr/>
              <a:t>6/21/18</a:t>
            </a:fld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BD99-BF36-48A3-8DC8-497565A33717}" type="slidenum">
              <a:rPr lang="en-US" noProof="0" smtClean="0"/>
              <a:pPr/>
              <a:t>9</a:t>
            </a:fld>
            <a:endParaRPr lang="en-US" noProof="0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gray">
          <a:xfrm>
            <a:off x="359999" y="1854000"/>
            <a:ext cx="11830413" cy="482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None/>
              <a:defRPr sz="1800" b="1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62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24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86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48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10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2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34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96000" indent="-162000" algn="l" defTabSz="914400" rtl="0" eaLnBrk="1" latinLnBrk="0" hangingPunct="1">
              <a:spcBef>
                <a:spcPct val="20000"/>
              </a:spcBef>
              <a:buFont typeface="Arial Black" panose="020B0A04020102020204" pitchFamily="34" charset="0"/>
              <a:buChar char="›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9998" y="1464781"/>
            <a:ext cx="11615979" cy="4698000"/>
          </a:xfrm>
        </p:spPr>
        <p:txBody>
          <a:bodyPr/>
          <a:lstStyle/>
          <a:p>
            <a:r>
              <a:rPr lang="en-US" dirty="0"/>
              <a:t>Impurities Ta Content:</a:t>
            </a:r>
          </a:p>
          <a:p>
            <a:r>
              <a:rPr lang="en-US" dirty="0"/>
              <a:t> </a:t>
            </a:r>
            <a:r>
              <a:rPr lang="en-US" sz="1600" dirty="0"/>
              <a:t>- practically as well from the cost side, the Ta content is limited by the chosen RRR value</a:t>
            </a:r>
          </a:p>
          <a:p>
            <a:r>
              <a:rPr lang="en-US" sz="1600" dirty="0"/>
              <a:t> - the table is showing some samples how we have to reduce the Interstitials by increased Ta content to get the</a:t>
            </a:r>
          </a:p>
          <a:p>
            <a:r>
              <a:rPr lang="en-US" sz="1600" dirty="0"/>
              <a:t>   same RRR result.</a:t>
            </a:r>
          </a:p>
          <a:p>
            <a:r>
              <a:rPr lang="en-US" sz="1600" dirty="0"/>
              <a:t> - calculation done for RRR 350 and for RRR 250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 - a significant </a:t>
            </a:r>
            <a:r>
              <a:rPr lang="en-US" sz="1600" dirty="0">
                <a:solidFill>
                  <a:srgbClr val="00B0F0"/>
                </a:solidFill>
              </a:rPr>
              <a:t>higher Ta content </a:t>
            </a:r>
            <a:r>
              <a:rPr lang="en-US" sz="1600" dirty="0"/>
              <a:t>is feasible for </a:t>
            </a:r>
            <a:r>
              <a:rPr lang="en-US" sz="1600" dirty="0">
                <a:solidFill>
                  <a:srgbClr val="00B0F0"/>
                </a:solidFill>
              </a:rPr>
              <a:t>RRR values of 250 </a:t>
            </a:r>
            <a:r>
              <a:rPr lang="en-US" sz="1600" dirty="0"/>
              <a:t>and less, but costs will increase by additional </a:t>
            </a:r>
          </a:p>
          <a:p>
            <a:r>
              <a:rPr lang="en-US" sz="1600" dirty="0"/>
              <a:t>   </a:t>
            </a:r>
            <a:r>
              <a:rPr lang="en-US" sz="1600" dirty="0" err="1"/>
              <a:t>remelts</a:t>
            </a:r>
            <a:r>
              <a:rPr lang="en-US" sz="1600" dirty="0"/>
              <a:t> to reduce the gases</a:t>
            </a:r>
          </a:p>
          <a:p>
            <a:r>
              <a:rPr lang="en-US" sz="1600" dirty="0"/>
              <a:t> - a significant </a:t>
            </a:r>
            <a:r>
              <a:rPr lang="en-US" sz="1600" dirty="0">
                <a:solidFill>
                  <a:srgbClr val="FF0000"/>
                </a:solidFill>
              </a:rPr>
              <a:t>higher Ta content</a:t>
            </a:r>
            <a:r>
              <a:rPr lang="en-US" sz="1600" dirty="0"/>
              <a:t> for </a:t>
            </a:r>
            <a:r>
              <a:rPr lang="en-US" sz="1600" dirty="0">
                <a:solidFill>
                  <a:srgbClr val="FF0000"/>
                </a:solidFill>
              </a:rPr>
              <a:t>RRR &gt; 300 </a:t>
            </a:r>
            <a:r>
              <a:rPr lang="en-US" sz="1600" dirty="0"/>
              <a:t>will increase </a:t>
            </a:r>
            <a:r>
              <a:rPr lang="en-US" sz="1600" dirty="0">
                <a:solidFill>
                  <a:srgbClr val="FF0000"/>
                </a:solidFill>
              </a:rPr>
              <a:t>the cost </a:t>
            </a:r>
            <a:r>
              <a:rPr lang="en-US" sz="1600" dirty="0"/>
              <a:t>as the No. of </a:t>
            </a:r>
            <a:r>
              <a:rPr lang="en-US" sz="1600" dirty="0" err="1"/>
              <a:t>remelts</a:t>
            </a:r>
            <a:r>
              <a:rPr lang="en-US" sz="1600" dirty="0"/>
              <a:t> has be increased to get </a:t>
            </a:r>
          </a:p>
          <a:p>
            <a:r>
              <a:rPr lang="en-US" sz="1600" dirty="0"/>
              <a:t>   the low Interstitials level</a:t>
            </a:r>
          </a:p>
          <a:p>
            <a:r>
              <a:rPr lang="en-US" sz="1600" dirty="0"/>
              <a:t> - the higher the RRR value the more critical is the Ta content, as the gases has to reduced dramatically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56" y="3212597"/>
            <a:ext cx="4676737" cy="155103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6459" y="2463304"/>
            <a:ext cx="5036544" cy="255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9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eraeusBLUE">
  <a:themeElements>
    <a:clrScheme name="HeraeusBLUE">
      <a:dk1>
        <a:srgbClr val="000000"/>
      </a:dk1>
      <a:lt1>
        <a:srgbClr val="FFFFFF"/>
      </a:lt1>
      <a:dk2>
        <a:srgbClr val="7D8890"/>
      </a:dk2>
      <a:lt2>
        <a:srgbClr val="FFFFFF"/>
      </a:lt2>
      <a:accent1>
        <a:srgbClr val="007EB9"/>
      </a:accent1>
      <a:accent2>
        <a:srgbClr val="409ECB"/>
      </a:accent2>
      <a:accent3>
        <a:srgbClr val="73B8D9"/>
      </a:accent3>
      <a:accent4>
        <a:srgbClr val="A6D2E7"/>
      </a:accent4>
      <a:accent5>
        <a:srgbClr val="7D8890"/>
      </a:accent5>
      <a:accent6>
        <a:srgbClr val="9EA6AC"/>
      </a:accent6>
      <a:hlink>
        <a:srgbClr val="007EB9"/>
      </a:hlink>
      <a:folHlink>
        <a:srgbClr val="7D8890"/>
      </a:folHlink>
    </a:clrScheme>
    <a:fontScheme name="Arial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tx2">
            <a:lumMod val="40000"/>
            <a:lumOff val="60000"/>
          </a:schemeClr>
        </a:solidFill>
        <a:ln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2">
                <a:lumMod val="75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6350"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>
          <a:defRPr dirty="0" err="1" smtClean="0">
            <a:solidFill>
              <a:schemeClr val="tx2">
                <a:lumMod val="75000"/>
              </a:schemeClr>
            </a:solidFill>
          </a:defRPr>
        </a:defPPr>
      </a:lstStyle>
    </a:txDef>
  </a:objectDefaults>
  <a:extraClrSchemeLst/>
  <a:custClrLst>
    <a:custClr name="Gray100">
      <a:srgbClr val="7D8890"/>
    </a:custClr>
    <a:custClr name="Gray75">
      <a:srgbClr val="9EA6AC"/>
    </a:custClr>
    <a:custClr name="Gray55">
      <a:srgbClr val="B8BEC2"/>
    </a:custClr>
    <a:custClr name="Gray35">
      <a:srgbClr val="D2D5D8"/>
    </a:custClr>
    <a:custClr name="Green100">
      <a:srgbClr val="72B904"/>
    </a:custClr>
    <a:custClr name="Green75">
      <a:srgbClr val="95CB43"/>
    </a:custClr>
    <a:custClr name="Green55">
      <a:srgbClr val="B2D975"/>
    </a:custClr>
    <a:custClr name="Green35">
      <a:srgbClr val="CEE7A7"/>
    </a:custClr>
    <a:custClr name="Orange100">
      <a:srgbClr val="EF8700"/>
    </a:custClr>
    <a:custClr name="Orange75">
      <a:srgbClr val="F3A540"/>
    </a:custClr>
    <a:custClr name="Orange55">
      <a:srgbClr val="F6BD73"/>
    </a:custClr>
    <a:custClr name="Orange35">
      <a:srgbClr val="F9D5A6"/>
    </a:custClr>
    <a:custClr name="Blue100">
      <a:srgbClr val="007EB9"/>
    </a:custClr>
    <a:custClr name="Blue75">
      <a:srgbClr val="409ECB"/>
    </a:custClr>
    <a:custClr name="Blue55">
      <a:srgbClr val="73B8D9"/>
    </a:custClr>
    <a:custClr name="Blue35">
      <a:srgbClr val="A6D2E7"/>
    </a:custClr>
    <a:custClr name="Violet100">
      <a:srgbClr val="9B006B"/>
    </a:custClr>
    <a:custClr name="Violet75">
      <a:srgbClr val="B44090"/>
    </a:custClr>
    <a:custClr name="Violet55">
      <a:srgbClr val="C873AE"/>
    </a:custClr>
    <a:custClr name="Violet35">
      <a:srgbClr val="DCA6CB"/>
    </a:custClr>
    <a:custClr name="Yellow100">
      <a:srgbClr val="FFD200"/>
    </a:custClr>
  </a:custClrLst>
  <a:extLst>
    <a:ext uri="{05A4C25C-085E-4340-85A3-A5531E510DB2}">
      <thm15:themeFamily xmlns:thm15="http://schemas.microsoft.com/office/thememl/2012/main" name="Presentation27" id="{999FA9CE-0194-442B-8A4A-85B892E993E0}" vid="{F256F68D-9449-4416-86EC-EA4162F9BB68}"/>
    </a:ext>
  </a:extLst>
</a:theme>
</file>

<file path=ppt/theme/theme2.xml><?xml version="1.0" encoding="utf-8"?>
<a:theme xmlns:a="http://schemas.openxmlformats.org/drawingml/2006/main" name="Office Theme">
  <a:themeElements>
    <a:clrScheme name="HeraeusBLUE">
      <a:dk1>
        <a:srgbClr val="000000"/>
      </a:dk1>
      <a:lt1>
        <a:srgbClr val="FFFFFF"/>
      </a:lt1>
      <a:dk2>
        <a:srgbClr val="7D8890"/>
      </a:dk2>
      <a:lt2>
        <a:srgbClr val="FFFFFF"/>
      </a:lt2>
      <a:accent1>
        <a:srgbClr val="007EB9"/>
      </a:accent1>
      <a:accent2>
        <a:srgbClr val="409ECB"/>
      </a:accent2>
      <a:accent3>
        <a:srgbClr val="73B8D9"/>
      </a:accent3>
      <a:accent4>
        <a:srgbClr val="A6D2E7"/>
      </a:accent4>
      <a:accent5>
        <a:srgbClr val="7D8890"/>
      </a:accent5>
      <a:accent6>
        <a:srgbClr val="9EA6AC"/>
      </a:accent6>
      <a:hlink>
        <a:srgbClr val="7D8890"/>
      </a:hlink>
      <a:folHlink>
        <a:srgbClr val="7D889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HeraeusBLUE">
      <a:dk1>
        <a:srgbClr val="000000"/>
      </a:dk1>
      <a:lt1>
        <a:srgbClr val="FFFFFF"/>
      </a:lt1>
      <a:dk2>
        <a:srgbClr val="7D8890"/>
      </a:dk2>
      <a:lt2>
        <a:srgbClr val="FFFFFF"/>
      </a:lt2>
      <a:accent1>
        <a:srgbClr val="007EB9"/>
      </a:accent1>
      <a:accent2>
        <a:srgbClr val="409ECB"/>
      </a:accent2>
      <a:accent3>
        <a:srgbClr val="73B8D9"/>
      </a:accent3>
      <a:accent4>
        <a:srgbClr val="A6D2E7"/>
      </a:accent4>
      <a:accent5>
        <a:srgbClr val="7D8890"/>
      </a:accent5>
      <a:accent6>
        <a:srgbClr val="9EA6AC"/>
      </a:accent6>
      <a:hlink>
        <a:srgbClr val="7D8890"/>
      </a:hlink>
      <a:folHlink>
        <a:srgbClr val="7D889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14_Heraeus_Master_Industrial_Appl_1</Template>
  <TotalTime>14</TotalTime>
  <Words>1857</Words>
  <Application>Microsoft Macintosh PowerPoint</Application>
  <PresentationFormat>ユーザー設定</PresentationFormat>
  <Paragraphs>880</Paragraphs>
  <Slides>21</Slides>
  <Notes>20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7" baseType="lpstr">
      <vt:lpstr>Microsoft YaHei</vt:lpstr>
      <vt:lpstr>Arial</vt:lpstr>
      <vt:lpstr>Arial Black</vt:lpstr>
      <vt:lpstr>Calibri</vt:lpstr>
      <vt:lpstr>Wingdings</vt:lpstr>
      <vt:lpstr>HeraeusBLUE</vt:lpstr>
      <vt:lpstr>TTC WG-2 focusing on Nb Material – Properties and Specifications</vt:lpstr>
      <vt:lpstr>Hello to the TTC Meeting at Riken</vt:lpstr>
      <vt:lpstr>Tesla shape cavities - material and components</vt:lpstr>
      <vt:lpstr>RF SC Landscape</vt:lpstr>
      <vt:lpstr>Heraeus comments to the questionnaire of the TTC Chairs</vt:lpstr>
      <vt:lpstr>Heraeus comments to the questionnaire of the TTC Chairs</vt:lpstr>
      <vt:lpstr>Heraeus comments to the questionnaire of the TTC Chairs</vt:lpstr>
      <vt:lpstr>Heraeus comments to the questionnaire of the TTC Chairs</vt:lpstr>
      <vt:lpstr>Heraeus comments to the questionnaire of the TTC Chairs</vt:lpstr>
      <vt:lpstr>Heraeus comments to the questionnaire of the TTC Chairs</vt:lpstr>
      <vt:lpstr>Heraeus comments to the questionnaire of the TTC Chairs</vt:lpstr>
      <vt:lpstr>Heraeus comments to the questionnaire of the TTC Chairs</vt:lpstr>
      <vt:lpstr>Heraeus comments to the questionnaire of the TTC Chairs</vt:lpstr>
      <vt:lpstr>PowerPoint プレゼンテーション</vt:lpstr>
      <vt:lpstr>Harmonization - Material and component reference</vt:lpstr>
      <vt:lpstr>Harmonization - Material and component reference</vt:lpstr>
      <vt:lpstr>Harmonization - Material and component reference</vt:lpstr>
      <vt:lpstr>Harmonization - Material and component reference</vt:lpstr>
      <vt:lpstr>Harmonization - Material and component reference</vt:lpstr>
      <vt:lpstr>Harmonization - Material and component reference</vt:lpstr>
      <vt:lpstr>Harmonization - Material and component reference</vt:lpstr>
    </vt:vector>
  </TitlesOfParts>
  <Company>Heraeus infosystems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Refraktärmetalle</dc:title>
  <dc:creator>Spaniol, Bernd</dc:creator>
  <cp:lastModifiedBy>Yamamoto Akira</cp:lastModifiedBy>
  <cp:revision>121</cp:revision>
  <cp:lastPrinted>2017-04-11T11:53:50Z</cp:lastPrinted>
  <dcterms:created xsi:type="dcterms:W3CDTF">2016-10-06T13:01:41Z</dcterms:created>
  <dcterms:modified xsi:type="dcterms:W3CDTF">2018-06-20T21:09:27Z</dcterms:modified>
</cp:coreProperties>
</file>