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1005" r:id="rId3"/>
    <p:sldId id="1015" r:id="rId4"/>
    <p:sldId id="1018" r:id="rId5"/>
    <p:sldId id="1014" r:id="rId6"/>
    <p:sldId id="1016" r:id="rId7"/>
    <p:sldId id="1006" r:id="rId8"/>
    <p:sldId id="1007" r:id="rId9"/>
    <p:sldId id="1008" r:id="rId10"/>
    <p:sldId id="1009" r:id="rId11"/>
    <p:sldId id="1010" r:id="rId12"/>
    <p:sldId id="1020" r:id="rId13"/>
    <p:sldId id="624" r:id="rId14"/>
    <p:sldId id="662" r:id="rId15"/>
    <p:sldId id="671" r:id="rId16"/>
    <p:sldId id="675" r:id="rId17"/>
    <p:sldId id="641" r:id="rId18"/>
  </p:sldIdLst>
  <p:sldSz cx="9144000" cy="6858000" type="screen4x3"/>
  <p:notesSz cx="6858000" cy="9144000"/>
  <p:custShowLst>
    <p:custShow name="RRR説明" id="0">
      <p:sldLst/>
    </p:custShow>
  </p:custShow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79367" autoAdjust="0"/>
  </p:normalViewPr>
  <p:slideViewPr>
    <p:cSldViewPr snapToGrid="0" snapToObjects="1">
      <p:cViewPr varScale="1">
        <p:scale>
          <a:sx n="115" d="100"/>
          <a:sy n="115" d="100"/>
        </p:scale>
        <p:origin x="1208" y="200"/>
      </p:cViewPr>
      <p:guideLst>
        <p:guide orient="horz" pos="21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>
            <a:extLst>
              <a:ext uri="{FF2B5EF4-FFF2-40B4-BE49-F238E27FC236}">
                <a16:creationId xmlns:a16="http://schemas.microsoft.com/office/drawing/2014/main" id="{3217C5F3-CAA6-7C41-846D-19BC85BE43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5523" name="Rectangle 3">
            <a:extLst>
              <a:ext uri="{FF2B5EF4-FFF2-40B4-BE49-F238E27FC236}">
                <a16:creationId xmlns:a16="http://schemas.microsoft.com/office/drawing/2014/main" id="{921B4A8E-8778-3D43-8A49-53463C2C2B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5524" name="Rectangle 4">
            <a:extLst>
              <a:ext uri="{FF2B5EF4-FFF2-40B4-BE49-F238E27FC236}">
                <a16:creationId xmlns:a16="http://schemas.microsoft.com/office/drawing/2014/main" id="{850B1492-3873-D244-981A-8CF892B0EE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75525" name="Rectangle 5">
            <a:extLst>
              <a:ext uri="{FF2B5EF4-FFF2-40B4-BE49-F238E27FC236}">
                <a16:creationId xmlns:a16="http://schemas.microsoft.com/office/drawing/2014/main" id="{91836833-7526-9E46-98F1-7FAA717F5A0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D02871F-571A-2E47-A604-0EBA4A3FE2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7D66F60-BE53-C440-86D7-0762AE794C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D6C6B48-CEBA-2744-AE45-BA79149567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8B64FF1-9711-DB4E-8F20-316C212D6D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EB70C10F-1A7C-DB4B-AC8A-0688BBB227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  <a:endParaRPr lang="en-US" altLang="ja-JP" noProof="0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BB22EDCC-CA31-9541-9B7B-68960308CE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2AEE783D-7C11-AA40-9442-7E01DB106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7B198D0-8B5F-F646-B153-BA39339A2E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81" charset="0"/>
        <a:ea typeface="ＭＳ Ｐゴシック" pitchFamily="81" charset="-128"/>
        <a:cs typeface="ＭＳ Ｐゴシック" pitchFamily="8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81" charset="0"/>
        <a:ea typeface="ＭＳ Ｐゴシック" pitchFamily="8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81" charset="0"/>
        <a:ea typeface="ＭＳ Ｐゴシック" pitchFamily="8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81" charset="0"/>
        <a:ea typeface="ＭＳ Ｐゴシック" pitchFamily="8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81" charset="0"/>
        <a:ea typeface="ＭＳ Ｐゴシック" pitchFamily="8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9524331B-ED10-0B4B-A760-853D98D8CD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91AC7B-A0F3-0B45-8234-2D1CD23E89AC}" type="slidenum">
              <a:rPr lang="en-US" altLang="ja-JP">
                <a:ea typeface="Osaka" panose="020B0600000000000000" pitchFamily="34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Osaka" panose="020B0600000000000000" pitchFamily="34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B7FAEAD0-5298-A240-91B4-0CB2908D3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F283507-0DB3-9E48-960D-70C633FCCC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solidFill>
                <a:srgbClr val="E02D13"/>
              </a:solidFill>
              <a:latin typeface="Helvetica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13E86D19-5BB1-7841-8C02-7CC36BFAE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F933BB1C-0AD6-614B-9514-DD52B626D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46C7705D-9379-6045-83B5-762413955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69055A04-5C4E-7D4A-8D27-9A2A0FF7B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91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59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71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6910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2073-085F-6D40-9D9A-BE5C18B808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214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7BBE433-D5E2-F849-A5AA-991A7344C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C76685D-11E0-BE4B-A911-ED67F7B18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3050CB41-4B13-9A43-8D91-7E684532DD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D440322-4394-4F4F-826A-14D6834C3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E662DF9-640B-1547-9309-BEC5DDAF70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DEDB6EF-E331-CA4B-926E-12A9A306F8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151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63500"/>
            <a:ext cx="2165350" cy="6321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63500"/>
            <a:ext cx="6343650" cy="6321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64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タイトル、テキスト、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F3A503-2E71-5F4D-9F6C-FCDD581E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3500"/>
            <a:ext cx="7772400" cy="762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8BE5E2-A338-E64D-8FC5-CF9B8D1239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9400" y="974725"/>
            <a:ext cx="4254500" cy="5410200"/>
          </a:xfrm>
        </p:spPr>
        <p:txBody>
          <a:bodyPr/>
          <a:lstStyle/>
          <a:p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グラフ プレースホルダー 3">
            <a:extLst>
              <a:ext uri="{FF2B5EF4-FFF2-40B4-BE49-F238E27FC236}">
                <a16:creationId xmlns:a16="http://schemas.microsoft.com/office/drawing/2014/main" id="{FCDCBB58-C6E3-494B-B51F-40DFCBB360CB}"/>
              </a:ext>
            </a:extLst>
          </p:cNvPr>
          <p:cNvSpPr>
            <a:spLocks noGrp="1"/>
          </p:cNvSpPr>
          <p:nvPr>
            <p:ph type="chart" sz="half" idx="2"/>
          </p:nvPr>
        </p:nvSpPr>
        <p:spPr>
          <a:xfrm>
            <a:off x="4686300" y="974725"/>
            <a:ext cx="4254500" cy="5410200"/>
          </a:xfrm>
        </p:spPr>
        <p:txBody>
          <a:bodyPr/>
          <a:lstStyle/>
          <a:p>
            <a:pPr lvl="0"/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799689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9FF6-EC49-8D4D-91E9-61C175BC7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FCA39ED-381B-104F-922D-AE6F921AC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73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A69D559F-C349-D246-B8A2-EA48E79A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346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974725"/>
            <a:ext cx="4254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74725"/>
            <a:ext cx="4254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955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5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98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01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55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557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43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23" name="Rectangle 7">
            <a:extLst>
              <a:ext uri="{FF2B5EF4-FFF2-40B4-BE49-F238E27FC236}">
                <a16:creationId xmlns:a16="http://schemas.microsoft.com/office/drawing/2014/main" id="{4B61D55E-3BB8-A344-B9FC-98019F0A1D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84925"/>
            <a:ext cx="9144000" cy="473075"/>
          </a:xfrm>
          <a:prstGeom prst="rect">
            <a:avLst/>
          </a:prstGeom>
          <a:gradFill rotWithShape="0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ja-JP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0EEE6426-BBC3-3D45-BCBC-6632A07AA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635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  <a:endParaRPr lang="en-US" altLang="ja-JP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A87D90B5-D0EB-754C-8C67-D3E81F252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79400" y="974725"/>
            <a:ext cx="866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C0166A81-00C4-2147-B116-1339DA96F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444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82026" name="Text Box 10">
            <a:extLst>
              <a:ext uri="{FF2B5EF4-FFF2-40B4-BE49-F238E27FC236}">
                <a16:creationId xmlns:a16="http://schemas.microsoft.com/office/drawing/2014/main" id="{8E3C0D0A-8820-5040-B836-889136B64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591300"/>
            <a:ext cx="33009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b="1">
                <a:solidFill>
                  <a:schemeClr val="bg1"/>
                </a:solidFill>
              </a:rPr>
              <a:t>TESLA Technology Collaboration Meeting 2018 at RIKEN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1EBBE7CC-C295-7343-9499-22674AA07B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21563" y="6591300"/>
            <a:ext cx="1620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900" b="1">
                <a:solidFill>
                  <a:schemeClr val="bg1"/>
                </a:solidFill>
                <a:latin typeface="Verdana" panose="020B0604030504040204" pitchFamily="34" charset="0"/>
              </a:rPr>
              <a:t>Tokyo Denkai Co., Ltd.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1" charset="0"/>
          <a:ea typeface="Osaka" pitchFamily="81" charset="-128"/>
          <a:cs typeface="Osaka" pitchFamily="8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2E06182-AEFC-4B41-9087-771F8138CA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93850"/>
            <a:ext cx="9144000" cy="1974850"/>
          </a:xfrm>
        </p:spPr>
        <p:txBody>
          <a:bodyPr/>
          <a:lstStyle/>
          <a:p>
            <a:pPr eaLnBrk="1" hangingPunct="1"/>
            <a:r>
              <a:rPr lang="en-US" altLang="ja-JP" dirty="0"/>
              <a:t>Answering to your questions </a:t>
            </a:r>
            <a:endParaRPr lang="en-US" altLang="ja-JP" sz="2800" dirty="0"/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959F1F7C-A1BA-7A45-8E66-9F5727BCC42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47788" y="3835400"/>
            <a:ext cx="6440487" cy="1325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kumimoji="1" lang="en-US" altLang="ja-JP" dirty="0">
                <a:ea typeface="ＭＳ Ｐゴシック" panose="020B0600070205080204" pitchFamily="34" charset="-128"/>
              </a:rPr>
              <a:t>Hiroaki </a:t>
            </a:r>
            <a:r>
              <a:rPr kumimoji="1" lang="en-US" altLang="ja-JP" dirty="0" err="1">
                <a:ea typeface="ＭＳ Ｐゴシック" panose="020B0600070205080204" pitchFamily="34" charset="-128"/>
              </a:rPr>
              <a:t>Umezawa</a:t>
            </a:r>
            <a:endParaRPr kumimoji="1" lang="en-US" altLang="ja-JP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Tx/>
              <a:buNone/>
            </a:pPr>
            <a:r>
              <a:rPr kumimoji="1" lang="en-US" altLang="ja-JP">
                <a:ea typeface="ＭＳ Ｐゴシック" panose="020B0600070205080204" pitchFamily="34" charset="-128"/>
              </a:rPr>
              <a:t>CTO</a:t>
            </a:r>
          </a:p>
          <a:p>
            <a:pPr marL="0" indent="0" algn="ctr" eaLnBrk="1" hangingPunct="1">
              <a:buFontTx/>
              <a:buNone/>
            </a:pPr>
            <a:r>
              <a:rPr kumimoji="1" lang="en-US" altLang="ja-JP">
                <a:ea typeface="ＭＳ Ｐゴシック" panose="020B0600070205080204" pitchFamily="34" charset="-128"/>
              </a:rPr>
              <a:t>Tokyo </a:t>
            </a:r>
            <a:r>
              <a:rPr kumimoji="1" lang="en-US" altLang="ja-JP" err="1">
                <a:ea typeface="ＭＳ Ｐゴシック" panose="020B0600070205080204" pitchFamily="34" charset="-128"/>
              </a:rPr>
              <a:t>Denkai</a:t>
            </a:r>
            <a:r>
              <a:rPr kumimoji="1" lang="en-US" altLang="ja-JP">
                <a:ea typeface="ＭＳ Ｐゴシック" panose="020B0600070205080204" pitchFamily="34" charset="-128"/>
              </a:rPr>
              <a:t> Co., Ltd.</a:t>
            </a:r>
          </a:p>
        </p:txBody>
      </p:sp>
      <p:pic>
        <p:nvPicPr>
          <p:cNvPr id="4099" name="Picture 7">
            <a:extLst>
              <a:ext uri="{FF2B5EF4-FFF2-40B4-BE49-F238E27FC236}">
                <a16:creationId xmlns:a16="http://schemas.microsoft.com/office/drawing/2014/main" id="{EBA4B537-D39D-2145-91BC-D518EC49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46153"/>
            <a:ext cx="26987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100749"/>
            <a:ext cx="8171438" cy="94603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1800" i="1" u="sng">
                <a:solidFill>
                  <a:srgbClr val="0070C0"/>
                </a:solidFill>
                <a:latin typeface="Helvetica" pitchFamily="2" charset="0"/>
              </a:rPr>
              <a:t>Q5</a:t>
            </a:r>
            <a:r>
              <a:rPr kumimoji="1" lang="en-US" altLang="ja-JP" sz="1800" i="1" u="sng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lang="en-US" altLang="ja-JP" sz="2700">
                <a:latin typeface="Helvetica" pitchFamily="2" charset="0"/>
              </a:rPr>
              <a:t> </a:t>
            </a:r>
            <a:r>
              <a:rPr lang="en-US" altLang="ja-JP" sz="1650" i="1">
                <a:solidFill>
                  <a:srgbClr val="0070C0"/>
                </a:solidFill>
                <a:latin typeface="Helvetica" pitchFamily="2" charset="0"/>
              </a:rPr>
              <a:t>Would it be possible to determine the damage-layer thickness of completed rolled sheets or sliced disks?  If yes, What is the reproducibility of damage-layer thickness?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440510" y="2149954"/>
            <a:ext cx="8171438" cy="35402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u="sng" dirty="0">
                <a:latin typeface="Helvetica" pitchFamily="2" charset="0"/>
              </a:rPr>
              <a:t>Advice/Comment/Information:</a:t>
            </a:r>
          </a:p>
          <a:p>
            <a:endParaRPr lang="en-US" altLang="ja-JP" sz="2100" b="1" dirty="0"/>
          </a:p>
          <a:p>
            <a:r>
              <a:rPr lang="en-US" altLang="ja-JP" sz="2100" b="1" dirty="0"/>
              <a:t>We do not know if it is possible to determine.</a:t>
            </a:r>
          </a:p>
          <a:p>
            <a:r>
              <a:rPr lang="en-US" altLang="ja-JP" sz="2100" b="1" dirty="0"/>
              <a:t>We have not measured the damage-layer thickness, nor have not tried to measure it.</a:t>
            </a:r>
            <a:endParaRPr lang="ja-JP" altLang="en-US" sz="2100" b="1"/>
          </a:p>
        </p:txBody>
      </p:sp>
    </p:spTree>
    <p:extLst>
      <p:ext uri="{BB962C8B-B14F-4D97-AF65-F5344CB8AC3E}">
        <p14:creationId xmlns:p14="http://schemas.microsoft.com/office/powerpoint/2010/main" val="23032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100749"/>
            <a:ext cx="8171438" cy="65513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800" i="1" u="sng">
                <a:solidFill>
                  <a:srgbClr val="0070C0"/>
                </a:solidFill>
                <a:latin typeface="Helvetica" pitchFamily="2" charset="0"/>
              </a:rPr>
              <a:t>Q6</a:t>
            </a:r>
            <a:r>
              <a:rPr kumimoji="1" lang="en-US" altLang="ja-JP" sz="1800" i="1" u="sng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1800" i="1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1800" i="1">
                <a:solidFill>
                  <a:srgbClr val="0070C0"/>
                </a:solidFill>
                <a:latin typeface="Helvetica" pitchFamily="2" charset="0"/>
              </a:rPr>
              <a:t>Any other specific advices?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440510" y="1862302"/>
            <a:ext cx="8171438" cy="382794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u="sng" dirty="0">
                <a:latin typeface="Helvetica" pitchFamily="2" charset="0"/>
              </a:rPr>
              <a:t>Advice/Comment/Information:</a:t>
            </a:r>
          </a:p>
          <a:p>
            <a:r>
              <a:rPr lang="en-US" altLang="ja-JP" sz="2100" b="1" dirty="0"/>
              <a:t>LG or FG?  Cavity vendor knows very well about the difference between LG/FG in usage-wise.</a:t>
            </a:r>
          </a:p>
          <a:p>
            <a:r>
              <a:rPr lang="en-US" altLang="ja-JP" sz="2100" b="1" dirty="0"/>
              <a:t>Also, Low RRR will influence to production yield of cavity.</a:t>
            </a:r>
          </a:p>
        </p:txBody>
      </p:sp>
    </p:spTree>
    <p:extLst>
      <p:ext uri="{BB962C8B-B14F-4D97-AF65-F5344CB8AC3E}">
        <p14:creationId xmlns:p14="http://schemas.microsoft.com/office/powerpoint/2010/main" val="237665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C9651-0185-F94B-A4B7-FDBBF8BE6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9A5695-8A4E-9D4A-840A-6FCDEE935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800" b="1" dirty="0"/>
              <a:t>We, Tokyo </a:t>
            </a:r>
            <a:r>
              <a:rPr lang="en-US" altLang="ja-JP" sz="2800" b="1" dirty="0" err="1"/>
              <a:t>Denkai</a:t>
            </a:r>
            <a:r>
              <a:rPr lang="en-US" altLang="ja-JP" sz="2800" b="1" dirty="0"/>
              <a:t> can provide both FG and LG.</a:t>
            </a:r>
          </a:p>
          <a:p>
            <a:r>
              <a:rPr lang="en-US" altLang="ja-JP" sz="2800" b="1" dirty="0"/>
              <a:t>We have installed multi-wire-saw in our facility with capital investment of 1 million dollars.</a:t>
            </a:r>
          </a:p>
          <a:p>
            <a:r>
              <a:rPr lang="en-US" altLang="ja-JP" sz="2800" b="1" dirty="0"/>
              <a:t>We are capable in EB-melting &amp; multi-wire-saw cutting.</a:t>
            </a:r>
          </a:p>
          <a:p>
            <a:r>
              <a:rPr lang="en-US" altLang="ja-JP" sz="2800" b="1" dirty="0"/>
              <a:t>Increasing LG disc demand is welcome with us.</a:t>
            </a:r>
          </a:p>
          <a:p>
            <a:r>
              <a:rPr lang="en-US" altLang="ja-JP" sz="2800" b="1"/>
              <a:t>We will do our best whatever ILC choose LG or FG.</a:t>
            </a:r>
          </a:p>
        </p:txBody>
      </p:sp>
    </p:spTree>
    <p:extLst>
      <p:ext uri="{BB962C8B-B14F-4D97-AF65-F5344CB8AC3E}">
        <p14:creationId xmlns:p14="http://schemas.microsoft.com/office/powerpoint/2010/main" val="1475280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>
            <a:extLst>
              <a:ext uri="{FF2B5EF4-FFF2-40B4-BE49-F238E27FC236}">
                <a16:creationId xmlns:a16="http://schemas.microsoft.com/office/drawing/2014/main" id="{FD2E1BC7-622C-8846-9202-01CEF87F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275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ja-JP" sz="4400"/>
          </a:p>
        </p:txBody>
      </p:sp>
      <p:sp>
        <p:nvSpPr>
          <p:cNvPr id="30722" name="Rectangle 9">
            <a:extLst>
              <a:ext uri="{FF2B5EF4-FFF2-40B4-BE49-F238E27FC236}">
                <a16:creationId xmlns:a16="http://schemas.microsoft.com/office/drawing/2014/main" id="{6447C35C-9260-0049-83F7-7A1B220B092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kumimoji="1" lang="en-US" altLang="ja-JP">
                <a:solidFill>
                  <a:schemeClr val="tx1"/>
                </a:solidFill>
                <a:ea typeface="ＭＳ Ｐゴシック" panose="020B0600070205080204" pitchFamily="34" charset="-128"/>
              </a:rPr>
              <a:t>Thank you for your attention.</a:t>
            </a:r>
            <a:endParaRPr lang="ja-JP" altLang="en-US"/>
          </a:p>
        </p:txBody>
      </p:sp>
      <p:pic>
        <p:nvPicPr>
          <p:cNvPr id="30723" name="Picture 13">
            <a:extLst>
              <a:ext uri="{FF2B5EF4-FFF2-40B4-BE49-F238E27FC236}">
                <a16:creationId xmlns:a16="http://schemas.microsoft.com/office/drawing/2014/main" id="{B0F7FEAD-D324-EA4D-863B-F3D4111D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2882900"/>
            <a:ext cx="269875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14" descr="焼鈍炉S_denkai8_19_027">
            <a:extLst>
              <a:ext uri="{FF2B5EF4-FFF2-40B4-BE49-F238E27FC236}">
                <a16:creationId xmlns:a16="http://schemas.microsoft.com/office/drawing/2014/main" id="{5E218CF6-2331-0A4D-B545-5648C6EC0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1257300"/>
            <a:ext cx="3267075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B83CC8D-12FA-9C48-8CF9-412A309D80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ja-JP" sz="4400" dirty="0"/>
              <a:t>Back Up Slides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DD0F3770-BB19-F944-9940-587ACC957F0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ja-JP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26">
            <a:extLst>
              <a:ext uri="{FF2B5EF4-FFF2-40B4-BE49-F238E27FC236}">
                <a16:creationId xmlns:a16="http://schemas.microsoft.com/office/drawing/2014/main" id="{092DD5DE-569A-AA41-8FCC-A690A6A99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Automatic Etching Machine</a:t>
            </a:r>
          </a:p>
        </p:txBody>
      </p:sp>
      <p:pic>
        <p:nvPicPr>
          <p:cNvPr id="16386" name="Picture 1030" descr="自動酸処理装置2">
            <a:extLst>
              <a:ext uri="{FF2B5EF4-FFF2-40B4-BE49-F238E27FC236}">
                <a16:creationId xmlns:a16="http://schemas.microsoft.com/office/drawing/2014/main" id="{E142067B-7BF9-E64A-BC83-BF32C850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0226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31" descr="自動酸処理装置1">
            <a:extLst>
              <a:ext uri="{FF2B5EF4-FFF2-40B4-BE49-F238E27FC236}">
                <a16:creationId xmlns:a16="http://schemas.microsoft.com/office/drawing/2014/main" id="{94516D54-45AF-7141-BD76-6A998124F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192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1AC3861-FF0D-4041-89A1-C82DD6A9A5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Micrographs</a:t>
            </a:r>
          </a:p>
        </p:txBody>
      </p:sp>
      <p:pic>
        <p:nvPicPr>
          <p:cNvPr id="26626" name="Picture 4" descr="過焼鈍061003-103353">
            <a:extLst>
              <a:ext uri="{FF2B5EF4-FFF2-40B4-BE49-F238E27FC236}">
                <a16:creationId xmlns:a16="http://schemas.microsoft.com/office/drawing/2014/main" id="{3B455285-B65D-444A-8AE2-7014C55AD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3641725"/>
            <a:ext cx="3246437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6" descr="一部未焼鈍051021-135859">
            <a:extLst>
              <a:ext uri="{FF2B5EF4-FFF2-40B4-BE49-F238E27FC236}">
                <a16:creationId xmlns:a16="http://schemas.microsoft.com/office/drawing/2014/main" id="{E04A8D72-3916-114C-A1A6-A3C64E236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3641725"/>
            <a:ext cx="32464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通常結晶051026-154912">
            <a:extLst>
              <a:ext uri="{FF2B5EF4-FFF2-40B4-BE49-F238E27FC236}">
                <a16:creationId xmlns:a16="http://schemas.microsoft.com/office/drawing/2014/main" id="{C7C4CA60-ED02-EE42-B48E-B67E7864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004888"/>
            <a:ext cx="32464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未焼鈍縦横比変更170214_154450_0673_C">
            <a:extLst>
              <a:ext uri="{FF2B5EF4-FFF2-40B4-BE49-F238E27FC236}">
                <a16:creationId xmlns:a16="http://schemas.microsoft.com/office/drawing/2014/main" id="{BFA84EAC-28F6-8340-8039-9AC06FA48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003300"/>
            <a:ext cx="324643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9">
            <a:extLst>
              <a:ext uri="{FF2B5EF4-FFF2-40B4-BE49-F238E27FC236}">
                <a16:creationId xmlns:a16="http://schemas.microsoft.com/office/drawing/2014/main" id="{CB3A62C6-4942-9941-84FC-931A6414B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425" y="2905125"/>
            <a:ext cx="252253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/>
              <a:t>Before Annealing</a:t>
            </a:r>
          </a:p>
        </p:txBody>
      </p:sp>
      <p:sp>
        <p:nvSpPr>
          <p:cNvPr id="26631" name="Text Box 11">
            <a:extLst>
              <a:ext uri="{FF2B5EF4-FFF2-40B4-BE49-F238E27FC236}">
                <a16:creationId xmlns:a16="http://schemas.microsoft.com/office/drawing/2014/main" id="{B1DA1005-F0AB-6F48-964E-FFD0C4CE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546725"/>
            <a:ext cx="314801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/>
              <a:t>Not fully recrystallized</a:t>
            </a:r>
          </a:p>
        </p:txBody>
      </p:sp>
      <p:sp>
        <p:nvSpPr>
          <p:cNvPr id="26632" name="Text Box 12">
            <a:extLst>
              <a:ext uri="{FF2B5EF4-FFF2-40B4-BE49-F238E27FC236}">
                <a16:creationId xmlns:a16="http://schemas.microsoft.com/office/drawing/2014/main" id="{EFCE2951-6705-334A-B6D9-1782A0776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2905125"/>
            <a:ext cx="145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/>
              <a:t>ASTM #6</a:t>
            </a:r>
          </a:p>
        </p:txBody>
      </p:sp>
      <p:sp>
        <p:nvSpPr>
          <p:cNvPr id="26633" name="Text Box 13">
            <a:extLst>
              <a:ext uri="{FF2B5EF4-FFF2-40B4-BE49-F238E27FC236}">
                <a16:creationId xmlns:a16="http://schemas.microsoft.com/office/drawing/2014/main" id="{998DDC32-AD2C-7C4A-A5F7-19EF13A85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546725"/>
            <a:ext cx="145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ja-JP"/>
              <a:t>ASTM #2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製造工程図">
            <a:extLst>
              <a:ext uri="{FF2B5EF4-FFF2-40B4-BE49-F238E27FC236}">
                <a16:creationId xmlns:a16="http://schemas.microsoft.com/office/drawing/2014/main" id="{16F4BB22-5D5D-784D-ADF6-AD790749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762000"/>
            <a:ext cx="81661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5">
            <a:extLst>
              <a:ext uri="{FF2B5EF4-FFF2-40B4-BE49-F238E27FC236}">
                <a16:creationId xmlns:a16="http://schemas.microsoft.com/office/drawing/2014/main" id="{117E4B1A-E2AC-7949-A4C5-62D29CBDDC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/>
              <a:t>Fabrication process of Nb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109" y="1030941"/>
            <a:ext cx="8199254" cy="770029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kumimoji="1" lang="en-US" altLang="ja-JP" sz="1800" i="1" u="sng">
                <a:solidFill>
                  <a:srgbClr val="0070C0"/>
                </a:solidFill>
                <a:latin typeface="Helvetica" pitchFamily="2" charset="0"/>
              </a:rPr>
              <a:t>Q1:</a:t>
            </a:r>
            <a:r>
              <a:rPr kumimoji="1" lang="en-US" altLang="ja-JP" sz="1800" i="1">
                <a:solidFill>
                  <a:srgbClr val="0070C0"/>
                </a:solidFill>
                <a:latin typeface="Helvetica" pitchFamily="2" charset="0"/>
              </a:rPr>
              <a:t>  G</a:t>
            </a:r>
            <a:r>
              <a:rPr lang="en-US" altLang="ja-JP" sz="1800" i="1">
                <a:solidFill>
                  <a:srgbClr val="0070C0"/>
                </a:solidFill>
                <a:latin typeface="Helvetica" pitchFamily="2" charset="0"/>
              </a:rPr>
              <a:t>eneral </a:t>
            </a:r>
            <a:r>
              <a:rPr lang="en-US" altLang="ja-JP" sz="1800" b="1" i="1">
                <a:solidFill>
                  <a:srgbClr val="0070C0"/>
                </a:solidFill>
                <a:latin typeface="Helvetica" pitchFamily="2" charset="0"/>
              </a:rPr>
              <a:t>advices</a:t>
            </a:r>
            <a:r>
              <a:rPr lang="en-US" altLang="ja-JP" sz="1800" i="1">
                <a:solidFill>
                  <a:srgbClr val="0070C0"/>
                </a:solidFill>
                <a:latin typeface="Helvetica" pitchFamily="2" charset="0"/>
              </a:rPr>
              <a:t> on specifications and/or any specific comments on items causing difficulties?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8DF65-07B1-5948-9D1E-6356DD65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109" y="2022504"/>
            <a:ext cx="8199254" cy="3679885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en-US" altLang="ja-JP" sz="1800" b="1" u="sng" dirty="0">
                <a:latin typeface="Helvetica" pitchFamily="2" charset="0"/>
              </a:rPr>
              <a:t>Advice/Comment/</a:t>
            </a:r>
            <a:r>
              <a:rPr kumimoji="1" lang="en-US" altLang="ja-JP" sz="1800" b="1" u="sng" dirty="0" err="1">
                <a:latin typeface="Helvetica" pitchFamily="2" charset="0"/>
              </a:rPr>
              <a:t>Infromation</a:t>
            </a:r>
            <a:r>
              <a:rPr kumimoji="1" lang="en-US" altLang="ja-JP" sz="1800" b="1" u="sng" dirty="0">
                <a:latin typeface="Helvetica" pitchFamily="2" charset="0"/>
              </a:rPr>
              <a:t>:</a:t>
            </a:r>
          </a:p>
          <a:p>
            <a:r>
              <a:rPr lang="en-US" altLang="ja-JP" sz="1800" dirty="0"/>
              <a:t>LG disc does not meet specification of EXFEL, especially in mechanical properties.</a:t>
            </a:r>
          </a:p>
          <a:p>
            <a:r>
              <a:rPr lang="en-US" altLang="ja-JP" sz="1800" dirty="0"/>
              <a:t>If mechanical properties of LG is not so tight, the one for FG should be loosened as well as LG.</a:t>
            </a:r>
          </a:p>
          <a:p>
            <a:r>
              <a:rPr lang="en-US" altLang="ja-JP" sz="1800" dirty="0"/>
              <a:t>Some of the spec of FG is hard to fulfill.</a:t>
            </a:r>
          </a:p>
          <a:p>
            <a:r>
              <a:rPr lang="en-US" altLang="ja-JP" sz="1800" dirty="0"/>
              <a:t>For example, “The difference in mechanical properties (Rm, Rp0.2, AL30) measured perpendicular and parallel to the main rolling direction should not exceed 20%”.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コンテンツ プレースホルダー 12">
            <a:extLst>
              <a:ext uri="{FF2B5EF4-FFF2-40B4-BE49-F238E27FC236}">
                <a16:creationId xmlns:a16="http://schemas.microsoft.com/office/drawing/2014/main" id="{533B261F-804D-AD45-B8E8-AE584983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8" b="-145"/>
          <a:stretch/>
        </p:blipFill>
        <p:spPr>
          <a:xfrm>
            <a:off x="5083385" y="99015"/>
            <a:ext cx="3564978" cy="821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2509D1-09B0-EC41-9DF4-86DC3AE06F6B}"/>
              </a:ext>
            </a:extLst>
          </p:cNvPr>
          <p:cNvSpPr txBox="1"/>
          <p:nvPr/>
        </p:nvSpPr>
        <p:spPr>
          <a:xfrm>
            <a:off x="2040256" y="30775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10074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E07A8E6-927B-FB4E-A4E5-B35FA0BA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Tensile Strength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691C03E-F32B-214E-B69C-28BA60FD8B35}"/>
              </a:ext>
            </a:extLst>
          </p:cNvPr>
          <p:cNvSpPr txBox="1"/>
          <p:nvPr/>
        </p:nvSpPr>
        <p:spPr>
          <a:xfrm>
            <a:off x="2089129" y="539135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FG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F0270AA-0477-E541-9D81-864468FA31B3}"/>
              </a:ext>
            </a:extLst>
          </p:cNvPr>
          <p:cNvSpPr txBox="1"/>
          <p:nvPr/>
        </p:nvSpPr>
        <p:spPr>
          <a:xfrm>
            <a:off x="6777404" y="538754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LG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CA85B7-0CAE-4848-866F-E3CD355C3033}"/>
              </a:ext>
            </a:extLst>
          </p:cNvPr>
          <p:cNvSpPr txBox="1"/>
          <p:nvPr/>
        </p:nvSpPr>
        <p:spPr>
          <a:xfrm>
            <a:off x="3615500" y="5716885"/>
            <a:ext cx="198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err="1"/>
              <a:t>Ts</a:t>
            </a:r>
            <a:r>
              <a:rPr kumimoji="1" lang="en-US" altLang="ja-JP"/>
              <a:t> &gt; 140MPa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467451-BE40-6D44-835C-14DFA458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" y="1368000"/>
            <a:ext cx="4024800" cy="4024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166A049-373E-4C40-9932-31CA07E61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368000"/>
            <a:ext cx="3823199" cy="40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8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58766A1-9B4A-5747-B501-FEE93257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Sampling Direction</a:t>
            </a:r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0748ED-9707-614F-9FD0-98C41BDAC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807" y="1261753"/>
            <a:ext cx="6096000" cy="4572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ACF19D-2CBC-2C45-813C-3F76965A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3" y="1972290"/>
            <a:ext cx="4064000" cy="3048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06A1F1-877A-BE4B-8B5F-851F38FC8C98}"/>
              </a:ext>
            </a:extLst>
          </p:cNvPr>
          <p:cNvSpPr txBox="1"/>
          <p:nvPr/>
        </p:nvSpPr>
        <p:spPr>
          <a:xfrm>
            <a:off x="5973288" y="4789457"/>
            <a:ext cx="18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Horizontal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1267B4-F111-FB4B-BBAB-646558348A5A}"/>
              </a:ext>
            </a:extLst>
          </p:cNvPr>
          <p:cNvSpPr txBox="1"/>
          <p:nvPr/>
        </p:nvSpPr>
        <p:spPr>
          <a:xfrm>
            <a:off x="4730589" y="2747273"/>
            <a:ext cx="1195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Vertical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13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3337036F-E46B-324E-BA96-D5D9CFA93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0.2% Yield Strength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3BB569-D5DF-A34D-8D05-33C82C994B42}"/>
              </a:ext>
            </a:extLst>
          </p:cNvPr>
          <p:cNvSpPr txBox="1"/>
          <p:nvPr/>
        </p:nvSpPr>
        <p:spPr>
          <a:xfrm>
            <a:off x="2089129" y="539135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FG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30CF02-3B67-8C40-955E-1A36459890CA}"/>
              </a:ext>
            </a:extLst>
          </p:cNvPr>
          <p:cNvSpPr txBox="1"/>
          <p:nvPr/>
        </p:nvSpPr>
        <p:spPr>
          <a:xfrm>
            <a:off x="6777404" y="538754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LG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548A423-F966-8C4F-8319-ED46EA764B9F}"/>
              </a:ext>
            </a:extLst>
          </p:cNvPr>
          <p:cNvSpPr txBox="1"/>
          <p:nvPr/>
        </p:nvSpPr>
        <p:spPr>
          <a:xfrm>
            <a:off x="2929576" y="5704467"/>
            <a:ext cx="336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50MPa &lt; Ys &lt; 100MPa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E862D94-6EE3-854D-839F-CEF4602C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" y="1368000"/>
            <a:ext cx="4024800" cy="4024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ACF8948-D34E-5C44-AEF4-A34075167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368000"/>
            <a:ext cx="3821656" cy="40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5A0A7B5E-9D3C-1041-BF20-01BEC987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Elongation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083F56-BA06-A14D-ABA7-3E83B0D7D9C2}"/>
              </a:ext>
            </a:extLst>
          </p:cNvPr>
          <p:cNvSpPr txBox="1"/>
          <p:nvPr/>
        </p:nvSpPr>
        <p:spPr>
          <a:xfrm>
            <a:off x="2089129" y="539135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FG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C8ADC3E-EFAC-D94F-9F09-357523F64307}"/>
              </a:ext>
            </a:extLst>
          </p:cNvPr>
          <p:cNvSpPr txBox="1"/>
          <p:nvPr/>
        </p:nvSpPr>
        <p:spPr>
          <a:xfrm>
            <a:off x="6777404" y="538754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LG</a:t>
            </a:r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8725EB-9653-954E-92E0-AEE915C3EF78}"/>
              </a:ext>
            </a:extLst>
          </p:cNvPr>
          <p:cNvSpPr txBox="1"/>
          <p:nvPr/>
        </p:nvSpPr>
        <p:spPr>
          <a:xfrm>
            <a:off x="3305897" y="5722069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Elongation &gt; 30%</a:t>
            </a:r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2E0F81-7525-954E-A40B-76B3176C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00" y="1368000"/>
            <a:ext cx="4024800" cy="4024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AC05738-54F4-0147-94DD-3593DF6D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00" y="1368000"/>
            <a:ext cx="3823199" cy="402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8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100749"/>
            <a:ext cx="8171438" cy="94603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1800" i="1" u="sng">
                <a:solidFill>
                  <a:srgbClr val="0070C0"/>
                </a:solidFill>
                <a:latin typeface="Helvetica" pitchFamily="2" charset="0"/>
              </a:rPr>
              <a:t>Q2</a:t>
            </a:r>
            <a:r>
              <a:rPr kumimoji="1" lang="en-US" altLang="ja-JP" sz="1800" i="1" u="sng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1800" i="1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1650" i="1">
                <a:solidFill>
                  <a:srgbClr val="0070C0"/>
                </a:solidFill>
                <a:latin typeface="Helvetica" pitchFamily="2" charset="0"/>
              </a:rPr>
              <a:t>Would there be </a:t>
            </a:r>
            <a:r>
              <a:rPr lang="en-US" altLang="ja-JP" sz="1650" b="1" i="1">
                <a:solidFill>
                  <a:srgbClr val="0070C0"/>
                </a:solidFill>
                <a:latin typeface="Helvetica" pitchFamily="2" charset="0"/>
              </a:rPr>
              <a:t>cost-saving</a:t>
            </a:r>
            <a:r>
              <a:rPr lang="en-US" altLang="ja-JP" sz="1650" i="1">
                <a:solidFill>
                  <a:srgbClr val="0070C0"/>
                </a:solidFill>
                <a:latin typeface="Helvetica" pitchFamily="2" charset="0"/>
              </a:rPr>
              <a:t> for:</a:t>
            </a:r>
            <a:br>
              <a:rPr lang="en-US" altLang="ja-JP" sz="1650" i="1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350" i="1">
                <a:solidFill>
                  <a:srgbClr val="0070C0"/>
                </a:solidFill>
                <a:latin typeface="Helvetica" pitchFamily="2" charset="0"/>
              </a:rPr>
              <a:t>- Accepting higher impurity content in the specifications (e.g. loosen tantalum allowance) or for accepting lower RRR?</a:t>
            </a:r>
            <a:br>
              <a:rPr lang="en-US" altLang="ja-JP" sz="1350" i="1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350" i="1">
                <a:solidFill>
                  <a:srgbClr val="0070C0"/>
                </a:solidFill>
                <a:latin typeface="Helvetica" pitchFamily="2" charset="0"/>
              </a:rPr>
              <a:t>- Cutting-out Large Grain disks/sheets from the </a:t>
            </a:r>
            <a:r>
              <a:rPr lang="en-US" altLang="ja-JP" sz="1350" i="1" err="1">
                <a:solidFill>
                  <a:srgbClr val="0070C0"/>
                </a:solidFill>
                <a:latin typeface="Helvetica" pitchFamily="2" charset="0"/>
              </a:rPr>
              <a:t>Nb</a:t>
            </a:r>
            <a:r>
              <a:rPr lang="en-US" altLang="ja-JP" sz="1350" i="1">
                <a:solidFill>
                  <a:srgbClr val="0070C0"/>
                </a:solidFill>
                <a:latin typeface="Helvetica" pitchFamily="2" charset="0"/>
              </a:rPr>
              <a:t> ingot vs Producing fine grain sheets after forging/rolling/polishing?   What is the maximum diameter available? 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440510" y="2149954"/>
            <a:ext cx="8171438" cy="35402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u="sng" dirty="0">
                <a:latin typeface="Helvetica" pitchFamily="2" charset="0"/>
              </a:rPr>
              <a:t>Advice/Comment/Information:</a:t>
            </a:r>
          </a:p>
          <a:p>
            <a:r>
              <a:rPr lang="en-US" altLang="ja-JP" sz="2100" b="1" dirty="0"/>
              <a:t>Loosening specification in Ta contamination has no effect in cost cutting. Even if the specification is loosened as such, we are purchasing Nb with low Ta contamination as a raw material because RRR does not increase if Ta is too high in raw material.</a:t>
            </a:r>
          </a:p>
          <a:p>
            <a:pPr marL="0" indent="0">
              <a:buNone/>
            </a:pPr>
            <a:endParaRPr lang="en-US" altLang="ja-JP" sz="2100" b="1" dirty="0"/>
          </a:p>
          <a:p>
            <a:r>
              <a:rPr lang="en-US" altLang="ja-JP" sz="2100" b="1" dirty="0"/>
              <a:t>Lowering RRR will lead to cost-saving.</a:t>
            </a:r>
          </a:p>
          <a:p>
            <a:r>
              <a:rPr lang="en-US" altLang="ja-JP" sz="2100" b="1" dirty="0"/>
              <a:t>Large Grain discs are cheaper than Fine Grain sheets.</a:t>
            </a:r>
          </a:p>
          <a:p>
            <a:r>
              <a:rPr lang="en-US" altLang="ja-JP" sz="2100" b="1" dirty="0"/>
              <a:t>The available maximum diameter is 300mm at our machine.</a:t>
            </a:r>
            <a:endParaRPr lang="ja-JP" altLang="en-US" sz="2100"/>
          </a:p>
        </p:txBody>
      </p:sp>
    </p:spTree>
    <p:extLst>
      <p:ext uri="{BB962C8B-B14F-4D97-AF65-F5344CB8AC3E}">
        <p14:creationId xmlns:p14="http://schemas.microsoft.com/office/powerpoint/2010/main" val="3240982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100749"/>
            <a:ext cx="8171438" cy="946031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ja-JP" sz="1800" i="1" u="sng" dirty="0">
                <a:solidFill>
                  <a:srgbClr val="0070C0"/>
                </a:solidFill>
                <a:latin typeface="Helvetica" pitchFamily="2" charset="0"/>
              </a:rPr>
              <a:t>Q3</a:t>
            </a:r>
            <a:r>
              <a:rPr kumimoji="1" lang="en-US" altLang="ja-JP" sz="1800" i="1" u="sng" dirty="0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1800" i="1" dirty="0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1650" i="1" dirty="0">
                <a:solidFill>
                  <a:srgbClr val="0070C0"/>
                </a:solidFill>
                <a:latin typeface="Helvetica" pitchFamily="2" charset="0"/>
              </a:rPr>
              <a:t>What is the maximum recrystallized fraction possible and how measured/ensured? </a:t>
            </a:r>
            <a:br>
              <a:rPr lang="en-US" altLang="ja-JP" sz="1650" i="1" dirty="0">
                <a:solidFill>
                  <a:srgbClr val="0070C0"/>
                </a:solidFill>
                <a:latin typeface="Helvetica" pitchFamily="2" charset="0"/>
              </a:rPr>
            </a:br>
            <a:r>
              <a:rPr lang="en-US" altLang="ja-JP" sz="1650" i="1" dirty="0">
                <a:solidFill>
                  <a:srgbClr val="0070C0"/>
                </a:solidFill>
                <a:latin typeface="Helvetica" pitchFamily="2" charset="0"/>
              </a:rPr>
              <a:t>Would it be helpful to relax any other specifications, to help maximize recrystallized fraction? e.g. grain size? Hardness? Impurity content? Annealing temperature?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440510" y="2149954"/>
            <a:ext cx="8171438" cy="35402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u="sng" dirty="0">
                <a:latin typeface="Helvetica" pitchFamily="2" charset="0"/>
              </a:rPr>
              <a:t>Advice/Comment/Information:</a:t>
            </a:r>
          </a:p>
          <a:p>
            <a:r>
              <a:rPr lang="en-US" altLang="ja-JP" sz="2100" b="1" dirty="0"/>
              <a:t>The recrystallize ratio is evaluated by optical microscopy.</a:t>
            </a:r>
          </a:p>
        </p:txBody>
      </p:sp>
    </p:spTree>
    <p:extLst>
      <p:ext uri="{BB962C8B-B14F-4D97-AF65-F5344CB8AC3E}">
        <p14:creationId xmlns:p14="http://schemas.microsoft.com/office/powerpoint/2010/main" val="2665016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36FA76-C532-724E-9421-EB873E640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10" y="1100749"/>
            <a:ext cx="8171438" cy="94603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1800" i="1" u="sng">
                <a:solidFill>
                  <a:srgbClr val="0070C0"/>
                </a:solidFill>
                <a:latin typeface="Helvetica" pitchFamily="2" charset="0"/>
              </a:rPr>
              <a:t>Q4</a:t>
            </a:r>
            <a:r>
              <a:rPr kumimoji="1" lang="en-US" altLang="ja-JP" sz="1800" i="1" u="sng">
                <a:solidFill>
                  <a:srgbClr val="0070C0"/>
                </a:solidFill>
                <a:latin typeface="Helvetica" pitchFamily="2" charset="0"/>
              </a:rPr>
              <a:t>:</a:t>
            </a:r>
            <a:r>
              <a:rPr kumimoji="1" lang="en-US" altLang="ja-JP" sz="1800" i="1">
                <a:solidFill>
                  <a:srgbClr val="0070C0"/>
                </a:solidFill>
                <a:latin typeface="Helvetica" pitchFamily="2" charset="0"/>
              </a:rPr>
              <a:t> </a:t>
            </a:r>
            <a:r>
              <a:rPr lang="en-US" altLang="ja-JP" sz="1650" i="1">
                <a:solidFill>
                  <a:srgbClr val="0070C0"/>
                </a:solidFill>
                <a:latin typeface="Helvetica" pitchFamily="2" charset="0"/>
              </a:rPr>
              <a:t>What is the temperature uniformity of sheets in the furnace during heat treatment after rolling in case of Fine Grain sheets (from a view point of QA/QC)?</a:t>
            </a:r>
            <a:endParaRPr kumimoji="1" lang="ja-JP" altLang="en-US" sz="2700" i="1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680C26-1A77-2E45-99C5-67552BAA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5AF9C-BE39-4740-87DB-8A68228DE78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A67662F7-2689-EC40-89B2-54FEC3210A77}"/>
              </a:ext>
            </a:extLst>
          </p:cNvPr>
          <p:cNvSpPr txBox="1">
            <a:spLocks/>
          </p:cNvSpPr>
          <p:nvPr/>
        </p:nvSpPr>
        <p:spPr>
          <a:xfrm>
            <a:off x="440510" y="2149954"/>
            <a:ext cx="8171438" cy="354029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800" b="1" u="sng" dirty="0">
                <a:latin typeface="Helvetica" pitchFamily="2" charset="0"/>
              </a:rPr>
              <a:t>Advice/Comment/Information:</a:t>
            </a:r>
          </a:p>
          <a:p>
            <a:r>
              <a:rPr lang="en-US" altLang="ja-JP" sz="2100" b="1" dirty="0"/>
              <a:t>This subject is deeply connected to our know-how.</a:t>
            </a:r>
          </a:p>
          <a:p>
            <a:pPr marL="0" indent="0">
              <a:buNone/>
            </a:pPr>
            <a:endParaRPr lang="en-US" altLang="ja-JP" sz="2100" b="1" dirty="0"/>
          </a:p>
          <a:p>
            <a:r>
              <a:rPr lang="en-US" altLang="ja-JP" sz="2100" b="1" dirty="0"/>
              <a:t>We would like to discuss individually not publicly, and only when there is a problem with our products relating to this issue.</a:t>
            </a:r>
          </a:p>
        </p:txBody>
      </p:sp>
    </p:spTree>
    <p:extLst>
      <p:ext uri="{BB962C8B-B14F-4D97-AF65-F5344CB8AC3E}">
        <p14:creationId xmlns:p14="http://schemas.microsoft.com/office/powerpoint/2010/main" val="1781283078"/>
      </p:ext>
    </p:extLst>
  </p:cSld>
  <p:clrMapOvr>
    <a:masterClrMapping/>
  </p:clrMapOvr>
</p:sld>
</file>

<file path=ppt/theme/theme1.xml><?xml version="1.0" encoding="utf-8"?>
<a:theme xmlns:a="http://schemas.openxmlformats.org/drawingml/2006/main" name="新しいプレゼンテーション">
  <a:themeElements>
    <a:clrScheme name="新しいプレゼ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プレゼンテーション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1" charset="0"/>
            <a:ea typeface="ＭＳ Ｐゴシック" pitchFamily="81" charset="-128"/>
            <a:cs typeface="ＭＳ Ｐゴシック" pitchFamily="8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81" charset="0"/>
            <a:ea typeface="ＭＳ Ｐゴシック" pitchFamily="81" charset="-128"/>
            <a:cs typeface="ＭＳ Ｐゴシック" pitchFamily="81" charset="-128"/>
          </a:defRPr>
        </a:defPPr>
      </a:lstStyle>
    </a:lnDef>
  </a:objectDefaults>
  <a:extraClrSchemeLst>
    <a:extraClrScheme>
      <a:clrScheme name="新しいプレゼ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プレゼ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プレゼ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2004:テンプレート:プレゼンテーション:デザイン:新しいプレゼンテーション</Template>
  <TotalTime>6988</TotalTime>
  <Words>536</Words>
  <Application>Microsoft Macintosh PowerPoint</Application>
  <PresentationFormat>画面に合わせる (4:3)</PresentationFormat>
  <Paragraphs>76</Paragraphs>
  <Slides>17</Slides>
  <Notes>11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  <vt:variant>
        <vt:lpstr>目的別スライド ショー</vt:lpstr>
      </vt:variant>
      <vt:variant>
        <vt:i4>1</vt:i4>
      </vt:variant>
    </vt:vector>
  </HeadingPairs>
  <TitlesOfParts>
    <vt:vector size="24" baseType="lpstr">
      <vt:lpstr>ＭＳ Ｐゴシック</vt:lpstr>
      <vt:lpstr>Osaka</vt:lpstr>
      <vt:lpstr>Arial</vt:lpstr>
      <vt:lpstr>Helvetica</vt:lpstr>
      <vt:lpstr>Verdana</vt:lpstr>
      <vt:lpstr>新しいプレゼンテーション</vt:lpstr>
      <vt:lpstr>Answering to your questions </vt:lpstr>
      <vt:lpstr>Q1:  General advices on specifications and/or any specific comments on items causing difficulties?</vt:lpstr>
      <vt:lpstr>Tensile Strength</vt:lpstr>
      <vt:lpstr>Sampling Direction</vt:lpstr>
      <vt:lpstr>0.2% Yield Strength</vt:lpstr>
      <vt:lpstr>Elongation</vt:lpstr>
      <vt:lpstr>Q2: Would there be cost-saving for: - Accepting higher impurity content in the specifications (e.g. loosen tantalum allowance) or for accepting lower RRR? - Cutting-out Large Grain disks/sheets from the Nb ingot vs Producing fine grain sheets after forging/rolling/polishing?   What is the maximum diameter available? </vt:lpstr>
      <vt:lpstr>Q3: What is the maximum recrystallized fraction possible and how measured/ensured?  Would it be helpful to relax any other specifications, to help maximize recrystallized fraction? e.g. grain size? Hardness? Impurity content? Annealing temperature?</vt:lpstr>
      <vt:lpstr>Q4: What is the temperature uniformity of sheets in the furnace during heat treatment after rolling in case of Fine Grain sheets (from a view point of QA/QC)?</vt:lpstr>
      <vt:lpstr>Q5: Would it be possible to determine the damage-layer thickness of completed rolled sheets or sliced disks?  If yes, What is the reproducibility of damage-layer thickness?</vt:lpstr>
      <vt:lpstr>Q6: Any other specific advices?</vt:lpstr>
      <vt:lpstr>Summary</vt:lpstr>
      <vt:lpstr>Thank you for your attention.</vt:lpstr>
      <vt:lpstr>Back Up Slides</vt:lpstr>
      <vt:lpstr>Automatic Etching Machine</vt:lpstr>
      <vt:lpstr>Micrographs</vt:lpstr>
      <vt:lpstr>Fabrication process of Nb</vt:lpstr>
      <vt:lpstr>RRR説明</vt:lpstr>
    </vt:vector>
  </TitlesOfParts>
  <Manager/>
  <Company>Tokyo Denkai Co., Ltd.</Company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 sheet production and future prospects  </dc:title>
  <dc:subject/>
  <dc:creator>梅澤 裕明</dc:creator>
  <cp:keywords/>
  <dc:description/>
  <cp:lastModifiedBy>梅澤裕明</cp:lastModifiedBy>
  <cp:revision>154</cp:revision>
  <cp:lastPrinted>2011-07-24T12:18:09Z</cp:lastPrinted>
  <dcterms:created xsi:type="dcterms:W3CDTF">2011-07-23T05:23:30Z</dcterms:created>
  <dcterms:modified xsi:type="dcterms:W3CDTF">2018-06-26T03:56:23Z</dcterms:modified>
  <cp:category/>
</cp:coreProperties>
</file>