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89" r:id="rId4"/>
    <p:sldMasterId id="2147484011" r:id="rId5"/>
  </p:sldMasterIdLst>
  <p:notesMasterIdLst>
    <p:notesMasterId r:id="rId19"/>
  </p:notesMasterIdLst>
  <p:handoutMasterIdLst>
    <p:handoutMasterId r:id="rId20"/>
  </p:handoutMasterIdLst>
  <p:sldIdLst>
    <p:sldId id="656" r:id="rId6"/>
    <p:sldId id="679" r:id="rId7"/>
    <p:sldId id="680" r:id="rId8"/>
    <p:sldId id="681" r:id="rId9"/>
    <p:sldId id="682" r:id="rId10"/>
    <p:sldId id="683" r:id="rId11"/>
    <p:sldId id="684" r:id="rId12"/>
    <p:sldId id="685" r:id="rId13"/>
    <p:sldId id="687" r:id="rId14"/>
    <p:sldId id="686" r:id="rId15"/>
    <p:sldId id="688" r:id="rId16"/>
    <p:sldId id="689" r:id="rId17"/>
    <p:sldId id="678" r:id="rId18"/>
  </p:sldIdLst>
  <p:sldSz cx="9144000" cy="6858000" type="screen4x3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3" userDrawn="1">
          <p15:clr>
            <a:srgbClr val="A4A3A4"/>
          </p15:clr>
        </p15:guide>
        <p15:guide id="2" pos="220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33CCFF"/>
    <a:srgbClr val="B3D6AC"/>
    <a:srgbClr val="439A2E"/>
    <a:srgbClr val="0000FF"/>
    <a:srgbClr val="319742"/>
    <a:srgbClr val="5F5F5F"/>
    <a:srgbClr val="009999"/>
    <a:srgbClr val="00660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48" autoAdjust="0"/>
    <p:restoredTop sz="97697" autoAdjust="0"/>
  </p:normalViewPr>
  <p:slideViewPr>
    <p:cSldViewPr snapToObjects="1">
      <p:cViewPr varScale="1">
        <p:scale>
          <a:sx n="83" d="100"/>
          <a:sy n="83" d="100"/>
        </p:scale>
        <p:origin x="48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8508"/>
    </p:cViewPr>
  </p:sorterViewPr>
  <p:notesViewPr>
    <p:cSldViewPr snapToObjects="1">
      <p:cViewPr varScale="1">
        <p:scale>
          <a:sx n="83" d="100"/>
          <a:sy n="83" d="100"/>
        </p:scale>
        <p:origin x="-2916" y="-96"/>
      </p:cViewPr>
      <p:guideLst>
        <p:guide orient="horz" pos="2923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5710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3"/>
            <a:ext cx="3026832" cy="464106"/>
          </a:xfrm>
          <a:prstGeom prst="rect">
            <a:avLst/>
          </a:prstGeom>
        </p:spPr>
        <p:txBody>
          <a:bodyPr vert="horz" wrap="square" lIns="91708" tIns="45852" rIns="91708" bIns="4585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6" y="3"/>
            <a:ext cx="3026832" cy="464106"/>
          </a:xfrm>
          <a:prstGeom prst="rect">
            <a:avLst/>
          </a:prstGeom>
        </p:spPr>
        <p:txBody>
          <a:bodyPr vert="horz" wrap="square" lIns="91708" tIns="45852" rIns="91708" bIns="45852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58165478-8271-4537-9DBA-6DB278E2C8C0}" type="datetime1">
              <a:rPr lang="en-US"/>
              <a:pPr>
                <a:defRPr/>
              </a:pPr>
              <a:t>6/25/2018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5325"/>
            <a:ext cx="4641850" cy="3481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708" tIns="45852" rIns="91708" bIns="45852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802"/>
            <a:ext cx="5588000" cy="4176947"/>
          </a:xfrm>
          <a:prstGeom prst="rect">
            <a:avLst/>
          </a:prstGeom>
        </p:spPr>
        <p:txBody>
          <a:bodyPr vert="horz" wrap="square" lIns="91708" tIns="45852" rIns="91708" bIns="45852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8818004"/>
            <a:ext cx="3026832" cy="464105"/>
          </a:xfrm>
          <a:prstGeom prst="rect">
            <a:avLst/>
          </a:prstGeom>
        </p:spPr>
        <p:txBody>
          <a:bodyPr vert="horz" wrap="square" lIns="91708" tIns="45852" rIns="91708" bIns="4585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6" y="8818004"/>
            <a:ext cx="3026832" cy="464105"/>
          </a:xfrm>
          <a:prstGeom prst="rect">
            <a:avLst/>
          </a:prstGeom>
        </p:spPr>
        <p:txBody>
          <a:bodyPr vert="horz" wrap="square" lIns="91708" tIns="45852" rIns="91708" bIns="45852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74EB2CD8-9047-43A5-BEAD-229CAC8CF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316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65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65" charset="-128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460347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4" y="1238250"/>
            <a:ext cx="7489976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4071938"/>
            <a:ext cx="6096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35" indent="0" algn="ctr">
              <a:buNone/>
              <a:defRPr/>
            </a:lvl2pPr>
            <a:lvl3pPr marL="864469" indent="0" algn="ctr">
              <a:buNone/>
              <a:defRPr/>
            </a:lvl3pPr>
            <a:lvl4pPr marL="1296702" indent="0" algn="ctr">
              <a:buNone/>
              <a:defRPr/>
            </a:lvl4pPr>
            <a:lvl5pPr marL="1728938" indent="0" algn="ctr">
              <a:buNone/>
              <a:defRPr/>
            </a:lvl5pPr>
            <a:lvl6pPr marL="2161172" indent="0" algn="ctr">
              <a:buNone/>
              <a:defRPr/>
            </a:lvl6pPr>
            <a:lvl7pPr marL="2593406" indent="0" algn="ctr">
              <a:buNone/>
              <a:defRPr/>
            </a:lvl7pPr>
            <a:lvl8pPr marL="3025640" indent="0" algn="ctr">
              <a:buNone/>
              <a:defRPr/>
            </a:lvl8pPr>
            <a:lvl9pPr marL="345787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3143254"/>
            <a:ext cx="9001124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-152400" y="6387148"/>
            <a:ext cx="9448800" cy="348941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algn="ctr"/>
            <a:r>
              <a:rPr lang="en-US" sz="850" kern="120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 Office of Science under Cooperative Agreement DE-SC0000661, the State of Michigan and</a:t>
            </a:r>
            <a:r>
              <a:rPr lang="en-US" sz="850" kern="1200" baseline="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Michigan </a:t>
            </a:r>
          </a:p>
          <a:p>
            <a:pPr algn="ctr"/>
            <a:r>
              <a:rPr lang="en-US" sz="850" kern="1200" baseline="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 State University. </a:t>
            </a:r>
            <a:r>
              <a:rPr lang="en-US" sz="850" kern="120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Michigan State University designs and establishes FRIB as a DOE Office of Science National User Facility in support of the mission of the Office of Nuclear Physics.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18" y="553859"/>
            <a:ext cx="1548387" cy="18227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888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257800"/>
            <a:ext cx="9144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5867400"/>
            <a:ext cx="9144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283200"/>
            <a:ext cx="9067122" cy="584200"/>
          </a:xfrm>
        </p:spPr>
        <p:txBody>
          <a:bodyPr anchor="ctr"/>
          <a:lstStyle>
            <a:lvl1pPr marL="137099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 smtClean="0"/>
              <a:t>Add takeaway message</a:t>
            </a:r>
          </a:p>
        </p:txBody>
      </p:sp>
      <p:sp>
        <p:nvSpPr>
          <p:cNvPr id="16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145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0"/>
            <a:ext cx="442323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44573" y="1071569"/>
            <a:ext cx="4423227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417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6200" y="3581400"/>
            <a:ext cx="8991604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913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099"/>
            <a:ext cx="4419600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25530" y="1067099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6206" y="3581400"/>
            <a:ext cx="4419599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25530" y="3581400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9" name="Footer Placeholder 6"/>
          <p:cNvSpPr>
            <a:spLocks noGrp="1"/>
          </p:cNvSpPr>
          <p:nvPr>
            <p:ph type="ftr" sz="quarter" idx="14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348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700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9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128016"/>
            <a:ext cx="8991600" cy="80467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257800"/>
            <a:ext cx="9144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5867400"/>
            <a:ext cx="9144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257800"/>
            <a:ext cx="9067122" cy="584200"/>
          </a:xfrm>
        </p:spPr>
        <p:txBody>
          <a:bodyPr anchor="ctr"/>
          <a:lstStyle>
            <a:lvl1pPr marL="137099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 smtClean="0"/>
              <a:t>Add takeaway message</a:t>
            </a:r>
          </a:p>
        </p:txBody>
      </p:sp>
      <p:sp>
        <p:nvSpPr>
          <p:cNvPr id="16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00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128016"/>
            <a:ext cx="8991598" cy="8046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0"/>
            <a:ext cx="442323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44573" y="1071569"/>
            <a:ext cx="4423227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6200" y="3581400"/>
            <a:ext cx="8991604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128016"/>
            <a:ext cx="8991598" cy="8046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099"/>
            <a:ext cx="4419600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25530" y="1067099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6206" y="3581400"/>
            <a:ext cx="4419599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25530" y="3581400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8" name="Footer Placeholder 6"/>
          <p:cNvSpPr>
            <a:spLocks noGrp="1"/>
          </p:cNvSpPr>
          <p:nvPr>
            <p:ph type="ftr" sz="quarter" idx="14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28016"/>
            <a:ext cx="8991600" cy="8046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28016"/>
            <a:ext cx="8991600" cy="8046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4" y="1238250"/>
            <a:ext cx="7489976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-152400" y="6387148"/>
            <a:ext cx="9448800" cy="348941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algn="ctr"/>
            <a:r>
              <a:rPr lang="en-US" sz="850" kern="120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 Office of Science under Cooperative Agreement DE-SC0000661, the State of Michigan and</a:t>
            </a:r>
            <a:r>
              <a:rPr lang="en-US" sz="850" kern="1200" baseline="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Michigan </a:t>
            </a:r>
          </a:p>
          <a:p>
            <a:pPr algn="ctr"/>
            <a:r>
              <a:rPr lang="en-US" sz="850" kern="1200" baseline="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 State University. </a:t>
            </a:r>
            <a:r>
              <a:rPr lang="en-US" sz="850" kern="120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Michigan State University designs and establishes FRIB as a DOE Office of Science National User Facility in support of the mission of the Office of Nuclear Physics.</a:t>
            </a:r>
          </a:p>
        </p:txBody>
      </p:sp>
      <p:pic>
        <p:nvPicPr>
          <p:cNvPr id="10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8" y="0"/>
            <a:ext cx="9001881" cy="6407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563" y="553859"/>
            <a:ext cx="1548387" cy="1822708"/>
          </a:xfrm>
          <a:prstGeom prst="rect">
            <a:avLst/>
          </a:prstGeom>
        </p:spPr>
      </p:pic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524000" y="4071938"/>
            <a:ext cx="6096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35" indent="0" algn="ctr">
              <a:buNone/>
              <a:defRPr/>
            </a:lvl2pPr>
            <a:lvl3pPr marL="864469" indent="0" algn="ctr">
              <a:buNone/>
              <a:defRPr/>
            </a:lvl3pPr>
            <a:lvl4pPr marL="1296702" indent="0" algn="ctr">
              <a:buNone/>
              <a:defRPr/>
            </a:lvl4pPr>
            <a:lvl5pPr marL="1728938" indent="0" algn="ctr">
              <a:buNone/>
              <a:defRPr/>
            </a:lvl5pPr>
            <a:lvl6pPr marL="2161172" indent="0" algn="ctr">
              <a:buNone/>
              <a:defRPr/>
            </a:lvl6pPr>
            <a:lvl7pPr marL="2593406" indent="0" algn="ctr">
              <a:buNone/>
              <a:defRPr/>
            </a:lvl7pPr>
            <a:lvl8pPr marL="3025640" indent="0" algn="ctr">
              <a:buNone/>
              <a:defRPr/>
            </a:lvl8pPr>
            <a:lvl9pPr marL="345787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3143254"/>
            <a:ext cx="9001124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400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96" y="75904"/>
            <a:ext cx="8992810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96" y="1067100"/>
            <a:ext cx="8992810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0" y="6356450"/>
            <a:ext cx="4241321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6356450"/>
            <a:ext cx="762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4007" r:id="rId3"/>
    <p:sldLayoutId id="2147483992" r:id="rId4"/>
    <p:sldLayoutId id="2147483993" r:id="rId5"/>
    <p:sldLayoutId id="2147483994" r:id="rId6"/>
    <p:sldLayoutId id="2147483995" r:id="rId7"/>
    <p:sldLayoutId id="2147483996" r:id="rId8"/>
  </p:sldLayoutIdLst>
  <p:hf hdr="0" dt="0"/>
  <p:txStyles>
    <p:titleStyle>
      <a:lvl1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36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074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109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148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78" indent="-180178" algn="l" defTabSz="803293" rtl="0" eaLnBrk="0" fontAlgn="base" hangingPunct="0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59" indent="-151650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584" indent="-160658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19" indent="-133632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991" indent="-180178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294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333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372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407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9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8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2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6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96" y="75904"/>
            <a:ext cx="8992810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96" y="1067100"/>
            <a:ext cx="8992810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0" y="6356450"/>
            <a:ext cx="4241321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6356450"/>
            <a:ext cx="762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4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</p:sldLayoutIdLst>
  <p:hf hdr="0" dt="0"/>
  <p:txStyles>
    <p:titleStyle>
      <a:lvl1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36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074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109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148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78" indent="-180178" algn="l" defTabSz="803293" rtl="0" eaLnBrk="0" fontAlgn="base" hangingPunct="0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59" indent="-151650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584" indent="-160658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19" indent="-133632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991" indent="-180178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294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333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372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407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9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8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2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6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0.wmf"/><Relationship Id="rId9" Type="http://schemas.openxmlformats.org/officeDocument/2006/relationships/image" Target="../media/image1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ubtitle 6"/>
          <p:cNvSpPr>
            <a:spLocks noGrp="1"/>
          </p:cNvSpPr>
          <p:nvPr>
            <p:ph type="subTitle" idx="1"/>
          </p:nvPr>
        </p:nvSpPr>
        <p:spPr>
          <a:xfrm>
            <a:off x="1513840" y="4330062"/>
            <a:ext cx="6096000" cy="11430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ea typeface="ＭＳ Ｐゴシック"/>
                <a:cs typeface="ＭＳ Ｐゴシック"/>
              </a:rPr>
              <a:t>K. Saito and H. Umezawa*</a:t>
            </a:r>
            <a:br>
              <a:rPr lang="en-US" dirty="0" smtClean="0">
                <a:latin typeface="Arial" pitchFamily="34" charset="0"/>
                <a:ea typeface="ＭＳ Ｐゴシック"/>
                <a:cs typeface="ＭＳ Ｐゴシック"/>
              </a:rPr>
            </a:br>
            <a:r>
              <a:rPr lang="en-US" dirty="0" smtClean="0">
                <a:latin typeface="Arial" pitchFamily="34" charset="0"/>
                <a:ea typeface="ＭＳ Ｐゴシック"/>
                <a:cs typeface="ＭＳ Ｐゴシック"/>
              </a:rPr>
              <a:t>MSU/FRIB   SRF Development Manager</a:t>
            </a:r>
          </a:p>
          <a:p>
            <a:r>
              <a:rPr lang="en-US" dirty="0" smtClean="0">
                <a:latin typeface="Arial" pitchFamily="34" charset="0"/>
                <a:ea typeface="ＭＳ Ｐゴシック"/>
                <a:cs typeface="ＭＳ Ｐゴシック"/>
              </a:rPr>
              <a:t>* Tokyo Denkai, Co. Ltd, Japan</a:t>
            </a:r>
          </a:p>
        </p:txBody>
      </p:sp>
      <p:sp>
        <p:nvSpPr>
          <p:cNvPr id="9219" name="Title 5"/>
          <p:cNvSpPr>
            <a:spLocks noGrp="1"/>
          </p:cNvSpPr>
          <p:nvPr>
            <p:ph type="title"/>
          </p:nvPr>
        </p:nvSpPr>
        <p:spPr>
          <a:xfrm>
            <a:off x="71438" y="2443116"/>
            <a:ext cx="9001124" cy="1886946"/>
          </a:xfrm>
        </p:spPr>
        <p:txBody>
          <a:bodyPr/>
          <a:lstStyle/>
          <a:p>
            <a:r>
              <a:rPr lang="en-US" dirty="0" smtClean="0"/>
              <a:t>WG2</a:t>
            </a:r>
            <a:br>
              <a:rPr lang="en-US" dirty="0" smtClean="0"/>
            </a:br>
            <a:r>
              <a:rPr lang="en-US" sz="3600" dirty="0" smtClean="0"/>
              <a:t>Experience with </a:t>
            </a:r>
            <a:r>
              <a:rPr lang="en-GB" sz="3600" dirty="0" smtClean="0"/>
              <a:t>LG Niobium SRF Cavities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3424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291040"/>
            <a:ext cx="8991600" cy="478624"/>
          </a:xfrm>
        </p:spPr>
        <p:txBody>
          <a:bodyPr/>
          <a:lstStyle/>
          <a:p>
            <a:r>
              <a:rPr lang="en-US" dirty="0" smtClean="0"/>
              <a:t>9-Cell Cavity Performance by BCP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7076637"/>
              </p:ext>
            </p:extLst>
          </p:nvPr>
        </p:nvGraphicFramePr>
        <p:xfrm>
          <a:off x="1833562" y="1026910"/>
          <a:ext cx="559752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Image" r:id="rId3" imgW="7197968" imgH="1447517" progId="Photoshop.Image.7">
                  <p:embed/>
                </p:oleObj>
              </mc:Choice>
              <mc:Fallback>
                <p:oleObj name="Image" r:id="rId3" imgW="7197968" imgH="1447517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3562" y="1026910"/>
                        <a:ext cx="559752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28600" y="4739596"/>
            <a:ext cx="375491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000" b="1" dirty="0"/>
              <a:t>96</a:t>
            </a:r>
            <a:r>
              <a:rPr kumimoji="0" lang="en-US" altLang="ja-JP" sz="2000" b="1" dirty="0">
                <a:latin typeface="Symbol" panose="05050102010706020507" pitchFamily="18" charset="2"/>
              </a:rPr>
              <a:t>m</a:t>
            </a:r>
            <a:r>
              <a:rPr kumimoji="0" lang="en-US" altLang="ja-JP" sz="2000" b="1" dirty="0"/>
              <a:t>m </a:t>
            </a:r>
            <a:r>
              <a:rPr kumimoji="0" lang="en-US" altLang="ja-JP" sz="2000" b="1" dirty="0" smtClean="0"/>
              <a:t>in average BCP after CBP</a:t>
            </a:r>
            <a:endParaRPr kumimoji="0" lang="ja-JP" altLang="en-US" sz="2000" b="1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876801" y="5090874"/>
            <a:ext cx="4114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000" b="1" dirty="0" smtClean="0"/>
              <a:t>Removal material distribution with vertical and  horizontal BCP</a:t>
            </a:r>
            <a:endParaRPr kumimoji="0" lang="ja-JP" altLang="en-US" sz="20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81101" t="34474" r="8015" b="37346"/>
          <a:stretch/>
        </p:blipFill>
        <p:spPr>
          <a:xfrm>
            <a:off x="43543" y="2048549"/>
            <a:ext cx="3767138" cy="2743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60664" t="38819" r="26608" b="29259"/>
          <a:stretch/>
        </p:blipFill>
        <p:spPr>
          <a:xfrm>
            <a:off x="4495799" y="2020388"/>
            <a:ext cx="4114801" cy="31925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690" y="5283058"/>
            <a:ext cx="78465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Cavity performance is limited by HFQS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DESY has a similar result with BCP.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Expected to </a:t>
            </a:r>
            <a:r>
              <a:rPr lang="en-US" dirty="0" err="1" smtClean="0"/>
              <a:t>mprove</a:t>
            </a:r>
            <a:r>
              <a:rPr lang="en-US" dirty="0" smtClean="0"/>
              <a:t> </a:t>
            </a:r>
            <a:r>
              <a:rPr lang="en-US" dirty="0" smtClean="0"/>
              <a:t>the gradient &gt; 40 MV/m, DESY result (next slide).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WG2 TTC meeting June 26, 2018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48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291040"/>
            <a:ext cx="8991600" cy="478624"/>
          </a:xfrm>
        </p:spPr>
        <p:txBody>
          <a:bodyPr/>
          <a:lstStyle/>
          <a:p>
            <a:r>
              <a:rPr lang="en-US" dirty="0" smtClean="0"/>
              <a:t>DESY Large Grain 9-Cell Cavity Results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8524" t="48348" r="10383" b="27170"/>
          <a:stretch/>
        </p:blipFill>
        <p:spPr>
          <a:xfrm>
            <a:off x="10886" y="1371600"/>
            <a:ext cx="441960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76722" t="60469" r="12348" b="18197"/>
          <a:stretch/>
        </p:blipFill>
        <p:spPr>
          <a:xfrm>
            <a:off x="4528515" y="1349829"/>
            <a:ext cx="3842599" cy="27562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3286" y="4114800"/>
            <a:ext cx="4267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Q(</a:t>
            </a:r>
            <a:r>
              <a:rPr lang="en-US" dirty="0" err="1" smtClean="0"/>
              <a:t>Eacc</a:t>
            </a:r>
            <a:r>
              <a:rPr lang="en-US" dirty="0" smtClean="0"/>
              <a:t>) of the cavities AC112-AC114: first test after about 100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 bulk etching with BCP, annealing 800</a:t>
            </a:r>
            <a:r>
              <a:rPr lang="en-US" baseline="30000" dirty="0" smtClean="0"/>
              <a:t>O</a:t>
            </a:r>
            <a:r>
              <a:rPr lang="en-US" dirty="0" smtClean="0"/>
              <a:t>C 2 </a:t>
            </a:r>
            <a:r>
              <a:rPr lang="en-US" dirty="0" err="1" smtClean="0"/>
              <a:t>hrs</a:t>
            </a:r>
            <a:r>
              <a:rPr lang="en-US" dirty="0" smtClean="0"/>
              <a:t> followed by light BCP of 20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m. AC113 was quenched.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00600" y="4138718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Q(</a:t>
            </a:r>
            <a:r>
              <a:rPr lang="en-US" dirty="0" err="1" smtClean="0"/>
              <a:t>Eacc</a:t>
            </a:r>
            <a:r>
              <a:rPr lang="en-US" dirty="0" smtClean="0"/>
              <a:t>) of the cavities AC112-AC114: after additional EP.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WG2 TTC meeting June 26, 2018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486400" y="3067194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95400" y="312420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BCP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04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1" dirty="0" smtClean="0"/>
              <a:t>Less vendor material dependence for N-doping or N-infusion cavity performance</a:t>
            </a:r>
          </a:p>
          <a:p>
            <a:pPr lvl="1">
              <a:spcAft>
                <a:spcPts val="400"/>
              </a:spcAft>
            </a:pPr>
            <a:r>
              <a:rPr lang="en-US" i="1" dirty="0" smtClean="0"/>
              <a:t>Nb material dependence was observed with N-doping with LCLS-II cavity performance.</a:t>
            </a:r>
          </a:p>
          <a:p>
            <a:pPr lvl="1">
              <a:spcAft>
                <a:spcPts val="400"/>
              </a:spcAft>
            </a:pPr>
            <a:r>
              <a:rPr lang="en-US" i="1" dirty="0" smtClean="0"/>
              <a:t>Nb material production has two category: High purity ingot production and sheet material production.</a:t>
            </a:r>
          </a:p>
          <a:p>
            <a:pPr lvl="1">
              <a:spcAft>
                <a:spcPts val="400"/>
              </a:spcAft>
            </a:pPr>
            <a:r>
              <a:rPr lang="en-US" i="1" dirty="0" smtClean="0"/>
              <a:t>The final material property is very sensitive to the sheet production, which is in vendor know-how.</a:t>
            </a:r>
          </a:p>
          <a:p>
            <a:pPr lvl="1">
              <a:spcAft>
                <a:spcPts val="400"/>
              </a:spcAft>
            </a:pPr>
            <a:r>
              <a:rPr lang="en-US" i="1" dirty="0" smtClean="0"/>
              <a:t>Slicing sheet production can </a:t>
            </a:r>
            <a:r>
              <a:rPr lang="en-US" i="1" dirty="0" smtClean="0"/>
              <a:t>ship</a:t>
            </a:r>
            <a:r>
              <a:rPr lang="en-US" i="1" dirty="0" smtClean="0"/>
              <a:t> </a:t>
            </a:r>
            <a:r>
              <a:rPr lang="en-US" i="1" dirty="0" smtClean="0"/>
              <a:t>the sheet production, as the result the vendor material dependence will be less than fine grain cavity.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 smtClean="0"/>
              <a:t>Less sensitive the flux trapping during cooldown</a:t>
            </a:r>
          </a:p>
          <a:p>
            <a:pPr lvl="1">
              <a:spcAft>
                <a:spcPts val="400"/>
              </a:spcAft>
            </a:pPr>
            <a:r>
              <a:rPr lang="en-US" i="1" dirty="0"/>
              <a:t>L</a:t>
            </a:r>
            <a:r>
              <a:rPr lang="en-US" i="1" dirty="0" smtClean="0"/>
              <a:t>arge grain has less flux trapping, as the result can </a:t>
            </a:r>
            <a:r>
              <a:rPr lang="en-US" i="1" dirty="0" smtClean="0"/>
              <a:t>be expected</a:t>
            </a:r>
            <a:r>
              <a:rPr lang="en-US" i="1" dirty="0" smtClean="0"/>
              <a:t> </a:t>
            </a:r>
            <a:r>
              <a:rPr lang="en-US" i="1" dirty="0" smtClean="0"/>
              <a:t>high </a:t>
            </a:r>
            <a:r>
              <a:rPr lang="en-US" i="1" dirty="0" err="1" smtClean="0"/>
              <a:t>Qo</a:t>
            </a:r>
            <a:r>
              <a:rPr lang="en-US" i="1" dirty="0" smtClean="0"/>
              <a:t>. </a:t>
            </a:r>
          </a:p>
          <a:p>
            <a:pPr lvl="1">
              <a:spcAft>
                <a:spcPts val="400"/>
              </a:spcAft>
            </a:pPr>
            <a:r>
              <a:rPr lang="en-US" i="1" dirty="0"/>
              <a:t>H</a:t>
            </a:r>
            <a:r>
              <a:rPr lang="en-US" i="1" dirty="0" smtClean="0"/>
              <a:t>igh Q quality will be controlled more easily than fine grain cavity.</a:t>
            </a:r>
            <a:endParaRPr lang="en-US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74378"/>
            <a:ext cx="8991600" cy="911948"/>
          </a:xfrm>
        </p:spPr>
        <p:txBody>
          <a:bodyPr/>
          <a:lstStyle/>
          <a:p>
            <a:r>
              <a:rPr lang="en-US" dirty="0" smtClean="0"/>
              <a:t>Merit for Large Grain for Nitrogen Doping or Infusion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WG2 TTC meeting June 26, 2018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568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Cavity fabrication is no problem if use fitting structure for EBW welding parts.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The performance of the large grain cavity is limited by high field Q slop below 30 MV/m with BCP’ed 9-cell cavity, even taking 120</a:t>
            </a:r>
            <a:r>
              <a:rPr lang="en-US" baseline="30000" dirty="0" smtClean="0"/>
              <a:t>O</a:t>
            </a:r>
            <a:r>
              <a:rPr lang="en-US" dirty="0" smtClean="0"/>
              <a:t>C baking.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However, DESY experience shows the high gradient performance &gt; 40MV/m with </a:t>
            </a:r>
            <a:r>
              <a:rPr lang="en-US" dirty="0" err="1" smtClean="0"/>
              <a:t>EP’ed</a:t>
            </a:r>
            <a:r>
              <a:rPr lang="en-US" dirty="0" smtClean="0"/>
              <a:t> 9-cell.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Slicing </a:t>
            </a:r>
            <a:r>
              <a:rPr lang="en-US" dirty="0" smtClean="0"/>
              <a:t>technology </a:t>
            </a:r>
            <a:r>
              <a:rPr lang="en-US" dirty="0" smtClean="0"/>
              <a:t>have advantages in sheet production speed and cost, in addition with the N-doping or N-infusion cavity performance.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291040"/>
            <a:ext cx="8991600" cy="478624"/>
          </a:xfrm>
        </p:spPr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WG2 TTC meeting June 26, 2018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26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6681" y="64749"/>
            <a:ext cx="8991600" cy="803649"/>
          </a:xfrm>
        </p:spPr>
        <p:txBody>
          <a:bodyPr/>
          <a:lstStyle/>
          <a:p>
            <a:r>
              <a:rPr lang="en-US" altLang="ja-JP" dirty="0"/>
              <a:t>Multi-Wire Slicing </a:t>
            </a:r>
            <a:r>
              <a:rPr lang="en-US" altLang="ja-JP" dirty="0" smtClean="0"/>
              <a:t>Method</a:t>
            </a:r>
            <a:br>
              <a:rPr lang="en-US" altLang="ja-JP" dirty="0" smtClean="0"/>
            </a:br>
            <a:r>
              <a:rPr lang="en-US" altLang="ja-JP" sz="2400" dirty="0" smtClean="0"/>
              <a:t>Apply silicon wafer slicing technology for Nb Ingot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" r="6352"/>
          <a:stretch>
            <a:fillRect/>
          </a:stretch>
        </p:blipFill>
        <p:spPr bwMode="auto">
          <a:xfrm>
            <a:off x="116681" y="1878012"/>
            <a:ext cx="4722813" cy="4202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6200" y="1065996"/>
            <a:ext cx="4114800" cy="8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ja-JP" sz="1600" b="1" dirty="0" smtClean="0">
                <a:solidFill>
                  <a:schemeClr val="tx2"/>
                </a:solidFill>
              </a:rPr>
              <a:t>“Multi-wire slicing of Nb ingot”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ja-JP" sz="1600" b="1" dirty="0" smtClean="0">
                <a:solidFill>
                  <a:schemeClr val="tx2"/>
                </a:solidFill>
              </a:rPr>
              <a:t>K. Saito, Single </a:t>
            </a:r>
            <a:r>
              <a:rPr lang="en-US" altLang="ja-JP" sz="1600" b="1" dirty="0">
                <a:solidFill>
                  <a:schemeClr val="tx2"/>
                </a:solidFill>
              </a:rPr>
              <a:t>Crystal-Large Grain Niobium Technology Workshop in Brazil 2006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78012"/>
            <a:ext cx="4343400" cy="269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1981200" y="54864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ja-JP" sz="1600" b="1" dirty="0">
                <a:solidFill>
                  <a:schemeClr val="bg1"/>
                </a:solidFill>
              </a:rPr>
              <a:t>Nb</a:t>
            </a: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>
            <a:off x="6172200" y="3021012"/>
            <a:ext cx="922338" cy="952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AutoShape 9"/>
          <p:cNvSpPr>
            <a:spLocks noChangeArrowheads="1"/>
          </p:cNvSpPr>
          <p:nvPr/>
        </p:nvSpPr>
        <p:spPr bwMode="auto">
          <a:xfrm rot="8161019">
            <a:off x="7772400" y="2259012"/>
            <a:ext cx="5334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rc 10"/>
          <p:cNvSpPr>
            <a:spLocks/>
          </p:cNvSpPr>
          <p:nvPr/>
        </p:nvSpPr>
        <p:spPr bwMode="auto">
          <a:xfrm>
            <a:off x="4887913" y="3603625"/>
            <a:ext cx="611187" cy="534987"/>
          </a:xfrm>
          <a:custGeom>
            <a:avLst/>
            <a:gdLst>
              <a:gd name="T0" fmla="*/ 2147483647 w 43200"/>
              <a:gd name="T1" fmla="*/ 2147483647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35553" y="38088"/>
                </a:moveTo>
                <a:cubicBezTo>
                  <a:pt x="31653" y="41388"/>
                  <a:pt x="26709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</a:path>
              <a:path w="43200" h="43200" stroke="0" extrusionOk="0">
                <a:moveTo>
                  <a:pt x="35553" y="38088"/>
                </a:moveTo>
                <a:cubicBezTo>
                  <a:pt x="31653" y="41388"/>
                  <a:pt x="26709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  <a:lnTo>
                  <a:pt x="21600" y="21600"/>
                </a:lnTo>
                <a:lnTo>
                  <a:pt x="35553" y="3808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Arc 11"/>
          <p:cNvSpPr>
            <a:spLocks/>
          </p:cNvSpPr>
          <p:nvPr/>
        </p:nvSpPr>
        <p:spPr bwMode="auto">
          <a:xfrm>
            <a:off x="7466013" y="3857625"/>
            <a:ext cx="611187" cy="534987"/>
          </a:xfrm>
          <a:custGeom>
            <a:avLst/>
            <a:gdLst>
              <a:gd name="T0" fmla="*/ 2147483647 w 43200"/>
              <a:gd name="T1" fmla="*/ 2147483647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35553" y="38088"/>
                </a:moveTo>
                <a:cubicBezTo>
                  <a:pt x="31653" y="41388"/>
                  <a:pt x="26709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</a:path>
              <a:path w="43200" h="43200" stroke="0" extrusionOk="0">
                <a:moveTo>
                  <a:pt x="35553" y="38088"/>
                </a:moveTo>
                <a:cubicBezTo>
                  <a:pt x="31653" y="41388"/>
                  <a:pt x="26709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  <a:lnTo>
                  <a:pt x="21600" y="21600"/>
                </a:lnTo>
                <a:lnTo>
                  <a:pt x="35553" y="3808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7239000" y="3021012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7391400" y="2868612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7391400" y="3021012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20" name="Oval 15"/>
          <p:cNvSpPr>
            <a:spLocks noChangeArrowheads="1"/>
          </p:cNvSpPr>
          <p:nvPr/>
        </p:nvSpPr>
        <p:spPr bwMode="auto">
          <a:xfrm>
            <a:off x="7620000" y="2944812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21" name="Oval 16"/>
          <p:cNvSpPr>
            <a:spLocks noChangeArrowheads="1"/>
          </p:cNvSpPr>
          <p:nvPr/>
        </p:nvSpPr>
        <p:spPr bwMode="auto">
          <a:xfrm>
            <a:off x="7391400" y="2716212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22" name="Oval 17"/>
          <p:cNvSpPr>
            <a:spLocks noChangeArrowheads="1"/>
          </p:cNvSpPr>
          <p:nvPr/>
        </p:nvSpPr>
        <p:spPr bwMode="auto">
          <a:xfrm>
            <a:off x="7391400" y="2563812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23" name="Oval 18"/>
          <p:cNvSpPr>
            <a:spLocks noChangeArrowheads="1"/>
          </p:cNvSpPr>
          <p:nvPr/>
        </p:nvSpPr>
        <p:spPr bwMode="auto">
          <a:xfrm>
            <a:off x="7620000" y="2640012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24" name="Oval 19"/>
          <p:cNvSpPr>
            <a:spLocks noChangeArrowheads="1"/>
          </p:cNvSpPr>
          <p:nvPr/>
        </p:nvSpPr>
        <p:spPr bwMode="auto">
          <a:xfrm>
            <a:off x="7239000" y="3173412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25" name="Oval 20"/>
          <p:cNvSpPr>
            <a:spLocks noChangeArrowheads="1"/>
          </p:cNvSpPr>
          <p:nvPr/>
        </p:nvSpPr>
        <p:spPr bwMode="auto">
          <a:xfrm>
            <a:off x="7239000" y="2868612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26" name="Oval 21"/>
          <p:cNvSpPr>
            <a:spLocks noChangeArrowheads="1"/>
          </p:cNvSpPr>
          <p:nvPr/>
        </p:nvSpPr>
        <p:spPr bwMode="auto">
          <a:xfrm>
            <a:off x="7543800" y="2792412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27" name="Oval 22"/>
          <p:cNvSpPr>
            <a:spLocks noChangeArrowheads="1"/>
          </p:cNvSpPr>
          <p:nvPr/>
        </p:nvSpPr>
        <p:spPr bwMode="auto">
          <a:xfrm>
            <a:off x="5715000" y="2792412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28" name="Oval 23"/>
          <p:cNvSpPr>
            <a:spLocks noChangeArrowheads="1"/>
          </p:cNvSpPr>
          <p:nvPr/>
        </p:nvSpPr>
        <p:spPr bwMode="auto">
          <a:xfrm>
            <a:off x="5867400" y="2640012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29" name="Oval 24"/>
          <p:cNvSpPr>
            <a:spLocks noChangeArrowheads="1"/>
          </p:cNvSpPr>
          <p:nvPr/>
        </p:nvSpPr>
        <p:spPr bwMode="auto">
          <a:xfrm>
            <a:off x="5867400" y="2792412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30" name="Oval 25"/>
          <p:cNvSpPr>
            <a:spLocks noChangeArrowheads="1"/>
          </p:cNvSpPr>
          <p:nvPr/>
        </p:nvSpPr>
        <p:spPr bwMode="auto">
          <a:xfrm>
            <a:off x="6096000" y="2716212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31" name="Oval 26"/>
          <p:cNvSpPr>
            <a:spLocks noChangeArrowheads="1"/>
          </p:cNvSpPr>
          <p:nvPr/>
        </p:nvSpPr>
        <p:spPr bwMode="auto">
          <a:xfrm>
            <a:off x="5867400" y="2487612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32" name="Oval 27"/>
          <p:cNvSpPr>
            <a:spLocks noChangeArrowheads="1"/>
          </p:cNvSpPr>
          <p:nvPr/>
        </p:nvSpPr>
        <p:spPr bwMode="auto">
          <a:xfrm>
            <a:off x="5867400" y="2335212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6096000" y="2411412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34" name="Oval 29"/>
          <p:cNvSpPr>
            <a:spLocks noChangeArrowheads="1"/>
          </p:cNvSpPr>
          <p:nvPr/>
        </p:nvSpPr>
        <p:spPr bwMode="auto">
          <a:xfrm>
            <a:off x="5715000" y="2944812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35" name="Oval 30"/>
          <p:cNvSpPr>
            <a:spLocks noChangeArrowheads="1"/>
          </p:cNvSpPr>
          <p:nvPr/>
        </p:nvSpPr>
        <p:spPr bwMode="auto">
          <a:xfrm>
            <a:off x="5715000" y="2640012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36" name="Oval 31"/>
          <p:cNvSpPr>
            <a:spLocks noChangeArrowheads="1"/>
          </p:cNvSpPr>
          <p:nvPr/>
        </p:nvSpPr>
        <p:spPr bwMode="auto">
          <a:xfrm>
            <a:off x="6019800" y="2563812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37" name="AutoShape 32"/>
          <p:cNvSpPr>
            <a:spLocks noChangeArrowheads="1"/>
          </p:cNvSpPr>
          <p:nvPr/>
        </p:nvSpPr>
        <p:spPr bwMode="auto">
          <a:xfrm rot="3031390">
            <a:off x="5105400" y="1725612"/>
            <a:ext cx="8382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Line 33"/>
          <p:cNvSpPr>
            <a:spLocks noChangeShapeType="1"/>
          </p:cNvSpPr>
          <p:nvPr/>
        </p:nvSpPr>
        <p:spPr bwMode="auto">
          <a:xfrm>
            <a:off x="7553325" y="3240087"/>
            <a:ext cx="609600" cy="7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34"/>
          <p:cNvSpPr>
            <a:spLocks noChangeShapeType="1"/>
          </p:cNvSpPr>
          <p:nvPr/>
        </p:nvSpPr>
        <p:spPr bwMode="auto">
          <a:xfrm>
            <a:off x="5257800" y="2306637"/>
            <a:ext cx="609600" cy="7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Rectangle 35"/>
          <p:cNvSpPr>
            <a:spLocks noChangeArrowheads="1"/>
          </p:cNvSpPr>
          <p:nvPr/>
        </p:nvSpPr>
        <p:spPr bwMode="auto">
          <a:xfrm>
            <a:off x="6172200" y="1649412"/>
            <a:ext cx="1219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ja-JP"/>
              <a:t>Pressing</a:t>
            </a:r>
          </a:p>
        </p:txBody>
      </p:sp>
      <p:sp>
        <p:nvSpPr>
          <p:cNvPr id="41" name="Rectangle 36"/>
          <p:cNvSpPr>
            <a:spLocks noChangeArrowheads="1"/>
          </p:cNvSpPr>
          <p:nvPr/>
        </p:nvSpPr>
        <p:spPr bwMode="auto">
          <a:xfrm>
            <a:off x="4762500" y="1116012"/>
            <a:ext cx="2209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ja-JP" sz="1600" b="1" dirty="0"/>
              <a:t>Splay liquid abrasives</a:t>
            </a:r>
          </a:p>
        </p:txBody>
      </p:sp>
      <p:sp>
        <p:nvSpPr>
          <p:cNvPr id="4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WG2 TTC meeting June 26, 2018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45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08856" y="247273"/>
            <a:ext cx="9220199" cy="465095"/>
          </a:xfrm>
        </p:spPr>
        <p:txBody>
          <a:bodyPr/>
          <a:lstStyle/>
          <a:p>
            <a:r>
              <a:rPr lang="en-US" altLang="ja-JP" sz="3100" dirty="0"/>
              <a:t>Wire Sliced Niobium Sheets </a:t>
            </a:r>
            <a:r>
              <a:rPr lang="en-US" altLang="ja-JP" sz="3100" dirty="0" smtClean="0"/>
              <a:t>from Ingot (TD)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6" name="日付プレースホルダー 1"/>
          <p:cNvSpPr txBox="1">
            <a:spLocks/>
          </p:cNvSpPr>
          <p:nvPr/>
        </p:nvSpPr>
        <p:spPr>
          <a:xfrm>
            <a:off x="685800" y="6634372"/>
            <a:ext cx="1539576" cy="334108"/>
          </a:xfrm>
          <a:prstGeom prst="rect">
            <a:avLst/>
          </a:prstGeom>
          <a:noFill/>
        </p:spPr>
        <p:txBody>
          <a:bodyPr lIns="0" tIns="45712" rIns="0" bIns="45712" anchor="b"/>
          <a:lstStyle>
            <a:defPPr>
              <a:defRPr lang="en-US"/>
            </a:defPPr>
            <a:lvl1pPr algn="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400" kern="1200" smtClean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ヒラギノ角ゴ Pro W3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ヒラギノ角ゴ Pro W3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ヒラギノ角ゴ Pro W3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ヒラギノ角ゴ Pro W3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ヒラギノ角ゴ Pro W3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ヒラギノ角ゴ Pro W3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ヒラギノ角ゴ Pro W3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ヒラギノ角ゴ Pro W3"/>
              </a:defRPr>
            </a:lvl9pPr>
          </a:lstStyle>
          <a:p>
            <a:pPr eaLnBrk="1" hangingPunct="1"/>
            <a:r>
              <a:rPr lang="en-US" altLang="ja-JP" sz="1400" smtClean="0"/>
              <a:t>11-13/May/2011/ K.Saito</a:t>
            </a:r>
            <a:endParaRPr lang="en-US" altLang="ja-JP" sz="1400"/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1316968"/>
              </p:ext>
            </p:extLst>
          </p:nvPr>
        </p:nvGraphicFramePr>
        <p:xfrm>
          <a:off x="76200" y="1050510"/>
          <a:ext cx="4064480" cy="4803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Image" r:id="rId3" imgW="4676315" imgH="5692905" progId="Photoshop.Image.7">
                  <p:embed/>
                </p:oleObj>
              </mc:Choice>
              <mc:Fallback>
                <p:oleObj name="Image" r:id="rId3" imgW="4676315" imgH="5692905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438" r="2040" b="2438"/>
                      <a:stretch>
                        <a:fillRect/>
                      </a:stretch>
                    </p:blipFill>
                    <p:spPr bwMode="auto">
                      <a:xfrm>
                        <a:off x="76200" y="1050510"/>
                        <a:ext cx="4064480" cy="48034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181600" y="3139102"/>
            <a:ext cx="3079152" cy="1614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ja-JP" dirty="0"/>
              <a:t>RRR reduction by this slicing </a:t>
            </a:r>
          </a:p>
          <a:p>
            <a:pPr eaLnBrk="1" hangingPunct="1"/>
            <a:r>
              <a:rPr lang="en-US" altLang="ja-JP" dirty="0"/>
              <a:t>is small, within the material </a:t>
            </a:r>
          </a:p>
          <a:p>
            <a:pPr eaLnBrk="1" hangingPunct="1"/>
            <a:r>
              <a:rPr lang="en-US" altLang="ja-JP" dirty="0"/>
              <a:t>variation.</a:t>
            </a:r>
          </a:p>
          <a:p>
            <a:pPr eaLnBrk="1" hangingPunct="1"/>
            <a:endParaRPr lang="en-US" altLang="ja-JP" dirty="0"/>
          </a:p>
          <a:p>
            <a:pPr eaLnBrk="1" hangingPunct="1"/>
            <a:r>
              <a:rPr lang="en-US" altLang="ja-JP" dirty="0"/>
              <a:t>      480</a:t>
            </a:r>
            <a:r>
              <a:rPr lang="ja-JP" altLang="en-US" dirty="0"/>
              <a:t>　→     </a:t>
            </a:r>
            <a:r>
              <a:rPr lang="en-US" altLang="ja-JP" dirty="0"/>
              <a:t>430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181600" y="5004810"/>
            <a:ext cx="3733800" cy="946638"/>
          </a:xfrm>
          <a:prstGeom prst="rect">
            <a:avLst/>
          </a:prstGeom>
          <a:solidFill>
            <a:schemeClr val="bg1"/>
          </a:solidFill>
          <a:ln w="222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90800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ja-JP" sz="1600" b="1" dirty="0"/>
              <a:t>Degradation of RRR by this slicing is</a:t>
            </a:r>
          </a:p>
          <a:p>
            <a:pPr eaLnBrk="1" hangingPunct="1"/>
            <a:r>
              <a:rPr lang="en-US" altLang="ja-JP" sz="1600" b="1" dirty="0"/>
              <a:t> about 10% . but it is within the location</a:t>
            </a:r>
          </a:p>
          <a:p>
            <a:pPr eaLnBrk="1" hangingPunct="1"/>
            <a:r>
              <a:rPr lang="en-US" altLang="ja-JP" sz="1600" b="1" dirty="0"/>
              <a:t> variation of the Nb ingot.</a:t>
            </a:r>
          </a:p>
          <a:p>
            <a:pPr eaLnBrk="1" hangingPunct="1"/>
            <a:endParaRPr lang="en-US" altLang="ja-JP" sz="1600" b="1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576" y="1058976"/>
            <a:ext cx="2514600" cy="1855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75128" t="37459" r="19277" b="44797"/>
          <a:stretch/>
        </p:blipFill>
        <p:spPr>
          <a:xfrm>
            <a:off x="6879770" y="1048090"/>
            <a:ext cx="2111829" cy="188362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9140" y="5812971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02 sheets from 265</a:t>
            </a:r>
            <a:r>
              <a:rPr lang="en-US" dirty="0" smtClean="0">
                <a:latin typeface="Symbol" panose="05050102010706020507" pitchFamily="18" charset="2"/>
              </a:rPr>
              <a:t>f</a:t>
            </a:r>
            <a:r>
              <a:rPr lang="en-US" dirty="0" smtClean="0"/>
              <a:t> x 307mm long Ingot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WG2 TTC meeting June 26, 2018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06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  <p:graphicFrame>
        <p:nvGraphicFramePr>
          <p:cNvPr id="2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0139320"/>
              </p:ext>
            </p:extLst>
          </p:nvPr>
        </p:nvGraphicFramePr>
        <p:xfrm>
          <a:off x="2628396" y="1201168"/>
          <a:ext cx="3086604" cy="2353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name="KGPlot" r:id="rId3" imgW="7391160" imgH="5638680" progId="KGraph_Plot">
                  <p:embed/>
                </p:oleObj>
              </mc:Choice>
              <mc:Fallback>
                <p:oleObj name="KGPlot" r:id="rId3" imgW="7391160" imgH="563868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8396" y="1201168"/>
                        <a:ext cx="3086604" cy="23539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3096116" y="2707989"/>
            <a:ext cx="137160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400" b="1" dirty="0"/>
              <a:t>1387 </a:t>
            </a:r>
            <a:r>
              <a:rPr lang="en-US" altLang="ja-JP" sz="1400" b="1" dirty="0">
                <a:cs typeface="Times New Roman" panose="02020603050405020304" pitchFamily="18" charset="0"/>
              </a:rPr>
              <a:t>± 1.2 g</a:t>
            </a:r>
            <a:r>
              <a:rPr lang="en-US" altLang="ja-JP" dirty="0">
                <a:cs typeface="Times New Roman" panose="02020603050405020304" pitchFamily="18" charset="0"/>
              </a:rPr>
              <a:t> </a:t>
            </a:r>
            <a:endParaRPr lang="en-US" altLang="ja-JP" dirty="0"/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4256459" y="2872006"/>
            <a:ext cx="1371600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400" b="1" u="sng" dirty="0"/>
              <a:t>Scatter 0.09%</a:t>
            </a:r>
          </a:p>
        </p:txBody>
      </p:sp>
      <p:graphicFrame>
        <p:nvGraphicFramePr>
          <p:cNvPr id="2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5955460"/>
              </p:ext>
            </p:extLst>
          </p:nvPr>
        </p:nvGraphicFramePr>
        <p:xfrm>
          <a:off x="5945933" y="1282293"/>
          <a:ext cx="3121867" cy="2362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KGPlot" r:id="rId5" imgW="7391160" imgH="5587920" progId="KGraph_Plot">
                  <p:embed/>
                </p:oleObj>
              </mc:Choice>
              <mc:Fallback>
                <p:oleObj name="KGPlot" r:id="rId5" imgW="7391160" imgH="558792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5933" y="1282293"/>
                        <a:ext cx="3121867" cy="2362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7189655" y="2044308"/>
            <a:ext cx="1604772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400" b="1"/>
              <a:t>2.906 </a:t>
            </a:r>
            <a:r>
              <a:rPr lang="en-US" altLang="ja-JP" sz="1400" b="1">
                <a:cs typeface="Times New Roman" panose="02020603050405020304" pitchFamily="18" charset="0"/>
              </a:rPr>
              <a:t>± 0.038 mm</a:t>
            </a:r>
            <a:endParaRPr lang="en-US" altLang="ja-JP" sz="1400" b="1"/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7506866" y="2441203"/>
            <a:ext cx="1306645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400" b="1" dirty="0"/>
              <a:t>Scatter 0.13%</a:t>
            </a:r>
          </a:p>
        </p:txBody>
      </p:sp>
      <p:graphicFrame>
        <p:nvGraphicFramePr>
          <p:cNvPr id="2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5486190"/>
              </p:ext>
            </p:extLst>
          </p:nvPr>
        </p:nvGraphicFramePr>
        <p:xfrm>
          <a:off x="2661125" y="3944493"/>
          <a:ext cx="3021145" cy="2316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KGPlot" r:id="rId7" imgW="8001000" imgH="6134040" progId="KGraph_Plot">
                  <p:embed/>
                </p:oleObj>
              </mc:Choice>
              <mc:Fallback>
                <p:oleObj name="KGPlot" r:id="rId7" imgW="8001000" imgH="613404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1125" y="3944493"/>
                        <a:ext cx="3021145" cy="23162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5069925" y="894917"/>
            <a:ext cx="2141501" cy="410603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ja-JP" dirty="0"/>
              <a:t>Very Uniform</a:t>
            </a:r>
          </a:p>
        </p:txBody>
      </p:sp>
      <p:sp>
        <p:nvSpPr>
          <p:cNvPr id="30" name="Rectangle 12"/>
          <p:cNvSpPr>
            <a:spLocks noChangeArrowheads="1"/>
          </p:cNvSpPr>
          <p:nvPr/>
        </p:nvSpPr>
        <p:spPr bwMode="auto">
          <a:xfrm>
            <a:off x="4869608" y="3676016"/>
            <a:ext cx="2152650" cy="43406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ja-JP" dirty="0"/>
              <a:t>Very Smooth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7368447" y="3568294"/>
            <a:ext cx="1533525" cy="21544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400" b="1" dirty="0"/>
              <a:t>KEK 102 sheets</a:t>
            </a:r>
          </a:p>
        </p:txBody>
      </p:sp>
      <p:sp>
        <p:nvSpPr>
          <p:cNvPr id="33" name="Rectangle 15"/>
          <p:cNvSpPr>
            <a:spLocks noChangeArrowheads="1"/>
          </p:cNvSpPr>
          <p:nvPr/>
        </p:nvSpPr>
        <p:spPr bwMode="auto">
          <a:xfrm>
            <a:off x="3513509" y="1301844"/>
            <a:ext cx="1485900" cy="29835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ja-JP" sz="1600" b="1" dirty="0"/>
              <a:t>KEK 19 sheets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202940" y="1654497"/>
            <a:ext cx="2563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Weight of individual sheet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6378310" y="1685118"/>
            <a:ext cx="256394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Thickness of individual sheet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3456573" y="5414734"/>
            <a:ext cx="1864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Surface roughness of individual sheet</a:t>
            </a:r>
            <a:endParaRPr lang="en-US" sz="1200" dirty="0"/>
          </a:p>
        </p:txBody>
      </p:sp>
      <p:sp>
        <p:nvSpPr>
          <p:cNvPr id="38" name="Rectangle 37"/>
          <p:cNvSpPr/>
          <p:nvPr/>
        </p:nvSpPr>
        <p:spPr>
          <a:xfrm>
            <a:off x="6096000" y="4126032"/>
            <a:ext cx="2932236" cy="2731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8"/>
          <a:stretch>
            <a:fillRect/>
          </a:stretch>
        </p:blipFill>
        <p:spPr bwMode="auto">
          <a:xfrm>
            <a:off x="6153644" y="4211279"/>
            <a:ext cx="2659867" cy="260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-26648" y="1162054"/>
            <a:ext cx="28232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Feature of sliced sheet material: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 smtClean="0"/>
              <a:t>Very uniform </a:t>
            </a:r>
          </a:p>
          <a:p>
            <a:pPr marL="173038"/>
            <a:r>
              <a:rPr lang="en-US" dirty="0"/>
              <a:t> </a:t>
            </a:r>
            <a:r>
              <a:rPr lang="en-US" dirty="0" smtClean="0"/>
              <a:t>~ 0.1% deviation in thickness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 smtClean="0"/>
              <a:t>Very smooth</a:t>
            </a:r>
          </a:p>
          <a:p>
            <a:r>
              <a:rPr lang="en-US" dirty="0" smtClean="0"/>
              <a:t>    </a:t>
            </a:r>
            <a:r>
              <a:rPr lang="en-US" dirty="0" err="1" smtClean="0"/>
              <a:t>Rz</a:t>
            </a:r>
            <a:r>
              <a:rPr lang="en-US" dirty="0" smtClean="0"/>
              <a:t> ~ 5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Needless of  mechanical finishing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Very fast sheet production</a:t>
            </a:r>
          </a:p>
          <a:p>
            <a:r>
              <a:rPr lang="en-US" dirty="0" smtClean="0"/>
              <a:t>   102 sheets within 48 </a:t>
            </a:r>
            <a:r>
              <a:rPr lang="en-US" dirty="0" err="1" smtClean="0"/>
              <a:t>hr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09600" y="228600"/>
            <a:ext cx="8184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Feature of Sliced Nb Sheets from Ingot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37457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28527"/>
            <a:ext cx="8991600" cy="803649"/>
          </a:xfrm>
        </p:spPr>
        <p:txBody>
          <a:bodyPr/>
          <a:lstStyle/>
          <a:p>
            <a:r>
              <a:rPr lang="en-US" dirty="0" smtClean="0"/>
              <a:t>Sheet  Cleaning after Slicing</a:t>
            </a:r>
            <a:br>
              <a:rPr lang="en-US" dirty="0" smtClean="0"/>
            </a:br>
            <a:r>
              <a:rPr lang="en-US" sz="2400" dirty="0" smtClean="0"/>
              <a:t>BCP and Annealing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" y="1095518"/>
            <a:ext cx="5263251" cy="2556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057" y="1324118"/>
            <a:ext cx="2682429" cy="2055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43" y="3770545"/>
            <a:ext cx="6556059" cy="248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337456" y="1476518"/>
            <a:ext cx="957943" cy="352281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9pPr>
          </a:lstStyle>
          <a:p>
            <a:pPr algn="ctr" eaLnBrk="1" hangingPunct="1"/>
            <a:r>
              <a:rPr lang="en-US" altLang="ja-JP" dirty="0"/>
              <a:t>BCP</a:t>
            </a: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6934201" y="1147978"/>
            <a:ext cx="1892036" cy="35228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9pPr>
          </a:lstStyle>
          <a:p>
            <a:pPr algn="ctr" eaLnBrk="1" hangingPunct="1"/>
            <a:r>
              <a:rPr lang="en-US" altLang="ja-JP" sz="1600" b="1" dirty="0"/>
              <a:t>Ultrasonic rinsing</a:t>
            </a: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3072908" y="3594404"/>
            <a:ext cx="2288314" cy="35228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9pPr>
          </a:lstStyle>
          <a:p>
            <a:pPr algn="ctr" eaLnBrk="1" hangingPunct="1"/>
            <a:r>
              <a:rPr lang="en-US" altLang="ja-JP" sz="2000" b="1" dirty="0"/>
              <a:t>Annealing @ 750</a:t>
            </a:r>
            <a:r>
              <a:rPr lang="en-US" altLang="ja-JP" sz="2000" b="1" baseline="30000" dirty="0"/>
              <a:t>O</a:t>
            </a:r>
            <a:r>
              <a:rPr lang="en-US" altLang="ja-JP" sz="2000" b="1" dirty="0"/>
              <a:t>C</a:t>
            </a:r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1175657" y="5134118"/>
            <a:ext cx="731572" cy="240979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1530557" y="3856679"/>
            <a:ext cx="1034143" cy="37390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9pPr>
          </a:lstStyle>
          <a:p>
            <a:pPr algn="ctr" eaLnBrk="1" hangingPunct="1"/>
            <a:r>
              <a:rPr lang="en-US" altLang="ja-JP" dirty="0" err="1"/>
              <a:t>Ti</a:t>
            </a:r>
            <a:r>
              <a:rPr lang="en-US" altLang="ja-JP" dirty="0"/>
              <a:t> box</a:t>
            </a: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WG2 TTC meeting June 26, 2018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23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291040"/>
            <a:ext cx="8991600" cy="478624"/>
          </a:xfrm>
        </p:spPr>
        <p:txBody>
          <a:bodyPr/>
          <a:lstStyle/>
          <a:p>
            <a:r>
              <a:rPr lang="en-US" dirty="0" smtClean="0"/>
              <a:t>Half-Cell Deep Drawing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34" name="日付プレースホルダー 1"/>
          <p:cNvSpPr txBox="1">
            <a:spLocks/>
          </p:cNvSpPr>
          <p:nvPr/>
        </p:nvSpPr>
        <p:spPr>
          <a:xfrm>
            <a:off x="629194" y="6316914"/>
            <a:ext cx="1578428" cy="239686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9pPr>
          </a:lstStyle>
          <a:p>
            <a:pPr eaLnBrk="1" hangingPunct="1"/>
            <a:r>
              <a:rPr lang="en-US" altLang="ja-JP" sz="1400" smtClean="0"/>
              <a:t>11-13/May/2011 K.Saito</a:t>
            </a: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94" y="1202372"/>
            <a:ext cx="6629400" cy="2464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22" y="3722776"/>
            <a:ext cx="6629400" cy="2499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7084422" y="3801847"/>
            <a:ext cx="1981200" cy="130355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9pPr>
          </a:lstStyle>
          <a:p>
            <a:pPr algn="ctr" eaLnBrk="1" hangingPunct="1"/>
            <a:r>
              <a:rPr lang="en-US" altLang="ja-JP" dirty="0" smtClean="0"/>
              <a:t>Crack </a:t>
            </a:r>
          </a:p>
          <a:p>
            <a:pPr algn="ctr" eaLnBrk="1" hangingPunct="1"/>
            <a:r>
              <a:rPr lang="en-US" altLang="ja-JP" dirty="0" smtClean="0"/>
              <a:t>but no issue </a:t>
            </a:r>
          </a:p>
          <a:p>
            <a:pPr algn="ctr" eaLnBrk="1" hangingPunct="1"/>
            <a:r>
              <a:rPr lang="en-US" altLang="ja-JP" dirty="0" smtClean="0"/>
              <a:t>for fabrication</a:t>
            </a:r>
            <a:endParaRPr lang="en-US" altLang="ja-JP" dirty="0"/>
          </a:p>
        </p:txBody>
      </p:sp>
      <p:sp>
        <p:nvSpPr>
          <p:cNvPr id="40" name="Line 8"/>
          <p:cNvSpPr>
            <a:spLocks noChangeShapeType="1"/>
          </p:cNvSpPr>
          <p:nvPr/>
        </p:nvSpPr>
        <p:spPr bwMode="auto">
          <a:xfrm flipH="1">
            <a:off x="5693106" y="4100059"/>
            <a:ext cx="1393494" cy="1099167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WG2 TTC meeting June 26, 2018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61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291040"/>
            <a:ext cx="8991600" cy="478624"/>
          </a:xfrm>
        </p:spPr>
        <p:txBody>
          <a:bodyPr/>
          <a:lstStyle/>
          <a:p>
            <a:r>
              <a:rPr lang="en-US" dirty="0" smtClean="0"/>
              <a:t>Fabrication @ KEK Machine 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3" descr="C:\Documents and Settings\accguest\My Documents\LOG(ILC)\[T5]20060906\DSC008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9851"/>
            <a:ext cx="2846387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Documents and Settings\accguest\My Documents\LOG(ILC)\[T5]20060907\DSC008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509" y="1150007"/>
            <a:ext cx="2936875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2895600" y="2514600"/>
            <a:ext cx="381000" cy="3810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9pPr>
          </a:lstStyle>
          <a:p>
            <a:pPr eaLnBrk="1" hangingPunct="1"/>
            <a:endParaRPr lang="ja-JP" altLang="en-US"/>
          </a:p>
        </p:txBody>
      </p:sp>
      <p:pic>
        <p:nvPicPr>
          <p:cNvPr id="10" name="Picture 7" descr="C:\Documents and Settings\accguest\My Documents\LOG(ILC)\[T5]20060908\DSC009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963" y="914400"/>
            <a:ext cx="3221037" cy="2416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7315200" y="2057400"/>
            <a:ext cx="14239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9pPr>
          </a:lstStyle>
          <a:p>
            <a:pPr eaLnBrk="1" hangingPunct="1"/>
            <a:r>
              <a:rPr kumimoji="0" lang="en-US" altLang="ja-JP" sz="1400" b="1">
                <a:solidFill>
                  <a:srgbClr val="FFFF00"/>
                </a:solidFill>
                <a:latin typeface="Lucida Sans Unicode" panose="020B0602030504020204" pitchFamily="34" charset="0"/>
              </a:rPr>
              <a:t>Inside equator</a:t>
            </a:r>
          </a:p>
        </p:txBody>
      </p:sp>
      <p:pic>
        <p:nvPicPr>
          <p:cNvPr id="12" name="Picture 9" descr="C:\Documents and Settings\accguest\My Documents\LOG(ILC)\[T5]20060908\DSC0097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107" y="4038600"/>
            <a:ext cx="2936875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C:\Documents and Settings\accguest\My Documents\LOG(ILC)\[T5]20060911\DSC011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25" y="4038600"/>
            <a:ext cx="2936875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11"/>
          <p:cNvSpPr>
            <a:spLocks noChangeArrowheads="1"/>
          </p:cNvSpPr>
          <p:nvPr/>
        </p:nvSpPr>
        <p:spPr bwMode="auto">
          <a:xfrm>
            <a:off x="5541963" y="4953000"/>
            <a:ext cx="381000" cy="3810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5" name="Rectangle 14"/>
          <p:cNvSpPr/>
          <p:nvPr/>
        </p:nvSpPr>
        <p:spPr>
          <a:xfrm>
            <a:off x="145609" y="4691742"/>
            <a:ext cx="1371600" cy="304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271191" y="4691741"/>
            <a:ext cx="1073945" cy="1850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499791" y="4876800"/>
            <a:ext cx="845345" cy="119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517210" y="4724399"/>
            <a:ext cx="775936" cy="22860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78879" y="5105400"/>
            <a:ext cx="2114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Welding parts were trimmed fitting structure</a:t>
            </a:r>
            <a:endParaRPr lang="en-US" dirty="0"/>
          </a:p>
        </p:txBody>
      </p:sp>
      <p:sp>
        <p:nvSpPr>
          <p:cNvPr id="24" name="Down Arrow 23"/>
          <p:cNvSpPr/>
          <p:nvPr/>
        </p:nvSpPr>
        <p:spPr>
          <a:xfrm>
            <a:off x="1143000" y="4191000"/>
            <a:ext cx="536973" cy="381000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011413" y="3853934"/>
            <a:ext cx="976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EBW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6200" y="3537858"/>
            <a:ext cx="2114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Trimming  EBW  </a:t>
            </a:r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WG2 TTC meeting June 26, 2018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04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291040"/>
            <a:ext cx="8991600" cy="478624"/>
          </a:xfrm>
        </p:spPr>
        <p:txBody>
          <a:bodyPr/>
          <a:lstStyle/>
          <a:p>
            <a:r>
              <a:rPr lang="en-US" dirty="0" smtClean="0"/>
              <a:t>CBP at KEK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28600" y="1485135"/>
            <a:ext cx="44196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9pPr>
          </a:lstStyle>
          <a:p>
            <a:pPr eaLnBrk="1" hangingPunct="1"/>
            <a:r>
              <a:rPr kumimoji="0" lang="en-US" altLang="ja-JP" dirty="0"/>
              <a:t>Rough stone : 5 times</a:t>
            </a:r>
          </a:p>
          <a:p>
            <a:pPr eaLnBrk="1" hangingPunct="1"/>
            <a:r>
              <a:rPr kumimoji="0" lang="en-US" altLang="ja-JP" dirty="0"/>
              <a:t>Green stone  : Once</a:t>
            </a:r>
          </a:p>
          <a:p>
            <a:pPr eaLnBrk="1" hangingPunct="1"/>
            <a:r>
              <a:rPr kumimoji="0" lang="en-US" altLang="ja-JP" dirty="0"/>
              <a:t>Brown stone : Once</a:t>
            </a:r>
          </a:p>
          <a:p>
            <a:pPr eaLnBrk="1" hangingPunct="1"/>
            <a:r>
              <a:rPr kumimoji="0" lang="en-US" altLang="ja-JP" dirty="0"/>
              <a:t>White stone  : Once</a:t>
            </a:r>
          </a:p>
          <a:p>
            <a:pPr eaLnBrk="1" hangingPunct="1"/>
            <a:r>
              <a:rPr kumimoji="0" lang="en-US" altLang="ja-JP" dirty="0"/>
              <a:t>Totally ~ 200 </a:t>
            </a:r>
            <a:r>
              <a:rPr kumimoji="0" lang="en-US" altLang="ko-KR" sz="1800" b="1" dirty="0">
                <a:latin typeface="Symbol" panose="05050102010706020507" pitchFamily="18" charset="2"/>
                <a:ea typeface="Gulim" panose="020B0600000101010101" pitchFamily="34" charset="-127"/>
              </a:rPr>
              <a:t>m</a:t>
            </a:r>
            <a:r>
              <a:rPr kumimoji="0" lang="en-US" altLang="ko-KR" sz="1800" b="1" dirty="0">
                <a:ea typeface="Gulim" panose="020B0600000101010101" pitchFamily="34" charset="-127"/>
              </a:rPr>
              <a:t>m removed @ equator</a:t>
            </a:r>
            <a:endParaRPr kumimoji="0" lang="en-US" altLang="ja-JP" sz="1800" b="1" dirty="0">
              <a:ea typeface="Gulim" panose="020B0600000101010101" pitchFamily="34" charset="-127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838200" y="3886200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9pPr>
          </a:lstStyle>
          <a:p>
            <a:pPr eaLnBrk="1" hangingPunct="1"/>
            <a:r>
              <a:rPr kumimoji="0" lang="en-US" altLang="ja-JP" b="1" dirty="0">
                <a:solidFill>
                  <a:schemeClr val="bg1"/>
                </a:solidFill>
                <a:latin typeface="Lucida Sans Unicode" panose="020B0602030504020204" pitchFamily="34" charset="0"/>
              </a:rPr>
              <a:t>equator</a:t>
            </a:r>
          </a:p>
        </p:txBody>
      </p:sp>
      <p:pic>
        <p:nvPicPr>
          <p:cNvPr id="10" name="Picture 7" descr="C:\Documents and Settings\accguest\My Documents\LOG(ILC)\20060920-LG after white stone\Dev1_snap_img_2006-09-20_14-33-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1" y="3661229"/>
            <a:ext cx="2752725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426029" y="3735614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9pPr>
          </a:lstStyle>
          <a:p>
            <a:pPr eaLnBrk="1" hangingPunct="1"/>
            <a:r>
              <a:rPr kumimoji="0" lang="en-US" altLang="ja-JP" b="1" dirty="0">
                <a:solidFill>
                  <a:schemeClr val="bg1"/>
                </a:solidFill>
                <a:latin typeface="Lucida Sans Unicode" panose="020B0602030504020204" pitchFamily="34" charset="0"/>
              </a:rPr>
              <a:t>equator</a:t>
            </a: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4038600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AutoShape 11"/>
          <p:cNvSpPr>
            <a:spLocks noChangeArrowheads="1"/>
          </p:cNvSpPr>
          <p:nvPr/>
        </p:nvSpPr>
        <p:spPr bwMode="auto">
          <a:xfrm rot="5148774">
            <a:off x="5511800" y="1625600"/>
            <a:ext cx="482600" cy="381000"/>
          </a:xfrm>
          <a:prstGeom prst="curvedRightArrow">
            <a:avLst>
              <a:gd name="adj1" fmla="val 20000"/>
              <a:gd name="adj2" fmla="val 40000"/>
              <a:gd name="adj3" fmla="val 422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2623457" y="1012371"/>
            <a:ext cx="61722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9pPr>
          </a:lstStyle>
          <a:p>
            <a:pPr algn="ctr" eaLnBrk="1" hangingPunct="1"/>
            <a:r>
              <a:rPr lang="en-US" altLang="ja-JP" dirty="0"/>
              <a:t>Rotated ~100rpm on a oppositely rotating table</a:t>
            </a:r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 flipV="1">
            <a:off x="5638800" y="2948669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 flipH="1">
            <a:off x="7239000" y="1752600"/>
            <a:ext cx="9144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7848600" y="1447800"/>
            <a:ext cx="762000" cy="304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9pPr>
          </a:lstStyle>
          <a:p>
            <a:pPr algn="ctr" eaLnBrk="1" hangingPunct="1"/>
            <a:r>
              <a:rPr lang="en-US" altLang="ja-JP" sz="1800"/>
              <a:t>Water</a:t>
            </a:r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495300" y="5655129"/>
            <a:ext cx="24765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9pPr>
          </a:lstStyle>
          <a:p>
            <a:pPr algn="ctr" eaLnBrk="1" hangingPunct="1"/>
            <a:endParaRPr lang="en-US" altLang="ja-JP" sz="2000" dirty="0">
              <a:latin typeface="+mn-ea"/>
              <a:ea typeface="+mn-ea"/>
            </a:endParaRPr>
          </a:p>
        </p:txBody>
      </p:sp>
      <p:pic>
        <p:nvPicPr>
          <p:cNvPr id="22" name="Picture 5" descr="C:\Documents and Settings\accguest\My Documents\LOG(ILC)\20060928-LG after CP\Dev1_snap_img_2006-09-28_15-34-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776" y="3692798"/>
            <a:ext cx="27559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5332640" y="3329669"/>
            <a:ext cx="914400" cy="304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/>
                <a:cs typeface="Osaka"/>
              </a:defRPr>
            </a:lvl9pPr>
          </a:lstStyle>
          <a:p>
            <a:pPr algn="ctr" eaLnBrk="1" hangingPunct="1"/>
            <a:r>
              <a:rPr lang="en-US" altLang="ja-JP" dirty="0"/>
              <a:t>stone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8600" y="575972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Equator EBW after CBP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295776" y="5759723"/>
            <a:ext cx="348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Equator light BCP after CBP </a:t>
            </a:r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WG2 TTC meeting June 26, 2018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96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74378"/>
            <a:ext cx="8991600" cy="911948"/>
          </a:xfrm>
        </p:spPr>
        <p:txBody>
          <a:bodyPr/>
          <a:lstStyle/>
          <a:p>
            <a:r>
              <a:rPr lang="en-US" dirty="0" smtClean="0"/>
              <a:t>Large Grain ICHIRO Single Cell Cavity (End-Cell)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7622" t="45454" r="9579" b="23496"/>
          <a:stretch/>
        </p:blipFill>
        <p:spPr>
          <a:xfrm>
            <a:off x="0" y="2781588"/>
            <a:ext cx="5105400" cy="33906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1061979"/>
            <a:ext cx="8915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 smtClean="0"/>
              <a:t>Process:</a:t>
            </a:r>
          </a:p>
          <a:p>
            <a:pPr marL="282575" lvl="1"/>
            <a:r>
              <a:rPr lang="en-US" dirty="0" smtClean="0"/>
              <a:t>CBP ~ 80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m, light BCP ~ 10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m, Annealing 750</a:t>
            </a:r>
            <a:r>
              <a:rPr lang="en-US" baseline="30000" dirty="0" smtClean="0"/>
              <a:t>O</a:t>
            </a:r>
            <a:r>
              <a:rPr lang="en-US" dirty="0" smtClean="0"/>
              <a:t>C  3 </a:t>
            </a:r>
            <a:r>
              <a:rPr lang="en-US" dirty="0" err="1" smtClean="0"/>
              <a:t>hr</a:t>
            </a:r>
            <a:r>
              <a:rPr lang="en-US" dirty="0" smtClean="0"/>
              <a:t>, BCP 160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m, HPR (55 kg/cm</a:t>
            </a:r>
            <a:r>
              <a:rPr lang="en-US" baseline="30000" dirty="0" smtClean="0"/>
              <a:t>2</a:t>
            </a:r>
            <a:r>
              <a:rPr lang="en-US" dirty="0" smtClean="0"/>
              <a:t>for 15 min), Baking 120</a:t>
            </a:r>
            <a:r>
              <a:rPr lang="en-US" baseline="30000" dirty="0" smtClean="0"/>
              <a:t>O</a:t>
            </a:r>
            <a:r>
              <a:rPr lang="en-US" dirty="0" smtClean="0"/>
              <a:t>C for 48 </a:t>
            </a:r>
            <a:r>
              <a:rPr lang="en-US" dirty="0" err="1" smtClean="0"/>
              <a:t>hr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Reached 42.6 MV/m by BCP at the first test.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H</a:t>
            </a:r>
            <a:r>
              <a:rPr lang="en-US" dirty="0" smtClean="0"/>
              <a:t>igh field Q-slop (HFQS) limits the performance.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A</a:t>
            </a:r>
            <a:r>
              <a:rPr lang="en-US" dirty="0" smtClean="0"/>
              <a:t>dditional BCP produces more serious HFQS.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4417" t="33749" r="23810" b="35081"/>
          <a:stretch/>
        </p:blipFill>
        <p:spPr>
          <a:xfrm>
            <a:off x="5029355" y="2969223"/>
            <a:ext cx="4049176" cy="3202977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WG2 TTC meeting June 26, 2018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68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 Powerpoint Template.potx" id="{8D2D533D-7911-46FE-8CBB-A31EDE121182}" vid="{9A8DB6F5-D562-4A1F-89B3-F417DF9189B5}"/>
    </a:ext>
  </a:extLst>
</a:theme>
</file>

<file path=ppt/theme/theme2.xml><?xml version="1.0" encoding="utf-8"?>
<a:theme xmlns:a="http://schemas.openxmlformats.org/drawingml/2006/main" name="1_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 Powerpoint Template.potx" id="{8D2D533D-7911-46FE-8CBB-A31EDE121182}" vid="{9A8DB6F5-D562-4A1F-89B3-F417DF9189B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B9B8E718878944900593D33570283A" ma:contentTypeVersion="0" ma:contentTypeDescription="Create a new document." ma:contentTypeScope="" ma:versionID="f9ef1807425bf992b05c188f6de47efc">
  <xsd:schema xmlns:xsd="http://www.w3.org/2001/XMLSchema" xmlns:xs="http://www.w3.org/2001/XMLSchema" xmlns:p="http://schemas.microsoft.com/office/2006/metadata/properties" xmlns:ns2="31ac3772-10db-466f-87b2-5ca6a813de61" targetNamespace="http://schemas.microsoft.com/office/2006/metadata/properties" ma:root="true" ma:fieldsID="8a7b66b74dd5233941c5c116f7eaca30" ns2:_="">
    <xsd:import namespace="31ac3772-10db-466f-87b2-5ca6a813de61"/>
    <xsd:element name="properties">
      <xsd:complexType>
        <xsd:sequence>
          <xsd:element name="documentManagement">
            <xsd:complexType>
              <xsd:all>
                <xsd:element ref="ns2:Archive_x0020_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c3772-10db-466f-87b2-5ca6a813de61" elementFormDefault="qualified">
    <xsd:import namespace="http://schemas.microsoft.com/office/2006/documentManagement/types"/>
    <xsd:import namespace="http://schemas.microsoft.com/office/infopath/2007/PartnerControls"/>
    <xsd:element name="Archive_x0020_Date" ma:index="8" nillable="true" ma:displayName="Archive Date" ma:format="DateOnly" ma:internalName="Archive_x0020_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Archive_x0020_Date xmlns="31ac3772-10db-466f-87b2-5ca6a813de61" xsi:nil="true"/>
  </documentManagement>
</p:properties>
</file>

<file path=customXml/itemProps1.xml><?xml version="1.0" encoding="utf-8"?>
<ds:datastoreItem xmlns:ds="http://schemas.openxmlformats.org/officeDocument/2006/customXml" ds:itemID="{8B76CD61-6042-403B-B3F6-04E51A8FF7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9D0AF3-1284-42D5-9E97-A8B7BD13E5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ac3772-10db-466f-87b2-5ca6a813de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4BA702D-F6E6-4314-8945-369A109C75F9}">
  <ds:schemaRefs>
    <ds:schemaRef ds:uri="http://schemas.microsoft.com/office/2006/documentManagement/types"/>
    <ds:schemaRef ds:uri="http://schemas.microsoft.com/office/infopath/2007/PartnerControls"/>
    <ds:schemaRef ds:uri="31ac3772-10db-466f-87b2-5ca6a813de61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27293</TotalTime>
  <Words>803</Words>
  <Application>Microsoft Office PowerPoint</Application>
  <PresentationFormat>On-screen Show (4:3)</PresentationFormat>
  <Paragraphs>123</Paragraphs>
  <Slides>13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Gulim</vt:lpstr>
      <vt:lpstr>Lucida Grande</vt:lpstr>
      <vt:lpstr>ＭＳ Ｐゴシック</vt:lpstr>
      <vt:lpstr>Osaka</vt:lpstr>
      <vt:lpstr>ヒラギノ角ゴ Pro W3</vt:lpstr>
      <vt:lpstr>Arial</vt:lpstr>
      <vt:lpstr>Calibri</vt:lpstr>
      <vt:lpstr>Helvetica</vt:lpstr>
      <vt:lpstr>Lucida Sans Unicode</vt:lpstr>
      <vt:lpstr>Symbol</vt:lpstr>
      <vt:lpstr>Times</vt:lpstr>
      <vt:lpstr>Times New Roman</vt:lpstr>
      <vt:lpstr>Wingdings</vt:lpstr>
      <vt:lpstr>FRIB3</vt:lpstr>
      <vt:lpstr>1_FRIB3</vt:lpstr>
      <vt:lpstr>Image</vt:lpstr>
      <vt:lpstr>KGPlot</vt:lpstr>
      <vt:lpstr>WG2 Experience with LG Niobium SRF Cavities  </vt:lpstr>
      <vt:lpstr>Multi-Wire Slicing Method Apply silicon wafer slicing technology for Nb Ingot </vt:lpstr>
      <vt:lpstr>Wire Sliced Niobium Sheets from Ingot (TD)</vt:lpstr>
      <vt:lpstr>PowerPoint Presentation</vt:lpstr>
      <vt:lpstr>Sheet  Cleaning after Slicing BCP and Annealing</vt:lpstr>
      <vt:lpstr>Half-Cell Deep Drawing</vt:lpstr>
      <vt:lpstr>Fabrication @ KEK Machine Shop</vt:lpstr>
      <vt:lpstr>CBP at KEK</vt:lpstr>
      <vt:lpstr>Large Grain ICHIRO Single Cell Cavity (End-Cell) Performance</vt:lpstr>
      <vt:lpstr>9-Cell Cavity Performance by BCP</vt:lpstr>
      <vt:lpstr>DESY Large Grain 9-Cell Cavity Results </vt:lpstr>
      <vt:lpstr>Merit for Large Grain for Nitrogen Doping or Infusion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Accelerator Systems Progress in Technical Construction</dc:title>
  <dc:creator>Kankula, Angie;Wei@frib.msu.edu</dc:creator>
  <cp:lastModifiedBy>Saito, Kenji</cp:lastModifiedBy>
  <cp:revision>2217</cp:revision>
  <cp:lastPrinted>2018-02-01T14:43:47Z</cp:lastPrinted>
  <dcterms:created xsi:type="dcterms:W3CDTF">2009-08-06T11:48:02Z</dcterms:created>
  <dcterms:modified xsi:type="dcterms:W3CDTF">2018-06-25T19:57:43Z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0x01010029B9B8E718878944900593D33570283A</vt:lpwstr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</Properties>
</file>