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73" r:id="rId3"/>
    <p:sldId id="274" r:id="rId4"/>
    <p:sldId id="257" r:id="rId5"/>
    <p:sldId id="275" r:id="rId6"/>
    <p:sldId id="266" r:id="rId7"/>
    <p:sldId id="258" r:id="rId8"/>
    <p:sldId id="263" r:id="rId9"/>
    <p:sldId id="279" r:id="rId10"/>
    <p:sldId id="277" r:id="rId11"/>
    <p:sldId id="260" r:id="rId12"/>
    <p:sldId id="271" r:id="rId13"/>
    <p:sldId id="276" r:id="rId14"/>
    <p:sldId id="259" r:id="rId15"/>
    <p:sldId id="268" r:id="rId16"/>
    <p:sldId id="270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8" autoAdjust="0"/>
  </p:normalViewPr>
  <p:slideViewPr>
    <p:cSldViewPr snapToGrid="0" snapToObjects="1">
      <p:cViewPr varScale="1">
        <p:scale>
          <a:sx n="73" d="100"/>
          <a:sy n="73" d="100"/>
        </p:scale>
        <p:origin x="5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June 24, 2018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Sunday, June 24, 2018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Sunday, June 24,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Ingot Niobium for Efficient and Potentially Low Cost SRF Cavities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TTC Meeting 2018</a:t>
            </a:r>
          </a:p>
          <a:p>
            <a:r>
              <a:rPr lang="en-US" dirty="0" smtClean="0"/>
              <a:t>26-29 June 2018</a:t>
            </a:r>
          </a:p>
          <a:p>
            <a:r>
              <a:rPr lang="en-US" dirty="0" smtClean="0"/>
              <a:t>RIKEN </a:t>
            </a:r>
            <a:r>
              <a:rPr lang="en-US" dirty="0" err="1" smtClean="0"/>
              <a:t>Nishina</a:t>
            </a:r>
            <a:r>
              <a:rPr lang="en-US" dirty="0" smtClean="0"/>
              <a:t> Center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Pashupati</a:t>
            </a:r>
            <a:r>
              <a:rPr lang="en-US" dirty="0" smtClean="0"/>
              <a:t> </a:t>
            </a:r>
            <a:r>
              <a:rPr lang="en-US" dirty="0" err="1" smtClean="0"/>
              <a:t>Dhakal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Sunday, June 24, 2018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r="55821" b="43626"/>
          <a:stretch/>
        </p:blipFill>
        <p:spPr bwMode="auto">
          <a:xfrm>
            <a:off x="4238624" y="1852966"/>
            <a:ext cx="3838576" cy="375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</a:t>
            </a:r>
            <a:r>
              <a:rPr lang="en-US" dirty="0" smtClean="0"/>
              <a:t>/N2 Doping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" y="1594965"/>
            <a:ext cx="3785309" cy="264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4340" y="2878709"/>
            <a:ext cx="318309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First observation of Q-rise in medium </a:t>
            </a:r>
            <a:r>
              <a:rPr lang="en-US" dirty="0" err="1" smtClean="0"/>
              <a:t>purty</a:t>
            </a:r>
            <a:r>
              <a:rPr lang="en-US" dirty="0" smtClean="0"/>
              <a:t> (RRR ~106) ingot </a:t>
            </a:r>
            <a:r>
              <a:rPr lang="en-US" dirty="0" err="1" smtClean="0"/>
              <a:t>Nb</a:t>
            </a:r>
            <a:r>
              <a:rPr lang="en-US" dirty="0" smtClean="0"/>
              <a:t>, high Ta cavity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45864" y="1708302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2K, 1.5 GHz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8" y="818288"/>
            <a:ext cx="4371028" cy="80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r="10468"/>
          <a:stretch/>
        </p:blipFill>
        <p:spPr bwMode="auto">
          <a:xfrm>
            <a:off x="4882593" y="3340374"/>
            <a:ext cx="3890704" cy="355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14915" y="3802039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 = 2K, 1.3 GHz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24593" y="3978588"/>
            <a:ext cx="1056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</a:t>
            </a:r>
            <a:r>
              <a:rPr lang="en-US" sz="1400" baseline="-25000" dirty="0" err="1" smtClean="0"/>
              <a:t>p</a:t>
            </a:r>
            <a:r>
              <a:rPr lang="en-US" sz="1400" dirty="0" smtClean="0"/>
              <a:t>/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acc</a:t>
            </a:r>
            <a:r>
              <a:rPr lang="en-US" sz="1400" dirty="0" smtClean="0"/>
              <a:t> = 4.2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0507" y="5778774"/>
            <a:ext cx="2507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N-Doping with successive EP removal</a:t>
            </a:r>
            <a:endParaRPr lang="en-US" sz="1200" dirty="0"/>
          </a:p>
        </p:txBody>
      </p:sp>
      <p:sp>
        <p:nvSpPr>
          <p:cNvPr id="3" name="AutoShape 2" descr="https://zimbra.jlab.org/service/home/~/?auth=co&amp;id=55792&amp;part=2.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20" y="4132477"/>
            <a:ext cx="3384132" cy="272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32801" y="4239550"/>
            <a:ext cx="2093182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Reduced dissipation due to the current-induced </a:t>
            </a:r>
            <a:r>
              <a:rPr lang="en-US" sz="1200" dirty="0"/>
              <a:t>broadening of the quasiparticle density </a:t>
            </a:r>
            <a:r>
              <a:rPr lang="en-US" sz="1200" dirty="0" smtClean="0"/>
              <a:t>of states in dirty limit.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092248" y="5322714"/>
            <a:ext cx="14834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Gurevich</a:t>
            </a:r>
            <a:r>
              <a:rPr lang="en-US" sz="1200" dirty="0" smtClean="0"/>
              <a:t>, PRL (2014)</a:t>
            </a:r>
            <a:endParaRPr lang="en-US" sz="1200" dirty="0"/>
          </a:p>
        </p:txBody>
      </p:sp>
      <p:sp>
        <p:nvSpPr>
          <p:cNvPr id="4" name="Curved Left Arrow 3"/>
          <p:cNvSpPr/>
          <p:nvPr/>
        </p:nvSpPr>
        <p:spPr>
          <a:xfrm>
            <a:off x="3897952" y="3200400"/>
            <a:ext cx="328855" cy="154698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30" y="728030"/>
            <a:ext cx="3625637" cy="296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Down Arrow 27"/>
          <p:cNvSpPr/>
          <p:nvPr/>
        </p:nvSpPr>
        <p:spPr>
          <a:xfrm rot="5400000">
            <a:off x="7719547" y="1994255"/>
            <a:ext cx="210225" cy="1197705"/>
          </a:xfrm>
          <a:prstGeom prst="down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0800000">
            <a:off x="7032717" y="1640908"/>
            <a:ext cx="193090" cy="967666"/>
          </a:xfrm>
          <a:prstGeom prst="down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4" grpId="0"/>
      <p:bldP spid="16" grpId="0"/>
      <p:bldP spid="19" grpId="0" animBg="1"/>
      <p:bldP spid="20" grpId="0" animBg="1"/>
      <p:bldP spid="4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Cavity Performance Vs RRR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" y="1263537"/>
            <a:ext cx="4725579" cy="361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8793" y="4004122"/>
            <a:ext cx="3299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For TESLA Cavity, </a:t>
            </a:r>
            <a:r>
              <a:rPr lang="en-US" sz="1400" b="1" dirty="0" err="1" smtClean="0">
                <a:solidFill>
                  <a:srgbClr val="0070C0"/>
                </a:solidFill>
              </a:rPr>
              <a:t>B</a:t>
            </a:r>
            <a:r>
              <a:rPr lang="en-US" sz="1400" b="1" baseline="-25000" dirty="0" err="1" smtClean="0">
                <a:solidFill>
                  <a:srgbClr val="0070C0"/>
                </a:solidFill>
              </a:rPr>
              <a:t>p</a:t>
            </a:r>
            <a:r>
              <a:rPr lang="en-US" sz="1400" b="1" dirty="0" smtClean="0">
                <a:solidFill>
                  <a:srgbClr val="0070C0"/>
                </a:solidFill>
              </a:rPr>
              <a:t>/</a:t>
            </a:r>
            <a:r>
              <a:rPr lang="en-US" sz="1400" b="1" dirty="0" err="1" smtClean="0">
                <a:solidFill>
                  <a:srgbClr val="0070C0"/>
                </a:solidFill>
              </a:rPr>
              <a:t>E</a:t>
            </a:r>
            <a:r>
              <a:rPr lang="en-US" sz="1400" b="1" baseline="-25000" dirty="0" err="1" smtClean="0">
                <a:solidFill>
                  <a:srgbClr val="0070C0"/>
                </a:solidFill>
              </a:rPr>
              <a:t>acc</a:t>
            </a:r>
            <a:r>
              <a:rPr lang="en-US" sz="1400" b="1" dirty="0" smtClean="0">
                <a:solidFill>
                  <a:srgbClr val="0070C0"/>
                </a:solidFill>
              </a:rPr>
              <a:t> = 4.2 </a:t>
            </a:r>
            <a:r>
              <a:rPr lang="en-US" sz="1400" b="1" dirty="0" err="1" smtClean="0">
                <a:solidFill>
                  <a:srgbClr val="0070C0"/>
                </a:solidFill>
              </a:rPr>
              <a:t>mT</a:t>
            </a:r>
            <a:r>
              <a:rPr lang="en-US" sz="1400" b="1" dirty="0" smtClean="0">
                <a:solidFill>
                  <a:srgbClr val="0070C0"/>
                </a:solidFill>
              </a:rPr>
              <a:t>/(MV/m)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2165963" y="1367018"/>
            <a:ext cx="337163" cy="440012"/>
          </a:xfrm>
          <a:prstGeom prst="rightBrace">
            <a:avLst>
              <a:gd name="adj1" fmla="val 24476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413106" y="1294636"/>
            <a:ext cx="629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FG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41" y="1187335"/>
            <a:ext cx="4368103" cy="37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Brace 15"/>
          <p:cNvSpPr/>
          <p:nvPr/>
        </p:nvSpPr>
        <p:spPr>
          <a:xfrm>
            <a:off x="1501913" y="1780682"/>
            <a:ext cx="168581" cy="440012"/>
          </a:xfrm>
          <a:prstGeom prst="rightBrace">
            <a:avLst>
              <a:gd name="adj1" fmla="val 24476"/>
              <a:gd name="adj2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9056" y="1708300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L</a:t>
            </a:r>
            <a:r>
              <a:rPr lang="en-US" sz="3200" b="1" dirty="0" smtClean="0">
                <a:solidFill>
                  <a:srgbClr val="0070C0"/>
                </a:solidFill>
              </a:rPr>
              <a:t>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1526" y="910336"/>
            <a:ext cx="36728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 smtClean="0"/>
              <a:t>Ciovati</a:t>
            </a:r>
            <a:r>
              <a:rPr lang="fr-FR" sz="1200" dirty="0" smtClean="0"/>
              <a:t> et al., </a:t>
            </a:r>
            <a:r>
              <a:rPr lang="fr-FR" sz="1200" dirty="0" err="1" smtClean="0"/>
              <a:t>Supercond</a:t>
            </a:r>
            <a:r>
              <a:rPr lang="fr-FR" sz="1200" dirty="0"/>
              <a:t>. </a:t>
            </a:r>
            <a:r>
              <a:rPr lang="fr-FR" sz="1200" dirty="0" err="1"/>
              <a:t>Sci</a:t>
            </a:r>
            <a:r>
              <a:rPr lang="fr-FR" sz="1200" dirty="0"/>
              <a:t>. </a:t>
            </a:r>
            <a:r>
              <a:rPr lang="fr-FR" sz="1200" dirty="0" err="1"/>
              <a:t>Technol</a:t>
            </a:r>
            <a:r>
              <a:rPr lang="fr-FR" sz="1200" dirty="0"/>
              <a:t>. 29 (2016) 064002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119742" y="5036723"/>
            <a:ext cx="89915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 average quench field of ∼100 </a:t>
            </a:r>
            <a:r>
              <a:rPr lang="en-US" sz="2400" dirty="0" err="1"/>
              <a:t>mT</a:t>
            </a:r>
            <a:r>
              <a:rPr lang="en-US" sz="2400" dirty="0"/>
              <a:t> has been </a:t>
            </a:r>
            <a:r>
              <a:rPr lang="en-US" sz="2400" dirty="0" smtClean="0"/>
              <a:t>obtained in </a:t>
            </a:r>
            <a:r>
              <a:rPr lang="en-US" sz="2400" dirty="0"/>
              <a:t>medium-purity (</a:t>
            </a:r>
            <a:r>
              <a:rPr lang="en-US" sz="2400" dirty="0" smtClean="0"/>
              <a:t>RRR =100–140</a:t>
            </a:r>
            <a:r>
              <a:rPr lang="en-US" sz="2400" dirty="0"/>
              <a:t>) ingot </a:t>
            </a:r>
            <a:r>
              <a:rPr lang="en-US" sz="2400" dirty="0" err="1"/>
              <a:t>Nb</a:t>
            </a:r>
            <a:r>
              <a:rPr lang="en-US" sz="2400" dirty="0"/>
              <a:t> </a:t>
            </a:r>
            <a:r>
              <a:rPr lang="en-US" sz="2400" dirty="0" smtClean="0"/>
              <a:t>cavities at </a:t>
            </a:r>
            <a:r>
              <a:rPr lang="en-US" sz="2400" dirty="0"/>
              <a:t>2.0 K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Q0-value </a:t>
            </a:r>
            <a:r>
              <a:rPr lang="en-US" sz="2400" dirty="0"/>
              <a:t>of </a:t>
            </a:r>
            <a:r>
              <a:rPr lang="en-US" sz="2400" dirty="0" smtClean="0">
                <a:sym typeface="Mathematica3"/>
              </a:rPr>
              <a:t></a:t>
            </a:r>
            <a:r>
              <a:rPr lang="en-US" sz="2400" dirty="0" smtClean="0"/>
              <a:t>2×10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 </a:t>
            </a:r>
            <a:r>
              <a:rPr lang="en-US" sz="2400" dirty="0"/>
              <a:t>at 2 K </a:t>
            </a:r>
            <a:r>
              <a:rPr lang="en-US" sz="2400" dirty="0" smtClean="0"/>
              <a:t>has been </a:t>
            </a:r>
            <a:r>
              <a:rPr lang="en-US" sz="2400" dirty="0"/>
              <a:t>obtained in medium-purity, 1.3–1.5 GHz ingot </a:t>
            </a:r>
            <a:r>
              <a:rPr lang="en-US" sz="2400" dirty="0" err="1" smtClean="0"/>
              <a:t>Nb</a:t>
            </a:r>
            <a:r>
              <a:rPr lang="en-US" sz="2400" dirty="0" smtClean="0"/>
              <a:t> cavities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53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/>
          <a:stretch/>
        </p:blipFill>
        <p:spPr>
          <a:xfrm>
            <a:off x="308920" y="4116478"/>
            <a:ext cx="2743200" cy="13468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 b="4915"/>
          <a:stretch/>
        </p:blipFill>
        <p:spPr>
          <a:xfrm>
            <a:off x="308920" y="2813019"/>
            <a:ext cx="2743200" cy="12335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6275" y="3677265"/>
            <a:ext cx="111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5C75-001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9"/>
          <a:stretch/>
        </p:blipFill>
        <p:spPr>
          <a:xfrm>
            <a:off x="318598" y="5512957"/>
            <a:ext cx="2743200" cy="1325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3567" y="5093997"/>
            <a:ext cx="111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5C75-002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3566" y="6467336"/>
            <a:ext cx="111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5C75-003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47173" y="979590"/>
            <a:ext cx="8464378" cy="2566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Three prototype cavities built, processed and tested “in house” (Sep. 2016 – Jan. 2017)</a:t>
            </a:r>
          </a:p>
          <a:p>
            <a:r>
              <a:rPr lang="en-US" sz="1800" dirty="0" smtClean="0"/>
              <a:t>Two cavities (</a:t>
            </a:r>
            <a:r>
              <a:rPr lang="en-US" sz="1600" dirty="0" smtClean="0">
                <a:solidFill>
                  <a:srgbClr val="0070C0"/>
                </a:solidFill>
              </a:rPr>
              <a:t>5C75-001</a:t>
            </a:r>
            <a:r>
              <a:rPr lang="en-US" sz="1800" dirty="0" smtClean="0"/>
              <a:t> and </a:t>
            </a:r>
            <a:r>
              <a:rPr lang="en-US" sz="1600" dirty="0" smtClean="0">
                <a:solidFill>
                  <a:srgbClr val="0070C0"/>
                </a:solidFill>
              </a:rPr>
              <a:t>5C75-002</a:t>
            </a:r>
            <a:r>
              <a:rPr lang="en-US" sz="1800" dirty="0" smtClean="0"/>
              <a:t>) made from </a:t>
            </a:r>
            <a:r>
              <a:rPr lang="en-US" sz="1800" b="1" u="sng" dirty="0" smtClean="0">
                <a:solidFill>
                  <a:srgbClr val="0070C0"/>
                </a:solidFill>
              </a:rPr>
              <a:t>large-grain </a:t>
            </a:r>
            <a:r>
              <a:rPr lang="en-US" sz="1800" b="1" u="sng" dirty="0" err="1" smtClean="0">
                <a:solidFill>
                  <a:srgbClr val="0070C0"/>
                </a:solidFill>
              </a:rPr>
              <a:t>Nb</a:t>
            </a:r>
            <a:r>
              <a:rPr lang="en-US" sz="1800" b="1" u="sng" dirty="0" smtClean="0">
                <a:solidFill>
                  <a:srgbClr val="0070C0"/>
                </a:solidFill>
              </a:rPr>
              <a:t> </a:t>
            </a:r>
            <a:r>
              <a:rPr lang="en-US" sz="1800" dirty="0" smtClean="0"/>
              <a:t>discs multi-wire sliced from CBMM ingot (</a:t>
            </a:r>
            <a:r>
              <a:rPr lang="en-US" sz="1800" dirty="0" smtClean="0">
                <a:solidFill>
                  <a:srgbClr val="0070C0"/>
                </a:solidFill>
              </a:rPr>
              <a:t>RRR~120, Ta = 670-1350 </a:t>
            </a:r>
            <a:r>
              <a:rPr lang="en-US" sz="1800" dirty="0" err="1" smtClean="0">
                <a:solidFill>
                  <a:srgbClr val="0070C0"/>
                </a:solidFill>
              </a:rPr>
              <a:t>wt.ppm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One cavity (5C75-003) made from </a:t>
            </a:r>
            <a:r>
              <a:rPr lang="en-US" sz="1800" b="1" u="sng" dirty="0" smtClean="0">
                <a:solidFill>
                  <a:srgbClr val="FF0000"/>
                </a:solidFill>
              </a:rPr>
              <a:t>large-grain </a:t>
            </a:r>
            <a:r>
              <a:rPr lang="en-US" sz="1800" b="1" u="sng" dirty="0" err="1" smtClean="0">
                <a:solidFill>
                  <a:srgbClr val="FF0000"/>
                </a:solidFill>
              </a:rPr>
              <a:t>Nb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discs from Tokyo-</a:t>
            </a:r>
            <a:r>
              <a:rPr lang="en-US" sz="1800" dirty="0" err="1" smtClean="0"/>
              <a:t>Denkai</a:t>
            </a:r>
            <a:r>
              <a:rPr lang="en-US" sz="1800" dirty="0" smtClean="0"/>
              <a:t> (</a:t>
            </a:r>
            <a:r>
              <a:rPr lang="en-US" sz="1800" dirty="0" smtClean="0">
                <a:solidFill>
                  <a:srgbClr val="FF0000"/>
                </a:solidFill>
              </a:rPr>
              <a:t>RRR = 496, Ta = 29 wt. ppm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940" t="1491" r="19602" b="16091"/>
          <a:stretch/>
        </p:blipFill>
        <p:spPr>
          <a:xfrm>
            <a:off x="4143375" y="2700153"/>
            <a:ext cx="3964306" cy="29850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03454" y="5685202"/>
            <a:ext cx="484414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The limitation is fabrication/processing issues</a:t>
            </a:r>
          </a:p>
          <a:p>
            <a:r>
              <a:rPr lang="en-US" b="1" dirty="0" smtClean="0"/>
              <a:t>Q</a:t>
            </a:r>
            <a:r>
              <a:rPr lang="en-US" b="1" baseline="-25000" dirty="0" smtClean="0"/>
              <a:t>0</a:t>
            </a:r>
            <a:r>
              <a:rPr lang="en-US" b="1" dirty="0" smtClean="0"/>
              <a:t> in cryomodule is better than C50 (FG) cavities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350292" y="-13216"/>
            <a:ext cx="7829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Prototype </a:t>
            </a:r>
            <a:r>
              <a:rPr lang="en-US" sz="4800" b="1" dirty="0" smtClean="0"/>
              <a:t>5-cell Ingot Cavities</a:t>
            </a:r>
            <a:endParaRPr lang="en-US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61936" y="4963192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G. </a:t>
            </a:r>
            <a:r>
              <a:rPr lang="en-US" sz="1100" dirty="0" err="1" smtClean="0"/>
              <a:t>Ciovati</a:t>
            </a:r>
            <a:r>
              <a:rPr lang="en-US" sz="1100" dirty="0" smtClean="0"/>
              <a:t>, TTC Milan 2018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384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Medium-purity large-grain single-cell from KEK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2" descr="C:\Users\dhakal\Documents\Data\Cavity test\KEK_R5\KEK-R5-Summa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915949"/>
            <a:ext cx="6674541" cy="555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xplosion 1 8"/>
          <p:cNvSpPr/>
          <p:nvPr/>
        </p:nvSpPr>
        <p:spPr>
          <a:xfrm>
            <a:off x="6553200" y="1861457"/>
            <a:ext cx="2460172" cy="2688771"/>
          </a:xfrm>
          <a:prstGeom prst="irregularSeal1">
            <a:avLst/>
          </a:prstGeom>
          <a:solidFill>
            <a:srgbClr val="FFC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92040" y="2779262"/>
            <a:ext cx="1781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Q= 2x10</a:t>
            </a:r>
            <a:r>
              <a:rPr lang="en-US" sz="2400" b="1" baseline="30000" dirty="0" smtClean="0"/>
              <a:t>10</a:t>
            </a:r>
            <a:r>
              <a:rPr lang="en-US" sz="2400" b="1" dirty="0" smtClean="0"/>
              <a:t> @</a:t>
            </a:r>
          </a:p>
          <a:p>
            <a:r>
              <a:rPr lang="en-US" sz="2400" b="1" dirty="0" smtClean="0"/>
              <a:t>36 MV/m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54829" y="4016829"/>
            <a:ext cx="291932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 concentration = 1034 ppm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8" y="240539"/>
            <a:ext cx="8739831" cy="487490"/>
          </a:xfrm>
        </p:spPr>
        <p:txBody>
          <a:bodyPr>
            <a:noAutofit/>
          </a:bodyPr>
          <a:lstStyle/>
          <a:p>
            <a:r>
              <a:rPr lang="en-US" sz="3200" dirty="0" smtClean="0"/>
              <a:t>RRR vs Thermal Conductivity (FG vs Ingot)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54" y="1202441"/>
            <a:ext cx="6515100" cy="529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02379" y="2562225"/>
            <a:ext cx="304800" cy="2990850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0660" y="6462923"/>
            <a:ext cx="2842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Kneisel</a:t>
            </a:r>
            <a:r>
              <a:rPr lang="en-US" sz="1400" b="1" dirty="0" smtClean="0"/>
              <a:t> et al., NIMA 774, 133 (2015)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10225" y="3204808"/>
            <a:ext cx="270349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Enhanced phonon peak</a:t>
            </a:r>
          </a:p>
          <a:p>
            <a:r>
              <a:rPr lang="en-US" dirty="0" smtClean="0"/>
              <a:t>For better thermal 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Flux Expulsion/Trapping (LG vs FG)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37674" r="40551"/>
          <a:stretch/>
        </p:blipFill>
        <p:spPr bwMode="auto">
          <a:xfrm>
            <a:off x="97971" y="1034142"/>
            <a:ext cx="4414416" cy="328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65" y="1167008"/>
            <a:ext cx="4260910" cy="353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998029" y="1349829"/>
            <a:ext cx="359228" cy="19594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15943" y="3309257"/>
            <a:ext cx="457200" cy="7511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74776" y="1075492"/>
            <a:ext cx="2845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Posen et al., APL 119, 213903 (2016)</a:t>
            </a:r>
          </a:p>
        </p:txBody>
      </p:sp>
      <p:sp>
        <p:nvSpPr>
          <p:cNvPr id="9" name="Rectangle 8"/>
          <p:cNvSpPr/>
          <p:nvPr/>
        </p:nvSpPr>
        <p:spPr>
          <a:xfrm>
            <a:off x="5680744" y="890009"/>
            <a:ext cx="3463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Haung</a:t>
            </a:r>
            <a:r>
              <a:rPr lang="en-US" sz="1200" dirty="0" smtClean="0"/>
              <a:t> and </a:t>
            </a:r>
            <a:r>
              <a:rPr lang="en-US" sz="1200" dirty="0" err="1" smtClean="0"/>
              <a:t>Geng</a:t>
            </a:r>
            <a:r>
              <a:rPr lang="en-US" sz="1200" dirty="0" smtClean="0"/>
              <a:t> Phys</a:t>
            </a:r>
            <a:r>
              <a:rPr lang="en-US" sz="1200" dirty="0"/>
              <a:t>. Rev. </a:t>
            </a:r>
            <a:r>
              <a:rPr lang="en-US" sz="1200" dirty="0" err="1"/>
              <a:t>Accel</a:t>
            </a:r>
            <a:r>
              <a:rPr lang="en-US" sz="1200" dirty="0"/>
              <a:t>. Beams 19, 082001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8919" y="4729117"/>
            <a:ext cx="87149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Magnetic flux trapped in superconducting niobium increases RF losses, decreasing the Q</a:t>
            </a:r>
            <a:r>
              <a:rPr lang="en-US" sz="2000" baseline="-25000" dirty="0"/>
              <a:t>0</a:t>
            </a:r>
            <a:r>
              <a:rPr lang="en-US" sz="2000" dirty="0"/>
              <a:t>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Nitrogen </a:t>
            </a:r>
            <a:r>
              <a:rPr lang="en-US" sz="2000" dirty="0"/>
              <a:t>doping exacerbates this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Ingot material is less susceptible to this </a:t>
            </a:r>
            <a:r>
              <a:rPr lang="en-US" sz="2000" dirty="0" smtClean="0"/>
              <a:t>effect regardless of the RRR of Ingot materials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844909" y="6098723"/>
            <a:ext cx="6168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smtClean="0">
                <a:solidFill>
                  <a:srgbClr val="0070C0"/>
                </a:solidFill>
              </a:rPr>
              <a:t>P. </a:t>
            </a:r>
            <a:r>
              <a:rPr lang="en-US" sz="1050" i="1" dirty="0" err="1" smtClean="0">
                <a:solidFill>
                  <a:srgbClr val="0070C0"/>
                </a:solidFill>
              </a:rPr>
              <a:t>Dhakal</a:t>
            </a:r>
            <a:r>
              <a:rPr lang="en-US" sz="1050" i="1" dirty="0">
                <a:solidFill>
                  <a:srgbClr val="0070C0"/>
                </a:solidFill>
              </a:rPr>
              <a:t>, “Flux trapping in Large Grain </a:t>
            </a:r>
            <a:r>
              <a:rPr lang="en-US" sz="1050" i="1" dirty="0" err="1">
                <a:solidFill>
                  <a:srgbClr val="0070C0"/>
                </a:solidFill>
              </a:rPr>
              <a:t>Nb</a:t>
            </a:r>
            <a:r>
              <a:rPr lang="en-US" sz="1050" i="1" dirty="0">
                <a:solidFill>
                  <a:srgbClr val="0070C0"/>
                </a:solidFill>
              </a:rPr>
              <a:t> </a:t>
            </a:r>
            <a:r>
              <a:rPr lang="en-US" sz="1050" i="1" dirty="0" smtClean="0">
                <a:solidFill>
                  <a:srgbClr val="0070C0"/>
                </a:solidFill>
              </a:rPr>
              <a:t>cavities”, TTC Topical Workshop, FNAL, 2017. To be published</a:t>
            </a:r>
            <a:endParaRPr lang="en-US" sz="1050" i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13" y="914139"/>
            <a:ext cx="4645177" cy="381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07352" y="914139"/>
            <a:ext cx="3691203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Trapped flux sensitivity vs RRR (Ingot)</a:t>
            </a:r>
          </a:p>
          <a:p>
            <a:pPr algn="ctr"/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dirty="0" smtClean="0"/>
              <a:t>T&lt;0.1K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934091"/>
            <a:ext cx="4458477" cy="381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86033" y="1165163"/>
            <a:ext cx="151169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Flux expulsion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rizontal Scroll 10"/>
          <p:cNvSpPr/>
          <p:nvPr/>
        </p:nvSpPr>
        <p:spPr>
          <a:xfrm>
            <a:off x="308919" y="4243000"/>
            <a:ext cx="8464378" cy="19417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824541"/>
            <a:ext cx="8749356" cy="538169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Ingot </a:t>
            </a:r>
            <a:r>
              <a:rPr lang="en-US" b="1" dirty="0" err="1" smtClean="0">
                <a:solidFill>
                  <a:srgbClr val="FF0000"/>
                </a:solidFill>
              </a:rPr>
              <a:t>Nb</a:t>
            </a:r>
            <a:r>
              <a:rPr lang="en-US" b="1" dirty="0" smtClean="0">
                <a:solidFill>
                  <a:srgbClr val="FF0000"/>
                </a:solidFill>
              </a:rPr>
              <a:t> Cavities:</a:t>
            </a:r>
          </a:p>
          <a:p>
            <a:r>
              <a:rPr lang="en-US" dirty="0" smtClean="0"/>
              <a:t>Material </a:t>
            </a:r>
            <a:r>
              <a:rPr lang="en-US" dirty="0"/>
              <a:t>cost is ~1/4 </a:t>
            </a:r>
            <a:r>
              <a:rPr lang="en-US" dirty="0" smtClean="0"/>
              <a:t>for “TESLA </a:t>
            </a:r>
            <a:r>
              <a:rPr lang="en-US" dirty="0"/>
              <a:t>spec</a:t>
            </a:r>
            <a:r>
              <a:rPr lang="en-US" dirty="0" smtClean="0"/>
              <a:t>”.</a:t>
            </a:r>
            <a:endParaRPr lang="en-US" dirty="0"/>
          </a:p>
          <a:p>
            <a:r>
              <a:rPr lang="en-US" dirty="0" smtClean="0"/>
              <a:t>Ingot </a:t>
            </a:r>
            <a:r>
              <a:rPr lang="en-US" dirty="0"/>
              <a:t>niobium </a:t>
            </a:r>
            <a:r>
              <a:rPr lang="en-US" dirty="0" smtClean="0"/>
              <a:t>can be the material </a:t>
            </a:r>
            <a:r>
              <a:rPr lang="en-US" dirty="0"/>
              <a:t>of choice for high-field </a:t>
            </a:r>
            <a:r>
              <a:rPr lang="en-US" dirty="0" smtClean="0"/>
              <a:t>cavities.</a:t>
            </a:r>
            <a:endParaRPr lang="en-US" dirty="0"/>
          </a:p>
          <a:p>
            <a:r>
              <a:rPr lang="en-US" dirty="0" smtClean="0"/>
              <a:t>Cavities made from medium purities consistently achieved &gt; 20 MV/m with Q</a:t>
            </a:r>
            <a:r>
              <a:rPr lang="en-US" baseline="-25000" dirty="0" smtClean="0"/>
              <a:t>0</a:t>
            </a:r>
            <a:r>
              <a:rPr lang="en-US" dirty="0" smtClean="0"/>
              <a:t> &gt; 2x10</a:t>
            </a:r>
            <a:r>
              <a:rPr lang="en-US" baseline="30000" dirty="0" smtClean="0"/>
              <a:t>10</a:t>
            </a:r>
            <a:r>
              <a:rPr lang="en-US" dirty="0" smtClean="0"/>
              <a:t>.</a:t>
            </a:r>
            <a:endParaRPr lang="en-US" baseline="30000" dirty="0" smtClean="0"/>
          </a:p>
          <a:p>
            <a:r>
              <a:rPr lang="en-US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is statistically 30-40% higher than fine grain </a:t>
            </a:r>
            <a:r>
              <a:rPr lang="en-US" dirty="0" smtClean="0"/>
              <a:t>material processed with similar recipe.</a:t>
            </a:r>
          </a:p>
          <a:p>
            <a:r>
              <a:rPr lang="en-US" dirty="0" smtClean="0"/>
              <a:t>Still need to focus on optimizing processing technique.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34445" y="4382869"/>
            <a:ext cx="3959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Acknowledgements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46831" y="5023366"/>
            <a:ext cx="6195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G. </a:t>
            </a:r>
            <a:r>
              <a:rPr lang="en-US" sz="2400" b="1" dirty="0" err="1" smtClean="0"/>
              <a:t>Ciovati</a:t>
            </a:r>
            <a:r>
              <a:rPr lang="en-US" sz="2400" b="1" dirty="0" smtClean="0"/>
              <a:t>, P. </a:t>
            </a:r>
            <a:r>
              <a:rPr lang="en-US" sz="2400" b="1" dirty="0" err="1" smtClean="0"/>
              <a:t>Kneisel</a:t>
            </a:r>
            <a:r>
              <a:rPr lang="en-US" sz="2400" b="1" dirty="0" smtClean="0"/>
              <a:t>, G. R. </a:t>
            </a:r>
            <a:r>
              <a:rPr lang="en-US" sz="2400" b="1" dirty="0" err="1" smtClean="0"/>
              <a:t>Myneni</a:t>
            </a:r>
            <a:r>
              <a:rPr lang="en-US" sz="2400" b="1" dirty="0" smtClean="0"/>
              <a:t>, R. </a:t>
            </a:r>
            <a:r>
              <a:rPr lang="en-US" sz="2400" b="1" dirty="0" err="1" smtClean="0"/>
              <a:t>Geng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r>
              <a:rPr lang="en-US" sz="2400" b="1" dirty="0" smtClean="0"/>
              <a:t>and all Jefferson Lab Scientific/technical staff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7870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03" y="1091248"/>
            <a:ext cx="2452688" cy="27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Image result for SRF cavities pic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r="17541"/>
          <a:stretch/>
        </p:blipFill>
        <p:spPr bwMode="auto">
          <a:xfrm rot="5400000">
            <a:off x="5638693" y="2238599"/>
            <a:ext cx="279673" cy="4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bow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0" b="20767"/>
          <a:stretch/>
        </p:blipFill>
        <p:spPr bwMode="auto">
          <a:xfrm>
            <a:off x="6187282" y="2427796"/>
            <a:ext cx="883309" cy="4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7" t="34256" r="27988" b="22840"/>
          <a:stretch/>
        </p:blipFill>
        <p:spPr bwMode="auto">
          <a:xfrm>
            <a:off x="6454048" y="2046476"/>
            <a:ext cx="349775" cy="3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1148" y="211792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Nb</a:t>
            </a:r>
            <a:endParaRPr lang="en-US" dirty="0"/>
          </a:p>
        </p:txBody>
      </p:sp>
      <p:pic>
        <p:nvPicPr>
          <p:cNvPr id="6158" name="Picture 14" descr="Image result for spice container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2969" r="7604" b="20554"/>
          <a:stretch/>
        </p:blipFill>
        <p:spPr bwMode="auto">
          <a:xfrm>
            <a:off x="4481565" y="2359026"/>
            <a:ext cx="891793" cy="55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69465" y="2443328"/>
            <a:ext cx="296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N</a:t>
            </a:r>
            <a:r>
              <a:rPr lang="en-US" sz="900" baseline="-25000" dirty="0" smtClean="0">
                <a:solidFill>
                  <a:srgbClr val="002060"/>
                </a:solidFill>
              </a:rPr>
              <a:t>2</a:t>
            </a:r>
            <a:endParaRPr lang="en-US" sz="900" baseline="-250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4177" y="2371842"/>
            <a:ext cx="2680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/>
              <a:t>Ti</a:t>
            </a:r>
            <a:endParaRPr lang="en-US" sz="900" baseline="-25000" dirty="0"/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45" y="1458906"/>
            <a:ext cx="2634342" cy="219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68940" y="2174935"/>
            <a:ext cx="1538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Recipe for high Q and high gradient</a:t>
            </a:r>
            <a:endParaRPr lang="en-US" b="1" dirty="0"/>
          </a:p>
        </p:txBody>
      </p:sp>
      <p:pic>
        <p:nvPicPr>
          <p:cNvPr id="1026" name="Picture 2" descr="Image result for fir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71" y="3036591"/>
            <a:ext cx="671771" cy="67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27166" y="4348460"/>
            <a:ext cx="34896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 !!</a:t>
            </a:r>
            <a:endParaRPr lang="en-US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5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2008" y="-114675"/>
            <a:ext cx="8229600" cy="964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SRF Cavities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7724" y="948345"/>
                <a:ext cx="8379076" cy="2779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500" u="sng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Performance is measured  as Q</a:t>
                </a:r>
                <a:r>
                  <a:rPr lang="en-US" sz="2500" u="sng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500" u="sng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500" u="sng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2500" u="sng" baseline="-250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</a:t>
                </a:r>
                <a:r>
                  <a:rPr lang="en-US" sz="2500" u="sng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Curves.</a:t>
                </a:r>
              </a:p>
              <a:p>
                <a:pPr algn="just"/>
                <a:r>
                  <a:rPr lang="en-US" sz="2500" u="sng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Q-factor</a:t>
                </a:r>
                <a:r>
                  <a:rPr lang="en-US" sz="2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/>
                      </a:rPr>
                      <m:t>       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→ 	Lower operating cost</a:t>
                </a:r>
                <a:endPara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</m:oMath>
                </a14:m>
                <a:r>
                  <a:rPr lang="en-US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→ 	Lower construction cost</a:t>
                </a:r>
              </a:p>
              <a:p>
                <a:pPr algn="just"/>
                <a:endPara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5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Pushing Cavity Performance Limits </a:t>
                </a:r>
                <a:r>
                  <a:rPr lang="en-US" sz="25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High Q</a:t>
                </a:r>
                <a:r>
                  <a:rPr lang="en-US" sz="2500" b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0</a:t>
                </a:r>
                <a:r>
                  <a:rPr lang="en-US" sz="25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, High </a:t>
                </a:r>
                <a:r>
                  <a:rPr lang="en-US" sz="25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E</a:t>
                </a:r>
                <a:r>
                  <a:rPr lang="en-US" sz="2500" b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acc</a:t>
                </a:r>
                <a:endParaRPr lang="en-US" sz="25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4" y="948345"/>
                <a:ext cx="8379076" cy="2779031"/>
              </a:xfrm>
              <a:prstGeom prst="rect">
                <a:avLst/>
              </a:prstGeom>
              <a:blipFill rotWithShape="1">
                <a:blip r:embed="rId2"/>
                <a:stretch>
                  <a:fillRect l="-1164" t="-1758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82462" y="4165600"/>
            <a:ext cx="3749744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Gradient limitations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/>
              <a:buChar char="à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Critical field</a:t>
            </a:r>
          </a:p>
          <a:p>
            <a:pPr marL="285750" indent="-285750">
              <a:buFont typeface="Wingdings"/>
              <a:buChar char="à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Field emission</a:t>
            </a:r>
          </a:p>
          <a:p>
            <a:pPr marL="285750" indent="-285750">
              <a:buFont typeface="Wingdings"/>
              <a:buChar char="à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Multipacting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0500" y="4191000"/>
            <a:ext cx="2610010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limitations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/>
              <a:buChar char="à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</a:t>
            </a:r>
            <a:r>
              <a:rPr lang="en-US" sz="3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endParaRPr lang="en-US" sz="3200" baseline="-250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324600" y="5268218"/>
            <a:ext cx="250905" cy="3832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263332" y="5816600"/>
            <a:ext cx="1138294" cy="292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34708" y="5714253"/>
            <a:ext cx="252370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Process, Metallurgy and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Superconductivity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SRF Cavities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pic>
        <p:nvPicPr>
          <p:cNvPr id="8" name="Picture 7" descr="C:\Users\mcewen\Desktop\Open House CM Pics\08may18 b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7835">
            <a:off x="511700" y="152172"/>
            <a:ext cx="7901062" cy="276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469" y="2247900"/>
            <a:ext cx="82387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SRF Cryomodule</a:t>
            </a:r>
          </a:p>
          <a:p>
            <a:r>
              <a:rPr lang="en-US" b="1" dirty="0" smtClean="0"/>
              <a:t>EXFEL ~ 100 (~</a:t>
            </a:r>
            <a:r>
              <a:rPr lang="en-US" b="1" dirty="0" smtClean="0">
                <a:solidFill>
                  <a:srgbClr val="FF0000"/>
                </a:solidFill>
              </a:rPr>
              <a:t>800</a:t>
            </a:r>
            <a:r>
              <a:rPr lang="en-US" b="1" dirty="0" smtClean="0"/>
              <a:t> cavities)	LCLS-II ~ 40 (~</a:t>
            </a:r>
            <a:r>
              <a:rPr lang="en-US" b="1" dirty="0" smtClean="0">
                <a:solidFill>
                  <a:srgbClr val="FF0000"/>
                </a:solidFill>
              </a:rPr>
              <a:t>300</a:t>
            </a:r>
            <a:r>
              <a:rPr lang="en-US" b="1" dirty="0" smtClean="0"/>
              <a:t> cavities)	ILC ~ </a:t>
            </a:r>
            <a:r>
              <a:rPr lang="en-US" b="1" dirty="0" smtClean="0">
                <a:solidFill>
                  <a:srgbClr val="FF0000"/>
                </a:solidFill>
              </a:rPr>
              <a:t>1000</a:t>
            </a:r>
            <a:r>
              <a:rPr lang="en-US" b="1" dirty="0" smtClean="0"/>
              <a:t> (~8000 cavities)</a:t>
            </a:r>
            <a:endParaRPr lang="en-US" b="1" dirty="0"/>
          </a:p>
        </p:txBody>
      </p:sp>
      <p:sp>
        <p:nvSpPr>
          <p:cNvPr id="10" name="AutoShape 2" descr="Image result for SRF cavities"/>
          <p:cNvSpPr>
            <a:spLocks noChangeAspect="1" noChangeArrowheads="1"/>
          </p:cNvSpPr>
          <p:nvPr/>
        </p:nvSpPr>
        <p:spPr bwMode="auto">
          <a:xfrm>
            <a:off x="155575" y="-419100"/>
            <a:ext cx="51911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9" y="3109674"/>
            <a:ext cx="722243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7469" y="4409630"/>
            <a:ext cx="53492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Keys for Cost reductions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Lower manufacturing/processing 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Lower material 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High Q and high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89" y="4409630"/>
            <a:ext cx="343589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21645" y="4053046"/>
            <a:ext cx="89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ILC TDR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238565" y="4509247"/>
            <a:ext cx="534732" cy="242047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88139"/>
            <a:ext cx="8464378" cy="487490"/>
          </a:xfrm>
        </p:spPr>
        <p:txBody>
          <a:bodyPr/>
          <a:lstStyle/>
          <a:p>
            <a:r>
              <a:rPr lang="en-US" dirty="0" smtClean="0"/>
              <a:t>ILC Machine Staging Report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3" y="3207286"/>
            <a:ext cx="5045012" cy="205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" y="721157"/>
            <a:ext cx="5319712" cy="243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27" y="728029"/>
            <a:ext cx="4050473" cy="409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3527" y="869576"/>
            <a:ext cx="2140991" cy="215153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93527" y="1568823"/>
            <a:ext cx="3679770" cy="295836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423" y="5267007"/>
            <a:ext cx="8646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Work on Ingot Niobium started in 2004 at Jefferson Lab and was quickly adopted in several lab around the world.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Ingot niobium cavities have been successfully produced by industry.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Eight 9-cell cavities were installed in one X-FEL cryomodule.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629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Ingot Niobium Cavities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88" y="1464408"/>
            <a:ext cx="2574089" cy="307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68" y="1483410"/>
            <a:ext cx="2850772" cy="23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80" y="1471387"/>
            <a:ext cx="2865188" cy="233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54197" y="1516010"/>
            <a:ext cx="168668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JLAB Single cells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49045" y="3003055"/>
            <a:ext cx="121251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DESY 9-cell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2171" y="1624615"/>
            <a:ext cx="160973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KEK Single cells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82910" y="6313447"/>
            <a:ext cx="2842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Kneisel</a:t>
            </a:r>
            <a:r>
              <a:rPr lang="en-US" sz="1400" b="1" dirty="0" smtClean="0"/>
              <a:t> et al., NIMA 774, 133 (2015)</a:t>
            </a:r>
          </a:p>
          <a:p>
            <a:r>
              <a:rPr lang="en-US" sz="1400" b="1" dirty="0" err="1" smtClean="0"/>
              <a:t>Kneisel</a:t>
            </a:r>
            <a:r>
              <a:rPr lang="en-US" sz="1400" b="1" dirty="0" smtClean="0"/>
              <a:t>, SRF 2007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448" y="777346"/>
            <a:ext cx="8974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of SRF cavities </a:t>
            </a:r>
            <a:r>
              <a:rPr lang="en-US" dirty="0" smtClean="0"/>
              <a:t>built  from </a:t>
            </a:r>
            <a:r>
              <a:rPr lang="en-US" dirty="0"/>
              <a:t>ingot materials is comparable to that achieved using standard fine grain materials.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1" y="4541702"/>
            <a:ext cx="2575672" cy="205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668825"/>
            <a:ext cx="27622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4233965"/>
            <a:ext cx="30384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66333" y="4800108"/>
            <a:ext cx="10624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33 MV/m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82910" y="4430776"/>
            <a:ext cx="10624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37 MV/m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13366" y="4430776"/>
            <a:ext cx="10624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35 MV/m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8918" y="1"/>
            <a:ext cx="8785411" cy="66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Processing Steps (FG vs Ingot)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902" y="893234"/>
            <a:ext cx="7664173" cy="557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01" y="2838450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5" y="4019550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5" y="5286375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52" y="4105275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51" y="5300662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77" y="1023937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65" y="2205037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05" y="3471862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60" y="4638674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77" y="1000124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77" y="2252661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cross sig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76" y="3371849"/>
            <a:ext cx="1266825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2965" y="5816242"/>
            <a:ext cx="389029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Less steps </a:t>
            </a:r>
            <a:r>
              <a:rPr lang="en-US" dirty="0" smtClean="0">
                <a:sym typeface="Wingdings" panose="05000000000000000000" pitchFamily="2" charset="2"/>
              </a:rPr>
              <a:t> Lower manufacturing cost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Low material cost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Cost Comparison for Niobium Discs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13150" y="1005959"/>
            <a:ext cx="88864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/>
              <a:t>Fine grain low tantalum discs </a:t>
            </a:r>
            <a:r>
              <a:rPr lang="en-US" sz="2800" dirty="0">
                <a:solidFill>
                  <a:srgbClr val="FF0000"/>
                </a:solidFill>
              </a:rPr>
              <a:t>$</a:t>
            </a:r>
            <a:r>
              <a:rPr lang="en-US" sz="2800" dirty="0" smtClean="0">
                <a:solidFill>
                  <a:srgbClr val="FF0000"/>
                </a:solidFill>
              </a:rPr>
              <a:t>1,400</a:t>
            </a:r>
            <a:r>
              <a:rPr lang="en-US" sz="2800" dirty="0" smtClean="0"/>
              <a:t>  from </a:t>
            </a:r>
            <a:r>
              <a:rPr lang="en-US" sz="2800" dirty="0"/>
              <a:t>v</a:t>
            </a:r>
            <a:r>
              <a:rPr lang="en-US" sz="2800" dirty="0" smtClean="0"/>
              <a:t>endor A</a:t>
            </a:r>
          </a:p>
          <a:p>
            <a:pPr lvl="1"/>
            <a:r>
              <a:rPr lang="en-US" sz="2800" dirty="0" smtClean="0"/>
              <a:t>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 smtClean="0"/>
              <a:t>High tantalum ingot discs with slicing from </a:t>
            </a:r>
          </a:p>
          <a:p>
            <a:pPr lvl="1"/>
            <a:r>
              <a:rPr lang="en-US" sz="2800" dirty="0"/>
              <a:t> </a:t>
            </a:r>
            <a:r>
              <a:rPr lang="en-US" sz="2800" dirty="0" smtClean="0"/>
              <a:t>     vendor B: </a:t>
            </a:r>
            <a:r>
              <a:rPr lang="en-US" sz="2800" dirty="0" smtClean="0">
                <a:solidFill>
                  <a:srgbClr val="FF0000"/>
                </a:solidFill>
              </a:rPr>
              <a:t>$310</a:t>
            </a:r>
          </a:p>
          <a:p>
            <a:pPr lvl="1"/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6" name="Gruppo 16"/>
          <p:cNvGrpSpPr>
            <a:grpSpLocks/>
          </p:cNvGrpSpPr>
          <p:nvPr/>
        </p:nvGrpSpPr>
        <p:grpSpPr bwMode="auto">
          <a:xfrm>
            <a:off x="5825497" y="2941614"/>
            <a:ext cx="2322995" cy="3525723"/>
            <a:chOff x="2465736" y="2956594"/>
            <a:chExt cx="2453548" cy="3939153"/>
          </a:xfrm>
        </p:grpSpPr>
        <p:pic>
          <p:nvPicPr>
            <p:cNvPr id="7" name="Picture 5" descr="C:\Users\michelato\Desktop\cp_ingot work\pictures\2015_11_24 FirstCutResult (15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736" y="2956594"/>
              <a:ext cx="2453548" cy="1870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C:\Users\michelato\Desktop\cp_ingot work\pictures\IMG_0582.JP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757414" y="4765010"/>
              <a:ext cx="1870189" cy="2391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CasellaDiTesto 6"/>
          <p:cNvSpPr txBox="1">
            <a:spLocks noChangeArrowheads="1"/>
          </p:cNvSpPr>
          <p:nvPr/>
        </p:nvSpPr>
        <p:spPr bwMode="auto">
          <a:xfrm>
            <a:off x="6122143" y="2503943"/>
            <a:ext cx="2332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304800" indent="-1905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574675" indent="-155575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3275" indent="-1143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1031875" indent="-1143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4890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9462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4034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8606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it-IT" sz="1800" dirty="0">
                <a:solidFill>
                  <a:schemeClr val="tx1"/>
                </a:solidFill>
              </a:rPr>
              <a:t>Multi wire slicing</a:t>
            </a:r>
          </a:p>
        </p:txBody>
      </p:sp>
      <p:sp>
        <p:nvSpPr>
          <p:cNvPr id="15" name="CasellaDiTesto 12"/>
          <p:cNvSpPr txBox="1">
            <a:spLocks noChangeArrowheads="1"/>
          </p:cNvSpPr>
          <p:nvPr/>
        </p:nvSpPr>
        <p:spPr bwMode="auto">
          <a:xfrm>
            <a:off x="6214144" y="6135043"/>
            <a:ext cx="193434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304800" indent="-1905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574675" indent="-155575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3275" indent="-1143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1031875" indent="-1143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4890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9462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4034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8606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it-IT" sz="1800" dirty="0">
                <a:solidFill>
                  <a:schemeClr val="tx1"/>
                </a:solidFill>
              </a:rPr>
              <a:t>Surface </a:t>
            </a:r>
            <a:r>
              <a:rPr lang="en-US" altLang="it-IT" sz="1800" dirty="0" smtClean="0">
                <a:solidFill>
                  <a:schemeClr val="tx1"/>
                </a:solidFill>
              </a:rPr>
              <a:t>finishing</a:t>
            </a:r>
            <a:endParaRPr lang="en-US" altLang="it-IT" sz="1800" dirty="0">
              <a:solidFill>
                <a:schemeClr val="tx1"/>
              </a:solidFill>
            </a:endParaRPr>
          </a:p>
        </p:txBody>
      </p:sp>
      <p:sp>
        <p:nvSpPr>
          <p:cNvPr id="16" name="CasellaDiTesto 4"/>
          <p:cNvSpPr txBox="1">
            <a:spLocks noChangeArrowheads="1"/>
          </p:cNvSpPr>
          <p:nvPr/>
        </p:nvSpPr>
        <p:spPr bwMode="auto">
          <a:xfrm>
            <a:off x="106513" y="6467337"/>
            <a:ext cx="38046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304800" indent="-1905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574675" indent="-155575" eaLnBrk="0" hangingPunct="0">
              <a:spcBef>
                <a:spcPct val="20000"/>
              </a:spcBef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3275" indent="-1143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1031875" indent="-1143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4890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9462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4034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860675" indent="-1143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it-IT" sz="1400" b="0" dirty="0"/>
              <a:t>Photos: courtesy Ursula Weitzel-Hoefler, Heraeus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8919" y="2947367"/>
            <a:ext cx="543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Cut into slices in one of two ways</a:t>
            </a:r>
          </a:p>
          <a:p>
            <a:pPr lvl="1"/>
            <a:r>
              <a:rPr lang="en-US" sz="2400" dirty="0" smtClean="0"/>
              <a:t>Electronic </a:t>
            </a:r>
            <a:r>
              <a:rPr lang="en-US" sz="2400" dirty="0"/>
              <a:t>Discharge Machining (EDM) with single wire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Expensive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Affects niobium </a:t>
            </a:r>
            <a:r>
              <a:rPr lang="en-US" sz="2400" dirty="0" smtClean="0"/>
              <a:t>surface quality</a:t>
            </a:r>
            <a:endParaRPr lang="en-US" sz="2400" dirty="0"/>
          </a:p>
          <a:p>
            <a:pPr lvl="1"/>
            <a:r>
              <a:rPr lang="en-US" sz="2400" dirty="0"/>
              <a:t>Multi-wire slurry slicing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Cost effective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Produces the best </a:t>
            </a:r>
            <a:r>
              <a:rPr lang="en-US" sz="2400" dirty="0" smtClean="0"/>
              <a:t>results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Production </a:t>
            </a:r>
            <a:r>
              <a:rPr lang="en-US" sz="2400" dirty="0"/>
              <a:t>steps are reduced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53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9550" y="104775"/>
            <a:ext cx="8734425" cy="571499"/>
          </a:xfrm>
        </p:spPr>
        <p:txBody>
          <a:bodyPr/>
          <a:lstStyle/>
          <a:p>
            <a:r>
              <a:rPr lang="en-US" dirty="0" smtClean="0"/>
              <a:t>Tantalum Effect on SRF Cavity Performance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2"/>
          </p:nvPr>
        </p:nvSpPr>
        <p:spPr>
          <a:xfrm>
            <a:off x="209550" y="847725"/>
            <a:ext cx="8734425" cy="5419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</a:rPr>
              <a:t>	</a:t>
            </a:r>
            <a:r>
              <a:rPr lang="en-US" i="1" dirty="0" smtClean="0">
                <a:solidFill>
                  <a:srgbClr val="FF0000"/>
                </a:solidFill>
              </a:rPr>
              <a:t>		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sz="1400" dirty="0" smtClean="0"/>
          </a:p>
          <a:p>
            <a:endParaRPr lang="en-US" sz="3600" dirty="0" smtClean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6132063"/>
            <a:ext cx="9156574" cy="3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50" i="1" dirty="0" smtClean="0">
                <a:latin typeface="Calibri" charset="0"/>
              </a:rPr>
              <a:t>P</a:t>
            </a:r>
            <a:r>
              <a:rPr lang="en-US" sz="1750" i="1" dirty="0">
                <a:latin typeface="Calibri" charset="0"/>
              </a:rPr>
              <a:t>. Kneisel, G. Myneni, G. Ciovati, D. Proch, W. Singer, T. Carneiro et al in Proceedings of PAC 2005       </a:t>
            </a:r>
          </a:p>
        </p:txBody>
      </p:sp>
      <p:sp>
        <p:nvSpPr>
          <p:cNvPr id="10" name="Slide Number Placeholder 6"/>
          <p:cNvSpPr txBox="1">
            <a:spLocks/>
          </p:cNvSpPr>
          <p:nvPr/>
        </p:nvSpPr>
        <p:spPr>
          <a:xfrm>
            <a:off x="4276725" y="6465125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/>
          <a:stretch/>
        </p:blipFill>
        <p:spPr bwMode="auto">
          <a:xfrm>
            <a:off x="4578287" y="1106416"/>
            <a:ext cx="4150331" cy="373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1074" y="4864931"/>
            <a:ext cx="87344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Performance of cavities is unaffected by tantalum content up to ~1300 wt. ppm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0" y="1250588"/>
            <a:ext cx="4238625" cy="34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827525" y="2728393"/>
            <a:ext cx="3039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76677" y="2728393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2"/>
          <a:stretch/>
        </p:blipFill>
        <p:spPr bwMode="auto">
          <a:xfrm>
            <a:off x="909639" y="2972851"/>
            <a:ext cx="255746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133975" y="2728393"/>
            <a:ext cx="3378654" cy="0"/>
          </a:xfrm>
          <a:prstGeom prst="line">
            <a:avLst/>
          </a:prstGeom>
          <a:ln w="28575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42709" y="1741402"/>
            <a:ext cx="91440" cy="9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65815" y="1750109"/>
            <a:ext cx="91440" cy="9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60085" y="1706564"/>
            <a:ext cx="91440" cy="9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Ingot Cavities with different shapes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31" y="1013745"/>
            <a:ext cx="3792894" cy="232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01" y="1083362"/>
            <a:ext cx="377189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81959"/>
            <a:ext cx="2935483" cy="213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539" y="3658073"/>
            <a:ext cx="3041810" cy="248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611141"/>
            <a:ext cx="3156798" cy="253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48600" y="1083362"/>
            <a:ext cx="1308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acc</a:t>
            </a:r>
            <a:r>
              <a:rPr lang="en-US" b="1" dirty="0" smtClean="0">
                <a:solidFill>
                  <a:srgbClr val="FF0000"/>
                </a:solidFill>
              </a:rPr>
              <a:t> (MV/m)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7153" y="1460132"/>
            <a:ext cx="4956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41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35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49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33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32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1782" y="6126464"/>
            <a:ext cx="20579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R. </a:t>
            </a:r>
            <a:r>
              <a:rPr lang="en-US" sz="1600" dirty="0" err="1" smtClean="0"/>
              <a:t>Geng</a:t>
            </a:r>
            <a:r>
              <a:rPr lang="en-US" sz="1600" dirty="0" smtClean="0"/>
              <a:t> et al.,  IPAC 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128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 (2)</Template>
  <TotalTime>16339</TotalTime>
  <Words>841</Words>
  <Application>Microsoft Office PowerPoint</Application>
  <PresentationFormat>On-screen Show (4:3)</PresentationFormat>
  <Paragraphs>151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.PingFangSC-Regular</vt:lpstr>
      <vt:lpstr>Arial</vt:lpstr>
      <vt:lpstr>Calibri</vt:lpstr>
      <vt:lpstr>Cambria Math</vt:lpstr>
      <vt:lpstr>Mathematica3</vt:lpstr>
      <vt:lpstr>Minion Pro</vt:lpstr>
      <vt:lpstr>PingFangSC-Regular</vt:lpstr>
      <vt:lpstr>Symbol</vt:lpstr>
      <vt:lpstr>Times New Roman</vt:lpstr>
      <vt:lpstr>Wingdings</vt:lpstr>
      <vt:lpstr>Office Theme</vt:lpstr>
      <vt:lpstr>Ingot Niobium for Efficient and Potentially Low Cost SRF Cavities</vt:lpstr>
      <vt:lpstr>PowerPoint Presentation</vt:lpstr>
      <vt:lpstr>SRF Cavities</vt:lpstr>
      <vt:lpstr>ILC Machine Staging Report 2017</vt:lpstr>
      <vt:lpstr>Ingot Niobium Cavities</vt:lpstr>
      <vt:lpstr>PowerPoint Presentation</vt:lpstr>
      <vt:lpstr>Cost Comparison for Niobium Discs</vt:lpstr>
      <vt:lpstr>Tantalum Effect on SRF Cavity Performance</vt:lpstr>
      <vt:lpstr>Ingot Cavities with different shapes</vt:lpstr>
      <vt:lpstr>Ti/N2 Doping</vt:lpstr>
      <vt:lpstr>Cavity Performance Vs RRR </vt:lpstr>
      <vt:lpstr>PowerPoint Presentation</vt:lpstr>
      <vt:lpstr>Medium-purity large-grain single-cell from KEK</vt:lpstr>
      <vt:lpstr>RRR vs Thermal Conductivity (FG vs Ingot)</vt:lpstr>
      <vt:lpstr>Flux Expulsion/Trapping (LG vs FG)</vt:lpstr>
      <vt:lpstr>Summary</vt:lpstr>
      <vt:lpstr>PowerPoint Presentation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material</dc:title>
  <dc:creator>Gianluigi Ciovati</dc:creator>
  <cp:lastModifiedBy>traveluser</cp:lastModifiedBy>
  <cp:revision>115</cp:revision>
  <dcterms:created xsi:type="dcterms:W3CDTF">2018-03-22T12:58:41Z</dcterms:created>
  <dcterms:modified xsi:type="dcterms:W3CDTF">2018-06-24T19:53:54Z</dcterms:modified>
</cp:coreProperties>
</file>