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84" r:id="rId1"/>
  </p:sldMasterIdLst>
  <p:notesMasterIdLst>
    <p:notesMasterId r:id="rId32"/>
  </p:notesMasterIdLst>
  <p:handoutMasterIdLst>
    <p:handoutMasterId r:id="rId33"/>
  </p:handoutMasterIdLst>
  <p:sldIdLst>
    <p:sldId id="969" r:id="rId2"/>
    <p:sldId id="972" r:id="rId3"/>
    <p:sldId id="971" r:id="rId4"/>
    <p:sldId id="973" r:id="rId5"/>
    <p:sldId id="976" r:id="rId6"/>
    <p:sldId id="744" r:id="rId7"/>
    <p:sldId id="970" r:id="rId8"/>
    <p:sldId id="871" r:id="rId9"/>
    <p:sldId id="968" r:id="rId10"/>
    <p:sldId id="878" r:id="rId11"/>
    <p:sldId id="851" r:id="rId12"/>
    <p:sldId id="863" r:id="rId13"/>
    <p:sldId id="864" r:id="rId14"/>
    <p:sldId id="865" r:id="rId15"/>
    <p:sldId id="868" r:id="rId16"/>
    <p:sldId id="875" r:id="rId17"/>
    <p:sldId id="981" r:id="rId18"/>
    <p:sldId id="983" r:id="rId19"/>
    <p:sldId id="984" r:id="rId20"/>
    <p:sldId id="920" r:id="rId21"/>
    <p:sldId id="982" r:id="rId22"/>
    <p:sldId id="980" r:id="rId23"/>
    <p:sldId id="985" r:id="rId24"/>
    <p:sldId id="986" r:id="rId25"/>
    <p:sldId id="965" r:id="rId26"/>
    <p:sldId id="899" r:id="rId27"/>
    <p:sldId id="956" r:id="rId28"/>
    <p:sldId id="955" r:id="rId29"/>
    <p:sldId id="876" r:id="rId30"/>
    <p:sldId id="939" r:id="rId31"/>
  </p:sldIdLst>
  <p:sldSz cx="9144000" cy="6858000" type="screen4x3"/>
  <p:notesSz cx="6883400" cy="9906000"/>
  <p:defaultTextStyle>
    <a:defPPr>
      <a:defRPr lang="fr-FR"/>
    </a:defPPr>
    <a:lvl1pPr algn="l" rtl="0" fontAlgn="base">
      <a:spcBef>
        <a:spcPct val="0"/>
      </a:spcBef>
      <a:spcAft>
        <a:spcPct val="0"/>
      </a:spcAft>
      <a:defRPr sz="1400" u="sng"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u="sng"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u="sng"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u="sng"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u="sng" kern="1200">
        <a:solidFill>
          <a:schemeClr val="tx1"/>
        </a:solidFill>
        <a:latin typeface="Arial" pitchFamily="34" charset="0"/>
        <a:ea typeface="+mn-ea"/>
        <a:cs typeface="Arial" pitchFamily="34" charset="0"/>
      </a:defRPr>
    </a:lvl5pPr>
    <a:lvl6pPr marL="2286000" algn="l" defTabSz="914400" rtl="0" eaLnBrk="1" latinLnBrk="0" hangingPunct="1">
      <a:defRPr sz="1400" u="sng" kern="1200">
        <a:solidFill>
          <a:schemeClr val="tx1"/>
        </a:solidFill>
        <a:latin typeface="Arial" pitchFamily="34" charset="0"/>
        <a:ea typeface="+mn-ea"/>
        <a:cs typeface="Arial" pitchFamily="34" charset="0"/>
      </a:defRPr>
    </a:lvl6pPr>
    <a:lvl7pPr marL="2743200" algn="l" defTabSz="914400" rtl="0" eaLnBrk="1" latinLnBrk="0" hangingPunct="1">
      <a:defRPr sz="1400" u="sng" kern="1200">
        <a:solidFill>
          <a:schemeClr val="tx1"/>
        </a:solidFill>
        <a:latin typeface="Arial" pitchFamily="34" charset="0"/>
        <a:ea typeface="+mn-ea"/>
        <a:cs typeface="Arial" pitchFamily="34" charset="0"/>
      </a:defRPr>
    </a:lvl7pPr>
    <a:lvl8pPr marL="3200400" algn="l" defTabSz="914400" rtl="0" eaLnBrk="1" latinLnBrk="0" hangingPunct="1">
      <a:defRPr sz="1400" u="sng" kern="1200">
        <a:solidFill>
          <a:schemeClr val="tx1"/>
        </a:solidFill>
        <a:latin typeface="Arial" pitchFamily="34" charset="0"/>
        <a:ea typeface="+mn-ea"/>
        <a:cs typeface="Arial" pitchFamily="34" charset="0"/>
      </a:defRPr>
    </a:lvl8pPr>
    <a:lvl9pPr marL="3657600" algn="l" defTabSz="914400" rtl="0" eaLnBrk="1" latinLnBrk="0" hangingPunct="1">
      <a:defRPr sz="1400" u="sng"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Claire" initials="AC" lastIdx="1" clrIdx="0">
    <p:extLst>
      <p:ext uri="{19B8F6BF-5375-455C-9EA6-DF929625EA0E}">
        <p15:presenceInfo xmlns:p15="http://schemas.microsoft.com/office/powerpoint/2012/main" userId="S-1-5-21-343818398-2000478354-839522115-2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00"/>
    <a:srgbClr val="589937"/>
    <a:srgbClr val="990099"/>
    <a:srgbClr val="5D2884"/>
    <a:srgbClr val="FF0066"/>
    <a:srgbClr val="FF33C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94381" autoAdjust="0"/>
  </p:normalViewPr>
  <p:slideViewPr>
    <p:cSldViewPr snapToObjects="1">
      <p:cViewPr varScale="1">
        <p:scale>
          <a:sx n="76" d="100"/>
          <a:sy n="76" d="100"/>
        </p:scale>
        <p:origin x="1550" y="62"/>
      </p:cViewPr>
      <p:guideLst>
        <p:guide orient="horz" pos="2160"/>
        <p:guide pos="2880"/>
      </p:guideLst>
    </p:cSldViewPr>
  </p:slideViewPr>
  <p:outlineViewPr>
    <p:cViewPr>
      <p:scale>
        <a:sx n="33" d="100"/>
        <a:sy n="33" d="100"/>
      </p:scale>
      <p:origin x="0" y="-44650"/>
    </p:cViewPr>
    <p:sldLst>
      <p:sld r:id="rId1" collapse="1"/>
      <p:sld r:id="rId2" collapse="1"/>
      <p:sld r:id="rId3" collapse="1"/>
      <p:sld r:id="rId4" collapse="1"/>
    </p:sldLst>
  </p:outlineViewPr>
  <p:notesTextViewPr>
    <p:cViewPr>
      <p:scale>
        <a:sx n="100" d="100"/>
        <a:sy n="100" d="100"/>
      </p:scale>
      <p:origin x="0" y="0"/>
    </p:cViewPr>
  </p:notesTextViewPr>
  <p:sorterViewPr>
    <p:cViewPr>
      <p:scale>
        <a:sx n="106" d="100"/>
        <a:sy n="106" d="100"/>
      </p:scale>
      <p:origin x="0" y="-2938"/>
    </p:cViewPr>
  </p:sorterViewPr>
  <p:notesViewPr>
    <p:cSldViewPr snapToObjects="1">
      <p:cViewPr>
        <p:scale>
          <a:sx n="100" d="100"/>
          <a:sy n="100" d="100"/>
        </p:scale>
        <p:origin x="-2526" y="1134"/>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2"/>
            <a:ext cx="2983012" cy="494763"/>
          </a:xfrm>
          <a:prstGeom prst="rect">
            <a:avLst/>
          </a:prstGeom>
          <a:noFill/>
          <a:ln w="9525">
            <a:noFill/>
            <a:miter lim="800000"/>
            <a:headEnd/>
            <a:tailEnd/>
          </a:ln>
        </p:spPr>
        <p:txBody>
          <a:bodyPr vert="horz" wrap="square" lIns="95904" tIns="47951" rIns="95904" bIns="47951" numCol="1" anchor="t" anchorCtr="0" compatLnSpc="1">
            <a:prstTxWarp prst="textNoShape">
              <a:avLst/>
            </a:prstTxWarp>
          </a:bodyPr>
          <a:lstStyle>
            <a:lvl1pPr defTabSz="959280">
              <a:defRPr sz="1300" u="none">
                <a:cs typeface="+mn-cs"/>
              </a:defRPr>
            </a:lvl1pPr>
          </a:lstStyle>
          <a:p>
            <a:pPr>
              <a:defRPr/>
            </a:pPr>
            <a:r>
              <a:rPr lang="fr-FR"/>
              <a:t>titre</a:t>
            </a:r>
          </a:p>
        </p:txBody>
      </p:sp>
      <p:sp>
        <p:nvSpPr>
          <p:cNvPr id="73731" name="Rectangle 3"/>
          <p:cNvSpPr>
            <a:spLocks noGrp="1" noChangeArrowheads="1"/>
          </p:cNvSpPr>
          <p:nvPr>
            <p:ph type="dt" sz="quarter" idx="1"/>
          </p:nvPr>
        </p:nvSpPr>
        <p:spPr bwMode="auto">
          <a:xfrm>
            <a:off x="3898851" y="2"/>
            <a:ext cx="2983012" cy="494763"/>
          </a:xfrm>
          <a:prstGeom prst="rect">
            <a:avLst/>
          </a:prstGeom>
          <a:noFill/>
          <a:ln w="9525">
            <a:noFill/>
            <a:miter lim="800000"/>
            <a:headEnd/>
            <a:tailEnd/>
          </a:ln>
        </p:spPr>
        <p:txBody>
          <a:bodyPr vert="horz" wrap="square" lIns="95904" tIns="47951" rIns="95904" bIns="47951" numCol="1" anchor="t" anchorCtr="0" compatLnSpc="1">
            <a:prstTxWarp prst="textNoShape">
              <a:avLst/>
            </a:prstTxWarp>
          </a:bodyPr>
          <a:lstStyle>
            <a:lvl1pPr algn="r" defTabSz="959280">
              <a:defRPr sz="1300" u="none">
                <a:cs typeface="+mn-cs"/>
              </a:defRPr>
            </a:lvl1pPr>
          </a:lstStyle>
          <a:p>
            <a:pPr>
              <a:defRPr/>
            </a:pPr>
            <a:fld id="{C284CA7B-6939-4900-AE6E-3EB33F96DFEC}" type="datetime4">
              <a:rPr lang="fr-FR"/>
              <a:pPr>
                <a:defRPr/>
              </a:pPr>
              <a:t>27 juin 2018</a:t>
            </a:fld>
            <a:endParaRPr lang="fr-FR"/>
          </a:p>
        </p:txBody>
      </p:sp>
      <p:sp>
        <p:nvSpPr>
          <p:cNvPr id="73732" name="Rectangle 4"/>
          <p:cNvSpPr>
            <a:spLocks noGrp="1" noChangeArrowheads="1"/>
          </p:cNvSpPr>
          <p:nvPr>
            <p:ph type="ftr" sz="quarter" idx="2"/>
          </p:nvPr>
        </p:nvSpPr>
        <p:spPr bwMode="auto">
          <a:xfrm>
            <a:off x="1" y="9409702"/>
            <a:ext cx="2983012" cy="494763"/>
          </a:xfrm>
          <a:prstGeom prst="rect">
            <a:avLst/>
          </a:prstGeom>
          <a:noFill/>
          <a:ln w="9525">
            <a:noFill/>
            <a:miter lim="800000"/>
            <a:headEnd/>
            <a:tailEnd/>
          </a:ln>
        </p:spPr>
        <p:txBody>
          <a:bodyPr vert="horz" wrap="square" lIns="95904" tIns="47951" rIns="95904" bIns="47951" numCol="1" anchor="b" anchorCtr="0" compatLnSpc="1">
            <a:prstTxWarp prst="textNoShape">
              <a:avLst/>
            </a:prstTxWarp>
          </a:bodyPr>
          <a:lstStyle>
            <a:lvl1pPr defTabSz="959280">
              <a:defRPr sz="1300" u="none">
                <a:cs typeface="+mn-cs"/>
              </a:defRPr>
            </a:lvl1pPr>
          </a:lstStyle>
          <a:p>
            <a:pPr>
              <a:defRPr/>
            </a:pPr>
            <a:endParaRPr lang="en-US"/>
          </a:p>
        </p:txBody>
      </p:sp>
      <p:sp>
        <p:nvSpPr>
          <p:cNvPr id="73733" name="Rectangle 5"/>
          <p:cNvSpPr>
            <a:spLocks noGrp="1" noChangeArrowheads="1"/>
          </p:cNvSpPr>
          <p:nvPr>
            <p:ph type="sldNum" sz="quarter" idx="3"/>
          </p:nvPr>
        </p:nvSpPr>
        <p:spPr bwMode="auto">
          <a:xfrm>
            <a:off x="3898851" y="9409702"/>
            <a:ext cx="2983012" cy="494763"/>
          </a:xfrm>
          <a:prstGeom prst="rect">
            <a:avLst/>
          </a:prstGeom>
          <a:noFill/>
          <a:ln w="9525">
            <a:noFill/>
            <a:miter lim="800000"/>
            <a:headEnd/>
            <a:tailEnd/>
          </a:ln>
        </p:spPr>
        <p:txBody>
          <a:bodyPr vert="horz" wrap="square" lIns="95904" tIns="47951" rIns="95904" bIns="47951" numCol="1" anchor="b" anchorCtr="0" compatLnSpc="1">
            <a:prstTxWarp prst="textNoShape">
              <a:avLst/>
            </a:prstTxWarp>
          </a:bodyPr>
          <a:lstStyle>
            <a:lvl1pPr algn="r" defTabSz="959280">
              <a:defRPr sz="1300" u="none">
                <a:cs typeface="+mn-cs"/>
              </a:defRPr>
            </a:lvl1pPr>
          </a:lstStyle>
          <a:p>
            <a:pPr>
              <a:defRPr/>
            </a:pPr>
            <a:fld id="{5B41FE31-3D7A-42B1-AB5D-D5D3E3A95233}" type="slidenum">
              <a:rPr lang="fr-FR"/>
              <a:pPr>
                <a:defRPr/>
              </a:pPr>
              <a:t>‹N°›</a:t>
            </a:fld>
            <a:endParaRPr lang="fr-FR"/>
          </a:p>
        </p:txBody>
      </p:sp>
    </p:spTree>
    <p:extLst>
      <p:ext uri="{BB962C8B-B14F-4D97-AF65-F5344CB8AC3E}">
        <p14:creationId xmlns:p14="http://schemas.microsoft.com/office/powerpoint/2010/main" val="303574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2"/>
            <a:ext cx="2983012" cy="494763"/>
          </a:xfrm>
          <a:prstGeom prst="rect">
            <a:avLst/>
          </a:prstGeom>
          <a:noFill/>
          <a:ln w="9525">
            <a:noFill/>
            <a:miter lim="800000"/>
            <a:headEnd/>
            <a:tailEnd/>
          </a:ln>
        </p:spPr>
        <p:txBody>
          <a:bodyPr vert="horz" wrap="square" lIns="95904" tIns="47951" rIns="95904" bIns="47951" numCol="1" anchor="t" anchorCtr="0" compatLnSpc="1">
            <a:prstTxWarp prst="textNoShape">
              <a:avLst/>
            </a:prstTxWarp>
          </a:bodyPr>
          <a:lstStyle>
            <a:lvl1pPr defTabSz="959280">
              <a:defRPr sz="1300" u="none">
                <a:cs typeface="+mn-cs"/>
              </a:defRPr>
            </a:lvl1pPr>
          </a:lstStyle>
          <a:p>
            <a:pPr>
              <a:defRPr/>
            </a:pPr>
            <a:r>
              <a:rPr lang="fr-FR"/>
              <a:t>titre</a:t>
            </a:r>
          </a:p>
        </p:txBody>
      </p:sp>
      <p:sp>
        <p:nvSpPr>
          <p:cNvPr id="71683" name="Rectangle 3"/>
          <p:cNvSpPr>
            <a:spLocks noGrp="1" noChangeArrowheads="1"/>
          </p:cNvSpPr>
          <p:nvPr>
            <p:ph type="dt" idx="1"/>
          </p:nvPr>
        </p:nvSpPr>
        <p:spPr bwMode="auto">
          <a:xfrm>
            <a:off x="3898851" y="2"/>
            <a:ext cx="2983012" cy="494763"/>
          </a:xfrm>
          <a:prstGeom prst="rect">
            <a:avLst/>
          </a:prstGeom>
          <a:noFill/>
          <a:ln w="9525">
            <a:noFill/>
            <a:miter lim="800000"/>
            <a:headEnd/>
            <a:tailEnd/>
          </a:ln>
        </p:spPr>
        <p:txBody>
          <a:bodyPr vert="horz" wrap="square" lIns="95904" tIns="47951" rIns="95904" bIns="47951" numCol="1" anchor="t" anchorCtr="0" compatLnSpc="1">
            <a:prstTxWarp prst="textNoShape">
              <a:avLst/>
            </a:prstTxWarp>
          </a:bodyPr>
          <a:lstStyle>
            <a:lvl1pPr algn="r" defTabSz="959280">
              <a:defRPr sz="1300" u="none">
                <a:cs typeface="+mn-cs"/>
              </a:defRPr>
            </a:lvl1pPr>
          </a:lstStyle>
          <a:p>
            <a:pPr>
              <a:defRPr/>
            </a:pPr>
            <a:fld id="{01292BA1-A762-4439-B2E8-AF271DD0FF93}" type="datetime4">
              <a:rPr lang="fr-FR"/>
              <a:pPr>
                <a:defRPr/>
              </a:pPr>
              <a:t>27 juin 2018</a:t>
            </a:fld>
            <a:endParaRPr lang="fr-FR"/>
          </a:p>
        </p:txBody>
      </p:sp>
      <p:sp>
        <p:nvSpPr>
          <p:cNvPr id="32772" name="Rectangle 4"/>
          <p:cNvSpPr>
            <a:spLocks noGrp="1" noRot="1" noChangeAspect="1" noChangeArrowheads="1" noTextEdit="1"/>
          </p:cNvSpPr>
          <p:nvPr>
            <p:ph type="sldImg" idx="2"/>
          </p:nvPr>
        </p:nvSpPr>
        <p:spPr bwMode="auto">
          <a:xfrm>
            <a:off x="968375" y="744538"/>
            <a:ext cx="4948238" cy="3713162"/>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9572" y="4704849"/>
            <a:ext cx="5504257" cy="4457470"/>
          </a:xfrm>
          <a:prstGeom prst="rect">
            <a:avLst/>
          </a:prstGeom>
          <a:noFill/>
          <a:ln w="9525">
            <a:noFill/>
            <a:miter lim="800000"/>
            <a:headEnd/>
            <a:tailEnd/>
          </a:ln>
        </p:spPr>
        <p:txBody>
          <a:bodyPr vert="horz" wrap="square" lIns="95904" tIns="47951" rIns="95904" bIns="4795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1686" name="Rectangle 6"/>
          <p:cNvSpPr>
            <a:spLocks noGrp="1" noChangeArrowheads="1"/>
          </p:cNvSpPr>
          <p:nvPr>
            <p:ph type="ftr" sz="quarter" idx="4"/>
          </p:nvPr>
        </p:nvSpPr>
        <p:spPr bwMode="auto">
          <a:xfrm>
            <a:off x="1" y="9409702"/>
            <a:ext cx="2983012" cy="494763"/>
          </a:xfrm>
          <a:prstGeom prst="rect">
            <a:avLst/>
          </a:prstGeom>
          <a:noFill/>
          <a:ln w="9525">
            <a:noFill/>
            <a:miter lim="800000"/>
            <a:headEnd/>
            <a:tailEnd/>
          </a:ln>
        </p:spPr>
        <p:txBody>
          <a:bodyPr vert="horz" wrap="square" lIns="95904" tIns="47951" rIns="95904" bIns="47951" numCol="1" anchor="b" anchorCtr="0" compatLnSpc="1">
            <a:prstTxWarp prst="textNoShape">
              <a:avLst/>
            </a:prstTxWarp>
          </a:bodyPr>
          <a:lstStyle>
            <a:lvl1pPr defTabSz="959280">
              <a:defRPr sz="1300" u="none">
                <a:cs typeface="+mn-cs"/>
              </a:defRPr>
            </a:lvl1pPr>
          </a:lstStyle>
          <a:p>
            <a:pPr>
              <a:defRPr/>
            </a:pPr>
            <a:endParaRPr lang="en-US"/>
          </a:p>
        </p:txBody>
      </p:sp>
      <p:sp>
        <p:nvSpPr>
          <p:cNvPr id="71687" name="Rectangle 7"/>
          <p:cNvSpPr>
            <a:spLocks noGrp="1" noChangeArrowheads="1"/>
          </p:cNvSpPr>
          <p:nvPr>
            <p:ph type="sldNum" sz="quarter" idx="5"/>
          </p:nvPr>
        </p:nvSpPr>
        <p:spPr bwMode="auto">
          <a:xfrm>
            <a:off x="3898851" y="9409702"/>
            <a:ext cx="2983012" cy="494763"/>
          </a:xfrm>
          <a:prstGeom prst="rect">
            <a:avLst/>
          </a:prstGeom>
          <a:noFill/>
          <a:ln w="9525">
            <a:noFill/>
            <a:miter lim="800000"/>
            <a:headEnd/>
            <a:tailEnd/>
          </a:ln>
        </p:spPr>
        <p:txBody>
          <a:bodyPr vert="horz" wrap="square" lIns="95904" tIns="47951" rIns="95904" bIns="47951" numCol="1" anchor="b" anchorCtr="0" compatLnSpc="1">
            <a:prstTxWarp prst="textNoShape">
              <a:avLst/>
            </a:prstTxWarp>
          </a:bodyPr>
          <a:lstStyle>
            <a:lvl1pPr algn="r" defTabSz="959280">
              <a:defRPr sz="1300" u="none">
                <a:cs typeface="+mn-cs"/>
              </a:defRPr>
            </a:lvl1pPr>
          </a:lstStyle>
          <a:p>
            <a:pPr>
              <a:defRPr/>
            </a:pPr>
            <a:fld id="{8AF03764-6CE3-4656-9A9A-125D47382A45}" type="slidenum">
              <a:rPr lang="fr-FR"/>
              <a:pPr>
                <a:defRPr/>
              </a:pPr>
              <a:t>‹N°›</a:t>
            </a:fld>
            <a:endParaRPr lang="fr-FR"/>
          </a:p>
        </p:txBody>
      </p:sp>
    </p:spTree>
    <p:extLst>
      <p:ext uri="{BB962C8B-B14F-4D97-AF65-F5344CB8AC3E}">
        <p14:creationId xmlns:p14="http://schemas.microsoft.com/office/powerpoint/2010/main" val="375244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_ENREF_58"/><Relationship Id="rId5" Type="http://schemas.openxmlformats.org/officeDocument/2006/relationships/hyperlink" Target="#_ENREF_57"/><Relationship Id="rId4" Type="http://schemas.openxmlformats.org/officeDocument/2006/relationships/hyperlink" Target="#_ENREF_30"/></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BDF97A-C648-401A-8383-DC0E87CEF8E9}" type="slidenum">
              <a:rPr kumimoji="0" lang="fr-FR"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0055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Preferential</a:t>
            </a:r>
            <a:r>
              <a:rPr lang="fr-FR" dirty="0" smtClean="0"/>
              <a:t> </a:t>
            </a:r>
            <a:r>
              <a:rPr lang="fr-FR" dirty="0" err="1" smtClean="0"/>
              <a:t>penetration</a:t>
            </a:r>
            <a:r>
              <a:rPr lang="fr-FR" dirty="0" smtClean="0"/>
              <a:t> in GB </a:t>
            </a:r>
            <a:r>
              <a:rPr lang="fr-FR" dirty="0" err="1" smtClean="0"/>
              <a:t>when</a:t>
            </a:r>
            <a:r>
              <a:rPr lang="fr-FR" dirty="0" smtClean="0"/>
              <a:t> GB alignes </a:t>
            </a:r>
            <a:r>
              <a:rPr lang="fr-FR" dirty="0" err="1" smtClean="0"/>
              <a:t>with</a:t>
            </a:r>
            <a:r>
              <a:rPr lang="fr-FR" dirty="0" smtClean="0"/>
              <a:t> </a:t>
            </a:r>
            <a:r>
              <a:rPr lang="fr-FR" dirty="0" err="1" smtClean="0"/>
              <a:t>field</a:t>
            </a:r>
            <a:r>
              <a:rPr lang="fr-FR" dirty="0" smtClean="0"/>
              <a:t> (</a:t>
            </a:r>
            <a:r>
              <a:rPr lang="fr-FR" dirty="0" err="1" smtClean="0"/>
              <a:t>very</a:t>
            </a:r>
            <a:r>
              <a:rPr lang="fr-FR" dirty="0" smtClean="0"/>
              <a:t> few chances to, </a:t>
            </a:r>
            <a:r>
              <a:rPr lang="fr-FR" dirty="0" err="1" smtClean="0"/>
              <a:t>occur</a:t>
            </a:r>
            <a:r>
              <a:rPr lang="fr-FR" dirty="0" smtClean="0"/>
              <a:t> in </a:t>
            </a:r>
            <a:r>
              <a:rPr lang="fr-FR" dirty="0" err="1" smtClean="0"/>
              <a:t>cavities</a:t>
            </a:r>
            <a:r>
              <a:rPr lang="fr-FR" dirty="0" smtClean="0"/>
              <a:t>)</a:t>
            </a:r>
          </a:p>
          <a:p>
            <a:r>
              <a:rPr lang="fr-FR" dirty="0" smtClean="0"/>
              <a:t>SRF</a:t>
            </a:r>
            <a:r>
              <a:rPr lang="fr-FR" baseline="0" dirty="0" smtClean="0"/>
              <a:t> 2017 ‘retrouver qui  ?) =&gt; </a:t>
            </a:r>
            <a:r>
              <a:rPr lang="fr-FR" baseline="0" dirty="0" err="1" smtClean="0"/>
              <a:t>some</a:t>
            </a:r>
            <a:r>
              <a:rPr lang="fr-FR" baseline="0" dirty="0" smtClean="0"/>
              <a:t> GB show </a:t>
            </a:r>
            <a:r>
              <a:rPr lang="fr-FR" baseline="0" dirty="0" err="1" smtClean="0"/>
              <a:t>easy</a:t>
            </a:r>
            <a:r>
              <a:rPr lang="fr-FR" baseline="0" dirty="0" smtClean="0"/>
              <a:t> </a:t>
            </a:r>
            <a:r>
              <a:rPr lang="fr-FR" baseline="0" dirty="0" err="1" smtClean="0"/>
              <a:t>way</a:t>
            </a:r>
            <a:r>
              <a:rPr lang="fr-FR" baseline="0" dirty="0" smtClean="0"/>
              <a:t> in, </a:t>
            </a:r>
            <a:r>
              <a:rPr lang="fr-FR" baseline="0" dirty="0" err="1" smtClean="0"/>
              <a:t>easy</a:t>
            </a:r>
            <a:r>
              <a:rPr lang="fr-FR" baseline="0" dirty="0" smtClean="0"/>
              <a:t> </a:t>
            </a:r>
            <a:r>
              <a:rPr lang="fr-FR" baseline="0" dirty="0" err="1" smtClean="0"/>
              <a:t>way</a:t>
            </a:r>
            <a:r>
              <a:rPr lang="fr-FR" baseline="0" dirty="0" smtClean="0"/>
              <a:t> out for the </a:t>
            </a:r>
            <a:r>
              <a:rPr lang="fr-FR" baseline="0" dirty="0" err="1" smtClean="0"/>
              <a:t>field</a:t>
            </a:r>
            <a:r>
              <a:rPr lang="fr-FR" baseline="0" dirty="0" smtClean="0"/>
              <a:t>, and for </a:t>
            </a:r>
            <a:r>
              <a:rPr lang="fr-FR" baseline="0" dirty="0" err="1" smtClean="0"/>
              <a:t>others</a:t>
            </a:r>
            <a:r>
              <a:rPr lang="fr-FR" baseline="0" dirty="0" smtClean="0"/>
              <a:t> have </a:t>
            </a:r>
            <a:r>
              <a:rPr lang="fr-FR" baseline="0" dirty="0" err="1" smtClean="0"/>
              <a:t>pinning</a:t>
            </a:r>
            <a:r>
              <a:rPr lang="fr-FR" baseline="0" dirty="0" smtClean="0"/>
              <a:t> </a:t>
            </a:r>
            <a:r>
              <a:rPr lang="fr-FR" baseline="0" dirty="0" err="1" smtClean="0"/>
              <a:t>behavior</a:t>
            </a:r>
            <a:r>
              <a:rPr lang="fr-FR" baseline="0" dirty="0" smtClean="0"/>
              <a:t>. NB </a:t>
            </a:r>
            <a:r>
              <a:rPr lang="fr-FR" baseline="0" dirty="0" err="1" smtClean="0"/>
              <a:t>some</a:t>
            </a:r>
            <a:r>
              <a:rPr lang="fr-FR" baseline="0" dirty="0" smtClean="0"/>
              <a:t> GB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considered</a:t>
            </a:r>
            <a:r>
              <a:rPr lang="fr-FR" baseline="0" dirty="0" smtClean="0"/>
              <a:t> as </a:t>
            </a:r>
            <a:r>
              <a:rPr lang="fr-FR" baseline="0" dirty="0" err="1" smtClean="0"/>
              <a:t>array</a:t>
            </a:r>
            <a:r>
              <a:rPr lang="fr-FR" baseline="0" dirty="0" smtClean="0"/>
              <a:t> of dislocations, </a:t>
            </a:r>
            <a:r>
              <a:rPr lang="fr-FR" baseline="0" dirty="0" err="1" smtClean="0"/>
              <a:t>depends</a:t>
            </a:r>
            <a:r>
              <a:rPr lang="fr-FR" baseline="0" dirty="0" smtClean="0"/>
              <a:t> on relative orientations</a:t>
            </a:r>
          </a:p>
          <a:p>
            <a:r>
              <a:rPr lang="fr-FR" dirty="0" smtClean="0"/>
              <a:t>GB </a:t>
            </a:r>
            <a:r>
              <a:rPr lang="fr-FR" dirty="0" err="1" smtClean="0"/>
              <a:t>indeed</a:t>
            </a:r>
            <a:r>
              <a:rPr lang="fr-FR" dirty="0" smtClean="0"/>
              <a:t> </a:t>
            </a:r>
            <a:r>
              <a:rPr lang="fr-FR" dirty="0" err="1" smtClean="0"/>
              <a:t>exhibit</a:t>
            </a:r>
            <a:r>
              <a:rPr lang="fr-FR" dirty="0" smtClean="0"/>
              <a:t> </a:t>
            </a:r>
            <a:r>
              <a:rPr lang="fr-FR" dirty="0" err="1" smtClean="0"/>
              <a:t>degraded</a:t>
            </a:r>
            <a:r>
              <a:rPr lang="fr-FR" dirty="0" smtClean="0"/>
              <a:t> SC </a:t>
            </a:r>
            <a:r>
              <a:rPr lang="fr-FR" dirty="0" err="1" smtClean="0"/>
              <a:t>properties</a:t>
            </a:r>
            <a:r>
              <a:rPr lang="fr-FR" dirty="0" smtClean="0"/>
              <a:t>, but </a:t>
            </a:r>
            <a:r>
              <a:rPr lang="fr-FR" dirty="0" err="1" smtClean="0"/>
              <a:t>it</a:t>
            </a:r>
            <a:r>
              <a:rPr lang="fr-FR" dirty="0" smtClean="0"/>
              <a:t> </a:t>
            </a:r>
            <a:r>
              <a:rPr lang="fr-FR" dirty="0" err="1" smtClean="0"/>
              <a:t>does</a:t>
            </a:r>
            <a:r>
              <a:rPr lang="fr-FR" dirty="0" smtClean="0"/>
              <a:t> not </a:t>
            </a:r>
            <a:r>
              <a:rPr lang="fr-FR" dirty="0" err="1" smtClean="0"/>
              <a:t>seem</a:t>
            </a:r>
            <a:r>
              <a:rPr lang="fr-FR" dirty="0" smtClean="0"/>
              <a:t> to affect RF </a:t>
            </a:r>
            <a:r>
              <a:rPr lang="fr-FR" dirty="0" err="1" smtClean="0"/>
              <a:t>behavior</a:t>
            </a:r>
            <a:r>
              <a:rPr lang="fr-FR" dirty="0" smtClean="0"/>
              <a:t>. </a:t>
            </a:r>
          </a:p>
          <a:p>
            <a:r>
              <a:rPr lang="fr-FR" dirty="0" err="1" smtClean="0"/>
              <a:t>Since</a:t>
            </a:r>
            <a:r>
              <a:rPr lang="fr-FR" dirty="0" smtClean="0"/>
              <a:t> Xi </a:t>
            </a:r>
            <a:r>
              <a:rPr lang="fr-FR" dirty="0" err="1" smtClean="0"/>
              <a:t>is</a:t>
            </a:r>
            <a:r>
              <a:rPr lang="fr-FR" dirty="0" smtClean="0"/>
              <a:t> </a:t>
            </a:r>
            <a:r>
              <a:rPr lang="fr-FR" dirty="0" err="1" smtClean="0"/>
              <a:t>much</a:t>
            </a:r>
            <a:r>
              <a:rPr lang="fr-FR" dirty="0" smtClean="0"/>
              <a:t> </a:t>
            </a:r>
            <a:r>
              <a:rPr lang="fr-FR" dirty="0" err="1" smtClean="0"/>
              <a:t>larger</a:t>
            </a:r>
            <a:r>
              <a:rPr lang="fr-FR" dirty="0" smtClean="0"/>
              <a:t> </a:t>
            </a:r>
            <a:r>
              <a:rPr lang="fr-FR" dirty="0" err="1" smtClean="0"/>
              <a:t>than</a:t>
            </a:r>
            <a:r>
              <a:rPr lang="fr-FR" baseline="0" dirty="0" smtClean="0"/>
              <a:t> </a:t>
            </a:r>
            <a:r>
              <a:rPr lang="fr-FR" baseline="0" dirty="0" err="1" smtClean="0"/>
              <a:t>disordered</a:t>
            </a:r>
            <a:r>
              <a:rPr lang="fr-FR" baseline="0" dirty="0" smtClean="0"/>
              <a:t>  volume </a:t>
            </a:r>
            <a:r>
              <a:rPr lang="fr-FR" baseline="0" dirty="0" err="1" smtClean="0"/>
              <a:t>around</a:t>
            </a:r>
            <a:r>
              <a:rPr lang="fr-FR" baseline="0" dirty="0" smtClean="0"/>
              <a:t> GB =&gt; not main </a:t>
            </a:r>
            <a:r>
              <a:rPr lang="fr-FR" baseline="0" dirty="0" err="1" smtClean="0"/>
              <a:t>pinning</a:t>
            </a:r>
            <a:r>
              <a:rPr lang="fr-FR" baseline="0" dirty="0" smtClean="0"/>
              <a:t> </a:t>
            </a:r>
            <a:r>
              <a:rPr lang="fr-FR" baseline="0" dirty="0" err="1" smtClean="0"/>
              <a:t>behavior</a:t>
            </a:r>
            <a:endParaRPr lang="fr-FR" dirty="0"/>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12</a:t>
            </a:fld>
            <a:endParaRPr lang="fr-FR"/>
          </a:p>
        </p:txBody>
      </p:sp>
    </p:spTree>
    <p:extLst>
      <p:ext uri="{BB962C8B-B14F-4D97-AF65-F5344CB8AC3E}">
        <p14:creationId xmlns:p14="http://schemas.microsoft.com/office/powerpoint/2010/main" val="289023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See</a:t>
            </a:r>
            <a:r>
              <a:rPr lang="fr-FR" dirty="0" smtClean="0"/>
              <a:t> </a:t>
            </a:r>
            <a:r>
              <a:rPr lang="fr-FR" dirty="0" err="1" smtClean="0"/>
              <a:t>also</a:t>
            </a:r>
            <a:r>
              <a:rPr lang="fr-FR" dirty="0" smtClean="0"/>
              <a:t> </a:t>
            </a:r>
            <a:r>
              <a:rPr lang="en-US" sz="1200" i="1" dirty="0" err="1" smtClean="0">
                <a:solidFill>
                  <a:srgbClr val="0000FF"/>
                </a:solidFill>
              </a:rPr>
              <a:t>Ulmaier</a:t>
            </a:r>
            <a:r>
              <a:rPr lang="en-US" sz="1200" i="1" dirty="0" smtClean="0">
                <a:solidFill>
                  <a:srgbClr val="0000FF"/>
                </a:solidFill>
              </a:rPr>
              <a:t> # 1549. </a:t>
            </a:r>
            <a:r>
              <a:rPr lang="en-US" sz="1200" i="0" baseline="0" dirty="0" smtClean="0">
                <a:solidFill>
                  <a:srgbClr val="0000FF"/>
                </a:solidFill>
              </a:rPr>
              <a:t>DY/Y (relative elasticity difference between SC and NC state  depends 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baseline="0" dirty="0" smtClean="0">
                <a:solidFill>
                  <a:srgbClr val="0000FF"/>
                </a:solidFill>
              </a:rPr>
              <a:t># defects=Z in volume </a:t>
            </a:r>
            <a:r>
              <a:rPr lang="el-GR" sz="1200" i="0" baseline="0" dirty="0" smtClean="0">
                <a:solidFill>
                  <a:srgbClr val="0000FF"/>
                </a:solidFill>
                <a:sym typeface="Wingdings 3" panose="05040102010807070707" pitchFamily="18" charset="2"/>
              </a:rPr>
              <a:t>ξ</a:t>
            </a:r>
            <a:r>
              <a:rPr lang="en-US" sz="1200" i="0" baseline="0" dirty="0" smtClean="0">
                <a:solidFill>
                  <a:srgbClr val="0000FF"/>
                </a:solidFill>
              </a:rPr>
              <a:t>^3 (Z = n</a:t>
            </a:r>
            <a:r>
              <a:rPr lang="el-GR" sz="1200" i="0" baseline="0" dirty="0" smtClean="0">
                <a:solidFill>
                  <a:srgbClr val="0000FF"/>
                </a:solidFill>
                <a:sym typeface="Wingdings 3" panose="05040102010807070707" pitchFamily="18" charset="2"/>
              </a:rPr>
              <a:t>ξ</a:t>
            </a:r>
            <a:r>
              <a:rPr lang="en-US" sz="1200" i="0" baseline="0" dirty="0" smtClean="0">
                <a:solidFill>
                  <a:srgbClr val="0000FF"/>
                </a:solidFill>
              </a:rPr>
              <a:t>^3)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baseline="0" dirty="0" smtClean="0">
                <a:solidFill>
                  <a:srgbClr val="0000FF"/>
                </a:solidFill>
              </a:rPr>
              <a:t>DY/Y </a:t>
            </a:r>
            <a:r>
              <a:rPr lang="en-US" sz="1200" i="0" baseline="0" dirty="0" smtClean="0">
                <a:solidFill>
                  <a:srgbClr val="0000FF"/>
                </a:solidFill>
                <a:sym typeface="Wingdings 3" panose="05040102010807070707" pitchFamily="18" charset="2"/>
              </a:rPr>
              <a:t> when ℓ and </a:t>
            </a:r>
            <a:r>
              <a:rPr lang="el-GR" sz="1200" i="0" baseline="0" dirty="0" smtClean="0">
                <a:solidFill>
                  <a:srgbClr val="0000FF"/>
                </a:solidFill>
                <a:sym typeface="Wingdings 3" panose="05040102010807070707" pitchFamily="18" charset="2"/>
              </a:rPr>
              <a:t>ξ</a:t>
            </a:r>
            <a:r>
              <a:rPr lang="en-US" sz="1200" i="0" baseline="0" dirty="0" smtClean="0">
                <a:solidFill>
                  <a:srgbClr val="0000FF"/>
                </a:solidFill>
                <a:sym typeface="Wingdings 3" panose="05040102010807070707" pitchFamily="18" charset="2"/>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fr-FR" i="0" dirty="0" smtClean="0"/>
              <a:t>https://en.wikipedia.org/wiki/Dislocation :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interface between a metal and an oxide can greatly increase the number of dislocations created. The oxide layer puts the surface of the metal in tension because the oxygen atoms squeeze into the lattice, and the oxygen atoms are under compression. This greatly increases the stress on the surface of the metal and consequently the amount of dislocations formed at the surface. The increased amount of stress on the surface steps results in an increase in dislocations.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In single crystals, the majority of dislocations are formed at the surface. The dislocation density 200 </a:t>
            </a:r>
            <a:r>
              <a:rPr lang="en-US" dirty="0" err="1" smtClean="0"/>
              <a:t>micrometres</a:t>
            </a:r>
            <a:r>
              <a:rPr lang="en-US" dirty="0" smtClean="0"/>
              <a:t> into the surface of a material has been shown to be six times higher than the density in the bulk</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After chemical etching, small pits are formed where the etching solution preferentially attacks the sample surface around the dislocations intercepting this surface, due to the more highly strained state of the material . Thus, the image features indicate points at which dislocations intercept the sample surface. In this way, dislocations in silicon, for example, can be observed </a:t>
            </a:r>
            <a:r>
              <a:rPr lang="en-US" i="1" dirty="0" smtClean="0"/>
              <a:t>indirectly</a:t>
            </a:r>
            <a:r>
              <a:rPr lang="en-US" dirty="0" smtClean="0"/>
              <a:t> using an interference microscope. Crystal orientation can be determined by the shape of the etch pits associated with the dislocations </a:t>
            </a:r>
            <a:endParaRPr lang="fr-FR" i="0"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13</a:t>
            </a:fld>
            <a:endParaRPr lang="fr-FR">
              <a:solidFill>
                <a:srgbClr val="000000"/>
              </a:solidFill>
            </a:endParaRPr>
          </a:p>
        </p:txBody>
      </p:sp>
    </p:spTree>
    <p:extLst>
      <p:ext uri="{BB962C8B-B14F-4D97-AF65-F5344CB8AC3E}">
        <p14:creationId xmlns:p14="http://schemas.microsoft.com/office/powerpoint/2010/main" val="301198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Typically, for </a:t>
            </a:r>
            <a:r>
              <a:rPr lang="en-US" sz="1200" kern="1200" dirty="0" err="1" smtClean="0">
                <a:solidFill>
                  <a:schemeClr val="tx1"/>
                </a:solidFill>
                <a:effectLst/>
                <a:latin typeface="Arial" pitchFamily="34" charset="0"/>
                <a:ea typeface="+mn-ea"/>
                <a:cs typeface="+mn-cs"/>
              </a:rPr>
              <a:t>Nb</a:t>
            </a:r>
            <a:r>
              <a:rPr lang="en-US" sz="1200" kern="1200" dirty="0" smtClean="0">
                <a:solidFill>
                  <a:schemeClr val="tx1"/>
                </a:solidFill>
                <a:effectLst/>
                <a:latin typeface="Arial" pitchFamily="34" charset="0"/>
                <a:ea typeface="+mn-ea"/>
                <a:cs typeface="+mn-cs"/>
              </a:rPr>
              <a:t> the pinning force per unit length </a:t>
            </a:r>
            <a:r>
              <a:rPr lang="en-US" sz="1200" i="1" kern="1200" dirty="0" err="1" smtClean="0">
                <a:solidFill>
                  <a:schemeClr val="tx1"/>
                </a:solidFill>
                <a:effectLst/>
                <a:latin typeface="Arial" pitchFamily="34" charset="0"/>
                <a:ea typeface="+mn-ea"/>
                <a:cs typeface="+mn-cs"/>
              </a:rPr>
              <a:t>F</a:t>
            </a:r>
            <a:r>
              <a:rPr lang="en-US" sz="1200" i="1" kern="1200" baseline="-25000" dirty="0" err="1" smtClean="0">
                <a:solidFill>
                  <a:schemeClr val="tx1"/>
                </a:solidFill>
                <a:effectLst/>
                <a:latin typeface="Arial" pitchFamily="34" charset="0"/>
                <a:ea typeface="+mn-ea"/>
                <a:cs typeface="+mn-cs"/>
              </a:rPr>
              <a:t>p</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is about 2.10</a:t>
            </a:r>
            <a:r>
              <a:rPr lang="en-US" sz="1200" kern="1200" baseline="30000" dirty="0" smtClean="0">
                <a:solidFill>
                  <a:schemeClr val="tx1"/>
                </a:solidFill>
                <a:effectLst/>
                <a:latin typeface="Arial" pitchFamily="34" charset="0"/>
                <a:ea typeface="+mn-ea"/>
                <a:cs typeface="+mn-cs"/>
              </a:rPr>
              <a:t>-6</a:t>
            </a:r>
            <a:r>
              <a:rPr lang="en-US" sz="1200" kern="1200" dirty="0" smtClean="0">
                <a:solidFill>
                  <a:schemeClr val="tx1"/>
                </a:solidFill>
                <a:effectLst/>
                <a:latin typeface="Arial" pitchFamily="34" charset="0"/>
                <a:ea typeface="+mn-ea"/>
                <a:cs typeface="+mn-cs"/>
              </a:rPr>
              <a:t> N/m for an isolated dislocation (to be compared to 9.1 10</a:t>
            </a:r>
            <a:r>
              <a:rPr lang="en-US" sz="1200" kern="1200" baseline="30000" dirty="0" smtClean="0">
                <a:solidFill>
                  <a:schemeClr val="tx1"/>
                </a:solidFill>
                <a:effectLst/>
                <a:latin typeface="Arial" pitchFamily="34" charset="0"/>
                <a:ea typeface="+mn-ea"/>
                <a:cs typeface="+mn-cs"/>
              </a:rPr>
              <a:t>-4</a:t>
            </a:r>
            <a:r>
              <a:rPr lang="en-US" sz="1200" kern="1200" dirty="0" smtClean="0">
                <a:solidFill>
                  <a:schemeClr val="tx1"/>
                </a:solidFill>
                <a:effectLst/>
                <a:latin typeface="Arial" pitchFamily="34" charset="0"/>
                <a:ea typeface="+mn-ea"/>
                <a:cs typeface="+mn-cs"/>
              </a:rPr>
              <a:t> N/m for a normal conducting precipitate [</a:t>
            </a:r>
            <a:r>
              <a:rPr lang="en-US" sz="1200" u="none" strike="noStrike" kern="1200" dirty="0" smtClean="0">
                <a:solidFill>
                  <a:schemeClr val="tx1"/>
                </a:solidFill>
                <a:effectLst/>
                <a:latin typeface="Arial" pitchFamily="34" charset="0"/>
                <a:ea typeface="+mn-ea"/>
                <a:cs typeface="+mn-cs"/>
                <a:hlinkClick r:id="rId3" action="ppaction://hlinkfile" tooltip="Matsushita, 2007 #1566"/>
              </a:rPr>
              <a:t>31</a:t>
            </a:r>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They are many more dislocations than grain boundaries in typical </a:t>
            </a:r>
            <a:r>
              <a:rPr lang="en-US" sz="1200" kern="1200" dirty="0" err="1" smtClean="0">
                <a:solidFill>
                  <a:schemeClr val="tx1"/>
                </a:solidFill>
                <a:effectLst/>
                <a:latin typeface="Arial" pitchFamily="34" charset="0"/>
                <a:ea typeface="+mn-ea"/>
                <a:cs typeface="+mn-cs"/>
              </a:rPr>
              <a:t>Nb</a:t>
            </a:r>
            <a:r>
              <a:rPr lang="en-US" sz="1200" kern="1200" dirty="0" smtClean="0">
                <a:solidFill>
                  <a:schemeClr val="tx1"/>
                </a:solidFill>
                <a:effectLst/>
                <a:latin typeface="Arial" pitchFamily="34" charset="0"/>
                <a:ea typeface="+mn-ea"/>
                <a:cs typeface="+mn-cs"/>
              </a:rPr>
              <a:t> used for SRF applications. Moreover, most of the time dislocations are gathered  into dislocation cells where dislocations tangle and pill up into “walls” with high stress concentration and high stress gradients whereas the inner cell are nearly defect less. For heavily deformed material they prefigure future grain or sub-grain boundaries that will appear upon recrystallization. Those dislocation cells are clearly 2D defects similar to GB, rather than linear. Dislocation structure becomes non uniform in </a:t>
            </a:r>
            <a:r>
              <a:rPr lang="en-US" sz="1200" kern="1200" dirty="0" err="1" smtClean="0">
                <a:solidFill>
                  <a:schemeClr val="tx1"/>
                </a:solidFill>
                <a:effectLst/>
                <a:latin typeface="Arial" pitchFamily="34" charset="0"/>
                <a:ea typeface="+mn-ea"/>
                <a:cs typeface="+mn-cs"/>
              </a:rPr>
              <a:t>Nb</a:t>
            </a:r>
            <a:r>
              <a:rPr lang="en-US" sz="1200" kern="1200" dirty="0" smtClean="0">
                <a:solidFill>
                  <a:schemeClr val="tx1"/>
                </a:solidFill>
                <a:effectLst/>
                <a:latin typeface="Arial" pitchFamily="34" charset="0"/>
                <a:ea typeface="+mn-ea"/>
                <a:cs typeface="+mn-cs"/>
              </a:rPr>
              <a:t> for very small amounts of deformation (3-5 %, equivalent to a density of dislocation ~10</a:t>
            </a:r>
            <a:r>
              <a:rPr lang="en-US" sz="1200" kern="1200" baseline="30000" dirty="0" smtClean="0">
                <a:solidFill>
                  <a:schemeClr val="tx1"/>
                </a:solidFill>
                <a:effectLst/>
                <a:latin typeface="Arial" pitchFamily="34" charset="0"/>
                <a:ea typeface="+mn-ea"/>
                <a:cs typeface="+mn-cs"/>
              </a:rPr>
              <a:t>8</a:t>
            </a:r>
            <a:r>
              <a:rPr lang="en-US" sz="1200" kern="1200" dirty="0" smtClean="0">
                <a:solidFill>
                  <a:schemeClr val="tx1"/>
                </a:solidFill>
                <a:effectLst/>
                <a:latin typeface="Arial" pitchFamily="34" charset="0"/>
                <a:ea typeface="+mn-ea"/>
                <a:cs typeface="+mn-cs"/>
              </a:rPr>
              <a:t>-10</a:t>
            </a:r>
            <a:r>
              <a:rPr lang="en-US" sz="1200" kern="1200" baseline="30000" dirty="0" smtClean="0">
                <a:solidFill>
                  <a:schemeClr val="tx1"/>
                </a:solidFill>
                <a:effectLst/>
                <a:latin typeface="Arial" pitchFamily="34" charset="0"/>
                <a:ea typeface="+mn-ea"/>
                <a:cs typeface="+mn-cs"/>
              </a:rPr>
              <a:t>9</a:t>
            </a:r>
            <a:r>
              <a:rPr lang="en-US" sz="1200" kern="1200" dirty="0" smtClean="0">
                <a:solidFill>
                  <a:schemeClr val="tx1"/>
                </a:solidFill>
                <a:effectLst/>
                <a:latin typeface="Arial" pitchFamily="34" charset="0"/>
                <a:ea typeface="+mn-ea"/>
                <a:cs typeface="+mn-cs"/>
              </a:rPr>
              <a:t> cm</a:t>
            </a:r>
            <a:r>
              <a:rPr lang="en-US" sz="1200" kern="1200" baseline="30000" dirty="0" smtClean="0">
                <a:solidFill>
                  <a:schemeClr val="tx1"/>
                </a:solidFill>
                <a:effectLst/>
                <a:latin typeface="Arial" pitchFamily="34" charset="0"/>
                <a:ea typeface="+mn-ea"/>
                <a:cs typeface="+mn-cs"/>
              </a:rPr>
              <a:t>2</a:t>
            </a:r>
            <a:r>
              <a:rPr lang="en-US" sz="1200" kern="1200" dirty="0" smtClean="0">
                <a:solidFill>
                  <a:schemeClr val="tx1"/>
                </a:solidFill>
                <a:effectLst/>
                <a:latin typeface="Arial" pitchFamily="34" charset="0"/>
                <a:ea typeface="+mn-ea"/>
                <a:cs typeface="+mn-cs"/>
              </a:rPr>
              <a:t>) [</a:t>
            </a:r>
            <a:r>
              <a:rPr lang="en-US" sz="1200" u="none" strike="noStrike" kern="1200" dirty="0" smtClean="0">
                <a:solidFill>
                  <a:schemeClr val="tx1"/>
                </a:solidFill>
                <a:effectLst/>
                <a:latin typeface="Arial" pitchFamily="34" charset="0"/>
                <a:ea typeface="+mn-ea"/>
                <a:cs typeface="+mn-cs"/>
                <a:hlinkClick r:id="rId4" action="ppaction://hlinkfile" tooltip="Campbell, 1972 #1567"/>
              </a:rPr>
              <a:t>30</a:t>
            </a:r>
            <a:r>
              <a:rPr lang="en-US" sz="1200" kern="1200" dirty="0" smtClean="0">
                <a:solidFill>
                  <a:schemeClr val="tx1"/>
                </a:solidFill>
                <a:effectLst/>
                <a:latin typeface="Arial" pitchFamily="34" charset="0"/>
                <a:ea typeface="+mn-ea"/>
                <a:cs typeface="+mn-cs"/>
              </a:rPr>
              <a:t>]. In heavily deformed metals dislocation density can reach 10</a:t>
            </a:r>
            <a:r>
              <a:rPr lang="en-US" sz="1200" kern="1200" baseline="30000" dirty="0" smtClean="0">
                <a:solidFill>
                  <a:schemeClr val="tx1"/>
                </a:solidFill>
                <a:effectLst/>
                <a:latin typeface="Arial" pitchFamily="34" charset="0"/>
                <a:ea typeface="+mn-ea"/>
                <a:cs typeface="+mn-cs"/>
              </a:rPr>
              <a:t>11</a:t>
            </a:r>
            <a:r>
              <a:rPr lang="en-US" sz="1200" kern="1200" dirty="0" smtClean="0">
                <a:solidFill>
                  <a:schemeClr val="tx1"/>
                </a:solidFill>
                <a:effectLst/>
                <a:latin typeface="Arial" pitchFamily="34" charset="0"/>
                <a:ea typeface="+mn-ea"/>
                <a:cs typeface="+mn-cs"/>
              </a:rPr>
              <a:t>-10</a:t>
            </a:r>
            <a:r>
              <a:rPr lang="en-US" sz="1200" kern="1200" baseline="30000" dirty="0" smtClean="0">
                <a:solidFill>
                  <a:schemeClr val="tx1"/>
                </a:solidFill>
                <a:effectLst/>
                <a:latin typeface="Arial" pitchFamily="34" charset="0"/>
                <a:ea typeface="+mn-ea"/>
                <a:cs typeface="+mn-cs"/>
              </a:rPr>
              <a:t>12</a:t>
            </a:r>
            <a:r>
              <a:rPr lang="en-US" sz="1200" kern="1200" dirty="0" smtClean="0">
                <a:solidFill>
                  <a:schemeClr val="tx1"/>
                </a:solidFill>
                <a:effectLst/>
                <a:latin typeface="Arial" pitchFamily="34" charset="0"/>
                <a:ea typeface="+mn-ea"/>
                <a:cs typeface="+mn-cs"/>
              </a:rPr>
              <a:t> cm</a:t>
            </a:r>
            <a:r>
              <a:rPr lang="en-US" sz="1200" kern="1200" baseline="30000" dirty="0" smtClean="0">
                <a:solidFill>
                  <a:schemeClr val="tx1"/>
                </a:solidFill>
                <a:effectLst/>
                <a:latin typeface="Arial" pitchFamily="34" charset="0"/>
                <a:ea typeface="+mn-ea"/>
                <a:cs typeface="+mn-cs"/>
              </a:rPr>
              <a:t>2</a:t>
            </a:r>
            <a:r>
              <a:rPr lang="en-US" sz="1200" kern="1200" dirty="0" smtClean="0">
                <a:solidFill>
                  <a:schemeClr val="tx1"/>
                </a:solidFill>
                <a:effectLst/>
                <a:latin typeface="Arial" pitchFamily="34" charset="0"/>
                <a:ea typeface="+mn-ea"/>
                <a:cs typeface="+mn-cs"/>
              </a:rPr>
              <a:t>, but even a very carefully recrystallized material still hold dislocations even at temperatures close to the melting point. Examples of the effect of recrystallization on density of dislocation can be found e.g. in [</a:t>
            </a:r>
            <a:r>
              <a:rPr lang="en-US" sz="1200" u="none" strike="noStrike" kern="1200" dirty="0" smtClean="0">
                <a:solidFill>
                  <a:schemeClr val="tx1"/>
                </a:solidFill>
                <a:effectLst/>
                <a:latin typeface="Arial" pitchFamily="34" charset="0"/>
                <a:ea typeface="+mn-ea"/>
                <a:cs typeface="+mn-cs"/>
                <a:hlinkClick r:id="rId5" action="ppaction://hlinkfile" tooltip="Ermakov, 2008 #1155"/>
              </a:rPr>
              <a:t>57</a:t>
            </a:r>
            <a:r>
              <a:rPr lang="en-US" sz="1200" kern="1200" dirty="0" smtClean="0">
                <a:solidFill>
                  <a:schemeClr val="tx1"/>
                </a:solidFill>
                <a:effectLst/>
                <a:latin typeface="Arial" pitchFamily="34" charset="0"/>
                <a:ea typeface="+mn-ea"/>
                <a:cs typeface="+mn-cs"/>
              </a:rPr>
              <a:t>, </a:t>
            </a:r>
            <a:r>
              <a:rPr lang="en-US" sz="1200" u="none" strike="noStrike" kern="1200" dirty="0" smtClean="0">
                <a:solidFill>
                  <a:schemeClr val="tx1"/>
                </a:solidFill>
                <a:effectLst/>
                <a:latin typeface="Arial" pitchFamily="34" charset="0"/>
                <a:ea typeface="+mn-ea"/>
                <a:cs typeface="+mn-cs"/>
                <a:hlinkClick r:id="rId6" action="ppaction://hlinkfile" tooltip="Narlikar, 1964 #1542"/>
              </a:rPr>
              <a:t>58</a:t>
            </a:r>
            <a:r>
              <a:rPr lang="en-US" sz="1200" kern="1200" dirty="0" smtClean="0">
                <a:solidFill>
                  <a:schemeClr val="tx1"/>
                </a:solidFill>
                <a:effectLst/>
                <a:latin typeface="Arial" pitchFamily="34" charset="0"/>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512F6B5D-B7AB-49EC-BA0C-FD7DD84F46EE}" type="slidenum">
              <a:rPr lang="fr-FR" smtClean="0">
                <a:solidFill>
                  <a:srgbClr val="000000"/>
                </a:solidFill>
              </a:rPr>
              <a:pPr/>
              <a:t>14</a:t>
            </a:fld>
            <a:endParaRPr lang="fr-FR">
              <a:solidFill>
                <a:srgbClr val="000000"/>
              </a:solidFill>
            </a:endParaRPr>
          </a:p>
        </p:txBody>
      </p:sp>
    </p:spTree>
    <p:extLst>
      <p:ext uri="{BB962C8B-B14F-4D97-AF65-F5344CB8AC3E}">
        <p14:creationId xmlns:p14="http://schemas.microsoft.com/office/powerpoint/2010/main" val="88495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t>#1557 </a:t>
            </a:r>
            <a:r>
              <a:rPr lang="fr-FR" sz="1400" dirty="0" err="1" smtClean="0"/>
              <a:t>Knobloch</a:t>
            </a:r>
            <a:r>
              <a:rPr lang="fr-FR" sz="1400" dirty="0" smtClean="0"/>
              <a:t>  2002</a:t>
            </a:r>
          </a:p>
          <a:p>
            <a:pPr marL="171450" indent="-171450">
              <a:buFont typeface="Arial" panose="020B0604020202020204" pitchFamily="34" charset="0"/>
              <a:buChar char="•"/>
            </a:pPr>
            <a:r>
              <a:rPr lang="fr-FR" sz="1400" dirty="0" smtClean="0"/>
              <a:t>Q-</a:t>
            </a:r>
            <a:r>
              <a:rPr lang="fr-FR" sz="1400" dirty="0" err="1" smtClean="0"/>
              <a:t>disease</a:t>
            </a:r>
            <a:r>
              <a:rPr lang="fr-FR" sz="1400" dirty="0" smtClean="0"/>
              <a:t> : </a:t>
            </a:r>
            <a:r>
              <a:rPr lang="fr-FR" sz="1400" dirty="0" err="1" smtClean="0"/>
              <a:t>uniform</a:t>
            </a:r>
            <a:r>
              <a:rPr lang="fr-FR" sz="1400" dirty="0" smtClean="0"/>
              <a:t> </a:t>
            </a:r>
            <a:r>
              <a:rPr lang="fr-FR" sz="1400" dirty="0" err="1" smtClean="0"/>
              <a:t>heating</a:t>
            </a:r>
            <a:r>
              <a:rPr lang="fr-FR" sz="1400" dirty="0" smtClean="0"/>
              <a:t> of </a:t>
            </a:r>
            <a:r>
              <a:rPr lang="fr-FR" sz="1400" dirty="0" err="1" smtClean="0"/>
              <a:t>cavities</a:t>
            </a:r>
            <a:r>
              <a:rPr lang="fr-FR" sz="1400" dirty="0" smtClean="0"/>
              <a:t> </a:t>
            </a:r>
          </a:p>
          <a:p>
            <a:pPr marL="171450" indent="-171450">
              <a:buFont typeface="Arial" panose="020B0604020202020204" pitchFamily="34" charset="0"/>
              <a:buChar char="•"/>
            </a:pPr>
            <a:r>
              <a:rPr lang="fr-FR" sz="1400" dirty="0" err="1" smtClean="0"/>
              <a:t>Observed</a:t>
            </a:r>
            <a:r>
              <a:rPr lang="fr-FR" sz="1400" dirty="0" smtClean="0"/>
              <a:t> </a:t>
            </a:r>
            <a:r>
              <a:rPr lang="fr-FR" sz="1400" dirty="0" err="1" smtClean="0"/>
              <a:t>only</a:t>
            </a:r>
            <a:r>
              <a:rPr lang="fr-FR" sz="1400" dirty="0" smtClean="0"/>
              <a:t> if </a:t>
            </a:r>
            <a:r>
              <a:rPr lang="fr-FR" sz="1400" dirty="0" err="1" smtClean="0"/>
              <a:t>cooldown</a:t>
            </a:r>
            <a:r>
              <a:rPr lang="fr-FR" sz="1400" dirty="0" smtClean="0"/>
              <a:t> </a:t>
            </a:r>
            <a:r>
              <a:rPr lang="fr-FR" sz="1400" dirty="0" err="1" smtClean="0"/>
              <a:t>ragte</a:t>
            </a:r>
            <a:r>
              <a:rPr lang="fr-FR" sz="1400" dirty="0" smtClean="0"/>
              <a:t> &lt; 1K/min</a:t>
            </a:r>
          </a:p>
          <a:p>
            <a:pPr marL="171450" indent="-171450">
              <a:buFont typeface="Arial" panose="020B0604020202020204" pitchFamily="34" charset="0"/>
              <a:buChar char="•"/>
            </a:pPr>
            <a:r>
              <a:rPr lang="fr-FR" sz="1400" dirty="0" smtClean="0"/>
              <a:t>Not </a:t>
            </a:r>
            <a:r>
              <a:rPr lang="fr-FR" sz="1400" dirty="0" err="1" smtClean="0"/>
              <a:t>observed</a:t>
            </a:r>
            <a:r>
              <a:rPr lang="fr-FR" sz="1400" dirty="0" smtClean="0"/>
              <a:t> on RRR 40</a:t>
            </a:r>
          </a:p>
          <a:p>
            <a:pPr marL="171450" indent="-171450">
              <a:buFont typeface="Arial" panose="020B0604020202020204" pitchFamily="34" charset="0"/>
              <a:buChar char="•"/>
            </a:pPr>
            <a:r>
              <a:rPr lang="fr-FR" sz="1400" dirty="0" smtClean="0"/>
              <a:t>D</a:t>
            </a:r>
            <a:r>
              <a:rPr lang="fr-FR" sz="1400" baseline="0" dirty="0" smtClean="0"/>
              <a:t>anger = 75-150 K, max @ 100K ; saturation </a:t>
            </a:r>
            <a:r>
              <a:rPr lang="fr-FR" sz="1400" baseline="0" dirty="0" err="1" smtClean="0"/>
              <a:t>after</a:t>
            </a:r>
            <a:r>
              <a:rPr lang="fr-FR" sz="1400" baseline="0" dirty="0" smtClean="0"/>
              <a:t> 3h @ 100 K</a:t>
            </a:r>
          </a:p>
          <a:p>
            <a:pPr marL="171450" indent="-171450">
              <a:buFont typeface="Arial" panose="020B0604020202020204" pitchFamily="34" charset="0"/>
              <a:buChar char="•"/>
            </a:pPr>
            <a:r>
              <a:rPr lang="fr-FR" sz="1400" baseline="0" dirty="0" smtClean="0"/>
              <a:t>Affects </a:t>
            </a:r>
            <a:r>
              <a:rPr lang="fr-FR" sz="1400" baseline="0" dirty="0" err="1" smtClean="0"/>
              <a:t>both</a:t>
            </a:r>
            <a:r>
              <a:rPr lang="fr-FR" sz="1400" baseline="0" dirty="0" smtClean="0"/>
              <a:t> BCS and </a:t>
            </a:r>
            <a:r>
              <a:rPr lang="fr-FR" sz="1400" baseline="0" dirty="0" err="1" smtClean="0"/>
              <a:t>Residual</a:t>
            </a:r>
            <a:r>
              <a:rPr lang="fr-FR" sz="1400" baseline="0" dirty="0" smtClean="0"/>
              <a:t> </a:t>
            </a:r>
            <a:r>
              <a:rPr lang="fr-FR" sz="1400" baseline="0" dirty="0" err="1" smtClean="0"/>
              <a:t>resistances</a:t>
            </a:r>
            <a:r>
              <a:rPr lang="fr-FR" sz="1400" baseline="0" dirty="0" smtClean="0"/>
              <a:t> @ T&lt;Tc (</a:t>
            </a:r>
            <a:r>
              <a:rPr lang="fr-FR" sz="1400" baseline="0" dirty="0" err="1" smtClean="0"/>
              <a:t>within</a:t>
            </a:r>
            <a:r>
              <a:rPr lang="fr-FR" sz="1400" baseline="0" dirty="0" smtClean="0"/>
              <a:t> </a:t>
            </a:r>
            <a:r>
              <a:rPr lang="fr-FR" sz="1400" baseline="0" dirty="0" err="1" smtClean="0"/>
              <a:t>penetration</a:t>
            </a:r>
            <a:r>
              <a:rPr lang="fr-FR" sz="1400" baseline="0" dirty="0" smtClean="0"/>
              <a:t> </a:t>
            </a:r>
            <a:r>
              <a:rPr lang="fr-FR" sz="1400" baseline="0" dirty="0" err="1" smtClean="0"/>
              <a:t>depth</a:t>
            </a:r>
            <a:r>
              <a:rPr lang="fr-FR" sz="1400" baseline="0" dirty="0" smtClean="0"/>
              <a:t> ~50-100 nm), </a:t>
            </a:r>
            <a:r>
              <a:rPr lang="fr-FR" sz="1400" baseline="0" dirty="0" err="1" smtClean="0"/>
              <a:t>Does</a:t>
            </a:r>
            <a:r>
              <a:rPr lang="fr-FR" sz="1400" baseline="0" dirty="0" smtClean="0"/>
              <a:t> not affect RS @ T&gt; TC (</a:t>
            </a:r>
            <a:r>
              <a:rPr lang="fr-FR" sz="1400" baseline="0" dirty="0" err="1" smtClean="0"/>
              <a:t>penetration</a:t>
            </a:r>
            <a:r>
              <a:rPr lang="fr-FR" sz="1400" baseline="0" dirty="0" smtClean="0"/>
              <a:t> depth~1µm) =&gt; surface </a:t>
            </a:r>
            <a:r>
              <a:rPr lang="fr-FR" sz="1400" baseline="0" dirty="0" err="1" smtClean="0"/>
              <a:t>phenomenon</a:t>
            </a:r>
            <a:endParaRPr lang="fr-FR" sz="1400" baseline="0" dirty="0" smtClean="0"/>
          </a:p>
          <a:p>
            <a:pPr marL="171450" indent="-171450">
              <a:buFont typeface="Arial" panose="020B0604020202020204" pitchFamily="34" charset="0"/>
              <a:buChar char="•"/>
            </a:pPr>
            <a:r>
              <a:rPr lang="fr-FR" sz="1400" baseline="0" dirty="0" smtClean="0"/>
              <a:t>Something about </a:t>
            </a:r>
            <a:r>
              <a:rPr lang="fr-FR" sz="1400" baseline="0" dirty="0" err="1" smtClean="0"/>
              <a:t>polarization</a:t>
            </a:r>
            <a:r>
              <a:rPr lang="fr-FR" sz="1400" baseline="0" dirty="0" smtClean="0"/>
              <a:t> </a:t>
            </a:r>
            <a:r>
              <a:rPr lang="fr-FR" sz="1400" baseline="0" dirty="0" err="1" smtClean="0"/>
              <a:t>see</a:t>
            </a:r>
            <a:r>
              <a:rPr lang="fr-FR" sz="1400" baseline="0" dirty="0" smtClean="0"/>
              <a:t>&gt;</a:t>
            </a:r>
            <a:r>
              <a:rPr lang="fr-FR" sz="1400" baseline="0" dirty="0" err="1" smtClean="0"/>
              <a:t>Higuchi</a:t>
            </a:r>
            <a:r>
              <a:rPr lang="fr-FR" sz="1400" baseline="0" dirty="0" smtClean="0"/>
              <a:t> SRF 2001</a:t>
            </a:r>
          </a:p>
          <a:p>
            <a:pPr marL="171450" indent="-171450">
              <a:buFont typeface="Arial" panose="020B0604020202020204" pitchFamily="34" charset="0"/>
              <a:buChar char="•"/>
            </a:pPr>
            <a:r>
              <a:rPr lang="fr-FR" sz="1400" baseline="0" dirty="0" err="1" smtClean="0"/>
              <a:t>Kneisel</a:t>
            </a:r>
            <a:r>
              <a:rPr lang="fr-FR" sz="1400" baseline="0" dirty="0" smtClean="0"/>
              <a:t> @ </a:t>
            </a:r>
            <a:r>
              <a:rPr lang="fr-FR" sz="1400" baseline="0" dirty="0" err="1" smtClean="0"/>
              <a:t>Snowmass</a:t>
            </a:r>
            <a:r>
              <a:rPr lang="fr-FR" sz="1400" baseline="0" dirty="0" smtClean="0"/>
              <a:t> 2001 : change of </a:t>
            </a:r>
            <a:r>
              <a:rPr lang="fr-FR" sz="1400" baseline="0" dirty="0" err="1" smtClean="0"/>
              <a:t>mean</a:t>
            </a:r>
            <a:r>
              <a:rPr lang="fr-FR" sz="1400" baseline="0" dirty="0" smtClean="0"/>
              <a:t> free </a:t>
            </a:r>
            <a:r>
              <a:rPr lang="fr-FR" sz="1400" baseline="0" dirty="0" err="1" smtClean="0"/>
              <a:t>path</a:t>
            </a:r>
            <a:r>
              <a:rPr lang="fr-FR" sz="1400" baseline="0" dirty="0" smtClean="0"/>
              <a:t> </a:t>
            </a:r>
            <a:r>
              <a:rPr lang="fr-FR" sz="1400" baseline="0" dirty="0" err="1" smtClean="0"/>
              <a:t>alone</a:t>
            </a:r>
            <a:r>
              <a:rPr lang="fr-FR" sz="1400" baseline="0" dirty="0" smtClean="0"/>
              <a:t> </a:t>
            </a:r>
            <a:r>
              <a:rPr lang="fr-FR" sz="1400" baseline="0" dirty="0" err="1" smtClean="0"/>
              <a:t>cannot</a:t>
            </a:r>
            <a:r>
              <a:rPr lang="fr-FR" sz="1400" baseline="0" dirty="0" smtClean="0"/>
              <a:t> </a:t>
            </a:r>
            <a:r>
              <a:rPr lang="fr-FR" sz="1400" baseline="0" dirty="0" err="1" smtClean="0"/>
              <a:t>explain</a:t>
            </a:r>
            <a:r>
              <a:rPr lang="fr-FR" sz="1400" baseline="0" dirty="0" smtClean="0"/>
              <a:t> the </a:t>
            </a:r>
            <a:r>
              <a:rPr lang="fr-FR" sz="1400" baseline="0" dirty="0" err="1" smtClean="0"/>
              <a:t>effect</a:t>
            </a:r>
            <a:r>
              <a:rPr lang="fr-FR" sz="1400" baseline="0" dirty="0" smtClean="0"/>
              <a:t> of </a:t>
            </a:r>
            <a:r>
              <a:rPr lang="fr-FR" sz="1400" baseline="0" dirty="0" err="1" smtClean="0"/>
              <a:t>baking</a:t>
            </a:r>
            <a:r>
              <a:rPr lang="fr-FR" sz="1400" baseline="0" dirty="0" smtClean="0"/>
              <a:t> (</a:t>
            </a:r>
            <a:r>
              <a:rPr lang="fr-FR" sz="1400" baseline="0" dirty="0" err="1" smtClean="0"/>
              <a:t>annealing</a:t>
            </a:r>
            <a:r>
              <a:rPr lang="fr-FR" sz="1400" baseline="0" dirty="0" smtClean="0"/>
              <a:t>)</a:t>
            </a:r>
          </a:p>
          <a:p>
            <a:pPr marL="171450" indent="-171450">
              <a:buFont typeface="Arial" panose="020B0604020202020204" pitchFamily="34" charset="0"/>
              <a:buChar char="•"/>
            </a:pPr>
            <a:r>
              <a:rPr lang="fr-FR" sz="1400" baseline="0" dirty="0" smtClean="0"/>
              <a:t>Recuit 1400 ° </a:t>
            </a:r>
            <a:r>
              <a:rPr lang="fr-FR" sz="1400" baseline="0" dirty="0" err="1" smtClean="0"/>
              <a:t>helps</a:t>
            </a:r>
            <a:r>
              <a:rPr lang="fr-FR" sz="1400" baseline="0" dirty="0" smtClean="0"/>
              <a:t> a lot</a:t>
            </a:r>
            <a:endParaRPr lang="fr-FR" sz="1400" dirty="0" smtClean="0"/>
          </a:p>
          <a:p>
            <a:endParaRPr lang="fr-FR" sz="1400" dirty="0" smtClean="0"/>
          </a:p>
          <a:p>
            <a:r>
              <a:rPr lang="fr-FR" sz="1400" dirty="0" smtClean="0"/>
              <a:t> H –Nb Interaction </a:t>
            </a:r>
            <a:r>
              <a:rPr lang="fr-FR" sz="1400" dirty="0" err="1" smtClean="0"/>
              <a:t>energy</a:t>
            </a:r>
            <a:r>
              <a:rPr lang="fr-FR" sz="1400" dirty="0" smtClean="0"/>
              <a:t>:</a:t>
            </a:r>
            <a:r>
              <a:rPr lang="fr-FR" sz="1400" baseline="0" dirty="0" smtClean="0"/>
              <a:t> </a:t>
            </a:r>
            <a:r>
              <a:rPr lang="fr-FR" sz="1400" dirty="0" smtClean="0"/>
              <a:t> more favorable for H to go on a </a:t>
            </a:r>
            <a:r>
              <a:rPr lang="fr-FR" sz="1400" dirty="0" err="1" smtClean="0"/>
              <a:t>vacancy</a:t>
            </a:r>
            <a:r>
              <a:rPr lang="fr-FR" sz="1400" dirty="0" smtClean="0"/>
              <a:t> </a:t>
            </a:r>
            <a:r>
              <a:rPr lang="fr-FR" sz="1400" dirty="0" err="1" smtClean="0"/>
              <a:t>rather</a:t>
            </a:r>
            <a:r>
              <a:rPr lang="fr-FR" sz="1400" dirty="0" smtClean="0"/>
              <a:t> </a:t>
            </a:r>
            <a:r>
              <a:rPr lang="fr-FR" sz="1400" dirty="0" err="1" smtClean="0"/>
              <a:t>than</a:t>
            </a:r>
            <a:r>
              <a:rPr lang="fr-FR" sz="1400" dirty="0" smtClean="0"/>
              <a:t> an Td </a:t>
            </a:r>
            <a:r>
              <a:rPr lang="fr-FR" sz="1400" dirty="0" err="1" smtClean="0"/>
              <a:t>interstitial</a:t>
            </a:r>
            <a:r>
              <a:rPr lang="fr-FR" sz="1400" dirty="0" smtClean="0"/>
              <a:t> site (and</a:t>
            </a:r>
            <a:r>
              <a:rPr lang="fr-FR" sz="1400" baseline="0" dirty="0" smtClean="0"/>
              <a:t> </a:t>
            </a:r>
            <a:r>
              <a:rPr lang="fr-FR" sz="1400" baseline="0" dirty="0" err="1" smtClean="0"/>
              <a:t>even</a:t>
            </a:r>
            <a:r>
              <a:rPr lang="fr-FR" sz="1400" baseline="0" dirty="0" smtClean="0"/>
              <a:t> more for Oh sites)</a:t>
            </a:r>
          </a:p>
          <a:p>
            <a:r>
              <a:rPr lang="fr-FR" sz="1400" baseline="0" dirty="0" smtClean="0"/>
              <a:t>But O (C,N) </a:t>
            </a:r>
            <a:r>
              <a:rPr lang="fr-FR" sz="1400" baseline="0" dirty="0" err="1" smtClean="0"/>
              <a:t>stronger</a:t>
            </a:r>
            <a:r>
              <a:rPr lang="fr-FR" sz="1400" baseline="0" dirty="0" smtClean="0"/>
              <a:t> interaction </a:t>
            </a:r>
            <a:r>
              <a:rPr lang="fr-FR" sz="1400" baseline="0" dirty="0" err="1" smtClean="0"/>
              <a:t>with</a:t>
            </a:r>
            <a:r>
              <a:rPr lang="fr-FR" sz="1400" baseline="0" dirty="0" smtClean="0"/>
              <a:t> V or Td </a:t>
            </a:r>
            <a:r>
              <a:rPr lang="fr-FR" sz="1400" baseline="0" dirty="0" err="1" smtClean="0"/>
              <a:t>interstitials</a:t>
            </a:r>
            <a:r>
              <a:rPr lang="fr-FR" sz="1400" baseline="0" dirty="0" smtClean="0"/>
              <a:t>  </a:t>
            </a:r>
            <a:r>
              <a:rPr lang="fr-FR" sz="1400" baseline="0" dirty="0" err="1" smtClean="0"/>
              <a:t>than</a:t>
            </a:r>
            <a:r>
              <a:rPr lang="fr-FR" sz="1400" baseline="0" dirty="0" smtClean="0"/>
              <a:t> H=&gt; once </a:t>
            </a:r>
            <a:r>
              <a:rPr lang="fr-FR" sz="1400" baseline="0" dirty="0" err="1" smtClean="0"/>
              <a:t>there</a:t>
            </a:r>
            <a:r>
              <a:rPr lang="fr-FR" sz="1400" baseline="0" dirty="0" smtClean="0"/>
              <a:t> not </a:t>
            </a:r>
            <a:r>
              <a:rPr lang="fr-FR" sz="1400" baseline="0" dirty="0" err="1" smtClean="0"/>
              <a:t>so</a:t>
            </a:r>
            <a:r>
              <a:rPr lang="fr-FR" sz="1400" baseline="0" dirty="0" smtClean="0"/>
              <a:t> </a:t>
            </a:r>
            <a:r>
              <a:rPr lang="fr-FR" sz="1400" baseline="0" dirty="0" err="1" smtClean="0"/>
              <a:t>much</a:t>
            </a:r>
            <a:r>
              <a:rPr lang="fr-FR" sz="1400" baseline="0" dirty="0" smtClean="0"/>
              <a:t> H </a:t>
            </a:r>
            <a:r>
              <a:rPr lang="fr-FR" sz="1400" baseline="0" dirty="0" err="1" smtClean="0"/>
              <a:t>anymore</a:t>
            </a:r>
            <a:r>
              <a:rPr lang="fr-FR" sz="1400" baseline="0" dirty="0" smtClean="0"/>
              <a:t> =&gt; hydride </a:t>
            </a:r>
            <a:r>
              <a:rPr lang="fr-FR" sz="1400" baseline="0" dirty="0" err="1" smtClean="0"/>
              <a:t>nucleation</a:t>
            </a:r>
            <a:r>
              <a:rPr lang="fr-FR" sz="1400" baseline="0" dirty="0" smtClean="0"/>
              <a:t> = more </a:t>
            </a:r>
            <a:r>
              <a:rPr lang="fr-FR" sz="1400" baseline="0" dirty="0" err="1" smtClean="0"/>
              <a:t>difficult</a:t>
            </a:r>
            <a:r>
              <a:rPr lang="fr-FR" sz="1400" baseline="0" dirty="0" smtClean="0"/>
              <a:t>.</a:t>
            </a:r>
          </a:p>
          <a:p>
            <a:endParaRPr lang="fr-FR" sz="1400" dirty="0" smtClean="0"/>
          </a:p>
          <a:p>
            <a:r>
              <a:rPr lang="fr-FR" dirty="0" smtClean="0"/>
              <a:t> # 1798-Steinbinder-Wipf</a:t>
            </a:r>
          </a:p>
          <a:p>
            <a:r>
              <a:rPr lang="en-US" sz="1200" b="0" i="0" u="none" strike="noStrike" kern="1200" baseline="0" dirty="0" smtClean="0">
                <a:solidFill>
                  <a:schemeClr val="tx1"/>
                </a:solidFill>
                <a:latin typeface="Arial" pitchFamily="34" charset="0"/>
                <a:ea typeface="+mn-ea"/>
                <a:cs typeface="+mn-cs"/>
              </a:rPr>
              <a:t>The trapping of H in </a:t>
            </a:r>
            <a:r>
              <a:rPr lang="en-US" sz="1200" b="0" i="0" u="none" strike="noStrike" kern="1200" baseline="0" dirty="0" err="1" smtClean="0">
                <a:solidFill>
                  <a:schemeClr val="tx1"/>
                </a:solidFill>
                <a:latin typeface="Arial" pitchFamily="34" charset="0"/>
                <a:ea typeface="+mn-ea"/>
                <a:cs typeface="+mn-cs"/>
              </a:rPr>
              <a:t>Nb</a:t>
            </a:r>
            <a:r>
              <a:rPr lang="en-US" sz="1200" b="0" i="0" u="none" strike="noStrike" kern="1200" baseline="0" dirty="0" smtClean="0">
                <a:solidFill>
                  <a:schemeClr val="tx1"/>
                </a:solidFill>
                <a:latin typeface="Arial" pitchFamily="34" charset="0"/>
                <a:ea typeface="+mn-ea"/>
                <a:cs typeface="+mn-cs"/>
              </a:rPr>
              <a:t> by O (or N), impurity atoms, and thus the formation of O-H pairs, provides a unique possibility of investigating transport processes of H interstitials down to temperatures where, in the absence of traps, the H becomes immobile because of precipitation into an ordered hydride phase </a:t>
            </a:r>
            <a:r>
              <a:rPr lang="en-US" sz="1200" b="1" i="0" u="none" strike="noStrike" kern="1200" baseline="0" dirty="0" smtClean="0">
                <a:solidFill>
                  <a:schemeClr val="tx1"/>
                </a:solidFill>
                <a:latin typeface="Arial" pitchFamily="34" charset="0"/>
                <a:ea typeface="+mn-ea"/>
                <a:cs typeface="+mn-cs"/>
              </a:rPr>
              <a:t>[9-11].</a:t>
            </a:r>
            <a:endParaRPr lang="fr-FR" dirty="0" smtClean="0"/>
          </a:p>
          <a:p>
            <a:r>
              <a:rPr lang="fr-FR" sz="1200" b="0" i="0" u="none" strike="noStrike" kern="1200" baseline="0" dirty="0" smtClean="0">
                <a:solidFill>
                  <a:schemeClr val="tx1"/>
                </a:solidFill>
                <a:latin typeface="Arial" pitchFamily="34" charset="0"/>
                <a:ea typeface="+mn-ea"/>
                <a:cs typeface="+mn-cs"/>
              </a:rPr>
              <a:t># 1799-Hempelmann</a:t>
            </a:r>
          </a:p>
          <a:p>
            <a:r>
              <a:rPr lang="fr-FR" sz="1200" b="0" i="0" u="none" strike="noStrike" kern="1200" baseline="0" dirty="0" smtClean="0">
                <a:solidFill>
                  <a:schemeClr val="tx1"/>
                </a:solidFill>
                <a:latin typeface="Arial" pitchFamily="34" charset="0"/>
                <a:ea typeface="+mn-ea"/>
                <a:cs typeface="+mn-cs"/>
              </a:rPr>
              <a:t>« </a:t>
            </a:r>
            <a:r>
              <a:rPr lang="fr-FR" sz="1200" b="0" i="0" u="none" strike="noStrike" kern="1200" baseline="0" dirty="0" err="1" smtClean="0">
                <a:solidFill>
                  <a:schemeClr val="tx1"/>
                </a:solidFill>
                <a:latin typeface="Arial" pitchFamily="34" charset="0"/>
                <a:ea typeface="+mn-ea"/>
                <a:cs typeface="+mn-cs"/>
              </a:rPr>
              <a:t>Wipf</a:t>
            </a:r>
            <a:r>
              <a:rPr lang="fr-FR" sz="1200" b="0" i="0" u="none" strike="noStrike" kern="1200" baseline="0" dirty="0" smtClean="0">
                <a:solidFill>
                  <a:schemeClr val="tx1"/>
                </a:solidFill>
                <a:latin typeface="Arial" pitchFamily="34" charset="0"/>
                <a:ea typeface="+mn-ea"/>
                <a:cs typeface="+mn-cs"/>
              </a:rPr>
              <a:t> </a:t>
            </a:r>
            <a:r>
              <a:rPr lang="en-US" sz="1200" b="0" i="1" u="none" strike="noStrike" kern="1200" baseline="0" dirty="0" smtClean="0">
                <a:solidFill>
                  <a:schemeClr val="tx1"/>
                </a:solidFill>
                <a:latin typeface="Arial" pitchFamily="34" charset="0"/>
                <a:ea typeface="+mn-ea"/>
                <a:cs typeface="+mn-cs"/>
              </a:rPr>
              <a:t>et al. [25] </a:t>
            </a:r>
            <a:r>
              <a:rPr lang="en-US" sz="1200" b="0" i="0" u="none" strike="noStrike" kern="1200" baseline="0" dirty="0" smtClean="0">
                <a:solidFill>
                  <a:schemeClr val="tx1"/>
                </a:solidFill>
                <a:latin typeface="Arial" pitchFamily="34" charset="0"/>
                <a:ea typeface="+mn-ea"/>
                <a:cs typeface="+mn-cs"/>
              </a:rPr>
              <a:t>investigated the locally restricted hydrogen motion around oxygen impurities in Nb00.013H0.016 b y means of inelastic neutron scattering. Owing to the trapping effect hydride precipitation is prohibited in this system, and the motional </a:t>
            </a:r>
            <a:r>
              <a:rPr lang="en-US" sz="1200" b="0" i="0" u="none" strike="noStrike" kern="1200" baseline="0" dirty="0" err="1" smtClean="0">
                <a:solidFill>
                  <a:schemeClr val="tx1"/>
                </a:solidFill>
                <a:latin typeface="Arial" pitchFamily="34" charset="0"/>
                <a:ea typeface="+mn-ea"/>
                <a:cs typeface="+mn-cs"/>
              </a:rPr>
              <a:t>behaviour</a:t>
            </a:r>
            <a:r>
              <a:rPr lang="en-US" sz="1200" b="0" i="0" u="none" strike="noStrike" kern="1200" baseline="0" dirty="0" smtClean="0">
                <a:solidFill>
                  <a:schemeClr val="tx1"/>
                </a:solidFill>
                <a:latin typeface="Arial" pitchFamily="34" charset="0"/>
                <a:ea typeface="+mn-ea"/>
                <a:cs typeface="+mn-cs"/>
              </a:rPr>
              <a:t> of single hydrogen atoms can be studied at </a:t>
            </a:r>
            <a:r>
              <a:rPr lang="fr-FR" sz="1200" b="0" i="0" u="none" strike="noStrike" kern="1200" baseline="0" dirty="0" err="1" smtClean="0">
                <a:solidFill>
                  <a:schemeClr val="tx1"/>
                </a:solidFill>
                <a:latin typeface="Arial" pitchFamily="34" charset="0"/>
                <a:ea typeface="+mn-ea"/>
                <a:cs typeface="+mn-cs"/>
              </a:rPr>
              <a:t>very</a:t>
            </a:r>
            <a:r>
              <a:rPr lang="fr-FR" sz="1200" b="0" i="0" u="none" strike="noStrike" kern="1200" baseline="0" dirty="0" smtClean="0">
                <a:solidFill>
                  <a:schemeClr val="tx1"/>
                </a:solidFill>
                <a:latin typeface="Arial" pitchFamily="34" charset="0"/>
                <a:ea typeface="+mn-ea"/>
                <a:cs typeface="+mn-cs"/>
              </a:rPr>
              <a:t> </a:t>
            </a:r>
            <a:r>
              <a:rPr lang="fr-FR" sz="1200" b="0" i="0" u="none" strike="noStrike" kern="1200" baseline="0" dirty="0" err="1" smtClean="0">
                <a:solidFill>
                  <a:schemeClr val="tx1"/>
                </a:solidFill>
                <a:latin typeface="Arial" pitchFamily="34" charset="0"/>
                <a:ea typeface="+mn-ea"/>
                <a:cs typeface="+mn-cs"/>
              </a:rPr>
              <a:t>low</a:t>
            </a:r>
            <a:r>
              <a:rPr lang="fr-FR" sz="1200" b="0" i="0" u="none" strike="noStrike" kern="1200" baseline="0" dirty="0" smtClean="0">
                <a:solidFill>
                  <a:schemeClr val="tx1"/>
                </a:solidFill>
                <a:latin typeface="Arial" pitchFamily="34" charset="0"/>
                <a:ea typeface="+mn-ea"/>
                <a:cs typeface="+mn-cs"/>
              </a:rPr>
              <a:t> </a:t>
            </a:r>
            <a:r>
              <a:rPr lang="fr-FR" sz="1200" b="0" i="0" u="none" strike="noStrike" kern="1200" baseline="0" dirty="0" err="1" smtClean="0">
                <a:solidFill>
                  <a:schemeClr val="tx1"/>
                </a:solidFill>
                <a:latin typeface="Arial" pitchFamily="34" charset="0"/>
                <a:ea typeface="+mn-ea"/>
                <a:cs typeface="+mn-cs"/>
              </a:rPr>
              <a:t>temperatures</a:t>
            </a:r>
            <a:r>
              <a:rPr lang="fr-FR" sz="1200" b="0" i="0" u="none" strike="noStrike" kern="1200" baseline="0" dirty="0" smtClean="0">
                <a:solidFill>
                  <a:schemeClr val="tx1"/>
                </a:solidFill>
                <a:latin typeface="Arial" pitchFamily="34" charset="0"/>
                <a:ea typeface="+mn-ea"/>
                <a:cs typeface="+mn-cs"/>
              </a:rPr>
              <a:t>. »</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“In nitrogen-doped niobium, for example, the local lattice expansion around the nitrogen impurities results in interstitial sites with a higher hydrogen affinity than the normal sites which thus act as hydrogen traps.”</a:t>
            </a:r>
          </a:p>
          <a:p>
            <a:endParaRPr lang="fr-FR"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“The QNS studies of hydrogen diffusion in </a:t>
            </a:r>
            <a:r>
              <a:rPr lang="en-US" sz="1200" b="0" i="0" u="none" strike="noStrike" kern="1200" baseline="0" dirty="0" err="1" smtClean="0">
                <a:solidFill>
                  <a:schemeClr val="tx1"/>
                </a:solidFill>
                <a:latin typeface="Arial" pitchFamily="34" charset="0"/>
                <a:ea typeface="+mn-ea"/>
                <a:cs typeface="+mn-cs"/>
              </a:rPr>
              <a:t>NbN,H</a:t>
            </a:r>
            <a:r>
              <a:rPr lang="en-US" sz="1200" b="0" i="0" u="none" strike="noStrike" kern="1200" baseline="0" dirty="0" smtClean="0">
                <a:solidFill>
                  <a:schemeClr val="tx1"/>
                </a:solidFill>
                <a:latin typeface="Arial" pitchFamily="34" charset="0"/>
                <a:ea typeface="+mn-ea"/>
                <a:cs typeface="+mn-cs"/>
              </a:rPr>
              <a:t>, performed by Richter and Springer </a:t>
            </a:r>
            <a:r>
              <a:rPr lang="en-US" sz="1200" b="0" i="0" u="none" strike="noStrike" baseline="0" dirty="0" smtClean="0">
                <a:latin typeface="Arial" panose="020B0604020202020204" pitchFamily="34" charset="0"/>
              </a:rPr>
              <a:t>[ </a:t>
            </a:r>
            <a:r>
              <a:rPr lang="en-US" sz="1200" b="0" i="0" u="none" strike="noStrike" kern="1200" baseline="0" dirty="0" smtClean="0">
                <a:solidFill>
                  <a:schemeClr val="tx1"/>
                </a:solidFill>
                <a:latin typeface="Arial" pitchFamily="34" charset="0"/>
                <a:ea typeface="+mn-ea"/>
                <a:cs typeface="+mn-cs"/>
              </a:rPr>
              <a:t>541 were the first microscopic investigation of a trapping process. Some relevant results are shown in Fig. 13. A comparison of the activation energy of roe1 with the activation energy of hydrogen diffusion in pure niobium [ 3, 20] enables a binding energy of approximately 100 </a:t>
            </a:r>
            <a:r>
              <a:rPr lang="en-US" sz="1200" b="0" i="0" u="none" strike="noStrike" kern="1200" baseline="0" dirty="0" err="1" smtClean="0">
                <a:solidFill>
                  <a:schemeClr val="tx1"/>
                </a:solidFill>
                <a:latin typeface="Arial" pitchFamily="34" charset="0"/>
                <a:ea typeface="+mn-ea"/>
                <a:cs typeface="+mn-cs"/>
              </a:rPr>
              <a:t>meV</a:t>
            </a:r>
            <a:r>
              <a:rPr lang="en-US" sz="1200" b="0" i="0" u="none" strike="noStrike" kern="1200" baseline="0" dirty="0" smtClean="0">
                <a:solidFill>
                  <a:schemeClr val="tx1"/>
                </a:solidFill>
                <a:latin typeface="Arial" pitchFamily="34" charset="0"/>
                <a:ea typeface="+mn-ea"/>
                <a:cs typeface="+mn-cs"/>
              </a:rPr>
              <a:t> to be deduced for the N-H pair.”</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solidFill>
                  <a:srgbClr val="000000"/>
                </a:solidFill>
              </a:rPr>
              <a:pPr>
                <a:defRPr/>
              </a:pPr>
              <a:t>15</a:t>
            </a:fld>
            <a:endParaRPr lang="fr-FR">
              <a:solidFill>
                <a:srgbClr val="000000"/>
              </a:solidFill>
            </a:endParaRPr>
          </a:p>
        </p:txBody>
      </p:sp>
    </p:spTree>
    <p:extLst>
      <p:ext uri="{BB962C8B-B14F-4D97-AF65-F5344CB8AC3E}">
        <p14:creationId xmlns:p14="http://schemas.microsoft.com/office/powerpoint/2010/main" val="210327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 1546 </a:t>
            </a:r>
            <a:endParaRPr lang="fr-FR" dirty="0"/>
          </a:p>
          <a:p>
            <a:r>
              <a:rPr lang="en-US" dirty="0"/>
              <a:t>We see that nitrogen-doping gives significantly smaller mean free paths than the </a:t>
            </a:r>
            <a:r>
              <a:rPr lang="en-US" dirty="0" err="1"/>
              <a:t>undoped</a:t>
            </a:r>
            <a:r>
              <a:rPr lang="en-US" dirty="0"/>
              <a:t> EP preparation. It is important to note that in the case of the EP +120 C cavity, the mean free path extracted will not be accurate. This is due to the 120 C baking only affecting a small fraction of the RF penetration layer. Our method for extracting mean free path effectively averages over the whole penetration depth. This issue is not present in the nitrogen-doped cavities since their surface layer is very uniform over several microns.</a:t>
            </a:r>
            <a:endParaRPr lang="fr-FR" dirty="0"/>
          </a:p>
          <a:p>
            <a:r>
              <a:rPr lang="en-US" dirty="0"/>
              <a:t>For the same amount of trapped flux, a nitrogen-doped cavity will have a higher residual resistance and thus a lower Q0 at low temperatures</a:t>
            </a:r>
            <a:endParaRPr lang="fr-FR" dirty="0"/>
          </a:p>
          <a:p>
            <a:r>
              <a:rPr lang="en-US" dirty="0"/>
              <a:t>Stronger doping leads to larger </a:t>
            </a:r>
            <a:r>
              <a:rPr lang="en-US" dirty="0" err="1"/>
              <a:t>Rres,B</a:t>
            </a:r>
            <a:r>
              <a:rPr lang="en-US" dirty="0"/>
              <a:t>/</a:t>
            </a:r>
            <a:r>
              <a:rPr lang="en-US" dirty="0" err="1"/>
              <a:t>Btrapped</a:t>
            </a:r>
            <a:r>
              <a:rPr lang="en-US" dirty="0"/>
              <a:t> to a certain point, after which </a:t>
            </a:r>
            <a:r>
              <a:rPr lang="en-US" dirty="0" err="1"/>
              <a:t>Rres,B</a:t>
            </a:r>
            <a:r>
              <a:rPr lang="en-US" dirty="0"/>
              <a:t>/</a:t>
            </a:r>
            <a:r>
              <a:rPr lang="en-US" dirty="0" err="1"/>
              <a:t>Btrapped</a:t>
            </a:r>
            <a:r>
              <a:rPr lang="en-US" dirty="0"/>
              <a:t> begins to decrease with even stronger doping </a:t>
            </a:r>
            <a:endParaRPr lang="fr-FR" dirty="0"/>
          </a:p>
          <a:p>
            <a:r>
              <a:rPr lang="en-US" dirty="0"/>
              <a:t># 1321 </a:t>
            </a:r>
            <a:endParaRPr lang="fr-FR" dirty="0"/>
          </a:p>
          <a:p>
            <a:r>
              <a:rPr lang="en-US" dirty="0"/>
              <a:t>Density of states and distribution function with moving cooper pairs becomes angle-dependent </a:t>
            </a:r>
            <a:endParaRPr lang="fr-FR" dirty="0"/>
          </a:p>
          <a:p>
            <a:r>
              <a:rPr lang="en-US" dirty="0"/>
              <a:t>angle between </a:t>
            </a:r>
            <a:r>
              <a:rPr lang="fr-FR" dirty="0" smtClean="0">
                <a:solidFill>
                  <a:srgbClr val="000066"/>
                </a:solidFill>
                <a:latin typeface="Cambria Math-Identity-H"/>
              </a:rPr>
              <a:t>V</a:t>
            </a:r>
            <a:r>
              <a:rPr lang="fr-FR" baseline="-25000" dirty="0" smtClean="0">
                <a:solidFill>
                  <a:srgbClr val="000066"/>
                </a:solidFill>
                <a:latin typeface="Cambria Math-Identity-H"/>
              </a:rPr>
              <a:t>F</a:t>
            </a:r>
            <a:r>
              <a:rPr lang="en-US" baseline="-25000" dirty="0" smtClean="0"/>
              <a:t> </a:t>
            </a:r>
            <a:r>
              <a:rPr lang="en-US" dirty="0"/>
              <a:t>(any direction) and </a:t>
            </a:r>
            <a:r>
              <a:rPr lang="fr-FR" dirty="0" smtClean="0"/>
              <a:t>V</a:t>
            </a:r>
            <a:r>
              <a:rPr lang="fr-FR" baseline="-25000" dirty="0" smtClean="0"/>
              <a:t>S</a:t>
            </a:r>
            <a:r>
              <a:rPr lang="fr-FR" dirty="0" smtClean="0"/>
              <a:t> </a:t>
            </a:r>
            <a:r>
              <a:rPr lang="en-US" dirty="0"/>
              <a:t>cause energy split with angle dependence. • Consequence: While the energy relaxation happens from high energy to low energy in </a:t>
            </a:r>
            <a:r>
              <a:rPr lang="en-US" dirty="0" err="1"/>
              <a:t>Mattis</a:t>
            </a:r>
            <a:r>
              <a:rPr lang="en-US" dirty="0"/>
              <a:t>-Bardeen theory, it is possible this process also happens from low energy to high energy. While this procedure “borrows” energy from those from high energy to low energy, the net effect still obey the 2nd law of thermodynamics.  </a:t>
            </a:r>
            <a:endParaRPr lang="fr-FR" dirty="0"/>
          </a:p>
          <a:p>
            <a:endParaRPr lang="en-US" sz="1200" b="0" i="0" u="none" strike="noStrike" kern="1200" baseline="0" dirty="0" smtClean="0">
              <a:solidFill>
                <a:schemeClr val="tx1"/>
              </a:solidFill>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16</a:t>
            </a:fld>
            <a:endParaRPr lang="fr-FR"/>
          </a:p>
        </p:txBody>
      </p:sp>
    </p:spTree>
    <p:extLst>
      <p:ext uri="{BB962C8B-B14F-4D97-AF65-F5344CB8AC3E}">
        <p14:creationId xmlns:p14="http://schemas.microsoft.com/office/powerpoint/2010/main" val="278083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590DA-1EEA-4892-B732-48B4DAA28125}" type="slidenum">
              <a:rPr lang="en-GB"/>
              <a:pPr/>
              <a:t>19</a:t>
            </a:fld>
            <a:endParaRPr lang="en-GB"/>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514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20</a:t>
            </a:fld>
            <a:endParaRPr lang="fr-FR"/>
          </a:p>
        </p:txBody>
      </p:sp>
    </p:spTree>
    <p:extLst>
      <p:ext uri="{BB962C8B-B14F-4D97-AF65-F5344CB8AC3E}">
        <p14:creationId xmlns:p14="http://schemas.microsoft.com/office/powerpoint/2010/main" val="115610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5B300-9A30-46D0-9F02-A0652060FE1C}" type="slidenum">
              <a:rPr lang="en-GB"/>
              <a:pPr/>
              <a:t>22</a:t>
            </a:fld>
            <a:endParaRPr lang="en-GB"/>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737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75201-7764-47BB-871A-909D5B9123E4}" type="slidenum">
              <a:rPr lang="en-GB"/>
              <a:pPr/>
              <a:t>24</a:t>
            </a:fld>
            <a:endParaRPr lang="en-GB"/>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pPr>
              <a:lnSpc>
                <a:spcPct val="130000"/>
              </a:lnSpc>
            </a:pPr>
            <a:r>
              <a:rPr lang="en-US" sz="2400" dirty="0" smtClean="0">
                <a:solidFill>
                  <a:schemeClr val="tx1"/>
                </a:solidFill>
              </a:rPr>
              <a:t>Only light elements play in thermal behavior</a:t>
            </a:r>
            <a:r>
              <a:rPr lang="en-US" sz="2400" baseline="0" dirty="0" smtClean="0">
                <a:solidFill>
                  <a:schemeClr val="tx1"/>
                </a:solidFill>
              </a:rPr>
              <a:t> (electron scattering). </a:t>
            </a:r>
          </a:p>
          <a:p>
            <a:pPr>
              <a:lnSpc>
                <a:spcPct val="130000"/>
              </a:lnSpc>
            </a:pPr>
            <a:endParaRPr lang="en-US" sz="2400" dirty="0" smtClean="0">
              <a:solidFill>
                <a:schemeClr val="tx1"/>
              </a:solidFill>
            </a:endParaRPr>
          </a:p>
          <a:p>
            <a:pPr>
              <a:lnSpc>
                <a:spcPct val="130000"/>
              </a:lnSpc>
            </a:pPr>
            <a:endParaRPr lang="en-US" sz="2400" dirty="0" smtClean="0">
              <a:solidFill>
                <a:schemeClr val="tx1"/>
              </a:solidFill>
            </a:endParaRPr>
          </a:p>
          <a:p>
            <a:pPr>
              <a:lnSpc>
                <a:spcPct val="130000"/>
              </a:lnSpc>
            </a:pPr>
            <a:endParaRPr lang="en-US" sz="2400" dirty="0" smtClean="0">
              <a:solidFill>
                <a:schemeClr val="tx1"/>
              </a:solidFill>
            </a:endParaRPr>
          </a:p>
          <a:p>
            <a:pPr>
              <a:lnSpc>
                <a:spcPct val="130000"/>
              </a:lnSpc>
            </a:pPr>
            <a:r>
              <a:rPr lang="en-US" sz="2400" dirty="0" smtClean="0">
                <a:solidFill>
                  <a:schemeClr val="tx1"/>
                </a:solidFill>
              </a:rPr>
              <a:t>Heat treatment are very expensive, alternatively:</a:t>
            </a:r>
          </a:p>
          <a:p>
            <a:pPr lvl="1">
              <a:lnSpc>
                <a:spcPct val="130000"/>
              </a:lnSpc>
            </a:pPr>
            <a:r>
              <a:rPr lang="en-US" sz="2400" dirty="0" smtClean="0">
                <a:solidFill>
                  <a:schemeClr val="tx1"/>
                </a:solidFill>
              </a:rPr>
              <a:t>Buy high purity Nb (very expensive)</a:t>
            </a:r>
          </a:p>
          <a:p>
            <a:pPr lvl="1">
              <a:lnSpc>
                <a:spcPct val="130000"/>
              </a:lnSpc>
            </a:pPr>
            <a:r>
              <a:rPr lang="en-US" sz="2400" dirty="0" smtClean="0">
                <a:solidFill>
                  <a:schemeClr val="tx1"/>
                </a:solidFill>
              </a:rPr>
              <a:t>Buy large grain (ingot) material  : </a:t>
            </a:r>
          </a:p>
          <a:p>
            <a:pPr lvl="3">
              <a:lnSpc>
                <a:spcPct val="100000"/>
              </a:lnSpc>
              <a:spcAft>
                <a:spcPts val="600"/>
              </a:spcAft>
            </a:pPr>
            <a:r>
              <a:rPr lang="en-US" sz="2000" dirty="0" smtClean="0"/>
              <a:t>ingot are more pure than sheets (no forging)</a:t>
            </a:r>
          </a:p>
          <a:p>
            <a:pPr lvl="3">
              <a:lnSpc>
                <a:spcPct val="100000"/>
              </a:lnSpc>
              <a:spcAft>
                <a:spcPts val="600"/>
              </a:spcAft>
            </a:pPr>
            <a:r>
              <a:rPr lang="en-US" sz="2000" dirty="0" smtClean="0"/>
              <a:t>less processing steps : should be far less expensive !</a:t>
            </a:r>
          </a:p>
          <a:p>
            <a:pPr lvl="1">
              <a:lnSpc>
                <a:spcPct val="130000"/>
              </a:lnSpc>
            </a:pPr>
            <a:r>
              <a:rPr lang="en-US" sz="2400" dirty="0" smtClean="0">
                <a:solidFill>
                  <a:schemeClr val="tx1"/>
                </a:solidFill>
              </a:rPr>
              <a:t>Prepare cavities without surface defects : no thermal dissipation =&gt; no need for nice heat transfer !</a:t>
            </a:r>
          </a:p>
          <a:p>
            <a:endParaRPr lang="en-US" dirty="0"/>
          </a:p>
        </p:txBody>
      </p:sp>
    </p:spTree>
    <p:extLst>
      <p:ext uri="{BB962C8B-B14F-4D97-AF65-F5344CB8AC3E}">
        <p14:creationId xmlns:p14="http://schemas.microsoft.com/office/powerpoint/2010/main" val="585328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30</a:t>
            </a:fld>
            <a:endParaRPr lang="fr-FR"/>
          </a:p>
        </p:txBody>
      </p:sp>
    </p:spTree>
    <p:extLst>
      <p:ext uri="{BB962C8B-B14F-4D97-AF65-F5344CB8AC3E}">
        <p14:creationId xmlns:p14="http://schemas.microsoft.com/office/powerpoint/2010/main" val="377676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590DA-1EEA-4892-B732-48B4DAA28125}" type="slidenum">
              <a:rPr lang="en-GB"/>
              <a:pPr/>
              <a:t>2</a:t>
            </a:fld>
            <a:endParaRPr lang="en-GB"/>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544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75648-D43B-479F-8D39-9F10C1F94B5D}" type="slidenum">
              <a:rPr lang="en-GB"/>
              <a:pPr/>
              <a:t>3</a:t>
            </a:fld>
            <a:endParaRPr lang="en-GB"/>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853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59571-1A20-4D08-AC56-D2B56B9CE077}" type="slidenum">
              <a:rPr lang="en-GB"/>
              <a:pPr/>
              <a:t>4</a:t>
            </a:fld>
            <a:endParaRPr lang="en-GB"/>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dirty="0" smtClean="0"/>
              <a:t>Purely metallurgical</a:t>
            </a:r>
            <a:r>
              <a:rPr lang="en-US" baseline="0" dirty="0" smtClean="0"/>
              <a:t> point of view : smaller grains are better : more uniform deformation (but ask for more forming effort), no risk of orange peel, better mechanical resistance.</a:t>
            </a:r>
          </a:p>
          <a:p>
            <a:r>
              <a:rPr lang="en-US" baseline="0" dirty="0" smtClean="0"/>
              <a:t>From SC point of view, large grains are better : better crystal quality, baking more efficient, more rapidly…</a:t>
            </a:r>
          </a:p>
          <a:p>
            <a:r>
              <a:rPr lang="en-US" baseline="0" dirty="0" smtClean="0"/>
              <a:t>Tradeoff :  </a:t>
            </a:r>
            <a:r>
              <a:rPr lang="en-US" sz="1200" u="none" dirty="0" smtClean="0"/>
              <a:t>ASTM #5 :   64 µm</a:t>
            </a:r>
            <a:r>
              <a:rPr lang="en-US" sz="1200" u="none" baseline="0" dirty="0" smtClean="0"/>
              <a:t> or </a:t>
            </a:r>
            <a:r>
              <a:rPr lang="en-US" sz="1200" u="none" dirty="0" smtClean="0"/>
              <a:t>ASTM #4 :   90 µm (uniform grain size is more important than the actual size)</a:t>
            </a:r>
          </a:p>
          <a:p>
            <a:r>
              <a:rPr lang="en-US" dirty="0" smtClean="0"/>
              <a:t> At higher diameter orange peel becomes sensible.</a:t>
            </a:r>
            <a:endParaRPr lang="en-US" dirty="0"/>
          </a:p>
        </p:txBody>
      </p:sp>
    </p:spTree>
    <p:extLst>
      <p:ext uri="{BB962C8B-B14F-4D97-AF65-F5344CB8AC3E}">
        <p14:creationId xmlns:p14="http://schemas.microsoft.com/office/powerpoint/2010/main" val="371507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6</a:t>
            </a:fld>
            <a:endParaRPr lang="fr-FR"/>
          </a:p>
        </p:txBody>
      </p:sp>
    </p:spTree>
    <p:extLst>
      <p:ext uri="{BB962C8B-B14F-4D97-AF65-F5344CB8AC3E}">
        <p14:creationId xmlns:p14="http://schemas.microsoft.com/office/powerpoint/2010/main" val="116826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dislocation </a:t>
            </a:r>
            <a:r>
              <a:rPr lang="fr-FR" dirty="0" err="1" smtClean="0"/>
              <a:t>cell</a:t>
            </a:r>
            <a:r>
              <a:rPr lang="fr-FR" dirty="0" smtClean="0"/>
              <a:t> :  in the center </a:t>
            </a:r>
            <a:r>
              <a:rPr lang="fr-FR" dirty="0" err="1" smtClean="0"/>
              <a:t>quite</a:t>
            </a:r>
            <a:r>
              <a:rPr lang="fr-FR" dirty="0" smtClean="0"/>
              <a:t> </a:t>
            </a:r>
            <a:r>
              <a:rPr lang="fr-FR" dirty="0" err="1" smtClean="0"/>
              <a:t>perfect</a:t>
            </a:r>
            <a:r>
              <a:rPr lang="fr-FR" dirty="0" smtClean="0"/>
              <a:t> </a:t>
            </a:r>
            <a:r>
              <a:rPr lang="fr-FR" dirty="0" err="1" smtClean="0"/>
              <a:t>crystal</a:t>
            </a:r>
            <a:r>
              <a:rPr lang="fr-FR" dirty="0" smtClean="0"/>
              <a:t> all </a:t>
            </a:r>
            <a:r>
              <a:rPr lang="fr-FR" dirty="0" err="1" smtClean="0"/>
              <a:t>defects</a:t>
            </a:r>
            <a:r>
              <a:rPr lang="fr-FR" dirty="0" smtClean="0"/>
              <a:t> are « </a:t>
            </a:r>
            <a:r>
              <a:rPr lang="fr-FR" dirty="0" err="1" smtClean="0"/>
              <a:t>entangled</a:t>
            </a:r>
            <a:r>
              <a:rPr lang="fr-FR" dirty="0" smtClean="0"/>
              <a:t> » </a:t>
            </a:r>
            <a:r>
              <a:rPr lang="fr-FR" dirty="0" err="1" smtClean="0"/>
              <a:t>together</a:t>
            </a:r>
            <a:r>
              <a:rPr lang="fr-FR"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err="1" smtClean="0"/>
              <a:t>diffusing</a:t>
            </a:r>
            <a:r>
              <a:rPr lang="fr-FR" baseline="0" dirty="0" smtClean="0"/>
              <a:t> </a:t>
            </a:r>
            <a:r>
              <a:rPr lang="fr-FR" baseline="0" dirty="0" err="1" smtClean="0"/>
              <a:t>species</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gathered</a:t>
            </a:r>
            <a:r>
              <a:rPr lang="fr-FR" baseline="0" dirty="0" smtClean="0"/>
              <a:t> </a:t>
            </a:r>
            <a:r>
              <a:rPr lang="fr-FR" baseline="0" dirty="0" err="1" smtClean="0"/>
              <a:t>around</a:t>
            </a:r>
            <a:r>
              <a:rPr lang="fr-FR" baseline="0" dirty="0" smtClean="0"/>
              <a:t> dislocation (</a:t>
            </a:r>
            <a:r>
              <a:rPr lang="fr-FR" baseline="0" dirty="0" err="1" smtClean="0"/>
              <a:t>elastic</a:t>
            </a:r>
            <a:r>
              <a:rPr lang="fr-FR" baseline="0" dirty="0" smtClean="0"/>
              <a:t> interaction)</a:t>
            </a:r>
            <a:r>
              <a:rPr lang="fr-FR"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Interaction</a:t>
            </a:r>
            <a:r>
              <a:rPr lang="fr-FR" baseline="0" dirty="0" smtClean="0"/>
              <a:t> </a:t>
            </a:r>
            <a:r>
              <a:rPr lang="fr-FR" baseline="0" dirty="0" err="1" smtClean="0"/>
              <a:t>between</a:t>
            </a:r>
            <a:r>
              <a:rPr lang="fr-FR" baseline="0" dirty="0" smtClean="0"/>
              <a:t> </a:t>
            </a:r>
            <a:r>
              <a:rPr lang="fr-FR" baseline="0" dirty="0" err="1" smtClean="0"/>
              <a:t>interstitials</a:t>
            </a:r>
            <a:r>
              <a:rPr lang="fr-FR" baseline="0" dirty="0" smtClean="0"/>
              <a:t> and dislocations : </a:t>
            </a:r>
            <a:r>
              <a:rPr lang="fr-FR" baseline="0" dirty="0" err="1" smtClean="0"/>
              <a:t>depending</a:t>
            </a:r>
            <a:r>
              <a:rPr lang="fr-FR" baseline="0" dirty="0" smtClean="0"/>
              <a:t> on </a:t>
            </a:r>
            <a:r>
              <a:rPr lang="fr-FR" baseline="0" dirty="0" err="1" smtClean="0"/>
              <a:t>temperature</a:t>
            </a:r>
            <a:r>
              <a:rPr lang="fr-FR" baseline="0" dirty="0" smtClean="0"/>
              <a:t> </a:t>
            </a:r>
            <a:r>
              <a:rPr lang="fr-FR" baseline="0" dirty="0" err="1" smtClean="0"/>
              <a:t>when</a:t>
            </a:r>
            <a:r>
              <a:rPr lang="fr-FR" baseline="0" dirty="0" smtClean="0"/>
              <a:t> a dislocation moves, </a:t>
            </a:r>
            <a:r>
              <a:rPr lang="fr-FR" baseline="0" dirty="0" err="1" smtClean="0"/>
              <a:t>it</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draged</a:t>
            </a:r>
            <a:r>
              <a:rPr lang="fr-FR" baseline="0" dirty="0" smtClean="0"/>
              <a:t> by or drag the </a:t>
            </a:r>
            <a:r>
              <a:rPr lang="fr-FR" baseline="0" dirty="0" err="1" smtClean="0"/>
              <a:t>interstitials</a:t>
            </a:r>
            <a:r>
              <a:rPr lang="fr-FR" baseline="0" dirty="0" smtClean="0"/>
              <a:t>  </a:t>
            </a:r>
            <a:r>
              <a:rPr lang="fr-FR" baseline="0" dirty="0" err="1" smtClean="0"/>
              <a:t>with</a:t>
            </a: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7</a:t>
            </a:fld>
            <a:endParaRPr lang="fr-FR"/>
          </a:p>
        </p:txBody>
      </p:sp>
    </p:spTree>
    <p:extLst>
      <p:ext uri="{BB962C8B-B14F-4D97-AF65-F5344CB8AC3E}">
        <p14:creationId xmlns:p14="http://schemas.microsoft.com/office/powerpoint/2010/main" val="199028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80000"/>
              </a:lnSpc>
              <a:spcBef>
                <a:spcPct val="20000"/>
              </a:spcBef>
              <a:spcAft>
                <a:spcPct val="0"/>
              </a:spcAft>
              <a:buChar char="•"/>
              <a:defRPr>
                <a:solidFill>
                  <a:schemeClr val="tx1"/>
                </a:solidFill>
                <a:latin typeface="Arial" charset="0"/>
              </a:defRPr>
            </a:lvl6pPr>
            <a:lvl7pPr marL="2971800" indent="-228600" eaLnBrk="0" fontAlgn="base" hangingPunct="0">
              <a:lnSpc>
                <a:spcPct val="80000"/>
              </a:lnSpc>
              <a:spcBef>
                <a:spcPct val="20000"/>
              </a:spcBef>
              <a:spcAft>
                <a:spcPct val="0"/>
              </a:spcAft>
              <a:buChar char="•"/>
              <a:defRPr>
                <a:solidFill>
                  <a:schemeClr val="tx1"/>
                </a:solidFill>
                <a:latin typeface="Arial" charset="0"/>
              </a:defRPr>
            </a:lvl7pPr>
            <a:lvl8pPr marL="3429000" indent="-228600" eaLnBrk="0" fontAlgn="base" hangingPunct="0">
              <a:lnSpc>
                <a:spcPct val="80000"/>
              </a:lnSpc>
              <a:spcBef>
                <a:spcPct val="20000"/>
              </a:spcBef>
              <a:spcAft>
                <a:spcPct val="0"/>
              </a:spcAft>
              <a:buChar char="•"/>
              <a:defRPr>
                <a:solidFill>
                  <a:schemeClr val="tx1"/>
                </a:solidFill>
                <a:latin typeface="Arial" charset="0"/>
              </a:defRPr>
            </a:lvl8pPr>
            <a:lvl9pPr marL="3886200" indent="-228600" eaLnBrk="0" fontAlgn="base" hangingPunct="0">
              <a:lnSpc>
                <a:spcPct val="80000"/>
              </a:lnSpc>
              <a:spcBef>
                <a:spcPct val="20000"/>
              </a:spcBef>
              <a:spcAft>
                <a:spcPct val="0"/>
              </a:spcAft>
              <a:buChar char="•"/>
              <a:defRPr>
                <a:solidFill>
                  <a:schemeClr val="tx1"/>
                </a:solidFill>
                <a:latin typeface="Arial" charset="0"/>
              </a:defRPr>
            </a:lvl9pPr>
          </a:lstStyle>
          <a:p>
            <a:pPr eaLnBrk="1" hangingPunct="1"/>
            <a:fld id="{E02E07A8-F87A-4395-8A82-F24CE873CC3D}" type="slidenum">
              <a:rPr lang="fr-FR" smtClean="0"/>
              <a:pPr eaLnBrk="1" hangingPunct="1"/>
              <a:t>9</a:t>
            </a:fld>
            <a:endParaRPr lang="fr-FR"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Sheet</a:t>
            </a:r>
            <a:r>
              <a:rPr lang="en-US" baseline="0" dirty="0" smtClean="0">
                <a:latin typeface="Arial" charset="0"/>
              </a:rPr>
              <a:t> cuts , prepared with metallographic polishing (5 steps, </a:t>
            </a:r>
            <a:r>
              <a:rPr lang="en-US" sz="1200" i="1" u="none" dirty="0" smtClean="0">
                <a:sym typeface="Symbol" panose="05050102010706020507" pitchFamily="18" charset="2"/>
              </a:rPr>
              <a:t> </a:t>
            </a:r>
            <a:r>
              <a:rPr lang="en-US" sz="1200" i="1" u="none" dirty="0" smtClean="0"/>
              <a:t>damage &lt;&lt;100 nm)</a:t>
            </a:r>
            <a:endParaRPr lang="en-US" sz="1600" i="1" u="none" dirty="0" smtClean="0"/>
          </a:p>
          <a:p>
            <a:pPr eaLnBrk="1" hangingPunct="1"/>
            <a:endParaRPr lang="en-US" dirty="0" smtClean="0">
              <a:latin typeface="Arial" charset="0"/>
            </a:endParaRPr>
          </a:p>
        </p:txBody>
      </p:sp>
    </p:spTree>
    <p:extLst>
      <p:ext uri="{BB962C8B-B14F-4D97-AF65-F5344CB8AC3E}">
        <p14:creationId xmlns:p14="http://schemas.microsoft.com/office/powerpoint/2010/main" val="50265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12788" lvl="3" indent="-238125" fontAlgn="auto">
              <a:lnSpc>
                <a:spcPct val="250000"/>
              </a:lnSpc>
              <a:spcBef>
                <a:spcPts val="0"/>
              </a:spcBef>
              <a:spcAft>
                <a:spcPts val="0"/>
              </a:spcAft>
              <a:buClr>
                <a:srgbClr val="666666"/>
              </a:buClr>
              <a:buSzPct val="36000"/>
              <a:buBlip>
                <a:blip r:embed="rId3"/>
              </a:buBlip>
            </a:pPr>
            <a:r>
              <a:rPr lang="en-US" u="none" dirty="0" smtClean="0">
                <a:solidFill>
                  <a:srgbClr val="666666"/>
                </a:solidFill>
                <a:latin typeface="Arial"/>
              </a:rPr>
              <a:t>Elastic interaction and segregation:</a:t>
            </a:r>
          </a:p>
          <a:p>
            <a:pPr marL="1028700" lvl="5" indent="-114300">
              <a:lnSpc>
                <a:spcPts val="1800"/>
              </a:lnSpc>
              <a:buClr>
                <a:srgbClr val="666666"/>
              </a:buClr>
              <a:buFont typeface="Arial" pitchFamily="34" charset="0"/>
              <a:buChar char="-"/>
            </a:pPr>
            <a:r>
              <a:rPr lang="en-US" altLang="en-US" sz="1200" u="none" dirty="0" smtClean="0">
                <a:solidFill>
                  <a:srgbClr val="666666"/>
                </a:solidFill>
                <a:latin typeface="Arial"/>
              </a:rPr>
              <a:t> Atmosphere example : air molecules are free, but atmosphere = denser @see level (interaction with gravity)</a:t>
            </a:r>
          </a:p>
          <a:p>
            <a:pPr marL="1028700" lvl="5" indent="-114300">
              <a:lnSpc>
                <a:spcPts val="2000"/>
              </a:lnSpc>
              <a:buClr>
                <a:srgbClr val="666666"/>
              </a:buClr>
              <a:buFont typeface="Arial" pitchFamily="34" charset="0"/>
              <a:buChar char="-"/>
            </a:pPr>
            <a:r>
              <a:rPr lang="en-US" altLang="en-US" sz="1200" u="none" dirty="0" smtClean="0">
                <a:solidFill>
                  <a:srgbClr val="666666"/>
                </a:solidFill>
                <a:latin typeface="Arial"/>
              </a:rPr>
              <a:t> Same with H @ T &gt;150 K =&gt; Cottrell clouds around dislocations !!!</a:t>
            </a:r>
          </a:p>
          <a:p>
            <a:pPr marL="712788" lvl="3" indent="-238125" fontAlgn="auto">
              <a:lnSpc>
                <a:spcPts val="1800"/>
              </a:lnSpc>
              <a:spcBef>
                <a:spcPts val="0"/>
              </a:spcBef>
              <a:spcAft>
                <a:spcPts val="300"/>
              </a:spcAft>
              <a:buClr>
                <a:srgbClr val="666666"/>
              </a:buClr>
              <a:buSzPct val="36000"/>
              <a:buBlip>
                <a:blip r:embed="rId3"/>
              </a:buBlip>
            </a:pPr>
            <a:r>
              <a:rPr lang="en-US" b="1" u="none" dirty="0" smtClean="0">
                <a:solidFill>
                  <a:srgbClr val="666666"/>
                </a:solidFill>
                <a:latin typeface="Arial"/>
              </a:rPr>
              <a:t>Elastic strain also affects SC and pinning !!!</a:t>
            </a:r>
          </a:p>
          <a:p>
            <a:endParaRPr lang="fr-FR" dirty="0"/>
          </a:p>
        </p:txBody>
      </p:sp>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10</a:t>
            </a:fld>
            <a:endParaRPr lang="fr-FR"/>
          </a:p>
        </p:txBody>
      </p:sp>
    </p:spTree>
    <p:extLst>
      <p:ext uri="{BB962C8B-B14F-4D97-AF65-F5344CB8AC3E}">
        <p14:creationId xmlns:p14="http://schemas.microsoft.com/office/powerpoint/2010/main" val="347281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lvl="1" algn="ctr" fontAlgn="auto">
                  <a:spcBef>
                    <a:spcPts val="0"/>
                  </a:spcBef>
                  <a:spcAft>
                    <a:spcPts val="600"/>
                  </a:spcAft>
                  <a:buSzPct val="90000"/>
                </a:pPr>
                <a:r>
                  <a:rPr lang="en-US" sz="1200" u="none" dirty="0" smtClean="0">
                    <a:solidFill>
                      <a:srgbClr val="666666"/>
                    </a:solidFill>
                    <a:latin typeface="Arial"/>
                  </a:rPr>
                  <a:t>if V pinning potential and </a:t>
                </a:r>
                <a:r>
                  <a:rPr lang="en-US" sz="1200" u="none" dirty="0" smtClean="0">
                    <a:solidFill>
                      <a:srgbClr val="666666"/>
                    </a:solidFill>
                    <a:latin typeface="Symbol" panose="05050102010706020507" pitchFamily="18" charset="2"/>
                    <a:sym typeface="Symbol" panose="05050102010706020507" pitchFamily="18" charset="2"/>
                  </a:rPr>
                  <a:t></a:t>
                </a:r>
                <a:r>
                  <a:rPr lang="en-US" sz="1200" u="none" dirty="0" smtClean="0">
                    <a:solidFill>
                      <a:srgbClr val="666666"/>
                    </a:solidFill>
                    <a:latin typeface="Symbol" panose="05050102010706020507" pitchFamily="18" charset="2"/>
                  </a:rPr>
                  <a:t> </a:t>
                </a:r>
                <a:r>
                  <a:rPr lang="en-US" sz="1200" u="none" dirty="0" err="1">
                    <a:solidFill>
                      <a:srgbClr val="666666"/>
                    </a:solidFill>
                    <a:latin typeface="Arial"/>
                  </a:rPr>
                  <a:t>Vx</a:t>
                </a:r>
                <a:r>
                  <a:rPr lang="en-US" sz="1200" u="none" dirty="0" smtClean="0">
                    <a:solidFill>
                      <a:srgbClr val="666666"/>
                    </a:solidFill>
                    <a:latin typeface="Symbol" panose="05050102010706020507" pitchFamily="18" charset="2"/>
                  </a:rPr>
                  <a:t> </a:t>
                </a:r>
                <a:r>
                  <a:rPr lang="en-US" sz="1200" u="none" dirty="0" smtClean="0">
                    <a:solidFill>
                      <a:srgbClr val="666666"/>
                    </a:solidFill>
                    <a:latin typeface="Arial"/>
                  </a:rPr>
                  <a:t>density:</a:t>
                </a:r>
                <a:endParaRPr lang="en-US" sz="1200" u="none" dirty="0">
                  <a:solidFill>
                    <a:srgbClr val="666666"/>
                  </a:solidFill>
                  <a:latin typeface="Arial"/>
                </a:endParaRPr>
              </a:p>
              <a:p>
                <a:pPr marL="712788" lvl="3" indent="-238125" fontAlgn="auto">
                  <a:lnSpc>
                    <a:spcPts val="1800"/>
                  </a:lnSpc>
                  <a:spcBef>
                    <a:spcPts val="0"/>
                  </a:spcBef>
                  <a:spcAft>
                    <a:spcPts val="0"/>
                  </a:spcAft>
                  <a:buClr>
                    <a:srgbClr val="666666"/>
                  </a:buClr>
                  <a:buSzPct val="36000"/>
                  <a:buFont typeface="Arial" panose="020B0604020202020204" pitchFamily="34" charset="0"/>
                  <a:buChar char="•"/>
                </a:pPr>
                <a14:m>
                  <m:oMath xmlns:m="http://schemas.openxmlformats.org/officeDocument/2006/math">
                    <m:sSub>
                      <m:sSubPr>
                        <m:ctrlPr>
                          <a:rPr lang="en-US" i="1" u="none">
                            <a:solidFill>
                              <a:srgbClr val="666666"/>
                            </a:solidFill>
                            <a:latin typeface="Cambria Math" panose="02040503050406030204" pitchFamily="18" charset="0"/>
                          </a:rPr>
                        </m:ctrlPr>
                      </m:sSubPr>
                      <m:e>
                        <m:r>
                          <a:rPr lang="en-US" u="none">
                            <a:solidFill>
                              <a:srgbClr val="666666"/>
                            </a:solidFill>
                            <a:latin typeface="Cambria Math" panose="02040503050406030204" pitchFamily="18" charset="0"/>
                          </a:rPr>
                          <m:t>𝐸</m:t>
                        </m:r>
                      </m:e>
                      <m:sub>
                        <m:r>
                          <m:rPr>
                            <m:sty m:val="p"/>
                          </m:rPr>
                          <a:rPr lang="en-US" b="0" i="0" u="none" smtClean="0">
                            <a:solidFill>
                              <a:srgbClr val="666666"/>
                            </a:solidFill>
                            <a:latin typeface="Cambria Math" panose="02040503050406030204" pitchFamily="18" charset="0"/>
                          </a:rPr>
                          <m:t>pinning</m:t>
                        </m:r>
                      </m:sub>
                    </m:sSub>
                    <m:r>
                      <a:rPr lang="en-US" u="none">
                        <a:solidFill>
                          <a:srgbClr val="666666"/>
                        </a:solidFill>
                        <a:latin typeface="Cambria Math" panose="02040503050406030204" pitchFamily="18" charset="0"/>
                      </a:rPr>
                      <m:t>~</m:t>
                    </m:r>
                    <m:nary>
                      <m:naryPr>
                        <m:limLoc m:val="undOvr"/>
                        <m:subHide m:val="on"/>
                        <m:supHide m:val="on"/>
                        <m:ctrlPr>
                          <a:rPr lang="en-US" i="1" u="none">
                            <a:solidFill>
                              <a:srgbClr val="666666"/>
                            </a:solidFill>
                            <a:latin typeface="Cambria Math" panose="02040503050406030204" pitchFamily="18" charset="0"/>
                          </a:rPr>
                        </m:ctrlPr>
                      </m:naryPr>
                      <m:sub/>
                      <m:sup/>
                      <m:e>
                        <m:r>
                          <a:rPr lang="en-US" u="none">
                            <a:solidFill>
                              <a:srgbClr val="666666"/>
                            </a:solidFill>
                            <a:latin typeface="Cambria Math" panose="02040503050406030204" pitchFamily="18" charset="0"/>
                          </a:rPr>
                          <m:t>𝑉</m:t>
                        </m:r>
                        <m:d>
                          <m:dPr>
                            <m:ctrlPr>
                              <a:rPr lang="en-US" i="1" u="none">
                                <a:solidFill>
                                  <a:srgbClr val="666666"/>
                                </a:solidFill>
                                <a:latin typeface="Cambria Math" panose="02040503050406030204" pitchFamily="18" charset="0"/>
                              </a:rPr>
                            </m:ctrlPr>
                          </m:dPr>
                          <m:e>
                            <m:r>
                              <a:rPr lang="en-US" u="none">
                                <a:solidFill>
                                  <a:srgbClr val="666666"/>
                                </a:solidFill>
                                <a:latin typeface="Cambria Math" panose="02040503050406030204" pitchFamily="18" charset="0"/>
                              </a:rPr>
                              <m:t>𝑟</m:t>
                            </m:r>
                          </m:e>
                        </m:d>
                        <m:r>
                          <a:rPr lang="en-US" u="none">
                            <a:solidFill>
                              <a:srgbClr val="666666"/>
                            </a:solidFill>
                            <a:latin typeface="Cambria Math" panose="02040503050406030204" pitchFamily="18" charset="0"/>
                          </a:rPr>
                          <m:t>𝜌</m:t>
                        </m:r>
                        <m:d>
                          <m:dPr>
                            <m:ctrlPr>
                              <a:rPr lang="en-US" i="1" u="none">
                                <a:solidFill>
                                  <a:srgbClr val="666666"/>
                                </a:solidFill>
                                <a:latin typeface="Cambria Math" panose="02040503050406030204" pitchFamily="18" charset="0"/>
                              </a:rPr>
                            </m:ctrlPr>
                          </m:dPr>
                          <m:e>
                            <m:r>
                              <a:rPr lang="en-US" u="none">
                                <a:solidFill>
                                  <a:srgbClr val="666666"/>
                                </a:solidFill>
                                <a:latin typeface="Cambria Math" panose="02040503050406030204" pitchFamily="18" charset="0"/>
                              </a:rPr>
                              <m:t>𝑟</m:t>
                            </m:r>
                          </m:e>
                        </m:d>
                        <m:sSup>
                          <m:sSupPr>
                            <m:ctrlPr>
                              <a:rPr lang="en-US" i="1" u="none">
                                <a:solidFill>
                                  <a:srgbClr val="666666"/>
                                </a:solidFill>
                                <a:latin typeface="Cambria Math" panose="02040503050406030204" pitchFamily="18" charset="0"/>
                              </a:rPr>
                            </m:ctrlPr>
                          </m:sSupPr>
                          <m:e>
                            <m:r>
                              <a:rPr lang="en-US" u="none">
                                <a:solidFill>
                                  <a:srgbClr val="666666"/>
                                </a:solidFill>
                                <a:latin typeface="Cambria Math" panose="02040503050406030204" pitchFamily="18" charset="0"/>
                              </a:rPr>
                              <m:t>𝑑</m:t>
                            </m:r>
                          </m:e>
                          <m:sup>
                            <m:r>
                              <a:rPr lang="en-US" u="none">
                                <a:solidFill>
                                  <a:srgbClr val="666666"/>
                                </a:solidFill>
                                <a:latin typeface="Cambria Math" panose="02040503050406030204" pitchFamily="18" charset="0"/>
                              </a:rPr>
                              <m:t>3</m:t>
                            </m:r>
                          </m:sup>
                        </m:sSup>
                        <m:r>
                          <a:rPr lang="en-US" u="none">
                            <a:solidFill>
                              <a:srgbClr val="666666"/>
                            </a:solidFill>
                            <a:latin typeface="Cambria Math" panose="02040503050406030204" pitchFamily="18" charset="0"/>
                          </a:rPr>
                          <m:t>𝑟</m:t>
                        </m:r>
                      </m:e>
                    </m:nary>
                  </m:oMath>
                </a14:m>
                <a:endParaRPr lang="en-US" sz="1200" u="none" dirty="0">
                  <a:solidFill>
                    <a:srgbClr val="666666"/>
                  </a:solidFill>
                  <a:latin typeface="Arial"/>
                </a:endParaRPr>
              </a:p>
              <a:p>
                <a:pPr marL="712788" lvl="3" indent="-238125" algn="just" fontAlgn="auto">
                  <a:lnSpc>
                    <a:spcPts val="1800"/>
                  </a:lnSpc>
                  <a:spcBef>
                    <a:spcPts val="0"/>
                  </a:spcBef>
                  <a:spcAft>
                    <a:spcPts val="0"/>
                  </a:spcAft>
                  <a:buClr>
                    <a:srgbClr val="666666"/>
                  </a:buClr>
                  <a:buSzPct val="36000"/>
                  <a:buFont typeface="Arial" panose="020B0604020202020204" pitchFamily="34" charset="0"/>
                  <a:buChar char="•"/>
                </a:pPr>
                <a:r>
                  <a:rPr lang="en-US" sz="1200" u="none" dirty="0" smtClean="0">
                    <a:solidFill>
                      <a:srgbClr val="666666"/>
                    </a:solidFill>
                    <a:latin typeface="Arial"/>
                  </a:rPr>
                  <a:t>Generally  </a:t>
                </a:r>
                <a:r>
                  <a:rPr lang="en-US" sz="1200" u="none" dirty="0" smtClean="0">
                    <a:solidFill>
                      <a:srgbClr val="666666"/>
                    </a:solidFill>
                    <a:latin typeface="Symbol" panose="05050102010706020507" pitchFamily="18" charset="2"/>
                    <a:sym typeface="Symbol" panose="05050102010706020507" pitchFamily="18" charset="2"/>
                  </a:rPr>
                  <a:t> </a:t>
                </a:r>
                <a:r>
                  <a:rPr lang="en-US" sz="1200" u="none" dirty="0" smtClean="0">
                    <a:solidFill>
                      <a:srgbClr val="666666"/>
                    </a:solidFill>
                    <a:latin typeface="Arial"/>
                  </a:rPr>
                  <a:t>&gt;a</a:t>
                </a:r>
                <a:r>
                  <a:rPr lang="en-US" sz="1200" u="none" baseline="-25000" dirty="0" smtClean="0">
                    <a:solidFill>
                      <a:srgbClr val="666666"/>
                    </a:solidFill>
                    <a:latin typeface="Arial"/>
                  </a:rPr>
                  <a:t>0</a:t>
                </a:r>
                <a:r>
                  <a:rPr lang="en-US" sz="1200" u="none" dirty="0" smtClean="0">
                    <a:solidFill>
                      <a:srgbClr val="666666"/>
                    </a:solidFill>
                    <a:latin typeface="Arial"/>
                  </a:rPr>
                  <a:t> </a:t>
                </a:r>
                <a:r>
                  <a:rPr lang="en-US" sz="1100" u="none" dirty="0">
                    <a:solidFill>
                      <a:srgbClr val="0070C0"/>
                    </a:solidFill>
                    <a:latin typeface="Arial"/>
                  </a:rPr>
                  <a:t>(a</a:t>
                </a:r>
                <a:r>
                  <a:rPr lang="en-US" sz="1100" u="none" baseline="-25000" dirty="0">
                    <a:solidFill>
                      <a:srgbClr val="0070C0"/>
                    </a:solidFill>
                    <a:latin typeface="Arial"/>
                  </a:rPr>
                  <a:t>0</a:t>
                </a:r>
                <a:r>
                  <a:rPr lang="en-US" sz="1100" i="1" u="none" dirty="0">
                    <a:solidFill>
                      <a:srgbClr val="0070C0"/>
                    </a:solidFill>
                  </a:rPr>
                  <a:t> ~ </a:t>
                </a:r>
                <a:r>
                  <a:rPr lang="en-US" sz="1100" i="1" u="none" dirty="0">
                    <a:solidFill>
                      <a:srgbClr val="0070C0"/>
                    </a:solidFill>
                    <a:sym typeface="Symbol" panose="05050102010706020507" pitchFamily="18" charset="2"/>
                  </a:rPr>
                  <a:t> </a:t>
                </a:r>
                <a:r>
                  <a:rPr lang="en-US" sz="1100" i="1" u="none" dirty="0" smtClean="0">
                    <a:solidFill>
                      <a:srgbClr val="0070C0"/>
                    </a:solidFill>
                  </a:rPr>
                  <a:t>pinning center)</a:t>
                </a:r>
                <a:endParaRPr lang="en-US" sz="1100" i="1" u="none" dirty="0">
                  <a:solidFill>
                    <a:srgbClr val="0070C0"/>
                  </a:solidFill>
                </a:endParaRPr>
              </a:p>
              <a:p>
                <a:pPr marL="712788" lvl="3" indent="-238125" algn="just" fontAlgn="auto">
                  <a:lnSpc>
                    <a:spcPts val="1800"/>
                  </a:lnSpc>
                  <a:spcBef>
                    <a:spcPts val="0"/>
                  </a:spcBef>
                  <a:spcAft>
                    <a:spcPts val="0"/>
                  </a:spcAft>
                  <a:buClr>
                    <a:srgbClr val="666666"/>
                  </a:buClr>
                  <a:buSzPct val="36000"/>
                  <a:buFont typeface="Arial" panose="020B0604020202020204" pitchFamily="34" charset="0"/>
                  <a:buChar char="•"/>
                </a:pPr>
                <a:r>
                  <a:rPr lang="en-US" sz="1200" u="none" dirty="0" smtClean="0">
                    <a:solidFill>
                      <a:srgbClr val="666666"/>
                    </a:solidFill>
                    <a:latin typeface="Arial"/>
                  </a:rPr>
                  <a:t>So one can work with mean values over </a:t>
                </a:r>
                <a:r>
                  <a:rPr lang="en-US" sz="1200" u="none" dirty="0" smtClean="0">
                    <a:solidFill>
                      <a:srgbClr val="666666"/>
                    </a:solidFill>
                    <a:latin typeface="Symbol" panose="05050102010706020507" pitchFamily="18" charset="2"/>
                    <a:sym typeface="Symbol" panose="05050102010706020507" pitchFamily="18" charset="2"/>
                  </a:rPr>
                  <a:t> </a:t>
                </a:r>
                <a:r>
                  <a:rPr lang="en-US" sz="1200" u="none" dirty="0" smtClean="0">
                    <a:solidFill>
                      <a:srgbClr val="666666"/>
                    </a:solidFill>
                    <a:latin typeface="Arial"/>
                  </a:rPr>
                  <a:t>(continuum model</a:t>
                </a:r>
                <a:r>
                  <a:rPr lang="en-US" sz="1200" u="none" dirty="0">
                    <a:solidFill>
                      <a:srgbClr val="666666"/>
                    </a:solidFill>
                    <a:latin typeface="Arial"/>
                  </a:rPr>
                  <a:t>/ </a:t>
                </a:r>
                <a:r>
                  <a:rPr lang="en-US" sz="1200" u="none" dirty="0" smtClean="0">
                    <a:solidFill>
                      <a:srgbClr val="666666"/>
                    </a:solidFill>
                    <a:latin typeface="Arial"/>
                  </a:rPr>
                  <a:t>Larkin volume)</a:t>
                </a:r>
              </a:p>
              <a:p>
                <a:endParaRPr lang="en-US" dirty="0"/>
              </a:p>
            </p:txBody>
          </p:sp>
        </mc:Choice>
        <mc:Fallback xmlns="">
          <p:sp>
            <p:nvSpPr>
              <p:cNvPr id="3" name="Espace réservé des commentaires 2"/>
              <p:cNvSpPr>
                <a:spLocks noGrp="1"/>
              </p:cNvSpPr>
              <p:nvPr>
                <p:ph type="body" idx="1"/>
              </p:nvPr>
            </p:nvSpPr>
            <p:spPr/>
            <p:txBody>
              <a:bodyPr/>
              <a:lstStyle/>
              <a:p>
                <a:pPr marL="0" lvl="1" algn="ctr" fontAlgn="auto">
                  <a:spcBef>
                    <a:spcPts val="0"/>
                  </a:spcBef>
                  <a:spcAft>
                    <a:spcPts val="600"/>
                  </a:spcAft>
                  <a:buSzPct val="90000"/>
                </a:pPr>
                <a:r>
                  <a:rPr lang="en-US" sz="1200" u="none" dirty="0" smtClean="0">
                    <a:solidFill>
                      <a:srgbClr val="666666"/>
                    </a:solidFill>
                    <a:latin typeface="Arial"/>
                  </a:rPr>
                  <a:t>if V pinning potential and </a:t>
                </a:r>
                <a:r>
                  <a:rPr lang="en-US" sz="1200" u="none" dirty="0" smtClean="0">
                    <a:solidFill>
                      <a:srgbClr val="666666"/>
                    </a:solidFill>
                    <a:latin typeface="Symbol" panose="05050102010706020507" pitchFamily="18" charset="2"/>
                    <a:sym typeface="Symbol" panose="05050102010706020507" pitchFamily="18" charset="2"/>
                  </a:rPr>
                  <a:t></a:t>
                </a:r>
                <a:r>
                  <a:rPr lang="en-US" sz="1200" u="none" dirty="0" smtClean="0">
                    <a:solidFill>
                      <a:srgbClr val="666666"/>
                    </a:solidFill>
                    <a:latin typeface="Symbol" panose="05050102010706020507" pitchFamily="18" charset="2"/>
                  </a:rPr>
                  <a:t> </a:t>
                </a:r>
                <a:r>
                  <a:rPr lang="en-US" sz="1200" u="none" dirty="0" err="1">
                    <a:solidFill>
                      <a:srgbClr val="666666"/>
                    </a:solidFill>
                    <a:latin typeface="Arial"/>
                  </a:rPr>
                  <a:t>Vx</a:t>
                </a:r>
                <a:r>
                  <a:rPr lang="en-US" sz="1200" u="none" dirty="0" smtClean="0">
                    <a:solidFill>
                      <a:srgbClr val="666666"/>
                    </a:solidFill>
                    <a:latin typeface="Symbol" panose="05050102010706020507" pitchFamily="18" charset="2"/>
                  </a:rPr>
                  <a:t> </a:t>
                </a:r>
                <a:r>
                  <a:rPr lang="en-US" sz="1200" u="none" dirty="0" smtClean="0">
                    <a:solidFill>
                      <a:srgbClr val="666666"/>
                    </a:solidFill>
                    <a:latin typeface="Arial"/>
                  </a:rPr>
                  <a:t>density:</a:t>
                </a:r>
                <a:endParaRPr lang="en-US" sz="1200" u="none" dirty="0">
                  <a:solidFill>
                    <a:srgbClr val="666666"/>
                  </a:solidFill>
                  <a:latin typeface="Arial"/>
                </a:endParaRPr>
              </a:p>
              <a:p>
                <a:pPr marL="712788" lvl="3" indent="-238125" fontAlgn="auto">
                  <a:lnSpc>
                    <a:spcPts val="1800"/>
                  </a:lnSpc>
                  <a:spcBef>
                    <a:spcPts val="0"/>
                  </a:spcBef>
                  <a:spcAft>
                    <a:spcPts val="0"/>
                  </a:spcAft>
                  <a:buClr>
                    <a:srgbClr val="666666"/>
                  </a:buClr>
                  <a:buSzPct val="36000"/>
                  <a:buFont typeface="Arial" panose="020B0604020202020204" pitchFamily="34" charset="0"/>
                  <a:buChar char="•"/>
                </a:pPr>
                <a:r>
                  <a:rPr lang="en-US" i="0" u="none">
                    <a:solidFill>
                      <a:srgbClr val="666666"/>
                    </a:solidFill>
                    <a:latin typeface="Cambria Math" panose="02040503050406030204" pitchFamily="18" charset="0"/>
                  </a:rPr>
                  <a:t>𝐸_</a:t>
                </a:r>
                <a:r>
                  <a:rPr lang="en-US" b="0" i="0" u="none" smtClean="0">
                    <a:solidFill>
                      <a:srgbClr val="666666"/>
                    </a:solidFill>
                    <a:latin typeface="Cambria Math" panose="02040503050406030204" pitchFamily="18" charset="0"/>
                  </a:rPr>
                  <a:t>pinning</a:t>
                </a:r>
                <a:r>
                  <a:rPr lang="en-US" i="0" u="none">
                    <a:solidFill>
                      <a:srgbClr val="666666"/>
                    </a:solidFill>
                    <a:latin typeface="Cambria Math" panose="02040503050406030204" pitchFamily="18" charset="0"/>
                  </a:rPr>
                  <a:t>~∫1▒〖𝑉(𝑟)𝜌(𝑟) 𝑑^3 𝑟〗</a:t>
                </a:r>
                <a:endParaRPr lang="en-US" sz="1200" u="none" dirty="0">
                  <a:solidFill>
                    <a:srgbClr val="666666"/>
                  </a:solidFill>
                  <a:latin typeface="Arial"/>
                </a:endParaRPr>
              </a:p>
              <a:p>
                <a:pPr marL="712788" lvl="3" indent="-238125" algn="just" fontAlgn="auto">
                  <a:lnSpc>
                    <a:spcPts val="1800"/>
                  </a:lnSpc>
                  <a:spcBef>
                    <a:spcPts val="0"/>
                  </a:spcBef>
                  <a:spcAft>
                    <a:spcPts val="0"/>
                  </a:spcAft>
                  <a:buClr>
                    <a:srgbClr val="666666"/>
                  </a:buClr>
                  <a:buSzPct val="36000"/>
                  <a:buFont typeface="Arial" panose="020B0604020202020204" pitchFamily="34" charset="0"/>
                  <a:buChar char="•"/>
                </a:pPr>
                <a:r>
                  <a:rPr lang="en-US" sz="1200" u="none" dirty="0" smtClean="0">
                    <a:solidFill>
                      <a:srgbClr val="666666"/>
                    </a:solidFill>
                    <a:latin typeface="Arial"/>
                  </a:rPr>
                  <a:t>Generally </a:t>
                </a:r>
                <a:r>
                  <a:rPr lang="en-US" sz="1200" u="none" dirty="0" smtClean="0">
                    <a:solidFill>
                      <a:srgbClr val="666666"/>
                    </a:solidFill>
                    <a:latin typeface="Arial"/>
                  </a:rPr>
                  <a:t> </a:t>
                </a:r>
                <a:r>
                  <a:rPr lang="en-US" sz="1200" u="none" dirty="0" smtClean="0">
                    <a:solidFill>
                      <a:srgbClr val="666666"/>
                    </a:solidFill>
                    <a:latin typeface="Symbol" panose="05050102010706020507" pitchFamily="18" charset="2"/>
                    <a:sym typeface="Symbol" panose="05050102010706020507" pitchFamily="18" charset="2"/>
                  </a:rPr>
                  <a:t> </a:t>
                </a:r>
                <a:r>
                  <a:rPr lang="en-US" sz="1200" u="none" dirty="0" smtClean="0">
                    <a:solidFill>
                      <a:srgbClr val="666666"/>
                    </a:solidFill>
                    <a:latin typeface="Arial"/>
                  </a:rPr>
                  <a:t>&gt;</a:t>
                </a:r>
                <a:r>
                  <a:rPr lang="en-US" sz="1200" u="none" dirty="0" smtClean="0">
                    <a:solidFill>
                      <a:srgbClr val="666666"/>
                    </a:solidFill>
                    <a:latin typeface="Arial"/>
                  </a:rPr>
                  <a:t>a</a:t>
                </a:r>
                <a:r>
                  <a:rPr lang="en-US" sz="1200" u="none" baseline="-25000" dirty="0" smtClean="0">
                    <a:solidFill>
                      <a:srgbClr val="666666"/>
                    </a:solidFill>
                    <a:latin typeface="Arial"/>
                  </a:rPr>
                  <a:t>0</a:t>
                </a:r>
                <a:r>
                  <a:rPr lang="en-US" sz="1200" u="none" dirty="0" smtClean="0">
                    <a:solidFill>
                      <a:srgbClr val="666666"/>
                    </a:solidFill>
                    <a:latin typeface="Arial"/>
                  </a:rPr>
                  <a:t> </a:t>
                </a:r>
                <a:r>
                  <a:rPr lang="en-US" sz="1100" u="none" dirty="0">
                    <a:solidFill>
                      <a:srgbClr val="0070C0"/>
                    </a:solidFill>
                    <a:latin typeface="Arial"/>
                  </a:rPr>
                  <a:t>(a</a:t>
                </a:r>
                <a:r>
                  <a:rPr lang="en-US" sz="1100" u="none" baseline="-25000" dirty="0">
                    <a:solidFill>
                      <a:srgbClr val="0070C0"/>
                    </a:solidFill>
                    <a:latin typeface="Arial"/>
                  </a:rPr>
                  <a:t>0</a:t>
                </a:r>
                <a:r>
                  <a:rPr lang="en-US" sz="1100" i="1" u="none" dirty="0">
                    <a:solidFill>
                      <a:srgbClr val="0070C0"/>
                    </a:solidFill>
                  </a:rPr>
                  <a:t> ~ </a:t>
                </a:r>
                <a:r>
                  <a:rPr lang="en-US" sz="1100" i="1" u="none" dirty="0">
                    <a:solidFill>
                      <a:srgbClr val="0070C0"/>
                    </a:solidFill>
                    <a:sym typeface="Symbol" panose="05050102010706020507" pitchFamily="18" charset="2"/>
                  </a:rPr>
                  <a:t> </a:t>
                </a:r>
                <a:r>
                  <a:rPr lang="en-US" sz="1100" i="1" u="none" dirty="0" smtClean="0">
                    <a:solidFill>
                      <a:srgbClr val="0070C0"/>
                    </a:solidFill>
                  </a:rPr>
                  <a:t>pinning </a:t>
                </a:r>
                <a:r>
                  <a:rPr lang="en-US" sz="1100" i="1" u="none" dirty="0" smtClean="0">
                    <a:solidFill>
                      <a:srgbClr val="0070C0"/>
                    </a:solidFill>
                  </a:rPr>
                  <a:t>center)</a:t>
                </a:r>
                <a:endParaRPr lang="en-US" sz="1100" i="1" u="none" dirty="0">
                  <a:solidFill>
                    <a:srgbClr val="0070C0"/>
                  </a:solidFill>
                </a:endParaRPr>
              </a:p>
              <a:p>
                <a:pPr marL="712788" lvl="3" indent="-238125" algn="just" fontAlgn="auto">
                  <a:lnSpc>
                    <a:spcPts val="1800"/>
                  </a:lnSpc>
                  <a:spcBef>
                    <a:spcPts val="0"/>
                  </a:spcBef>
                  <a:spcAft>
                    <a:spcPts val="0"/>
                  </a:spcAft>
                  <a:buClr>
                    <a:srgbClr val="666666"/>
                  </a:buClr>
                  <a:buSzPct val="36000"/>
                  <a:buFont typeface="Arial" panose="020B0604020202020204" pitchFamily="34" charset="0"/>
                  <a:buChar char="•"/>
                </a:pPr>
                <a:r>
                  <a:rPr lang="en-US" sz="1200" u="none" dirty="0" smtClean="0">
                    <a:solidFill>
                      <a:srgbClr val="666666"/>
                    </a:solidFill>
                    <a:latin typeface="Arial"/>
                  </a:rPr>
                  <a:t>So one can work with mean values over </a:t>
                </a:r>
                <a:r>
                  <a:rPr lang="en-US" sz="1200" u="none" dirty="0" smtClean="0">
                    <a:solidFill>
                      <a:srgbClr val="666666"/>
                    </a:solidFill>
                    <a:latin typeface="Symbol" panose="05050102010706020507" pitchFamily="18" charset="2"/>
                    <a:sym typeface="Symbol" panose="05050102010706020507" pitchFamily="18" charset="2"/>
                  </a:rPr>
                  <a:t> </a:t>
                </a:r>
                <a:r>
                  <a:rPr lang="en-US" sz="1200" u="none" dirty="0" smtClean="0">
                    <a:solidFill>
                      <a:srgbClr val="666666"/>
                    </a:solidFill>
                    <a:latin typeface="Arial"/>
                  </a:rPr>
                  <a:t>(</a:t>
                </a:r>
                <a:r>
                  <a:rPr lang="en-US" sz="1200" u="none" dirty="0" smtClean="0">
                    <a:solidFill>
                      <a:srgbClr val="666666"/>
                    </a:solidFill>
                    <a:latin typeface="Arial"/>
                  </a:rPr>
                  <a:t>continuum model</a:t>
                </a:r>
                <a:r>
                  <a:rPr lang="en-US" sz="1200" u="none" dirty="0">
                    <a:solidFill>
                      <a:srgbClr val="666666"/>
                    </a:solidFill>
                    <a:latin typeface="Arial"/>
                  </a:rPr>
                  <a:t>/ </a:t>
                </a:r>
                <a:r>
                  <a:rPr lang="en-US" sz="1200" u="none" dirty="0" smtClean="0">
                    <a:solidFill>
                      <a:srgbClr val="666666"/>
                    </a:solidFill>
                    <a:latin typeface="Arial"/>
                  </a:rPr>
                  <a:t>Larkin volume)</a:t>
                </a:r>
              </a:p>
              <a:p>
                <a:endParaRPr lang="en-US" dirty="0"/>
              </a:p>
            </p:txBody>
          </p:sp>
        </mc:Fallback>
      </mc:AlternateContent>
      <p:sp>
        <p:nvSpPr>
          <p:cNvPr id="4" name="Espace réservé du numéro de diapositive 3"/>
          <p:cNvSpPr>
            <a:spLocks noGrp="1"/>
          </p:cNvSpPr>
          <p:nvPr>
            <p:ph type="sldNum" sz="quarter" idx="10"/>
          </p:nvPr>
        </p:nvSpPr>
        <p:spPr/>
        <p:txBody>
          <a:bodyPr/>
          <a:lstStyle/>
          <a:p>
            <a:pPr>
              <a:defRPr/>
            </a:pPr>
            <a:fld id="{8AF03764-6CE3-4656-9A9A-125D47382A45}" type="slidenum">
              <a:rPr lang="fr-FR" smtClean="0"/>
              <a:pPr>
                <a:defRPr/>
              </a:pPr>
              <a:t>11</a:t>
            </a:fld>
            <a:endParaRPr lang="fr-FR"/>
          </a:p>
        </p:txBody>
      </p:sp>
    </p:spTree>
    <p:extLst>
      <p:ext uri="{BB962C8B-B14F-4D97-AF65-F5344CB8AC3E}">
        <p14:creationId xmlns:p14="http://schemas.microsoft.com/office/powerpoint/2010/main" val="4262187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6"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826" y="3518865"/>
            <a:ext cx="8187638" cy="1432684"/>
          </a:xfrm>
          <a:prstGeom prst="rect">
            <a:avLst/>
          </a:prstGeom>
          <a:ln w="12700">
            <a:solidFill>
              <a:schemeClr val="accent1"/>
            </a:solidFill>
          </a:ln>
        </p:spPr>
      </p:pic>
    </p:spTree>
    <p:extLst>
      <p:ext uri="{BB962C8B-B14F-4D97-AF65-F5344CB8AC3E}">
        <p14:creationId xmlns:p14="http://schemas.microsoft.com/office/powerpoint/2010/main" val="1497603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1_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684312"/>
          </a:xfrm>
        </p:spPr>
        <p:txBody>
          <a:bodyPr/>
          <a:lstStyle>
            <a:lvl1pPr algn="ctr">
              <a:defRPr/>
            </a:lvl1pPr>
          </a:lstStyle>
          <a:p>
            <a:r>
              <a:rPr lang="fr-FR" dirty="0" smtClean="0"/>
              <a:t>Modifiez le style du titre</a:t>
            </a:r>
            <a:endParaRPr lang="en-US" dirty="0"/>
          </a:p>
        </p:txBody>
      </p:sp>
      <p:sp>
        <p:nvSpPr>
          <p:cNvPr id="3" name="Espace réservé du tableau 2"/>
          <p:cNvSpPr>
            <a:spLocks noGrp="1"/>
          </p:cNvSpPr>
          <p:nvPr>
            <p:ph type="tbl" idx="1"/>
          </p:nvPr>
        </p:nvSpPr>
        <p:spPr>
          <a:xfrm>
            <a:off x="663575" y="1052736"/>
            <a:ext cx="7885113" cy="5410200"/>
          </a:xfrm>
        </p:spPr>
        <p:txBody>
          <a:bodyPr/>
          <a:lstStyle/>
          <a:p>
            <a:endParaRPr lang="en-US" dirty="0"/>
          </a:p>
        </p:txBody>
      </p:sp>
    </p:spTree>
    <p:extLst>
      <p:ext uri="{BB962C8B-B14F-4D97-AF65-F5344CB8AC3E}">
        <p14:creationId xmlns:p14="http://schemas.microsoft.com/office/powerpoint/2010/main" val="37338352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6" name="Espace réservé du pied de page 4"/>
          <p:cNvSpPr>
            <a:spLocks noGrp="1"/>
          </p:cNvSpPr>
          <p:nvPr>
            <p:ph type="ftr" sz="quarter" idx="3"/>
          </p:nvPr>
        </p:nvSpPr>
        <p:spPr>
          <a:xfrm>
            <a:off x="2051720" y="6492875"/>
            <a:ext cx="5939824" cy="365125"/>
          </a:xfrm>
          <a:prstGeom prst="rect">
            <a:avLst/>
          </a:prstGeom>
        </p:spPr>
        <p:txBody>
          <a:bodyPr vert="horz" lIns="0" tIns="0" rIns="0" bIns="0" rtlCol="0" anchor="ctr"/>
          <a:lstStyle>
            <a:lvl1pPr algn="r">
              <a:defRPr sz="1000">
                <a:solidFill>
                  <a:srgbClr val="666666"/>
                </a:solidFill>
              </a:defRPr>
            </a:lvl1p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7"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sp>
        <p:nvSpPr>
          <p:cNvPr id="8" name="Espace réservé de la date 13"/>
          <p:cNvSpPr>
            <a:spLocks noGrp="1"/>
          </p:cNvSpPr>
          <p:nvPr>
            <p:ph type="dt" sz="half" idx="2"/>
          </p:nvPr>
        </p:nvSpPr>
        <p:spPr>
          <a:xfrm>
            <a:off x="576263" y="649737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Tree>
    <p:extLst>
      <p:ext uri="{BB962C8B-B14F-4D97-AF65-F5344CB8AC3E}">
        <p14:creationId xmlns:p14="http://schemas.microsoft.com/office/powerpoint/2010/main" val="28416789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solidFill>
                  <a:prstClr val="white"/>
                </a:solidFill>
              </a:rPr>
              <a:t>|  PAGE </a:t>
            </a:r>
            <a:fld id="{AEFB9B6D-867A-40B8-ACB0-35CC9F272C9C}" type="slidenum">
              <a:rPr lang="fr-FR" smtClean="0">
                <a:solidFill>
                  <a:prstClr val="white"/>
                </a:solidFill>
              </a:rPr>
              <a:pPr/>
              <a:t>‹N°›</a:t>
            </a:fld>
            <a:endParaRPr lang="fr-FR" dirty="0">
              <a:solidFill>
                <a:prstClr val="white"/>
              </a:solidFill>
            </a:endParaRPr>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smtClean="0">
                <a:solidFill>
                  <a:prstClr val="white"/>
                </a:solidFill>
              </a:rPr>
              <a:t>C.Z. Antoine-TTC Meeting- RIKEN</a:t>
            </a:r>
            <a:endParaRPr lang="fr-FR" dirty="0">
              <a:solidFill>
                <a:prstClr val="white"/>
              </a:solidFill>
            </a:endParaRPr>
          </a:p>
        </p:txBody>
      </p:sp>
    </p:spTree>
    <p:extLst>
      <p:ext uri="{BB962C8B-B14F-4D97-AF65-F5344CB8AC3E}">
        <p14:creationId xmlns:p14="http://schemas.microsoft.com/office/powerpoint/2010/main" val="523218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236464" cy="908720"/>
          </a:xfrm>
        </p:spPr>
        <p:txBody>
          <a:bodyPr/>
          <a:lstStyle>
            <a:lvl1pPr algn="ct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pied de page 11"/>
          <p:cNvSpPr>
            <a:spLocks noGrp="1"/>
          </p:cNvSpPr>
          <p:nvPr>
            <p:ph type="ftr" sz="quarter" idx="12"/>
          </p:nvPr>
        </p:nvSpPr>
        <p:spPr>
          <a:xfrm>
            <a:off x="2051720" y="6494132"/>
            <a:ext cx="5939824" cy="365125"/>
          </a:xfrm>
        </p:spPr>
        <p:txBody>
          <a:bodyPr/>
          <a:lstStyle>
            <a:lvl1pPr>
              <a:defRPr u="none"/>
            </a:lvl1pPr>
          </a:lstStyle>
          <a:p>
            <a:r>
              <a:rPr lang="fr-FR" smtClean="0"/>
              <a:t>C.Z. Antoine-TTC Meeting- RIKEN</a:t>
            </a:r>
            <a:endParaRPr lang="fr-FR" dirty="0"/>
          </a:p>
        </p:txBody>
      </p:sp>
      <p:sp>
        <p:nvSpPr>
          <p:cNvPr id="6" name="Espace réservé de la date 13"/>
          <p:cNvSpPr>
            <a:spLocks noGrp="1"/>
          </p:cNvSpPr>
          <p:nvPr>
            <p:ph type="dt" sz="half" idx="2"/>
          </p:nvPr>
        </p:nvSpPr>
        <p:spPr>
          <a:xfrm>
            <a:off x="576263" y="648362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
        <p:nvSpPr>
          <p:cNvPr id="9"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spTree>
    <p:extLst>
      <p:ext uri="{BB962C8B-B14F-4D97-AF65-F5344CB8AC3E}">
        <p14:creationId xmlns:p14="http://schemas.microsoft.com/office/powerpoint/2010/main" val="2702178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1043608" y="45119"/>
            <a:ext cx="7128792" cy="908720"/>
          </a:xfrm>
        </p:spPr>
        <p:txBody>
          <a:bodyPr/>
          <a:lstStyle>
            <a:lvl1pPr algn="ctr">
              <a:defRPr/>
            </a:lvl1p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11"/>
          <p:cNvSpPr>
            <a:spLocks noGrp="1"/>
          </p:cNvSpPr>
          <p:nvPr>
            <p:ph type="ftr" sz="quarter" idx="12"/>
          </p:nvPr>
        </p:nvSpPr>
        <p:spPr>
          <a:xfrm>
            <a:off x="2051720" y="6502841"/>
            <a:ext cx="5939824" cy="365125"/>
          </a:xfrm>
        </p:spPr>
        <p:txBody>
          <a:bodyPr/>
          <a:lstStyle>
            <a:lvl1pPr>
              <a:defRPr u="none"/>
            </a:lvl1pPr>
          </a:lstStyle>
          <a:p>
            <a:r>
              <a:rPr lang="fr-FR" smtClean="0"/>
              <a:t>C.Z. Antoine-TTC Meeting- RIKEN</a:t>
            </a:r>
            <a:endParaRPr lang="fr-FR" dirty="0"/>
          </a:p>
        </p:txBody>
      </p:sp>
      <p:sp>
        <p:nvSpPr>
          <p:cNvPr id="8" name="Espace réservé de la date 13"/>
          <p:cNvSpPr>
            <a:spLocks noGrp="1"/>
          </p:cNvSpPr>
          <p:nvPr>
            <p:ph type="dt" sz="half" idx="2"/>
          </p:nvPr>
        </p:nvSpPr>
        <p:spPr>
          <a:xfrm>
            <a:off x="576263" y="648362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
        <p:nvSpPr>
          <p:cNvPr id="9"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spTree>
    <p:extLst>
      <p:ext uri="{BB962C8B-B14F-4D97-AF65-F5344CB8AC3E}">
        <p14:creationId xmlns:p14="http://schemas.microsoft.com/office/powerpoint/2010/main" val="3034610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181800" cy="684312"/>
          </a:xfrm>
        </p:spPr>
        <p:txBody>
          <a:bodyPr/>
          <a:lstStyle>
            <a:lvl1pPr algn="ctr">
              <a:defRPr/>
            </a:lvl1pPr>
          </a:lstStyle>
          <a:p>
            <a:r>
              <a:rPr lang="fr-FR" dirty="0" smtClean="0"/>
              <a:t>Modifiez le style du titre</a:t>
            </a:r>
            <a:endParaRPr lang="en-US" dirty="0"/>
          </a:p>
        </p:txBody>
      </p:sp>
      <p:sp>
        <p:nvSpPr>
          <p:cNvPr id="6" name="Espace réservé du pied de page 11"/>
          <p:cNvSpPr>
            <a:spLocks noGrp="1"/>
          </p:cNvSpPr>
          <p:nvPr>
            <p:ph type="ftr" sz="quarter" idx="13"/>
          </p:nvPr>
        </p:nvSpPr>
        <p:spPr>
          <a:xfrm>
            <a:off x="2051720" y="6498468"/>
            <a:ext cx="5939824" cy="365125"/>
          </a:xfrm>
        </p:spPr>
        <p:txBody>
          <a:bodyPr/>
          <a:lstStyle>
            <a:lvl1pPr>
              <a:defRPr u="none"/>
            </a:lvl1pPr>
          </a:lstStyle>
          <a:p>
            <a:r>
              <a:rPr lang="fr-FR" smtClean="0"/>
              <a:t>C.Z. Antoine-TTC Meeting- RIKEN</a:t>
            </a:r>
            <a:endParaRPr lang="fr-FR" dirty="0"/>
          </a:p>
        </p:txBody>
      </p:sp>
      <p:sp>
        <p:nvSpPr>
          <p:cNvPr id="7" name="Espace réservé de la date 13"/>
          <p:cNvSpPr>
            <a:spLocks noGrp="1"/>
          </p:cNvSpPr>
          <p:nvPr>
            <p:ph type="dt" sz="half" idx="2"/>
          </p:nvPr>
        </p:nvSpPr>
        <p:spPr>
          <a:xfrm>
            <a:off x="576263" y="648362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
        <p:nvSpPr>
          <p:cNvPr id="8"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spTree>
    <p:extLst>
      <p:ext uri="{BB962C8B-B14F-4D97-AF65-F5344CB8AC3E}">
        <p14:creationId xmlns:p14="http://schemas.microsoft.com/office/powerpoint/2010/main" val="30950289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
        <p:nvSpPr>
          <p:cNvPr id="12" name="Espace réservé du pied de page 11"/>
          <p:cNvSpPr>
            <a:spLocks noGrp="1"/>
          </p:cNvSpPr>
          <p:nvPr>
            <p:ph type="ftr" sz="quarter" idx="12"/>
          </p:nvPr>
        </p:nvSpPr>
        <p:spPr>
          <a:xfrm>
            <a:off x="2051720" y="6485423"/>
            <a:ext cx="5939824" cy="365125"/>
          </a:xfrm>
        </p:spPr>
        <p:txBody>
          <a:bodyPr/>
          <a:lstStyle>
            <a:lvl1pPr>
              <a:defRPr u="none"/>
            </a:lvl1pPr>
          </a:lstStyle>
          <a:p>
            <a:r>
              <a:rPr lang="fr-FR" smtClean="0"/>
              <a:t>C.Z. Antoine-TTC Meeting- RIKEN</a:t>
            </a:r>
            <a:endParaRPr lang="fr-FR" dirty="0"/>
          </a:p>
        </p:txBody>
      </p:sp>
      <p:sp>
        <p:nvSpPr>
          <p:cNvPr id="7" name="Espace réservé de la date 13"/>
          <p:cNvSpPr>
            <a:spLocks noGrp="1"/>
          </p:cNvSpPr>
          <p:nvPr>
            <p:ph type="dt" sz="half" idx="2"/>
          </p:nvPr>
        </p:nvSpPr>
        <p:spPr>
          <a:xfrm>
            <a:off x="576263" y="648362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
        <p:nvSpPr>
          <p:cNvPr id="8"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spTree>
    <p:extLst>
      <p:ext uri="{BB962C8B-B14F-4D97-AF65-F5344CB8AC3E}">
        <p14:creationId xmlns:p14="http://schemas.microsoft.com/office/powerpoint/2010/main" val="2157280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extLst>
              <a:ext uri="{28A0092B-C50C-407E-A947-70E740481C1C}">
                <a14:useLocalDpi xmlns:a14="http://schemas.microsoft.com/office/drawing/2010/main" val="0"/>
              </a:ext>
            </a:extLst>
          </a:blip>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solidFill>
                  <a:prstClr val="white"/>
                </a:solidFill>
              </a:rPr>
              <a:t>|  PAGE </a:t>
            </a:r>
            <a:fld id="{AEFB9B6D-867A-40B8-ACB0-35CC9F272C9C}" type="slidenum">
              <a:rPr lang="fr-FR" smtClean="0">
                <a:solidFill>
                  <a:prstClr val="white"/>
                </a:solidFill>
              </a:rPr>
              <a:pPr/>
              <a:t>‹N°›</a:t>
            </a:fld>
            <a:endParaRPr lang="fr-FR" dirty="0">
              <a:solidFill>
                <a:prstClr val="white"/>
              </a:solidFill>
            </a:endParaRPr>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solidFill>
                  <a:prstClr val="white"/>
                </a:solidFill>
              </a:rPr>
              <a:t>C.Z. Antoine-TTC Meeting- RIKEN</a:t>
            </a:r>
            <a:endParaRPr lang="fr-FR" dirty="0">
              <a:solidFill>
                <a:prstClr val="white"/>
              </a:solidFill>
            </a:endParaRPr>
          </a:p>
        </p:txBody>
      </p:sp>
    </p:spTree>
    <p:extLst>
      <p:ext uri="{BB962C8B-B14F-4D97-AF65-F5344CB8AC3E}">
        <p14:creationId xmlns:p14="http://schemas.microsoft.com/office/powerpoint/2010/main" val="1200629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6" name="Titre 1"/>
          <p:cNvSpPr>
            <a:spLocks noGrp="1"/>
          </p:cNvSpPr>
          <p:nvPr>
            <p:ph type="title"/>
          </p:nvPr>
        </p:nvSpPr>
        <p:spPr>
          <a:xfrm>
            <a:off x="1187450" y="46038"/>
            <a:ext cx="6769100" cy="909637"/>
          </a:xfrm>
        </p:spPr>
        <p:txBody>
          <a:bodyPr/>
          <a:lstStyle/>
          <a:p>
            <a:r>
              <a:rPr lang="fr-FR" dirty="0" smtClean="0"/>
              <a:t>Modifiez le style du titre</a:t>
            </a:r>
            <a:endParaRPr lang="fr-FR" dirty="0"/>
          </a:p>
        </p:txBody>
      </p:sp>
      <p:sp>
        <p:nvSpPr>
          <p:cNvPr id="5" name="Espace réservé du pied de page 4"/>
          <p:cNvSpPr>
            <a:spLocks noGrp="1"/>
          </p:cNvSpPr>
          <p:nvPr>
            <p:ph type="ftr" sz="quarter" idx="3"/>
          </p:nvPr>
        </p:nvSpPr>
        <p:spPr>
          <a:xfrm>
            <a:off x="2051720" y="6492875"/>
            <a:ext cx="5939824" cy="365125"/>
          </a:xfrm>
          <a:prstGeom prst="rect">
            <a:avLst/>
          </a:prstGeom>
        </p:spPr>
        <p:txBody>
          <a:bodyPr vert="horz" lIns="0" tIns="0" rIns="0" bIns="0" rtlCol="0" anchor="ctr"/>
          <a:lstStyle>
            <a:lvl1pPr algn="r">
              <a:defRPr sz="1000">
                <a:solidFill>
                  <a:srgbClr val="666666"/>
                </a:solidFill>
              </a:defRPr>
            </a:lvl1p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8"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sp>
        <p:nvSpPr>
          <p:cNvPr id="9" name="Espace réservé de la date 13"/>
          <p:cNvSpPr>
            <a:spLocks noGrp="1"/>
          </p:cNvSpPr>
          <p:nvPr>
            <p:ph type="dt" sz="half" idx="2"/>
          </p:nvPr>
        </p:nvSpPr>
        <p:spPr>
          <a:xfrm>
            <a:off x="576263" y="649737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Tree>
    <p:extLst>
      <p:ext uri="{BB962C8B-B14F-4D97-AF65-F5344CB8AC3E}">
        <p14:creationId xmlns:p14="http://schemas.microsoft.com/office/powerpoint/2010/main" val="41933093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90600" y="0"/>
            <a:ext cx="7181800" cy="908720"/>
          </a:xfrm>
        </p:spPr>
        <p:txBody>
          <a:bodyPr/>
          <a:lstStyle/>
          <a:p>
            <a:r>
              <a:rPr lang="fr-FR" smtClean="0"/>
              <a:t>Modifiez le style du titre</a:t>
            </a:r>
            <a:endParaRPr lang="en-US"/>
          </a:p>
        </p:txBody>
      </p:sp>
      <p:sp>
        <p:nvSpPr>
          <p:cNvPr id="3" name="Espace réservé du texte 2"/>
          <p:cNvSpPr>
            <a:spLocks noGrp="1"/>
          </p:cNvSpPr>
          <p:nvPr>
            <p:ph type="body" sz="half" idx="1"/>
          </p:nvPr>
        </p:nvSpPr>
        <p:spPr>
          <a:xfrm>
            <a:off x="647327" y="1196752"/>
            <a:ext cx="3865563" cy="530450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u contenu 3"/>
          <p:cNvSpPr>
            <a:spLocks noGrp="1"/>
          </p:cNvSpPr>
          <p:nvPr>
            <p:ph sz="quarter" idx="2"/>
          </p:nvPr>
        </p:nvSpPr>
        <p:spPr>
          <a:xfrm>
            <a:off x="4665290" y="1196752"/>
            <a:ext cx="3867150"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4665290" y="3978052"/>
            <a:ext cx="3867150" cy="252320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3"/>
          <p:cNvSpPr>
            <a:spLocks noGrp="1"/>
          </p:cNvSpPr>
          <p:nvPr>
            <p:ph type="dt" sz="half" idx="10"/>
          </p:nvPr>
        </p:nvSpPr>
        <p:spPr>
          <a:xfrm>
            <a:off x="576263" y="6502841"/>
            <a:ext cx="1450975" cy="365125"/>
          </a:xfrm>
          <a:prstGeom prst="rect">
            <a:avLst/>
          </a:prstGeom>
        </p:spPr>
        <p:txBody>
          <a:bodyPr/>
          <a:lstStyle>
            <a:lvl1pPr>
              <a:defRPr lang="fr-FR" sz="1000" u="none" kern="1200" cap="none" dirty="0" smtClean="0">
                <a:solidFill>
                  <a:srgbClr val="666666"/>
                </a:solidFill>
                <a:latin typeface="+mn-lt"/>
                <a:ea typeface="+mn-ea"/>
                <a:cs typeface="+mn-cs"/>
              </a:defRPr>
            </a:lvl1pPr>
          </a:lstStyle>
          <a:p>
            <a:pPr>
              <a:defRPr/>
            </a:pPr>
            <a:r>
              <a:rPr lang="fr-FR" smtClean="0"/>
              <a:t>2018-06</a:t>
            </a:r>
            <a:endParaRPr lang="en-US" dirty="0"/>
          </a:p>
        </p:txBody>
      </p:sp>
      <p:sp>
        <p:nvSpPr>
          <p:cNvPr id="7" name="Espace réservé du pied de page 4"/>
          <p:cNvSpPr>
            <a:spLocks noGrp="1"/>
          </p:cNvSpPr>
          <p:nvPr>
            <p:ph type="ftr" sz="quarter" idx="11"/>
          </p:nvPr>
        </p:nvSpPr>
        <p:spPr>
          <a:xfrm>
            <a:off x="2051050" y="6502841"/>
            <a:ext cx="5940425" cy="365125"/>
          </a:xfrm>
        </p:spPr>
        <p:txBody>
          <a:bodyPr/>
          <a:lstStyle>
            <a:lvl1pPr>
              <a:defRPr u="none"/>
            </a:lvl1pPr>
          </a:lstStyle>
          <a:p>
            <a:pPr>
              <a:defRPr/>
            </a:pPr>
            <a:r>
              <a:rPr lang="fr-FR" smtClean="0"/>
              <a:t>C.Z. Antoine-TTC Meeting- RIKEN</a:t>
            </a:r>
            <a:endParaRPr lang="fr-FR" dirty="0"/>
          </a:p>
        </p:txBody>
      </p:sp>
      <p:sp>
        <p:nvSpPr>
          <p:cNvPr id="8" name="Espace réservé du numéro de diapositive 5"/>
          <p:cNvSpPr>
            <a:spLocks noGrp="1"/>
          </p:cNvSpPr>
          <p:nvPr>
            <p:ph type="sldNum" sz="quarter" idx="12"/>
          </p:nvPr>
        </p:nvSpPr>
        <p:spPr>
          <a:xfrm>
            <a:off x="8024813" y="6501254"/>
            <a:ext cx="1119187" cy="365125"/>
          </a:xfrm>
        </p:spPr>
        <p:txBody>
          <a:bodyPr/>
          <a:lstStyle>
            <a:lvl1pPr>
              <a:defRPr u="none"/>
            </a:lvl1pPr>
          </a:lstStyle>
          <a:p>
            <a:pPr>
              <a:defRPr/>
            </a:pPr>
            <a:r>
              <a:rPr lang="fr-FR" smtClean="0"/>
              <a:t>|  PAGE </a:t>
            </a:r>
            <a:fld id="{8CADEDB1-774E-4026-9688-CF6FA26D2D04}" type="slidenum">
              <a:rPr lang="fr-FR" smtClean="0"/>
              <a:pPr>
                <a:defRPr/>
              </a:pPr>
              <a:t>‹N°›</a:t>
            </a:fld>
            <a:endParaRPr lang="fr-FR"/>
          </a:p>
        </p:txBody>
      </p:sp>
    </p:spTree>
    <p:extLst>
      <p:ext uri="{BB962C8B-B14F-4D97-AF65-F5344CB8AC3E}">
        <p14:creationId xmlns:p14="http://schemas.microsoft.com/office/powerpoint/2010/main" val="3852161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007944" y="15231"/>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492875"/>
            <a:ext cx="5939824" cy="365125"/>
          </a:xfrm>
          <a:prstGeom prst="rect">
            <a:avLst/>
          </a:prstGeom>
        </p:spPr>
        <p:txBody>
          <a:bodyPr vert="horz" lIns="0" tIns="0" rIns="0" bIns="0" rtlCol="0" anchor="ctr"/>
          <a:lstStyle>
            <a:lvl1pPr algn="r">
              <a:defRPr sz="1000">
                <a:solidFill>
                  <a:srgbClr val="666666"/>
                </a:solidFill>
              </a:defRPr>
            </a:lvl1p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6" name="Espace réservé du numéro de diapositive 5"/>
          <p:cNvSpPr>
            <a:spLocks noGrp="1"/>
          </p:cNvSpPr>
          <p:nvPr>
            <p:ph type="sldNum" sz="quarter" idx="4"/>
          </p:nvPr>
        </p:nvSpPr>
        <p:spPr>
          <a:xfrm>
            <a:off x="8025304" y="6491281"/>
            <a:ext cx="1118696" cy="365125"/>
          </a:xfrm>
          <a:prstGeom prst="rect">
            <a:avLst/>
          </a:prstGeom>
        </p:spPr>
        <p:txBody>
          <a:bodyPr vert="horz" lIns="0" tIns="0" rIns="0" bIns="0" rtlCol="0" anchor="ctr"/>
          <a:lstStyle>
            <a:lvl1pPr algn="l">
              <a:defRPr sz="1000">
                <a:solidFill>
                  <a:srgbClr val="666666"/>
                </a:solidFill>
              </a:defRPr>
            </a:lvl1p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‹N°›</a:t>
            </a:fld>
            <a:endParaRPr lang="fr-FR" u="none" dirty="0">
              <a:latin typeface="Arial"/>
              <a:cs typeface="+mn-cs"/>
            </a:endParaRPr>
          </a:p>
        </p:txBody>
      </p:sp>
      <p:pic>
        <p:nvPicPr>
          <p:cNvPr id="2050" name="Picture 2" descr="C:\Users\eb137366\Downloads\irfu_signatur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4408" y="155313"/>
            <a:ext cx="646061" cy="644922"/>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e la date 13"/>
          <p:cNvSpPr>
            <a:spLocks noGrp="1"/>
          </p:cNvSpPr>
          <p:nvPr>
            <p:ph type="dt" sz="half" idx="2"/>
          </p:nvPr>
        </p:nvSpPr>
        <p:spPr>
          <a:xfrm>
            <a:off x="576263" y="6497377"/>
            <a:ext cx="1450975" cy="365125"/>
          </a:xfrm>
          <a:prstGeom prst="rect">
            <a:avLst/>
          </a:prstGeom>
        </p:spPr>
        <p:txBody>
          <a:bodyPr vert="horz" lIns="0" tIns="0" rIns="0" bIns="0" rtlCol="0" anchor="ctr"/>
          <a:lstStyle>
            <a:lvl1pPr>
              <a:defRPr lang="fr-FR" sz="1000" u="none" smtClean="0">
                <a:solidFill>
                  <a:srgbClr val="666666"/>
                </a:solidFill>
              </a:defRPr>
            </a:lvl1pPr>
          </a:lstStyle>
          <a:p>
            <a:pPr algn="r"/>
            <a:r>
              <a:rPr lang="fr-FR" smtClean="0"/>
              <a:t>2018-06</a:t>
            </a:r>
            <a:endParaRPr dirty="0"/>
          </a:p>
        </p:txBody>
      </p:sp>
    </p:spTree>
    <p:extLst>
      <p:ext uri="{BB962C8B-B14F-4D97-AF65-F5344CB8AC3E}">
        <p14:creationId xmlns:p14="http://schemas.microsoft.com/office/powerpoint/2010/main" val="1094093025"/>
      </p:ext>
    </p:extLst>
  </p:cSld>
  <p:clrMap bg1="lt1" tx1="dk1" bg2="lt2" tx2="dk2" accent1="accent1" accent2="accent2" accent3="accent3" accent4="accent4" accent5="accent5" accent6="accent6" hlink="hlink" folHlink="folHlink"/>
  <p:sldLayoutIdLst>
    <p:sldLayoutId id="2147483886" r:id="rId1"/>
    <p:sldLayoutId id="2147483888" r:id="rId2"/>
    <p:sldLayoutId id="2147483889" r:id="rId3"/>
    <p:sldLayoutId id="2147483890" r:id="rId4"/>
    <p:sldLayoutId id="2147483897" r:id="rId5"/>
    <p:sldLayoutId id="2147483895" r:id="rId6"/>
    <p:sldLayoutId id="2147483896" r:id="rId7"/>
    <p:sldLayoutId id="2147483912" r:id="rId8"/>
    <p:sldLayoutId id="2147483959" r:id="rId9"/>
    <p:sldLayoutId id="2147483980" r:id="rId10"/>
    <p:sldLayoutId id="2147483981" r:id="rId11"/>
  </p:sldLayoutIdLst>
  <p:timing>
    <p:tnLst>
      <p:par>
        <p:cTn id="1" dur="indefinite" restart="never" nodeType="tmRoot"/>
      </p:par>
    </p:tnLst>
  </p:timing>
  <p:hf hdr="0"/>
  <p:txStyles>
    <p:titleStyle>
      <a:lvl1pPr algn="ctr"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5"/>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0.emf"/><Relationship Id="rId5" Type="http://schemas.openxmlformats.org/officeDocument/2006/relationships/image" Target="../media/image49.png"/><Relationship Id="rId10" Type="http://schemas.openxmlformats.org/officeDocument/2006/relationships/image" Target="../media/image290.png"/><Relationship Id="rId4" Type="http://schemas.openxmlformats.org/officeDocument/2006/relationships/image" Target="../media/image48.wmf"/><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www.slideshare.net/vamsikrishna393950/stress-fields-around-dislocation/" TargetMode="External"/><Relationship Id="rId5" Type="http://schemas.openxmlformats.org/officeDocument/2006/relationships/image" Target="../media/image3.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vrws.de/srf2017/talks/tuxba05_talk.pdf" TargetMode="External"/><Relationship Id="rId5" Type="http://schemas.openxmlformats.org/officeDocument/2006/relationships/image" Target="../media/image61.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arXiv%20preprint%20arXiv:1501.07142,%202015%20-%20arxiv.org" TargetMode="External"/><Relationship Id="rId13" Type="http://schemas.openxmlformats.org/officeDocument/2006/relationships/hyperlink" Target="http://slideplayer.com/slide/4969419/" TargetMode="External"/><Relationship Id="rId3" Type="http://schemas.openxmlformats.org/officeDocument/2006/relationships/image" Target="../media/image71.png"/><Relationship Id="rId7" Type="http://schemas.openxmlformats.org/officeDocument/2006/relationships/hyperlink" Target="http://www.helmholtz-berlin.de/media/media/spezial/events/srf2009/Tutorials/w_singer_material_fabrication_and_qna.pdf" TargetMode="External"/><Relationship Id="rId12" Type="http://schemas.openxmlformats.org/officeDocument/2006/relationships/hyperlink" Target="http://irfu.cea.fr/Phocea/file.php?class=pisp&amp;reload=1386259048&amp;file=claire.antoine/files/53/T_2013_04_Tutorial_ess.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irfu.cea.fr/Phocea/file.php?class=pisp&amp;reload=1386259048&amp;file=claire.antoine/files/53/T_2013_04_Erice_tutorial.pptx" TargetMode="External"/><Relationship Id="rId5" Type="http://schemas.openxmlformats.org/officeDocument/2006/relationships/image" Target="../media/image3.png"/><Relationship Id="rId10" Type="http://schemas.openxmlformats.org/officeDocument/2006/relationships/hyperlink" Target="http://irfu.cea.fr/Phocea/file.php?class=pisp&amp;reload=1386259048&amp;file=claire.antoine/files/53/T_2011_tutorial_SRF_mater_Surf.pptx" TargetMode="External"/><Relationship Id="rId4" Type="http://schemas.openxmlformats.org/officeDocument/2006/relationships/hyperlink" Target="http://cds.cern.ch/record/1472363/files/?ln=fr" TargetMode="External"/><Relationship Id="rId9" Type="http://schemas.openxmlformats.org/officeDocument/2006/relationships/hyperlink" Target="http://lss.fnal.gov/archive/test-tm/2000/fermilab-tm-2503-td.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gif"/><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5.w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6.wmf"/></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9.jpe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81.jpeg"/><Relationship Id="rId4" Type="http://schemas.openxmlformats.org/officeDocument/2006/relationships/image" Target="../media/image78.jpeg"/><Relationship Id="rId9" Type="http://schemas.microsoft.com/office/2007/relationships/hdphoto" Target="../media/hdphoto5.wdp"/></Relationships>
</file>

<file path=ppt/slides/_rels/slide27.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18" Type="http://schemas.openxmlformats.org/officeDocument/2006/relationships/image" Target="../media/image97.jpeg"/><Relationship Id="rId26" Type="http://schemas.openxmlformats.org/officeDocument/2006/relationships/image" Target="../media/image105.jpeg"/><Relationship Id="rId3" Type="http://schemas.openxmlformats.org/officeDocument/2006/relationships/image" Target="../media/image82.jpeg"/><Relationship Id="rId21" Type="http://schemas.openxmlformats.org/officeDocument/2006/relationships/image" Target="../media/image100.jpeg"/><Relationship Id="rId7" Type="http://schemas.openxmlformats.org/officeDocument/2006/relationships/image" Target="../media/image86.jpeg"/><Relationship Id="rId12" Type="http://schemas.openxmlformats.org/officeDocument/2006/relationships/image" Target="../media/image91.jpeg"/><Relationship Id="rId17" Type="http://schemas.openxmlformats.org/officeDocument/2006/relationships/image" Target="../media/image96.jpeg"/><Relationship Id="rId25" Type="http://schemas.openxmlformats.org/officeDocument/2006/relationships/image" Target="../media/image104.jpeg"/><Relationship Id="rId2" Type="http://schemas.openxmlformats.org/officeDocument/2006/relationships/image" Target="../media/image3.png"/><Relationship Id="rId16" Type="http://schemas.openxmlformats.org/officeDocument/2006/relationships/image" Target="../media/image95.jpeg"/><Relationship Id="rId20" Type="http://schemas.openxmlformats.org/officeDocument/2006/relationships/image" Target="../media/image99.jpeg"/><Relationship Id="rId1" Type="http://schemas.openxmlformats.org/officeDocument/2006/relationships/slideLayout" Target="../slideLayouts/slideLayout8.xml"/><Relationship Id="rId6" Type="http://schemas.openxmlformats.org/officeDocument/2006/relationships/image" Target="../media/image85.jpeg"/><Relationship Id="rId11" Type="http://schemas.openxmlformats.org/officeDocument/2006/relationships/image" Target="../media/image90.jpeg"/><Relationship Id="rId24" Type="http://schemas.openxmlformats.org/officeDocument/2006/relationships/image" Target="../media/image103.jpeg"/><Relationship Id="rId5" Type="http://schemas.openxmlformats.org/officeDocument/2006/relationships/image" Target="../media/image84.jpeg"/><Relationship Id="rId15" Type="http://schemas.openxmlformats.org/officeDocument/2006/relationships/image" Target="../media/image94.jpeg"/><Relationship Id="rId23" Type="http://schemas.openxmlformats.org/officeDocument/2006/relationships/image" Target="../media/image102.jpeg"/><Relationship Id="rId10" Type="http://schemas.openxmlformats.org/officeDocument/2006/relationships/image" Target="../media/image89.jpeg"/><Relationship Id="rId19" Type="http://schemas.openxmlformats.org/officeDocument/2006/relationships/image" Target="../media/image98.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3.jpeg"/><Relationship Id="rId22" Type="http://schemas.openxmlformats.org/officeDocument/2006/relationships/image" Target="../media/image10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9.gif"/><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hyperlink" Target="//upload.wikimedia.org/wikipedia/commons/7/7b/Joint_de_faible_desorientation.sv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2.jpeg"/><Relationship Id="rId4" Type="http://schemas.openxmlformats.org/officeDocument/2006/relationships/hyperlink" Target="//upload.wikimedia.org/wikipedia/commons/2/2f/Solution_solide_substitution_insertion_2d.svg" TargetMode="External"/><Relationship Id="rId9" Type="http://schemas.openxmlformats.org/officeDocument/2006/relationships/image" Target="../media/image31.png"/><Relationship Id="rId14" Type="http://schemas.openxmlformats.org/officeDocument/2006/relationships/hyperlink" Target="http://fr.m.wikiversity.org/wiki/Fichier:Joint_de_grain_reseau_coincidence.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accelconf.web.cern.ch/AccelConf/srf2009/posters/tuppo071_poster.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620688"/>
            <a:ext cx="4788464" cy="2664296"/>
          </a:xfrm>
        </p:spPr>
        <p:txBody>
          <a:bodyPr/>
          <a:lstStyle/>
          <a:p>
            <a:r>
              <a:rPr lang="en-US" noProof="0" dirty="0" smtClean="0"/>
              <a:t>The importance of recrystallization</a:t>
            </a:r>
            <a:br>
              <a:rPr lang="en-US" noProof="0" dirty="0" smtClean="0"/>
            </a:br>
            <a:r>
              <a:rPr lang="en-US" cap="none" dirty="0"/>
              <a:t>How it explains Pinning, Q-disease, variability of N doping</a:t>
            </a:r>
            <a:r>
              <a:rPr lang="en-US" dirty="0"/>
              <a:t>….</a:t>
            </a:r>
            <a:br>
              <a:rPr lang="en-US" dirty="0"/>
            </a:br>
            <a:endParaRPr lang="en-US" noProof="0" dirty="0"/>
          </a:p>
        </p:txBody>
      </p:sp>
      <p:sp>
        <p:nvSpPr>
          <p:cNvPr id="3" name="Espace réservé du texte 2"/>
          <p:cNvSpPr>
            <a:spLocks noGrp="1"/>
          </p:cNvSpPr>
          <p:nvPr>
            <p:ph type="body" sz="quarter" idx="13"/>
          </p:nvPr>
        </p:nvSpPr>
        <p:spPr/>
        <p:txBody>
          <a:bodyPr/>
          <a:lstStyle/>
          <a:p>
            <a:r>
              <a:rPr lang="en-US" noProof="0" dirty="0" smtClean="0"/>
              <a:t>TTC Meeting Riken 2018 </a:t>
            </a:r>
            <a:r>
              <a:rPr lang="en-US" noProof="0" dirty="0" err="1" smtClean="0"/>
              <a:t>june</a:t>
            </a:r>
            <a:endParaRPr lang="en-US" noProof="0" dirty="0"/>
          </a:p>
        </p:txBody>
      </p:sp>
      <p:sp>
        <p:nvSpPr>
          <p:cNvPr id="4" name="Sous-titre 3"/>
          <p:cNvSpPr>
            <a:spLocks noGrp="1"/>
          </p:cNvSpPr>
          <p:nvPr>
            <p:ph type="subTitle" idx="1"/>
          </p:nvPr>
        </p:nvSpPr>
        <p:spPr/>
        <p:txBody>
          <a:bodyPr/>
          <a:lstStyle/>
          <a:p>
            <a:r>
              <a:rPr lang="en-US" cap="none" noProof="0" dirty="0" smtClean="0"/>
              <a:t>C.Z. Antoine</a:t>
            </a:r>
            <a:endParaRPr lang="en-US" noProof="0" dirty="0"/>
          </a:p>
        </p:txBody>
      </p:sp>
    </p:spTree>
    <p:extLst>
      <p:ext uri="{BB962C8B-B14F-4D97-AF65-F5344CB8AC3E}">
        <p14:creationId xmlns:p14="http://schemas.microsoft.com/office/powerpoint/2010/main" val="119974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élogramme 3"/>
          <p:cNvSpPr/>
          <p:nvPr/>
        </p:nvSpPr>
        <p:spPr>
          <a:xfrm>
            <a:off x="1403648" y="5949280"/>
            <a:ext cx="7416824" cy="360040"/>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en-US" dirty="0" smtClean="0"/>
              <a:t>Important defects in SC </a:t>
            </a:r>
            <a:r>
              <a:rPr lang="en-US" dirty="0" err="1" smtClean="0"/>
              <a:t>N</a:t>
            </a:r>
            <a:r>
              <a:rPr lang="en-US" cap="none" dirty="0" err="1" smtClean="0"/>
              <a:t>b</a:t>
            </a:r>
            <a:r>
              <a:rPr lang="en-US" dirty="0" smtClean="0"/>
              <a:t> ?</a:t>
            </a:r>
            <a:endParaRPr lang="en-US" dirty="0"/>
          </a:p>
        </p:txBody>
      </p:sp>
      <p:sp>
        <p:nvSpPr>
          <p:cNvPr id="3" name="Espace réservé du contenu 2"/>
          <p:cNvSpPr>
            <a:spLocks noGrp="1"/>
          </p:cNvSpPr>
          <p:nvPr>
            <p:ph idx="4294967295"/>
          </p:nvPr>
        </p:nvSpPr>
        <p:spPr>
          <a:xfrm>
            <a:off x="663575" y="1325563"/>
            <a:ext cx="8480425" cy="1949450"/>
          </a:xfrm>
        </p:spPr>
        <p:txBody>
          <a:bodyPr/>
          <a:lstStyle/>
          <a:p>
            <a:r>
              <a:rPr lang="en-US" sz="1800" dirty="0" smtClean="0"/>
              <a:t>Morphologic defects (pores, steps, facets…): field enhancement</a:t>
            </a:r>
          </a:p>
          <a:p>
            <a:endParaRPr lang="en-US" sz="1800" dirty="0" smtClean="0"/>
          </a:p>
          <a:p>
            <a:endParaRPr lang="en-US" sz="1800" dirty="0"/>
          </a:p>
          <a:p>
            <a:endParaRPr lang="en-US" sz="1050" dirty="0" smtClean="0"/>
          </a:p>
          <a:p>
            <a:pPr marL="923925" lvl="1" indent="0">
              <a:lnSpc>
                <a:spcPct val="100000"/>
              </a:lnSpc>
              <a:spcAft>
                <a:spcPts val="400"/>
              </a:spcAft>
              <a:buNone/>
            </a:pPr>
            <a:endParaRPr lang="en-US" sz="1800" dirty="0" smtClean="0">
              <a:solidFill>
                <a:schemeClr val="tx2"/>
              </a:solidFill>
            </a:endParaRPr>
          </a:p>
          <a:p>
            <a:pPr marL="923925" lvl="1" indent="0">
              <a:lnSpc>
                <a:spcPct val="100000"/>
              </a:lnSpc>
              <a:spcAft>
                <a:spcPts val="400"/>
              </a:spcAft>
              <a:buNone/>
            </a:pPr>
            <a:r>
              <a:rPr lang="en-US" sz="1800" dirty="0" smtClean="0">
                <a:solidFill>
                  <a:schemeClr val="tx2"/>
                </a:solidFill>
              </a:rPr>
              <a:t>Site </a:t>
            </a:r>
            <a:r>
              <a:rPr lang="en-US" sz="1800" dirty="0">
                <a:solidFill>
                  <a:schemeClr val="tx2"/>
                </a:solidFill>
              </a:rPr>
              <a:t>with depressed superconductivity: NC, SC but local change of </a:t>
            </a:r>
            <a:r>
              <a:rPr lang="en-US" sz="1800" dirty="0">
                <a:solidFill>
                  <a:schemeClr val="tx2"/>
                </a:solidFill>
                <a:latin typeface="Symbol" panose="05050102010706020507" pitchFamily="18" charset="2"/>
              </a:rPr>
              <a:t>k, x</a:t>
            </a:r>
            <a:r>
              <a:rPr lang="en-US" sz="1800" dirty="0">
                <a:solidFill>
                  <a:schemeClr val="tx2"/>
                </a:solidFill>
              </a:rPr>
              <a:t>...) </a:t>
            </a:r>
          </a:p>
          <a:p>
            <a:pPr lvl="1" eaLnBrk="0" hangingPunct="0">
              <a:lnSpc>
                <a:spcPct val="100000"/>
              </a:lnSpc>
              <a:spcBef>
                <a:spcPts val="600"/>
              </a:spcBef>
            </a:pPr>
            <a:endParaRPr lang="en-US" sz="1200" b="1" dirty="0" smtClean="0">
              <a:solidFill>
                <a:srgbClr val="000000"/>
              </a:solidFill>
              <a:ea typeface="SimSun" pitchFamily="2" charset="-122"/>
            </a:endParaRPr>
          </a:p>
          <a:p>
            <a:pPr lvl="1" eaLnBrk="0" hangingPunct="0">
              <a:lnSpc>
                <a:spcPct val="100000"/>
              </a:lnSpc>
              <a:spcBef>
                <a:spcPts val="600"/>
              </a:spcBef>
            </a:pPr>
            <a:endParaRPr lang="en-US" sz="1200" b="1" dirty="0">
              <a:solidFill>
                <a:srgbClr val="000000"/>
              </a:solidFill>
              <a:ea typeface="SimSun" pitchFamily="2" charset="-122"/>
            </a:endParaRPr>
          </a:p>
          <a:p>
            <a:pPr lvl="1" eaLnBrk="0" hangingPunct="0">
              <a:spcBef>
                <a:spcPts val="600"/>
              </a:spcBef>
            </a:pPr>
            <a:endParaRPr lang="en-US" b="1" dirty="0" smtClean="0">
              <a:solidFill>
                <a:srgbClr val="000000"/>
              </a:solidFill>
              <a:ea typeface="SimSun" pitchFamily="2" charset="-122"/>
            </a:endParaRPr>
          </a:p>
          <a:p>
            <a:pPr lvl="1" eaLnBrk="0" hangingPunct="0">
              <a:spcBef>
                <a:spcPts val="600"/>
              </a:spcBef>
            </a:pPr>
            <a:r>
              <a:rPr lang="en-US" b="1" dirty="0" smtClean="0">
                <a:solidFill>
                  <a:srgbClr val="000000"/>
                </a:solidFill>
                <a:ea typeface="SimSun" pitchFamily="2" charset="-122"/>
              </a:rPr>
              <a:t>NB. Same </a:t>
            </a:r>
            <a:r>
              <a:rPr lang="en-US" b="1" dirty="0">
                <a:solidFill>
                  <a:srgbClr val="000000"/>
                </a:solidFill>
                <a:ea typeface="SimSun" pitchFamily="2" charset="-122"/>
              </a:rPr>
              <a:t>defects can =&gt; early penetration of </a:t>
            </a:r>
            <a:r>
              <a:rPr lang="en-US" b="1" dirty="0" err="1">
                <a:solidFill>
                  <a:srgbClr val="000000"/>
                </a:solidFill>
                <a:ea typeface="SimSun" pitchFamily="2" charset="-122"/>
              </a:rPr>
              <a:t>Vx</a:t>
            </a:r>
            <a:r>
              <a:rPr lang="en-US" b="1" dirty="0">
                <a:solidFill>
                  <a:srgbClr val="000000"/>
                </a:solidFill>
                <a:ea typeface="SimSun" pitchFamily="2" charset="-122"/>
              </a:rPr>
              <a:t>  (surface) and/or pinning of </a:t>
            </a:r>
            <a:r>
              <a:rPr lang="en-US" b="1" dirty="0" err="1">
                <a:solidFill>
                  <a:srgbClr val="000000"/>
                </a:solidFill>
                <a:ea typeface="SimSun" pitchFamily="2" charset="-122"/>
              </a:rPr>
              <a:t>Vx</a:t>
            </a:r>
            <a:r>
              <a:rPr lang="en-US" b="1" dirty="0">
                <a:solidFill>
                  <a:srgbClr val="000000"/>
                </a:solidFill>
                <a:ea typeface="SimSun" pitchFamily="2" charset="-122"/>
              </a:rPr>
              <a:t> (bulk) !</a:t>
            </a:r>
          </a:p>
          <a:p>
            <a:pPr>
              <a:lnSpc>
                <a:spcPct val="200000"/>
              </a:lnSpc>
            </a:pPr>
            <a:endParaRPr lang="en-US" sz="1800" dirty="0" smtClean="0"/>
          </a:p>
          <a:p>
            <a:pPr>
              <a:lnSpc>
                <a:spcPct val="200000"/>
              </a:lnSpc>
            </a:pPr>
            <a:endParaRPr lang="en-US" sz="600" dirty="0" smtClean="0"/>
          </a:p>
          <a:p>
            <a:endParaRPr lang="en-US" sz="600" dirty="0" smtClean="0"/>
          </a:p>
          <a:p>
            <a:pPr>
              <a:lnSpc>
                <a:spcPct val="300000"/>
              </a:lnSpc>
            </a:pPr>
            <a:r>
              <a:rPr lang="en-US" sz="1800" dirty="0" smtClean="0"/>
              <a:t>Elastic strain also favors light elements (H, C, N ,O…) segregation !!!!!</a:t>
            </a:r>
          </a:p>
        </p:txBody>
      </p:sp>
      <p:grpSp>
        <p:nvGrpSpPr>
          <p:cNvPr id="6" name="Groupe 5"/>
          <p:cNvGrpSpPr/>
          <p:nvPr/>
        </p:nvGrpSpPr>
        <p:grpSpPr>
          <a:xfrm>
            <a:off x="263875" y="1836165"/>
            <a:ext cx="7158058" cy="643321"/>
            <a:chOff x="342736" y="2145883"/>
            <a:chExt cx="7158058" cy="643321"/>
          </a:xfrm>
        </p:grpSpPr>
        <p:sp>
          <p:nvSpPr>
            <p:cNvPr id="7" name="Rectangle 6"/>
            <p:cNvSpPr/>
            <p:nvPr/>
          </p:nvSpPr>
          <p:spPr>
            <a:xfrm>
              <a:off x="1115616" y="2240868"/>
              <a:ext cx="2130934" cy="548336"/>
            </a:xfrm>
            <a:prstGeom prst="rect">
              <a:avLst/>
            </a:prstGeom>
            <a:gradFill flip="none" rotWithShape="1">
              <a:gsLst>
                <a:gs pos="0">
                  <a:srgbClr val="D2DA7A">
                    <a:lumMod val="40000"/>
                    <a:lumOff val="60000"/>
                  </a:srgbClr>
                </a:gs>
                <a:gs pos="17000">
                  <a:srgbClr val="D2DA7A">
                    <a:lumMod val="95000"/>
                    <a:lumOff val="5000"/>
                  </a:srgbClr>
                </a:gs>
                <a:gs pos="100000">
                  <a:srgbClr val="D2DA7A">
                    <a:lumMod val="60000"/>
                  </a:srgbClr>
                </a:gs>
              </a:gsLst>
              <a:lin ang="162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200" u="none" kern="0" dirty="0">
                <a:solidFill>
                  <a:prstClr val="white"/>
                </a:solidFill>
                <a:latin typeface="Calibri"/>
                <a:cs typeface="+mn-cs"/>
              </a:endParaRPr>
            </a:p>
          </p:txBody>
        </p:sp>
        <p:sp>
          <p:nvSpPr>
            <p:cNvPr id="8" name="Forme libre 7"/>
            <p:cNvSpPr/>
            <p:nvPr/>
          </p:nvSpPr>
          <p:spPr>
            <a:xfrm>
              <a:off x="1095866" y="2145883"/>
              <a:ext cx="2150684" cy="163868"/>
            </a:xfrm>
            <a:custGeom>
              <a:avLst/>
              <a:gdLst>
                <a:gd name="connsiteX0" fmla="*/ 0 w 2450969"/>
                <a:gd name="connsiteY0" fmla="*/ 165552 h 204226"/>
                <a:gd name="connsiteX1" fmla="*/ 461913 w 2450969"/>
                <a:gd name="connsiteY1" fmla="*/ 165552 h 204226"/>
                <a:gd name="connsiteX2" fmla="*/ 537327 w 2450969"/>
                <a:gd name="connsiteY2" fmla="*/ 43004 h 204226"/>
                <a:gd name="connsiteX3" fmla="*/ 1159497 w 2450969"/>
                <a:gd name="connsiteY3" fmla="*/ 5297 h 204226"/>
                <a:gd name="connsiteX4" fmla="*/ 1404593 w 2450969"/>
                <a:gd name="connsiteY4" fmla="*/ 146699 h 204226"/>
                <a:gd name="connsiteX5" fmla="*/ 1677971 w 2450969"/>
                <a:gd name="connsiteY5" fmla="*/ 137272 h 204226"/>
                <a:gd name="connsiteX6" fmla="*/ 1772239 w 2450969"/>
                <a:gd name="connsiteY6" fmla="*/ 52431 h 204226"/>
                <a:gd name="connsiteX7" fmla="*/ 2149311 w 2450969"/>
                <a:gd name="connsiteY7" fmla="*/ 61857 h 204226"/>
                <a:gd name="connsiteX8" fmla="*/ 2290713 w 2450969"/>
                <a:gd name="connsiteY8" fmla="*/ 203259 h 204226"/>
                <a:gd name="connsiteX9" fmla="*/ 2450969 w 2450969"/>
                <a:gd name="connsiteY9" fmla="*/ 127845 h 204226"/>
                <a:gd name="connsiteX10" fmla="*/ 2450969 w 2450969"/>
                <a:gd name="connsiteY10" fmla="*/ 127845 h 204226"/>
                <a:gd name="connsiteX11" fmla="*/ 2441542 w 2450969"/>
                <a:gd name="connsiteY11" fmla="*/ 43004 h 20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0969" h="204226">
                  <a:moveTo>
                    <a:pt x="0" y="165552"/>
                  </a:moveTo>
                  <a:cubicBezTo>
                    <a:pt x="186179" y="175764"/>
                    <a:pt x="372359" y="185977"/>
                    <a:pt x="461913" y="165552"/>
                  </a:cubicBezTo>
                  <a:cubicBezTo>
                    <a:pt x="551468" y="145127"/>
                    <a:pt x="421063" y="69713"/>
                    <a:pt x="537327" y="43004"/>
                  </a:cubicBezTo>
                  <a:cubicBezTo>
                    <a:pt x="653591" y="16295"/>
                    <a:pt x="1014953" y="-11985"/>
                    <a:pt x="1159497" y="5297"/>
                  </a:cubicBezTo>
                  <a:cubicBezTo>
                    <a:pt x="1304041" y="22579"/>
                    <a:pt x="1318181" y="124703"/>
                    <a:pt x="1404593" y="146699"/>
                  </a:cubicBezTo>
                  <a:cubicBezTo>
                    <a:pt x="1491005" y="168695"/>
                    <a:pt x="1616697" y="152983"/>
                    <a:pt x="1677971" y="137272"/>
                  </a:cubicBezTo>
                  <a:cubicBezTo>
                    <a:pt x="1739245" y="121561"/>
                    <a:pt x="1693682" y="65000"/>
                    <a:pt x="1772239" y="52431"/>
                  </a:cubicBezTo>
                  <a:cubicBezTo>
                    <a:pt x="1850796" y="39862"/>
                    <a:pt x="2062899" y="36719"/>
                    <a:pt x="2149311" y="61857"/>
                  </a:cubicBezTo>
                  <a:cubicBezTo>
                    <a:pt x="2235723" y="86995"/>
                    <a:pt x="2240437" y="192261"/>
                    <a:pt x="2290713" y="203259"/>
                  </a:cubicBezTo>
                  <a:cubicBezTo>
                    <a:pt x="2340989" y="214257"/>
                    <a:pt x="2450969" y="127845"/>
                    <a:pt x="2450969" y="127845"/>
                  </a:cubicBezTo>
                  <a:lnTo>
                    <a:pt x="2450969" y="127845"/>
                  </a:lnTo>
                  <a:lnTo>
                    <a:pt x="2441542" y="43004"/>
                  </a:lnTo>
                </a:path>
              </a:pathLst>
            </a:custGeom>
            <a:noFill/>
            <a:ln w="171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u="none" dirty="0"/>
            </a:p>
          </p:txBody>
        </p:sp>
        <p:sp>
          <p:nvSpPr>
            <p:cNvPr id="9" name="Ellipse 8"/>
            <p:cNvSpPr/>
            <p:nvPr/>
          </p:nvSpPr>
          <p:spPr>
            <a:xfrm>
              <a:off x="2735796" y="2145883"/>
              <a:ext cx="270030" cy="2570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u="none" dirty="0"/>
            </a:p>
          </p:txBody>
        </p:sp>
        <p:sp>
          <p:nvSpPr>
            <p:cNvPr id="10" name="Rectangle 9"/>
            <p:cNvSpPr/>
            <p:nvPr/>
          </p:nvSpPr>
          <p:spPr>
            <a:xfrm flipH="1">
              <a:off x="4409982" y="2240868"/>
              <a:ext cx="2130934" cy="548336"/>
            </a:xfrm>
            <a:prstGeom prst="rect">
              <a:avLst/>
            </a:prstGeom>
            <a:gradFill flip="none" rotWithShape="1">
              <a:gsLst>
                <a:gs pos="0">
                  <a:srgbClr val="D2DA7A">
                    <a:lumMod val="40000"/>
                    <a:lumOff val="60000"/>
                  </a:srgbClr>
                </a:gs>
                <a:gs pos="17000">
                  <a:srgbClr val="D2DA7A">
                    <a:lumMod val="95000"/>
                    <a:lumOff val="5000"/>
                  </a:srgbClr>
                </a:gs>
                <a:gs pos="100000">
                  <a:srgbClr val="D2DA7A">
                    <a:lumMod val="60000"/>
                  </a:srgbClr>
                </a:gs>
              </a:gsLst>
              <a:lin ang="162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200" u="none" kern="0" dirty="0">
                <a:solidFill>
                  <a:prstClr val="white"/>
                </a:solidFill>
                <a:latin typeface="Calibri"/>
                <a:cs typeface="+mn-cs"/>
              </a:endParaRPr>
            </a:p>
          </p:txBody>
        </p:sp>
        <p:sp>
          <p:nvSpPr>
            <p:cNvPr id="11" name="Forme libre 10"/>
            <p:cNvSpPr/>
            <p:nvPr/>
          </p:nvSpPr>
          <p:spPr>
            <a:xfrm flipH="1">
              <a:off x="4390232" y="2145883"/>
              <a:ext cx="2150684" cy="163868"/>
            </a:xfrm>
            <a:custGeom>
              <a:avLst/>
              <a:gdLst>
                <a:gd name="connsiteX0" fmla="*/ 0 w 2450969"/>
                <a:gd name="connsiteY0" fmla="*/ 165552 h 204226"/>
                <a:gd name="connsiteX1" fmla="*/ 461913 w 2450969"/>
                <a:gd name="connsiteY1" fmla="*/ 165552 h 204226"/>
                <a:gd name="connsiteX2" fmla="*/ 537327 w 2450969"/>
                <a:gd name="connsiteY2" fmla="*/ 43004 h 204226"/>
                <a:gd name="connsiteX3" fmla="*/ 1159497 w 2450969"/>
                <a:gd name="connsiteY3" fmla="*/ 5297 h 204226"/>
                <a:gd name="connsiteX4" fmla="*/ 1404593 w 2450969"/>
                <a:gd name="connsiteY4" fmla="*/ 146699 h 204226"/>
                <a:gd name="connsiteX5" fmla="*/ 1677971 w 2450969"/>
                <a:gd name="connsiteY5" fmla="*/ 137272 h 204226"/>
                <a:gd name="connsiteX6" fmla="*/ 1772239 w 2450969"/>
                <a:gd name="connsiteY6" fmla="*/ 52431 h 204226"/>
                <a:gd name="connsiteX7" fmla="*/ 2149311 w 2450969"/>
                <a:gd name="connsiteY7" fmla="*/ 61857 h 204226"/>
                <a:gd name="connsiteX8" fmla="*/ 2290713 w 2450969"/>
                <a:gd name="connsiteY8" fmla="*/ 203259 h 204226"/>
                <a:gd name="connsiteX9" fmla="*/ 2450969 w 2450969"/>
                <a:gd name="connsiteY9" fmla="*/ 127845 h 204226"/>
                <a:gd name="connsiteX10" fmla="*/ 2450969 w 2450969"/>
                <a:gd name="connsiteY10" fmla="*/ 127845 h 204226"/>
                <a:gd name="connsiteX11" fmla="*/ 2441542 w 2450969"/>
                <a:gd name="connsiteY11" fmla="*/ 43004 h 20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0969" h="204226">
                  <a:moveTo>
                    <a:pt x="0" y="165552"/>
                  </a:moveTo>
                  <a:cubicBezTo>
                    <a:pt x="186179" y="175764"/>
                    <a:pt x="372359" y="185977"/>
                    <a:pt x="461913" y="165552"/>
                  </a:cubicBezTo>
                  <a:cubicBezTo>
                    <a:pt x="551468" y="145127"/>
                    <a:pt x="421063" y="69713"/>
                    <a:pt x="537327" y="43004"/>
                  </a:cubicBezTo>
                  <a:cubicBezTo>
                    <a:pt x="653591" y="16295"/>
                    <a:pt x="1014953" y="-11985"/>
                    <a:pt x="1159497" y="5297"/>
                  </a:cubicBezTo>
                  <a:cubicBezTo>
                    <a:pt x="1304041" y="22579"/>
                    <a:pt x="1318181" y="124703"/>
                    <a:pt x="1404593" y="146699"/>
                  </a:cubicBezTo>
                  <a:cubicBezTo>
                    <a:pt x="1491005" y="168695"/>
                    <a:pt x="1616697" y="152983"/>
                    <a:pt x="1677971" y="137272"/>
                  </a:cubicBezTo>
                  <a:cubicBezTo>
                    <a:pt x="1739245" y="121561"/>
                    <a:pt x="1693682" y="65000"/>
                    <a:pt x="1772239" y="52431"/>
                  </a:cubicBezTo>
                  <a:cubicBezTo>
                    <a:pt x="1850796" y="39862"/>
                    <a:pt x="2062899" y="36719"/>
                    <a:pt x="2149311" y="61857"/>
                  </a:cubicBezTo>
                  <a:cubicBezTo>
                    <a:pt x="2235723" y="86995"/>
                    <a:pt x="2240437" y="192261"/>
                    <a:pt x="2290713" y="203259"/>
                  </a:cubicBezTo>
                  <a:cubicBezTo>
                    <a:pt x="2340989" y="214257"/>
                    <a:pt x="2450969" y="127845"/>
                    <a:pt x="2450969" y="127845"/>
                  </a:cubicBezTo>
                  <a:lnTo>
                    <a:pt x="2450969" y="127845"/>
                  </a:lnTo>
                  <a:lnTo>
                    <a:pt x="2441542" y="43004"/>
                  </a:lnTo>
                </a:path>
              </a:pathLst>
            </a:custGeom>
            <a:noFill/>
            <a:ln w="171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u="none" dirty="0"/>
            </a:p>
          </p:txBody>
        </p:sp>
        <p:cxnSp>
          <p:nvCxnSpPr>
            <p:cNvPr id="13" name="Connecteur droit avec flèche 12"/>
            <p:cNvCxnSpPr>
              <a:stCxn id="9" idx="6"/>
            </p:cNvCxnSpPr>
            <p:nvPr/>
          </p:nvCxnSpPr>
          <p:spPr>
            <a:xfrm>
              <a:off x="3005826" y="2274385"/>
              <a:ext cx="1188132" cy="128501"/>
            </a:xfrm>
            <a:prstGeom prst="straightConnector1">
              <a:avLst/>
            </a:pr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4" name="Accolade ouvrante 13"/>
            <p:cNvSpPr/>
            <p:nvPr/>
          </p:nvSpPr>
          <p:spPr>
            <a:xfrm>
              <a:off x="953598" y="2145883"/>
              <a:ext cx="54006" cy="20299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u="none" dirty="0"/>
            </a:p>
          </p:txBody>
        </p:sp>
        <p:sp>
          <p:nvSpPr>
            <p:cNvPr id="15" name="ZoneTexte 14"/>
            <p:cNvSpPr txBox="1"/>
            <p:nvPr/>
          </p:nvSpPr>
          <p:spPr>
            <a:xfrm>
              <a:off x="342736" y="2172877"/>
              <a:ext cx="691215" cy="307777"/>
            </a:xfrm>
            <a:prstGeom prst="rect">
              <a:avLst/>
            </a:prstGeom>
            <a:noFill/>
          </p:spPr>
          <p:txBody>
            <a:bodyPr wrap="none" rtlCol="0">
              <a:spAutoFit/>
            </a:bodyPr>
            <a:lstStyle/>
            <a:p>
              <a:pPr>
                <a:buNone/>
              </a:pPr>
              <a:r>
                <a:rPr lang="en-US" u="none" dirty="0" smtClean="0"/>
                <a:t>~1 µm</a:t>
              </a:r>
              <a:endParaRPr lang="en-US" u="none" dirty="0"/>
            </a:p>
          </p:txBody>
        </p:sp>
        <p:sp>
          <p:nvSpPr>
            <p:cNvPr id="16" name="Accolade ouvrante 15"/>
            <p:cNvSpPr/>
            <p:nvPr/>
          </p:nvSpPr>
          <p:spPr>
            <a:xfrm flipH="1">
              <a:off x="6624228" y="2186863"/>
              <a:ext cx="54006" cy="20299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u="none" dirty="0"/>
            </a:p>
          </p:txBody>
        </p:sp>
        <p:sp>
          <p:nvSpPr>
            <p:cNvPr id="17" name="ZoneTexte 16"/>
            <p:cNvSpPr txBox="1"/>
            <p:nvPr/>
          </p:nvSpPr>
          <p:spPr>
            <a:xfrm>
              <a:off x="6814388" y="2164955"/>
              <a:ext cx="686406" cy="307777"/>
            </a:xfrm>
            <a:prstGeom prst="rect">
              <a:avLst/>
            </a:prstGeom>
            <a:noFill/>
          </p:spPr>
          <p:txBody>
            <a:bodyPr wrap="none" rtlCol="0">
              <a:spAutoFit/>
            </a:bodyPr>
            <a:lstStyle/>
            <a:p>
              <a:pPr>
                <a:buNone/>
              </a:pPr>
              <a:r>
                <a:rPr lang="en-US" u="none" dirty="0" smtClean="0"/>
                <a:t>~1 nm</a:t>
              </a:r>
              <a:endParaRPr lang="en-US" u="none" dirty="0"/>
            </a:p>
          </p:txBody>
        </p:sp>
      </p:grpSp>
      <p:sp>
        <p:nvSpPr>
          <p:cNvPr id="19" name="ZoneTexte 18"/>
          <p:cNvSpPr txBox="1"/>
          <p:nvPr/>
        </p:nvSpPr>
        <p:spPr>
          <a:xfrm>
            <a:off x="7059196" y="2138511"/>
            <a:ext cx="1932215" cy="461665"/>
          </a:xfrm>
          <a:prstGeom prst="rect">
            <a:avLst/>
          </a:prstGeom>
          <a:noFill/>
        </p:spPr>
        <p:txBody>
          <a:bodyPr wrap="square" rtlCol="0">
            <a:spAutoFit/>
          </a:bodyPr>
          <a:lstStyle/>
          <a:p>
            <a:pPr>
              <a:buNone/>
            </a:pPr>
            <a:r>
              <a:rPr lang="en-US" sz="1200" i="1" u="none" dirty="0"/>
              <a:t>Micro- to </a:t>
            </a:r>
            <a:r>
              <a:rPr lang="en-US" sz="1200" i="1" u="none" dirty="0" err="1" smtClean="0"/>
              <a:t>nano</a:t>
            </a:r>
            <a:r>
              <a:rPr lang="en-US" sz="1200" i="1" u="none" dirty="0" smtClean="0"/>
              <a:t>-roughness  </a:t>
            </a:r>
          </a:p>
          <a:p>
            <a:pPr>
              <a:buNone/>
            </a:pPr>
            <a:r>
              <a:rPr lang="en-US" sz="1200" i="1" u="none" dirty="0" smtClean="0"/>
              <a:t>(</a:t>
            </a:r>
            <a:r>
              <a:rPr lang="en-US" sz="1200" i="1" u="none" dirty="0"/>
              <a:t>go to fractal approach ?)</a:t>
            </a:r>
          </a:p>
        </p:txBody>
      </p:sp>
      <p:sp>
        <p:nvSpPr>
          <p:cNvPr id="33" name="ZoneTexte 32"/>
          <p:cNvSpPr txBox="1"/>
          <p:nvPr/>
        </p:nvSpPr>
        <p:spPr>
          <a:xfrm>
            <a:off x="477750" y="4544429"/>
            <a:ext cx="6548139" cy="553998"/>
          </a:xfrm>
          <a:prstGeom prst="rect">
            <a:avLst/>
          </a:prstGeom>
          <a:noFill/>
        </p:spPr>
        <p:txBody>
          <a:bodyPr wrap="none" rtlCol="0">
            <a:spAutoFit/>
          </a:bodyPr>
          <a:lstStyle/>
          <a:p>
            <a:pPr algn="ctr">
              <a:buNone/>
            </a:pPr>
            <a:r>
              <a:rPr lang="en-US" sz="1200" u="none" dirty="0"/>
              <a:t>Crystalline defects : </a:t>
            </a:r>
          </a:p>
          <a:p>
            <a:pPr algn="ctr">
              <a:lnSpc>
                <a:spcPct val="150000"/>
              </a:lnSpc>
              <a:buNone/>
            </a:pPr>
            <a:r>
              <a:rPr lang="en-US" sz="1200" u="none" dirty="0"/>
              <a:t>Interfaces </a:t>
            </a:r>
            <a:r>
              <a:rPr lang="en-US" sz="1200" u="none" dirty="0" smtClean="0"/>
              <a:t>(oxide layer, inclusions</a:t>
            </a:r>
            <a:r>
              <a:rPr lang="en-US" sz="1200" u="none" dirty="0"/>
              <a:t>) &gt; GB &gt;</a:t>
            </a:r>
            <a:r>
              <a:rPr lang="en-US" sz="1200" b="1" u="none" dirty="0">
                <a:latin typeface="Symbol" panose="05050102010706020507" pitchFamily="18" charset="2"/>
                <a:sym typeface="Symbol" panose="05050102010706020507" pitchFamily="18" charset="2"/>
              </a:rPr>
              <a:t> </a:t>
            </a:r>
            <a:r>
              <a:rPr lang="en-US" sz="1200" u="none" dirty="0">
                <a:latin typeface="+mn-lt"/>
                <a:sym typeface="Symbol" panose="05050102010706020507" pitchFamily="18" charset="2"/>
              </a:rPr>
              <a:t>cells &gt; </a:t>
            </a:r>
            <a:r>
              <a:rPr lang="en-US" sz="1200" b="1" u="none" dirty="0">
                <a:latin typeface="Symbol" panose="05050102010706020507" pitchFamily="18" charset="2"/>
                <a:sym typeface="Symbol" panose="05050102010706020507" pitchFamily="18" charset="2"/>
              </a:rPr>
              <a:t></a:t>
            </a:r>
            <a:r>
              <a:rPr lang="en-US" sz="1200" u="none" dirty="0">
                <a:latin typeface="+mn-lt"/>
                <a:sym typeface="Symbol" panose="05050102010706020507" pitchFamily="18" charset="2"/>
              </a:rPr>
              <a:t>(=dislocations) &gt; vacancies or interstitials </a:t>
            </a:r>
            <a:endParaRPr lang="en-US" sz="1200" u="none" dirty="0">
              <a:latin typeface="+mn-lt"/>
            </a:endParaRPr>
          </a:p>
        </p:txBody>
      </p:sp>
      <p:grpSp>
        <p:nvGrpSpPr>
          <p:cNvPr id="50" name="Groupe 49"/>
          <p:cNvGrpSpPr/>
          <p:nvPr/>
        </p:nvGrpSpPr>
        <p:grpSpPr>
          <a:xfrm>
            <a:off x="2334764" y="3109436"/>
            <a:ext cx="3780420" cy="876850"/>
            <a:chOff x="2927648" y="3537440"/>
            <a:chExt cx="5184576" cy="1202536"/>
          </a:xfrm>
        </p:grpSpPr>
        <p:sp>
          <p:nvSpPr>
            <p:cNvPr id="21" name="Rectangle 20"/>
            <p:cNvSpPr/>
            <p:nvPr/>
          </p:nvSpPr>
          <p:spPr>
            <a:xfrm>
              <a:off x="2927648" y="3718050"/>
              <a:ext cx="5184576" cy="885940"/>
            </a:xfrm>
            <a:prstGeom prst="rect">
              <a:avLst/>
            </a:prstGeom>
            <a:gradFill flip="none" rotWithShape="1">
              <a:gsLst>
                <a:gs pos="0">
                  <a:srgbClr val="D2DA7A">
                    <a:lumMod val="40000"/>
                    <a:lumOff val="60000"/>
                  </a:srgbClr>
                </a:gs>
                <a:gs pos="17000">
                  <a:srgbClr val="D2DA7A">
                    <a:lumMod val="95000"/>
                    <a:lumOff val="5000"/>
                  </a:srgbClr>
                </a:gs>
                <a:gs pos="100000">
                  <a:srgbClr val="D2DA7A">
                    <a:lumMod val="60000"/>
                  </a:srgbClr>
                </a:gs>
              </a:gsLst>
              <a:lin ang="162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200" u="none" kern="0" dirty="0">
                <a:solidFill>
                  <a:prstClr val="white"/>
                </a:solidFill>
                <a:latin typeface="Calibri"/>
                <a:cs typeface="+mn-cs"/>
              </a:endParaRPr>
            </a:p>
          </p:txBody>
        </p:sp>
        <p:sp>
          <p:nvSpPr>
            <p:cNvPr id="23" name="Ellipse 22"/>
            <p:cNvSpPr/>
            <p:nvPr/>
          </p:nvSpPr>
          <p:spPr>
            <a:xfrm>
              <a:off x="3598151" y="3658571"/>
              <a:ext cx="626556" cy="372338"/>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u="none" dirty="0"/>
            </a:p>
          </p:txBody>
        </p:sp>
        <p:cxnSp>
          <p:nvCxnSpPr>
            <p:cNvPr id="25" name="Connecteur droit 24"/>
            <p:cNvCxnSpPr/>
            <p:nvPr/>
          </p:nvCxnSpPr>
          <p:spPr>
            <a:xfrm flipH="1">
              <a:off x="5146199" y="3718050"/>
              <a:ext cx="144016" cy="383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146199" y="4070983"/>
              <a:ext cx="112204" cy="3719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5146199" y="4442942"/>
              <a:ext cx="112204" cy="1743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36572" y="3878509"/>
              <a:ext cx="345590" cy="292916"/>
            </a:xfrm>
            <a:prstGeom prst="rect">
              <a:avLst/>
            </a:prstGeom>
          </p:spPr>
          <p:txBody>
            <a:bodyPr wrap="none">
              <a:spAutoFit/>
            </a:bodyPr>
            <a:lstStyle/>
            <a:p>
              <a:pPr algn="ctr">
                <a:buNone/>
              </a:pPr>
              <a:r>
                <a:rPr lang="en-US" sz="788" b="1" u="none" dirty="0" smtClean="0">
                  <a:latin typeface="Symbol" panose="05050102010706020507" pitchFamily="18" charset="2"/>
                  <a:sym typeface="Symbol" panose="05050102010706020507" pitchFamily="18" charset="2"/>
                </a:rPr>
                <a:t></a:t>
              </a:r>
              <a:endParaRPr lang="en-US" sz="788" b="1" u="none" dirty="0"/>
            </a:p>
          </p:txBody>
        </p:sp>
        <p:sp>
          <p:nvSpPr>
            <p:cNvPr id="35" name="Rectangle 34"/>
            <p:cNvSpPr/>
            <p:nvPr/>
          </p:nvSpPr>
          <p:spPr>
            <a:xfrm>
              <a:off x="5888971" y="4030908"/>
              <a:ext cx="345590" cy="292916"/>
            </a:xfrm>
            <a:prstGeom prst="rect">
              <a:avLst/>
            </a:prstGeom>
          </p:spPr>
          <p:txBody>
            <a:bodyPr wrap="none">
              <a:spAutoFit/>
            </a:bodyPr>
            <a:lstStyle/>
            <a:p>
              <a:pPr algn="ctr">
                <a:buNone/>
              </a:pPr>
              <a:r>
                <a:rPr lang="en-US" sz="788" b="1" u="none" dirty="0" smtClean="0">
                  <a:latin typeface="Symbol" panose="05050102010706020507" pitchFamily="18" charset="2"/>
                  <a:sym typeface="Symbol" panose="05050102010706020507" pitchFamily="18" charset="2"/>
                </a:rPr>
                <a:t></a:t>
              </a:r>
              <a:endParaRPr lang="en-US" sz="788" b="1" u="none" dirty="0"/>
            </a:p>
          </p:txBody>
        </p:sp>
        <p:sp>
          <p:nvSpPr>
            <p:cNvPr id="36" name="Rectangle 35"/>
            <p:cNvSpPr/>
            <p:nvPr/>
          </p:nvSpPr>
          <p:spPr>
            <a:xfrm>
              <a:off x="6041371" y="4183308"/>
              <a:ext cx="345590" cy="292916"/>
            </a:xfrm>
            <a:prstGeom prst="rect">
              <a:avLst/>
            </a:prstGeom>
          </p:spPr>
          <p:txBody>
            <a:bodyPr wrap="none">
              <a:spAutoFit/>
            </a:bodyPr>
            <a:lstStyle/>
            <a:p>
              <a:pPr algn="ctr">
                <a:buNone/>
              </a:pPr>
              <a:r>
                <a:rPr lang="en-US" sz="788" b="1" u="none" dirty="0" smtClean="0">
                  <a:latin typeface="Symbol" panose="05050102010706020507" pitchFamily="18" charset="2"/>
                  <a:sym typeface="Symbol" panose="05050102010706020507" pitchFamily="18" charset="2"/>
                </a:rPr>
                <a:t></a:t>
              </a:r>
              <a:endParaRPr lang="en-US" sz="788" b="1" u="none" dirty="0"/>
            </a:p>
          </p:txBody>
        </p:sp>
        <p:sp>
          <p:nvSpPr>
            <p:cNvPr id="37" name="Rectangle 36"/>
            <p:cNvSpPr/>
            <p:nvPr/>
          </p:nvSpPr>
          <p:spPr>
            <a:xfrm>
              <a:off x="6193772" y="4335710"/>
              <a:ext cx="345590" cy="292916"/>
            </a:xfrm>
            <a:prstGeom prst="rect">
              <a:avLst/>
            </a:prstGeom>
          </p:spPr>
          <p:txBody>
            <a:bodyPr wrap="none">
              <a:spAutoFit/>
            </a:bodyPr>
            <a:lstStyle/>
            <a:p>
              <a:pPr algn="ctr">
                <a:buNone/>
              </a:pPr>
              <a:r>
                <a:rPr lang="en-US" sz="788" b="1" u="none" dirty="0" smtClean="0">
                  <a:latin typeface="Symbol" panose="05050102010706020507" pitchFamily="18" charset="2"/>
                  <a:sym typeface="Symbol" panose="05050102010706020507" pitchFamily="18" charset="2"/>
                </a:rPr>
                <a:t></a:t>
              </a:r>
              <a:endParaRPr lang="en-US" sz="788" b="1" u="none" dirty="0"/>
            </a:p>
          </p:txBody>
        </p:sp>
        <p:sp>
          <p:nvSpPr>
            <p:cNvPr id="39" name="Rectangle 38"/>
            <p:cNvSpPr/>
            <p:nvPr/>
          </p:nvSpPr>
          <p:spPr>
            <a:xfrm>
              <a:off x="7431292" y="4170151"/>
              <a:ext cx="400550" cy="569825"/>
            </a:xfrm>
            <a:prstGeom prst="rect">
              <a:avLst/>
            </a:prstGeom>
          </p:spPr>
          <p:txBody>
            <a:bodyPr wrap="none">
              <a:spAutoFit/>
            </a:bodyPr>
            <a:lstStyle/>
            <a:p>
              <a:pPr algn="ctr">
                <a:buNone/>
              </a:pPr>
              <a:r>
                <a:rPr lang="en-US" sz="2100" b="1" u="none" dirty="0" smtClean="0">
                  <a:latin typeface="Symbol" panose="05050102010706020507" pitchFamily="18" charset="2"/>
                  <a:sym typeface="Symbol" panose="05050102010706020507" pitchFamily="18" charset="2"/>
                </a:rPr>
                <a:t>°</a:t>
              </a:r>
              <a:endParaRPr lang="en-US" sz="2100" b="1" u="none" dirty="0"/>
            </a:p>
          </p:txBody>
        </p:sp>
        <p:sp>
          <p:nvSpPr>
            <p:cNvPr id="40" name="Rectangle 39"/>
            <p:cNvSpPr/>
            <p:nvPr/>
          </p:nvSpPr>
          <p:spPr>
            <a:xfrm>
              <a:off x="7354235" y="3537440"/>
              <a:ext cx="385162" cy="759768"/>
            </a:xfrm>
            <a:prstGeom prst="rect">
              <a:avLst/>
            </a:prstGeom>
          </p:spPr>
          <p:txBody>
            <a:bodyPr wrap="none">
              <a:spAutoFit/>
            </a:bodyPr>
            <a:lstStyle/>
            <a:p>
              <a:pPr algn="ctr">
                <a:buNone/>
              </a:pPr>
              <a:r>
                <a:rPr lang="en-US" sz="3000" b="1" u="none" dirty="0" smtClean="0">
                  <a:latin typeface="Symbol" panose="05050102010706020507" pitchFamily="18" charset="2"/>
                  <a:sym typeface="Symbol" panose="05050102010706020507" pitchFamily="18" charset="2"/>
                </a:rPr>
                <a:t>.</a:t>
              </a:r>
              <a:endParaRPr lang="en-US" sz="3000" b="1" u="none" dirty="0"/>
            </a:p>
          </p:txBody>
        </p:sp>
        <p:sp>
          <p:nvSpPr>
            <p:cNvPr id="41" name="Rectangle 40"/>
            <p:cNvSpPr/>
            <p:nvPr/>
          </p:nvSpPr>
          <p:spPr>
            <a:xfrm>
              <a:off x="6705916" y="3944482"/>
              <a:ext cx="345590" cy="292916"/>
            </a:xfrm>
            <a:prstGeom prst="rect">
              <a:avLst/>
            </a:prstGeom>
          </p:spPr>
          <p:txBody>
            <a:bodyPr wrap="none">
              <a:spAutoFit/>
            </a:bodyPr>
            <a:lstStyle/>
            <a:p>
              <a:pPr algn="ctr">
                <a:buNone/>
              </a:pPr>
              <a:r>
                <a:rPr lang="en-US" sz="788" b="1" u="none" dirty="0" smtClean="0">
                  <a:latin typeface="Symbol" panose="05050102010706020507" pitchFamily="18" charset="2"/>
                  <a:sym typeface="Symbol" panose="05050102010706020507" pitchFamily="18" charset="2"/>
                </a:rPr>
                <a:t></a:t>
              </a:r>
              <a:endParaRPr lang="en-US" sz="788" b="1" u="none" dirty="0"/>
            </a:p>
          </p:txBody>
        </p:sp>
      </p:grpSp>
      <p:cxnSp>
        <p:nvCxnSpPr>
          <p:cNvPr id="43" name="Connecteur droit avec flèche 42"/>
          <p:cNvCxnSpPr/>
          <p:nvPr/>
        </p:nvCxnSpPr>
        <p:spPr>
          <a:xfrm flipV="1">
            <a:off x="747898" y="5196028"/>
            <a:ext cx="6021000" cy="0"/>
          </a:xfrm>
          <a:prstGeom prst="straightConnector1">
            <a:avLst/>
          </a:pr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4" name="ZoneTexte 43"/>
          <p:cNvSpPr txBox="1"/>
          <p:nvPr/>
        </p:nvSpPr>
        <p:spPr>
          <a:xfrm>
            <a:off x="395536" y="5137379"/>
            <a:ext cx="380232" cy="276999"/>
          </a:xfrm>
          <a:prstGeom prst="rect">
            <a:avLst/>
          </a:prstGeom>
          <a:noFill/>
        </p:spPr>
        <p:txBody>
          <a:bodyPr wrap="none" rtlCol="0">
            <a:spAutoFit/>
          </a:bodyPr>
          <a:lstStyle/>
          <a:p>
            <a:pPr>
              <a:buNone/>
            </a:pPr>
            <a:r>
              <a:rPr lang="en-US" sz="1200" u="none" dirty="0" smtClean="0"/>
              <a:t>3D</a:t>
            </a:r>
            <a:endParaRPr lang="en-US" sz="1200" u="none" dirty="0"/>
          </a:p>
        </p:txBody>
      </p:sp>
      <p:sp>
        <p:nvSpPr>
          <p:cNvPr id="46" name="ZoneTexte 45"/>
          <p:cNvSpPr txBox="1"/>
          <p:nvPr/>
        </p:nvSpPr>
        <p:spPr>
          <a:xfrm>
            <a:off x="6761547" y="5055011"/>
            <a:ext cx="380232" cy="276999"/>
          </a:xfrm>
          <a:prstGeom prst="rect">
            <a:avLst/>
          </a:prstGeom>
          <a:noFill/>
        </p:spPr>
        <p:txBody>
          <a:bodyPr wrap="none" rtlCol="0">
            <a:spAutoFit/>
          </a:bodyPr>
          <a:lstStyle/>
          <a:p>
            <a:pPr>
              <a:buNone/>
            </a:pPr>
            <a:r>
              <a:rPr lang="en-US" sz="1200" u="none" dirty="0" smtClean="0"/>
              <a:t>0D</a:t>
            </a:r>
            <a:endParaRPr lang="en-US" sz="1200" u="none" dirty="0"/>
          </a:p>
        </p:txBody>
      </p:sp>
      <p:sp>
        <p:nvSpPr>
          <p:cNvPr id="47" name="ZoneTexte 46"/>
          <p:cNvSpPr txBox="1"/>
          <p:nvPr/>
        </p:nvSpPr>
        <p:spPr>
          <a:xfrm>
            <a:off x="2627067" y="5110742"/>
            <a:ext cx="380232" cy="276999"/>
          </a:xfrm>
          <a:prstGeom prst="rect">
            <a:avLst/>
          </a:prstGeom>
          <a:solidFill>
            <a:schemeClr val="bg1"/>
          </a:solidFill>
        </p:spPr>
        <p:txBody>
          <a:bodyPr wrap="none" rtlCol="0">
            <a:spAutoFit/>
          </a:bodyPr>
          <a:lstStyle/>
          <a:p>
            <a:pPr>
              <a:buNone/>
            </a:pPr>
            <a:r>
              <a:rPr lang="en-US" sz="1200" u="none" dirty="0" smtClean="0"/>
              <a:t>2D</a:t>
            </a:r>
            <a:endParaRPr lang="en-US" sz="1200" u="none" dirty="0"/>
          </a:p>
        </p:txBody>
      </p:sp>
      <p:sp>
        <p:nvSpPr>
          <p:cNvPr id="48" name="ZoneTexte 47"/>
          <p:cNvSpPr txBox="1"/>
          <p:nvPr/>
        </p:nvSpPr>
        <p:spPr>
          <a:xfrm>
            <a:off x="4145257" y="5107646"/>
            <a:ext cx="380232" cy="276999"/>
          </a:xfrm>
          <a:prstGeom prst="rect">
            <a:avLst/>
          </a:prstGeom>
          <a:solidFill>
            <a:schemeClr val="bg1"/>
          </a:solidFill>
        </p:spPr>
        <p:txBody>
          <a:bodyPr wrap="none" rtlCol="0">
            <a:spAutoFit/>
          </a:bodyPr>
          <a:lstStyle/>
          <a:p>
            <a:pPr>
              <a:buNone/>
            </a:pPr>
            <a:r>
              <a:rPr lang="en-US" sz="1200" u="none" dirty="0" smtClean="0"/>
              <a:t>1D</a:t>
            </a:r>
            <a:endParaRPr lang="en-US" sz="1200" u="none" dirty="0"/>
          </a:p>
        </p:txBody>
      </p:sp>
      <p:cxnSp>
        <p:nvCxnSpPr>
          <p:cNvPr id="49" name="Connecteur droit avec flèche 48"/>
          <p:cNvCxnSpPr/>
          <p:nvPr/>
        </p:nvCxnSpPr>
        <p:spPr>
          <a:xfrm flipH="1" flipV="1">
            <a:off x="747898" y="5487058"/>
            <a:ext cx="6021000" cy="0"/>
          </a:xfrm>
          <a:prstGeom prst="straightConnector1">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1" name="ZoneTexte 50"/>
          <p:cNvSpPr txBox="1"/>
          <p:nvPr/>
        </p:nvSpPr>
        <p:spPr>
          <a:xfrm>
            <a:off x="2549047" y="5384249"/>
            <a:ext cx="2223686" cy="276999"/>
          </a:xfrm>
          <a:prstGeom prst="rect">
            <a:avLst/>
          </a:prstGeom>
          <a:solidFill>
            <a:schemeClr val="bg1"/>
          </a:solidFill>
          <a:ln>
            <a:solidFill>
              <a:srgbClr val="7030A0"/>
            </a:solidFill>
          </a:ln>
        </p:spPr>
        <p:txBody>
          <a:bodyPr wrap="none" rtlCol="0">
            <a:spAutoFit/>
          </a:bodyPr>
          <a:lstStyle/>
          <a:p>
            <a:pPr>
              <a:buNone/>
            </a:pPr>
            <a:r>
              <a:rPr lang="en-US" sz="1200" u="none" dirty="0"/>
              <a:t>Strain on the crystalline lattice</a:t>
            </a:r>
          </a:p>
        </p:txBody>
      </p:sp>
      <p:cxnSp>
        <p:nvCxnSpPr>
          <p:cNvPr id="53" name="Connecteur droit avec flèche 52"/>
          <p:cNvCxnSpPr/>
          <p:nvPr/>
        </p:nvCxnSpPr>
        <p:spPr>
          <a:xfrm flipV="1">
            <a:off x="6817739" y="5246145"/>
            <a:ext cx="599164" cy="240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416903" y="4858803"/>
            <a:ext cx="1588053" cy="628255"/>
          </a:xfrm>
          <a:prstGeom prst="rect">
            <a:avLst/>
          </a:prstGeom>
          <a:noFill/>
        </p:spPr>
        <p:txBody>
          <a:bodyPr wrap="square" rtlCol="0">
            <a:spAutoFit/>
          </a:bodyPr>
          <a:lstStyle/>
          <a:p>
            <a:pPr>
              <a:lnSpc>
                <a:spcPct val="130000"/>
              </a:lnSpc>
              <a:buNone/>
            </a:pPr>
            <a:r>
              <a:rPr lang="en-US" sz="1200" u="none" dirty="0" smtClean="0"/>
              <a:t>Plays on SC parameters: </a:t>
            </a:r>
            <a:r>
              <a:rPr lang="en-US" sz="1500" u="none" dirty="0" smtClean="0">
                <a:latin typeface="Script MT Bold" panose="03040602040607080904" pitchFamily="66" charset="0"/>
              </a:rPr>
              <a:t>l, </a:t>
            </a:r>
            <a:r>
              <a:rPr lang="en-US" sz="1500" u="none" dirty="0" smtClean="0">
                <a:latin typeface="Symbol" panose="05050102010706020507" pitchFamily="18" charset="2"/>
              </a:rPr>
              <a:t>k...</a:t>
            </a:r>
            <a:endParaRPr lang="en-US" sz="1500" u="none" dirty="0">
              <a:latin typeface="Script MT Bold" panose="03040602040607080904" pitchFamily="66" charset="0"/>
            </a:endParaRPr>
          </a:p>
        </p:txBody>
      </p:sp>
      <p:sp>
        <p:nvSpPr>
          <p:cNvPr id="5" name="Espace réservé du pied de page 4"/>
          <p:cNvSpPr>
            <a:spLocks noGrp="1"/>
          </p:cNvSpPr>
          <p:nvPr>
            <p:ph type="ftr" sz="quarter" idx="13"/>
          </p:nvPr>
        </p:nvSpPr>
        <p:spPr/>
        <p:txBody>
          <a:bodyPr/>
          <a:lstStyle/>
          <a:p>
            <a:r>
              <a:rPr lang="fr-FR" dirty="0" smtClean="0"/>
              <a:t>C.Z. Antoine-TTC Meeting- RIKEN</a:t>
            </a:r>
            <a:endParaRPr lang="fr-FR" dirty="0"/>
          </a:p>
        </p:txBody>
      </p:sp>
      <p:sp>
        <p:nvSpPr>
          <p:cNvPr id="12" name="Espace réservé du numéro de diapositive 11"/>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10</a:t>
            </a:fld>
            <a:endParaRPr lang="fr-FR" u="none" dirty="0">
              <a:latin typeface="Arial"/>
              <a:cs typeface="+mn-cs"/>
            </a:endParaRPr>
          </a:p>
        </p:txBody>
      </p:sp>
      <p:sp>
        <p:nvSpPr>
          <p:cNvPr id="18" name="Espace réservé de la date 17"/>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46175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coins arrondis en diagonale 2"/>
          <p:cNvSpPr/>
          <p:nvPr/>
        </p:nvSpPr>
        <p:spPr>
          <a:xfrm>
            <a:off x="899592" y="2060848"/>
            <a:ext cx="1728192" cy="288032"/>
          </a:xfrm>
          <a:prstGeom prst="round2Diag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More </a:t>
            </a:r>
            <a:r>
              <a:rPr lang="fr-FR" dirty="0" err="1" smtClean="0"/>
              <a:t>details</a:t>
            </a:r>
            <a:r>
              <a:rPr lang="fr-FR" dirty="0" smtClean="0"/>
              <a:t> on </a:t>
            </a:r>
            <a:r>
              <a:rPr lang="fr-FR" dirty="0" err="1" smtClean="0"/>
              <a:t>pinning</a:t>
            </a:r>
            <a:r>
              <a:rPr lang="fr-FR" dirty="0" smtClean="0"/>
              <a:t> </a:t>
            </a:r>
            <a:r>
              <a:rPr lang="fr-FR" dirty="0" err="1" smtClean="0"/>
              <a:t>mechanisms</a:t>
            </a:r>
            <a:endParaRPr lang="en-US" dirty="0"/>
          </a:p>
        </p:txBody>
      </p:sp>
      <p:sp>
        <p:nvSpPr>
          <p:cNvPr id="6" name="Rectangle 5"/>
          <p:cNvSpPr/>
          <p:nvPr/>
        </p:nvSpPr>
        <p:spPr>
          <a:xfrm>
            <a:off x="179512" y="1099053"/>
            <a:ext cx="6984667" cy="5222007"/>
          </a:xfrm>
          <a:prstGeom prst="rect">
            <a:avLst/>
          </a:prstGeom>
        </p:spPr>
        <p:txBody>
          <a:bodyPr wrap="square">
            <a:spAutoFit/>
          </a:bodyPr>
          <a:lstStyle/>
          <a:p>
            <a:pPr marL="809625" lvl="0" fontAlgn="auto">
              <a:lnSpc>
                <a:spcPct val="114000"/>
              </a:lnSpc>
              <a:spcBef>
                <a:spcPts val="0"/>
              </a:spcBef>
              <a:spcAft>
                <a:spcPts val="300"/>
              </a:spcAft>
            </a:pPr>
            <a:r>
              <a:rPr lang="en-US" sz="2000" u="none" dirty="0" smtClean="0">
                <a:solidFill>
                  <a:srgbClr val="DC0528"/>
                </a:solidFill>
                <a:latin typeface="Arial"/>
                <a:cs typeface="+mn-cs"/>
              </a:rPr>
              <a:t>Matsushita : 4 mechanisms from the SC point of view</a:t>
            </a:r>
          </a:p>
          <a:p>
            <a:pPr marL="360363" lvl="1" indent="-360363" algn="just" fontAlgn="auto">
              <a:lnSpc>
                <a:spcPct val="114000"/>
              </a:lnSpc>
              <a:spcBef>
                <a:spcPts val="0"/>
              </a:spcBef>
              <a:spcAft>
                <a:spcPts val="300"/>
              </a:spcAft>
              <a:buSzPct val="90000"/>
              <a:buBlip>
                <a:blip r:embed="rId3"/>
              </a:buBlip>
            </a:pPr>
            <a:r>
              <a:rPr lang="en-US" sz="16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A</a:t>
            </a:r>
            <a:r>
              <a:rPr lang="en-US" sz="1600" u="none" dirty="0" smtClean="0">
                <a:solidFill>
                  <a:prstClr val="black"/>
                </a:solidFill>
                <a:latin typeface="Arial"/>
                <a:cs typeface="+mn-cs"/>
              </a:rPr>
              <a:t>-</a:t>
            </a:r>
            <a:r>
              <a:rPr lang="en-US" sz="1800" u="none" dirty="0" smtClean="0">
                <a:solidFill>
                  <a:prstClr val="black"/>
                </a:solidFill>
                <a:latin typeface="Arial"/>
                <a:cs typeface="+mn-cs"/>
              </a:rPr>
              <a:t> </a:t>
            </a:r>
            <a:r>
              <a:rPr lang="en-US" sz="1600" u="none" dirty="0" smtClean="0">
                <a:solidFill>
                  <a:prstClr val="black"/>
                </a:solidFill>
                <a:latin typeface="Arial"/>
                <a:cs typeface="+mn-cs"/>
              </a:rPr>
              <a:t>Condensation energy variation </a:t>
            </a:r>
            <a:r>
              <a:rPr lang="en-US" sz="1100" i="1" u="none" dirty="0" smtClean="0">
                <a:solidFill>
                  <a:srgbClr val="0070C0"/>
                </a:solidFill>
                <a:latin typeface="Arial" charset="0"/>
                <a:cs typeface="+mn-cs"/>
              </a:rPr>
              <a:t>(one saves condensation energy if ⱻ already a normal zone)</a:t>
            </a:r>
            <a:endParaRPr lang="en-US" sz="1050" i="1" u="none" dirty="0" smtClean="0">
              <a:solidFill>
                <a:srgbClr val="0070C0"/>
              </a:solidFill>
              <a:latin typeface="Arial" charset="0"/>
              <a:cs typeface="+mn-cs"/>
            </a:endParaRPr>
          </a:p>
          <a:p>
            <a:pPr marL="360363" lvl="1" indent="-360363" algn="just" fontAlgn="auto">
              <a:lnSpc>
                <a:spcPct val="114000"/>
              </a:lnSpc>
              <a:spcBef>
                <a:spcPts val="0"/>
              </a:spcBef>
              <a:spcAft>
                <a:spcPts val="300"/>
              </a:spcAft>
              <a:buSzPct val="90000"/>
              <a:buBlip>
                <a:blip r:embed="rId3"/>
              </a:buBlip>
            </a:pPr>
            <a:r>
              <a:rPr lang="en-US" sz="16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a:t>
            </a:r>
            <a:r>
              <a:rPr lang="en-US" sz="1600" u="none" dirty="0" smtClean="0">
                <a:solidFill>
                  <a:prstClr val="black"/>
                </a:solidFill>
                <a:latin typeface="Arial"/>
                <a:cs typeface="+mn-cs"/>
              </a:rPr>
              <a:t>- Elastic interactions </a:t>
            </a:r>
            <a:r>
              <a:rPr lang="en-US" sz="1100" i="1" u="none" dirty="0" smtClean="0">
                <a:solidFill>
                  <a:srgbClr val="0070C0"/>
                </a:solidFill>
                <a:latin typeface="Arial" charset="0"/>
                <a:cs typeface="+mn-cs"/>
              </a:rPr>
              <a:t>(lattice elastic moduli in SC state &lt; elastic Mod. In normal state , 		NB =&gt; interacts strongly with lattice elastic deformation due to crystalline defects-see below)</a:t>
            </a:r>
            <a:endParaRPr lang="en-US" sz="1600" u="none" dirty="0" smtClean="0">
              <a:solidFill>
                <a:prstClr val="black"/>
              </a:solidFill>
              <a:latin typeface="Arial"/>
              <a:cs typeface="+mn-cs"/>
            </a:endParaRPr>
          </a:p>
          <a:p>
            <a:pPr marL="360363" lvl="1" indent="-360363" algn="just" fontAlgn="auto">
              <a:lnSpc>
                <a:spcPct val="114000"/>
              </a:lnSpc>
              <a:spcBef>
                <a:spcPts val="0"/>
              </a:spcBef>
              <a:spcAft>
                <a:spcPts val="300"/>
              </a:spcAft>
              <a:buSzPct val="90000"/>
              <a:buBlip>
                <a:blip r:embed="rId3"/>
              </a:buBlip>
            </a:pPr>
            <a:r>
              <a:rPr lang="en-US" sz="16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C</a:t>
            </a:r>
            <a:r>
              <a:rPr lang="en-US" sz="1600" u="none" dirty="0" smtClean="0">
                <a:solidFill>
                  <a:prstClr val="black"/>
                </a:solidFill>
                <a:latin typeface="Arial"/>
                <a:cs typeface="+mn-cs"/>
              </a:rPr>
              <a:t>-Magnetic interaction </a:t>
            </a:r>
            <a:r>
              <a:rPr lang="en-US" sz="1100" i="1" u="none" dirty="0" smtClean="0">
                <a:solidFill>
                  <a:srgbClr val="0070C0"/>
                </a:solidFill>
                <a:latin typeface="Arial" charset="0"/>
                <a:cs typeface="+mn-cs"/>
              </a:rPr>
              <a:t>(if defects &gt;&gt;</a:t>
            </a:r>
            <a:r>
              <a:rPr lang="en-US" sz="1100" i="1" u="none" dirty="0" smtClean="0">
                <a:solidFill>
                  <a:srgbClr val="0070C0"/>
                </a:solidFill>
                <a:latin typeface="Symbol" panose="05050102010706020507" pitchFamily="18" charset="2"/>
                <a:cs typeface="+mn-cs"/>
              </a:rPr>
              <a:t>l, </a:t>
            </a:r>
            <a:r>
              <a:rPr lang="en-US" sz="1100" i="1" u="none" dirty="0" smtClean="0">
                <a:solidFill>
                  <a:srgbClr val="0070C0"/>
                </a:solidFill>
                <a:latin typeface="Arial" charset="0"/>
                <a:cs typeface="+mn-cs"/>
              </a:rPr>
              <a:t>you can treat it like an interface: image vortex + surface barrier =&gt; very strong effect)</a:t>
            </a:r>
            <a:endParaRPr lang="en-US" sz="1800" u="none" dirty="0" smtClean="0">
              <a:solidFill>
                <a:prstClr val="black"/>
              </a:solidFill>
              <a:latin typeface="Arial"/>
              <a:cs typeface="+mn-cs"/>
            </a:endParaRPr>
          </a:p>
          <a:p>
            <a:pPr marL="360363" lvl="1" indent="-360363" algn="just" fontAlgn="auto">
              <a:lnSpc>
                <a:spcPct val="114000"/>
              </a:lnSpc>
              <a:spcBef>
                <a:spcPts val="0"/>
              </a:spcBef>
              <a:spcAft>
                <a:spcPts val="300"/>
              </a:spcAft>
              <a:buSzPct val="90000"/>
              <a:buBlip>
                <a:blip r:embed="rId3"/>
              </a:buBlip>
            </a:pPr>
            <a:r>
              <a:rPr lang="en-US" sz="16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D</a:t>
            </a:r>
            <a:r>
              <a:rPr lang="en-US" sz="1600" u="none" dirty="0" smtClean="0">
                <a:solidFill>
                  <a:prstClr val="black"/>
                </a:solidFill>
                <a:latin typeface="Arial"/>
                <a:cs typeface="+mn-cs"/>
              </a:rPr>
              <a:t>- Kinetic interaction </a:t>
            </a:r>
            <a:r>
              <a:rPr lang="en-US" sz="1100" i="1" u="none" dirty="0" smtClean="0">
                <a:solidFill>
                  <a:srgbClr val="0070C0"/>
                </a:solidFill>
                <a:latin typeface="Arial" charset="0"/>
                <a:cs typeface="+mn-cs"/>
              </a:rPr>
              <a:t>(areas with ≠</a:t>
            </a:r>
            <a:r>
              <a:rPr lang="en-US" sz="1100" i="1" u="none" dirty="0" smtClean="0">
                <a:solidFill>
                  <a:srgbClr val="0070C0"/>
                </a:solidFill>
                <a:latin typeface="Symbol" panose="05050102010706020507" pitchFamily="18" charset="2"/>
                <a:cs typeface="+mn-cs"/>
              </a:rPr>
              <a:t>x </a:t>
            </a:r>
            <a:r>
              <a:rPr lang="en-US" sz="1100" i="1" u="none" dirty="0" smtClean="0">
                <a:solidFill>
                  <a:srgbClr val="0070C0"/>
                </a:solidFill>
                <a:latin typeface="Arial" charset="0"/>
                <a:cs typeface="+mn-cs"/>
              </a:rPr>
              <a:t>=&gt; ≠ in </a:t>
            </a:r>
            <a:r>
              <a:rPr lang="en-US" sz="1100" i="1" u="none" dirty="0" err="1" smtClean="0">
                <a:solidFill>
                  <a:srgbClr val="0070C0"/>
                </a:solidFill>
                <a:latin typeface="Arial" charset="0"/>
                <a:cs typeface="+mn-cs"/>
              </a:rPr>
              <a:t>Vx</a:t>
            </a:r>
            <a:r>
              <a:rPr lang="en-US" sz="1100" i="1" u="none" dirty="0" smtClean="0">
                <a:solidFill>
                  <a:srgbClr val="0070C0"/>
                </a:solidFill>
                <a:latin typeface="Arial" charset="0"/>
                <a:cs typeface="+mn-cs"/>
              </a:rPr>
              <a:t> velocities ?)</a:t>
            </a:r>
          </a:p>
          <a:p>
            <a:pPr marL="923925" lvl="0" algn="ctr" fontAlgn="auto">
              <a:lnSpc>
                <a:spcPct val="200000"/>
              </a:lnSpc>
              <a:spcBef>
                <a:spcPts val="0"/>
              </a:spcBef>
              <a:spcAft>
                <a:spcPts val="300"/>
              </a:spcAft>
            </a:pPr>
            <a:r>
              <a:rPr lang="en-US" sz="1600" u="none" dirty="0" smtClean="0">
                <a:solidFill>
                  <a:srgbClr val="DC0528"/>
                </a:solidFill>
                <a:latin typeface="Arial"/>
                <a:cs typeface="+mn-cs"/>
              </a:rPr>
              <a:t>IN </a:t>
            </a:r>
            <a:r>
              <a:rPr lang="en-US" sz="1800" u="none" dirty="0" smtClean="0">
                <a:solidFill>
                  <a:srgbClr val="DC0528"/>
                </a:solidFill>
                <a:latin typeface="Arial"/>
                <a:cs typeface="+mn-cs"/>
              </a:rPr>
              <a:t>BRIEF : local effects !!!! </a:t>
            </a:r>
            <a:r>
              <a:rPr lang="en-US" sz="1100" i="1" u="none" dirty="0" smtClean="0">
                <a:solidFill>
                  <a:srgbClr val="0070C0"/>
                </a:solidFill>
                <a:latin typeface="Arial" charset="0"/>
                <a:cs typeface="+mn-cs"/>
              </a:rPr>
              <a:t>(=&gt;2 fluids model not fully OK)</a:t>
            </a:r>
          </a:p>
          <a:p>
            <a:pPr marL="563562" lvl="0" algn="just" fontAlgn="auto">
              <a:lnSpc>
                <a:spcPts val="2000"/>
              </a:lnSpc>
              <a:spcBef>
                <a:spcPts val="600"/>
              </a:spcBef>
              <a:spcAft>
                <a:spcPts val="300"/>
              </a:spcAft>
              <a:buSzPct val="90000"/>
            </a:pPr>
            <a:r>
              <a:rPr lang="en-US" sz="2000" b="1" u="none" dirty="0" smtClean="0">
                <a:solidFill>
                  <a:srgbClr val="DC0528"/>
                </a:solidFill>
                <a:latin typeface="Arial"/>
                <a:sym typeface="Symbol" panose="05050102010706020507" pitchFamily="18" charset="2"/>
              </a:rPr>
              <a:t>	</a:t>
            </a:r>
            <a:r>
              <a:rPr lang="en-US" sz="2000" u="none" dirty="0" smtClean="0">
                <a:solidFill>
                  <a:srgbClr val="DC0528"/>
                </a:solidFill>
                <a:latin typeface="Arial"/>
                <a:sym typeface="Symbol" panose="05050102010706020507" pitchFamily="18" charset="2"/>
              </a:rPr>
              <a:t> </a:t>
            </a:r>
            <a:r>
              <a:rPr lang="en-US" sz="2000" u="none" dirty="0" smtClean="0">
                <a:solidFill>
                  <a:srgbClr val="DC0528"/>
                </a:solidFill>
                <a:latin typeface="Arial"/>
              </a:rPr>
              <a:t>2 kinds of pinning :</a:t>
            </a:r>
          </a:p>
          <a:p>
            <a:pPr marL="360363" lvl="1" indent="-360363" fontAlgn="auto">
              <a:lnSpc>
                <a:spcPts val="1800"/>
              </a:lnSpc>
              <a:spcBef>
                <a:spcPts val="600"/>
              </a:spcBef>
              <a:spcAft>
                <a:spcPts val="300"/>
              </a:spcAft>
              <a:buSzPct val="90000"/>
              <a:buBlip>
                <a:blip r:embed="rId3"/>
              </a:buBlip>
            </a:pPr>
            <a:r>
              <a:rPr lang="en-US" sz="1600" u="none" dirty="0" smtClean="0">
                <a:solidFill>
                  <a:prstClr val="black"/>
                </a:solidFill>
                <a:latin typeface="Arial"/>
                <a:cs typeface="+mn-cs"/>
              </a:rPr>
              <a:t>Strong pinning (surface magnetic pinning) : twinning, voids, non SC aggregates, irradiation defects (columnar), </a:t>
            </a:r>
            <a:r>
              <a:rPr lang="en-US" sz="1600" u="none" dirty="0" err="1" smtClean="0">
                <a:solidFill>
                  <a:prstClr val="black"/>
                </a:solidFill>
                <a:latin typeface="Arial"/>
                <a:cs typeface="+mn-cs"/>
              </a:rPr>
              <a:t>nano</a:t>
            </a:r>
            <a:r>
              <a:rPr lang="en-US" sz="1600" u="none" dirty="0" smtClean="0">
                <a:solidFill>
                  <a:prstClr val="black"/>
                </a:solidFill>
                <a:latin typeface="Arial"/>
                <a:cs typeface="+mn-cs"/>
              </a:rPr>
              <a:t>-indentations : </a:t>
            </a:r>
            <a:r>
              <a:rPr lang="en-US" sz="1200" u="none" dirty="0" smtClean="0">
                <a:solidFill>
                  <a:srgbClr val="666666"/>
                </a:solidFill>
                <a:latin typeface="Arial"/>
              </a:rPr>
              <a:t>Dominant mechanism: </a:t>
            </a:r>
            <a:r>
              <a:rPr lang="en-US" sz="12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A </a:t>
            </a:r>
            <a:r>
              <a:rPr lang="en-US" sz="1200" u="none" dirty="0" smtClean="0">
                <a:solidFill>
                  <a:srgbClr val="666666"/>
                </a:solidFill>
                <a:latin typeface="Arial"/>
              </a:rPr>
              <a:t>then </a:t>
            </a:r>
            <a:r>
              <a:rPr lang="en-US" sz="12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C</a:t>
            </a:r>
            <a:endParaRPr lang="en-US" sz="1200" u="none" dirty="0" smtClean="0">
              <a:solidFill>
                <a:srgbClr val="666666"/>
              </a:solidFill>
              <a:latin typeface="Arial"/>
            </a:endParaRPr>
          </a:p>
          <a:p>
            <a:pPr marL="360363" lvl="1" indent="-360363" fontAlgn="auto">
              <a:lnSpc>
                <a:spcPts val="1800"/>
              </a:lnSpc>
              <a:spcBef>
                <a:spcPts val="600"/>
              </a:spcBef>
              <a:spcAft>
                <a:spcPts val="300"/>
              </a:spcAft>
              <a:buSzPct val="90000"/>
              <a:buBlip>
                <a:blip r:embed="rId3"/>
              </a:buBlip>
            </a:pPr>
            <a:r>
              <a:rPr lang="en-US" sz="1600" u="none" dirty="0" smtClean="0">
                <a:solidFill>
                  <a:prstClr val="black"/>
                </a:solidFill>
                <a:latin typeface="Arial"/>
                <a:cs typeface="+mn-cs"/>
              </a:rPr>
              <a:t>Weak pinning centers but many of them: «volume core pinning»</a:t>
            </a:r>
          </a:p>
          <a:p>
            <a:pPr marL="712788" lvl="3" indent="-238125" fontAlgn="auto">
              <a:lnSpc>
                <a:spcPts val="1800"/>
              </a:lnSpc>
              <a:spcBef>
                <a:spcPts val="0"/>
              </a:spcBef>
              <a:spcAft>
                <a:spcPts val="300"/>
              </a:spcAft>
              <a:buClr>
                <a:srgbClr val="666666"/>
              </a:buClr>
              <a:buSzPct val="36000"/>
              <a:buBlip>
                <a:blip r:embed="rId4"/>
              </a:buBlip>
            </a:pPr>
            <a:r>
              <a:rPr lang="en-US" u="none" dirty="0" smtClean="0">
                <a:solidFill>
                  <a:srgbClr val="666666"/>
                </a:solidFill>
                <a:latin typeface="Arial"/>
              </a:rPr>
              <a:t>Dominant mechanism: </a:t>
            </a:r>
            <a:r>
              <a:rPr lang="en-US"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 </a:t>
            </a:r>
            <a:r>
              <a:rPr lang="en-US" u="none" dirty="0" smtClean="0">
                <a:solidFill>
                  <a:srgbClr val="666666"/>
                </a:solidFill>
                <a:latin typeface="Arial"/>
              </a:rPr>
              <a:t> ; </a:t>
            </a:r>
            <a:r>
              <a:rPr lang="en-US"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a:t>
            </a:r>
            <a:r>
              <a:rPr lang="en-US" u="none" dirty="0" smtClean="0">
                <a:solidFill>
                  <a:srgbClr val="666666"/>
                </a:solidFill>
                <a:latin typeface="Arial"/>
              </a:rPr>
              <a:t> less efficient than </a:t>
            </a:r>
            <a:r>
              <a:rPr lang="en-US"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C</a:t>
            </a:r>
            <a:r>
              <a:rPr lang="en-US" u="none" dirty="0" smtClean="0">
                <a:solidFill>
                  <a:srgbClr val="666666"/>
                </a:solidFill>
                <a:latin typeface="Arial"/>
              </a:rPr>
              <a:t> but if they are many pinning centers =&gt; results into strong pinning</a:t>
            </a:r>
          </a:p>
          <a:p>
            <a:pPr marL="712788" lvl="3" indent="-238125" fontAlgn="auto">
              <a:lnSpc>
                <a:spcPts val="1800"/>
              </a:lnSpc>
              <a:spcBef>
                <a:spcPts val="0"/>
              </a:spcBef>
              <a:spcAft>
                <a:spcPts val="300"/>
              </a:spcAft>
              <a:buClr>
                <a:srgbClr val="666666"/>
              </a:buClr>
              <a:buSzPct val="36000"/>
              <a:buBlip>
                <a:blip r:embed="rId4"/>
              </a:buBlip>
            </a:pPr>
            <a:r>
              <a:rPr lang="en-US" u="none" dirty="0" smtClean="0">
                <a:solidFill>
                  <a:srgbClr val="666666"/>
                </a:solidFill>
                <a:latin typeface="Arial"/>
              </a:rPr>
              <a:t>Mechanism efficiency </a:t>
            </a:r>
            <a:r>
              <a:rPr lang="en-US"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a:t>
            </a:r>
            <a:r>
              <a:rPr lang="en-US" u="none" dirty="0" smtClean="0">
                <a:solidFill>
                  <a:srgbClr val="666666"/>
                </a:solidFill>
                <a:latin typeface="Arial"/>
              </a:rPr>
              <a:t> </a:t>
            </a:r>
            <a:r>
              <a:rPr lang="en-US" u="none" dirty="0" smtClean="0">
                <a:solidFill>
                  <a:srgbClr val="666666"/>
                </a:solidFill>
                <a:latin typeface="Arial"/>
                <a:sym typeface="Wingdings 3" panose="05040102010807070707" pitchFamily="18" charset="2"/>
              </a:rPr>
              <a:t> Interface (G.B) → dislocation → punctual defects</a:t>
            </a:r>
            <a:endParaRPr lang="en-US" u="none" dirty="0">
              <a:solidFill>
                <a:srgbClr val="666666"/>
              </a:solidFill>
              <a:latin typeface="Arial"/>
            </a:endParaRP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1048" y="3685182"/>
            <a:ext cx="1728410" cy="2594556"/>
          </a:xfrm>
          <a:prstGeom prst="rect">
            <a:avLst/>
          </a:prstGeom>
        </p:spPr>
      </p:pic>
      <p:pic>
        <p:nvPicPr>
          <p:cNvPr id="43" name="Imag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4682" y="1054302"/>
            <a:ext cx="1424776" cy="2510619"/>
          </a:xfrm>
          <a:prstGeom prst="rect">
            <a:avLst/>
          </a:prstGeom>
        </p:spPr>
      </p:pic>
      <p:sp>
        <p:nvSpPr>
          <p:cNvPr id="7" name="Espace réservé du pied de page 6"/>
          <p:cNvSpPr>
            <a:spLocks noGrp="1"/>
          </p:cNvSpPr>
          <p:nvPr>
            <p:ph type="ftr" sz="quarter" idx="13"/>
          </p:nvPr>
        </p:nvSpPr>
        <p:spPr/>
        <p:txBody>
          <a:bodyPr/>
          <a:lstStyle/>
          <a:p>
            <a:r>
              <a:rPr lang="fr-FR" smtClean="0"/>
              <a:t>C.Z. Antoine-TTC Meeting- RIKEN</a:t>
            </a:r>
            <a:endParaRPr lang="fr-FR" dirty="0"/>
          </a:p>
        </p:txBody>
      </p:sp>
      <p:sp>
        <p:nvSpPr>
          <p:cNvPr id="8" name="Espace réservé du numéro de diapositive 7"/>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11</a:t>
            </a:fld>
            <a:endParaRPr lang="fr-FR" u="none" dirty="0">
              <a:latin typeface="Arial"/>
              <a:cs typeface="+mn-cs"/>
            </a:endParaRPr>
          </a:p>
        </p:txBody>
      </p:sp>
      <p:sp>
        <p:nvSpPr>
          <p:cNvPr id="9" name="Espace réservé de la date 8"/>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93938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051" y="3537494"/>
            <a:ext cx="4067555" cy="2702724"/>
          </a:xfrm>
          <a:prstGeom prst="rect">
            <a:avLst/>
          </a:prstGeom>
        </p:spPr>
      </p:pic>
      <p:sp>
        <p:nvSpPr>
          <p:cNvPr id="48" name="Rectangle avec coins arrondis en diagonale 47"/>
          <p:cNvSpPr/>
          <p:nvPr/>
        </p:nvSpPr>
        <p:spPr>
          <a:xfrm>
            <a:off x="1301750" y="6108705"/>
            <a:ext cx="5502498" cy="288695"/>
          </a:xfrm>
          <a:prstGeom prst="round2Diag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avec coins arrondis en diagonale 46"/>
          <p:cNvSpPr/>
          <p:nvPr/>
        </p:nvSpPr>
        <p:spPr>
          <a:xfrm>
            <a:off x="4982085" y="2634617"/>
            <a:ext cx="3018526" cy="232904"/>
          </a:xfrm>
          <a:prstGeom prst="round2Diag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en-US" dirty="0" smtClean="0"/>
              <a:t>Grain boundaries in </a:t>
            </a:r>
            <a:r>
              <a:rPr lang="en-US" dirty="0" err="1" smtClean="0"/>
              <a:t>N</a:t>
            </a:r>
            <a:r>
              <a:rPr lang="en-US" cap="none" dirty="0" err="1" smtClean="0"/>
              <a:t>b</a:t>
            </a:r>
            <a:endParaRPr lang="en-US" dirty="0"/>
          </a:p>
        </p:txBody>
      </p:sp>
      <p:sp>
        <p:nvSpPr>
          <p:cNvPr id="3" name="Text Box 13"/>
          <p:cNvSpPr txBox="1">
            <a:spLocks noChangeArrowheads="1"/>
          </p:cNvSpPr>
          <p:nvPr/>
        </p:nvSpPr>
        <p:spPr bwMode="auto">
          <a:xfrm>
            <a:off x="343627" y="1052736"/>
            <a:ext cx="2997936"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0000"/>
              </a:lnSpc>
              <a:spcBef>
                <a:spcPct val="20000"/>
              </a:spcBef>
            </a:pPr>
            <a:r>
              <a:rPr lang="en-US" sz="1200" i="1" u="none" dirty="0" smtClean="0">
                <a:solidFill>
                  <a:srgbClr val="0000FF"/>
                </a:solidFill>
                <a:latin typeface="Arial" charset="0"/>
                <a:cs typeface="+mn-cs"/>
              </a:rPr>
              <a:t>[A. </a:t>
            </a:r>
            <a:r>
              <a:rPr lang="en-US" sz="1200" i="1" u="none" dirty="0" err="1" smtClean="0">
                <a:solidFill>
                  <a:srgbClr val="0000FF"/>
                </a:solidFill>
                <a:latin typeface="Arial" charset="0"/>
                <a:cs typeface="+mn-cs"/>
              </a:rPr>
              <a:t>Polyanskii</a:t>
            </a:r>
            <a:r>
              <a:rPr lang="en-US" sz="1200" i="1" u="none" dirty="0" smtClean="0">
                <a:solidFill>
                  <a:srgbClr val="0000FF"/>
                </a:solidFill>
                <a:latin typeface="Arial" charset="0"/>
                <a:cs typeface="+mn-cs"/>
              </a:rPr>
              <a:t>,. H. Sung et al, FNAL/FSU]</a:t>
            </a:r>
            <a:endParaRPr lang="en-US" sz="1200" i="1" u="none" dirty="0">
              <a:solidFill>
                <a:srgbClr val="0000FF"/>
              </a:solidFill>
              <a:latin typeface="Arial" charset="0"/>
              <a:cs typeface="+mn-cs"/>
            </a:endParaRPr>
          </a:p>
        </p:txBody>
      </p:sp>
      <p:pic>
        <p:nvPicPr>
          <p:cNvPr id="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02" y="3953510"/>
            <a:ext cx="2153882" cy="137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6"/>
          <p:cNvGrpSpPr>
            <a:grpSpLocks/>
          </p:cNvGrpSpPr>
          <p:nvPr/>
        </p:nvGrpSpPr>
        <p:grpSpPr bwMode="auto">
          <a:xfrm>
            <a:off x="531053" y="1343521"/>
            <a:ext cx="2133600" cy="1524000"/>
            <a:chOff x="3600" y="1104"/>
            <a:chExt cx="1921" cy="1344"/>
          </a:xfrm>
        </p:grpSpPr>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 y="1152"/>
              <a:ext cx="913" cy="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 y="1152"/>
              <a:ext cx="925" cy="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p:cNvSpPr>
              <a:spLocks/>
            </p:cNvSpPr>
            <p:nvPr/>
          </p:nvSpPr>
          <p:spPr bwMode="auto">
            <a:xfrm>
              <a:off x="4020" y="1104"/>
              <a:ext cx="104" cy="1344"/>
            </a:xfrm>
            <a:custGeom>
              <a:avLst/>
              <a:gdLst>
                <a:gd name="T0" fmla="*/ 0 w 104"/>
                <a:gd name="T1" fmla="*/ 0 h 1344"/>
                <a:gd name="T2" fmla="*/ 96 w 104"/>
                <a:gd name="T3" fmla="*/ 720 h 1344"/>
                <a:gd name="T4" fmla="*/ 48 w 104"/>
                <a:gd name="T5" fmla="*/ 1344 h 1344"/>
              </a:gdLst>
              <a:ahLst/>
              <a:cxnLst>
                <a:cxn ang="0">
                  <a:pos x="T0" y="T1"/>
                </a:cxn>
                <a:cxn ang="0">
                  <a:pos x="T2" y="T3"/>
                </a:cxn>
                <a:cxn ang="0">
                  <a:pos x="T4" y="T5"/>
                </a:cxn>
              </a:cxnLst>
              <a:rect l="0" t="0" r="r" b="b"/>
              <a:pathLst>
                <a:path w="104" h="1344">
                  <a:moveTo>
                    <a:pt x="0" y="0"/>
                  </a:moveTo>
                  <a:cubicBezTo>
                    <a:pt x="44" y="248"/>
                    <a:pt x="88" y="496"/>
                    <a:pt x="96" y="720"/>
                  </a:cubicBezTo>
                  <a:cubicBezTo>
                    <a:pt x="104" y="944"/>
                    <a:pt x="56" y="1240"/>
                    <a:pt x="48" y="1344"/>
                  </a:cubicBezTo>
                </a:path>
              </a:pathLst>
            </a:custGeom>
            <a:noFill/>
            <a:ln w="12700" cap="flat" cmpd="sng">
              <a:solidFill>
                <a:srgbClr val="0000FF"/>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pic>
        <p:nvPicPr>
          <p:cNvPr id="9"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597" y="4105137"/>
            <a:ext cx="1700258" cy="1058411"/>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14"/>
          <p:cNvGrpSpPr>
            <a:grpSpLocks/>
          </p:cNvGrpSpPr>
          <p:nvPr/>
        </p:nvGrpSpPr>
        <p:grpSpPr bwMode="auto">
          <a:xfrm>
            <a:off x="3002909" y="1514636"/>
            <a:ext cx="574675" cy="1295400"/>
            <a:chOff x="3766" y="2064"/>
            <a:chExt cx="916" cy="2400"/>
          </a:xfrm>
        </p:grpSpPr>
        <p:sp>
          <p:nvSpPr>
            <p:cNvPr id="11" name="Rectangle 15"/>
            <p:cNvSpPr>
              <a:spLocks noChangeArrowheads="1"/>
            </p:cNvSpPr>
            <p:nvPr/>
          </p:nvSpPr>
          <p:spPr bwMode="auto">
            <a:xfrm>
              <a:off x="4320" y="2070"/>
              <a:ext cx="362" cy="22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12" name="Rectangle 16"/>
            <p:cNvSpPr>
              <a:spLocks noChangeArrowheads="1"/>
            </p:cNvSpPr>
            <p:nvPr/>
          </p:nvSpPr>
          <p:spPr bwMode="auto">
            <a:xfrm>
              <a:off x="4096" y="2064"/>
              <a:ext cx="256" cy="22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nvGrpSpPr>
            <p:cNvPr id="13" name="Group 17"/>
            <p:cNvGrpSpPr>
              <a:grpSpLocks/>
            </p:cNvGrpSpPr>
            <p:nvPr/>
          </p:nvGrpSpPr>
          <p:grpSpPr bwMode="auto">
            <a:xfrm>
              <a:off x="4107" y="2064"/>
              <a:ext cx="234" cy="2400"/>
              <a:chOff x="2640" y="-144"/>
              <a:chExt cx="480" cy="4608"/>
            </a:xfrm>
          </p:grpSpPr>
          <p:grpSp>
            <p:nvGrpSpPr>
              <p:cNvPr id="15" name="Group 18"/>
              <p:cNvGrpSpPr>
                <a:grpSpLocks/>
              </p:cNvGrpSpPr>
              <p:nvPr/>
            </p:nvGrpSpPr>
            <p:grpSpPr bwMode="auto">
              <a:xfrm>
                <a:off x="2640" y="2592"/>
                <a:ext cx="480" cy="1008"/>
                <a:chOff x="2640" y="2736"/>
                <a:chExt cx="480" cy="1008"/>
              </a:xfrm>
            </p:grpSpPr>
            <p:sp>
              <p:nvSpPr>
                <p:cNvPr id="28" name="Oval 19"/>
                <p:cNvSpPr>
                  <a:spLocks noChangeArrowheads="1"/>
                </p:cNvSpPr>
                <p:nvPr/>
              </p:nvSpPr>
              <p:spPr bwMode="auto">
                <a:xfrm>
                  <a:off x="2640" y="2736"/>
                  <a:ext cx="480" cy="1008"/>
                </a:xfrm>
                <a:prstGeom prst="ellipse">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29" name="Oval 20"/>
                <p:cNvSpPr>
                  <a:spLocks noChangeArrowheads="1"/>
                </p:cNvSpPr>
                <p:nvPr/>
              </p:nvSpPr>
              <p:spPr bwMode="auto">
                <a:xfrm>
                  <a:off x="2808" y="3120"/>
                  <a:ext cx="144"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grpSp>
            <p:nvGrpSpPr>
              <p:cNvPr id="16" name="Group 21"/>
              <p:cNvGrpSpPr>
                <a:grpSpLocks/>
              </p:cNvGrpSpPr>
              <p:nvPr/>
            </p:nvGrpSpPr>
            <p:grpSpPr bwMode="auto">
              <a:xfrm>
                <a:off x="2640" y="3456"/>
                <a:ext cx="480" cy="1008"/>
                <a:chOff x="2640" y="2736"/>
                <a:chExt cx="480" cy="1008"/>
              </a:xfrm>
            </p:grpSpPr>
            <p:sp>
              <p:nvSpPr>
                <p:cNvPr id="26" name="Oval 22"/>
                <p:cNvSpPr>
                  <a:spLocks noChangeArrowheads="1"/>
                </p:cNvSpPr>
                <p:nvPr/>
              </p:nvSpPr>
              <p:spPr bwMode="auto">
                <a:xfrm>
                  <a:off x="2640" y="2736"/>
                  <a:ext cx="480" cy="1008"/>
                </a:xfrm>
                <a:prstGeom prst="ellipse">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27" name="Oval 23"/>
                <p:cNvSpPr>
                  <a:spLocks noChangeArrowheads="1"/>
                </p:cNvSpPr>
                <p:nvPr/>
              </p:nvSpPr>
              <p:spPr bwMode="auto">
                <a:xfrm>
                  <a:off x="2808" y="3120"/>
                  <a:ext cx="144"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grpSp>
            <p:nvGrpSpPr>
              <p:cNvPr id="17" name="Group 24"/>
              <p:cNvGrpSpPr>
                <a:grpSpLocks/>
              </p:cNvGrpSpPr>
              <p:nvPr/>
            </p:nvGrpSpPr>
            <p:grpSpPr bwMode="auto">
              <a:xfrm>
                <a:off x="2640" y="-144"/>
                <a:ext cx="480" cy="1008"/>
                <a:chOff x="2640" y="2736"/>
                <a:chExt cx="480" cy="1008"/>
              </a:xfrm>
            </p:grpSpPr>
            <p:sp>
              <p:nvSpPr>
                <p:cNvPr id="24" name="Oval 25"/>
                <p:cNvSpPr>
                  <a:spLocks noChangeArrowheads="1"/>
                </p:cNvSpPr>
                <p:nvPr/>
              </p:nvSpPr>
              <p:spPr bwMode="auto">
                <a:xfrm>
                  <a:off x="2640" y="2736"/>
                  <a:ext cx="480" cy="1008"/>
                </a:xfrm>
                <a:prstGeom prst="ellipse">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25" name="Oval 26"/>
                <p:cNvSpPr>
                  <a:spLocks noChangeArrowheads="1"/>
                </p:cNvSpPr>
                <p:nvPr/>
              </p:nvSpPr>
              <p:spPr bwMode="auto">
                <a:xfrm>
                  <a:off x="2808" y="3120"/>
                  <a:ext cx="144"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grpSp>
            <p:nvGrpSpPr>
              <p:cNvPr id="18" name="Group 27"/>
              <p:cNvGrpSpPr>
                <a:grpSpLocks/>
              </p:cNvGrpSpPr>
              <p:nvPr/>
            </p:nvGrpSpPr>
            <p:grpSpPr bwMode="auto">
              <a:xfrm>
                <a:off x="2640" y="768"/>
                <a:ext cx="480" cy="1008"/>
                <a:chOff x="2640" y="2736"/>
                <a:chExt cx="480" cy="1008"/>
              </a:xfrm>
            </p:grpSpPr>
            <p:sp>
              <p:nvSpPr>
                <p:cNvPr id="22" name="Oval 28"/>
                <p:cNvSpPr>
                  <a:spLocks noChangeArrowheads="1"/>
                </p:cNvSpPr>
                <p:nvPr/>
              </p:nvSpPr>
              <p:spPr bwMode="auto">
                <a:xfrm>
                  <a:off x="2640" y="2736"/>
                  <a:ext cx="480" cy="1008"/>
                </a:xfrm>
                <a:prstGeom prst="ellipse">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23" name="Oval 29"/>
                <p:cNvSpPr>
                  <a:spLocks noChangeArrowheads="1"/>
                </p:cNvSpPr>
                <p:nvPr/>
              </p:nvSpPr>
              <p:spPr bwMode="auto">
                <a:xfrm>
                  <a:off x="2808" y="3120"/>
                  <a:ext cx="144"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grpSp>
            <p:nvGrpSpPr>
              <p:cNvPr id="19" name="Group 30"/>
              <p:cNvGrpSpPr>
                <a:grpSpLocks/>
              </p:cNvGrpSpPr>
              <p:nvPr/>
            </p:nvGrpSpPr>
            <p:grpSpPr bwMode="auto">
              <a:xfrm>
                <a:off x="2640" y="1656"/>
                <a:ext cx="480" cy="1008"/>
                <a:chOff x="2640" y="2736"/>
                <a:chExt cx="480" cy="1008"/>
              </a:xfrm>
            </p:grpSpPr>
            <p:sp>
              <p:nvSpPr>
                <p:cNvPr id="20" name="Oval 31"/>
                <p:cNvSpPr>
                  <a:spLocks noChangeArrowheads="1"/>
                </p:cNvSpPr>
                <p:nvPr/>
              </p:nvSpPr>
              <p:spPr bwMode="auto">
                <a:xfrm>
                  <a:off x="2640" y="2736"/>
                  <a:ext cx="480" cy="1008"/>
                </a:xfrm>
                <a:prstGeom prst="ellipse">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21" name="Oval 32"/>
                <p:cNvSpPr>
                  <a:spLocks noChangeArrowheads="1"/>
                </p:cNvSpPr>
                <p:nvPr/>
              </p:nvSpPr>
              <p:spPr bwMode="auto">
                <a:xfrm>
                  <a:off x="2808" y="3120"/>
                  <a:ext cx="144" cy="2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grpSp>
        <p:sp>
          <p:nvSpPr>
            <p:cNvPr id="14" name="Rectangle 33"/>
            <p:cNvSpPr>
              <a:spLocks noChangeArrowheads="1"/>
            </p:cNvSpPr>
            <p:nvPr/>
          </p:nvSpPr>
          <p:spPr bwMode="auto">
            <a:xfrm>
              <a:off x="3766" y="2064"/>
              <a:ext cx="362" cy="22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grpSp>
      <p:sp>
        <p:nvSpPr>
          <p:cNvPr id="30" name="Line 7"/>
          <p:cNvSpPr>
            <a:spLocks noChangeShapeType="1"/>
          </p:cNvSpPr>
          <p:nvPr/>
        </p:nvSpPr>
        <p:spPr bwMode="auto">
          <a:xfrm flipV="1">
            <a:off x="343627" y="4203359"/>
            <a:ext cx="0" cy="540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Tx/>
              <a:buChar char="•"/>
            </a:pPr>
            <a:endParaRPr lang="en-US" sz="1800" u="none" dirty="0">
              <a:solidFill>
                <a:srgbClr val="FF0000"/>
              </a:solidFill>
              <a:latin typeface="Arial" charset="0"/>
              <a:cs typeface="+mn-cs"/>
            </a:endParaRPr>
          </a:p>
        </p:txBody>
      </p:sp>
      <p:sp>
        <p:nvSpPr>
          <p:cNvPr id="31" name="Text Box 12"/>
          <p:cNvSpPr txBox="1">
            <a:spLocks noChangeArrowheads="1"/>
          </p:cNvSpPr>
          <p:nvPr/>
        </p:nvSpPr>
        <p:spPr bwMode="auto">
          <a:xfrm>
            <a:off x="302453" y="4047458"/>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2000" u="none" dirty="0" smtClean="0">
                <a:solidFill>
                  <a:srgbClr val="FF0000"/>
                </a:solidFill>
                <a:latin typeface="Arial" charset="0"/>
                <a:cs typeface="+mn-cs"/>
              </a:rPr>
              <a:t>H</a:t>
            </a:r>
            <a:endParaRPr lang="en-US" sz="2000" u="none" dirty="0">
              <a:solidFill>
                <a:srgbClr val="FF0000"/>
              </a:solidFill>
              <a:latin typeface="Arial" charset="0"/>
              <a:cs typeface="+mn-cs"/>
            </a:endParaRPr>
          </a:p>
        </p:txBody>
      </p:sp>
      <p:sp>
        <p:nvSpPr>
          <p:cNvPr id="32" name="Rectangle 31"/>
          <p:cNvSpPr/>
          <p:nvPr/>
        </p:nvSpPr>
        <p:spPr>
          <a:xfrm>
            <a:off x="1301750" y="5058904"/>
            <a:ext cx="2154757" cy="867930"/>
          </a:xfrm>
          <a:prstGeom prst="rect">
            <a:avLst/>
          </a:prstGeom>
        </p:spPr>
        <p:txBody>
          <a:bodyPr wrap="none">
            <a:spAutoFit/>
          </a:bodyPr>
          <a:lstStyle/>
          <a:p>
            <a:pPr marL="314325" lvl="2" eaLnBrk="0" hangingPunct="0">
              <a:lnSpc>
                <a:spcPct val="80000"/>
              </a:lnSpc>
              <a:spcBef>
                <a:spcPct val="20000"/>
              </a:spcBef>
              <a:buClr>
                <a:srgbClr val="666666"/>
              </a:buClr>
              <a:buSzPct val="36000"/>
            </a:pPr>
            <a:r>
              <a:rPr lang="en-US" sz="1800" u="none" dirty="0" smtClean="0">
                <a:solidFill>
                  <a:prstClr val="black"/>
                </a:solidFill>
                <a:latin typeface="Calibri" pitchFamily="34" charset="0"/>
                <a:cs typeface="+mn-cs"/>
                <a:sym typeface="Symbol"/>
              </a:rPr>
              <a:t>@ 4.5 K</a:t>
            </a:r>
          </a:p>
          <a:p>
            <a:pPr marL="552450" lvl="2" indent="-238125" eaLnBrk="0" hangingPunct="0">
              <a:lnSpc>
                <a:spcPct val="80000"/>
              </a:lnSpc>
              <a:spcBef>
                <a:spcPct val="20000"/>
              </a:spcBef>
              <a:buClr>
                <a:srgbClr val="666666"/>
              </a:buClr>
              <a:buSzPct val="36000"/>
              <a:buFontTx/>
              <a:buBlip>
                <a:blip r:embed="rId8"/>
              </a:buBlip>
            </a:pPr>
            <a:r>
              <a:rPr lang="en-US" sz="1800" u="none" dirty="0" smtClean="0">
                <a:solidFill>
                  <a:prstClr val="black"/>
                </a:solidFill>
                <a:latin typeface="Calibri" pitchFamily="34" charset="0"/>
                <a:cs typeface="+mn-cs"/>
                <a:sym typeface="Symbol"/>
              </a:rPr>
              <a:t>H</a:t>
            </a:r>
            <a:r>
              <a:rPr lang="en-US" sz="1800" u="none" baseline="-25000" dirty="0" smtClean="0">
                <a:solidFill>
                  <a:prstClr val="black"/>
                </a:solidFill>
                <a:latin typeface="Calibri" pitchFamily="34" charset="0"/>
                <a:cs typeface="+mn-cs"/>
                <a:sym typeface="Symbol"/>
              </a:rPr>
              <a:t>P</a:t>
            </a:r>
            <a:r>
              <a:rPr lang="en-US" sz="1800" u="none" baseline="30000" dirty="0" smtClean="0">
                <a:solidFill>
                  <a:prstClr val="black"/>
                </a:solidFill>
                <a:latin typeface="Calibri" pitchFamily="34" charset="0"/>
                <a:cs typeface="+mn-cs"/>
                <a:sym typeface="Symbol"/>
              </a:rPr>
              <a:t>GB</a:t>
            </a:r>
            <a:r>
              <a:rPr lang="en-US" sz="1800" b="1" u="none" dirty="0" smtClean="0">
                <a:solidFill>
                  <a:prstClr val="black"/>
                </a:solidFill>
                <a:latin typeface="Calibri" pitchFamily="34" charset="0"/>
                <a:cs typeface="+mn-cs"/>
                <a:sym typeface="Symbol"/>
              </a:rPr>
              <a:t> ~ </a:t>
            </a:r>
            <a:r>
              <a:rPr lang="en-US" sz="1800" u="none" dirty="0" smtClean="0">
                <a:solidFill>
                  <a:prstClr val="black"/>
                </a:solidFill>
                <a:latin typeface="Calibri" pitchFamily="34" charset="0"/>
                <a:cs typeface="+mn-cs"/>
                <a:sym typeface="Symbol"/>
              </a:rPr>
              <a:t>32 </a:t>
            </a:r>
            <a:r>
              <a:rPr lang="en-US" sz="1800" u="none" dirty="0" err="1" smtClean="0">
                <a:solidFill>
                  <a:prstClr val="black"/>
                </a:solidFill>
                <a:latin typeface="Calibri" pitchFamily="34" charset="0"/>
                <a:cs typeface="+mn-cs"/>
                <a:sym typeface="Symbol"/>
              </a:rPr>
              <a:t>mT</a:t>
            </a:r>
            <a:endParaRPr lang="en-US" sz="1800" u="none" dirty="0" smtClean="0">
              <a:solidFill>
                <a:prstClr val="black"/>
              </a:solidFill>
              <a:latin typeface="Calibri" pitchFamily="34" charset="0"/>
              <a:cs typeface="+mn-cs"/>
              <a:sym typeface="Symbol"/>
            </a:endParaRPr>
          </a:p>
          <a:p>
            <a:pPr marL="552450" lvl="2" indent="-238125" eaLnBrk="0" hangingPunct="0">
              <a:lnSpc>
                <a:spcPct val="80000"/>
              </a:lnSpc>
              <a:spcBef>
                <a:spcPct val="20000"/>
              </a:spcBef>
              <a:buClr>
                <a:srgbClr val="666666"/>
              </a:buClr>
              <a:buSzPct val="36000"/>
              <a:buFontTx/>
              <a:buBlip>
                <a:blip r:embed="rId8"/>
              </a:buBlip>
            </a:pPr>
            <a:r>
              <a:rPr lang="en-US" sz="1800" u="none" dirty="0" err="1" smtClean="0">
                <a:solidFill>
                  <a:prstClr val="black"/>
                </a:solidFill>
                <a:latin typeface="Calibri" pitchFamily="34" charset="0"/>
                <a:cs typeface="+mn-cs"/>
                <a:sym typeface="Symbol"/>
              </a:rPr>
              <a:t>H</a:t>
            </a:r>
            <a:r>
              <a:rPr lang="en-US" sz="1800" u="none" baseline="-25000" dirty="0" err="1" smtClean="0">
                <a:solidFill>
                  <a:prstClr val="black"/>
                </a:solidFill>
                <a:latin typeface="Calibri" pitchFamily="34" charset="0"/>
                <a:cs typeface="+mn-cs"/>
                <a:sym typeface="Symbol"/>
              </a:rPr>
              <a:t>P</a:t>
            </a:r>
            <a:r>
              <a:rPr lang="en-US" sz="1800" u="none" baseline="30000" dirty="0" err="1" smtClean="0">
                <a:solidFill>
                  <a:prstClr val="black"/>
                </a:solidFill>
                <a:latin typeface="Calibri" pitchFamily="34" charset="0"/>
                <a:cs typeface="+mn-cs"/>
                <a:sym typeface="Symbol"/>
              </a:rPr>
              <a:t>bulk</a:t>
            </a:r>
            <a:r>
              <a:rPr lang="en-US" sz="1800" b="1" u="none" dirty="0" smtClean="0">
                <a:solidFill>
                  <a:prstClr val="black"/>
                </a:solidFill>
                <a:latin typeface="Calibri" pitchFamily="34" charset="0"/>
                <a:cs typeface="+mn-cs"/>
                <a:sym typeface="Symbol"/>
              </a:rPr>
              <a:t> ~ </a:t>
            </a:r>
            <a:r>
              <a:rPr lang="en-US" sz="1800" u="none" dirty="0" smtClean="0">
                <a:solidFill>
                  <a:prstClr val="black"/>
                </a:solidFill>
                <a:latin typeface="Calibri" pitchFamily="34" charset="0"/>
                <a:cs typeface="+mn-cs"/>
                <a:sym typeface="Symbol"/>
              </a:rPr>
              <a:t>150 </a:t>
            </a:r>
            <a:r>
              <a:rPr lang="en-US" sz="1800" u="none" dirty="0" err="1" smtClean="0">
                <a:solidFill>
                  <a:prstClr val="black"/>
                </a:solidFill>
                <a:latin typeface="Calibri" pitchFamily="34" charset="0"/>
                <a:cs typeface="+mn-cs"/>
                <a:sym typeface="Symbol"/>
              </a:rPr>
              <a:t>mT</a:t>
            </a:r>
            <a:endParaRPr lang="en-US" sz="1800" u="none" dirty="0" smtClean="0">
              <a:solidFill>
                <a:prstClr val="black"/>
              </a:solidFill>
              <a:latin typeface="Calibri" pitchFamily="34" charset="0"/>
              <a:cs typeface="+mn-cs"/>
              <a:sym typeface="Symbol"/>
            </a:endParaRPr>
          </a:p>
        </p:txBody>
      </p:sp>
      <p:sp>
        <p:nvSpPr>
          <p:cNvPr id="33" name="Rectangle 32"/>
          <p:cNvSpPr/>
          <p:nvPr/>
        </p:nvSpPr>
        <p:spPr>
          <a:xfrm>
            <a:off x="485514" y="2914339"/>
            <a:ext cx="3103735" cy="1058751"/>
          </a:xfrm>
          <a:prstGeom prst="rect">
            <a:avLst/>
          </a:prstGeom>
        </p:spPr>
        <p:txBody>
          <a:bodyPr wrap="none">
            <a:spAutoFit/>
          </a:bodyPr>
          <a:lstStyle/>
          <a:p>
            <a:pPr marL="314325" lvl="2" eaLnBrk="0" hangingPunct="0">
              <a:lnSpc>
                <a:spcPct val="80000"/>
              </a:lnSpc>
              <a:spcBef>
                <a:spcPct val="20000"/>
              </a:spcBef>
              <a:buClr>
                <a:srgbClr val="666666"/>
              </a:buClr>
              <a:buSzPct val="36000"/>
            </a:pPr>
            <a:r>
              <a:rPr lang="en-US" sz="1600" u="none" dirty="0" smtClean="0">
                <a:solidFill>
                  <a:prstClr val="black"/>
                </a:solidFill>
                <a:latin typeface="Arial"/>
                <a:cs typeface="+mn-cs"/>
                <a:sym typeface="Symbol"/>
              </a:rPr>
              <a:t>On GB: Josephson </a:t>
            </a:r>
            <a:r>
              <a:rPr lang="en-US" sz="1600" u="none" dirty="0" err="1" smtClean="0">
                <a:solidFill>
                  <a:prstClr val="black"/>
                </a:solidFill>
                <a:latin typeface="Arial"/>
                <a:cs typeface="+mn-cs"/>
                <a:sym typeface="Symbol"/>
              </a:rPr>
              <a:t>Vx</a:t>
            </a:r>
            <a:r>
              <a:rPr lang="en-US" sz="1600" u="none" dirty="0" smtClean="0">
                <a:solidFill>
                  <a:prstClr val="black"/>
                </a:solidFill>
                <a:latin typeface="Arial"/>
                <a:cs typeface="+mn-cs"/>
                <a:sym typeface="Symbol"/>
              </a:rPr>
              <a:t>  </a:t>
            </a:r>
          </a:p>
          <a:p>
            <a:pPr marL="552450" lvl="2" indent="-238125" eaLnBrk="0" hangingPunct="0">
              <a:lnSpc>
                <a:spcPct val="80000"/>
              </a:lnSpc>
              <a:spcBef>
                <a:spcPct val="20000"/>
              </a:spcBef>
              <a:buClr>
                <a:srgbClr val="666666"/>
              </a:buClr>
              <a:buSzPct val="36000"/>
              <a:buFontTx/>
              <a:buBlip>
                <a:blip r:embed="rId8"/>
              </a:buBlip>
            </a:pPr>
            <a:r>
              <a:rPr lang="en-US" sz="1600" u="none" dirty="0" smtClean="0">
                <a:solidFill>
                  <a:prstClr val="black"/>
                </a:solidFill>
                <a:latin typeface="Arial"/>
                <a:cs typeface="+mn-cs"/>
                <a:sym typeface="Symbol"/>
              </a:rPr>
              <a:t>Interface pinned (GB)</a:t>
            </a:r>
          </a:p>
          <a:p>
            <a:pPr marL="552450" lvl="2" indent="-238125" eaLnBrk="0" hangingPunct="0">
              <a:lnSpc>
                <a:spcPct val="80000"/>
              </a:lnSpc>
              <a:spcBef>
                <a:spcPct val="20000"/>
              </a:spcBef>
              <a:buClr>
                <a:srgbClr val="666666"/>
              </a:buClr>
              <a:buSzPct val="36000"/>
              <a:buFontTx/>
              <a:buBlip>
                <a:blip r:embed="rId8"/>
              </a:buBlip>
            </a:pPr>
            <a:r>
              <a:rPr lang="en-US" sz="1600" u="none" dirty="0" smtClean="0">
                <a:solidFill>
                  <a:prstClr val="black"/>
                </a:solidFill>
                <a:latin typeface="Arial"/>
                <a:cs typeface="+mn-cs"/>
                <a:sym typeface="Symbol"/>
              </a:rPr>
              <a:t>Current lines are distorted</a:t>
            </a:r>
          </a:p>
          <a:p>
            <a:pPr marL="314325" lvl="2" eaLnBrk="0" hangingPunct="0">
              <a:lnSpc>
                <a:spcPct val="80000"/>
              </a:lnSpc>
              <a:spcBef>
                <a:spcPct val="20000"/>
              </a:spcBef>
              <a:buClr>
                <a:srgbClr val="666666"/>
              </a:buClr>
              <a:buSzPct val="36000"/>
              <a:buFontTx/>
              <a:buChar char="•"/>
            </a:pPr>
            <a:endParaRPr lang="en-US" sz="1800" u="none" dirty="0">
              <a:solidFill>
                <a:prstClr val="black"/>
              </a:solidFill>
              <a:latin typeface="Calibri" pitchFamily="34" charset="0"/>
              <a:cs typeface="+mn-cs"/>
              <a:sym typeface="Symbol"/>
            </a:endParaRPr>
          </a:p>
        </p:txBody>
      </p:sp>
      <mc:AlternateContent xmlns:mc="http://schemas.openxmlformats.org/markup-compatibility/2006" xmlns:a14="http://schemas.microsoft.com/office/drawing/2010/main">
        <mc:Choice Requires="a14">
          <p:sp>
            <p:nvSpPr>
              <p:cNvPr id="35" name="Rectangle 34"/>
              <p:cNvSpPr/>
              <p:nvPr/>
            </p:nvSpPr>
            <p:spPr>
              <a:xfrm>
                <a:off x="4231369" y="1074411"/>
                <a:ext cx="4572000" cy="2708434"/>
              </a:xfrm>
              <a:prstGeom prst="rect">
                <a:avLst/>
              </a:prstGeom>
            </p:spPr>
            <p:txBody>
              <a:bodyPr>
                <a:spAutoFit/>
              </a:bodyPr>
              <a:lstStyle/>
              <a:p>
                <a:pPr marL="360363" lvl="1" indent="-360363" fontAlgn="auto">
                  <a:lnSpc>
                    <a:spcPts val="1800"/>
                  </a:lnSpc>
                  <a:spcBef>
                    <a:spcPts val="600"/>
                  </a:spcBef>
                  <a:spcAft>
                    <a:spcPts val="0"/>
                  </a:spcAft>
                  <a:buSzPct val="90000"/>
                  <a:buFontTx/>
                  <a:buBlip>
                    <a:blip r:embed="rId9"/>
                  </a:buBlip>
                </a:pPr>
                <a:r>
                  <a:rPr lang="en-US" sz="1600" u="none" dirty="0" smtClean="0">
                    <a:solidFill>
                      <a:prstClr val="black"/>
                    </a:solidFill>
                    <a:latin typeface="Arial"/>
                    <a:cs typeface="+mn-cs"/>
                  </a:rPr>
                  <a:t>Preferential penetration @ G.B. (</a:t>
                </a:r>
                <a14:m>
                  <m:oMath xmlns:m="http://schemas.openxmlformats.org/officeDocument/2006/math">
                    <m:acc>
                      <m:accPr>
                        <m:chr m:val="⃗"/>
                        <m:ctrlPr>
                          <a:rPr lang="en-US" sz="1600" i="1" u="none" smtClean="0">
                            <a:solidFill>
                              <a:prstClr val="black"/>
                            </a:solidFill>
                            <a:latin typeface="Cambria Math" panose="02040503050406030204" pitchFamily="18" charset="0"/>
                            <a:cs typeface="+mn-cs"/>
                          </a:rPr>
                        </m:ctrlPr>
                      </m:accPr>
                      <m:e>
                        <m:r>
                          <a:rPr lang="en-US" sz="1600" i="1" u="none" smtClean="0">
                            <a:solidFill>
                              <a:prstClr val="black"/>
                            </a:solidFill>
                            <a:latin typeface="Cambria Math" panose="02040503050406030204" pitchFamily="18" charset="0"/>
                            <a:cs typeface="+mn-cs"/>
                          </a:rPr>
                          <m:t>𝐻</m:t>
                        </m:r>
                      </m:e>
                    </m:acc>
                    <m:r>
                      <a:rPr lang="en-US" sz="1600" i="1" u="none" smtClean="0">
                        <a:solidFill>
                          <a:prstClr val="black"/>
                        </a:solidFill>
                        <a:latin typeface="Cambria Math" panose="02040503050406030204" pitchFamily="18" charset="0"/>
                        <a:ea typeface="Cambria Math" panose="02040503050406030204" pitchFamily="18" charset="0"/>
                        <a:cs typeface="+mn-cs"/>
                      </a:rPr>
                      <m:t>∥</m:t>
                    </m:r>
                    <m:r>
                      <m:rPr>
                        <m:nor/>
                      </m:rPr>
                      <a:rPr lang="en-US" sz="1600" u="none">
                        <a:solidFill>
                          <a:prstClr val="black"/>
                        </a:solidFill>
                        <a:latin typeface="Arial"/>
                        <a:cs typeface="+mn-cs"/>
                      </a:rPr>
                      <m:t>G</m:t>
                    </m:r>
                    <m:r>
                      <m:rPr>
                        <m:nor/>
                      </m:rPr>
                      <a:rPr lang="en-US" sz="1600" u="none">
                        <a:solidFill>
                          <a:prstClr val="black"/>
                        </a:solidFill>
                        <a:latin typeface="Arial"/>
                        <a:cs typeface="+mn-cs"/>
                      </a:rPr>
                      <m:t>.</m:t>
                    </m:r>
                    <m:r>
                      <m:rPr>
                        <m:nor/>
                      </m:rPr>
                      <a:rPr lang="en-US" sz="1600" u="none">
                        <a:solidFill>
                          <a:prstClr val="black"/>
                        </a:solidFill>
                        <a:latin typeface="Arial"/>
                        <a:cs typeface="+mn-cs"/>
                      </a:rPr>
                      <m:t>B</m:t>
                    </m:r>
                  </m:oMath>
                </a14:m>
                <a:r>
                  <a:rPr lang="en-US" sz="1600" u="none" dirty="0" smtClean="0">
                    <a:solidFill>
                      <a:prstClr val="black"/>
                    </a:solidFill>
                    <a:latin typeface="Arial"/>
                    <a:cs typeface="+mn-cs"/>
                  </a:rPr>
                  <a:t>)</a:t>
                </a:r>
              </a:p>
              <a:p>
                <a:pPr marL="360363" lvl="1" indent="-360363" fontAlgn="auto">
                  <a:lnSpc>
                    <a:spcPts val="1800"/>
                  </a:lnSpc>
                  <a:spcBef>
                    <a:spcPts val="600"/>
                  </a:spcBef>
                  <a:spcAft>
                    <a:spcPts val="0"/>
                  </a:spcAft>
                  <a:buSzPct val="90000"/>
                  <a:buFontTx/>
                  <a:buBlip>
                    <a:blip r:embed="rId9"/>
                  </a:buBlip>
                </a:pPr>
                <a:r>
                  <a:rPr lang="en-US" sz="1600" u="none" dirty="0" smtClean="0">
                    <a:solidFill>
                      <a:prstClr val="black"/>
                    </a:solidFill>
                    <a:latin typeface="Arial"/>
                    <a:cs typeface="+mn-cs"/>
                    <a:sym typeface="Symbol"/>
                  </a:rPr>
                  <a:t>H</a:t>
                </a:r>
                <a:r>
                  <a:rPr lang="en-US" sz="1600" u="none" baseline="-25000" dirty="0" smtClean="0">
                    <a:solidFill>
                      <a:prstClr val="black"/>
                    </a:solidFill>
                    <a:latin typeface="Arial"/>
                    <a:cs typeface="+mn-cs"/>
                    <a:sym typeface="Symbol"/>
                  </a:rPr>
                  <a:t>P</a:t>
                </a:r>
                <a:r>
                  <a:rPr lang="en-US" sz="1600" u="none" baseline="30000" dirty="0" smtClean="0">
                    <a:solidFill>
                      <a:prstClr val="black"/>
                    </a:solidFill>
                    <a:latin typeface="Arial"/>
                    <a:cs typeface="+mn-cs"/>
                    <a:sym typeface="Symbol"/>
                  </a:rPr>
                  <a:t>GB</a:t>
                </a:r>
                <a:r>
                  <a:rPr lang="en-US" sz="1600" u="none" dirty="0" smtClean="0">
                    <a:solidFill>
                      <a:prstClr val="black"/>
                    </a:solidFill>
                    <a:latin typeface="Arial"/>
                    <a:cs typeface="+mn-cs"/>
                    <a:sym typeface="Symbol"/>
                  </a:rPr>
                  <a:t> &lt;&lt;</a:t>
                </a:r>
                <a:r>
                  <a:rPr lang="en-US" sz="1600" u="none" dirty="0" err="1" smtClean="0">
                    <a:solidFill>
                      <a:prstClr val="black"/>
                    </a:solidFill>
                    <a:latin typeface="Arial"/>
                    <a:cs typeface="+mn-cs"/>
                    <a:sym typeface="Symbol"/>
                  </a:rPr>
                  <a:t>H</a:t>
                </a:r>
                <a:r>
                  <a:rPr lang="en-US" sz="1600" u="none" baseline="-25000" dirty="0" err="1" smtClean="0">
                    <a:solidFill>
                      <a:prstClr val="black"/>
                    </a:solidFill>
                    <a:latin typeface="Arial"/>
                    <a:cs typeface="+mn-cs"/>
                    <a:sym typeface="Symbol"/>
                  </a:rPr>
                  <a:t>P</a:t>
                </a:r>
                <a:r>
                  <a:rPr lang="en-US" sz="1600" u="none" baseline="30000" dirty="0" err="1" smtClean="0">
                    <a:solidFill>
                      <a:prstClr val="black"/>
                    </a:solidFill>
                    <a:latin typeface="Arial"/>
                    <a:cs typeface="+mn-cs"/>
                    <a:sym typeface="Symbol"/>
                  </a:rPr>
                  <a:t>bulk</a:t>
                </a:r>
                <a:r>
                  <a:rPr lang="en-US" sz="1600" b="1" u="none" dirty="0" smtClean="0">
                    <a:solidFill>
                      <a:prstClr val="black"/>
                    </a:solidFill>
                    <a:latin typeface="Arial"/>
                    <a:cs typeface="+mn-cs"/>
                    <a:sym typeface="Symbol"/>
                  </a:rPr>
                  <a:t> </a:t>
                </a:r>
              </a:p>
              <a:p>
                <a:pPr marL="360363" lvl="1" indent="-360363" fontAlgn="auto">
                  <a:lnSpc>
                    <a:spcPts val="1800"/>
                  </a:lnSpc>
                  <a:spcBef>
                    <a:spcPts val="600"/>
                  </a:spcBef>
                  <a:spcAft>
                    <a:spcPts val="0"/>
                  </a:spcAft>
                  <a:buSzPct val="90000"/>
                  <a:buFontTx/>
                  <a:buBlip>
                    <a:blip r:embed="rId9"/>
                  </a:buBlip>
                </a:pPr>
                <a:r>
                  <a:rPr lang="en-US" sz="1600" u="none" dirty="0" smtClean="0">
                    <a:solidFill>
                      <a:prstClr val="black"/>
                    </a:solidFill>
                    <a:latin typeface="Arial"/>
                  </a:rPr>
                  <a:t>Dominant mechanism </a:t>
                </a:r>
                <a:r>
                  <a:rPr lang="en-US" sz="1100" i="1" u="none" dirty="0">
                    <a:solidFill>
                      <a:srgbClr val="0070C0"/>
                    </a:solidFill>
                    <a:latin typeface="Arial" charset="0"/>
                    <a:cs typeface="+mn-cs"/>
                  </a:rPr>
                  <a:t>(see </a:t>
                </a:r>
                <a:r>
                  <a:rPr lang="en-US" sz="1100" i="1" u="none" dirty="0" smtClean="0">
                    <a:solidFill>
                      <a:srgbClr val="0070C0"/>
                    </a:solidFill>
                    <a:latin typeface="Arial" charset="0"/>
                    <a:cs typeface="+mn-cs"/>
                  </a:rPr>
                  <a:t>below)</a:t>
                </a:r>
                <a:endParaRPr lang="en-US" sz="1100" i="1" u="none" dirty="0">
                  <a:solidFill>
                    <a:srgbClr val="0070C0"/>
                  </a:solidFill>
                  <a:latin typeface="Arial" charset="0"/>
                  <a:cs typeface="+mn-cs"/>
                </a:endParaRPr>
              </a:p>
              <a:p>
                <a:pPr marL="712788" lvl="3" indent="-238125" fontAlgn="auto">
                  <a:lnSpc>
                    <a:spcPts val="1800"/>
                  </a:lnSpc>
                  <a:spcBef>
                    <a:spcPts val="0"/>
                  </a:spcBef>
                  <a:spcAft>
                    <a:spcPts val="0"/>
                  </a:spcAft>
                  <a:buClr>
                    <a:srgbClr val="666666"/>
                  </a:buClr>
                  <a:buSzPct val="36000"/>
                  <a:buFontTx/>
                  <a:buBlip>
                    <a:blip r:embed="rId8"/>
                  </a:buBlip>
                </a:pPr>
                <a:r>
                  <a:rPr lang="en-US" sz="1200" b="1" u="none" dirty="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A </a:t>
                </a:r>
                <a:r>
                  <a:rPr lang="en-US" sz="1200" u="none" dirty="0" smtClean="0">
                    <a:solidFill>
                      <a:srgbClr val="666666"/>
                    </a:solidFill>
                    <a:latin typeface="Arial"/>
                  </a:rPr>
                  <a:t>if boundary is</a:t>
                </a:r>
                <a:r>
                  <a:rPr lang="en-US" sz="1200" u="none" dirty="0">
                    <a:solidFill>
                      <a:srgbClr val="666666"/>
                    </a:solidFill>
                    <a:latin typeface="Arial"/>
                  </a:rPr>
                  <a:t> </a:t>
                </a:r>
                <a:r>
                  <a:rPr lang="en-US" sz="1200" u="none" dirty="0" smtClean="0">
                    <a:solidFill>
                      <a:srgbClr val="666666"/>
                    </a:solidFill>
                    <a:latin typeface="Arial"/>
                  </a:rPr>
                  <a:t>“thick” (e.g</a:t>
                </a:r>
                <a:r>
                  <a:rPr lang="en-US" sz="1200" u="none" dirty="0">
                    <a:solidFill>
                      <a:srgbClr val="666666"/>
                    </a:solidFill>
                    <a:latin typeface="Arial"/>
                  </a:rPr>
                  <a:t>. YBCO)</a:t>
                </a:r>
              </a:p>
              <a:p>
                <a:pPr marL="712788" lvl="3" indent="-238125" fontAlgn="auto">
                  <a:lnSpc>
                    <a:spcPts val="1800"/>
                  </a:lnSpc>
                  <a:spcBef>
                    <a:spcPts val="0"/>
                  </a:spcBef>
                  <a:spcAft>
                    <a:spcPts val="0"/>
                  </a:spcAft>
                  <a:buClr>
                    <a:srgbClr val="666666"/>
                  </a:buClr>
                  <a:buSzPct val="36000"/>
                  <a:buFontTx/>
                  <a:buBlip>
                    <a:blip r:embed="rId8"/>
                  </a:buBlip>
                </a:pPr>
                <a:r>
                  <a:rPr lang="en-US" sz="1200" b="1" u="none" dirty="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 </a:t>
                </a:r>
                <a:r>
                  <a:rPr lang="en-US" sz="1200" u="none" dirty="0" smtClean="0">
                    <a:solidFill>
                      <a:srgbClr val="666666"/>
                    </a:solidFill>
                    <a:latin typeface="Arial"/>
                  </a:rPr>
                  <a:t>if boundary is clean (local SC properties only modified over a few  interatomic distances)</a:t>
                </a:r>
                <a:endParaRPr lang="en-US" sz="1200" u="none" dirty="0">
                  <a:solidFill>
                    <a:srgbClr val="666666"/>
                  </a:solidFill>
                  <a:latin typeface="Arial"/>
                </a:endParaRPr>
              </a:p>
              <a:p>
                <a:pPr marL="712788" lvl="3" indent="-238125" fontAlgn="auto">
                  <a:lnSpc>
                    <a:spcPts val="1800"/>
                  </a:lnSpc>
                  <a:spcBef>
                    <a:spcPts val="0"/>
                  </a:spcBef>
                  <a:spcAft>
                    <a:spcPts val="0"/>
                  </a:spcAft>
                  <a:buClr>
                    <a:srgbClr val="666666"/>
                  </a:buClr>
                  <a:buSzPct val="36000"/>
                  <a:buFontTx/>
                  <a:buBlip>
                    <a:blip r:embed="rId8"/>
                  </a:buBlip>
                </a:pPr>
                <a:r>
                  <a:rPr lang="en-US" sz="1200" u="none" dirty="0" err="1" smtClean="0">
                    <a:solidFill>
                      <a:srgbClr val="666666"/>
                    </a:solidFill>
                    <a:latin typeface="Arial"/>
                  </a:rPr>
                  <a:t>Nb</a:t>
                </a:r>
                <a:r>
                  <a:rPr lang="en-US" sz="1200" u="none" dirty="0" smtClean="0">
                    <a:solidFill>
                      <a:srgbClr val="666666"/>
                    </a:solidFill>
                    <a:latin typeface="Arial"/>
                  </a:rPr>
                  <a:t> </a:t>
                </a:r>
                <a:r>
                  <a:rPr lang="en-US" sz="1200" u="none" dirty="0">
                    <a:solidFill>
                      <a:srgbClr val="666666"/>
                    </a:solidFill>
                    <a:latin typeface="Arial"/>
                  </a:rPr>
                  <a:t>: </a:t>
                </a:r>
                <a:r>
                  <a:rPr lang="en-US" sz="1200" u="none" dirty="0" smtClean="0">
                    <a:solidFill>
                      <a:srgbClr val="666666"/>
                    </a:solidFill>
                    <a:latin typeface="Arial"/>
                  </a:rPr>
                  <a:t>rather </a:t>
                </a:r>
                <a:r>
                  <a:rPr lang="en-US" sz="12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 </a:t>
                </a:r>
                <a:r>
                  <a:rPr lang="en-US" sz="1200" u="none" dirty="0" smtClean="0">
                    <a:solidFill>
                      <a:srgbClr val="666666"/>
                    </a:solidFill>
                    <a:latin typeface="Arial"/>
                  </a:rPr>
                  <a:t>(clean boundaries, large </a:t>
                </a:r>
                <a:r>
                  <a:rPr lang="en-US" sz="1200" u="none" dirty="0" smtClean="0">
                    <a:solidFill>
                      <a:srgbClr val="666666"/>
                    </a:solidFill>
                    <a:latin typeface="Symbol" panose="05050102010706020507" pitchFamily="18" charset="2"/>
                  </a:rPr>
                  <a:t>x</a:t>
                </a:r>
                <a:r>
                  <a:rPr lang="en-US" sz="1200" u="none" dirty="0" smtClean="0">
                    <a:solidFill>
                      <a:srgbClr val="666666"/>
                    </a:solidFill>
                    <a:latin typeface="Arial"/>
                  </a:rPr>
                  <a:t>)</a:t>
                </a:r>
                <a:endParaRPr lang="en-US" sz="1200" u="none" dirty="0">
                  <a:solidFill>
                    <a:srgbClr val="666666"/>
                  </a:solidFill>
                  <a:latin typeface="Arial"/>
                </a:endParaRPr>
              </a:p>
              <a:p>
                <a:pPr marL="360363" lvl="1" indent="-360363" fontAlgn="auto">
                  <a:lnSpc>
                    <a:spcPts val="1800"/>
                  </a:lnSpc>
                  <a:spcBef>
                    <a:spcPts val="600"/>
                  </a:spcBef>
                  <a:spcAft>
                    <a:spcPts val="0"/>
                  </a:spcAft>
                  <a:buSzPct val="90000"/>
                  <a:buFontTx/>
                  <a:buBlip>
                    <a:blip r:embed="rId9"/>
                  </a:buBlip>
                </a:pPr>
                <a:r>
                  <a:rPr lang="en-US" sz="1600" u="none" dirty="0" smtClean="0">
                    <a:solidFill>
                      <a:prstClr val="black"/>
                    </a:solidFill>
                    <a:latin typeface="Arial"/>
                    <a:cs typeface="+mn-cs"/>
                    <a:sym typeface="Symbol"/>
                  </a:rPr>
                  <a:t>NB </a:t>
                </a:r>
                <a:r>
                  <a:rPr lang="en-US" sz="1600" u="none" dirty="0" err="1" smtClean="0">
                    <a:solidFill>
                      <a:prstClr val="black"/>
                    </a:solidFill>
                    <a:latin typeface="Arial"/>
                    <a:cs typeface="+mn-cs"/>
                    <a:sym typeface="Symbol"/>
                  </a:rPr>
                  <a:t>monoXtal</a:t>
                </a:r>
                <a:r>
                  <a:rPr lang="en-US" sz="1600" u="none" dirty="0" smtClean="0">
                    <a:solidFill>
                      <a:prstClr val="black"/>
                    </a:solidFill>
                    <a:latin typeface="Arial"/>
                    <a:cs typeface="+mn-cs"/>
                    <a:sym typeface="Symbol"/>
                  </a:rPr>
                  <a:t> cavities ~ </a:t>
                </a:r>
                <a:r>
                  <a:rPr lang="en-US" sz="1600" u="none" dirty="0" err="1" smtClean="0">
                    <a:solidFill>
                      <a:prstClr val="black"/>
                    </a:solidFill>
                    <a:latin typeface="Arial"/>
                    <a:cs typeface="+mn-cs"/>
                    <a:sym typeface="Symbol"/>
                  </a:rPr>
                  <a:t>polyXtal</a:t>
                </a:r>
                <a:r>
                  <a:rPr lang="en-US" sz="1600" u="none" dirty="0" smtClean="0">
                    <a:solidFill>
                      <a:prstClr val="black"/>
                    </a:solidFill>
                    <a:latin typeface="Arial"/>
                    <a:cs typeface="+mn-cs"/>
                    <a:sym typeface="Symbol"/>
                  </a:rPr>
                  <a:t> cavities</a:t>
                </a:r>
              </a:p>
              <a:p>
                <a:pPr marL="712788" lvl="3" indent="-238125" fontAlgn="auto">
                  <a:lnSpc>
                    <a:spcPts val="1800"/>
                  </a:lnSpc>
                  <a:spcBef>
                    <a:spcPts val="0"/>
                  </a:spcBef>
                  <a:spcAft>
                    <a:spcPts val="0"/>
                  </a:spcAft>
                  <a:buClr>
                    <a:srgbClr val="666666"/>
                  </a:buClr>
                  <a:buSzPct val="36000"/>
                  <a:buBlip>
                    <a:blip r:embed="rId8"/>
                  </a:buBlip>
                </a:pPr>
                <a:r>
                  <a:rPr lang="en-US" sz="1200" u="none" dirty="0">
                    <a:solidFill>
                      <a:srgbClr val="666666"/>
                    </a:solidFill>
                    <a:latin typeface="Arial"/>
                    <a:sym typeface="Symbol"/>
                  </a:rPr>
                  <a:t>Same behavior : </a:t>
                </a:r>
                <a:r>
                  <a:rPr lang="en-US" sz="1200" u="none" dirty="0" err="1">
                    <a:solidFill>
                      <a:srgbClr val="666666"/>
                    </a:solidFill>
                    <a:latin typeface="Arial"/>
                    <a:sym typeface="Symbol"/>
                  </a:rPr>
                  <a:t>Qslope</a:t>
                </a:r>
                <a:r>
                  <a:rPr lang="en-US" sz="1200" u="none" dirty="0">
                    <a:solidFill>
                      <a:srgbClr val="666666"/>
                    </a:solidFill>
                    <a:latin typeface="Arial"/>
                    <a:sym typeface="Symbol"/>
                  </a:rPr>
                  <a:t>, performance…</a:t>
                </a:r>
              </a:p>
              <a:p>
                <a:pPr marL="712788" lvl="3" indent="-238125" fontAlgn="auto">
                  <a:lnSpc>
                    <a:spcPts val="1800"/>
                  </a:lnSpc>
                  <a:spcBef>
                    <a:spcPts val="0"/>
                  </a:spcBef>
                  <a:spcAft>
                    <a:spcPts val="0"/>
                  </a:spcAft>
                  <a:buClr>
                    <a:srgbClr val="666666"/>
                  </a:buClr>
                  <a:buSzPct val="36000"/>
                  <a:buFontTx/>
                  <a:buBlip>
                    <a:blip r:embed="rId8"/>
                  </a:buBlip>
                </a:pPr>
                <a:endParaRPr lang="en-US" sz="1200" u="none" dirty="0">
                  <a:solidFill>
                    <a:srgbClr val="666666"/>
                  </a:solidFill>
                  <a:latin typeface="Arial"/>
                </a:endParaRPr>
              </a:p>
            </p:txBody>
          </p:sp>
        </mc:Choice>
        <mc:Fallback xmlns="">
          <p:sp>
            <p:nvSpPr>
              <p:cNvPr id="35" name="Rectangle 34"/>
              <p:cNvSpPr>
                <a:spLocks noRot="1" noChangeAspect="1" noMove="1" noResize="1" noEditPoints="1" noAdjustHandles="1" noChangeArrowheads="1" noChangeShapeType="1" noTextEdit="1"/>
              </p:cNvSpPr>
              <p:nvPr/>
            </p:nvSpPr>
            <p:spPr>
              <a:xfrm>
                <a:off x="4231369" y="1074411"/>
                <a:ext cx="4572000" cy="2708434"/>
              </a:xfrm>
              <a:prstGeom prst="rect">
                <a:avLst/>
              </a:prstGeom>
              <a:blipFill>
                <a:blip r:embed="rId10"/>
                <a:stretch>
                  <a:fillRect t="-1124"/>
                </a:stretch>
              </a:blipFill>
            </p:spPr>
            <p:txBody>
              <a:bodyPr/>
              <a:lstStyle/>
              <a:p>
                <a:r>
                  <a:rPr lang="fr-FR">
                    <a:noFill/>
                  </a:rPr>
                  <a:t> </a:t>
                </a:r>
              </a:p>
            </p:txBody>
          </p:sp>
        </mc:Fallback>
      </mc:AlternateContent>
      <p:sp>
        <p:nvSpPr>
          <p:cNvPr id="36" name="Rectangle 35"/>
          <p:cNvSpPr/>
          <p:nvPr/>
        </p:nvSpPr>
        <p:spPr>
          <a:xfrm>
            <a:off x="496860" y="6139200"/>
            <a:ext cx="7135114" cy="313932"/>
          </a:xfrm>
          <a:prstGeom prst="rect">
            <a:avLst/>
          </a:prstGeom>
        </p:spPr>
        <p:txBody>
          <a:bodyPr wrap="square">
            <a:spAutoFit/>
          </a:bodyPr>
          <a:lstStyle/>
          <a:p>
            <a:pPr algn="ctr">
              <a:lnSpc>
                <a:spcPct val="80000"/>
              </a:lnSpc>
              <a:spcBef>
                <a:spcPct val="20000"/>
              </a:spcBef>
            </a:pPr>
            <a:r>
              <a:rPr lang="en-US" sz="1800" u="none" dirty="0" smtClean="0">
                <a:solidFill>
                  <a:srgbClr val="DC0528"/>
                </a:solidFill>
                <a:latin typeface="Arial"/>
              </a:rPr>
              <a:t> </a:t>
            </a:r>
            <a:r>
              <a:rPr lang="en-US" sz="1800" b="1" u="none" dirty="0" smtClean="0">
                <a:solidFill>
                  <a:srgbClr val="DC0528"/>
                </a:solidFill>
                <a:latin typeface="Arial"/>
              </a:rPr>
              <a:t>GB : not dominant pinning mechanism in </a:t>
            </a:r>
            <a:r>
              <a:rPr lang="en-US" sz="1800" b="1" u="none" dirty="0" err="1" smtClean="0">
                <a:solidFill>
                  <a:srgbClr val="DC0528"/>
                </a:solidFill>
                <a:latin typeface="Arial"/>
              </a:rPr>
              <a:t>Nb</a:t>
            </a:r>
            <a:r>
              <a:rPr lang="en-US" sz="1800" b="1" u="none" dirty="0" smtClean="0">
                <a:solidFill>
                  <a:srgbClr val="DC0528"/>
                </a:solidFill>
                <a:latin typeface="Arial"/>
              </a:rPr>
              <a:t> !!!</a:t>
            </a:r>
            <a:endParaRPr lang="en-US" sz="1800" b="1" u="none" dirty="0">
              <a:solidFill>
                <a:prstClr val="black"/>
              </a:solidFill>
              <a:latin typeface="Arial" charset="0"/>
              <a:cs typeface="+mn-cs"/>
            </a:endParaRPr>
          </a:p>
        </p:txBody>
      </p:sp>
      <p:sp>
        <p:nvSpPr>
          <p:cNvPr id="37" name="Text Box 12"/>
          <p:cNvSpPr txBox="1">
            <a:spLocks noChangeArrowheads="1"/>
          </p:cNvSpPr>
          <p:nvPr/>
        </p:nvSpPr>
        <p:spPr bwMode="auto">
          <a:xfrm>
            <a:off x="39660" y="1482058"/>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2000" u="none" dirty="0" smtClean="0">
                <a:solidFill>
                  <a:srgbClr val="FF0000"/>
                </a:solidFill>
                <a:latin typeface="Arial" charset="0"/>
                <a:cs typeface="+mn-cs"/>
              </a:rPr>
              <a:t>H</a:t>
            </a:r>
            <a:endParaRPr lang="en-US" sz="2000" u="none" dirty="0">
              <a:solidFill>
                <a:srgbClr val="FF0000"/>
              </a:solidFill>
              <a:latin typeface="Arial" charset="0"/>
              <a:cs typeface="+mn-cs"/>
            </a:endParaRPr>
          </a:p>
        </p:txBody>
      </p:sp>
      <p:sp>
        <p:nvSpPr>
          <p:cNvPr id="38" name="Oval 43"/>
          <p:cNvSpPr>
            <a:spLocks noChangeArrowheads="1"/>
          </p:cNvSpPr>
          <p:nvPr/>
        </p:nvSpPr>
        <p:spPr bwMode="auto">
          <a:xfrm>
            <a:off x="160743" y="1815461"/>
            <a:ext cx="228600" cy="2286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2400" u="none" kern="0" dirty="0" smtClean="0">
              <a:solidFill>
                <a:srgbClr val="000000"/>
              </a:solidFill>
              <a:latin typeface="Arial" charset="0"/>
              <a:cs typeface="+mn-cs"/>
            </a:endParaRPr>
          </a:p>
        </p:txBody>
      </p:sp>
      <p:sp>
        <p:nvSpPr>
          <p:cNvPr id="39" name="ZoneTexte 38"/>
          <p:cNvSpPr txBox="1"/>
          <p:nvPr/>
        </p:nvSpPr>
        <p:spPr>
          <a:xfrm>
            <a:off x="147246" y="1798005"/>
            <a:ext cx="328936" cy="313932"/>
          </a:xfrm>
          <a:prstGeom prst="rect">
            <a:avLst/>
          </a:prstGeom>
          <a:noFill/>
        </p:spPr>
        <p:txBody>
          <a:bodyPr wrap="none" rtlCol="0">
            <a:spAutoFit/>
          </a:bodyPr>
          <a:lstStyle/>
          <a:p>
            <a:pPr>
              <a:lnSpc>
                <a:spcPct val="80000"/>
              </a:lnSpc>
              <a:spcBef>
                <a:spcPct val="20000"/>
              </a:spcBef>
              <a:buFontTx/>
              <a:buChar char="•"/>
            </a:pPr>
            <a:r>
              <a:rPr lang="en-US" sz="1800" u="none" dirty="0" smtClean="0">
                <a:solidFill>
                  <a:srgbClr val="FF0000"/>
                </a:solidFill>
                <a:latin typeface="Arial" charset="0"/>
                <a:cs typeface="+mn-cs"/>
              </a:rPr>
              <a:t> </a:t>
            </a:r>
            <a:endParaRPr lang="en-US" sz="1800" u="none" dirty="0">
              <a:solidFill>
                <a:srgbClr val="FF0000"/>
              </a:solidFill>
              <a:latin typeface="Arial" charset="0"/>
              <a:cs typeface="+mn-cs"/>
            </a:endParaRPr>
          </a:p>
        </p:txBody>
      </p:sp>
      <p:sp>
        <p:nvSpPr>
          <p:cNvPr id="43" name="ZoneTexte 42"/>
          <p:cNvSpPr txBox="1"/>
          <p:nvPr/>
        </p:nvSpPr>
        <p:spPr>
          <a:xfrm>
            <a:off x="6707573" y="3709008"/>
            <a:ext cx="1803699" cy="276999"/>
          </a:xfrm>
          <a:prstGeom prst="rect">
            <a:avLst/>
          </a:prstGeom>
          <a:solidFill>
            <a:schemeClr val="bg1"/>
          </a:solidFill>
          <a:ln>
            <a:solidFill>
              <a:srgbClr val="5D2884"/>
            </a:solidFill>
          </a:ln>
        </p:spPr>
        <p:txBody>
          <a:bodyPr wrap="none" rtlCol="0">
            <a:spAutoFit/>
          </a:bodyPr>
          <a:lstStyle/>
          <a:p>
            <a:r>
              <a:rPr lang="en-US" sz="1200" i="1" u="none" dirty="0" smtClean="0"/>
              <a:t>Monocrystalline cavities</a:t>
            </a:r>
            <a:endParaRPr lang="en-US" sz="1200" i="1" u="none" dirty="0"/>
          </a:p>
        </p:txBody>
      </p:sp>
      <p:sp>
        <p:nvSpPr>
          <p:cNvPr id="41" name="Espace réservé du pied de page 40"/>
          <p:cNvSpPr>
            <a:spLocks noGrp="1"/>
          </p:cNvSpPr>
          <p:nvPr>
            <p:ph type="ftr" sz="quarter" idx="13"/>
          </p:nvPr>
        </p:nvSpPr>
        <p:spPr/>
        <p:txBody>
          <a:bodyPr/>
          <a:lstStyle/>
          <a:p>
            <a:r>
              <a:rPr lang="fr-FR" smtClean="0"/>
              <a:t>C.Z. Antoine-TTC Meeting- RIKEN</a:t>
            </a:r>
            <a:endParaRPr lang="fr-FR" dirty="0"/>
          </a:p>
        </p:txBody>
      </p:sp>
      <p:sp>
        <p:nvSpPr>
          <p:cNvPr id="42" name="Espace réservé du numéro de diapositive 41"/>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12</a:t>
            </a:fld>
            <a:endParaRPr lang="fr-FR" u="none" dirty="0">
              <a:latin typeface="Arial"/>
              <a:cs typeface="+mn-cs"/>
            </a:endParaRPr>
          </a:p>
        </p:txBody>
      </p:sp>
      <p:sp>
        <p:nvSpPr>
          <p:cNvPr id="44" name="Espace réservé de la date 43"/>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89932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US" dirty="0" smtClean="0"/>
              <a:t>Individual Dislocations</a:t>
            </a:r>
            <a:endParaRPr lang="en-US"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95961" y="4047637"/>
            <a:ext cx="3832551" cy="247544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052736"/>
            <a:ext cx="2808312" cy="2160639"/>
          </a:xfrm>
          <a:prstGeom prst="rect">
            <a:avLst/>
          </a:prstGeom>
        </p:spPr>
      </p:pic>
      <p:sp>
        <p:nvSpPr>
          <p:cNvPr id="2" name="Rectangle 1"/>
          <p:cNvSpPr/>
          <p:nvPr/>
        </p:nvSpPr>
        <p:spPr>
          <a:xfrm>
            <a:off x="610222" y="1169445"/>
            <a:ext cx="4572000" cy="861774"/>
          </a:xfrm>
          <a:prstGeom prst="rect">
            <a:avLst/>
          </a:prstGeom>
        </p:spPr>
        <p:txBody>
          <a:bodyPr>
            <a:spAutoFit/>
          </a:bodyPr>
          <a:lstStyle/>
          <a:p>
            <a:pPr marL="360363" lvl="1" indent="-360363" fontAlgn="auto">
              <a:lnSpc>
                <a:spcPts val="1800"/>
              </a:lnSpc>
              <a:spcBef>
                <a:spcPts val="600"/>
              </a:spcBef>
              <a:spcAft>
                <a:spcPts val="0"/>
              </a:spcAft>
              <a:buSzPct val="90000"/>
              <a:buFontTx/>
              <a:buBlip>
                <a:blip r:embed="rId5"/>
              </a:buBlip>
            </a:pPr>
            <a:r>
              <a:rPr lang="en-US" sz="1600" u="none" dirty="0" smtClean="0">
                <a:solidFill>
                  <a:prstClr val="black"/>
                </a:solidFill>
                <a:latin typeface="Arial"/>
                <a:cs typeface="+mn-cs"/>
                <a:sym typeface="Symbol"/>
              </a:rPr>
              <a:t>Source of the hysteresis in DC magnetometry</a:t>
            </a:r>
          </a:p>
          <a:p>
            <a:pPr marL="360363" lvl="1" indent="-360363" fontAlgn="auto">
              <a:lnSpc>
                <a:spcPts val="1800"/>
              </a:lnSpc>
              <a:spcBef>
                <a:spcPts val="600"/>
              </a:spcBef>
              <a:spcAft>
                <a:spcPts val="0"/>
              </a:spcAft>
              <a:buSzPct val="90000"/>
              <a:buFontTx/>
              <a:buBlip>
                <a:blip r:embed="rId5"/>
              </a:buBlip>
            </a:pPr>
            <a:r>
              <a:rPr lang="en-US" sz="1600" u="none" dirty="0" smtClean="0">
                <a:solidFill>
                  <a:prstClr val="black"/>
                </a:solidFill>
                <a:latin typeface="Arial"/>
                <a:cs typeface="+mn-cs"/>
              </a:rPr>
              <a:t>Local elastic distortion of the lattice</a:t>
            </a:r>
            <a:endParaRPr lang="en-US" sz="1600" u="none" dirty="0">
              <a:solidFill>
                <a:prstClr val="black"/>
              </a:solidFill>
              <a:latin typeface="Arial"/>
              <a:cs typeface="+mn-cs"/>
            </a:endParaRPr>
          </a:p>
        </p:txBody>
      </p:sp>
      <p:sp>
        <p:nvSpPr>
          <p:cNvPr id="6" name="Rectangle 5"/>
          <p:cNvSpPr/>
          <p:nvPr/>
        </p:nvSpPr>
        <p:spPr>
          <a:xfrm>
            <a:off x="96214" y="4577092"/>
            <a:ext cx="4913525" cy="383182"/>
          </a:xfrm>
          <a:prstGeom prst="rect">
            <a:avLst/>
          </a:prstGeom>
        </p:spPr>
        <p:txBody>
          <a:bodyPr wrap="none">
            <a:spAutoFit/>
          </a:bodyPr>
          <a:lstStyle/>
          <a:p>
            <a:pPr>
              <a:lnSpc>
                <a:spcPct val="80000"/>
              </a:lnSpc>
              <a:spcBef>
                <a:spcPct val="20000"/>
              </a:spcBef>
            </a:pPr>
            <a:r>
              <a:rPr lang="en-US" sz="1050" u="none" dirty="0" smtClean="0">
                <a:solidFill>
                  <a:prstClr val="black"/>
                </a:solidFill>
                <a:latin typeface="Arial" charset="0"/>
                <a:cs typeface="+mn-cs"/>
                <a:hlinkClick r:id="rId6"/>
              </a:rPr>
              <a:t>http://www.slideshare.net/vamsikrishna393950/stress-fields-around-dislocation/</a:t>
            </a:r>
            <a:endParaRPr lang="en-US" sz="1050" u="none" dirty="0" smtClean="0">
              <a:solidFill>
                <a:prstClr val="black"/>
              </a:solidFill>
              <a:latin typeface="Arial" charset="0"/>
              <a:cs typeface="+mn-cs"/>
            </a:endParaRPr>
          </a:p>
          <a:p>
            <a:pPr>
              <a:lnSpc>
                <a:spcPct val="80000"/>
              </a:lnSpc>
              <a:spcBef>
                <a:spcPct val="20000"/>
              </a:spcBef>
              <a:buFontTx/>
              <a:buChar char="•"/>
            </a:pPr>
            <a:endParaRPr lang="en-US" sz="1050" u="none" dirty="0">
              <a:solidFill>
                <a:prstClr val="black"/>
              </a:solidFill>
              <a:latin typeface="Arial" charset="0"/>
              <a:cs typeface="+mn-cs"/>
            </a:endParaRPr>
          </a:p>
        </p:txBody>
      </p:sp>
      <p:sp>
        <p:nvSpPr>
          <p:cNvPr id="10" name="Rectangle 9"/>
          <p:cNvSpPr/>
          <p:nvPr/>
        </p:nvSpPr>
        <p:spPr>
          <a:xfrm>
            <a:off x="1020574" y="4356501"/>
            <a:ext cx="2526654" cy="221599"/>
          </a:xfrm>
          <a:prstGeom prst="rect">
            <a:avLst/>
          </a:prstGeom>
        </p:spPr>
        <p:txBody>
          <a:bodyPr wrap="none">
            <a:spAutoFit/>
          </a:bodyPr>
          <a:lstStyle/>
          <a:p>
            <a:pPr>
              <a:lnSpc>
                <a:spcPct val="80000"/>
              </a:lnSpc>
              <a:spcBef>
                <a:spcPct val="20000"/>
              </a:spcBef>
            </a:pPr>
            <a:r>
              <a:rPr lang="en-US" sz="1050" i="1" u="none" dirty="0" smtClean="0">
                <a:solidFill>
                  <a:srgbClr val="0070C0"/>
                </a:solidFill>
                <a:latin typeface="Arial" charset="0"/>
                <a:cs typeface="+mn-cs"/>
              </a:rPr>
              <a:t>Stress map around an edge dislocation</a:t>
            </a:r>
            <a:endParaRPr lang="en-US" sz="1050" i="1" u="none" dirty="0">
              <a:solidFill>
                <a:prstClr val="black"/>
              </a:solidFill>
              <a:latin typeface="Arial" charset="0"/>
              <a:cs typeface="+mn-cs"/>
            </a:endParaRPr>
          </a:p>
        </p:txBody>
      </p:sp>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1057" y="2263301"/>
            <a:ext cx="2576442" cy="1953515"/>
          </a:xfrm>
          <a:prstGeom prst="rect">
            <a:avLst/>
          </a:prstGeom>
        </p:spPr>
      </p:pic>
      <p:sp>
        <p:nvSpPr>
          <p:cNvPr id="3" name="Rectangle 2"/>
          <p:cNvSpPr/>
          <p:nvPr/>
        </p:nvSpPr>
        <p:spPr>
          <a:xfrm>
            <a:off x="5362367" y="3179150"/>
            <a:ext cx="3781633" cy="907941"/>
          </a:xfrm>
          <a:prstGeom prst="rect">
            <a:avLst/>
          </a:prstGeom>
        </p:spPr>
        <p:txBody>
          <a:bodyPr wrap="square">
            <a:spAutoFit/>
          </a:bodyPr>
          <a:lstStyle/>
          <a:p>
            <a:pPr marL="360363" lvl="1" indent="-360363" fontAlgn="auto">
              <a:lnSpc>
                <a:spcPts val="1800"/>
              </a:lnSpc>
              <a:spcBef>
                <a:spcPts val="600"/>
              </a:spcBef>
              <a:spcAft>
                <a:spcPts val="0"/>
              </a:spcAft>
              <a:buSzPct val="90000"/>
              <a:buFontTx/>
              <a:buBlip>
                <a:blip r:embed="rId5"/>
              </a:buBlip>
            </a:pPr>
            <a:r>
              <a:rPr lang="en-US" sz="1600" u="none" dirty="0" smtClean="0">
                <a:solidFill>
                  <a:prstClr val="black"/>
                </a:solidFill>
                <a:latin typeface="Arial"/>
              </a:rPr>
              <a:t>Dominant mechanism 1! </a:t>
            </a:r>
            <a:r>
              <a:rPr lang="en-US" sz="1600" u="none" dirty="0" err="1" smtClean="0">
                <a:solidFill>
                  <a:prstClr val="black"/>
                </a:solidFill>
                <a:latin typeface="Arial"/>
              </a:rPr>
              <a:t>Disloc</a:t>
            </a:r>
            <a:r>
              <a:rPr lang="en-US" sz="1600" u="none" dirty="0" smtClean="0">
                <a:solidFill>
                  <a:prstClr val="black"/>
                </a:solidFill>
                <a:latin typeface="Arial"/>
              </a:rPr>
              <a:t> = </a:t>
            </a:r>
            <a:r>
              <a:rPr lang="en-US" sz="1600" b="1" u="none" dirty="0" smtClean="0">
                <a:ln w="12700" cmpd="sng">
                  <a:solidFill>
                    <a:srgbClr val="0091C3"/>
                  </a:solidFill>
                  <a:prstDash val="solid"/>
                </a:ln>
                <a:gradFill>
                  <a:gsLst>
                    <a:gs pos="0">
                      <a:srgbClr val="0091C3"/>
                    </a:gs>
                    <a:gs pos="4000">
                      <a:srgbClr val="0091C3">
                        <a:lumMod val="60000"/>
                        <a:lumOff val="40000"/>
                      </a:srgbClr>
                    </a:gs>
                    <a:gs pos="87000">
                      <a:srgbClr val="0091C3">
                        <a:lumMod val="20000"/>
                        <a:lumOff val="80000"/>
                      </a:srgbClr>
                    </a:gs>
                  </a:gsLst>
                  <a:lin ang="5400000"/>
                </a:gradFill>
                <a:latin typeface="Arial"/>
                <a:cs typeface="+mn-cs"/>
              </a:rPr>
              <a:t>B </a:t>
            </a:r>
            <a:r>
              <a:rPr lang="en-US" sz="1050" i="1" u="none" dirty="0" smtClean="0">
                <a:solidFill>
                  <a:srgbClr val="0070C0"/>
                </a:solidFill>
                <a:latin typeface="Arial" charset="0"/>
                <a:cs typeface="+mn-cs"/>
              </a:rPr>
              <a:t>(effect &lt; GB) </a:t>
            </a:r>
          </a:p>
          <a:p>
            <a:pPr marL="0" lvl="1" fontAlgn="auto">
              <a:spcBef>
                <a:spcPts val="600"/>
              </a:spcBef>
              <a:spcAft>
                <a:spcPts val="0"/>
              </a:spcAft>
              <a:buSzPct val="90000"/>
            </a:pPr>
            <a:r>
              <a:rPr lang="en-US" sz="1800" u="none" dirty="0" smtClean="0">
                <a:solidFill>
                  <a:srgbClr val="DC0528"/>
                </a:solidFill>
                <a:latin typeface="Arial"/>
              </a:rPr>
              <a:t>but… </a:t>
            </a:r>
            <a:endParaRPr lang="en-US" sz="1800" u="none" dirty="0">
              <a:solidFill>
                <a:srgbClr val="DC0528"/>
              </a:solidFill>
              <a:latin typeface="Arial"/>
            </a:endParaRPr>
          </a:p>
        </p:txBody>
      </p:sp>
      <p:sp>
        <p:nvSpPr>
          <p:cNvPr id="13" name="Rectangle 12"/>
          <p:cNvSpPr/>
          <p:nvPr/>
        </p:nvSpPr>
        <p:spPr>
          <a:xfrm>
            <a:off x="7565713" y="990139"/>
            <a:ext cx="1404552" cy="221599"/>
          </a:xfrm>
          <a:prstGeom prst="rect">
            <a:avLst/>
          </a:prstGeom>
        </p:spPr>
        <p:txBody>
          <a:bodyPr wrap="none">
            <a:spAutoFit/>
          </a:bodyPr>
          <a:lstStyle/>
          <a:p>
            <a:pPr>
              <a:lnSpc>
                <a:spcPct val="80000"/>
              </a:lnSpc>
              <a:spcBef>
                <a:spcPct val="20000"/>
              </a:spcBef>
            </a:pPr>
            <a:r>
              <a:rPr lang="en-US" sz="1050" i="1" u="none" dirty="0" smtClean="0">
                <a:solidFill>
                  <a:srgbClr val="0000FF"/>
                </a:solidFill>
                <a:latin typeface="Arial" charset="0"/>
                <a:cs typeface="+mn-cs"/>
              </a:rPr>
              <a:t>[</a:t>
            </a:r>
            <a:r>
              <a:rPr lang="en-US" sz="1050" i="1" u="none" dirty="0" err="1" smtClean="0">
                <a:solidFill>
                  <a:srgbClr val="0000FF"/>
                </a:solidFill>
                <a:latin typeface="Arial" charset="0"/>
                <a:cs typeface="+mn-cs"/>
              </a:rPr>
              <a:t>Bahte</a:t>
            </a:r>
            <a:r>
              <a:rPr lang="en-US" sz="1050" i="1" u="none" dirty="0" smtClean="0">
                <a:solidFill>
                  <a:srgbClr val="0000FF"/>
                </a:solidFill>
                <a:latin typeface="Arial" charset="0"/>
                <a:cs typeface="+mn-cs"/>
              </a:rPr>
              <a:t> et al PAC 98]</a:t>
            </a:r>
            <a:endParaRPr lang="en-US" sz="1050" i="1" u="none" dirty="0">
              <a:solidFill>
                <a:srgbClr val="0000FF"/>
              </a:solidFill>
              <a:latin typeface="Arial" charset="0"/>
              <a:cs typeface="+mn-cs"/>
            </a:endParaRPr>
          </a:p>
        </p:txBody>
      </p:sp>
      <p:sp>
        <p:nvSpPr>
          <p:cNvPr id="14" name="Rectangle 13"/>
          <p:cNvSpPr/>
          <p:nvPr/>
        </p:nvSpPr>
        <p:spPr>
          <a:xfrm>
            <a:off x="6268723" y="4247708"/>
            <a:ext cx="2593980" cy="221599"/>
          </a:xfrm>
          <a:prstGeom prst="rect">
            <a:avLst/>
          </a:prstGeom>
        </p:spPr>
        <p:txBody>
          <a:bodyPr wrap="none">
            <a:spAutoFit/>
          </a:bodyPr>
          <a:lstStyle/>
          <a:p>
            <a:pPr>
              <a:lnSpc>
                <a:spcPct val="80000"/>
              </a:lnSpc>
              <a:spcBef>
                <a:spcPct val="20000"/>
              </a:spcBef>
            </a:pPr>
            <a:r>
              <a:rPr lang="en-US" sz="1050" i="1" u="none" dirty="0" smtClean="0">
                <a:solidFill>
                  <a:srgbClr val="0000FF"/>
                </a:solidFill>
                <a:latin typeface="Arial" charset="0"/>
                <a:cs typeface="+mn-cs"/>
              </a:rPr>
              <a:t>[</a:t>
            </a:r>
            <a:r>
              <a:rPr lang="en-US" sz="1050" i="1" u="none" dirty="0" err="1" smtClean="0">
                <a:solidFill>
                  <a:srgbClr val="0000FF"/>
                </a:solidFill>
                <a:latin typeface="Arial" charset="0"/>
                <a:cs typeface="+mn-cs"/>
              </a:rPr>
              <a:t>Narlikar</a:t>
            </a:r>
            <a:r>
              <a:rPr lang="en-US" sz="1050" i="1" u="none" dirty="0" smtClean="0">
                <a:solidFill>
                  <a:srgbClr val="0000FF"/>
                </a:solidFill>
                <a:latin typeface="Arial" charset="0"/>
                <a:cs typeface="+mn-cs"/>
              </a:rPr>
              <a:t> A, Dew‐Hughes D 1964 #1542]</a:t>
            </a:r>
            <a:endParaRPr lang="en-US" sz="1050" i="1" u="none" dirty="0">
              <a:solidFill>
                <a:srgbClr val="0000FF"/>
              </a:solidFill>
              <a:latin typeface="Arial" charset="0"/>
              <a:cs typeface="+mn-cs"/>
            </a:endParaRPr>
          </a:p>
        </p:txBody>
      </p:sp>
      <p:sp>
        <p:nvSpPr>
          <p:cNvPr id="5" name="Rectangle 4"/>
          <p:cNvSpPr/>
          <p:nvPr/>
        </p:nvSpPr>
        <p:spPr>
          <a:xfrm>
            <a:off x="576263" y="5012056"/>
            <a:ext cx="4028467" cy="1400383"/>
          </a:xfrm>
          <a:prstGeom prst="rect">
            <a:avLst/>
          </a:prstGeom>
        </p:spPr>
        <p:txBody>
          <a:bodyPr wrap="square">
            <a:spAutoFit/>
          </a:bodyPr>
          <a:lstStyle/>
          <a:p>
            <a:pPr marL="360363" lvl="1" indent="-360363" fontAlgn="auto">
              <a:lnSpc>
                <a:spcPts val="1800"/>
              </a:lnSpc>
              <a:spcBef>
                <a:spcPts val="600"/>
              </a:spcBef>
              <a:spcAft>
                <a:spcPts val="0"/>
              </a:spcAft>
              <a:buSzPct val="90000"/>
              <a:buFontTx/>
              <a:buBlip>
                <a:blip r:embed="rId5"/>
              </a:buBlip>
            </a:pPr>
            <a:r>
              <a:rPr lang="en-US" sz="1600" u="none" dirty="0" smtClean="0">
                <a:solidFill>
                  <a:prstClr val="black"/>
                </a:solidFill>
                <a:latin typeface="Arial"/>
                <a:cs typeface="+mn-cs"/>
              </a:rPr>
              <a:t>They are many dislocations inside </a:t>
            </a:r>
            <a:r>
              <a:rPr lang="en-US" sz="1600" u="none" dirty="0" err="1" smtClean="0">
                <a:solidFill>
                  <a:prstClr val="black"/>
                </a:solidFill>
                <a:latin typeface="Arial"/>
                <a:cs typeface="+mn-cs"/>
              </a:rPr>
              <a:t>Nb</a:t>
            </a:r>
            <a:r>
              <a:rPr lang="en-US" sz="1600" u="none" dirty="0" smtClean="0">
                <a:solidFill>
                  <a:prstClr val="black"/>
                </a:solidFill>
                <a:latin typeface="Arial"/>
                <a:cs typeface="+mn-cs"/>
              </a:rPr>
              <a:t>, even if well recrystallized</a:t>
            </a:r>
          </a:p>
          <a:p>
            <a:pPr marL="360363" lvl="1" indent="-360363" fontAlgn="auto">
              <a:lnSpc>
                <a:spcPts val="1800"/>
              </a:lnSpc>
              <a:spcBef>
                <a:spcPts val="600"/>
              </a:spcBef>
              <a:spcAft>
                <a:spcPts val="0"/>
              </a:spcAft>
              <a:buSzPct val="90000"/>
              <a:buFontTx/>
              <a:buBlip>
                <a:blip r:embed="rId5"/>
              </a:buBlip>
            </a:pPr>
            <a:r>
              <a:rPr lang="en-US" sz="1600" u="none" dirty="0" smtClean="0">
                <a:solidFill>
                  <a:prstClr val="black"/>
                </a:solidFill>
                <a:latin typeface="Arial"/>
                <a:cs typeface="+mn-cs"/>
              </a:rPr>
              <a:t>Non linear behavior =&gt; Dislocation repartition is not uniform</a:t>
            </a:r>
          </a:p>
          <a:p>
            <a:pPr marL="0" lvl="1" fontAlgn="auto">
              <a:lnSpc>
                <a:spcPts val="1800"/>
              </a:lnSpc>
              <a:spcBef>
                <a:spcPts val="600"/>
              </a:spcBef>
              <a:spcAft>
                <a:spcPts val="0"/>
              </a:spcAft>
              <a:buSzPct val="90000"/>
            </a:pPr>
            <a:r>
              <a:rPr lang="fr-FR" sz="1600" u="none" dirty="0">
                <a:solidFill>
                  <a:prstClr val="black"/>
                </a:solidFill>
                <a:latin typeface="Arial"/>
                <a:cs typeface="+mn-cs"/>
              </a:rPr>
              <a:t>	</a:t>
            </a:r>
            <a:r>
              <a:rPr lang="fr-FR" sz="1600" u="none" dirty="0" smtClean="0">
                <a:solidFill>
                  <a:prstClr val="black"/>
                </a:solidFill>
                <a:latin typeface="Arial"/>
                <a:cs typeface="+mn-cs"/>
              </a:rPr>
              <a:t>(not 1D </a:t>
            </a:r>
            <a:r>
              <a:rPr lang="en-US" sz="1600" u="none" dirty="0" smtClean="0">
                <a:solidFill>
                  <a:prstClr val="black"/>
                </a:solidFill>
                <a:latin typeface="Arial"/>
                <a:cs typeface="+mn-cs"/>
              </a:rPr>
              <a:t>anymore</a:t>
            </a:r>
            <a:r>
              <a:rPr lang="fr-FR" sz="1600" u="none" dirty="0" smtClean="0">
                <a:solidFill>
                  <a:prstClr val="black"/>
                </a:solidFill>
                <a:latin typeface="Arial"/>
                <a:cs typeface="+mn-cs"/>
              </a:rPr>
              <a:t>)</a:t>
            </a:r>
            <a:endParaRPr lang="en-US" sz="1600" u="none" dirty="0">
              <a:solidFill>
                <a:prstClr val="black"/>
              </a:solidFill>
              <a:latin typeface="Arial"/>
              <a:cs typeface="+mn-cs"/>
            </a:endParaRPr>
          </a:p>
        </p:txBody>
      </p:sp>
      <p:sp>
        <p:nvSpPr>
          <p:cNvPr id="15" name="Line 7"/>
          <p:cNvSpPr>
            <a:spLocks noChangeShapeType="1"/>
          </p:cNvSpPr>
          <p:nvPr/>
        </p:nvSpPr>
        <p:spPr bwMode="auto">
          <a:xfrm flipV="1">
            <a:off x="3414654" y="5765297"/>
            <a:ext cx="1656183" cy="33615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Tx/>
              <a:buChar char="•"/>
            </a:pPr>
            <a:endParaRPr lang="en-US" sz="1800" u="none" dirty="0">
              <a:solidFill>
                <a:srgbClr val="FF0000"/>
              </a:solidFill>
              <a:latin typeface="Arial" charset="0"/>
              <a:cs typeface="+mn-cs"/>
            </a:endParaRPr>
          </a:p>
        </p:txBody>
      </p:sp>
      <p:grpSp>
        <p:nvGrpSpPr>
          <p:cNvPr id="20" name="Groupe 19"/>
          <p:cNvGrpSpPr/>
          <p:nvPr/>
        </p:nvGrpSpPr>
        <p:grpSpPr>
          <a:xfrm>
            <a:off x="2817473" y="2333153"/>
            <a:ext cx="2146698" cy="1906152"/>
            <a:chOff x="2817473" y="2333153"/>
            <a:chExt cx="2146698" cy="1906152"/>
          </a:xfrm>
        </p:grpSpPr>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7473" y="2333153"/>
              <a:ext cx="2080292" cy="1856040"/>
            </a:xfrm>
            <a:prstGeom prst="rect">
              <a:avLst/>
            </a:prstGeom>
          </p:spPr>
        </p:pic>
        <p:sp>
          <p:nvSpPr>
            <p:cNvPr id="4" name="ZoneTexte 3"/>
            <p:cNvSpPr txBox="1"/>
            <p:nvPr/>
          </p:nvSpPr>
          <p:spPr>
            <a:xfrm>
              <a:off x="4644087" y="3289221"/>
              <a:ext cx="320084" cy="128685"/>
            </a:xfrm>
            <a:prstGeom prst="rect">
              <a:avLst/>
            </a:prstGeom>
            <a:solidFill>
              <a:schemeClr val="bg1"/>
            </a:solidFill>
            <a:ln>
              <a:solidFill>
                <a:srgbClr val="FF0000"/>
              </a:solidFill>
            </a:ln>
          </p:spPr>
          <p:txBody>
            <a:bodyPr wrap="none" lIns="18000" tIns="18000" rIns="18000" bIns="18000" rtlCol="0">
              <a:spAutoFit/>
            </a:bodyPr>
            <a:lstStyle/>
            <a:p>
              <a:r>
                <a:rPr lang="en-US" sz="600" i="1" u="none" dirty="0" smtClean="0"/>
                <a:t>+ 1 </a:t>
              </a:r>
              <a:r>
                <a:rPr lang="en-US" sz="600" i="1" u="none" dirty="0" err="1" smtClean="0"/>
                <a:t>GPa</a:t>
              </a:r>
              <a:endParaRPr lang="en-US" sz="600" i="1" u="none" dirty="0"/>
            </a:p>
          </p:txBody>
        </p:sp>
        <p:sp>
          <p:nvSpPr>
            <p:cNvPr id="18" name="ZoneTexte 17"/>
            <p:cNvSpPr txBox="1"/>
            <p:nvPr/>
          </p:nvSpPr>
          <p:spPr>
            <a:xfrm>
              <a:off x="4644087" y="4110620"/>
              <a:ext cx="300848" cy="128685"/>
            </a:xfrm>
            <a:prstGeom prst="rect">
              <a:avLst/>
            </a:prstGeom>
            <a:solidFill>
              <a:schemeClr val="bg1"/>
            </a:solidFill>
            <a:ln>
              <a:solidFill>
                <a:srgbClr val="3333FF"/>
              </a:solidFill>
            </a:ln>
          </p:spPr>
          <p:txBody>
            <a:bodyPr wrap="none" lIns="18000" tIns="18000" rIns="18000" bIns="18000" rtlCol="0">
              <a:spAutoFit/>
            </a:bodyPr>
            <a:lstStyle/>
            <a:p>
              <a:r>
                <a:rPr lang="en-US" sz="600" i="1" u="none" dirty="0" smtClean="0"/>
                <a:t>- 1 </a:t>
              </a:r>
              <a:r>
                <a:rPr lang="en-US" sz="600" i="1" u="none" dirty="0" err="1" smtClean="0"/>
                <a:t>GPa</a:t>
              </a:r>
              <a:endParaRPr lang="en-US" sz="600" i="1" u="none" dirty="0"/>
            </a:p>
          </p:txBody>
        </p:sp>
        <p:sp>
          <p:nvSpPr>
            <p:cNvPr id="19" name="ZoneTexte 18"/>
            <p:cNvSpPr txBox="1"/>
            <p:nvPr/>
          </p:nvSpPr>
          <p:spPr>
            <a:xfrm>
              <a:off x="4691225" y="3696468"/>
              <a:ext cx="143937" cy="128685"/>
            </a:xfrm>
            <a:prstGeom prst="rect">
              <a:avLst/>
            </a:prstGeom>
            <a:solidFill>
              <a:schemeClr val="bg1"/>
            </a:solidFill>
            <a:ln>
              <a:solidFill>
                <a:schemeClr val="accent4">
                  <a:lumMod val="60000"/>
                  <a:lumOff val="40000"/>
                </a:schemeClr>
              </a:solidFill>
            </a:ln>
          </p:spPr>
          <p:txBody>
            <a:bodyPr wrap="square" lIns="18000" tIns="18000" rIns="18000" bIns="18000" rtlCol="0">
              <a:spAutoFit/>
            </a:bodyPr>
            <a:lstStyle/>
            <a:p>
              <a:r>
                <a:rPr lang="en-US" sz="600" i="1" u="none" dirty="0" smtClean="0"/>
                <a:t>0</a:t>
              </a:r>
              <a:endParaRPr lang="en-US" sz="600" i="1" u="none" dirty="0"/>
            </a:p>
          </p:txBody>
        </p:sp>
      </p:grpSp>
      <p:sp>
        <p:nvSpPr>
          <p:cNvPr id="17" name="Espace réservé du pied de page 16"/>
          <p:cNvSpPr>
            <a:spLocks noGrp="1"/>
          </p:cNvSpPr>
          <p:nvPr>
            <p:ph type="ftr" sz="quarter" idx="13"/>
          </p:nvPr>
        </p:nvSpPr>
        <p:spPr/>
        <p:txBody>
          <a:bodyPr/>
          <a:lstStyle/>
          <a:p>
            <a:r>
              <a:rPr lang="fr-FR" smtClean="0"/>
              <a:t>C.Z. Antoine-TTC Meeting- RIKEN</a:t>
            </a:r>
            <a:endParaRPr lang="fr-FR" dirty="0"/>
          </a:p>
        </p:txBody>
      </p:sp>
      <p:sp>
        <p:nvSpPr>
          <p:cNvPr id="21" name="Espace réservé du numéro de diapositive 20"/>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13</a:t>
            </a:fld>
            <a:endParaRPr lang="fr-FR" u="none" dirty="0">
              <a:latin typeface="Arial"/>
              <a:cs typeface="+mn-cs"/>
            </a:endParaRPr>
          </a:p>
        </p:txBody>
      </p:sp>
      <p:sp>
        <p:nvSpPr>
          <p:cNvPr id="22" name="Espace réservé de la date 21"/>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788349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dislocation </a:t>
            </a:r>
            <a:r>
              <a:rPr lang="en-US" cap="none" dirty="0" smtClean="0"/>
              <a:t>CELLS in </a:t>
            </a:r>
            <a:r>
              <a:rPr lang="en-US" dirty="0" err="1" smtClean="0"/>
              <a:t>N</a:t>
            </a:r>
            <a:r>
              <a:rPr lang="en-US" cap="none" dirty="0" err="1" smtClean="0"/>
              <a:t>b</a:t>
            </a:r>
            <a:r>
              <a:rPr lang="en-US" dirty="0" smtClean="0"/>
              <a:t> </a:t>
            </a:r>
            <a:endParaRPr lang="en-US" dirty="0"/>
          </a:p>
        </p:txBody>
      </p:sp>
      <p:grpSp>
        <p:nvGrpSpPr>
          <p:cNvPr id="69" name="Groupe 68"/>
          <p:cNvGrpSpPr/>
          <p:nvPr/>
        </p:nvGrpSpPr>
        <p:grpSpPr>
          <a:xfrm>
            <a:off x="6322244" y="1021775"/>
            <a:ext cx="2670909" cy="2178178"/>
            <a:chOff x="3921760" y="1801604"/>
            <a:chExt cx="4760808" cy="3680983"/>
          </a:xfrm>
        </p:grpSpPr>
        <p:pic>
          <p:nvPicPr>
            <p:cNvPr id="7" name="Image 7" descr="3_500_5min_milieu"/>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2000"/>
                      </a14:imgEffect>
                      <a14:imgEffect>
                        <a14:colorTemperature colorTemp="72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48396" y="1861464"/>
              <a:ext cx="4734172" cy="3562347"/>
            </a:xfrm>
            <a:prstGeom prst="rect">
              <a:avLst/>
            </a:prstGeom>
            <a:noFill/>
            <a:extLst>
              <a:ext uri="{909E8E84-426E-40DD-AFC4-6F175D3DCCD1}">
                <a14:hiddenFill xmlns:a14="http://schemas.microsoft.com/office/drawing/2010/main">
                  <a:solidFill>
                    <a:srgbClr val="FFFFFF"/>
                  </a:solidFill>
                </a14:hiddenFill>
              </a:ext>
            </a:extLst>
          </p:spPr>
        </p:pic>
        <p:sp>
          <p:nvSpPr>
            <p:cNvPr id="9" name="Forme libre 8"/>
            <p:cNvSpPr/>
            <p:nvPr/>
          </p:nvSpPr>
          <p:spPr>
            <a:xfrm>
              <a:off x="3921760" y="1915083"/>
              <a:ext cx="4739640" cy="1818640"/>
            </a:xfrm>
            <a:custGeom>
              <a:avLst/>
              <a:gdLst>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88160 w 4739640"/>
                <a:gd name="connsiteY3" fmla="*/ 1778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397760 w 4739640"/>
                <a:gd name="connsiteY4" fmla="*/ 1981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681480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41320 w 4739640"/>
                <a:gd name="connsiteY6" fmla="*/ 1437640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65880 w 4739640"/>
                <a:gd name="connsiteY10" fmla="*/ 1249680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15080 w 4739640"/>
                <a:gd name="connsiteY10" fmla="*/ 1334346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15080 w 4739640"/>
                <a:gd name="connsiteY10" fmla="*/ 1334346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15080 w 4739640"/>
                <a:gd name="connsiteY10" fmla="*/ 1334346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15080 w 4739640"/>
                <a:gd name="connsiteY10" fmla="*/ 1334346 h 1818640"/>
                <a:gd name="connsiteX11" fmla="*/ 3952240 w 4739640"/>
                <a:gd name="connsiteY11" fmla="*/ 11430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244600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225800 w 4739640"/>
                <a:gd name="connsiteY8" fmla="*/ 1178560 h 1818640"/>
                <a:gd name="connsiteX9" fmla="*/ 3322320 w 4739640"/>
                <a:gd name="connsiteY9" fmla="*/ 1308100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183467 w 4739640"/>
                <a:gd name="connsiteY8" fmla="*/ 1250526 h 1818640"/>
                <a:gd name="connsiteX9" fmla="*/ 3322320 w 4739640"/>
                <a:gd name="connsiteY9" fmla="*/ 1308100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183467 w 4739640"/>
                <a:gd name="connsiteY8" fmla="*/ 1250526 h 1818640"/>
                <a:gd name="connsiteX9" fmla="*/ 3322320 w 4739640"/>
                <a:gd name="connsiteY9" fmla="*/ 1308100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895600 w 4739640"/>
                <a:gd name="connsiteY7" fmla="*/ 1285240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12533 w 4739640"/>
                <a:gd name="connsiteY7" fmla="*/ 1395307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60706 w 4739640"/>
                <a:gd name="connsiteY11" fmla="*/ 1240367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73406 w 4739640"/>
                <a:gd name="connsiteY11" fmla="*/ 11938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83467 w 4739640"/>
                <a:gd name="connsiteY8" fmla="*/ 1250526 h 1818640"/>
                <a:gd name="connsiteX9" fmla="*/ 3279987 w 4739640"/>
                <a:gd name="connsiteY9" fmla="*/ 1316567 h 1818640"/>
                <a:gd name="connsiteX10" fmla="*/ 3815080 w 4739640"/>
                <a:gd name="connsiteY10" fmla="*/ 1334346 h 1818640"/>
                <a:gd name="connsiteX11" fmla="*/ 3973406 w 4739640"/>
                <a:gd name="connsiteY11" fmla="*/ 11938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83467 w 4739640"/>
                <a:gd name="connsiteY8" fmla="*/ 1250526 h 1818640"/>
                <a:gd name="connsiteX9" fmla="*/ 3279987 w 4739640"/>
                <a:gd name="connsiteY9" fmla="*/ 1316567 h 1818640"/>
                <a:gd name="connsiteX10" fmla="*/ 3823546 w 4739640"/>
                <a:gd name="connsiteY10" fmla="*/ 1270846 h 1818640"/>
                <a:gd name="connsiteX11" fmla="*/ 3973406 w 4739640"/>
                <a:gd name="connsiteY11" fmla="*/ 11938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83467 w 4739640"/>
                <a:gd name="connsiteY8" fmla="*/ 1250526 h 1818640"/>
                <a:gd name="connsiteX9" fmla="*/ 3279987 w 4739640"/>
                <a:gd name="connsiteY9" fmla="*/ 1253067 h 1818640"/>
                <a:gd name="connsiteX10" fmla="*/ 3823546 w 4739640"/>
                <a:gd name="connsiteY10" fmla="*/ 1270846 h 1818640"/>
                <a:gd name="connsiteX11" fmla="*/ 3973406 w 4739640"/>
                <a:gd name="connsiteY11" fmla="*/ 11938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50633 w 4739640"/>
                <a:gd name="connsiteY7" fmla="*/ 1378373 h 1818640"/>
                <a:gd name="connsiteX8" fmla="*/ 3107267 w 4739640"/>
                <a:gd name="connsiteY8" fmla="*/ 1199726 h 1818640"/>
                <a:gd name="connsiteX9" fmla="*/ 3279987 w 4739640"/>
                <a:gd name="connsiteY9" fmla="*/ 1253067 h 1818640"/>
                <a:gd name="connsiteX10" fmla="*/ 3823546 w 4739640"/>
                <a:gd name="connsiteY10" fmla="*/ 1270846 h 1818640"/>
                <a:gd name="connsiteX11" fmla="*/ 3973406 w 4739640"/>
                <a:gd name="connsiteY11" fmla="*/ 11938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911687 w 4739640"/>
                <a:gd name="connsiteY6" fmla="*/ 1509607 h 1818640"/>
                <a:gd name="connsiteX7" fmla="*/ 2929466 w 4739640"/>
                <a:gd name="connsiteY7" fmla="*/ 1293706 h 1818640"/>
                <a:gd name="connsiteX8" fmla="*/ 3107267 w 4739640"/>
                <a:gd name="connsiteY8" fmla="*/ 1199726 h 1818640"/>
                <a:gd name="connsiteX9" fmla="*/ 3279987 w 4739640"/>
                <a:gd name="connsiteY9" fmla="*/ 1253067 h 1818640"/>
                <a:gd name="connsiteX10" fmla="*/ 3823546 w 4739640"/>
                <a:gd name="connsiteY10" fmla="*/ 1270846 h 1818640"/>
                <a:gd name="connsiteX11" fmla="*/ 3973406 w 4739640"/>
                <a:gd name="connsiteY11" fmla="*/ 1193800 h 1818640"/>
                <a:gd name="connsiteX12" fmla="*/ 4739640 w 4739640"/>
                <a:gd name="connsiteY12" fmla="*/ 1818640 h 1818640"/>
                <a:gd name="connsiteX0" fmla="*/ 0 w 4739640"/>
                <a:gd name="connsiteY0" fmla="*/ 0 h 1818640"/>
                <a:gd name="connsiteX1" fmla="*/ 563880 w 4739640"/>
                <a:gd name="connsiteY1" fmla="*/ 152400 h 1818640"/>
                <a:gd name="connsiteX2" fmla="*/ 990600 w 4739640"/>
                <a:gd name="connsiteY2" fmla="*/ 66040 h 1818640"/>
                <a:gd name="connsiteX3" fmla="*/ 1796627 w 4739640"/>
                <a:gd name="connsiteY3" fmla="*/ 228600 h 1818640"/>
                <a:gd name="connsiteX4" fmla="*/ 2435860 w 4739640"/>
                <a:gd name="connsiteY4" fmla="*/ 134620 h 1818640"/>
                <a:gd name="connsiteX5" fmla="*/ 2479040 w 4739640"/>
                <a:gd name="connsiteY5" fmla="*/ 1736513 h 1818640"/>
                <a:gd name="connsiteX6" fmla="*/ 2894754 w 4739640"/>
                <a:gd name="connsiteY6" fmla="*/ 1505373 h 1818640"/>
                <a:gd name="connsiteX7" fmla="*/ 2929466 w 4739640"/>
                <a:gd name="connsiteY7" fmla="*/ 1293706 h 1818640"/>
                <a:gd name="connsiteX8" fmla="*/ 3107267 w 4739640"/>
                <a:gd name="connsiteY8" fmla="*/ 1199726 h 1818640"/>
                <a:gd name="connsiteX9" fmla="*/ 3279987 w 4739640"/>
                <a:gd name="connsiteY9" fmla="*/ 1253067 h 1818640"/>
                <a:gd name="connsiteX10" fmla="*/ 3823546 w 4739640"/>
                <a:gd name="connsiteY10" fmla="*/ 1270846 h 1818640"/>
                <a:gd name="connsiteX11" fmla="*/ 3973406 w 4739640"/>
                <a:gd name="connsiteY11" fmla="*/ 1193800 h 1818640"/>
                <a:gd name="connsiteX12" fmla="*/ 4739640 w 4739640"/>
                <a:gd name="connsiteY12" fmla="*/ 1818640 h 18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9640" h="1818640">
                  <a:moveTo>
                    <a:pt x="0" y="0"/>
                  </a:moveTo>
                  <a:cubicBezTo>
                    <a:pt x="199390" y="70696"/>
                    <a:pt x="381847" y="107526"/>
                    <a:pt x="563880" y="152400"/>
                  </a:cubicBezTo>
                  <a:cubicBezTo>
                    <a:pt x="792480" y="91441"/>
                    <a:pt x="748453" y="112607"/>
                    <a:pt x="990600" y="66040"/>
                  </a:cubicBezTo>
                  <a:cubicBezTo>
                    <a:pt x="1220047" y="176107"/>
                    <a:pt x="1562100" y="206587"/>
                    <a:pt x="1796627" y="228600"/>
                  </a:cubicBezTo>
                  <a:cubicBezTo>
                    <a:pt x="2073487" y="182880"/>
                    <a:pt x="2169725" y="193039"/>
                    <a:pt x="2435860" y="134620"/>
                  </a:cubicBezTo>
                  <a:cubicBezTo>
                    <a:pt x="2536895" y="512235"/>
                    <a:pt x="2407497" y="1544743"/>
                    <a:pt x="2479040" y="1736513"/>
                  </a:cubicBezTo>
                  <a:cubicBezTo>
                    <a:pt x="2829983" y="1568450"/>
                    <a:pt x="2825327" y="1580585"/>
                    <a:pt x="2894754" y="1505373"/>
                  </a:cubicBezTo>
                  <a:cubicBezTo>
                    <a:pt x="2896447" y="1413228"/>
                    <a:pt x="2877114" y="1348880"/>
                    <a:pt x="2929466" y="1293706"/>
                  </a:cubicBezTo>
                  <a:cubicBezTo>
                    <a:pt x="3002985" y="1246998"/>
                    <a:pt x="3036147" y="1206499"/>
                    <a:pt x="3107267" y="1199726"/>
                  </a:cubicBezTo>
                  <a:cubicBezTo>
                    <a:pt x="3178387" y="1239520"/>
                    <a:pt x="3152141" y="1186181"/>
                    <a:pt x="3279987" y="1253067"/>
                  </a:cubicBezTo>
                  <a:cubicBezTo>
                    <a:pt x="3386667" y="1264920"/>
                    <a:pt x="3701626" y="1258145"/>
                    <a:pt x="3823546" y="1270846"/>
                  </a:cubicBezTo>
                  <a:cubicBezTo>
                    <a:pt x="3915833" y="1203113"/>
                    <a:pt x="3848945" y="1297940"/>
                    <a:pt x="3973406" y="1193800"/>
                  </a:cubicBezTo>
                  <a:cubicBezTo>
                    <a:pt x="4119033" y="1288627"/>
                    <a:pt x="4342553" y="1557866"/>
                    <a:pt x="4739640" y="1818640"/>
                  </a:cubicBezTo>
                </a:path>
              </a:pathLst>
            </a:cu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ct val="20000"/>
                </a:spcBef>
                <a:buFontTx/>
                <a:buChar char="•"/>
              </a:pPr>
              <a:endParaRPr lang="en-US" sz="1350" u="none" dirty="0">
                <a:solidFill>
                  <a:prstClr val="white"/>
                </a:solidFill>
              </a:endParaRPr>
            </a:p>
          </p:txBody>
        </p:sp>
        <p:sp>
          <p:nvSpPr>
            <p:cNvPr id="10" name="Forme libre 9"/>
            <p:cNvSpPr/>
            <p:nvPr/>
          </p:nvSpPr>
          <p:spPr>
            <a:xfrm>
              <a:off x="7167880" y="3234267"/>
              <a:ext cx="1483360" cy="2190543"/>
            </a:xfrm>
            <a:custGeom>
              <a:avLst/>
              <a:gdLst>
                <a:gd name="connsiteX0" fmla="*/ 1483360 w 1483360"/>
                <a:gd name="connsiteY0" fmla="*/ 1290320 h 2273359"/>
                <a:gd name="connsiteX1" fmla="*/ 1259840 w 1483360"/>
                <a:gd name="connsiteY1" fmla="*/ 2042160 h 2273359"/>
                <a:gd name="connsiteX2" fmla="*/ 919480 w 1483360"/>
                <a:gd name="connsiteY2" fmla="*/ 2189480 h 2273359"/>
                <a:gd name="connsiteX3" fmla="*/ 264160 w 1483360"/>
                <a:gd name="connsiteY3" fmla="*/ 853440 h 2273359"/>
                <a:gd name="connsiteX4" fmla="*/ 314960 w 1483360"/>
                <a:gd name="connsiteY4" fmla="*/ 690880 h 2273359"/>
                <a:gd name="connsiteX5" fmla="*/ 132080 w 1483360"/>
                <a:gd name="connsiteY5" fmla="*/ 411480 h 2273359"/>
                <a:gd name="connsiteX6" fmla="*/ 0 w 1483360"/>
                <a:gd name="connsiteY6" fmla="*/ 0 h 2273359"/>
                <a:gd name="connsiteX0" fmla="*/ 1483360 w 1483360"/>
                <a:gd name="connsiteY0" fmla="*/ 1290320 h 2273359"/>
                <a:gd name="connsiteX1" fmla="*/ 1259840 w 1483360"/>
                <a:gd name="connsiteY1" fmla="*/ 2042160 h 2273359"/>
                <a:gd name="connsiteX2" fmla="*/ 919480 w 1483360"/>
                <a:gd name="connsiteY2" fmla="*/ 2189480 h 2273359"/>
                <a:gd name="connsiteX3" fmla="*/ 264160 w 1483360"/>
                <a:gd name="connsiteY3" fmla="*/ 853440 h 2273359"/>
                <a:gd name="connsiteX4" fmla="*/ 314960 w 1483360"/>
                <a:gd name="connsiteY4" fmla="*/ 690880 h 2273359"/>
                <a:gd name="connsiteX5" fmla="*/ 132080 w 1483360"/>
                <a:gd name="connsiteY5" fmla="*/ 411480 h 2273359"/>
                <a:gd name="connsiteX6" fmla="*/ 0 w 1483360"/>
                <a:gd name="connsiteY6" fmla="*/ 0 h 2273359"/>
                <a:gd name="connsiteX0" fmla="*/ 1483360 w 1483360"/>
                <a:gd name="connsiteY0" fmla="*/ 1290320 h 2273359"/>
                <a:gd name="connsiteX1" fmla="*/ 1259840 w 1483360"/>
                <a:gd name="connsiteY1" fmla="*/ 2042160 h 2273359"/>
                <a:gd name="connsiteX2" fmla="*/ 919480 w 1483360"/>
                <a:gd name="connsiteY2" fmla="*/ 2189480 h 2273359"/>
                <a:gd name="connsiteX3" fmla="*/ 264160 w 1483360"/>
                <a:gd name="connsiteY3" fmla="*/ 853440 h 2273359"/>
                <a:gd name="connsiteX4" fmla="*/ 314960 w 1483360"/>
                <a:gd name="connsiteY4" fmla="*/ 690880 h 2273359"/>
                <a:gd name="connsiteX5" fmla="*/ 132080 w 1483360"/>
                <a:gd name="connsiteY5" fmla="*/ 411480 h 2273359"/>
                <a:gd name="connsiteX6" fmla="*/ 0 w 1483360"/>
                <a:gd name="connsiteY6" fmla="*/ 0 h 2273359"/>
                <a:gd name="connsiteX0" fmla="*/ 1483360 w 1483360"/>
                <a:gd name="connsiteY0" fmla="*/ 1290320 h 2273359"/>
                <a:gd name="connsiteX1" fmla="*/ 1259840 w 1483360"/>
                <a:gd name="connsiteY1" fmla="*/ 2042160 h 2273359"/>
                <a:gd name="connsiteX2" fmla="*/ 919480 w 1483360"/>
                <a:gd name="connsiteY2" fmla="*/ 2189480 h 2273359"/>
                <a:gd name="connsiteX3" fmla="*/ 264160 w 1483360"/>
                <a:gd name="connsiteY3" fmla="*/ 853440 h 2273359"/>
                <a:gd name="connsiteX4" fmla="*/ 314960 w 1483360"/>
                <a:gd name="connsiteY4" fmla="*/ 690880 h 2273359"/>
                <a:gd name="connsiteX5" fmla="*/ 132080 w 1483360"/>
                <a:gd name="connsiteY5" fmla="*/ 411480 h 2273359"/>
                <a:gd name="connsiteX6" fmla="*/ 0 w 1483360"/>
                <a:gd name="connsiteY6" fmla="*/ 0 h 2273359"/>
                <a:gd name="connsiteX0" fmla="*/ 1483360 w 1483360"/>
                <a:gd name="connsiteY0" fmla="*/ 1290320 h 2244694"/>
                <a:gd name="connsiteX1" fmla="*/ 1259840 w 1483360"/>
                <a:gd name="connsiteY1" fmla="*/ 2042160 h 2244694"/>
                <a:gd name="connsiteX2" fmla="*/ 919480 w 1483360"/>
                <a:gd name="connsiteY2" fmla="*/ 2189480 h 2244694"/>
                <a:gd name="connsiteX3" fmla="*/ 378460 w 1483360"/>
                <a:gd name="connsiteY3" fmla="*/ 1243875 h 2244694"/>
                <a:gd name="connsiteX4" fmla="*/ 314960 w 1483360"/>
                <a:gd name="connsiteY4" fmla="*/ 690880 h 2244694"/>
                <a:gd name="connsiteX5" fmla="*/ 132080 w 1483360"/>
                <a:gd name="connsiteY5" fmla="*/ 411480 h 2244694"/>
                <a:gd name="connsiteX6" fmla="*/ 0 w 1483360"/>
                <a:gd name="connsiteY6" fmla="*/ 0 h 2244694"/>
                <a:gd name="connsiteX0" fmla="*/ 1483360 w 1483360"/>
                <a:gd name="connsiteY0" fmla="*/ 1290320 h 2266718"/>
                <a:gd name="connsiteX1" fmla="*/ 1259840 w 1483360"/>
                <a:gd name="connsiteY1" fmla="*/ 2042160 h 2266718"/>
                <a:gd name="connsiteX2" fmla="*/ 826347 w 1483360"/>
                <a:gd name="connsiteY2" fmla="*/ 2215802 h 2266718"/>
                <a:gd name="connsiteX3" fmla="*/ 378460 w 1483360"/>
                <a:gd name="connsiteY3" fmla="*/ 1243875 h 2266718"/>
                <a:gd name="connsiteX4" fmla="*/ 314960 w 1483360"/>
                <a:gd name="connsiteY4" fmla="*/ 690880 h 2266718"/>
                <a:gd name="connsiteX5" fmla="*/ 132080 w 1483360"/>
                <a:gd name="connsiteY5" fmla="*/ 411480 h 2266718"/>
                <a:gd name="connsiteX6" fmla="*/ 0 w 1483360"/>
                <a:gd name="connsiteY6" fmla="*/ 0 h 2266718"/>
                <a:gd name="connsiteX0" fmla="*/ 1483360 w 1483360"/>
                <a:gd name="connsiteY0" fmla="*/ 1290320 h 2316279"/>
                <a:gd name="connsiteX1" fmla="*/ 1259840 w 1483360"/>
                <a:gd name="connsiteY1" fmla="*/ 2042160 h 2316279"/>
                <a:gd name="connsiteX2" fmla="*/ 855981 w 1483360"/>
                <a:gd name="connsiteY2" fmla="*/ 2272832 h 2316279"/>
                <a:gd name="connsiteX3" fmla="*/ 378460 w 1483360"/>
                <a:gd name="connsiteY3" fmla="*/ 1243875 h 2316279"/>
                <a:gd name="connsiteX4" fmla="*/ 314960 w 1483360"/>
                <a:gd name="connsiteY4" fmla="*/ 690880 h 2316279"/>
                <a:gd name="connsiteX5" fmla="*/ 132080 w 1483360"/>
                <a:gd name="connsiteY5" fmla="*/ 411480 h 2316279"/>
                <a:gd name="connsiteX6" fmla="*/ 0 w 1483360"/>
                <a:gd name="connsiteY6" fmla="*/ 0 h 2316279"/>
                <a:gd name="connsiteX0" fmla="*/ 1483360 w 1483360"/>
                <a:gd name="connsiteY0" fmla="*/ 1290320 h 2321910"/>
                <a:gd name="connsiteX1" fmla="*/ 1281007 w 1483360"/>
                <a:gd name="connsiteY1" fmla="*/ 2068482 h 2321910"/>
                <a:gd name="connsiteX2" fmla="*/ 855981 w 1483360"/>
                <a:gd name="connsiteY2" fmla="*/ 2272832 h 2321910"/>
                <a:gd name="connsiteX3" fmla="*/ 378460 w 1483360"/>
                <a:gd name="connsiteY3" fmla="*/ 1243875 h 2321910"/>
                <a:gd name="connsiteX4" fmla="*/ 314960 w 1483360"/>
                <a:gd name="connsiteY4" fmla="*/ 690880 h 2321910"/>
                <a:gd name="connsiteX5" fmla="*/ 132080 w 1483360"/>
                <a:gd name="connsiteY5" fmla="*/ 411480 h 2321910"/>
                <a:gd name="connsiteX6" fmla="*/ 0 w 1483360"/>
                <a:gd name="connsiteY6" fmla="*/ 0 h 232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360" h="2321910">
                  <a:moveTo>
                    <a:pt x="1483360" y="1290320"/>
                  </a:moveTo>
                  <a:cubicBezTo>
                    <a:pt x="1418590" y="1591310"/>
                    <a:pt x="1385570" y="1904730"/>
                    <a:pt x="1281007" y="2068482"/>
                  </a:cubicBezTo>
                  <a:cubicBezTo>
                    <a:pt x="1176444" y="2232234"/>
                    <a:pt x="1006405" y="2410266"/>
                    <a:pt x="855981" y="2272832"/>
                  </a:cubicBezTo>
                  <a:cubicBezTo>
                    <a:pt x="705557" y="2135398"/>
                    <a:pt x="468630" y="1507534"/>
                    <a:pt x="378460" y="1243875"/>
                  </a:cubicBezTo>
                  <a:cubicBezTo>
                    <a:pt x="288290" y="980216"/>
                    <a:pt x="277706" y="738219"/>
                    <a:pt x="314960" y="690880"/>
                  </a:cubicBezTo>
                  <a:cubicBezTo>
                    <a:pt x="292947" y="617220"/>
                    <a:pt x="184573" y="526627"/>
                    <a:pt x="132080" y="411480"/>
                  </a:cubicBezTo>
                  <a:cubicBezTo>
                    <a:pt x="79587" y="296333"/>
                    <a:pt x="39793" y="148166"/>
                    <a:pt x="0" y="0"/>
                  </a:cubicBezTo>
                </a:path>
              </a:pathLst>
            </a:cu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ct val="20000"/>
                </a:spcBef>
                <a:buFontTx/>
                <a:buChar char="•"/>
              </a:pPr>
              <a:endParaRPr lang="en-US" sz="1350" u="none" dirty="0">
                <a:solidFill>
                  <a:prstClr val="white"/>
                </a:solidFill>
              </a:endParaRPr>
            </a:p>
          </p:txBody>
        </p:sp>
        <p:sp>
          <p:nvSpPr>
            <p:cNvPr id="11" name="Forme libre 10"/>
            <p:cNvSpPr/>
            <p:nvPr/>
          </p:nvSpPr>
          <p:spPr>
            <a:xfrm>
              <a:off x="3948396" y="3525941"/>
              <a:ext cx="3204633" cy="1956646"/>
            </a:xfrm>
            <a:custGeom>
              <a:avLst/>
              <a:gdLst>
                <a:gd name="connsiteX0" fmla="*/ 0 w 3045495"/>
                <a:gd name="connsiteY0" fmla="*/ 1017281 h 1804681"/>
                <a:gd name="connsiteX1" fmla="*/ 299720 w 3045495"/>
                <a:gd name="connsiteY1" fmla="*/ 1240801 h 1804681"/>
                <a:gd name="connsiteX2" fmla="*/ 1254760 w 3045495"/>
                <a:gd name="connsiteY2" fmla="*/ 1017281 h 1804681"/>
                <a:gd name="connsiteX3" fmla="*/ 1351280 w 3045495"/>
                <a:gd name="connsiteY3" fmla="*/ 107961 h 1804681"/>
                <a:gd name="connsiteX4" fmla="*/ 1955800 w 3045495"/>
                <a:gd name="connsiteY4" fmla="*/ 47001 h 1804681"/>
                <a:gd name="connsiteX5" fmla="*/ 2976880 w 3045495"/>
                <a:gd name="connsiteY5" fmla="*/ 377201 h 1804681"/>
                <a:gd name="connsiteX6" fmla="*/ 2936240 w 3045495"/>
                <a:gd name="connsiteY6" fmla="*/ 1068081 h 1804681"/>
                <a:gd name="connsiteX7" fmla="*/ 2809240 w 3045495"/>
                <a:gd name="connsiteY7" fmla="*/ 1535441 h 1804681"/>
                <a:gd name="connsiteX8" fmla="*/ 2819400 w 3045495"/>
                <a:gd name="connsiteY8" fmla="*/ 1804681 h 1804681"/>
                <a:gd name="connsiteX0" fmla="*/ 0 w 3045495"/>
                <a:gd name="connsiteY0" fmla="*/ 1017281 h 1804681"/>
                <a:gd name="connsiteX1" fmla="*/ 299720 w 3045495"/>
                <a:gd name="connsiteY1" fmla="*/ 1240801 h 1804681"/>
                <a:gd name="connsiteX2" fmla="*/ 1254760 w 3045495"/>
                <a:gd name="connsiteY2" fmla="*/ 1017281 h 1804681"/>
                <a:gd name="connsiteX3" fmla="*/ 1351280 w 3045495"/>
                <a:gd name="connsiteY3" fmla="*/ 107961 h 1804681"/>
                <a:gd name="connsiteX4" fmla="*/ 1955800 w 3045495"/>
                <a:gd name="connsiteY4" fmla="*/ 47001 h 1804681"/>
                <a:gd name="connsiteX5" fmla="*/ 2976880 w 3045495"/>
                <a:gd name="connsiteY5" fmla="*/ 377201 h 1804681"/>
                <a:gd name="connsiteX6" fmla="*/ 2936240 w 3045495"/>
                <a:gd name="connsiteY6" fmla="*/ 1068081 h 1804681"/>
                <a:gd name="connsiteX7" fmla="*/ 2809240 w 3045495"/>
                <a:gd name="connsiteY7" fmla="*/ 1535441 h 1804681"/>
                <a:gd name="connsiteX8" fmla="*/ 2819400 w 3045495"/>
                <a:gd name="connsiteY8" fmla="*/ 1804681 h 1804681"/>
                <a:gd name="connsiteX0" fmla="*/ 0 w 2976880"/>
                <a:gd name="connsiteY0" fmla="*/ 1017281 h 1804681"/>
                <a:gd name="connsiteX1" fmla="*/ 299720 w 2976880"/>
                <a:gd name="connsiteY1" fmla="*/ 1240801 h 1804681"/>
                <a:gd name="connsiteX2" fmla="*/ 1254760 w 2976880"/>
                <a:gd name="connsiteY2" fmla="*/ 1017281 h 1804681"/>
                <a:gd name="connsiteX3" fmla="*/ 1351280 w 2976880"/>
                <a:gd name="connsiteY3" fmla="*/ 107961 h 1804681"/>
                <a:gd name="connsiteX4" fmla="*/ 1955800 w 2976880"/>
                <a:gd name="connsiteY4" fmla="*/ 47001 h 1804681"/>
                <a:gd name="connsiteX5" fmla="*/ 2976880 w 2976880"/>
                <a:gd name="connsiteY5" fmla="*/ 377201 h 1804681"/>
                <a:gd name="connsiteX6" fmla="*/ 2936240 w 2976880"/>
                <a:gd name="connsiteY6" fmla="*/ 1068081 h 1804681"/>
                <a:gd name="connsiteX7" fmla="*/ 2809240 w 2976880"/>
                <a:gd name="connsiteY7" fmla="*/ 1535441 h 1804681"/>
                <a:gd name="connsiteX8" fmla="*/ 2819400 w 2976880"/>
                <a:gd name="connsiteY8" fmla="*/ 1804681 h 1804681"/>
                <a:gd name="connsiteX0" fmla="*/ 0 w 2959947"/>
                <a:gd name="connsiteY0" fmla="*/ 1017281 h 1804681"/>
                <a:gd name="connsiteX1" fmla="*/ 299720 w 2959947"/>
                <a:gd name="connsiteY1" fmla="*/ 1240801 h 1804681"/>
                <a:gd name="connsiteX2" fmla="*/ 1254760 w 2959947"/>
                <a:gd name="connsiteY2" fmla="*/ 1017281 h 1804681"/>
                <a:gd name="connsiteX3" fmla="*/ 1351280 w 2959947"/>
                <a:gd name="connsiteY3" fmla="*/ 107961 h 1804681"/>
                <a:gd name="connsiteX4" fmla="*/ 1955800 w 2959947"/>
                <a:gd name="connsiteY4" fmla="*/ 47001 h 1804681"/>
                <a:gd name="connsiteX5" fmla="*/ 2959947 w 2959947"/>
                <a:gd name="connsiteY5" fmla="*/ 377201 h 1804681"/>
                <a:gd name="connsiteX6" fmla="*/ 2936240 w 2959947"/>
                <a:gd name="connsiteY6" fmla="*/ 1068081 h 1804681"/>
                <a:gd name="connsiteX7" fmla="*/ 2809240 w 2959947"/>
                <a:gd name="connsiteY7" fmla="*/ 1535441 h 1804681"/>
                <a:gd name="connsiteX8" fmla="*/ 2819400 w 2959947"/>
                <a:gd name="connsiteY8" fmla="*/ 1804681 h 1804681"/>
                <a:gd name="connsiteX0" fmla="*/ 0 w 2961168"/>
                <a:gd name="connsiteY0" fmla="*/ 1017281 h 1804681"/>
                <a:gd name="connsiteX1" fmla="*/ 299720 w 2961168"/>
                <a:gd name="connsiteY1" fmla="*/ 1240801 h 1804681"/>
                <a:gd name="connsiteX2" fmla="*/ 1254760 w 2961168"/>
                <a:gd name="connsiteY2" fmla="*/ 1017281 h 1804681"/>
                <a:gd name="connsiteX3" fmla="*/ 1351280 w 2961168"/>
                <a:gd name="connsiteY3" fmla="*/ 107961 h 1804681"/>
                <a:gd name="connsiteX4" fmla="*/ 1955800 w 2961168"/>
                <a:gd name="connsiteY4" fmla="*/ 47001 h 1804681"/>
                <a:gd name="connsiteX5" fmla="*/ 2959947 w 2961168"/>
                <a:gd name="connsiteY5" fmla="*/ 377201 h 1804681"/>
                <a:gd name="connsiteX6" fmla="*/ 2944707 w 2961168"/>
                <a:gd name="connsiteY6" fmla="*/ 1110415 h 1804681"/>
                <a:gd name="connsiteX7" fmla="*/ 2809240 w 2961168"/>
                <a:gd name="connsiteY7" fmla="*/ 1535441 h 1804681"/>
                <a:gd name="connsiteX8" fmla="*/ 2819400 w 2961168"/>
                <a:gd name="connsiteY8" fmla="*/ 1804681 h 1804681"/>
                <a:gd name="connsiteX0" fmla="*/ 0 w 2959947"/>
                <a:gd name="connsiteY0" fmla="*/ 1017281 h 1804681"/>
                <a:gd name="connsiteX1" fmla="*/ 299720 w 2959947"/>
                <a:gd name="connsiteY1" fmla="*/ 1240801 h 1804681"/>
                <a:gd name="connsiteX2" fmla="*/ 1254760 w 2959947"/>
                <a:gd name="connsiteY2" fmla="*/ 1017281 h 1804681"/>
                <a:gd name="connsiteX3" fmla="*/ 1351280 w 2959947"/>
                <a:gd name="connsiteY3" fmla="*/ 107961 h 1804681"/>
                <a:gd name="connsiteX4" fmla="*/ 1955800 w 2959947"/>
                <a:gd name="connsiteY4" fmla="*/ 47001 h 1804681"/>
                <a:gd name="connsiteX5" fmla="*/ 2959947 w 2959947"/>
                <a:gd name="connsiteY5" fmla="*/ 377201 h 1804681"/>
                <a:gd name="connsiteX6" fmla="*/ 2944707 w 2959947"/>
                <a:gd name="connsiteY6" fmla="*/ 1110415 h 1804681"/>
                <a:gd name="connsiteX7" fmla="*/ 2868507 w 2959947"/>
                <a:gd name="connsiteY7" fmla="*/ 1442308 h 1804681"/>
                <a:gd name="connsiteX8" fmla="*/ 2819400 w 2959947"/>
                <a:gd name="connsiteY8" fmla="*/ 1804681 h 1804681"/>
                <a:gd name="connsiteX0" fmla="*/ 0 w 2959947"/>
                <a:gd name="connsiteY0" fmla="*/ 1017281 h 1804681"/>
                <a:gd name="connsiteX1" fmla="*/ 299720 w 2959947"/>
                <a:gd name="connsiteY1" fmla="*/ 1240801 h 1804681"/>
                <a:gd name="connsiteX2" fmla="*/ 1254760 w 2959947"/>
                <a:gd name="connsiteY2" fmla="*/ 1017281 h 1804681"/>
                <a:gd name="connsiteX3" fmla="*/ 1351280 w 2959947"/>
                <a:gd name="connsiteY3" fmla="*/ 107961 h 1804681"/>
                <a:gd name="connsiteX4" fmla="*/ 1955800 w 2959947"/>
                <a:gd name="connsiteY4" fmla="*/ 47001 h 1804681"/>
                <a:gd name="connsiteX5" fmla="*/ 2959947 w 2959947"/>
                <a:gd name="connsiteY5" fmla="*/ 377201 h 1804681"/>
                <a:gd name="connsiteX6" fmla="*/ 2944707 w 2959947"/>
                <a:gd name="connsiteY6" fmla="*/ 1110415 h 1804681"/>
                <a:gd name="connsiteX7" fmla="*/ 2868507 w 2959947"/>
                <a:gd name="connsiteY7" fmla="*/ 1442308 h 1804681"/>
                <a:gd name="connsiteX8" fmla="*/ 2819400 w 2959947"/>
                <a:gd name="connsiteY8" fmla="*/ 1804681 h 1804681"/>
                <a:gd name="connsiteX0" fmla="*/ 0 w 2959947"/>
                <a:gd name="connsiteY0" fmla="*/ 1017281 h 1804681"/>
                <a:gd name="connsiteX1" fmla="*/ 299720 w 2959947"/>
                <a:gd name="connsiteY1" fmla="*/ 1240801 h 1804681"/>
                <a:gd name="connsiteX2" fmla="*/ 1254760 w 2959947"/>
                <a:gd name="connsiteY2" fmla="*/ 1017281 h 1804681"/>
                <a:gd name="connsiteX3" fmla="*/ 1351280 w 2959947"/>
                <a:gd name="connsiteY3" fmla="*/ 107961 h 1804681"/>
                <a:gd name="connsiteX4" fmla="*/ 1955800 w 2959947"/>
                <a:gd name="connsiteY4" fmla="*/ 47001 h 1804681"/>
                <a:gd name="connsiteX5" fmla="*/ 2959947 w 2959947"/>
                <a:gd name="connsiteY5" fmla="*/ 377201 h 1804681"/>
                <a:gd name="connsiteX6" fmla="*/ 2944707 w 2959947"/>
                <a:gd name="connsiteY6" fmla="*/ 1110415 h 1804681"/>
                <a:gd name="connsiteX7" fmla="*/ 2868507 w 2959947"/>
                <a:gd name="connsiteY7" fmla="*/ 1442308 h 1804681"/>
                <a:gd name="connsiteX8" fmla="*/ 2819400 w 2959947"/>
                <a:gd name="connsiteY8" fmla="*/ 1804681 h 1804681"/>
                <a:gd name="connsiteX0" fmla="*/ 0 w 2959947"/>
                <a:gd name="connsiteY0" fmla="*/ 1017281 h 1804681"/>
                <a:gd name="connsiteX1" fmla="*/ 299720 w 2959947"/>
                <a:gd name="connsiteY1" fmla="*/ 1240801 h 1804681"/>
                <a:gd name="connsiteX2" fmla="*/ 1254760 w 2959947"/>
                <a:gd name="connsiteY2" fmla="*/ 1017281 h 1804681"/>
                <a:gd name="connsiteX3" fmla="*/ 1351280 w 2959947"/>
                <a:gd name="connsiteY3" fmla="*/ 107961 h 1804681"/>
                <a:gd name="connsiteX4" fmla="*/ 1955800 w 2959947"/>
                <a:gd name="connsiteY4" fmla="*/ 47001 h 1804681"/>
                <a:gd name="connsiteX5" fmla="*/ 2959947 w 2959947"/>
                <a:gd name="connsiteY5" fmla="*/ 377201 h 1804681"/>
                <a:gd name="connsiteX6" fmla="*/ 2944707 w 2959947"/>
                <a:gd name="connsiteY6" fmla="*/ 1110415 h 1804681"/>
                <a:gd name="connsiteX7" fmla="*/ 2868507 w 2959947"/>
                <a:gd name="connsiteY7" fmla="*/ 1442308 h 1804681"/>
                <a:gd name="connsiteX8" fmla="*/ 2819400 w 2959947"/>
                <a:gd name="connsiteY8" fmla="*/ 1804681 h 1804681"/>
                <a:gd name="connsiteX0" fmla="*/ 0 w 2959947"/>
                <a:gd name="connsiteY0" fmla="*/ 1017281 h 1804681"/>
                <a:gd name="connsiteX1" fmla="*/ 299720 w 2959947"/>
                <a:gd name="connsiteY1" fmla="*/ 1240801 h 1804681"/>
                <a:gd name="connsiteX2" fmla="*/ 1254760 w 2959947"/>
                <a:gd name="connsiteY2" fmla="*/ 1017281 h 1804681"/>
                <a:gd name="connsiteX3" fmla="*/ 1351280 w 2959947"/>
                <a:gd name="connsiteY3" fmla="*/ 107961 h 1804681"/>
                <a:gd name="connsiteX4" fmla="*/ 1955800 w 2959947"/>
                <a:gd name="connsiteY4" fmla="*/ 47001 h 1804681"/>
                <a:gd name="connsiteX5" fmla="*/ 2959947 w 2959947"/>
                <a:gd name="connsiteY5" fmla="*/ 377201 h 1804681"/>
                <a:gd name="connsiteX6" fmla="*/ 2944707 w 2959947"/>
                <a:gd name="connsiteY6" fmla="*/ 1110415 h 1804681"/>
                <a:gd name="connsiteX7" fmla="*/ 2868507 w 2959947"/>
                <a:gd name="connsiteY7" fmla="*/ 1442308 h 1804681"/>
                <a:gd name="connsiteX8" fmla="*/ 2819400 w 2959947"/>
                <a:gd name="connsiteY8" fmla="*/ 1804681 h 1804681"/>
                <a:gd name="connsiteX0" fmla="*/ 0 w 3204633"/>
                <a:gd name="connsiteY0" fmla="*/ 1017281 h 1978248"/>
                <a:gd name="connsiteX1" fmla="*/ 299720 w 3204633"/>
                <a:gd name="connsiteY1" fmla="*/ 1240801 h 1978248"/>
                <a:gd name="connsiteX2" fmla="*/ 1254760 w 3204633"/>
                <a:gd name="connsiteY2" fmla="*/ 1017281 h 1978248"/>
                <a:gd name="connsiteX3" fmla="*/ 1351280 w 3204633"/>
                <a:gd name="connsiteY3" fmla="*/ 107961 h 1978248"/>
                <a:gd name="connsiteX4" fmla="*/ 1955800 w 3204633"/>
                <a:gd name="connsiteY4" fmla="*/ 47001 h 1978248"/>
                <a:gd name="connsiteX5" fmla="*/ 2959947 w 3204633"/>
                <a:gd name="connsiteY5" fmla="*/ 377201 h 1978248"/>
                <a:gd name="connsiteX6" fmla="*/ 2944707 w 3204633"/>
                <a:gd name="connsiteY6" fmla="*/ 1110415 h 1978248"/>
                <a:gd name="connsiteX7" fmla="*/ 2868507 w 3204633"/>
                <a:gd name="connsiteY7" fmla="*/ 1442308 h 1978248"/>
                <a:gd name="connsiteX8" fmla="*/ 3204633 w 3204633"/>
                <a:gd name="connsiteY8" fmla="*/ 1978248 h 1978248"/>
                <a:gd name="connsiteX0" fmla="*/ 0 w 3204633"/>
                <a:gd name="connsiteY0" fmla="*/ 1017281 h 1978248"/>
                <a:gd name="connsiteX1" fmla="*/ 299720 w 3204633"/>
                <a:gd name="connsiteY1" fmla="*/ 1240801 h 1978248"/>
                <a:gd name="connsiteX2" fmla="*/ 1254760 w 3204633"/>
                <a:gd name="connsiteY2" fmla="*/ 1017281 h 1978248"/>
                <a:gd name="connsiteX3" fmla="*/ 1351280 w 3204633"/>
                <a:gd name="connsiteY3" fmla="*/ 107961 h 1978248"/>
                <a:gd name="connsiteX4" fmla="*/ 1955800 w 3204633"/>
                <a:gd name="connsiteY4" fmla="*/ 47001 h 1978248"/>
                <a:gd name="connsiteX5" fmla="*/ 2959947 w 3204633"/>
                <a:gd name="connsiteY5" fmla="*/ 377201 h 1978248"/>
                <a:gd name="connsiteX6" fmla="*/ 2944707 w 3204633"/>
                <a:gd name="connsiteY6" fmla="*/ 1110415 h 1978248"/>
                <a:gd name="connsiteX7" fmla="*/ 2868507 w 3204633"/>
                <a:gd name="connsiteY7" fmla="*/ 1442308 h 1978248"/>
                <a:gd name="connsiteX8" fmla="*/ 3204633 w 3204633"/>
                <a:gd name="connsiteY8" fmla="*/ 1978248 h 1978248"/>
                <a:gd name="connsiteX0" fmla="*/ 0 w 3204633"/>
                <a:gd name="connsiteY0" fmla="*/ 1017281 h 1978248"/>
                <a:gd name="connsiteX1" fmla="*/ 299720 w 3204633"/>
                <a:gd name="connsiteY1" fmla="*/ 1240801 h 1978248"/>
                <a:gd name="connsiteX2" fmla="*/ 1254760 w 3204633"/>
                <a:gd name="connsiteY2" fmla="*/ 1017281 h 1978248"/>
                <a:gd name="connsiteX3" fmla="*/ 1351280 w 3204633"/>
                <a:gd name="connsiteY3" fmla="*/ 107961 h 1978248"/>
                <a:gd name="connsiteX4" fmla="*/ 1955800 w 3204633"/>
                <a:gd name="connsiteY4" fmla="*/ 47001 h 1978248"/>
                <a:gd name="connsiteX5" fmla="*/ 2959947 w 3204633"/>
                <a:gd name="connsiteY5" fmla="*/ 377201 h 1978248"/>
                <a:gd name="connsiteX6" fmla="*/ 2944707 w 3204633"/>
                <a:gd name="connsiteY6" fmla="*/ 1110415 h 1978248"/>
                <a:gd name="connsiteX7" fmla="*/ 2868507 w 3204633"/>
                <a:gd name="connsiteY7" fmla="*/ 1442308 h 1978248"/>
                <a:gd name="connsiteX8" fmla="*/ 3204633 w 3204633"/>
                <a:gd name="connsiteY8" fmla="*/ 1978248 h 1978248"/>
                <a:gd name="connsiteX0" fmla="*/ 0 w 3204633"/>
                <a:gd name="connsiteY0" fmla="*/ 984691 h 1945658"/>
                <a:gd name="connsiteX1" fmla="*/ 299720 w 3204633"/>
                <a:gd name="connsiteY1" fmla="*/ 1208211 h 1945658"/>
                <a:gd name="connsiteX2" fmla="*/ 1254760 w 3204633"/>
                <a:gd name="connsiteY2" fmla="*/ 984691 h 1945658"/>
                <a:gd name="connsiteX3" fmla="*/ 1351280 w 3204633"/>
                <a:gd name="connsiteY3" fmla="*/ 75371 h 1945658"/>
                <a:gd name="connsiteX4" fmla="*/ 1955800 w 3204633"/>
                <a:gd name="connsiteY4" fmla="*/ 14411 h 1945658"/>
                <a:gd name="connsiteX5" fmla="*/ 2959947 w 3204633"/>
                <a:gd name="connsiteY5" fmla="*/ 344611 h 1945658"/>
                <a:gd name="connsiteX6" fmla="*/ 2944707 w 3204633"/>
                <a:gd name="connsiteY6" fmla="*/ 1077825 h 1945658"/>
                <a:gd name="connsiteX7" fmla="*/ 2868507 w 3204633"/>
                <a:gd name="connsiteY7" fmla="*/ 1409718 h 1945658"/>
                <a:gd name="connsiteX8" fmla="*/ 3204633 w 3204633"/>
                <a:gd name="connsiteY8" fmla="*/ 1945658 h 1945658"/>
                <a:gd name="connsiteX0" fmla="*/ 0 w 3204633"/>
                <a:gd name="connsiteY0" fmla="*/ 953940 h 1914907"/>
                <a:gd name="connsiteX1" fmla="*/ 299720 w 3204633"/>
                <a:gd name="connsiteY1" fmla="*/ 1177460 h 1914907"/>
                <a:gd name="connsiteX2" fmla="*/ 1254760 w 3204633"/>
                <a:gd name="connsiteY2" fmla="*/ 953940 h 1914907"/>
                <a:gd name="connsiteX3" fmla="*/ 1351280 w 3204633"/>
                <a:gd name="connsiteY3" fmla="*/ 44620 h 1914907"/>
                <a:gd name="connsiteX4" fmla="*/ 1875367 w 3204633"/>
                <a:gd name="connsiteY4" fmla="*/ 21760 h 1914907"/>
                <a:gd name="connsiteX5" fmla="*/ 2959947 w 3204633"/>
                <a:gd name="connsiteY5" fmla="*/ 313860 h 1914907"/>
                <a:gd name="connsiteX6" fmla="*/ 2944707 w 3204633"/>
                <a:gd name="connsiteY6" fmla="*/ 1047074 h 1914907"/>
                <a:gd name="connsiteX7" fmla="*/ 2868507 w 3204633"/>
                <a:gd name="connsiteY7" fmla="*/ 1378967 h 1914907"/>
                <a:gd name="connsiteX8" fmla="*/ 3204633 w 3204633"/>
                <a:gd name="connsiteY8" fmla="*/ 1914907 h 1914907"/>
                <a:gd name="connsiteX0" fmla="*/ 0 w 3204633"/>
                <a:gd name="connsiteY0" fmla="*/ 968039 h 1929006"/>
                <a:gd name="connsiteX1" fmla="*/ 299720 w 3204633"/>
                <a:gd name="connsiteY1" fmla="*/ 1191559 h 1929006"/>
                <a:gd name="connsiteX2" fmla="*/ 1254760 w 3204633"/>
                <a:gd name="connsiteY2" fmla="*/ 968039 h 1929006"/>
                <a:gd name="connsiteX3" fmla="*/ 1351280 w 3204633"/>
                <a:gd name="connsiteY3" fmla="*/ 58719 h 1929006"/>
                <a:gd name="connsiteX4" fmla="*/ 1875367 w 3204633"/>
                <a:gd name="connsiteY4" fmla="*/ 35859 h 1929006"/>
                <a:gd name="connsiteX5" fmla="*/ 2959947 w 3204633"/>
                <a:gd name="connsiteY5" fmla="*/ 518459 h 1929006"/>
                <a:gd name="connsiteX6" fmla="*/ 2944707 w 3204633"/>
                <a:gd name="connsiteY6" fmla="*/ 1061173 h 1929006"/>
                <a:gd name="connsiteX7" fmla="*/ 2868507 w 3204633"/>
                <a:gd name="connsiteY7" fmla="*/ 1393066 h 1929006"/>
                <a:gd name="connsiteX8" fmla="*/ 3204633 w 3204633"/>
                <a:gd name="connsiteY8" fmla="*/ 1929006 h 1929006"/>
                <a:gd name="connsiteX0" fmla="*/ 0 w 3204633"/>
                <a:gd name="connsiteY0" fmla="*/ 974340 h 1935307"/>
                <a:gd name="connsiteX1" fmla="*/ 299720 w 3204633"/>
                <a:gd name="connsiteY1" fmla="*/ 1197860 h 1935307"/>
                <a:gd name="connsiteX2" fmla="*/ 1254760 w 3204633"/>
                <a:gd name="connsiteY2" fmla="*/ 974340 h 1935307"/>
                <a:gd name="connsiteX3" fmla="*/ 1351280 w 3204633"/>
                <a:gd name="connsiteY3" fmla="*/ 65020 h 1935307"/>
                <a:gd name="connsiteX4" fmla="*/ 1875367 w 3204633"/>
                <a:gd name="connsiteY4" fmla="*/ 33694 h 1935307"/>
                <a:gd name="connsiteX5" fmla="*/ 2959947 w 3204633"/>
                <a:gd name="connsiteY5" fmla="*/ 524760 h 1935307"/>
                <a:gd name="connsiteX6" fmla="*/ 2944707 w 3204633"/>
                <a:gd name="connsiteY6" fmla="*/ 1067474 h 1935307"/>
                <a:gd name="connsiteX7" fmla="*/ 2868507 w 3204633"/>
                <a:gd name="connsiteY7" fmla="*/ 1399367 h 1935307"/>
                <a:gd name="connsiteX8" fmla="*/ 3204633 w 3204633"/>
                <a:gd name="connsiteY8" fmla="*/ 1935307 h 1935307"/>
                <a:gd name="connsiteX0" fmla="*/ 0 w 3204633"/>
                <a:gd name="connsiteY0" fmla="*/ 974340 h 1935307"/>
                <a:gd name="connsiteX1" fmla="*/ 299720 w 3204633"/>
                <a:gd name="connsiteY1" fmla="*/ 1197860 h 1935307"/>
                <a:gd name="connsiteX2" fmla="*/ 1254760 w 3204633"/>
                <a:gd name="connsiteY2" fmla="*/ 974340 h 1935307"/>
                <a:gd name="connsiteX3" fmla="*/ 1351280 w 3204633"/>
                <a:gd name="connsiteY3" fmla="*/ 65020 h 1935307"/>
                <a:gd name="connsiteX4" fmla="*/ 1875367 w 3204633"/>
                <a:gd name="connsiteY4" fmla="*/ 33694 h 1935307"/>
                <a:gd name="connsiteX5" fmla="*/ 2959947 w 3204633"/>
                <a:gd name="connsiteY5" fmla="*/ 524760 h 1935307"/>
                <a:gd name="connsiteX6" fmla="*/ 2944707 w 3204633"/>
                <a:gd name="connsiteY6" fmla="*/ 1067474 h 1935307"/>
                <a:gd name="connsiteX7" fmla="*/ 2868507 w 3204633"/>
                <a:gd name="connsiteY7" fmla="*/ 1399367 h 1935307"/>
                <a:gd name="connsiteX8" fmla="*/ 3204633 w 3204633"/>
                <a:gd name="connsiteY8" fmla="*/ 1935307 h 1935307"/>
                <a:gd name="connsiteX0" fmla="*/ 0 w 3204633"/>
                <a:gd name="connsiteY0" fmla="*/ 1019682 h 1980649"/>
                <a:gd name="connsiteX1" fmla="*/ 299720 w 3204633"/>
                <a:gd name="connsiteY1" fmla="*/ 1243202 h 1980649"/>
                <a:gd name="connsiteX2" fmla="*/ 1254760 w 3204633"/>
                <a:gd name="connsiteY2" fmla="*/ 1019682 h 1980649"/>
                <a:gd name="connsiteX3" fmla="*/ 1351280 w 3204633"/>
                <a:gd name="connsiteY3" fmla="*/ 110362 h 1980649"/>
                <a:gd name="connsiteX4" fmla="*/ 1701800 w 3204633"/>
                <a:gd name="connsiteY4" fmla="*/ 24003 h 1980649"/>
                <a:gd name="connsiteX5" fmla="*/ 2959947 w 3204633"/>
                <a:gd name="connsiteY5" fmla="*/ 570102 h 1980649"/>
                <a:gd name="connsiteX6" fmla="*/ 2944707 w 3204633"/>
                <a:gd name="connsiteY6" fmla="*/ 1112816 h 1980649"/>
                <a:gd name="connsiteX7" fmla="*/ 2868507 w 3204633"/>
                <a:gd name="connsiteY7" fmla="*/ 1444709 h 1980649"/>
                <a:gd name="connsiteX8" fmla="*/ 3204633 w 3204633"/>
                <a:gd name="connsiteY8" fmla="*/ 1980649 h 1980649"/>
                <a:gd name="connsiteX0" fmla="*/ 0 w 3204633"/>
                <a:gd name="connsiteY0" fmla="*/ 995679 h 1956646"/>
                <a:gd name="connsiteX1" fmla="*/ 299720 w 3204633"/>
                <a:gd name="connsiteY1" fmla="*/ 1219199 h 1956646"/>
                <a:gd name="connsiteX2" fmla="*/ 1254760 w 3204633"/>
                <a:gd name="connsiteY2" fmla="*/ 995679 h 1956646"/>
                <a:gd name="connsiteX3" fmla="*/ 1351280 w 3204633"/>
                <a:gd name="connsiteY3" fmla="*/ 863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51280 w 3204633"/>
                <a:gd name="connsiteY3" fmla="*/ 863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299720 w 3204633"/>
                <a:gd name="connsiteY1" fmla="*/ 1219199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358986 w 3204633"/>
                <a:gd name="connsiteY1" fmla="*/ 1350432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358986 w 3204633"/>
                <a:gd name="connsiteY1" fmla="*/ 1350432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 name="connsiteX0" fmla="*/ 0 w 3204633"/>
                <a:gd name="connsiteY0" fmla="*/ 995679 h 1956646"/>
                <a:gd name="connsiteX1" fmla="*/ 358986 w 3204633"/>
                <a:gd name="connsiteY1" fmla="*/ 1350432 h 1956646"/>
                <a:gd name="connsiteX2" fmla="*/ 1254760 w 3204633"/>
                <a:gd name="connsiteY2" fmla="*/ 995679 h 1956646"/>
                <a:gd name="connsiteX3" fmla="*/ 1317413 w 3204633"/>
                <a:gd name="connsiteY3" fmla="*/ 124459 h 1956646"/>
                <a:gd name="connsiteX4" fmla="*/ 1701800 w 3204633"/>
                <a:gd name="connsiteY4" fmla="*/ 0 h 1956646"/>
                <a:gd name="connsiteX5" fmla="*/ 2959947 w 3204633"/>
                <a:gd name="connsiteY5" fmla="*/ 546099 h 1956646"/>
                <a:gd name="connsiteX6" fmla="*/ 2944707 w 3204633"/>
                <a:gd name="connsiteY6" fmla="*/ 1088813 h 1956646"/>
                <a:gd name="connsiteX7" fmla="*/ 2868507 w 3204633"/>
                <a:gd name="connsiteY7" fmla="*/ 1420706 h 1956646"/>
                <a:gd name="connsiteX8" fmla="*/ 3204633 w 3204633"/>
                <a:gd name="connsiteY8" fmla="*/ 1956646 h 195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633" h="1956646">
                  <a:moveTo>
                    <a:pt x="0" y="995679"/>
                  </a:moveTo>
                  <a:cubicBezTo>
                    <a:pt x="45296" y="1107439"/>
                    <a:pt x="132925" y="1295398"/>
                    <a:pt x="358986" y="1350432"/>
                  </a:cubicBezTo>
                  <a:cubicBezTo>
                    <a:pt x="585047" y="1248832"/>
                    <a:pt x="1000478" y="1135803"/>
                    <a:pt x="1254760" y="995679"/>
                  </a:cubicBezTo>
                  <a:cubicBezTo>
                    <a:pt x="1305842" y="775123"/>
                    <a:pt x="1331806" y="383539"/>
                    <a:pt x="1317413" y="124459"/>
                  </a:cubicBezTo>
                  <a:cubicBezTo>
                    <a:pt x="1552787" y="55879"/>
                    <a:pt x="1416756" y="54611"/>
                    <a:pt x="1701800" y="0"/>
                  </a:cubicBezTo>
                  <a:cubicBezTo>
                    <a:pt x="1965678" y="102023"/>
                    <a:pt x="2796540" y="375919"/>
                    <a:pt x="2959947" y="546099"/>
                  </a:cubicBezTo>
                  <a:cubicBezTo>
                    <a:pt x="2958254" y="927945"/>
                    <a:pt x="2959947" y="943045"/>
                    <a:pt x="2944707" y="1088813"/>
                  </a:cubicBezTo>
                  <a:cubicBezTo>
                    <a:pt x="2929467" y="1234581"/>
                    <a:pt x="2889391" y="1304995"/>
                    <a:pt x="2868507" y="1420706"/>
                  </a:cubicBezTo>
                  <a:cubicBezTo>
                    <a:pt x="3000023" y="1570283"/>
                    <a:pt x="3189816" y="1883409"/>
                    <a:pt x="3204633" y="1956646"/>
                  </a:cubicBezTo>
                </a:path>
              </a:pathLst>
            </a:cu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ct val="20000"/>
                </a:spcBef>
                <a:buFontTx/>
                <a:buChar char="•"/>
              </a:pPr>
              <a:endParaRPr lang="en-US" sz="1350" u="none" dirty="0">
                <a:solidFill>
                  <a:prstClr val="white"/>
                </a:solidFill>
              </a:endParaRPr>
            </a:p>
          </p:txBody>
        </p:sp>
        <p:sp>
          <p:nvSpPr>
            <p:cNvPr id="12" name="Forme libre 11"/>
            <p:cNvSpPr/>
            <p:nvPr/>
          </p:nvSpPr>
          <p:spPr>
            <a:xfrm>
              <a:off x="4428811" y="2077720"/>
              <a:ext cx="803589" cy="1579880"/>
            </a:xfrm>
            <a:custGeom>
              <a:avLst/>
              <a:gdLst>
                <a:gd name="connsiteX0" fmla="*/ 803589 w 803589"/>
                <a:gd name="connsiteY0" fmla="*/ 1579880 h 1579880"/>
                <a:gd name="connsiteX1" fmla="*/ 72069 w 803589"/>
                <a:gd name="connsiteY1" fmla="*/ 345440 h 1579880"/>
                <a:gd name="connsiteX2" fmla="*/ 66989 w 803589"/>
                <a:gd name="connsiteY2" fmla="*/ 0 h 1579880"/>
              </a:gdLst>
              <a:ahLst/>
              <a:cxnLst>
                <a:cxn ang="0">
                  <a:pos x="connsiteX0" y="connsiteY0"/>
                </a:cxn>
                <a:cxn ang="0">
                  <a:pos x="connsiteX1" y="connsiteY1"/>
                </a:cxn>
                <a:cxn ang="0">
                  <a:pos x="connsiteX2" y="connsiteY2"/>
                </a:cxn>
              </a:cxnLst>
              <a:rect l="l" t="t" r="r" b="b"/>
              <a:pathLst>
                <a:path w="803589" h="1579880">
                  <a:moveTo>
                    <a:pt x="803589" y="1579880"/>
                  </a:moveTo>
                  <a:cubicBezTo>
                    <a:pt x="499212" y="1094316"/>
                    <a:pt x="194836" y="608753"/>
                    <a:pt x="72069" y="345440"/>
                  </a:cubicBezTo>
                  <a:cubicBezTo>
                    <a:pt x="-50698" y="82127"/>
                    <a:pt x="8145" y="41063"/>
                    <a:pt x="66989" y="0"/>
                  </a:cubicBezTo>
                </a:path>
              </a:pathLst>
            </a:cu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ct val="20000"/>
                </a:spcBef>
                <a:buFontTx/>
                <a:buChar char="•"/>
              </a:pPr>
              <a:endParaRPr lang="en-US" sz="1350" u="none" dirty="0">
                <a:solidFill>
                  <a:prstClr val="white"/>
                </a:solidFill>
              </a:endParaRPr>
            </a:p>
          </p:txBody>
        </p:sp>
        <p:cxnSp>
          <p:nvCxnSpPr>
            <p:cNvPr id="14" name="Connecteur droit 13"/>
            <p:cNvCxnSpPr>
              <a:stCxn id="9" idx="5"/>
            </p:cNvCxnSpPr>
            <p:nvPr/>
          </p:nvCxnSpPr>
          <p:spPr>
            <a:xfrm flipH="1">
              <a:off x="6309166" y="3651596"/>
              <a:ext cx="91634" cy="93980"/>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6" name="Connecteur droit 15"/>
            <p:cNvCxnSpPr/>
            <p:nvPr/>
          </p:nvCxnSpPr>
          <p:spPr>
            <a:xfrm flipH="1" flipV="1">
              <a:off x="6455833" y="4872567"/>
              <a:ext cx="330820" cy="75352"/>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9" name="Connecteur droit 18"/>
            <p:cNvCxnSpPr/>
            <p:nvPr/>
          </p:nvCxnSpPr>
          <p:spPr>
            <a:xfrm flipH="1">
              <a:off x="5901569" y="4884420"/>
              <a:ext cx="600499" cy="344301"/>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1" name="Connecteur droit 20"/>
            <p:cNvCxnSpPr/>
            <p:nvPr/>
          </p:nvCxnSpPr>
          <p:spPr>
            <a:xfrm>
              <a:off x="5227324" y="4492697"/>
              <a:ext cx="23284" cy="622533"/>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4" name="Connecteur droit 23"/>
            <p:cNvCxnSpPr>
              <a:stCxn id="10" idx="4"/>
            </p:cNvCxnSpPr>
            <p:nvPr/>
          </p:nvCxnSpPr>
          <p:spPr>
            <a:xfrm flipH="1">
              <a:off x="6900268" y="3886059"/>
              <a:ext cx="582572" cy="169474"/>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7" name="Connecteur droit 26"/>
            <p:cNvCxnSpPr/>
            <p:nvPr/>
          </p:nvCxnSpPr>
          <p:spPr>
            <a:xfrm>
              <a:off x="4296833" y="4910243"/>
              <a:ext cx="155262" cy="146327"/>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9" name="Connecteur droit 28"/>
            <p:cNvCxnSpPr/>
            <p:nvPr/>
          </p:nvCxnSpPr>
          <p:spPr>
            <a:xfrm flipH="1">
              <a:off x="4010884" y="5228721"/>
              <a:ext cx="441211" cy="221401"/>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1" name="Connecteur droit 30"/>
            <p:cNvCxnSpPr/>
            <p:nvPr/>
          </p:nvCxnSpPr>
          <p:spPr>
            <a:xfrm>
              <a:off x="4466946" y="5228721"/>
              <a:ext cx="151621" cy="196089"/>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7" name="Connecteur droit 36"/>
            <p:cNvCxnSpPr/>
            <p:nvPr/>
          </p:nvCxnSpPr>
          <p:spPr>
            <a:xfrm flipH="1">
              <a:off x="4466946" y="5048665"/>
              <a:ext cx="7683" cy="214636"/>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9" name="Connecteur droit 38"/>
            <p:cNvCxnSpPr/>
            <p:nvPr/>
          </p:nvCxnSpPr>
          <p:spPr>
            <a:xfrm>
              <a:off x="5269528" y="5115230"/>
              <a:ext cx="627967" cy="113491"/>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5" name="Connecteur droit 44"/>
            <p:cNvCxnSpPr/>
            <p:nvPr/>
          </p:nvCxnSpPr>
          <p:spPr>
            <a:xfrm flipV="1">
              <a:off x="4610999" y="5105821"/>
              <a:ext cx="658529" cy="304488"/>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7" name="Connecteur droit 46"/>
            <p:cNvCxnSpPr/>
            <p:nvPr/>
          </p:nvCxnSpPr>
          <p:spPr>
            <a:xfrm flipH="1" flipV="1">
              <a:off x="5869320" y="5228721"/>
              <a:ext cx="91213" cy="209205"/>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0" name="Connecteur droit 49"/>
            <p:cNvCxnSpPr/>
            <p:nvPr/>
          </p:nvCxnSpPr>
          <p:spPr>
            <a:xfrm flipV="1">
              <a:off x="7882467" y="2475293"/>
              <a:ext cx="152400" cy="606639"/>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3" name="Connecteur droit 52"/>
            <p:cNvCxnSpPr/>
            <p:nvPr/>
          </p:nvCxnSpPr>
          <p:spPr>
            <a:xfrm flipH="1" flipV="1">
              <a:off x="7861300" y="1819626"/>
              <a:ext cx="173567" cy="655667"/>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7" name="Connecteur droit 56"/>
            <p:cNvCxnSpPr/>
            <p:nvPr/>
          </p:nvCxnSpPr>
          <p:spPr>
            <a:xfrm flipH="1" flipV="1">
              <a:off x="8343901" y="1819627"/>
              <a:ext cx="114299" cy="539082"/>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9" name="Connecteur droit 58"/>
            <p:cNvCxnSpPr/>
            <p:nvPr/>
          </p:nvCxnSpPr>
          <p:spPr>
            <a:xfrm flipV="1">
              <a:off x="8034867" y="2339870"/>
              <a:ext cx="423333" cy="135423"/>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2" name="Connecteur droit 61"/>
            <p:cNvCxnSpPr/>
            <p:nvPr/>
          </p:nvCxnSpPr>
          <p:spPr>
            <a:xfrm>
              <a:off x="8458200" y="2338726"/>
              <a:ext cx="203200" cy="110283"/>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5" name="Connecteur droit 64"/>
            <p:cNvCxnSpPr>
              <a:stCxn id="9" idx="4"/>
            </p:cNvCxnSpPr>
            <p:nvPr/>
          </p:nvCxnSpPr>
          <p:spPr>
            <a:xfrm flipV="1">
              <a:off x="6357620" y="1801604"/>
              <a:ext cx="17782" cy="248099"/>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7" name="Connecteur droit 66"/>
            <p:cNvCxnSpPr/>
            <p:nvPr/>
          </p:nvCxnSpPr>
          <p:spPr>
            <a:xfrm flipV="1">
              <a:off x="4931372" y="1819626"/>
              <a:ext cx="8891" cy="196328"/>
            </a:xfrm>
            <a:prstGeom prst="line">
              <a:avLst/>
            </a:prstGeom>
            <a:noFill/>
            <a:ln w="44450">
              <a:solidFill>
                <a:srgbClr val="0000FF">
                  <a:alpha val="62353"/>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3" name="Rectangle 12"/>
          <p:cNvSpPr/>
          <p:nvPr/>
        </p:nvSpPr>
        <p:spPr>
          <a:xfrm>
            <a:off x="6404694" y="3167433"/>
            <a:ext cx="2864028" cy="350865"/>
          </a:xfrm>
          <a:prstGeom prst="rect">
            <a:avLst/>
          </a:prstGeom>
        </p:spPr>
        <p:txBody>
          <a:bodyPr wrap="square">
            <a:spAutoFit/>
          </a:bodyPr>
          <a:lstStyle/>
          <a:p>
            <a:pPr>
              <a:lnSpc>
                <a:spcPct val="80000"/>
              </a:lnSpc>
              <a:spcBef>
                <a:spcPct val="20000"/>
              </a:spcBef>
            </a:pPr>
            <a:r>
              <a:rPr lang="en-US" sz="1050" i="1" u="none" dirty="0" smtClean="0">
                <a:solidFill>
                  <a:srgbClr val="0070C0"/>
                </a:solidFill>
                <a:latin typeface="Arial" charset="0"/>
                <a:cs typeface="+mn-cs"/>
              </a:rPr>
              <a:t>Etching figures revealing dislocation arrays on as received </a:t>
            </a:r>
            <a:r>
              <a:rPr lang="en-US" sz="1050" i="1" u="none" dirty="0" err="1" smtClean="0">
                <a:solidFill>
                  <a:srgbClr val="0070C0"/>
                </a:solidFill>
                <a:latin typeface="Arial" charset="0"/>
                <a:cs typeface="+mn-cs"/>
              </a:rPr>
              <a:t>Nb</a:t>
            </a:r>
            <a:r>
              <a:rPr lang="en-US" sz="1050" i="1" u="none" dirty="0" smtClean="0">
                <a:solidFill>
                  <a:srgbClr val="0070C0"/>
                </a:solidFill>
                <a:latin typeface="Arial" charset="0"/>
                <a:cs typeface="+mn-cs"/>
              </a:rPr>
              <a:t> sheet after light etch</a:t>
            </a:r>
            <a:endParaRPr lang="en-US" sz="1050" i="1" u="none" dirty="0">
              <a:solidFill>
                <a:prstClr val="black"/>
              </a:solidFill>
              <a:latin typeface="Arial" charset="0"/>
              <a:cs typeface="+mn-cs"/>
            </a:endParaRPr>
          </a:p>
        </p:txBody>
      </p:sp>
      <p:sp>
        <p:nvSpPr>
          <p:cNvPr id="2" name="Rectangle 1"/>
          <p:cNvSpPr/>
          <p:nvPr/>
        </p:nvSpPr>
        <p:spPr>
          <a:xfrm>
            <a:off x="253756" y="1158746"/>
            <a:ext cx="6050913" cy="1215204"/>
          </a:xfrm>
          <a:prstGeom prst="rect">
            <a:avLst/>
          </a:prstGeom>
        </p:spPr>
        <p:txBody>
          <a:bodyPr wrap="square">
            <a:spAutoFit/>
          </a:bodyPr>
          <a:lstStyle/>
          <a:p>
            <a:pPr marL="360363" lvl="1" indent="-360363" algn="just" fontAlgn="auto">
              <a:lnSpc>
                <a:spcPct val="114000"/>
              </a:lnSpc>
              <a:spcBef>
                <a:spcPts val="0"/>
              </a:spcBef>
              <a:spcAft>
                <a:spcPts val="0"/>
              </a:spcAft>
              <a:buSzPct val="90000"/>
              <a:buFontTx/>
              <a:buBlip>
                <a:blip r:embed="rId5"/>
              </a:buBlip>
            </a:pPr>
            <a:r>
              <a:rPr lang="en-US" sz="1600" u="none" dirty="0" smtClean="0">
                <a:solidFill>
                  <a:prstClr val="black"/>
                </a:solidFill>
                <a:latin typeface="Arial"/>
                <a:cs typeface="+mn-cs"/>
              </a:rPr>
              <a:t>Dislocations gather in “cells”  </a:t>
            </a:r>
            <a:r>
              <a:rPr lang="en-US" sz="1050" i="1" u="none" dirty="0" smtClean="0">
                <a:solidFill>
                  <a:srgbClr val="0070C0"/>
                </a:solidFill>
                <a:latin typeface="Arial" charset="0"/>
                <a:cs typeface="+mn-cs"/>
              </a:rPr>
              <a:t>(as soon as 3-5% strain)</a:t>
            </a:r>
          </a:p>
          <a:p>
            <a:pPr marL="360363" lvl="1" indent="-360363" algn="just" fontAlgn="auto">
              <a:lnSpc>
                <a:spcPct val="114000"/>
              </a:lnSpc>
              <a:spcBef>
                <a:spcPts val="0"/>
              </a:spcBef>
              <a:spcAft>
                <a:spcPts val="0"/>
              </a:spcAft>
              <a:buSzPct val="90000"/>
              <a:buFontTx/>
              <a:buBlip>
                <a:blip r:embed="rId5"/>
              </a:buBlip>
            </a:pPr>
            <a:r>
              <a:rPr lang="en-US" sz="1600" u="none" dirty="0" smtClean="0">
                <a:solidFill>
                  <a:prstClr val="black"/>
                </a:solidFill>
                <a:latin typeface="Arial"/>
                <a:cs typeface="+mn-cs"/>
              </a:rPr>
              <a:t>Stress on dislocation pill-up = stress on 1! </a:t>
            </a:r>
            <a:r>
              <a:rPr lang="en-US" sz="1600" u="none" dirty="0" err="1" smtClean="0">
                <a:solidFill>
                  <a:prstClr val="black"/>
                </a:solidFill>
                <a:latin typeface="Arial"/>
                <a:cs typeface="+mn-cs"/>
              </a:rPr>
              <a:t>Disloc</a:t>
            </a:r>
            <a:r>
              <a:rPr lang="en-US" sz="1600" u="none" baseline="30000" dirty="0" err="1" smtClean="0">
                <a:solidFill>
                  <a:prstClr val="black"/>
                </a:solidFill>
                <a:latin typeface="Arial"/>
                <a:cs typeface="+mn-cs"/>
              </a:rPr>
              <a:t>n</a:t>
            </a:r>
            <a:r>
              <a:rPr lang="en-US" sz="1600" u="none" dirty="0" smtClean="0">
                <a:solidFill>
                  <a:prstClr val="black"/>
                </a:solidFill>
                <a:latin typeface="Arial"/>
                <a:cs typeface="+mn-cs"/>
              </a:rPr>
              <a:t> </a:t>
            </a:r>
            <a:r>
              <a:rPr lang="en-US" sz="1600" b="1" u="none" dirty="0" smtClean="0">
                <a:solidFill>
                  <a:prstClr val="black"/>
                </a:solidFill>
                <a:latin typeface="Arial"/>
                <a:cs typeface="+mn-cs"/>
              </a:rPr>
              <a:t>x 20 </a:t>
            </a:r>
            <a:r>
              <a:rPr lang="en-US" sz="1600" u="none" dirty="0" smtClean="0">
                <a:solidFill>
                  <a:prstClr val="black"/>
                </a:solidFill>
                <a:latin typeface="Arial"/>
                <a:cs typeface="+mn-cs"/>
              </a:rPr>
              <a:t>!!!</a:t>
            </a:r>
          </a:p>
          <a:p>
            <a:pPr marL="360363" lvl="1" indent="-360363" algn="just" fontAlgn="auto">
              <a:lnSpc>
                <a:spcPct val="114000"/>
              </a:lnSpc>
              <a:spcBef>
                <a:spcPts val="0"/>
              </a:spcBef>
              <a:spcAft>
                <a:spcPts val="0"/>
              </a:spcAft>
              <a:buSzPct val="90000"/>
              <a:buFontTx/>
              <a:buBlip>
                <a:blip r:embed="rId5"/>
              </a:buBlip>
            </a:pPr>
            <a:r>
              <a:rPr lang="en-US" sz="1600" u="none" dirty="0" smtClean="0">
                <a:solidFill>
                  <a:prstClr val="black"/>
                </a:solidFill>
                <a:latin typeface="Arial"/>
                <a:cs typeface="+mn-cs"/>
              </a:rPr>
              <a:t>=&gt; 2D defects, analogous to G.B. </a:t>
            </a:r>
            <a:r>
              <a:rPr lang="en-US" sz="1050" i="1" u="none" dirty="0" smtClean="0">
                <a:solidFill>
                  <a:srgbClr val="0070C0"/>
                </a:solidFill>
                <a:latin typeface="Arial" charset="0"/>
                <a:cs typeface="+mn-cs"/>
              </a:rPr>
              <a:t>(ⱻ many more dislocations than GB)</a:t>
            </a:r>
          </a:p>
          <a:p>
            <a:pPr marL="360363" lvl="1" indent="-360363" algn="just" fontAlgn="auto">
              <a:lnSpc>
                <a:spcPct val="114000"/>
              </a:lnSpc>
              <a:spcBef>
                <a:spcPts val="0"/>
              </a:spcBef>
              <a:spcAft>
                <a:spcPts val="0"/>
              </a:spcAft>
              <a:buSzPct val="90000"/>
              <a:buBlip>
                <a:blip r:embed="rId5"/>
              </a:buBlip>
            </a:pPr>
            <a:r>
              <a:rPr lang="en-US" sz="1600" u="none" dirty="0" smtClean="0">
                <a:solidFill>
                  <a:prstClr val="black"/>
                </a:solidFill>
                <a:latin typeface="Arial"/>
                <a:cs typeface="+mn-cs"/>
              </a:rPr>
              <a:t>Expend over a distance larger than G.B. </a:t>
            </a:r>
            <a:r>
              <a:rPr lang="en-US" sz="1050" i="1" u="none" dirty="0">
                <a:solidFill>
                  <a:srgbClr val="0070C0"/>
                </a:solidFill>
                <a:latin typeface="Arial" charset="0"/>
                <a:cs typeface="+mn-cs"/>
              </a:rPr>
              <a:t>(~ to </a:t>
            </a:r>
            <a:r>
              <a:rPr lang="en-US" sz="1050" i="1" u="none" dirty="0" smtClean="0">
                <a:solidFill>
                  <a:srgbClr val="0070C0"/>
                </a:solidFill>
                <a:latin typeface="Symbol" panose="05050102010706020507" pitchFamily="18" charset="2"/>
                <a:cs typeface="+mn-cs"/>
              </a:rPr>
              <a:t>x</a:t>
            </a:r>
            <a:r>
              <a:rPr lang="en-US" sz="1050" i="1" u="none" dirty="0" smtClean="0">
                <a:solidFill>
                  <a:srgbClr val="0070C0"/>
                </a:solidFill>
                <a:latin typeface="Arial" charset="0"/>
                <a:cs typeface="+mn-cs"/>
              </a:rPr>
              <a:t>,=&gt; stronger pinning)</a:t>
            </a:r>
            <a:endParaRPr lang="en-US" sz="1050" i="1" u="none" dirty="0">
              <a:solidFill>
                <a:srgbClr val="0070C0"/>
              </a:solidFill>
              <a:latin typeface="Arial" charset="0"/>
              <a:cs typeface="+mn-cs"/>
            </a:endParaRPr>
          </a:p>
        </p:txBody>
      </p:sp>
      <p:grpSp>
        <p:nvGrpSpPr>
          <p:cNvPr id="5" name="Groupe 4"/>
          <p:cNvGrpSpPr/>
          <p:nvPr/>
        </p:nvGrpSpPr>
        <p:grpSpPr>
          <a:xfrm>
            <a:off x="436095" y="2392099"/>
            <a:ext cx="4377197" cy="2736305"/>
            <a:chOff x="283115" y="2800434"/>
            <a:chExt cx="4692534" cy="2933430"/>
          </a:xfrm>
        </p:grpSpPr>
        <p:pic>
          <p:nvPicPr>
            <p:cNvPr id="35" name="Image 3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3115" y="2800434"/>
              <a:ext cx="4692534" cy="2933430"/>
            </a:xfrm>
            <a:prstGeom prst="rect">
              <a:avLst/>
            </a:prstGeom>
          </p:spPr>
        </p:pic>
        <p:sp>
          <p:nvSpPr>
            <p:cNvPr id="38" name="Rectangle 37"/>
            <p:cNvSpPr/>
            <p:nvPr/>
          </p:nvSpPr>
          <p:spPr>
            <a:xfrm>
              <a:off x="1764242" y="5013028"/>
              <a:ext cx="1662118" cy="237563"/>
            </a:xfrm>
            <a:prstGeom prst="rect">
              <a:avLst/>
            </a:prstGeom>
          </p:spPr>
          <p:txBody>
            <a:bodyPr wrap="none">
              <a:spAutoFit/>
            </a:bodyPr>
            <a:lstStyle/>
            <a:p>
              <a:pPr>
                <a:lnSpc>
                  <a:spcPct val="80000"/>
                </a:lnSpc>
                <a:spcBef>
                  <a:spcPct val="20000"/>
                </a:spcBef>
              </a:pPr>
              <a:r>
                <a:rPr lang="en-US" sz="1050" i="1" u="none" dirty="0" smtClean="0">
                  <a:solidFill>
                    <a:srgbClr val="0000FF"/>
                  </a:solidFill>
                  <a:latin typeface="Arial" charset="0"/>
                  <a:cs typeface="+mn-cs"/>
                </a:rPr>
                <a:t>[</a:t>
              </a:r>
              <a:r>
                <a:rPr lang="en-US" sz="1050" i="1" u="none" dirty="0" err="1" smtClean="0">
                  <a:solidFill>
                    <a:srgbClr val="0000FF"/>
                  </a:solidFill>
                  <a:latin typeface="Arial" charset="0"/>
                  <a:cs typeface="+mn-cs"/>
                </a:rPr>
                <a:t>Narlikar</a:t>
              </a:r>
              <a:r>
                <a:rPr lang="en-US" sz="1050" i="1" u="none" dirty="0" smtClean="0">
                  <a:solidFill>
                    <a:srgbClr val="0000FF"/>
                  </a:solidFill>
                  <a:latin typeface="Arial" charset="0"/>
                  <a:cs typeface="+mn-cs"/>
                </a:rPr>
                <a:t>, 1964, #1542]</a:t>
              </a:r>
              <a:endParaRPr lang="en-US" sz="1050" i="1" u="none" dirty="0">
                <a:solidFill>
                  <a:srgbClr val="0000FF"/>
                </a:solidFill>
                <a:latin typeface="Arial" charset="0"/>
                <a:cs typeface="+mn-cs"/>
              </a:endParaRPr>
            </a:p>
          </p:txBody>
        </p:sp>
      </p:grpSp>
      <p:sp>
        <p:nvSpPr>
          <p:cNvPr id="40" name="Rectangle 39"/>
          <p:cNvSpPr/>
          <p:nvPr/>
        </p:nvSpPr>
        <p:spPr>
          <a:xfrm>
            <a:off x="7236103" y="5882219"/>
            <a:ext cx="1527982" cy="221599"/>
          </a:xfrm>
          <a:prstGeom prst="rect">
            <a:avLst/>
          </a:prstGeom>
        </p:spPr>
        <p:txBody>
          <a:bodyPr wrap="none">
            <a:spAutoFit/>
          </a:bodyPr>
          <a:lstStyle/>
          <a:p>
            <a:pPr>
              <a:lnSpc>
                <a:spcPct val="80000"/>
              </a:lnSpc>
              <a:spcBef>
                <a:spcPct val="20000"/>
              </a:spcBef>
            </a:pPr>
            <a:r>
              <a:rPr lang="en-US" sz="1050" i="1" u="none" dirty="0" smtClean="0">
                <a:solidFill>
                  <a:srgbClr val="0000FF"/>
                </a:solidFill>
                <a:latin typeface="Arial" charset="0"/>
                <a:cs typeface="+mn-cs"/>
              </a:rPr>
              <a:t>[Herring, 1974, #1544]</a:t>
            </a:r>
            <a:endParaRPr lang="en-US" sz="1050" i="1" u="none" dirty="0">
              <a:solidFill>
                <a:srgbClr val="0000FF"/>
              </a:solidFill>
              <a:latin typeface="Arial" charset="0"/>
              <a:cs typeface="+mn-cs"/>
            </a:endParaRPr>
          </a:p>
        </p:txBody>
      </p:sp>
      <p:pic>
        <p:nvPicPr>
          <p:cNvPr id="41" name="Imag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0194" y="4260887"/>
            <a:ext cx="1942643" cy="1493203"/>
          </a:xfrm>
          <a:prstGeom prst="rect">
            <a:avLst/>
          </a:prstGeom>
        </p:spPr>
      </p:pic>
      <p:pic>
        <p:nvPicPr>
          <p:cNvPr id="42" name="Imag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348" y="4213362"/>
            <a:ext cx="2155381" cy="1549506"/>
          </a:xfrm>
          <a:prstGeom prst="rect">
            <a:avLst/>
          </a:prstGeom>
        </p:spPr>
      </p:pic>
      <p:sp>
        <p:nvSpPr>
          <p:cNvPr id="8" name="Rectangle 7"/>
          <p:cNvSpPr/>
          <p:nvPr/>
        </p:nvSpPr>
        <p:spPr>
          <a:xfrm>
            <a:off x="237937" y="5302325"/>
            <a:ext cx="6625161" cy="1113638"/>
          </a:xfrm>
          <a:prstGeom prst="rect">
            <a:avLst/>
          </a:prstGeom>
        </p:spPr>
        <p:txBody>
          <a:bodyPr wrap="square">
            <a:spAutoFit/>
          </a:bodyPr>
          <a:lstStyle/>
          <a:p>
            <a:pPr marL="360363" lvl="1" indent="-360363" algn="just" fontAlgn="auto">
              <a:lnSpc>
                <a:spcPct val="114000"/>
              </a:lnSpc>
              <a:spcBef>
                <a:spcPts val="0"/>
              </a:spcBef>
              <a:spcAft>
                <a:spcPts val="0"/>
              </a:spcAft>
              <a:buSzPct val="90000"/>
              <a:buFontTx/>
              <a:buBlip>
                <a:blip r:embed="rId5"/>
              </a:buBlip>
            </a:pPr>
            <a:r>
              <a:rPr lang="en-US" sz="1600" u="none" dirty="0" smtClean="0">
                <a:solidFill>
                  <a:prstClr val="black"/>
                </a:solidFill>
                <a:latin typeface="Arial"/>
                <a:cs typeface="+mn-cs"/>
              </a:rPr>
              <a:t>« Bitter decoration » </a:t>
            </a:r>
            <a:r>
              <a:rPr lang="en-US" sz="1050" i="1" u="none" dirty="0" smtClean="0">
                <a:solidFill>
                  <a:srgbClr val="0070C0"/>
                </a:solidFill>
                <a:latin typeface="Arial" charset="0"/>
                <a:cs typeface="+mn-cs"/>
              </a:rPr>
              <a:t>(</a:t>
            </a:r>
            <a:r>
              <a:rPr lang="en-US" sz="1050" i="1" u="none" dirty="0" err="1" smtClean="0">
                <a:solidFill>
                  <a:srgbClr val="0070C0"/>
                </a:solidFill>
                <a:latin typeface="Arial" charset="0"/>
                <a:cs typeface="+mn-cs"/>
              </a:rPr>
              <a:t>Abrikosov</a:t>
            </a:r>
            <a:r>
              <a:rPr lang="en-US" sz="1050" i="1" u="none" dirty="0" smtClean="0">
                <a:solidFill>
                  <a:srgbClr val="0070C0"/>
                </a:solidFill>
                <a:latin typeface="Arial" charset="0"/>
                <a:cs typeface="+mn-cs"/>
              </a:rPr>
              <a:t> lattice visualization)</a:t>
            </a:r>
          </a:p>
          <a:p>
            <a:pPr marL="404813" lvl="3" indent="-178594" defTabSz="685800">
              <a:lnSpc>
                <a:spcPct val="125000"/>
              </a:lnSpc>
              <a:spcBef>
                <a:spcPts val="0"/>
              </a:spcBef>
              <a:buClr>
                <a:srgbClr val="666666"/>
              </a:buClr>
              <a:buSzPct val="36000"/>
              <a:buFontTx/>
              <a:buBlip>
                <a:blip r:embed="rId9"/>
              </a:buBlip>
            </a:pPr>
            <a:r>
              <a:rPr lang="en-US" u="none" dirty="0" smtClean="0">
                <a:solidFill>
                  <a:srgbClr val="666666"/>
                </a:solidFill>
                <a:latin typeface="Arial" charset="0"/>
                <a:cs typeface="+mn-cs"/>
              </a:rPr>
              <a:t>In well recrystallized: </a:t>
            </a:r>
            <a:r>
              <a:rPr lang="en-US" u="none" dirty="0" err="1" smtClean="0">
                <a:solidFill>
                  <a:srgbClr val="666666"/>
                </a:solidFill>
                <a:latin typeface="Arial" charset="0"/>
                <a:cs typeface="+mn-cs"/>
              </a:rPr>
              <a:t>Abrikosov</a:t>
            </a:r>
            <a:r>
              <a:rPr lang="en-US" u="none" dirty="0" smtClean="0">
                <a:solidFill>
                  <a:srgbClr val="666666"/>
                </a:solidFill>
                <a:latin typeface="Arial" charset="0"/>
                <a:cs typeface="+mn-cs"/>
              </a:rPr>
              <a:t> Lattice everywhere</a:t>
            </a:r>
          </a:p>
          <a:p>
            <a:pPr marL="404813" lvl="3" indent="-178594" defTabSz="685800">
              <a:lnSpc>
                <a:spcPct val="125000"/>
              </a:lnSpc>
              <a:spcBef>
                <a:spcPts val="0"/>
              </a:spcBef>
              <a:buClr>
                <a:srgbClr val="666666"/>
              </a:buClr>
              <a:buSzPct val="36000"/>
              <a:buFontTx/>
              <a:buBlip>
                <a:blip r:embed="rId9"/>
              </a:buBlip>
            </a:pPr>
            <a:r>
              <a:rPr lang="en-US" u="none" dirty="0" smtClean="0">
                <a:solidFill>
                  <a:srgbClr val="666666"/>
                </a:solidFill>
                <a:latin typeface="Arial" charset="0"/>
                <a:cs typeface="+mn-cs"/>
              </a:rPr>
              <a:t>In deformed </a:t>
            </a:r>
            <a:r>
              <a:rPr lang="en-US" u="none" dirty="0" err="1" smtClean="0">
                <a:solidFill>
                  <a:srgbClr val="666666"/>
                </a:solidFill>
                <a:latin typeface="Arial" charset="0"/>
                <a:cs typeface="+mn-cs"/>
              </a:rPr>
              <a:t>Nb</a:t>
            </a:r>
            <a:r>
              <a:rPr lang="en-US" u="none" dirty="0" smtClean="0">
                <a:solidFill>
                  <a:srgbClr val="666666"/>
                </a:solidFill>
                <a:latin typeface="Arial" charset="0"/>
                <a:cs typeface="+mn-cs"/>
              </a:rPr>
              <a:t>: </a:t>
            </a:r>
            <a:r>
              <a:rPr lang="en-US" u="none" dirty="0" err="1">
                <a:solidFill>
                  <a:srgbClr val="666666"/>
                </a:solidFill>
                <a:latin typeface="Arial" charset="0"/>
              </a:rPr>
              <a:t>Abrikosov</a:t>
            </a:r>
            <a:r>
              <a:rPr lang="en-US" u="none" dirty="0">
                <a:solidFill>
                  <a:srgbClr val="666666"/>
                </a:solidFill>
                <a:latin typeface="Arial" charset="0"/>
              </a:rPr>
              <a:t> Lattice </a:t>
            </a:r>
            <a:r>
              <a:rPr lang="en-US" u="none" dirty="0" smtClean="0">
                <a:solidFill>
                  <a:srgbClr val="666666"/>
                </a:solidFill>
                <a:latin typeface="Arial" charset="0"/>
                <a:cs typeface="+mn-cs"/>
              </a:rPr>
              <a:t>only </a:t>
            </a:r>
            <a:r>
              <a:rPr lang="en-US" u="none" dirty="0" smtClean="0">
                <a:solidFill>
                  <a:srgbClr val="666666"/>
                </a:solidFill>
                <a:latin typeface="Arial" charset="0"/>
              </a:rPr>
              <a:t>in the core of D. </a:t>
            </a:r>
            <a:r>
              <a:rPr lang="en-US" u="none" dirty="0" smtClean="0">
                <a:solidFill>
                  <a:srgbClr val="666666"/>
                </a:solidFill>
                <a:latin typeface="Arial" charset="0"/>
                <a:cs typeface="+mn-cs"/>
              </a:rPr>
              <a:t>cells, </a:t>
            </a:r>
            <a:r>
              <a:rPr lang="en-US" sz="1050" i="1" u="none" dirty="0" smtClean="0">
                <a:solidFill>
                  <a:srgbClr val="0070C0"/>
                </a:solidFill>
                <a:latin typeface="Arial" charset="0"/>
                <a:cs typeface="+mn-cs"/>
              </a:rPr>
              <a:t>but all  </a:t>
            </a:r>
            <a:r>
              <a:rPr lang="en-US" sz="1050" i="1" u="none" dirty="0" err="1" smtClean="0">
                <a:solidFill>
                  <a:srgbClr val="0070C0"/>
                </a:solidFill>
                <a:latin typeface="Arial" charset="0"/>
                <a:cs typeface="+mn-cs"/>
              </a:rPr>
              <a:t>Vx</a:t>
            </a:r>
            <a:r>
              <a:rPr lang="en-US" sz="1050" i="1" u="none" dirty="0" smtClean="0">
                <a:solidFill>
                  <a:srgbClr val="0070C0"/>
                </a:solidFill>
                <a:latin typeface="Arial" charset="0"/>
                <a:cs typeface="+mn-cs"/>
              </a:rPr>
              <a:t> close to dislocations cells are attracted and pinned there )</a:t>
            </a:r>
            <a:endParaRPr lang="en-US" sz="1050" i="1" u="none" dirty="0">
              <a:solidFill>
                <a:srgbClr val="0070C0"/>
              </a:solidFill>
              <a:latin typeface="Arial" charset="0"/>
              <a:cs typeface="+mn-cs"/>
            </a:endParaRPr>
          </a:p>
        </p:txBody>
      </p:sp>
      <p:sp>
        <p:nvSpPr>
          <p:cNvPr id="43" name="Line 7"/>
          <p:cNvSpPr>
            <a:spLocks noChangeShapeType="1"/>
          </p:cNvSpPr>
          <p:nvPr/>
        </p:nvSpPr>
        <p:spPr bwMode="auto">
          <a:xfrm flipV="1">
            <a:off x="4770232" y="5340506"/>
            <a:ext cx="449840" cy="37986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Tx/>
              <a:buChar char="•"/>
            </a:pPr>
            <a:endParaRPr lang="en-US" sz="1800" u="none" dirty="0">
              <a:solidFill>
                <a:srgbClr val="FF0000"/>
              </a:solidFill>
              <a:latin typeface="Arial" charset="0"/>
              <a:cs typeface="+mn-cs"/>
            </a:endParaRPr>
          </a:p>
        </p:txBody>
      </p:sp>
      <p:sp>
        <p:nvSpPr>
          <p:cNvPr id="44" name="Line 7"/>
          <p:cNvSpPr>
            <a:spLocks noChangeShapeType="1"/>
          </p:cNvSpPr>
          <p:nvPr/>
        </p:nvSpPr>
        <p:spPr bwMode="auto">
          <a:xfrm flipV="1">
            <a:off x="6660232" y="5754089"/>
            <a:ext cx="720080" cy="31063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Tx/>
              <a:buChar char="•"/>
            </a:pPr>
            <a:endParaRPr lang="en-US" sz="1800" u="none" dirty="0">
              <a:solidFill>
                <a:srgbClr val="FF0000"/>
              </a:solidFill>
              <a:latin typeface="Arial" charset="0"/>
              <a:cs typeface="+mn-cs"/>
            </a:endParaRPr>
          </a:p>
        </p:txBody>
      </p:sp>
      <p:sp>
        <p:nvSpPr>
          <p:cNvPr id="3" name="ZoneTexte 2"/>
          <p:cNvSpPr txBox="1"/>
          <p:nvPr/>
        </p:nvSpPr>
        <p:spPr>
          <a:xfrm>
            <a:off x="6016547" y="3899565"/>
            <a:ext cx="1946367" cy="276999"/>
          </a:xfrm>
          <a:prstGeom prst="rect">
            <a:avLst/>
          </a:prstGeom>
          <a:noFill/>
        </p:spPr>
        <p:txBody>
          <a:bodyPr wrap="none" rtlCol="0">
            <a:spAutoFit/>
          </a:bodyPr>
          <a:lstStyle/>
          <a:p>
            <a:r>
              <a:rPr lang="en-US" sz="1200" i="1" u="none" dirty="0" err="1" smtClean="0"/>
              <a:t>Monocrystal</a:t>
            </a:r>
            <a:r>
              <a:rPr lang="en-US" sz="1200" i="1" u="none" dirty="0" smtClean="0"/>
              <a:t>, RRR = 5000</a:t>
            </a:r>
            <a:endParaRPr lang="en-US" sz="1200" i="1" u="none" dirty="0"/>
          </a:p>
        </p:txBody>
      </p:sp>
      <p:sp>
        <p:nvSpPr>
          <p:cNvPr id="15" name="Espace réservé du pied de page 14"/>
          <p:cNvSpPr>
            <a:spLocks noGrp="1"/>
          </p:cNvSpPr>
          <p:nvPr>
            <p:ph type="ftr" sz="quarter" idx="13"/>
          </p:nvPr>
        </p:nvSpPr>
        <p:spPr/>
        <p:txBody>
          <a:bodyPr/>
          <a:lstStyle/>
          <a:p>
            <a:r>
              <a:rPr lang="fr-FR" smtClean="0"/>
              <a:t>C.Z. Antoine-TTC Meeting- RIKEN</a:t>
            </a:r>
            <a:endParaRPr lang="fr-FR" dirty="0"/>
          </a:p>
        </p:txBody>
      </p:sp>
      <p:sp>
        <p:nvSpPr>
          <p:cNvPr id="17" name="Espace réservé du numéro de diapositive 16"/>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14</a:t>
            </a:fld>
            <a:endParaRPr lang="fr-FR" u="none" dirty="0">
              <a:latin typeface="Arial"/>
              <a:cs typeface="+mn-cs"/>
            </a:endParaRPr>
          </a:p>
        </p:txBody>
      </p:sp>
      <p:sp>
        <p:nvSpPr>
          <p:cNvPr id="18" name="Espace réservé de la date 17"/>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04420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hydrides</a:t>
            </a:r>
            <a:endParaRPr lang="fr-FR" dirty="0"/>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r="6088"/>
          <a:stretch/>
        </p:blipFill>
        <p:spPr>
          <a:xfrm>
            <a:off x="5927978" y="4345355"/>
            <a:ext cx="3180526" cy="2113990"/>
          </a:xfrm>
          <a:prstGeom prst="rect">
            <a:avLst/>
          </a:prstGeom>
        </p:spPr>
      </p:pic>
      <p:sp>
        <p:nvSpPr>
          <p:cNvPr id="5" name="Rectangle 4"/>
          <p:cNvSpPr/>
          <p:nvPr/>
        </p:nvSpPr>
        <p:spPr>
          <a:xfrm>
            <a:off x="360672" y="1154991"/>
            <a:ext cx="5651487" cy="5215915"/>
          </a:xfrm>
          <a:prstGeom prst="rect">
            <a:avLst/>
          </a:prstGeom>
        </p:spPr>
        <p:txBody>
          <a:bodyPr wrap="square">
            <a:spAutoFit/>
          </a:bodyPr>
          <a:lstStyle/>
          <a:p>
            <a:pPr marL="923925" fontAlgn="auto">
              <a:lnSpc>
                <a:spcPct val="114000"/>
              </a:lnSpc>
              <a:spcBef>
                <a:spcPts val="0"/>
              </a:spcBef>
              <a:spcAft>
                <a:spcPts val="400"/>
              </a:spcAft>
            </a:pPr>
            <a:r>
              <a:rPr lang="en-US" sz="1800" u="none" dirty="0" smtClean="0">
                <a:solidFill>
                  <a:srgbClr val="DC0528"/>
                </a:solidFill>
                <a:latin typeface="Arial"/>
                <a:cs typeface="+mn-cs"/>
              </a:rPr>
              <a:t>Hydrogen in </a:t>
            </a:r>
            <a:r>
              <a:rPr lang="en-US" sz="1800" u="none" dirty="0" err="1" smtClean="0">
                <a:solidFill>
                  <a:srgbClr val="DC0528"/>
                </a:solidFill>
                <a:latin typeface="Arial"/>
                <a:cs typeface="+mn-cs"/>
              </a:rPr>
              <a:t>Nb</a:t>
            </a:r>
            <a:r>
              <a:rPr lang="en-US" sz="1800" u="none" dirty="0" smtClean="0">
                <a:solidFill>
                  <a:srgbClr val="DC0528"/>
                </a:solidFill>
                <a:latin typeface="Arial"/>
                <a:cs typeface="+mn-cs"/>
              </a:rPr>
              <a:t> and annealing</a:t>
            </a: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Slow cool down =&gt; Hydrides =&gt; Q-disease (~100K) </a:t>
            </a: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Bulk ~ 0, 01 At%, Surface ~some  0.1 to 1% ! </a:t>
            </a:r>
            <a:r>
              <a:rPr lang="en-US" sz="1050" i="1" u="none" dirty="0" smtClean="0">
                <a:solidFill>
                  <a:srgbClr val="0070C0"/>
                </a:solidFill>
                <a:latin typeface="Arial" charset="0"/>
                <a:cs typeface="+mn-cs"/>
              </a:rPr>
              <a:t>=&gt; enough for hydride precipitation</a:t>
            </a: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Worsened by polishing either mechanical or (electro)-chemical </a:t>
            </a:r>
            <a:r>
              <a:rPr lang="en-US" sz="1050" i="1" u="none" dirty="0" smtClean="0">
                <a:solidFill>
                  <a:srgbClr val="0070C0"/>
                </a:solidFill>
                <a:latin typeface="Arial" charset="0"/>
                <a:sym typeface="Symbol" panose="05050102010706020507" pitchFamily="18" charset="2"/>
              </a:rPr>
              <a:t>(mechanical: creates dislocation + removes the surface barrier =&gt; </a:t>
            </a:r>
            <a:r>
              <a:rPr lang="en-US" sz="1050" i="1" u="none" dirty="0" err="1" smtClean="0">
                <a:solidFill>
                  <a:srgbClr val="0070C0"/>
                </a:solidFill>
                <a:latin typeface="Arial" charset="0"/>
                <a:sym typeface="Symbol" panose="05050102010706020507" pitchFamily="18" charset="2"/>
              </a:rPr>
              <a:t>H</a:t>
            </a:r>
            <a:r>
              <a:rPr lang="en-US" sz="1050" i="1" u="none" baseline="-25000" dirty="0" err="1" smtClean="0">
                <a:solidFill>
                  <a:srgbClr val="0070C0"/>
                </a:solidFill>
                <a:latin typeface="Arial" charset="0"/>
                <a:sym typeface="Symbol" panose="05050102010706020507" pitchFamily="18" charset="2"/>
              </a:rPr>
              <a:t>ads</a:t>
            </a:r>
            <a:r>
              <a:rPr lang="en-US" sz="1050" i="1" u="none" dirty="0" smtClean="0">
                <a:solidFill>
                  <a:srgbClr val="0070C0"/>
                </a:solidFill>
                <a:latin typeface="Arial" charset="0"/>
                <a:sym typeface="Symbol" panose="05050102010706020507" pitchFamily="18" charset="2"/>
              </a:rPr>
              <a:t>)</a:t>
            </a:r>
            <a:endParaRPr lang="en-US" sz="1600" u="none" dirty="0" smtClean="0">
              <a:solidFill>
                <a:prstClr val="black"/>
              </a:solidFill>
              <a:latin typeface="Arial"/>
              <a:cs typeface="+mn-cs"/>
            </a:endParaRP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Annealing  600°C, 10h or 800°C, 2h =&gt; Q-disease cured</a:t>
            </a: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After annealing one is less sensitive to Q-disease</a:t>
            </a: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Even after fast cooldown or annealing, </a:t>
            </a:r>
            <a:r>
              <a:rPr lang="en-US" sz="1600" u="none" dirty="0" smtClean="0">
                <a:solidFill>
                  <a:prstClr val="black"/>
                </a:solidFill>
                <a:latin typeface="Arial"/>
                <a:cs typeface="+mn-cs"/>
                <a:sym typeface="Symbol" panose="05050102010706020507" pitchFamily="18" charset="2"/>
              </a:rPr>
              <a:t> still hydrides </a:t>
            </a:r>
            <a:r>
              <a:rPr lang="en-US" sz="1050" i="1" u="none" dirty="0" smtClean="0">
                <a:solidFill>
                  <a:srgbClr val="0070C0"/>
                </a:solidFill>
                <a:latin typeface="Arial" charset="0"/>
                <a:cs typeface="+mn-cs"/>
                <a:sym typeface="Symbol" panose="05050102010706020507" pitchFamily="18" charset="2"/>
              </a:rPr>
              <a:t>(but less: no Q-Disease)</a:t>
            </a:r>
          </a:p>
          <a:p>
            <a:pPr marL="923925" fontAlgn="auto">
              <a:lnSpc>
                <a:spcPct val="150000"/>
              </a:lnSpc>
              <a:spcBef>
                <a:spcPts val="0"/>
              </a:spcBef>
              <a:spcAft>
                <a:spcPts val="400"/>
              </a:spcAft>
            </a:pPr>
            <a:r>
              <a:rPr lang="en-US" sz="1800" u="none" dirty="0" smtClean="0">
                <a:solidFill>
                  <a:srgbClr val="DC0528"/>
                </a:solidFill>
                <a:latin typeface="Arial"/>
                <a:cs typeface="+mn-cs"/>
              </a:rPr>
              <a:t>Baking effect, N infusion </a:t>
            </a:r>
          </a:p>
          <a:p>
            <a:pPr marL="360363" lvl="1" indent="-360363" fontAlgn="auto">
              <a:lnSpc>
                <a:spcPct val="114000"/>
              </a:lnSpc>
              <a:spcBef>
                <a:spcPts val="0"/>
              </a:spcBef>
              <a:spcAft>
                <a:spcPts val="0"/>
              </a:spcAft>
              <a:buSzPct val="90000"/>
              <a:buBlip>
                <a:blip r:embed="rId4"/>
              </a:buBlip>
            </a:pPr>
            <a:r>
              <a:rPr lang="en-US" sz="1600" u="none" dirty="0" smtClean="0">
                <a:solidFill>
                  <a:prstClr val="black"/>
                </a:solidFill>
                <a:latin typeface="Arial"/>
                <a:cs typeface="+mn-cs"/>
              </a:rPr>
              <a:t>Initially </a:t>
            </a:r>
            <a:r>
              <a:rPr lang="en-US" sz="1600" u="none" dirty="0">
                <a:solidFill>
                  <a:prstClr val="black"/>
                </a:solidFill>
                <a:latin typeface="Arial"/>
                <a:cs typeface="+mn-cs"/>
              </a:rPr>
              <a:t>: high H </a:t>
            </a:r>
            <a:r>
              <a:rPr lang="en-US" sz="1600" u="none" dirty="0" smtClean="0">
                <a:solidFill>
                  <a:prstClr val="black"/>
                </a:solidFill>
                <a:latin typeface="Arial"/>
                <a:cs typeface="+mn-cs"/>
              </a:rPr>
              <a:t>concentration:	             Dislocations </a:t>
            </a:r>
            <a:r>
              <a:rPr lang="en-US" sz="1050" i="1" u="none" dirty="0" smtClean="0">
                <a:solidFill>
                  <a:srgbClr val="0070C0"/>
                </a:solidFill>
                <a:latin typeface="Arial" charset="0"/>
                <a:cs typeface="+mn-cs"/>
              </a:rPr>
              <a:t>(</a:t>
            </a:r>
            <a:r>
              <a:rPr lang="en-US" sz="1050" i="1" u="none" dirty="0" err="1" smtClean="0">
                <a:solidFill>
                  <a:srgbClr val="0070C0"/>
                </a:solidFill>
                <a:latin typeface="Arial" charset="0"/>
                <a:cs typeface="+mn-cs"/>
              </a:rPr>
              <a:t>Cotrell</a:t>
            </a:r>
            <a:r>
              <a:rPr lang="en-US" sz="1050" i="1" u="none" dirty="0" smtClean="0">
                <a:solidFill>
                  <a:srgbClr val="0070C0"/>
                </a:solidFill>
                <a:latin typeface="Arial" charset="0"/>
                <a:cs typeface="+mn-cs"/>
              </a:rPr>
              <a:t> clouds)</a:t>
            </a:r>
            <a:r>
              <a:rPr lang="en-US" sz="1600" u="none" dirty="0" smtClean="0">
                <a:solidFill>
                  <a:prstClr val="black"/>
                </a:solidFill>
                <a:latin typeface="Arial"/>
                <a:cs typeface="+mn-cs"/>
              </a:rPr>
              <a:t>,</a:t>
            </a:r>
            <a:r>
              <a:rPr lang="en-US" sz="1050" i="1" u="none" dirty="0">
                <a:solidFill>
                  <a:srgbClr val="0070C0"/>
                </a:solidFill>
                <a:latin typeface="Arial" charset="0"/>
                <a:cs typeface="+mn-cs"/>
              </a:rPr>
              <a:t> </a:t>
            </a:r>
            <a:r>
              <a:rPr lang="en-US" sz="1600" u="none" dirty="0" smtClean="0">
                <a:solidFill>
                  <a:prstClr val="black"/>
                </a:solidFill>
                <a:latin typeface="Arial"/>
                <a:cs typeface="+mn-cs"/>
              </a:rPr>
              <a:t>Vacancies </a:t>
            </a:r>
            <a:r>
              <a:rPr lang="en-US" sz="1050" i="1" u="none" dirty="0" smtClean="0">
                <a:solidFill>
                  <a:srgbClr val="0070C0"/>
                </a:solidFill>
                <a:latin typeface="Arial" charset="0"/>
                <a:cs typeface="+mn-cs"/>
              </a:rPr>
              <a:t>(up to 6 H / vacancy, + </a:t>
            </a:r>
            <a:r>
              <a:rPr lang="en-US" sz="1050" i="1" u="none" dirty="0" err="1" smtClean="0">
                <a:solidFill>
                  <a:srgbClr val="0070C0"/>
                </a:solidFill>
                <a:latin typeface="Arial" charset="0"/>
                <a:cs typeface="+mn-cs"/>
              </a:rPr>
              <a:t>H</a:t>
            </a:r>
            <a:r>
              <a:rPr lang="en-US" sz="1050" i="1" u="none" baseline="-25000" dirty="0" err="1" smtClean="0">
                <a:solidFill>
                  <a:srgbClr val="0070C0"/>
                </a:solidFill>
                <a:latin typeface="Arial" charset="0"/>
                <a:cs typeface="+mn-cs"/>
              </a:rPr>
              <a:t>iinterst</a:t>
            </a:r>
            <a:r>
              <a:rPr lang="en-US" sz="1050" i="1" u="none" dirty="0" smtClean="0">
                <a:solidFill>
                  <a:srgbClr val="0070C0"/>
                </a:solidFill>
                <a:latin typeface="Arial" charset="0"/>
                <a:cs typeface="+mn-cs"/>
              </a:rPr>
              <a:t> around)    </a:t>
            </a:r>
            <a:endParaRPr lang="en-US" sz="1600" u="none" dirty="0" smtClean="0">
              <a:solidFill>
                <a:prstClr val="black"/>
              </a:solidFill>
              <a:latin typeface="Arial"/>
              <a:cs typeface="+mn-cs"/>
            </a:endParaRPr>
          </a:p>
          <a:p>
            <a:pPr marL="360363" lvl="1" indent="-360363" fontAlgn="auto">
              <a:lnSpc>
                <a:spcPct val="114000"/>
              </a:lnSpc>
              <a:spcBef>
                <a:spcPts val="0"/>
              </a:spcBef>
              <a:spcAft>
                <a:spcPts val="0"/>
              </a:spcAft>
              <a:buSzPct val="90000"/>
              <a:buBlip>
                <a:blip r:embed="rId4"/>
              </a:buBlip>
            </a:pPr>
            <a:r>
              <a:rPr lang="en-US" sz="1600" u="none" dirty="0" smtClean="0">
                <a:solidFill>
                  <a:prstClr val="black"/>
                </a:solidFill>
                <a:latin typeface="Arial"/>
                <a:cs typeface="+mn-cs"/>
              </a:rPr>
              <a:t>Oxide decomposition + O (/N)</a:t>
            </a:r>
            <a:r>
              <a:rPr lang="en-US" sz="1600" u="none" baseline="-25000" dirty="0" smtClean="0">
                <a:solidFill>
                  <a:prstClr val="black"/>
                </a:solidFill>
                <a:latin typeface="Arial"/>
                <a:cs typeface="+mn-cs"/>
              </a:rPr>
              <a:t> </a:t>
            </a:r>
            <a:r>
              <a:rPr lang="en-US" sz="1600" u="none" dirty="0" smtClean="0">
                <a:solidFill>
                  <a:prstClr val="black"/>
                </a:solidFill>
                <a:latin typeface="Arial"/>
                <a:cs typeface="+mn-cs"/>
              </a:rPr>
              <a:t>diffusion </a:t>
            </a:r>
            <a:r>
              <a:rPr lang="en-US" sz="1050" i="1" u="none" dirty="0" smtClean="0">
                <a:solidFill>
                  <a:srgbClr val="0070C0"/>
                </a:solidFill>
                <a:latin typeface="Arial" charset="0"/>
              </a:rPr>
              <a:t>(as interstitials and in vacancies)</a:t>
            </a:r>
            <a:endParaRPr lang="en-US" sz="1600" u="none" baseline="-25000" dirty="0" smtClean="0">
              <a:solidFill>
                <a:prstClr val="black"/>
              </a:solidFill>
              <a:latin typeface="Arial"/>
              <a:cs typeface="+mn-cs"/>
            </a:endParaRP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O in vacancy </a:t>
            </a:r>
            <a:r>
              <a:rPr lang="en-US" sz="1050" i="1" u="none" dirty="0" smtClean="0">
                <a:solidFill>
                  <a:srgbClr val="0070C0"/>
                </a:solidFill>
                <a:latin typeface="Arial" charset="0"/>
                <a:cs typeface="+mn-cs"/>
              </a:rPr>
              <a:t>(also C, N) </a:t>
            </a:r>
            <a:r>
              <a:rPr lang="en-US" sz="1600" u="none" dirty="0" smtClean="0">
                <a:solidFill>
                  <a:prstClr val="black"/>
                </a:solidFill>
                <a:latin typeface="Arial"/>
                <a:cs typeface="+mn-cs"/>
              </a:rPr>
              <a:t>  fix  H  </a:t>
            </a:r>
            <a:r>
              <a:rPr lang="en-US" sz="1050" i="1" u="none" dirty="0" smtClean="0">
                <a:solidFill>
                  <a:srgbClr val="0070C0"/>
                </a:solidFill>
                <a:latin typeface="Arial" charset="0"/>
                <a:cs typeface="+mn-cs"/>
              </a:rPr>
              <a:t>(1! H for 1! O/N/C)</a:t>
            </a:r>
          </a:p>
          <a:p>
            <a:pPr marL="360363" lvl="1" indent="-360363" algn="just" fontAlgn="auto">
              <a:lnSpc>
                <a:spcPct val="114000"/>
              </a:lnSpc>
              <a:spcBef>
                <a:spcPts val="0"/>
              </a:spcBef>
              <a:spcAft>
                <a:spcPts val="0"/>
              </a:spcAft>
              <a:buSzPct val="90000"/>
              <a:buFontTx/>
              <a:buBlip>
                <a:blip r:embed="rId4"/>
              </a:buBlip>
            </a:pPr>
            <a:r>
              <a:rPr lang="en-US" sz="1600" u="none" dirty="0" smtClean="0">
                <a:solidFill>
                  <a:prstClr val="black"/>
                </a:solidFill>
                <a:latin typeface="Arial"/>
                <a:cs typeface="+mn-cs"/>
              </a:rPr>
              <a:t>Prevents hydride precipitation </a:t>
            </a:r>
            <a:r>
              <a:rPr lang="en-US" sz="1050" i="1" u="none" dirty="0">
                <a:solidFill>
                  <a:srgbClr val="0070C0"/>
                </a:solidFill>
                <a:latin typeface="Arial" charset="0"/>
                <a:cs typeface="+mn-cs"/>
              </a:rPr>
              <a:t>(see e.g. [</a:t>
            </a:r>
            <a:r>
              <a:rPr lang="en-US" sz="1050" i="1" u="none" dirty="0" err="1">
                <a:solidFill>
                  <a:srgbClr val="0070C0"/>
                </a:solidFill>
                <a:latin typeface="Arial" charset="0"/>
                <a:cs typeface="+mn-cs"/>
              </a:rPr>
              <a:t>Wipf</a:t>
            </a:r>
            <a:r>
              <a:rPr lang="en-US" sz="1050" i="1" u="none" dirty="0">
                <a:solidFill>
                  <a:srgbClr val="0070C0"/>
                </a:solidFill>
                <a:latin typeface="Arial" charset="0"/>
                <a:cs typeface="+mn-cs"/>
              </a:rPr>
              <a:t>])</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640" y="1095998"/>
            <a:ext cx="2896875" cy="3340800"/>
          </a:xfrm>
          <a:prstGeom prst="rect">
            <a:avLst/>
          </a:prstGeom>
        </p:spPr>
      </p:pic>
      <p:sp>
        <p:nvSpPr>
          <p:cNvPr id="10" name="Rectangle 9"/>
          <p:cNvSpPr/>
          <p:nvPr/>
        </p:nvSpPr>
        <p:spPr>
          <a:xfrm>
            <a:off x="902661" y="6158540"/>
            <a:ext cx="5000624" cy="424732"/>
          </a:xfrm>
          <a:prstGeom prst="rect">
            <a:avLst/>
          </a:prstGeom>
        </p:spPr>
        <p:txBody>
          <a:bodyPr wrap="square">
            <a:spAutoFit/>
          </a:bodyPr>
          <a:lstStyle/>
          <a:p>
            <a:pPr lvl="1" algn="r">
              <a:lnSpc>
                <a:spcPct val="80000"/>
              </a:lnSpc>
              <a:spcBef>
                <a:spcPct val="20000"/>
              </a:spcBef>
            </a:pPr>
            <a:r>
              <a:rPr lang="fr-FR" sz="1200" i="1" u="none" dirty="0" smtClean="0">
                <a:solidFill>
                  <a:srgbClr val="0000FF"/>
                </a:solidFill>
                <a:latin typeface="Arial"/>
                <a:cs typeface="+mn-cs"/>
              </a:rPr>
              <a:t>[</a:t>
            </a:r>
            <a:r>
              <a:rPr lang="fr-FR" sz="1200" i="1" u="none" dirty="0" err="1" smtClean="0">
                <a:solidFill>
                  <a:srgbClr val="0000FF"/>
                </a:solidFill>
                <a:latin typeface="Arial"/>
                <a:cs typeface="+mn-cs"/>
              </a:rPr>
              <a:t>Trenikhina</a:t>
            </a:r>
            <a:r>
              <a:rPr lang="fr-FR" sz="1200" i="1" u="none" dirty="0" smtClean="0">
                <a:solidFill>
                  <a:srgbClr val="0000FF"/>
                </a:solidFill>
                <a:latin typeface="Arial"/>
                <a:cs typeface="+mn-cs"/>
              </a:rPr>
              <a:t> </a:t>
            </a:r>
            <a:r>
              <a:rPr lang="fr-FR" sz="1200" i="1" u="none" dirty="0">
                <a:solidFill>
                  <a:srgbClr val="0000FF"/>
                </a:solidFill>
                <a:latin typeface="Arial"/>
                <a:cs typeface="+mn-cs"/>
              </a:rPr>
              <a:t>Y, et al,. </a:t>
            </a:r>
            <a:r>
              <a:rPr lang="fr-FR" sz="1200" i="1" u="none" dirty="0" smtClean="0">
                <a:solidFill>
                  <a:srgbClr val="0000FF"/>
                </a:solidFill>
                <a:latin typeface="Arial"/>
                <a:cs typeface="+mn-cs"/>
              </a:rPr>
              <a:t>JAP. </a:t>
            </a:r>
            <a:r>
              <a:rPr lang="fr-FR" sz="1200" i="1" u="none" dirty="0">
                <a:solidFill>
                  <a:srgbClr val="0000FF"/>
                </a:solidFill>
                <a:latin typeface="Arial"/>
                <a:cs typeface="+mn-cs"/>
              </a:rPr>
              <a:t>2015;117(15):</a:t>
            </a:r>
            <a:r>
              <a:rPr lang="fr-FR" sz="1200" i="1" u="none" dirty="0" smtClean="0">
                <a:solidFill>
                  <a:srgbClr val="0000FF"/>
                </a:solidFill>
                <a:latin typeface="Arial"/>
                <a:cs typeface="+mn-cs"/>
              </a:rPr>
              <a:t>154507]</a:t>
            </a:r>
          </a:p>
          <a:p>
            <a:pPr lvl="1" algn="r">
              <a:lnSpc>
                <a:spcPct val="80000"/>
              </a:lnSpc>
              <a:spcBef>
                <a:spcPct val="20000"/>
              </a:spcBef>
            </a:pPr>
            <a:r>
              <a:rPr lang="fr-FR" sz="1200" i="1" u="none" dirty="0" err="1" smtClean="0">
                <a:solidFill>
                  <a:srgbClr val="0000FF"/>
                </a:solidFill>
                <a:latin typeface="Arial"/>
                <a:cs typeface="+mn-cs"/>
              </a:rPr>
              <a:t>See</a:t>
            </a:r>
            <a:r>
              <a:rPr lang="fr-FR" sz="1200" i="1" u="none" dirty="0" smtClean="0">
                <a:solidFill>
                  <a:srgbClr val="0000FF"/>
                </a:solidFill>
                <a:latin typeface="Arial"/>
                <a:cs typeface="+mn-cs"/>
              </a:rPr>
              <a:t> </a:t>
            </a:r>
            <a:r>
              <a:rPr lang="fr-FR" sz="1200" i="1" u="none" dirty="0" err="1" smtClean="0">
                <a:solidFill>
                  <a:srgbClr val="0000FF"/>
                </a:solidFill>
                <a:latin typeface="Arial"/>
                <a:cs typeface="+mn-cs"/>
              </a:rPr>
              <a:t>also</a:t>
            </a:r>
            <a:r>
              <a:rPr lang="fr-FR" sz="1200" i="1" u="none" dirty="0" smtClean="0">
                <a:solidFill>
                  <a:srgbClr val="0000FF"/>
                </a:solidFill>
                <a:latin typeface="Arial"/>
                <a:cs typeface="+mn-cs"/>
              </a:rPr>
              <a:t> D. Ford, 2013 and </a:t>
            </a:r>
            <a:r>
              <a:rPr lang="fr-FR" sz="1200" i="1" u="none" dirty="0" smtClean="0">
                <a:solidFill>
                  <a:srgbClr val="0000FF"/>
                </a:solidFill>
                <a:latin typeface="Arial"/>
                <a:cs typeface="+mn-cs"/>
                <a:hlinkClick r:id="rId6"/>
              </a:rPr>
              <a:t>S. Balachandran SRF 2017</a:t>
            </a:r>
            <a:endParaRPr lang="fr-FR" sz="1200" i="1" u="none" dirty="0">
              <a:solidFill>
                <a:srgbClr val="0000FF"/>
              </a:solidFill>
              <a:latin typeface="Arial"/>
              <a:cs typeface="+mn-cs"/>
            </a:endParaRPr>
          </a:p>
        </p:txBody>
      </p:sp>
      <p:sp>
        <p:nvSpPr>
          <p:cNvPr id="4" name="Espace réservé du pied de page 3"/>
          <p:cNvSpPr>
            <a:spLocks noGrp="1"/>
          </p:cNvSpPr>
          <p:nvPr>
            <p:ph type="ftr" sz="quarter" idx="13"/>
          </p:nvPr>
        </p:nvSpPr>
        <p:spPr/>
        <p:txBody>
          <a:bodyPr/>
          <a:lstStyle/>
          <a:p>
            <a:r>
              <a:rPr lang="fr-FR" smtClean="0"/>
              <a:t>C.Z. Antoine-TTC Meeting- RIKEN</a:t>
            </a:r>
            <a:endParaRPr lang="fr-FR" dirty="0"/>
          </a:p>
        </p:txBody>
      </p:sp>
      <p:sp>
        <p:nvSpPr>
          <p:cNvPr id="7" name="Espace réservé du numéro de diapositive 6"/>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15</a:t>
            </a:fld>
            <a:endParaRPr lang="fr-FR" u="none" dirty="0">
              <a:latin typeface="Arial"/>
              <a:cs typeface="+mn-cs"/>
            </a:endParaRPr>
          </a:p>
        </p:txBody>
      </p:sp>
      <p:sp>
        <p:nvSpPr>
          <p:cNvPr id="9" name="Espace réservé de la date 8"/>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68554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Doping: a new SRF behavior</a:t>
            </a:r>
            <a:endParaRPr lang="en-US" dirty="0"/>
          </a:p>
        </p:txBody>
      </p:sp>
      <p:grpSp>
        <p:nvGrpSpPr>
          <p:cNvPr id="4" name="Groupe 3"/>
          <p:cNvGrpSpPr/>
          <p:nvPr/>
        </p:nvGrpSpPr>
        <p:grpSpPr>
          <a:xfrm>
            <a:off x="5472960" y="844926"/>
            <a:ext cx="3635544" cy="3068190"/>
            <a:chOff x="4276725" y="978829"/>
            <a:chExt cx="4778386" cy="4248595"/>
          </a:xfrm>
        </p:grpSpPr>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5" r="3153"/>
            <a:stretch/>
          </p:blipFill>
          <p:spPr bwMode="auto">
            <a:xfrm>
              <a:off x="4276725" y="1313403"/>
              <a:ext cx="4778386" cy="391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08116" y="978829"/>
              <a:ext cx="3785221" cy="59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rme libre 16"/>
            <p:cNvSpPr/>
            <p:nvPr/>
          </p:nvSpPr>
          <p:spPr>
            <a:xfrm>
              <a:off x="4558124" y="1161817"/>
              <a:ext cx="646561" cy="1585281"/>
            </a:xfrm>
            <a:custGeom>
              <a:avLst/>
              <a:gdLst>
                <a:gd name="connsiteX0" fmla="*/ 489306 w 561734"/>
                <a:gd name="connsiteY0" fmla="*/ 0 h 2245259"/>
                <a:gd name="connsiteX1" fmla="*/ 419 w 561734"/>
                <a:gd name="connsiteY1" fmla="*/ 986828 h 2245259"/>
                <a:gd name="connsiteX2" fmla="*/ 561734 w 561734"/>
                <a:gd name="connsiteY2" fmla="*/ 2245259 h 2245259"/>
                <a:gd name="connsiteX3" fmla="*/ 561734 w 561734"/>
                <a:gd name="connsiteY3" fmla="*/ 2245259 h 2245259"/>
              </a:gdLst>
              <a:ahLst/>
              <a:cxnLst>
                <a:cxn ang="0">
                  <a:pos x="connsiteX0" y="connsiteY0"/>
                </a:cxn>
                <a:cxn ang="0">
                  <a:pos x="connsiteX1" y="connsiteY1"/>
                </a:cxn>
                <a:cxn ang="0">
                  <a:pos x="connsiteX2" y="connsiteY2"/>
                </a:cxn>
                <a:cxn ang="0">
                  <a:pos x="connsiteX3" y="connsiteY3"/>
                </a:cxn>
              </a:cxnLst>
              <a:rect l="l" t="t" r="r" b="b"/>
              <a:pathLst>
                <a:path w="561734" h="2245259">
                  <a:moveTo>
                    <a:pt x="489306" y="0"/>
                  </a:moveTo>
                  <a:cubicBezTo>
                    <a:pt x="238827" y="306309"/>
                    <a:pt x="-11652" y="612618"/>
                    <a:pt x="419" y="986828"/>
                  </a:cubicBezTo>
                  <a:cubicBezTo>
                    <a:pt x="12490" y="1361038"/>
                    <a:pt x="561734" y="2245259"/>
                    <a:pt x="561734" y="2245259"/>
                  </a:cubicBezTo>
                  <a:lnTo>
                    <a:pt x="561734" y="2245259"/>
                  </a:lnTo>
                </a:path>
              </a:pathLst>
            </a:custGeom>
            <a:noFill/>
            <a:ln w="28575">
              <a:solidFill>
                <a:srgbClr val="0000FF"/>
              </a:solidFill>
              <a:prstDash val="dash"/>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rme libre 17"/>
            <p:cNvSpPr/>
            <p:nvPr/>
          </p:nvSpPr>
          <p:spPr>
            <a:xfrm rot="1712518" flipH="1">
              <a:off x="7305458" y="1583203"/>
              <a:ext cx="285034" cy="1217895"/>
            </a:xfrm>
            <a:custGeom>
              <a:avLst/>
              <a:gdLst>
                <a:gd name="connsiteX0" fmla="*/ 489306 w 561734"/>
                <a:gd name="connsiteY0" fmla="*/ 0 h 2245259"/>
                <a:gd name="connsiteX1" fmla="*/ 419 w 561734"/>
                <a:gd name="connsiteY1" fmla="*/ 986828 h 2245259"/>
                <a:gd name="connsiteX2" fmla="*/ 561734 w 561734"/>
                <a:gd name="connsiteY2" fmla="*/ 2245259 h 2245259"/>
                <a:gd name="connsiteX3" fmla="*/ 561734 w 561734"/>
                <a:gd name="connsiteY3" fmla="*/ 2245259 h 2245259"/>
              </a:gdLst>
              <a:ahLst/>
              <a:cxnLst>
                <a:cxn ang="0">
                  <a:pos x="connsiteX0" y="connsiteY0"/>
                </a:cxn>
                <a:cxn ang="0">
                  <a:pos x="connsiteX1" y="connsiteY1"/>
                </a:cxn>
                <a:cxn ang="0">
                  <a:pos x="connsiteX2" y="connsiteY2"/>
                </a:cxn>
                <a:cxn ang="0">
                  <a:pos x="connsiteX3" y="connsiteY3"/>
                </a:cxn>
              </a:cxnLst>
              <a:rect l="l" t="t" r="r" b="b"/>
              <a:pathLst>
                <a:path w="561734" h="2245259">
                  <a:moveTo>
                    <a:pt x="489306" y="0"/>
                  </a:moveTo>
                  <a:cubicBezTo>
                    <a:pt x="238827" y="306309"/>
                    <a:pt x="-11652" y="612618"/>
                    <a:pt x="419" y="986828"/>
                  </a:cubicBezTo>
                  <a:cubicBezTo>
                    <a:pt x="12490" y="1361038"/>
                    <a:pt x="561734" y="2245259"/>
                    <a:pt x="561734" y="2245259"/>
                  </a:cubicBezTo>
                  <a:lnTo>
                    <a:pt x="561734" y="2245259"/>
                  </a:lnTo>
                </a:path>
              </a:pathLst>
            </a:custGeom>
            <a:noFill/>
            <a:ln w="28575">
              <a:solidFill>
                <a:srgbClr val="FF0000"/>
              </a:solidFill>
              <a:prstDash val="dash"/>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Rectangle 21"/>
          <p:cNvSpPr/>
          <p:nvPr/>
        </p:nvSpPr>
        <p:spPr>
          <a:xfrm>
            <a:off x="6596750" y="1137375"/>
            <a:ext cx="705282" cy="2214306"/>
          </a:xfrm>
          <a:prstGeom prst="rect">
            <a:avLst/>
          </a:prstGeom>
          <a:gradFill flip="none" rotWithShape="1">
            <a:gsLst>
              <a:gs pos="18000">
                <a:srgbClr val="FFFF00">
                  <a:alpha val="63000"/>
                </a:srgbClr>
              </a:gs>
              <a:gs pos="97000">
                <a:schemeClr val="bg1">
                  <a:alpha val="2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e 1"/>
          <p:cNvGrpSpPr/>
          <p:nvPr/>
        </p:nvGrpSpPr>
        <p:grpSpPr>
          <a:xfrm>
            <a:off x="57657" y="3082218"/>
            <a:ext cx="5346406" cy="2715896"/>
            <a:chOff x="280189" y="3362982"/>
            <a:chExt cx="5346406" cy="2715896"/>
          </a:xfrm>
        </p:grpSpPr>
        <p:grpSp>
          <p:nvGrpSpPr>
            <p:cNvPr id="39" name="Groupe 38"/>
            <p:cNvGrpSpPr/>
            <p:nvPr/>
          </p:nvGrpSpPr>
          <p:grpSpPr>
            <a:xfrm>
              <a:off x="280189" y="3362982"/>
              <a:ext cx="5346406" cy="2715896"/>
              <a:chOff x="300246" y="4156048"/>
              <a:chExt cx="5346406" cy="2715896"/>
            </a:xfrm>
          </p:grpSpPr>
          <p:pic>
            <p:nvPicPr>
              <p:cNvPr id="23" name="Image 22"/>
              <p:cNvPicPr>
                <a:picLocks noChangeAspect="1"/>
              </p:cNvPicPr>
              <p:nvPr/>
            </p:nvPicPr>
            <p:blipFill rotWithShape="1">
              <a:blip r:embed="rId5" cstate="print">
                <a:extLst>
                  <a:ext uri="{28A0092B-C50C-407E-A947-70E740481C1C}">
                    <a14:useLocalDpi xmlns:a14="http://schemas.microsoft.com/office/drawing/2010/main" val="0"/>
                  </a:ext>
                </a:extLst>
              </a:blip>
              <a:srcRect l="10887"/>
              <a:stretch/>
            </p:blipFill>
            <p:spPr>
              <a:xfrm>
                <a:off x="300246" y="4156048"/>
                <a:ext cx="2606007" cy="1945956"/>
              </a:xfrm>
              <a:prstGeom prst="rect">
                <a:avLst/>
              </a:prstGeom>
            </p:spPr>
          </p:pic>
          <p:pic>
            <p:nvPicPr>
              <p:cNvPr id="3" name="Image 2"/>
              <p:cNvPicPr>
                <a:picLocks noChangeAspect="1"/>
              </p:cNvPicPr>
              <p:nvPr/>
            </p:nvPicPr>
            <p:blipFill rotWithShape="1">
              <a:blip r:embed="rId6" cstate="print">
                <a:extLst>
                  <a:ext uri="{28A0092B-C50C-407E-A947-70E740481C1C}">
                    <a14:useLocalDpi xmlns:a14="http://schemas.microsoft.com/office/drawing/2010/main" val="0"/>
                  </a:ext>
                </a:extLst>
              </a:blip>
              <a:srcRect r="10101" b="43672"/>
              <a:stretch/>
            </p:blipFill>
            <p:spPr>
              <a:xfrm>
                <a:off x="2996970" y="4280633"/>
                <a:ext cx="2649682" cy="1806814"/>
              </a:xfrm>
              <a:prstGeom prst="rect">
                <a:avLst/>
              </a:prstGeom>
            </p:spPr>
          </p:pic>
          <p:sp>
            <p:nvSpPr>
              <p:cNvPr id="26" name="Rectangle 25"/>
              <p:cNvSpPr/>
              <p:nvPr/>
            </p:nvSpPr>
            <p:spPr>
              <a:xfrm>
                <a:off x="772733" y="6594945"/>
                <a:ext cx="1661032" cy="276999"/>
              </a:xfrm>
              <a:prstGeom prst="rect">
                <a:avLst/>
              </a:prstGeom>
            </p:spPr>
            <p:txBody>
              <a:bodyPr wrap="none">
                <a:spAutoFit/>
              </a:bodyPr>
              <a:lstStyle/>
              <a:p>
                <a:pPr>
                  <a:buNone/>
                </a:pPr>
                <a:r>
                  <a:rPr lang="en-US" sz="1200" i="1" dirty="0" err="1" smtClean="0">
                    <a:solidFill>
                      <a:srgbClr val="0000FF"/>
                    </a:solidFill>
                    <a:latin typeface="Arial"/>
                  </a:rPr>
                  <a:t>Martinello</a:t>
                </a:r>
                <a:r>
                  <a:rPr lang="en-US" sz="1200" i="1" dirty="0" smtClean="0">
                    <a:solidFill>
                      <a:srgbClr val="0000FF"/>
                    </a:solidFill>
                    <a:latin typeface="Arial"/>
                  </a:rPr>
                  <a:t> et al, FNAL</a:t>
                </a:r>
                <a:endParaRPr lang="en-US" sz="1200" i="1" dirty="0">
                  <a:solidFill>
                    <a:srgbClr val="0000FF"/>
                  </a:solidFill>
                  <a:latin typeface="Arial"/>
                </a:endParaRPr>
              </a:p>
            </p:txBody>
          </p:sp>
          <p:sp>
            <p:nvSpPr>
              <p:cNvPr id="27" name="Rectangle 26"/>
              <p:cNvSpPr/>
              <p:nvPr/>
            </p:nvSpPr>
            <p:spPr>
              <a:xfrm>
                <a:off x="3266910" y="6557120"/>
                <a:ext cx="2051011" cy="276999"/>
              </a:xfrm>
              <a:prstGeom prst="rect">
                <a:avLst/>
              </a:prstGeom>
            </p:spPr>
            <p:txBody>
              <a:bodyPr wrap="none">
                <a:spAutoFit/>
              </a:bodyPr>
              <a:lstStyle/>
              <a:p>
                <a:pPr>
                  <a:buNone/>
                </a:pPr>
                <a:r>
                  <a:rPr lang="en-US" sz="1200" i="1" dirty="0" err="1" smtClean="0">
                    <a:solidFill>
                      <a:srgbClr val="0000FF"/>
                    </a:solidFill>
                    <a:latin typeface="Arial"/>
                  </a:rPr>
                  <a:t>Gonella</a:t>
                </a:r>
                <a:r>
                  <a:rPr lang="en-US" sz="1200" i="1" dirty="0" smtClean="0">
                    <a:solidFill>
                      <a:srgbClr val="0000FF"/>
                    </a:solidFill>
                    <a:latin typeface="Arial"/>
                  </a:rPr>
                  <a:t> et al, CORNELL U.</a:t>
                </a:r>
                <a:endParaRPr lang="en-US" sz="1200" i="1" dirty="0">
                  <a:solidFill>
                    <a:srgbClr val="0000FF"/>
                  </a:solidFill>
                  <a:latin typeface="Arial"/>
                </a:endParaRPr>
              </a:p>
            </p:txBody>
          </p:sp>
          <p:cxnSp>
            <p:nvCxnSpPr>
              <p:cNvPr id="34" name="Connecteur droit 33"/>
              <p:cNvCxnSpPr/>
              <p:nvPr/>
            </p:nvCxnSpPr>
            <p:spPr>
              <a:xfrm>
                <a:off x="1565150" y="4156048"/>
                <a:ext cx="0" cy="1908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082275" y="4156048"/>
                <a:ext cx="0" cy="1908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538251" y="6120368"/>
                <a:ext cx="1342010" cy="461665"/>
              </a:xfrm>
              <a:prstGeom prst="rect">
                <a:avLst/>
              </a:prstGeom>
              <a:noFill/>
            </p:spPr>
            <p:txBody>
              <a:bodyPr wrap="square" rtlCol="0">
                <a:spAutoFit/>
              </a:bodyPr>
              <a:lstStyle/>
              <a:p>
                <a:pPr algn="ctr">
                  <a:buNone/>
                </a:pPr>
                <a:r>
                  <a:rPr lang="en-US" sz="1200" i="1" u="none" dirty="0" smtClean="0">
                    <a:solidFill>
                      <a:srgbClr val="FF0000"/>
                    </a:solidFill>
                  </a:rPr>
                  <a:t>~10 nm =&gt; interstitials</a:t>
                </a:r>
                <a:endParaRPr lang="en-US" sz="1200" i="1" u="none" dirty="0">
                  <a:solidFill>
                    <a:srgbClr val="FF0000"/>
                  </a:solidFill>
                </a:endParaRPr>
              </a:p>
            </p:txBody>
          </p:sp>
          <p:sp>
            <p:nvSpPr>
              <p:cNvPr id="37" name="ZoneTexte 36"/>
              <p:cNvSpPr txBox="1"/>
              <p:nvPr/>
            </p:nvSpPr>
            <p:spPr>
              <a:xfrm>
                <a:off x="932244" y="6120368"/>
                <a:ext cx="1342010" cy="461665"/>
              </a:xfrm>
              <a:prstGeom prst="rect">
                <a:avLst/>
              </a:prstGeom>
              <a:noFill/>
            </p:spPr>
            <p:txBody>
              <a:bodyPr wrap="square" rtlCol="0">
                <a:spAutoFit/>
              </a:bodyPr>
              <a:lstStyle/>
              <a:p>
                <a:pPr algn="ctr">
                  <a:buNone/>
                </a:pPr>
                <a:r>
                  <a:rPr lang="en-US" sz="1200" i="1" u="none" dirty="0" smtClean="0">
                    <a:solidFill>
                      <a:srgbClr val="FF0000"/>
                    </a:solidFill>
                  </a:rPr>
                  <a:t>~100 nm =&gt; dislocation cells</a:t>
                </a:r>
                <a:endParaRPr lang="en-US" sz="1200" i="1" u="none" dirty="0">
                  <a:solidFill>
                    <a:srgbClr val="FF0000"/>
                  </a:solidFill>
                </a:endParaRPr>
              </a:p>
            </p:txBody>
          </p:sp>
        </p:grpSp>
        <p:sp>
          <p:nvSpPr>
            <p:cNvPr id="28" name="Forme libre 27"/>
            <p:cNvSpPr/>
            <p:nvPr/>
          </p:nvSpPr>
          <p:spPr>
            <a:xfrm>
              <a:off x="837193" y="3657429"/>
              <a:ext cx="1690283" cy="1307367"/>
            </a:xfrm>
            <a:custGeom>
              <a:avLst/>
              <a:gdLst>
                <a:gd name="connsiteX0" fmla="*/ 0 w 1709738"/>
                <a:gd name="connsiteY0" fmla="*/ 1304999 h 1304999"/>
                <a:gd name="connsiteX1" fmla="*/ 433388 w 1709738"/>
                <a:gd name="connsiteY1" fmla="*/ 866849 h 1304999"/>
                <a:gd name="connsiteX2" fmla="*/ 704850 w 1709738"/>
                <a:gd name="connsiteY2" fmla="*/ 74 h 1304999"/>
                <a:gd name="connsiteX3" fmla="*/ 971550 w 1709738"/>
                <a:gd name="connsiteY3" fmla="*/ 819224 h 1304999"/>
                <a:gd name="connsiteX4" fmla="*/ 1709738 w 1709738"/>
                <a:gd name="connsiteY4" fmla="*/ 1190699 h 1304999"/>
                <a:gd name="connsiteX5" fmla="*/ 1709738 w 1709738"/>
                <a:gd name="connsiteY5" fmla="*/ 1190699 h 1304999"/>
                <a:gd name="connsiteX0" fmla="*/ 0 w 1709738"/>
                <a:gd name="connsiteY0" fmla="*/ 1304999 h 1304999"/>
                <a:gd name="connsiteX1" fmla="*/ 433388 w 1709738"/>
                <a:gd name="connsiteY1" fmla="*/ 866849 h 1304999"/>
                <a:gd name="connsiteX2" fmla="*/ 704850 w 1709738"/>
                <a:gd name="connsiteY2" fmla="*/ 74 h 1304999"/>
                <a:gd name="connsiteX3" fmla="*/ 971550 w 1709738"/>
                <a:gd name="connsiteY3" fmla="*/ 819224 h 1304999"/>
                <a:gd name="connsiteX4" fmla="*/ 1709738 w 1709738"/>
                <a:gd name="connsiteY4" fmla="*/ 1190699 h 1304999"/>
                <a:gd name="connsiteX5" fmla="*/ 1709738 w 1709738"/>
                <a:gd name="connsiteY5" fmla="*/ 1190699 h 1304999"/>
                <a:gd name="connsiteX0" fmla="*/ 0 w 1709738"/>
                <a:gd name="connsiteY0" fmla="*/ 1305122 h 1305122"/>
                <a:gd name="connsiteX1" fmla="*/ 433388 w 1709738"/>
                <a:gd name="connsiteY1" fmla="*/ 866972 h 1305122"/>
                <a:gd name="connsiteX2" fmla="*/ 704850 w 1709738"/>
                <a:gd name="connsiteY2" fmla="*/ 197 h 1305122"/>
                <a:gd name="connsiteX3" fmla="*/ 1019175 w 1709738"/>
                <a:gd name="connsiteY3" fmla="*/ 790772 h 1305122"/>
                <a:gd name="connsiteX4" fmla="*/ 1709738 w 1709738"/>
                <a:gd name="connsiteY4" fmla="*/ 1190822 h 1305122"/>
                <a:gd name="connsiteX5" fmla="*/ 1709738 w 1709738"/>
                <a:gd name="connsiteY5" fmla="*/ 1190822 h 1305122"/>
                <a:gd name="connsiteX0" fmla="*/ 0 w 1709738"/>
                <a:gd name="connsiteY0" fmla="*/ 1305133 h 1305133"/>
                <a:gd name="connsiteX1" fmla="*/ 433388 w 1709738"/>
                <a:gd name="connsiteY1" fmla="*/ 866983 h 1305133"/>
                <a:gd name="connsiteX2" fmla="*/ 704850 w 1709738"/>
                <a:gd name="connsiteY2" fmla="*/ 208 h 1305133"/>
                <a:gd name="connsiteX3" fmla="*/ 1019175 w 1709738"/>
                <a:gd name="connsiteY3" fmla="*/ 790783 h 1305133"/>
                <a:gd name="connsiteX4" fmla="*/ 1709738 w 1709738"/>
                <a:gd name="connsiteY4" fmla="*/ 1190833 h 1305133"/>
                <a:gd name="connsiteX5" fmla="*/ 1709738 w 1709738"/>
                <a:gd name="connsiteY5" fmla="*/ 1190833 h 1305133"/>
                <a:gd name="connsiteX0" fmla="*/ 0 w 1750777"/>
                <a:gd name="connsiteY0" fmla="*/ 1305133 h 1305133"/>
                <a:gd name="connsiteX1" fmla="*/ 433388 w 1750777"/>
                <a:gd name="connsiteY1" fmla="*/ 866983 h 1305133"/>
                <a:gd name="connsiteX2" fmla="*/ 704850 w 1750777"/>
                <a:gd name="connsiteY2" fmla="*/ 208 h 1305133"/>
                <a:gd name="connsiteX3" fmla="*/ 1019175 w 1750777"/>
                <a:gd name="connsiteY3" fmla="*/ 790783 h 1305133"/>
                <a:gd name="connsiteX4" fmla="*/ 1709738 w 1750777"/>
                <a:gd name="connsiteY4" fmla="*/ 1190833 h 1305133"/>
                <a:gd name="connsiteX5" fmla="*/ 1665964 w 1750777"/>
                <a:gd name="connsiteY5" fmla="*/ 1098420 h 1305133"/>
                <a:gd name="connsiteX0" fmla="*/ 0 w 1665964"/>
                <a:gd name="connsiteY0" fmla="*/ 1305118 h 1305118"/>
                <a:gd name="connsiteX1" fmla="*/ 433388 w 1665964"/>
                <a:gd name="connsiteY1" fmla="*/ 866968 h 1305118"/>
                <a:gd name="connsiteX2" fmla="*/ 704850 w 1665964"/>
                <a:gd name="connsiteY2" fmla="*/ 193 h 1305118"/>
                <a:gd name="connsiteX3" fmla="*/ 1019175 w 1665964"/>
                <a:gd name="connsiteY3" fmla="*/ 790768 h 1305118"/>
                <a:gd name="connsiteX4" fmla="*/ 1665964 w 1665964"/>
                <a:gd name="connsiteY4" fmla="*/ 1098405 h 1305118"/>
                <a:gd name="connsiteX0" fmla="*/ 0 w 1690283"/>
                <a:gd name="connsiteY0" fmla="*/ 1305120 h 1305120"/>
                <a:gd name="connsiteX1" fmla="*/ 433388 w 1690283"/>
                <a:gd name="connsiteY1" fmla="*/ 866970 h 1305120"/>
                <a:gd name="connsiteX2" fmla="*/ 704850 w 1690283"/>
                <a:gd name="connsiteY2" fmla="*/ 195 h 1305120"/>
                <a:gd name="connsiteX3" fmla="*/ 1019175 w 1690283"/>
                <a:gd name="connsiteY3" fmla="*/ 790770 h 1305120"/>
                <a:gd name="connsiteX4" fmla="*/ 1690283 w 1690283"/>
                <a:gd name="connsiteY4" fmla="*/ 1154341 h 1305120"/>
                <a:gd name="connsiteX0" fmla="*/ 0 w 1690283"/>
                <a:gd name="connsiteY0" fmla="*/ 1305120 h 1305120"/>
                <a:gd name="connsiteX1" fmla="*/ 433388 w 1690283"/>
                <a:gd name="connsiteY1" fmla="*/ 866970 h 1305120"/>
                <a:gd name="connsiteX2" fmla="*/ 704850 w 1690283"/>
                <a:gd name="connsiteY2" fmla="*/ 195 h 1305120"/>
                <a:gd name="connsiteX3" fmla="*/ 1019175 w 1690283"/>
                <a:gd name="connsiteY3" fmla="*/ 790770 h 1305120"/>
                <a:gd name="connsiteX4" fmla="*/ 1690283 w 1690283"/>
                <a:gd name="connsiteY4" fmla="*/ 1154341 h 1305120"/>
                <a:gd name="connsiteX0" fmla="*/ 0 w 1690283"/>
                <a:gd name="connsiteY0" fmla="*/ 1305893 h 1305893"/>
                <a:gd name="connsiteX1" fmla="*/ 433388 w 1690283"/>
                <a:gd name="connsiteY1" fmla="*/ 867743 h 1305893"/>
                <a:gd name="connsiteX2" fmla="*/ 704850 w 1690283"/>
                <a:gd name="connsiteY2" fmla="*/ 968 h 1305893"/>
                <a:gd name="connsiteX3" fmla="*/ 968105 w 1690283"/>
                <a:gd name="connsiteY3" fmla="*/ 706426 h 1305893"/>
                <a:gd name="connsiteX4" fmla="*/ 1690283 w 1690283"/>
                <a:gd name="connsiteY4" fmla="*/ 1155114 h 1305893"/>
                <a:gd name="connsiteX0" fmla="*/ 0 w 1690283"/>
                <a:gd name="connsiteY0" fmla="*/ 1305951 h 1305951"/>
                <a:gd name="connsiteX1" fmla="*/ 433388 w 1690283"/>
                <a:gd name="connsiteY1" fmla="*/ 867801 h 1305951"/>
                <a:gd name="connsiteX2" fmla="*/ 704850 w 1690283"/>
                <a:gd name="connsiteY2" fmla="*/ 1026 h 1305951"/>
                <a:gd name="connsiteX3" fmla="*/ 968105 w 1690283"/>
                <a:gd name="connsiteY3" fmla="*/ 706484 h 1305951"/>
                <a:gd name="connsiteX4" fmla="*/ 1690283 w 1690283"/>
                <a:gd name="connsiteY4" fmla="*/ 1155172 h 1305951"/>
                <a:gd name="connsiteX0" fmla="*/ 0 w 1690283"/>
                <a:gd name="connsiteY0" fmla="*/ 1308322 h 1308322"/>
                <a:gd name="connsiteX1" fmla="*/ 433388 w 1690283"/>
                <a:gd name="connsiteY1" fmla="*/ 870172 h 1308322"/>
                <a:gd name="connsiteX2" fmla="*/ 734033 w 1690283"/>
                <a:gd name="connsiteY2" fmla="*/ 965 h 1308322"/>
                <a:gd name="connsiteX3" fmla="*/ 968105 w 1690283"/>
                <a:gd name="connsiteY3" fmla="*/ 708855 h 1308322"/>
                <a:gd name="connsiteX4" fmla="*/ 1690283 w 1690283"/>
                <a:gd name="connsiteY4" fmla="*/ 1157543 h 1308322"/>
                <a:gd name="connsiteX0" fmla="*/ 0 w 1690283"/>
                <a:gd name="connsiteY0" fmla="*/ 1307367 h 1307367"/>
                <a:gd name="connsiteX1" fmla="*/ 433388 w 1690283"/>
                <a:gd name="connsiteY1" fmla="*/ 869217 h 1307367"/>
                <a:gd name="connsiteX2" fmla="*/ 734033 w 1690283"/>
                <a:gd name="connsiteY2" fmla="*/ 10 h 1307367"/>
                <a:gd name="connsiteX3" fmla="*/ 968105 w 1690283"/>
                <a:gd name="connsiteY3" fmla="*/ 707900 h 1307367"/>
                <a:gd name="connsiteX4" fmla="*/ 1690283 w 1690283"/>
                <a:gd name="connsiteY4" fmla="*/ 1156588 h 1307367"/>
                <a:gd name="connsiteX0" fmla="*/ 0 w 1690283"/>
                <a:gd name="connsiteY0" fmla="*/ 1307367 h 1307367"/>
                <a:gd name="connsiteX1" fmla="*/ 433388 w 1690283"/>
                <a:gd name="connsiteY1" fmla="*/ 869217 h 1307367"/>
                <a:gd name="connsiteX2" fmla="*/ 734033 w 1690283"/>
                <a:gd name="connsiteY2" fmla="*/ 10 h 1307367"/>
                <a:gd name="connsiteX3" fmla="*/ 968105 w 1690283"/>
                <a:gd name="connsiteY3" fmla="*/ 707900 h 1307367"/>
                <a:gd name="connsiteX4" fmla="*/ 1690283 w 1690283"/>
                <a:gd name="connsiteY4" fmla="*/ 1156588 h 1307367"/>
                <a:gd name="connsiteX0" fmla="*/ 0 w 1690283"/>
                <a:gd name="connsiteY0" fmla="*/ 1307367 h 1307367"/>
                <a:gd name="connsiteX1" fmla="*/ 433388 w 1690283"/>
                <a:gd name="connsiteY1" fmla="*/ 869217 h 1307367"/>
                <a:gd name="connsiteX2" fmla="*/ 702419 w 1690283"/>
                <a:gd name="connsiteY2" fmla="*/ 10 h 1307367"/>
                <a:gd name="connsiteX3" fmla="*/ 968105 w 1690283"/>
                <a:gd name="connsiteY3" fmla="*/ 707900 h 1307367"/>
                <a:gd name="connsiteX4" fmla="*/ 1690283 w 1690283"/>
                <a:gd name="connsiteY4" fmla="*/ 1156588 h 130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83" h="1307367">
                  <a:moveTo>
                    <a:pt x="0" y="1307367"/>
                  </a:moveTo>
                  <a:cubicBezTo>
                    <a:pt x="157956" y="1197035"/>
                    <a:pt x="316318" y="1087110"/>
                    <a:pt x="433388" y="869217"/>
                  </a:cubicBezTo>
                  <a:cubicBezTo>
                    <a:pt x="550458" y="651324"/>
                    <a:pt x="627891" y="2577"/>
                    <a:pt x="702419" y="10"/>
                  </a:cubicBezTo>
                  <a:cubicBezTo>
                    <a:pt x="776947" y="-2557"/>
                    <a:pt x="803461" y="515137"/>
                    <a:pt x="968105" y="707900"/>
                  </a:cubicBezTo>
                  <a:cubicBezTo>
                    <a:pt x="1132749" y="900663"/>
                    <a:pt x="1399892" y="975765"/>
                    <a:pt x="1690283" y="1156588"/>
                  </a:cubicBezTo>
                </a:path>
              </a:pathLst>
            </a:custGeom>
            <a:noFill/>
            <a:ln w="12700">
              <a:solidFill>
                <a:srgbClr val="FF33C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7654609" y="3793616"/>
            <a:ext cx="1464151" cy="369332"/>
          </a:xfrm>
          <a:prstGeom prst="rect">
            <a:avLst/>
          </a:prstGeom>
        </p:spPr>
        <p:txBody>
          <a:bodyPr wrap="square">
            <a:spAutoFit/>
          </a:bodyPr>
          <a:lstStyle/>
          <a:p>
            <a:pPr algn="just">
              <a:buNone/>
            </a:pPr>
            <a:r>
              <a:rPr lang="en-US" sz="900" i="1" dirty="0" smtClean="0">
                <a:solidFill>
                  <a:srgbClr val="0000FF"/>
                </a:solidFill>
                <a:latin typeface="Arial"/>
              </a:rPr>
              <a:t>[Grassellino et al., SST, 2013;26(10):102001].</a:t>
            </a:r>
            <a:endParaRPr lang="en-US" sz="900" i="1" dirty="0">
              <a:solidFill>
                <a:srgbClr val="0000FF"/>
              </a:solidFill>
              <a:latin typeface="Arial"/>
            </a:endParaRPr>
          </a:p>
        </p:txBody>
      </p:sp>
      <p:sp>
        <p:nvSpPr>
          <p:cNvPr id="5" name="Rectangle 4"/>
          <p:cNvSpPr/>
          <p:nvPr/>
        </p:nvSpPr>
        <p:spPr>
          <a:xfrm>
            <a:off x="275698" y="1190353"/>
            <a:ext cx="5478200" cy="2187330"/>
          </a:xfrm>
          <a:prstGeom prst="rect">
            <a:avLst/>
          </a:prstGeom>
        </p:spPr>
        <p:txBody>
          <a:bodyPr wrap="square">
            <a:spAutoFit/>
          </a:bodyPr>
          <a:lstStyle/>
          <a:p>
            <a:pPr marL="923925" fontAlgn="auto">
              <a:lnSpc>
                <a:spcPct val="114000"/>
              </a:lnSpc>
              <a:spcBef>
                <a:spcPts val="0"/>
              </a:spcBef>
              <a:spcAft>
                <a:spcPts val="400"/>
              </a:spcAft>
              <a:buNone/>
            </a:pPr>
            <a:r>
              <a:rPr lang="en-US" sz="2000" u="none" dirty="0" smtClean="0">
                <a:solidFill>
                  <a:schemeClr val="tx2"/>
                </a:solidFill>
                <a:latin typeface="+mn-lt"/>
              </a:rPr>
              <a:t>High duty cycle applications </a:t>
            </a:r>
          </a:p>
          <a:p>
            <a:pPr marL="360363" lvl="1" indent="-360363" algn="just" fontAlgn="auto">
              <a:lnSpc>
                <a:spcPct val="114000"/>
              </a:lnSpc>
              <a:spcBef>
                <a:spcPts val="0"/>
              </a:spcBef>
              <a:spcAft>
                <a:spcPts val="0"/>
              </a:spcAft>
              <a:buSzPct val="90000"/>
              <a:buBlip>
                <a:blip r:embed="rId7"/>
              </a:buBlip>
            </a:pPr>
            <a:r>
              <a:rPr lang="en-US" u="none" dirty="0" smtClean="0">
                <a:solidFill>
                  <a:prstClr val="black"/>
                </a:solidFill>
                <a:latin typeface="Arial"/>
                <a:cs typeface="+mn-cs"/>
              </a:rPr>
              <a:t>Cryogenic losses are dominant; even increasing x2 is good </a:t>
            </a:r>
            <a:r>
              <a:rPr lang="en-US" sz="1050" i="1" u="none" dirty="0" smtClean="0">
                <a:solidFill>
                  <a:srgbClr val="0070C0"/>
                </a:solidFill>
              </a:rPr>
              <a:t>(even if detrimental to </a:t>
            </a:r>
            <a:r>
              <a:rPr lang="en-US" sz="1050" i="1" u="none" dirty="0" err="1" smtClean="0">
                <a:solidFill>
                  <a:srgbClr val="0070C0"/>
                </a:solidFill>
              </a:rPr>
              <a:t>Eacc</a:t>
            </a:r>
            <a:r>
              <a:rPr lang="en-US" sz="1050" i="1" u="none" dirty="0" smtClean="0">
                <a:solidFill>
                  <a:srgbClr val="0070C0"/>
                </a:solidFill>
              </a:rPr>
              <a:t>)   </a:t>
            </a:r>
          </a:p>
          <a:p>
            <a:pPr marL="360363" lvl="1" indent="-360363" algn="just" fontAlgn="auto">
              <a:lnSpc>
                <a:spcPct val="114000"/>
              </a:lnSpc>
              <a:spcBef>
                <a:spcPts val="0"/>
              </a:spcBef>
              <a:spcAft>
                <a:spcPts val="0"/>
              </a:spcAft>
              <a:buSzPct val="90000"/>
              <a:buBlip>
                <a:blip r:embed="rId7"/>
              </a:buBlip>
            </a:pPr>
            <a:r>
              <a:rPr lang="en-US" u="none" dirty="0" smtClean="0">
                <a:solidFill>
                  <a:prstClr val="black"/>
                </a:solidFill>
                <a:latin typeface="Arial"/>
                <a:cs typeface="+mn-cs"/>
              </a:rPr>
              <a:t>N doping: empirical recipe, but ℓ</a:t>
            </a:r>
            <a:r>
              <a:rPr lang="en-US" u="none" baseline="-25000" dirty="0" smtClean="0">
                <a:solidFill>
                  <a:prstClr val="black"/>
                </a:solidFill>
                <a:latin typeface="Arial"/>
                <a:cs typeface="+mn-cs"/>
              </a:rPr>
              <a:t>surface</a:t>
            </a:r>
            <a:r>
              <a:rPr lang="en-US" u="none" dirty="0" smtClean="0">
                <a:solidFill>
                  <a:prstClr val="black"/>
                </a:solidFill>
                <a:latin typeface="Arial"/>
                <a:cs typeface="+mn-cs"/>
              </a:rPr>
              <a:t> is modified</a:t>
            </a:r>
          </a:p>
          <a:p>
            <a:pPr marL="360363" lvl="1" indent="-360363" algn="just" fontAlgn="auto">
              <a:lnSpc>
                <a:spcPct val="114000"/>
              </a:lnSpc>
              <a:spcBef>
                <a:spcPts val="0"/>
              </a:spcBef>
              <a:spcAft>
                <a:spcPts val="0"/>
              </a:spcAft>
              <a:buSzPct val="90000"/>
              <a:buBlip>
                <a:blip r:embed="rId7"/>
              </a:buBlip>
            </a:pPr>
            <a:r>
              <a:rPr lang="en-US" u="none" dirty="0" smtClean="0">
                <a:solidFill>
                  <a:prstClr val="black"/>
                </a:solidFill>
                <a:latin typeface="Arial"/>
                <a:cs typeface="+mn-cs"/>
              </a:rPr>
              <a:t>Bulk </a:t>
            </a:r>
            <a:r>
              <a:rPr lang="en-US" u="none" dirty="0" smtClean="0">
                <a:solidFill>
                  <a:prstClr val="black"/>
                </a:solidFill>
                <a:latin typeface="Arial"/>
              </a:rPr>
              <a:t>ℓ </a:t>
            </a:r>
            <a:r>
              <a:rPr lang="en-US" u="none" dirty="0" smtClean="0">
                <a:solidFill>
                  <a:prstClr val="black"/>
                </a:solidFill>
                <a:latin typeface="Arial"/>
                <a:cs typeface="+mn-cs"/>
              </a:rPr>
              <a:t>not affected : still high thermal conductivity</a:t>
            </a:r>
          </a:p>
          <a:p>
            <a:pPr marL="360363" lvl="1" indent="-360363" algn="just" fontAlgn="auto">
              <a:lnSpc>
                <a:spcPct val="114000"/>
              </a:lnSpc>
              <a:spcBef>
                <a:spcPts val="0"/>
              </a:spcBef>
              <a:spcAft>
                <a:spcPts val="0"/>
              </a:spcAft>
              <a:buSzPct val="90000"/>
              <a:buBlip>
                <a:blip r:embed="rId7"/>
              </a:buBlip>
            </a:pPr>
            <a:r>
              <a:rPr lang="en-US" u="none" dirty="0" smtClean="0">
                <a:solidFill>
                  <a:prstClr val="black"/>
                </a:solidFill>
                <a:latin typeface="Arial"/>
                <a:cs typeface="+mn-cs"/>
              </a:rPr>
              <a:t>Flux trapping sensitivity higher than for bulk </a:t>
            </a:r>
            <a:r>
              <a:rPr lang="en-US" u="none" dirty="0" err="1" smtClean="0">
                <a:solidFill>
                  <a:prstClr val="black"/>
                </a:solidFill>
                <a:latin typeface="Arial"/>
                <a:cs typeface="+mn-cs"/>
              </a:rPr>
              <a:t>Nb</a:t>
            </a:r>
            <a:r>
              <a:rPr lang="en-US" u="none" dirty="0" smtClean="0">
                <a:solidFill>
                  <a:prstClr val="black"/>
                </a:solidFill>
                <a:latin typeface="Arial"/>
                <a:cs typeface="+mn-cs"/>
              </a:rPr>
              <a:t> </a:t>
            </a:r>
          </a:p>
          <a:p>
            <a:pPr marL="360363" lvl="1" indent="-360363" algn="just" fontAlgn="auto">
              <a:lnSpc>
                <a:spcPct val="114000"/>
              </a:lnSpc>
              <a:spcBef>
                <a:spcPts val="0"/>
              </a:spcBef>
              <a:spcAft>
                <a:spcPts val="0"/>
              </a:spcAft>
              <a:buSzPct val="90000"/>
              <a:buBlip>
                <a:blip r:embed="rId7"/>
              </a:buBlip>
            </a:pPr>
            <a:r>
              <a:rPr lang="en-US" u="none" dirty="0" smtClean="0">
                <a:solidFill>
                  <a:prstClr val="black"/>
                </a:solidFill>
                <a:latin typeface="Arial"/>
                <a:cs typeface="+mn-cs"/>
              </a:rPr>
              <a:t>Results vary from lab to lab for the same « recipe »</a:t>
            </a:r>
          </a:p>
          <a:p>
            <a:pPr marL="0" lvl="1" algn="just" fontAlgn="auto">
              <a:lnSpc>
                <a:spcPct val="114000"/>
              </a:lnSpc>
              <a:spcBef>
                <a:spcPts val="0"/>
              </a:spcBef>
              <a:spcAft>
                <a:spcPts val="0"/>
              </a:spcAft>
              <a:buSzPct val="90000"/>
              <a:buNone/>
            </a:pPr>
            <a:endParaRPr lang="en-US" sz="1600" u="none" dirty="0" smtClean="0">
              <a:solidFill>
                <a:prstClr val="black"/>
              </a:solidFill>
              <a:latin typeface="Arial"/>
              <a:cs typeface="+mn-cs"/>
            </a:endParaRPr>
          </a:p>
        </p:txBody>
      </p:sp>
      <p:sp>
        <p:nvSpPr>
          <p:cNvPr id="20" name="Rectangle 19"/>
          <p:cNvSpPr/>
          <p:nvPr/>
        </p:nvSpPr>
        <p:spPr>
          <a:xfrm>
            <a:off x="204535" y="5919271"/>
            <a:ext cx="5530681" cy="443198"/>
          </a:xfrm>
          <a:prstGeom prst="rect">
            <a:avLst/>
          </a:prstGeom>
        </p:spPr>
        <p:txBody>
          <a:bodyPr wrap="none">
            <a:spAutoFit/>
          </a:bodyPr>
          <a:lstStyle/>
          <a:p>
            <a:pPr marL="923925" lvl="0" fontAlgn="auto">
              <a:lnSpc>
                <a:spcPct val="114000"/>
              </a:lnSpc>
              <a:spcBef>
                <a:spcPts val="0"/>
              </a:spcBef>
              <a:spcAft>
                <a:spcPts val="400"/>
              </a:spcAft>
            </a:pPr>
            <a:r>
              <a:rPr lang="en-US" sz="2000" u="none" dirty="0" smtClean="0">
                <a:solidFill>
                  <a:srgbClr val="DC0528"/>
                </a:solidFill>
                <a:latin typeface="Arial"/>
              </a:rPr>
              <a:t>Local modification of SC parameters !!!</a:t>
            </a:r>
            <a:endParaRPr lang="en-US" sz="2000" u="none" dirty="0">
              <a:solidFill>
                <a:srgbClr val="DC0528"/>
              </a:solidFill>
              <a:latin typeface="Arial"/>
            </a:endParaRPr>
          </a:p>
        </p:txBody>
      </p:sp>
      <p:grpSp>
        <p:nvGrpSpPr>
          <p:cNvPr id="29" name="Groupe 28"/>
          <p:cNvGrpSpPr/>
          <p:nvPr/>
        </p:nvGrpSpPr>
        <p:grpSpPr>
          <a:xfrm>
            <a:off x="6146905" y="4284106"/>
            <a:ext cx="2494019" cy="1952857"/>
            <a:chOff x="127755" y="2257494"/>
            <a:chExt cx="3828029" cy="2741520"/>
          </a:xfrm>
        </p:grpSpPr>
        <p:grpSp>
          <p:nvGrpSpPr>
            <p:cNvPr id="30" name="Groupe 29"/>
            <p:cNvGrpSpPr/>
            <p:nvPr/>
          </p:nvGrpSpPr>
          <p:grpSpPr>
            <a:xfrm>
              <a:off x="127755" y="2257494"/>
              <a:ext cx="3828029" cy="2741520"/>
              <a:chOff x="5062364" y="2594748"/>
              <a:chExt cx="3785965" cy="3067520"/>
            </a:xfrm>
          </p:grpSpPr>
          <p:pic>
            <p:nvPicPr>
              <p:cNvPr id="32"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2364" y="2594748"/>
                <a:ext cx="3757221" cy="3067520"/>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7330981" y="5045856"/>
                <a:ext cx="1517348" cy="578039"/>
              </a:xfrm>
              <a:prstGeom prst="rect">
                <a:avLst/>
              </a:prstGeom>
              <a:noFill/>
            </p:spPr>
            <p:txBody>
              <a:bodyPr wrap="none" rtlCol="0">
                <a:spAutoFit/>
              </a:bodyPr>
              <a:lstStyle/>
              <a:p>
                <a:pPr algn="ctr"/>
                <a:r>
                  <a:rPr lang="en-US" sz="1600" u="none" dirty="0" smtClean="0">
                    <a:latin typeface="Brush Script MT" pitchFamily="66" charset="0"/>
                    <a:cs typeface="+mn-cs"/>
                  </a:rPr>
                  <a:t>(l</a:t>
                </a:r>
                <a:r>
                  <a:rPr lang="en-US" sz="1600" u="none" dirty="0" smtClean="0">
                    <a:latin typeface="Arial" charset="0"/>
                    <a:cs typeface="+mn-cs"/>
                  </a:rPr>
                  <a:t> </a:t>
                </a:r>
                <a:r>
                  <a:rPr lang="en-US" sz="1200" u="none" dirty="0" smtClean="0">
                    <a:latin typeface="Arial" charset="0"/>
                    <a:cs typeface="+mn-cs"/>
                    <a:sym typeface="Symbol"/>
                  </a:rPr>
                  <a:t> RRR)</a:t>
                </a:r>
                <a:endParaRPr lang="en-US" sz="1200" u="none" dirty="0">
                  <a:latin typeface="Arial" charset="0"/>
                  <a:cs typeface="+mn-cs"/>
                </a:endParaRPr>
              </a:p>
            </p:txBody>
          </p:sp>
          <p:sp>
            <p:nvSpPr>
              <p:cNvPr id="38" name="ZoneTexte 37"/>
              <p:cNvSpPr txBox="1"/>
              <p:nvPr/>
            </p:nvSpPr>
            <p:spPr>
              <a:xfrm rot="18728527">
                <a:off x="7181079" y="3804045"/>
                <a:ext cx="1161006" cy="444420"/>
              </a:xfrm>
              <a:prstGeom prst="rect">
                <a:avLst/>
              </a:prstGeom>
              <a:solidFill>
                <a:schemeClr val="bg1">
                  <a:alpha val="75000"/>
                </a:schemeClr>
              </a:solidFill>
            </p:spPr>
            <p:txBody>
              <a:bodyPr wrap="none" rtlCol="0">
                <a:spAutoFit/>
              </a:bodyPr>
              <a:lstStyle/>
              <a:p>
                <a:pPr algn="ctr"/>
                <a:r>
                  <a:rPr lang="en-US" sz="1100" i="1" u="none" dirty="0" smtClean="0">
                    <a:solidFill>
                      <a:srgbClr val="000000"/>
                    </a:solidFill>
                    <a:latin typeface="Arial" charset="0"/>
                    <a:cs typeface="+mn-cs"/>
                  </a:rPr>
                  <a:t>Bulk Nb</a:t>
                </a:r>
                <a:endParaRPr lang="en-US" sz="1100" i="1" u="none" dirty="0">
                  <a:solidFill>
                    <a:srgbClr val="000000"/>
                  </a:solidFill>
                  <a:latin typeface="Arial" charset="0"/>
                  <a:cs typeface="+mn-cs"/>
                </a:endParaRPr>
              </a:p>
            </p:txBody>
          </p:sp>
          <p:sp>
            <p:nvSpPr>
              <p:cNvPr id="40" name="ZoneTexte 39"/>
              <p:cNvSpPr txBox="1"/>
              <p:nvPr/>
            </p:nvSpPr>
            <p:spPr>
              <a:xfrm rot="18728527">
                <a:off x="6130135" y="3980593"/>
                <a:ext cx="999529" cy="444420"/>
              </a:xfrm>
              <a:prstGeom prst="rect">
                <a:avLst/>
              </a:prstGeom>
              <a:solidFill>
                <a:schemeClr val="bg1">
                  <a:alpha val="75000"/>
                </a:schemeClr>
              </a:solidFill>
            </p:spPr>
            <p:txBody>
              <a:bodyPr wrap="none" rtlCol="0">
                <a:spAutoFit/>
              </a:bodyPr>
              <a:lstStyle/>
              <a:p>
                <a:pPr algn="ctr"/>
                <a:r>
                  <a:rPr lang="en-US" sz="1100" i="1" u="none" dirty="0" smtClean="0">
                    <a:solidFill>
                      <a:srgbClr val="000000"/>
                    </a:solidFill>
                    <a:latin typeface="Arial" charset="0"/>
                    <a:cs typeface="+mn-cs"/>
                  </a:rPr>
                  <a:t>Nb/Cu</a:t>
                </a:r>
                <a:endParaRPr lang="en-US" sz="1100" i="1" u="none" dirty="0">
                  <a:solidFill>
                    <a:srgbClr val="000000"/>
                  </a:solidFill>
                  <a:latin typeface="Arial" charset="0"/>
                  <a:cs typeface="+mn-cs"/>
                </a:endParaRPr>
              </a:p>
            </p:txBody>
          </p:sp>
          <p:sp>
            <p:nvSpPr>
              <p:cNvPr id="41" name="Ellipse 40"/>
              <p:cNvSpPr/>
              <p:nvPr/>
            </p:nvSpPr>
            <p:spPr bwMode="auto">
              <a:xfrm>
                <a:off x="6468045" y="4539244"/>
                <a:ext cx="295002" cy="101943"/>
              </a:xfrm>
              <a:prstGeom prst="ellipse">
                <a:avLst/>
              </a:prstGeom>
              <a:solidFill>
                <a:schemeClr val="accent1">
                  <a:alpha val="67000"/>
                </a:schemeClr>
              </a:solidFill>
              <a:ln w="28575" cap="flat" cmpd="sng" algn="ctr">
                <a:no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algn="ctr"/>
                <a:endParaRPr lang="en-US" sz="1200" u="none" smtClean="0">
                  <a:solidFill>
                    <a:srgbClr val="000000"/>
                  </a:solidFill>
                  <a:latin typeface="Arial" charset="0"/>
                  <a:cs typeface="+mn-cs"/>
                </a:endParaRPr>
              </a:p>
            </p:txBody>
          </p:sp>
        </p:grpSp>
        <p:sp>
          <p:nvSpPr>
            <p:cNvPr id="31" name="ZoneTexte 30"/>
            <p:cNvSpPr txBox="1"/>
            <p:nvPr/>
          </p:nvSpPr>
          <p:spPr>
            <a:xfrm>
              <a:off x="2221803" y="2454032"/>
              <a:ext cx="870632" cy="387457"/>
            </a:xfrm>
            <a:prstGeom prst="rect">
              <a:avLst/>
            </a:prstGeom>
            <a:noFill/>
          </p:spPr>
          <p:txBody>
            <a:bodyPr wrap="none" rtlCol="0">
              <a:spAutoFit/>
            </a:bodyPr>
            <a:lstStyle/>
            <a:p>
              <a:r>
                <a:rPr lang="en-US" sz="1050" b="1" u="none" dirty="0" smtClean="0"/>
                <a:t>4,5 K</a:t>
              </a:r>
              <a:endParaRPr lang="en-US" sz="1050" b="1" u="none" dirty="0"/>
            </a:p>
          </p:txBody>
        </p:sp>
      </p:grpSp>
      <p:sp>
        <p:nvSpPr>
          <p:cNvPr id="8" name="Espace réservé du pied de page 7"/>
          <p:cNvSpPr>
            <a:spLocks noGrp="1"/>
          </p:cNvSpPr>
          <p:nvPr>
            <p:ph type="ftr" sz="quarter" idx="13"/>
          </p:nvPr>
        </p:nvSpPr>
        <p:spPr/>
        <p:txBody>
          <a:bodyPr/>
          <a:lstStyle/>
          <a:p>
            <a:r>
              <a:rPr lang="fr-FR" smtClean="0"/>
              <a:t>C.Z. Antoine-TTC Meeting- RIKEN</a:t>
            </a:r>
            <a:endParaRPr lang="fr-FR" dirty="0"/>
          </a:p>
        </p:txBody>
      </p:sp>
      <p:sp>
        <p:nvSpPr>
          <p:cNvPr id="9" name="Espace réservé du numéro de diapositive 8"/>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16</a:t>
            </a:fld>
            <a:endParaRPr lang="fr-FR" u="none" dirty="0">
              <a:latin typeface="Arial"/>
              <a:cs typeface="+mn-cs"/>
            </a:endParaRPr>
          </a:p>
        </p:txBody>
      </p:sp>
      <p:sp>
        <p:nvSpPr>
          <p:cNvPr id="11" name="Espace réservé de la date 10"/>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988203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a:stretch>
            <a:fillRect/>
          </a:stretch>
        </p:blipFill>
        <p:spPr>
          <a:xfrm>
            <a:off x="5208676" y="2588422"/>
            <a:ext cx="3722466" cy="3130674"/>
          </a:xfrm>
          <a:prstGeom prst="rect">
            <a:avLst/>
          </a:prstGeom>
        </p:spPr>
      </p:pic>
      <p:sp>
        <p:nvSpPr>
          <p:cNvPr id="2" name="Titre 1"/>
          <p:cNvSpPr>
            <a:spLocks noGrp="1"/>
          </p:cNvSpPr>
          <p:nvPr>
            <p:ph type="title"/>
          </p:nvPr>
        </p:nvSpPr>
        <p:spPr>
          <a:xfrm>
            <a:off x="990600" y="0"/>
            <a:ext cx="7181800" cy="980728"/>
          </a:xfrm>
        </p:spPr>
        <p:txBody>
          <a:bodyPr/>
          <a:lstStyle/>
          <a:p>
            <a:r>
              <a:rPr lang="en-US" dirty="0" smtClean="0"/>
              <a:t>Baking/infusion</a:t>
            </a:r>
            <a:br>
              <a:rPr lang="en-US" dirty="0" smtClean="0"/>
            </a:br>
            <a:r>
              <a:rPr lang="en-US" dirty="0" smtClean="0"/>
              <a:t>what is the difference?</a:t>
            </a:r>
            <a:endParaRPr lang="en-US" dirty="0"/>
          </a:p>
        </p:txBody>
      </p:sp>
      <p:sp>
        <p:nvSpPr>
          <p:cNvPr id="9" name="Text Box 16"/>
          <p:cNvSpPr txBox="1">
            <a:spLocks noChangeArrowheads="1"/>
          </p:cNvSpPr>
          <p:nvPr/>
        </p:nvSpPr>
        <p:spPr bwMode="auto">
          <a:xfrm>
            <a:off x="444133" y="1158534"/>
            <a:ext cx="3767827"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eaLnBrk="0" hangingPunct="0">
              <a:lnSpc>
                <a:spcPct val="130000"/>
              </a:lnSpc>
              <a:buSzPct val="90000"/>
              <a:buBlip>
                <a:blip r:embed="rId3"/>
              </a:buBlip>
            </a:pPr>
            <a:r>
              <a:rPr lang="en-US" sz="1600" b="1" u="none" dirty="0" smtClean="0">
                <a:solidFill>
                  <a:prstClr val="black"/>
                </a:solidFill>
                <a:latin typeface="Arial"/>
              </a:rPr>
              <a:t>Baking</a:t>
            </a:r>
            <a:endParaRPr lang="en-US" sz="1600" b="1" u="none" dirty="0">
              <a:solidFill>
                <a:prstClr val="black"/>
              </a:solidFill>
              <a:latin typeface="Arial"/>
            </a:endParaRPr>
          </a:p>
          <a:p>
            <a:pPr marL="357188" lvl="1" indent="-238125" eaLnBrk="0" hangingPunct="0">
              <a:spcAft>
                <a:spcPts val="0"/>
              </a:spcAft>
              <a:buClr>
                <a:srgbClr val="666666"/>
              </a:buClr>
              <a:buSzPct val="36000"/>
              <a:buBlip>
                <a:blip r:embed="rId4"/>
              </a:buBlip>
            </a:pPr>
            <a:r>
              <a:rPr lang="en-US" sz="1400" u="none" dirty="0">
                <a:solidFill>
                  <a:srgbClr val="666666"/>
                </a:solidFill>
                <a:latin typeface="Arial"/>
              </a:rPr>
              <a:t>120 °C, 48 h =&gt; oxide degrades, O</a:t>
            </a:r>
            <a:r>
              <a:rPr lang="en-US" sz="1400" u="none" baseline="-25000" dirty="0">
                <a:solidFill>
                  <a:srgbClr val="666666"/>
                </a:solidFill>
                <a:latin typeface="Arial"/>
              </a:rPr>
              <a:t>i</a:t>
            </a:r>
            <a:r>
              <a:rPr lang="en-US" sz="1400" u="none" dirty="0">
                <a:solidFill>
                  <a:srgbClr val="666666"/>
                </a:solidFill>
                <a:latin typeface="Arial"/>
              </a:rPr>
              <a:t> diffuses ~100 nm</a:t>
            </a:r>
          </a:p>
          <a:p>
            <a:pPr marL="357188" lvl="1" indent="-238125" eaLnBrk="0" hangingPunct="0">
              <a:spcAft>
                <a:spcPts val="0"/>
              </a:spcAft>
              <a:buClr>
                <a:srgbClr val="666666"/>
              </a:buClr>
              <a:buSzPct val="36000"/>
              <a:buBlip>
                <a:blip r:embed="rId4"/>
              </a:buBlip>
            </a:pPr>
            <a:r>
              <a:rPr lang="en-US" sz="1400" u="none" dirty="0" smtClean="0">
                <a:solidFill>
                  <a:srgbClr val="666666"/>
                </a:solidFill>
                <a:latin typeface="Arial"/>
              </a:rPr>
              <a:t> Change in mean free path =&gt; better R</a:t>
            </a:r>
            <a:r>
              <a:rPr lang="en-US" sz="1400" u="none" baseline="-25000" dirty="0" smtClean="0">
                <a:solidFill>
                  <a:srgbClr val="666666"/>
                </a:solidFill>
                <a:latin typeface="Arial"/>
              </a:rPr>
              <a:t>S</a:t>
            </a:r>
          </a:p>
          <a:p>
            <a:pPr marL="357188" lvl="1" indent="-238125" eaLnBrk="0" hangingPunct="0">
              <a:spcAft>
                <a:spcPts val="0"/>
              </a:spcAft>
              <a:buClr>
                <a:srgbClr val="666666"/>
              </a:buClr>
              <a:buSzPct val="36000"/>
              <a:buBlip>
                <a:blip r:embed="rId4"/>
              </a:buBlip>
            </a:pPr>
            <a:r>
              <a:rPr lang="en-US" sz="1400" u="none" dirty="0">
                <a:solidFill>
                  <a:srgbClr val="666666"/>
                </a:solidFill>
                <a:latin typeface="Arial"/>
              </a:rPr>
              <a:t> </a:t>
            </a:r>
            <a:r>
              <a:rPr lang="en-US" sz="1400" u="none" dirty="0" smtClean="0">
                <a:solidFill>
                  <a:srgbClr val="666666"/>
                </a:solidFill>
                <a:latin typeface="Arial"/>
              </a:rPr>
              <a:t>prevents hydride precipitation </a:t>
            </a:r>
          </a:p>
        </p:txBody>
      </p:sp>
      <p:sp>
        <p:nvSpPr>
          <p:cNvPr id="10" name="Text Box 16"/>
          <p:cNvSpPr txBox="1">
            <a:spLocks noChangeArrowheads="1"/>
          </p:cNvSpPr>
          <p:nvPr/>
        </p:nvSpPr>
        <p:spPr bwMode="auto">
          <a:xfrm>
            <a:off x="5035347" y="1169266"/>
            <a:ext cx="3767827" cy="148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eaLnBrk="0" hangingPunct="0">
              <a:lnSpc>
                <a:spcPct val="130000"/>
              </a:lnSpc>
              <a:buSzPct val="90000"/>
              <a:buBlip>
                <a:blip r:embed="rId3"/>
              </a:buBlip>
            </a:pPr>
            <a:r>
              <a:rPr lang="en-US" sz="1600" b="1" u="none" dirty="0">
                <a:solidFill>
                  <a:prstClr val="black"/>
                </a:solidFill>
              </a:rPr>
              <a:t>N infusion</a:t>
            </a:r>
          </a:p>
          <a:p>
            <a:pPr marL="357188" lvl="1" indent="-238125" eaLnBrk="0" hangingPunct="0">
              <a:buClr>
                <a:srgbClr val="666666"/>
              </a:buClr>
              <a:buSzPct val="36000"/>
              <a:buBlip>
                <a:blip r:embed="rId4"/>
              </a:buBlip>
            </a:pPr>
            <a:r>
              <a:rPr lang="en-US" sz="1400" u="none" dirty="0" smtClean="0">
                <a:solidFill>
                  <a:srgbClr val="666666"/>
                </a:solidFill>
              </a:rPr>
              <a:t>800°C </a:t>
            </a:r>
            <a:r>
              <a:rPr lang="en-US" sz="1400" u="none" dirty="0">
                <a:solidFill>
                  <a:srgbClr val="666666"/>
                </a:solidFill>
              </a:rPr>
              <a:t>annealing (oxide disappears)</a:t>
            </a:r>
          </a:p>
          <a:p>
            <a:pPr marL="357188" lvl="1" indent="-238125" eaLnBrk="0" hangingPunct="0">
              <a:spcAft>
                <a:spcPts val="0"/>
              </a:spcAft>
              <a:buClr>
                <a:srgbClr val="666666"/>
              </a:buClr>
              <a:buSzPct val="36000"/>
              <a:buBlip>
                <a:blip r:embed="rId4"/>
              </a:buBlip>
            </a:pPr>
            <a:r>
              <a:rPr lang="en-US" sz="1400" u="none" dirty="0" smtClean="0">
                <a:solidFill>
                  <a:srgbClr val="666666"/>
                </a:solidFill>
                <a:latin typeface="Arial"/>
              </a:rPr>
              <a:t>120 </a:t>
            </a:r>
            <a:r>
              <a:rPr lang="en-US" sz="1400" u="none" dirty="0">
                <a:solidFill>
                  <a:srgbClr val="666666"/>
                </a:solidFill>
                <a:latin typeface="Arial"/>
              </a:rPr>
              <a:t>°C, 48 </a:t>
            </a:r>
            <a:r>
              <a:rPr lang="en-US" sz="1400" u="none" dirty="0" smtClean="0">
                <a:solidFill>
                  <a:srgbClr val="666666"/>
                </a:solidFill>
                <a:latin typeface="Arial"/>
              </a:rPr>
              <a:t>h in presence of N</a:t>
            </a:r>
            <a:r>
              <a:rPr lang="en-US" sz="1400" u="none" baseline="-25000" dirty="0" smtClean="0">
                <a:solidFill>
                  <a:srgbClr val="666666"/>
                </a:solidFill>
                <a:latin typeface="Arial"/>
              </a:rPr>
              <a:t>2</a:t>
            </a:r>
            <a:r>
              <a:rPr lang="en-US" sz="1400" u="none" dirty="0" smtClean="0">
                <a:solidFill>
                  <a:srgbClr val="666666"/>
                </a:solidFill>
                <a:latin typeface="Arial"/>
              </a:rPr>
              <a:t> </a:t>
            </a:r>
            <a:r>
              <a:rPr lang="en-US" sz="1400" u="none" dirty="0">
                <a:solidFill>
                  <a:srgbClr val="666666"/>
                </a:solidFill>
                <a:latin typeface="Arial"/>
              </a:rPr>
              <a:t>=&gt; N</a:t>
            </a:r>
            <a:r>
              <a:rPr lang="en-US" sz="1400" u="none" baseline="-25000" dirty="0" smtClean="0">
                <a:solidFill>
                  <a:srgbClr val="666666"/>
                </a:solidFill>
                <a:latin typeface="Arial"/>
              </a:rPr>
              <a:t>i</a:t>
            </a:r>
            <a:r>
              <a:rPr lang="en-US" sz="1400" u="none" dirty="0" smtClean="0">
                <a:solidFill>
                  <a:srgbClr val="666666"/>
                </a:solidFill>
                <a:latin typeface="Arial"/>
              </a:rPr>
              <a:t> </a:t>
            </a:r>
            <a:r>
              <a:rPr lang="en-US" sz="1400" u="none" dirty="0">
                <a:solidFill>
                  <a:srgbClr val="666666"/>
                </a:solidFill>
                <a:latin typeface="Arial"/>
              </a:rPr>
              <a:t>diffuses ~</a:t>
            </a:r>
            <a:r>
              <a:rPr lang="en-US" sz="1400" u="none" dirty="0" smtClean="0">
                <a:solidFill>
                  <a:srgbClr val="666666"/>
                </a:solidFill>
                <a:latin typeface="Arial"/>
              </a:rPr>
              <a:t>10 </a:t>
            </a:r>
            <a:r>
              <a:rPr lang="en-US" sz="1400" u="none" dirty="0">
                <a:solidFill>
                  <a:srgbClr val="666666"/>
                </a:solidFill>
                <a:latin typeface="Arial"/>
              </a:rPr>
              <a:t>nm</a:t>
            </a:r>
          </a:p>
          <a:p>
            <a:pPr marL="357188" lvl="1" indent="-238125" eaLnBrk="0" hangingPunct="0">
              <a:spcAft>
                <a:spcPts val="0"/>
              </a:spcAft>
              <a:buClr>
                <a:srgbClr val="666666"/>
              </a:buClr>
              <a:buSzPct val="36000"/>
              <a:buBlip>
                <a:blip r:embed="rId4"/>
              </a:buBlip>
            </a:pPr>
            <a:r>
              <a:rPr lang="en-US" sz="1400" u="none" dirty="0" smtClean="0">
                <a:solidFill>
                  <a:srgbClr val="666666"/>
                </a:solidFill>
                <a:latin typeface="Arial"/>
              </a:rPr>
              <a:t> Change in mean free path =&gt; better R</a:t>
            </a:r>
            <a:r>
              <a:rPr lang="en-US" sz="1400" u="none" baseline="-25000" dirty="0" smtClean="0">
                <a:solidFill>
                  <a:srgbClr val="666666"/>
                </a:solidFill>
                <a:latin typeface="Arial"/>
              </a:rPr>
              <a:t>S</a:t>
            </a:r>
          </a:p>
          <a:p>
            <a:pPr marL="357188" lvl="1" indent="-238125" eaLnBrk="0" hangingPunct="0">
              <a:spcAft>
                <a:spcPts val="0"/>
              </a:spcAft>
              <a:buClr>
                <a:srgbClr val="666666"/>
              </a:buClr>
              <a:buSzPct val="36000"/>
              <a:buBlip>
                <a:blip r:embed="rId4"/>
              </a:buBlip>
            </a:pPr>
            <a:r>
              <a:rPr lang="en-US" sz="1400" u="none" dirty="0">
                <a:solidFill>
                  <a:srgbClr val="666666"/>
                </a:solidFill>
                <a:latin typeface="Arial"/>
              </a:rPr>
              <a:t> </a:t>
            </a:r>
            <a:r>
              <a:rPr lang="en-US" sz="1400" u="none" dirty="0" smtClean="0">
                <a:solidFill>
                  <a:srgbClr val="666666"/>
                </a:solidFill>
                <a:latin typeface="Arial"/>
              </a:rPr>
              <a:t>prevents hydride precipitation </a:t>
            </a:r>
          </a:p>
        </p:txBody>
      </p:sp>
      <p:sp>
        <p:nvSpPr>
          <p:cNvPr id="11" name="ZoneTexte 10"/>
          <p:cNvSpPr txBox="1"/>
          <p:nvPr/>
        </p:nvSpPr>
        <p:spPr>
          <a:xfrm>
            <a:off x="7092280" y="2996952"/>
            <a:ext cx="453970" cy="307777"/>
          </a:xfrm>
          <a:prstGeom prst="rect">
            <a:avLst/>
          </a:prstGeom>
          <a:noFill/>
          <a:ln>
            <a:solidFill>
              <a:srgbClr val="FF0000"/>
            </a:solidFill>
          </a:ln>
        </p:spPr>
        <p:txBody>
          <a:bodyPr wrap="none" rtlCol="0">
            <a:spAutoFit/>
          </a:bodyPr>
          <a:lstStyle/>
          <a:p>
            <a:r>
              <a:rPr lang="fr-FR" u="none" dirty="0" smtClean="0"/>
              <a:t>2 K</a:t>
            </a:r>
            <a:endParaRPr lang="fr-FR" u="none" dirty="0"/>
          </a:p>
        </p:txBody>
      </p:sp>
      <p:sp>
        <p:nvSpPr>
          <p:cNvPr id="8" name="Rectangle 7"/>
          <p:cNvSpPr/>
          <p:nvPr/>
        </p:nvSpPr>
        <p:spPr>
          <a:xfrm>
            <a:off x="301120" y="5394775"/>
            <a:ext cx="5693995" cy="699166"/>
          </a:xfrm>
          <a:prstGeom prst="rect">
            <a:avLst/>
          </a:prstGeom>
        </p:spPr>
        <p:txBody>
          <a:bodyPr wrap="none">
            <a:spAutoFit/>
          </a:bodyPr>
          <a:lstStyle/>
          <a:p>
            <a:pPr marL="360363" lvl="1" indent="-360363" eaLnBrk="0" hangingPunct="0">
              <a:lnSpc>
                <a:spcPct val="130000"/>
              </a:lnSpc>
              <a:buSzPct val="90000"/>
              <a:buBlip>
                <a:blip r:embed="rId3"/>
              </a:buBlip>
            </a:pPr>
            <a:r>
              <a:rPr lang="en-US" sz="1600" b="1" u="none" dirty="0" err="1" smtClean="0">
                <a:solidFill>
                  <a:prstClr val="black"/>
                </a:solidFill>
              </a:rPr>
              <a:t>Nb</a:t>
            </a:r>
            <a:r>
              <a:rPr lang="en-US" sz="1600" b="1" u="none" dirty="0" smtClean="0">
                <a:solidFill>
                  <a:prstClr val="black"/>
                </a:solidFill>
              </a:rPr>
              <a:t> : here high RRR, well recrystallized (</a:t>
            </a:r>
            <a:r>
              <a:rPr lang="en-US" sz="1600" b="1" u="none" dirty="0" err="1" smtClean="0">
                <a:solidFill>
                  <a:prstClr val="black"/>
                </a:solidFill>
              </a:rPr>
              <a:t>Ti</a:t>
            </a:r>
            <a:r>
              <a:rPr lang="en-US" sz="1600" b="1" u="none" dirty="0" smtClean="0">
                <a:solidFill>
                  <a:prstClr val="black"/>
                </a:solidFill>
              </a:rPr>
              <a:t> annealing)</a:t>
            </a:r>
          </a:p>
          <a:p>
            <a:pPr marL="360363" lvl="1" indent="-360363" eaLnBrk="0" hangingPunct="0">
              <a:lnSpc>
                <a:spcPct val="130000"/>
              </a:lnSpc>
              <a:buSzPct val="90000"/>
              <a:buBlip>
                <a:blip r:embed="rId3"/>
              </a:buBlip>
            </a:pPr>
            <a:r>
              <a:rPr lang="en-US" sz="1600" b="1" u="none" dirty="0" smtClean="0">
                <a:solidFill>
                  <a:prstClr val="black"/>
                </a:solidFill>
              </a:rPr>
              <a:t>Is </a:t>
            </a:r>
            <a:r>
              <a:rPr lang="en-US" sz="1600" b="1" u="none" dirty="0">
                <a:solidFill>
                  <a:prstClr val="black"/>
                </a:solidFill>
              </a:rPr>
              <a:t>it N, or recrystallization + interstitial ?</a:t>
            </a:r>
          </a:p>
        </p:txBody>
      </p:sp>
      <p:sp>
        <p:nvSpPr>
          <p:cNvPr id="13" name="Rectangle 12"/>
          <p:cNvSpPr/>
          <p:nvPr/>
        </p:nvSpPr>
        <p:spPr>
          <a:xfrm>
            <a:off x="238874" y="4617228"/>
            <a:ext cx="4572000" cy="646331"/>
          </a:xfrm>
          <a:prstGeom prst="rect">
            <a:avLst/>
          </a:prstGeom>
        </p:spPr>
        <p:txBody>
          <a:bodyPr>
            <a:spAutoFit/>
          </a:bodyPr>
          <a:lstStyle/>
          <a:p>
            <a:r>
              <a:rPr lang="en-US" sz="1200" i="1" u="none" dirty="0" smtClean="0">
                <a:solidFill>
                  <a:srgbClr val="0000CC"/>
                </a:solidFill>
                <a:latin typeface="Segoe UI" panose="020B0502040204020203" pitchFamily="34" charset="0"/>
              </a:rPr>
              <a:t>[</a:t>
            </a:r>
            <a:r>
              <a:rPr lang="en-US" sz="1200" i="1" u="none" dirty="0" err="1" smtClean="0">
                <a:solidFill>
                  <a:srgbClr val="0000CC"/>
                </a:solidFill>
                <a:latin typeface="Segoe UI" panose="020B0502040204020203" pitchFamily="34" charset="0"/>
              </a:rPr>
              <a:t>Kako</a:t>
            </a:r>
            <a:r>
              <a:rPr lang="en-US" sz="1200" i="1" u="none" dirty="0">
                <a:solidFill>
                  <a:srgbClr val="0000CC"/>
                </a:solidFill>
                <a:latin typeface="Segoe UI" panose="020B0502040204020203" pitchFamily="34" charset="0"/>
              </a:rPr>
              <a:t>, E., et al. (1999). Improvement of cavity performance in the </a:t>
            </a:r>
            <a:r>
              <a:rPr lang="en-US" sz="1200" i="1" u="none" dirty="0" err="1">
                <a:solidFill>
                  <a:srgbClr val="0000CC"/>
                </a:solidFill>
                <a:latin typeface="Segoe UI" panose="020B0502040204020203" pitchFamily="34" charset="0"/>
              </a:rPr>
              <a:t>Saclay</a:t>
            </a:r>
            <a:r>
              <a:rPr lang="en-US" sz="1200" i="1" u="none" dirty="0">
                <a:solidFill>
                  <a:srgbClr val="0000CC"/>
                </a:solidFill>
                <a:latin typeface="Segoe UI" panose="020B0502040204020203" pitchFamily="34" charset="0"/>
              </a:rPr>
              <a:t>/Cornell/DESY's SC cavities. </a:t>
            </a:r>
            <a:r>
              <a:rPr lang="en-US" sz="1200" i="1" u="none" dirty="0" smtClean="0">
                <a:solidFill>
                  <a:srgbClr val="0000CC"/>
                </a:solidFill>
                <a:latin typeface="Segoe UI" panose="020B0502040204020203" pitchFamily="34" charset="0"/>
              </a:rPr>
              <a:t>In SRF 99] </a:t>
            </a:r>
          </a:p>
          <a:p>
            <a:pPr algn="ctr"/>
            <a:r>
              <a:rPr lang="en-US" sz="1200" b="1" i="1" u="none" dirty="0" smtClean="0">
                <a:solidFill>
                  <a:srgbClr val="0000CC"/>
                </a:solidFill>
                <a:latin typeface="Segoe UI" panose="020B0502040204020203" pitchFamily="34" charset="0"/>
              </a:rPr>
              <a:t>5.10</a:t>
            </a:r>
            <a:r>
              <a:rPr lang="en-US" sz="1200" b="1" i="1" u="none" baseline="30000" dirty="0" smtClean="0">
                <a:solidFill>
                  <a:srgbClr val="0000CC"/>
                </a:solidFill>
                <a:latin typeface="Segoe UI" panose="020B0502040204020203" pitchFamily="34" charset="0"/>
              </a:rPr>
              <a:t>10 </a:t>
            </a:r>
            <a:r>
              <a:rPr lang="en-US" sz="1200" b="1" i="1" u="none" dirty="0" smtClean="0">
                <a:solidFill>
                  <a:srgbClr val="0000CC"/>
                </a:solidFill>
                <a:latin typeface="Segoe UI" panose="020B0502040204020203" pitchFamily="34" charset="0"/>
              </a:rPr>
              <a:t>&lt; Q</a:t>
            </a:r>
            <a:r>
              <a:rPr lang="en-US" sz="1200" b="1" i="1" u="none" baseline="-25000" dirty="0" smtClean="0">
                <a:solidFill>
                  <a:srgbClr val="0000CC"/>
                </a:solidFill>
                <a:latin typeface="Segoe UI" panose="020B0502040204020203" pitchFamily="34" charset="0"/>
              </a:rPr>
              <a:t>0 </a:t>
            </a:r>
            <a:r>
              <a:rPr lang="en-US" sz="1200" b="1" i="1" u="none" dirty="0" smtClean="0">
                <a:solidFill>
                  <a:srgbClr val="0000CC"/>
                </a:solidFill>
                <a:latin typeface="Segoe UI" panose="020B0502040204020203" pitchFamily="34" charset="0"/>
              </a:rPr>
              <a:t>&lt; 10</a:t>
            </a:r>
            <a:r>
              <a:rPr lang="en-US" sz="1200" b="1" i="1" u="none" baseline="30000" dirty="0" smtClean="0">
                <a:solidFill>
                  <a:srgbClr val="0000CC"/>
                </a:solidFill>
                <a:latin typeface="Segoe UI" panose="020B0502040204020203" pitchFamily="34" charset="0"/>
              </a:rPr>
              <a:t>11 </a:t>
            </a:r>
            <a:r>
              <a:rPr lang="en-US" sz="1200" b="1" i="1" u="none" dirty="0" smtClean="0">
                <a:solidFill>
                  <a:srgbClr val="0000CC"/>
                </a:solidFill>
                <a:latin typeface="Segoe UI" panose="020B0502040204020203" pitchFamily="34" charset="0"/>
              </a:rPr>
              <a:t> @ 1,5 K</a:t>
            </a:r>
            <a:endParaRPr lang="fr-FR" sz="1200" b="1" i="1" u="none" baseline="30000" dirty="0">
              <a:solidFill>
                <a:srgbClr val="0000CC"/>
              </a:solidFill>
            </a:endParaRPr>
          </a:p>
        </p:txBody>
      </p:sp>
      <p:pic>
        <p:nvPicPr>
          <p:cNvPr id="21" name="Image 20"/>
          <p:cNvPicPr>
            <a:picLocks noChangeAspect="1"/>
          </p:cNvPicPr>
          <p:nvPr/>
        </p:nvPicPr>
        <p:blipFill>
          <a:blip r:embed="rId5"/>
          <a:stretch>
            <a:fillRect/>
          </a:stretch>
        </p:blipFill>
        <p:spPr>
          <a:xfrm>
            <a:off x="238874" y="2434300"/>
            <a:ext cx="3168352" cy="2093645"/>
          </a:xfrm>
          <a:prstGeom prst="rect">
            <a:avLst/>
          </a:prstGeom>
        </p:spPr>
      </p:pic>
      <p:cxnSp>
        <p:nvCxnSpPr>
          <p:cNvPr id="22" name="Connecteur droit avec flèche 21"/>
          <p:cNvCxnSpPr/>
          <p:nvPr/>
        </p:nvCxnSpPr>
        <p:spPr>
          <a:xfrm>
            <a:off x="1823050" y="3016432"/>
            <a:ext cx="1884854" cy="52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3626907" y="2884928"/>
            <a:ext cx="817561" cy="369332"/>
          </a:xfrm>
          <a:prstGeom prst="rect">
            <a:avLst/>
          </a:prstGeom>
          <a:noFill/>
        </p:spPr>
        <p:txBody>
          <a:bodyPr wrap="square" rtlCol="0">
            <a:spAutoFit/>
          </a:bodyPr>
          <a:lstStyle/>
          <a:p>
            <a:r>
              <a:rPr lang="en-US" sz="900" i="1" u="none" dirty="0" smtClean="0"/>
              <a:t>≡ ~ 4 </a:t>
            </a:r>
            <a:r>
              <a:rPr lang="en-US" sz="800" i="1" u="none" dirty="0" smtClean="0"/>
              <a:t>x</a:t>
            </a:r>
            <a:r>
              <a:rPr lang="en-US" sz="900" i="1" u="none" dirty="0" smtClean="0"/>
              <a:t>10</a:t>
            </a:r>
            <a:r>
              <a:rPr lang="en-US" sz="900" i="1" u="none" baseline="30000" dirty="0" smtClean="0"/>
              <a:t>10</a:t>
            </a:r>
            <a:r>
              <a:rPr lang="en-US" sz="900" i="1" u="none" dirty="0" smtClean="0"/>
              <a:t> @ 2 K</a:t>
            </a:r>
            <a:endParaRPr lang="en-US" sz="900" i="1" u="none" dirty="0"/>
          </a:p>
        </p:txBody>
      </p:sp>
      <p:sp>
        <p:nvSpPr>
          <p:cNvPr id="4" name="Espace réservé du pied de page 3"/>
          <p:cNvSpPr>
            <a:spLocks noGrp="1"/>
          </p:cNvSpPr>
          <p:nvPr>
            <p:ph type="ftr" sz="quarter" idx="13"/>
          </p:nvPr>
        </p:nvSpPr>
        <p:spPr/>
        <p:txBody>
          <a:bodyPr/>
          <a:lstStyle/>
          <a:p>
            <a:r>
              <a:rPr lang="fr-FR" smtClean="0"/>
              <a:t>C.Z. Antoine-TTC Meeting- RIKEN</a:t>
            </a:r>
            <a:endParaRPr lang="fr-FR" dirty="0"/>
          </a:p>
        </p:txBody>
      </p:sp>
      <p:sp>
        <p:nvSpPr>
          <p:cNvPr id="5" name="Espace réservé du numéro de diapositive 4"/>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17</a:t>
            </a:fld>
            <a:endParaRPr lang="fr-FR" u="none" dirty="0">
              <a:latin typeface="Arial"/>
              <a:cs typeface="+mn-cs"/>
            </a:endParaRPr>
          </a:p>
        </p:txBody>
      </p:sp>
      <p:sp>
        <p:nvSpPr>
          <p:cNvPr id="6" name="Espace réservé de la date 5"/>
          <p:cNvSpPr>
            <a:spLocks noGrp="1"/>
          </p:cNvSpPr>
          <p:nvPr>
            <p:ph type="dt" sz="half" idx="2"/>
          </p:nvPr>
        </p:nvSpPr>
        <p:spPr/>
        <p:txBody>
          <a:bodyPr/>
          <a:lstStyle/>
          <a:p>
            <a:pPr algn="r"/>
            <a:r>
              <a:rPr lang="fr-FR" smtClean="0"/>
              <a:t>2018-06</a:t>
            </a:r>
            <a:endParaRPr lang="fr-FR" dirty="0"/>
          </a:p>
        </p:txBody>
      </p:sp>
      <p:sp>
        <p:nvSpPr>
          <p:cNvPr id="18" name="Text Box 13"/>
          <p:cNvSpPr txBox="1">
            <a:spLocks noChangeArrowheads="1"/>
          </p:cNvSpPr>
          <p:nvPr/>
        </p:nvSpPr>
        <p:spPr bwMode="auto">
          <a:xfrm>
            <a:off x="6047538" y="5352842"/>
            <a:ext cx="2089482"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0000"/>
              </a:lnSpc>
              <a:spcBef>
                <a:spcPct val="20000"/>
              </a:spcBef>
            </a:pPr>
            <a:r>
              <a:rPr lang="en-US" sz="1200" i="1" u="none" dirty="0" smtClean="0">
                <a:solidFill>
                  <a:srgbClr val="0000FF"/>
                </a:solidFill>
                <a:latin typeface="Arial" charset="0"/>
                <a:cs typeface="+mn-cs"/>
              </a:rPr>
              <a:t>[Curtesy M. </a:t>
            </a:r>
            <a:r>
              <a:rPr lang="en-US" sz="1200" i="1" u="none" dirty="0">
                <a:solidFill>
                  <a:srgbClr val="0000FF"/>
                </a:solidFill>
                <a:latin typeface="Arial" charset="0"/>
                <a:cs typeface="+mn-cs"/>
              </a:rPr>
              <a:t>Wenskat, </a:t>
            </a:r>
            <a:r>
              <a:rPr lang="en-US" sz="1200" i="1" u="none" dirty="0" err="1" smtClean="0">
                <a:solidFill>
                  <a:srgbClr val="0000FF"/>
                </a:solidFill>
                <a:latin typeface="Arial" charset="0"/>
                <a:cs typeface="+mn-cs"/>
              </a:rPr>
              <a:t>Desy</a:t>
            </a:r>
            <a:r>
              <a:rPr lang="en-US" sz="1200" i="1" u="none" dirty="0" smtClean="0">
                <a:solidFill>
                  <a:srgbClr val="0000FF"/>
                </a:solidFill>
                <a:latin typeface="Arial" charset="0"/>
                <a:cs typeface="+mn-cs"/>
              </a:rPr>
              <a:t>]</a:t>
            </a:r>
            <a:endParaRPr lang="en-US" sz="1200" i="1" u="none" dirty="0">
              <a:solidFill>
                <a:srgbClr val="0000FF"/>
              </a:solidFill>
              <a:latin typeface="Arial" charset="0"/>
              <a:cs typeface="+mn-cs"/>
            </a:endParaRPr>
          </a:p>
        </p:txBody>
      </p:sp>
    </p:spTree>
    <p:extLst>
      <p:ext uri="{BB962C8B-B14F-4D97-AF65-F5344CB8AC3E}">
        <p14:creationId xmlns:p14="http://schemas.microsoft.com/office/powerpoint/2010/main" val="2478559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z="2000" dirty="0" err="1" smtClean="0"/>
              <a:t>Maybe</a:t>
            </a:r>
            <a:r>
              <a:rPr lang="fr-FR" sz="2000" dirty="0" smtClean="0"/>
              <a:t> optimum </a:t>
            </a:r>
            <a:r>
              <a:rPr lang="fr-FR" sz="2000" dirty="0" err="1" smtClean="0"/>
              <a:t>treatment</a:t>
            </a:r>
            <a:r>
              <a:rPr lang="fr-FR" sz="2000" dirty="0" smtClean="0"/>
              <a:t> </a:t>
            </a:r>
            <a:r>
              <a:rPr lang="fr-FR" sz="2000" dirty="0" err="1" smtClean="0"/>
              <a:t>is</a:t>
            </a:r>
            <a:r>
              <a:rPr lang="fr-FR" sz="2000" dirty="0" smtClean="0"/>
              <a:t> not </a:t>
            </a:r>
            <a:r>
              <a:rPr lang="fr-FR" sz="2000" dirty="0" err="1" smtClean="0"/>
              <a:t>found</a:t>
            </a:r>
            <a:r>
              <a:rPr lang="fr-FR" sz="2000" dirty="0" smtClean="0"/>
              <a:t> </a:t>
            </a:r>
            <a:r>
              <a:rPr lang="fr-FR" sz="2000" dirty="0" err="1" smtClean="0"/>
              <a:t>yet</a:t>
            </a:r>
            <a:endParaRPr lang="fr-FR" sz="2000" dirty="0"/>
          </a:p>
        </p:txBody>
      </p:sp>
      <p:sp>
        <p:nvSpPr>
          <p:cNvPr id="5" name="Espace réservé du pied de page 4"/>
          <p:cNvSpPr>
            <a:spLocks noGrp="1"/>
          </p:cNvSpPr>
          <p:nvPr>
            <p:ph type="ftr" sz="quarter" idx="13"/>
          </p:nvPr>
        </p:nvSpPr>
        <p:spPr/>
        <p:txBody>
          <a:bodyPr/>
          <a:lstStyle/>
          <a:p>
            <a:pPr algn="l"/>
            <a:r>
              <a:rPr lang="fr-FR" smtClean="0">
                <a:solidFill>
                  <a:schemeClr val="tx1"/>
                </a:solidFill>
              </a:rPr>
              <a:t>C.Z. Antoine-TTC Meeting- RIKEN</a:t>
            </a:r>
            <a:endParaRPr lang="fr-FR" dirty="0">
              <a:solidFill>
                <a:schemeClr val="tx1"/>
              </a:solidFill>
            </a:endParaRPr>
          </a:p>
        </p:txBody>
      </p:sp>
      <p:sp>
        <p:nvSpPr>
          <p:cNvPr id="4" name="Espace réservé du numéro de diapositive 3"/>
          <p:cNvSpPr>
            <a:spLocks noGrp="1"/>
          </p:cNvSpPr>
          <p:nvPr>
            <p:ph type="sldNum" sz="quarter" idx="4"/>
          </p:nvPr>
        </p:nvSpPr>
        <p:spPr/>
        <p:txBody>
          <a:bodyPr/>
          <a:lstStyle/>
          <a:p>
            <a:r>
              <a:rPr lang="fr-FR" u="none" dirty="0" smtClean="0">
                <a:solidFill>
                  <a:schemeClr val="tx1"/>
                </a:solidFill>
              </a:rPr>
              <a:t>|  PAGE </a:t>
            </a:r>
            <a:fld id="{AEFB9B6D-867A-40B8-ACB0-35CC9F272C9C}" type="slidenum">
              <a:rPr lang="fr-FR" u="none" smtClean="0">
                <a:solidFill>
                  <a:schemeClr val="tx1"/>
                </a:solidFill>
              </a:rPr>
              <a:pPr/>
              <a:t>18</a:t>
            </a:fld>
            <a:endParaRPr lang="fr-FR" u="none" dirty="0">
              <a:solidFill>
                <a:schemeClr val="tx1"/>
              </a:solidFill>
            </a:endParaRPr>
          </a:p>
        </p:txBody>
      </p:sp>
      <p:pic>
        <p:nvPicPr>
          <p:cNvPr id="10"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530450" y="1508889"/>
            <a:ext cx="2952327" cy="297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3"/>
          <a:stretch>
            <a:fillRect/>
          </a:stretch>
        </p:blipFill>
        <p:spPr>
          <a:xfrm>
            <a:off x="906486" y="1958070"/>
            <a:ext cx="4233515" cy="2396024"/>
          </a:xfrm>
          <a:prstGeom prst="rect">
            <a:avLst/>
          </a:prstGeom>
        </p:spPr>
      </p:pic>
      <p:sp>
        <p:nvSpPr>
          <p:cNvPr id="13" name="Rectangle 12"/>
          <p:cNvSpPr/>
          <p:nvPr/>
        </p:nvSpPr>
        <p:spPr>
          <a:xfrm>
            <a:off x="341883" y="4227323"/>
            <a:ext cx="8460233" cy="2052037"/>
          </a:xfrm>
          <a:prstGeom prst="rect">
            <a:avLst/>
          </a:prstGeom>
        </p:spPr>
        <p:txBody>
          <a:bodyPr wrap="square">
            <a:spAutoFit/>
          </a:bodyPr>
          <a:lstStyle/>
          <a:p>
            <a:pPr marL="360363" lvl="1" indent="-360363" eaLnBrk="0" hangingPunct="0">
              <a:lnSpc>
                <a:spcPct val="130000"/>
              </a:lnSpc>
              <a:buSzPct val="90000"/>
              <a:buBlip>
                <a:blip r:embed="rId4"/>
              </a:buBlip>
            </a:pPr>
            <a:r>
              <a:rPr lang="en-US" sz="1600" b="1" u="none" dirty="0" smtClean="0">
                <a:solidFill>
                  <a:prstClr val="black"/>
                </a:solidFill>
                <a:latin typeface="Arial"/>
              </a:rPr>
              <a:t>Differences ?</a:t>
            </a:r>
            <a:endParaRPr lang="en-US" sz="1600" b="1" u="none" dirty="0">
              <a:solidFill>
                <a:prstClr val="black"/>
              </a:solidFill>
              <a:latin typeface="Arial"/>
            </a:endParaRPr>
          </a:p>
          <a:p>
            <a:pPr marL="542925" lvl="3" indent="-238125" eaLnBrk="0" hangingPunct="0">
              <a:lnSpc>
                <a:spcPct val="114000"/>
              </a:lnSpc>
              <a:spcAft>
                <a:spcPts val="300"/>
              </a:spcAft>
              <a:buClr>
                <a:srgbClr val="666666"/>
              </a:buClr>
              <a:buSzPct val="36000"/>
              <a:buBlip>
                <a:blip r:embed="rId5"/>
              </a:buBlip>
            </a:pPr>
            <a:r>
              <a:rPr lang="en-US" sz="1200" u="none" dirty="0" smtClean="0">
                <a:solidFill>
                  <a:srgbClr val="666666"/>
                </a:solidFill>
                <a:latin typeface="Arial"/>
              </a:rPr>
              <a:t>Oxygen = main impurity in </a:t>
            </a:r>
            <a:r>
              <a:rPr lang="en-US" sz="1200" u="none" dirty="0" err="1" smtClean="0">
                <a:solidFill>
                  <a:srgbClr val="666666"/>
                </a:solidFill>
                <a:latin typeface="Arial"/>
              </a:rPr>
              <a:t>Nb</a:t>
            </a:r>
            <a:endParaRPr lang="en-US" sz="1200" u="none" dirty="0" smtClean="0">
              <a:solidFill>
                <a:srgbClr val="666666"/>
              </a:solidFill>
              <a:latin typeface="Arial"/>
            </a:endParaRPr>
          </a:p>
          <a:p>
            <a:pPr marL="542925" lvl="3" indent="-238125" eaLnBrk="0" hangingPunct="0">
              <a:lnSpc>
                <a:spcPct val="114000"/>
              </a:lnSpc>
              <a:spcAft>
                <a:spcPts val="300"/>
              </a:spcAft>
              <a:buClr>
                <a:srgbClr val="666666"/>
              </a:buClr>
              <a:buSzPct val="36000"/>
              <a:buBlip>
                <a:blip r:embed="rId5"/>
              </a:buBlip>
            </a:pPr>
            <a:r>
              <a:rPr lang="en-US" sz="1200" u="none" dirty="0" smtClean="0">
                <a:solidFill>
                  <a:srgbClr val="666666"/>
                </a:solidFill>
                <a:latin typeface="Arial"/>
              </a:rPr>
              <a:t>Oxygen </a:t>
            </a:r>
            <a:r>
              <a:rPr lang="en-US" sz="1200" u="none" dirty="0">
                <a:solidFill>
                  <a:srgbClr val="666666"/>
                </a:solidFill>
                <a:latin typeface="Arial"/>
              </a:rPr>
              <a:t>diffuses ~x100 faster than N, (~x 300 for C) at a given T</a:t>
            </a:r>
          </a:p>
          <a:p>
            <a:pPr marL="542925" lvl="3" indent="-238125" eaLnBrk="0" hangingPunct="0">
              <a:lnSpc>
                <a:spcPct val="114000"/>
              </a:lnSpc>
              <a:spcAft>
                <a:spcPts val="300"/>
              </a:spcAft>
              <a:buClr>
                <a:srgbClr val="666666"/>
              </a:buClr>
              <a:buSzPct val="36000"/>
              <a:buBlip>
                <a:blip r:embed="rId5"/>
              </a:buBlip>
            </a:pPr>
            <a:r>
              <a:rPr lang="en-US" sz="1200" u="none" dirty="0">
                <a:solidFill>
                  <a:srgbClr val="666666"/>
                </a:solidFill>
                <a:latin typeface="Arial"/>
              </a:rPr>
              <a:t>Oxide layer is thinner in presence of N </a:t>
            </a:r>
            <a:r>
              <a:rPr lang="en-US" sz="1050" u="none" dirty="0">
                <a:solidFill>
                  <a:srgbClr val="666666"/>
                </a:solidFill>
                <a:latin typeface="Arial"/>
              </a:rPr>
              <a:t>(N blocks diffusion of </a:t>
            </a:r>
            <a:r>
              <a:rPr lang="en-US" sz="1050" u="none" dirty="0" smtClean="0">
                <a:solidFill>
                  <a:srgbClr val="666666"/>
                </a:solidFill>
                <a:latin typeface="Arial"/>
              </a:rPr>
              <a:t>O and H)   </a:t>
            </a:r>
            <a:endParaRPr lang="en-US" sz="1050" u="none" dirty="0">
              <a:solidFill>
                <a:srgbClr val="666666"/>
              </a:solidFill>
              <a:latin typeface="Arial"/>
            </a:endParaRPr>
          </a:p>
          <a:p>
            <a:pPr marL="542925" lvl="3" indent="-238125" eaLnBrk="0" hangingPunct="0">
              <a:lnSpc>
                <a:spcPct val="114000"/>
              </a:lnSpc>
              <a:spcAft>
                <a:spcPts val="300"/>
              </a:spcAft>
              <a:buClr>
                <a:srgbClr val="666666"/>
              </a:buClr>
              <a:buSzPct val="36000"/>
              <a:buBlip>
                <a:blip r:embed="rId5"/>
              </a:buBlip>
            </a:pPr>
            <a:r>
              <a:rPr lang="en-US" sz="1200" u="none" dirty="0">
                <a:solidFill>
                  <a:srgbClr val="666666"/>
                </a:solidFill>
                <a:latin typeface="Arial"/>
              </a:rPr>
              <a:t>Pauling electronegativity: C=2,55; N=3,04; O=3,44; F=3,98 </a:t>
            </a:r>
            <a:r>
              <a:rPr lang="en-US" sz="1050" u="none" dirty="0">
                <a:solidFill>
                  <a:srgbClr val="666666"/>
                </a:solidFill>
                <a:latin typeface="Arial"/>
                <a:sym typeface="Wingdings 3" panose="05040102010807070707" pitchFamily="18" charset="2"/>
              </a:rPr>
              <a:t>(NB no data on Fluor diffusion in literature, but certainly present @ surface)</a:t>
            </a:r>
            <a:r>
              <a:rPr lang="en-US" sz="1050" u="none" dirty="0">
                <a:solidFill>
                  <a:srgbClr val="666666"/>
                </a:solidFill>
                <a:latin typeface="Arial"/>
              </a:rPr>
              <a:t> </a:t>
            </a:r>
          </a:p>
          <a:p>
            <a:pPr marL="542925" lvl="3" indent="-238125" eaLnBrk="0" hangingPunct="0">
              <a:lnSpc>
                <a:spcPct val="114000"/>
              </a:lnSpc>
              <a:spcAft>
                <a:spcPts val="300"/>
              </a:spcAft>
              <a:buClr>
                <a:srgbClr val="666666"/>
              </a:buClr>
              <a:buSzPct val="36000"/>
              <a:buBlip>
                <a:blip r:embed="rId5"/>
              </a:buBlip>
            </a:pPr>
            <a:r>
              <a:rPr lang="en-US" sz="1200" u="none" dirty="0">
                <a:solidFill>
                  <a:srgbClr val="666666"/>
                </a:solidFill>
                <a:latin typeface="Arial"/>
              </a:rPr>
              <a:t>Atomic radius in pm: C= 67; N= 56; O= 48; F= 42 </a:t>
            </a:r>
            <a:r>
              <a:rPr lang="en-US" sz="1050" u="none" dirty="0">
                <a:solidFill>
                  <a:srgbClr val="666666"/>
                </a:solidFill>
                <a:latin typeface="Arial"/>
                <a:sym typeface="Wingdings 3" panose="05040102010807070707" pitchFamily="18" charset="2"/>
              </a:rPr>
              <a:t>(NB some indication that C not stable in  time =&gt; forms carbides)</a:t>
            </a:r>
            <a:r>
              <a:rPr lang="en-US" sz="1050" u="none" dirty="0">
                <a:solidFill>
                  <a:srgbClr val="666666"/>
                </a:solidFill>
                <a:latin typeface="Arial"/>
              </a:rPr>
              <a:t> </a:t>
            </a:r>
          </a:p>
          <a:p>
            <a:pPr marL="542925" lvl="3" indent="-238125" eaLnBrk="0" hangingPunct="0">
              <a:lnSpc>
                <a:spcPct val="114000"/>
              </a:lnSpc>
              <a:spcAft>
                <a:spcPts val="300"/>
              </a:spcAft>
              <a:buClr>
                <a:srgbClr val="666666"/>
              </a:buClr>
              <a:buSzPct val="36000"/>
              <a:buBlip>
                <a:blip r:embed="rId5"/>
              </a:buBlip>
            </a:pPr>
            <a:r>
              <a:rPr lang="en-US" sz="1200" u="none" dirty="0">
                <a:solidFill>
                  <a:srgbClr val="666666"/>
                </a:solidFill>
                <a:latin typeface="Arial"/>
              </a:rPr>
              <a:t>Effective charge </a:t>
            </a:r>
            <a:r>
              <a:rPr lang="en-US" sz="1200" u="none" dirty="0">
                <a:solidFill>
                  <a:srgbClr val="666666"/>
                </a:solidFill>
                <a:latin typeface="Arial"/>
                <a:sym typeface="Wingdings 3" panose="05040102010807070707" pitchFamily="18" charset="2"/>
              </a:rPr>
              <a:t> from O to C to N </a:t>
            </a:r>
            <a:r>
              <a:rPr lang="en-US" sz="1050" u="none" dirty="0">
                <a:solidFill>
                  <a:srgbClr val="666666"/>
                </a:solidFill>
                <a:latin typeface="Arial"/>
                <a:sym typeface="Wingdings 3" panose="05040102010807070707" pitchFamily="18" charset="2"/>
              </a:rPr>
              <a:t>(</a:t>
            </a:r>
            <a:r>
              <a:rPr lang="en-US" sz="1050" u="none" dirty="0" err="1">
                <a:solidFill>
                  <a:srgbClr val="666666"/>
                </a:solidFill>
                <a:latin typeface="Arial"/>
                <a:sym typeface="Wingdings 3" panose="05040102010807070707" pitchFamily="18" charset="2"/>
              </a:rPr>
              <a:t>electromigration</a:t>
            </a:r>
            <a:r>
              <a:rPr lang="en-US" sz="1050" u="none" dirty="0">
                <a:solidFill>
                  <a:srgbClr val="666666"/>
                </a:solidFill>
                <a:latin typeface="Arial"/>
                <a:sym typeface="Wingdings 3" panose="05040102010807070707" pitchFamily="18" charset="2"/>
              </a:rPr>
              <a:t> @ high temperature)</a:t>
            </a:r>
          </a:p>
        </p:txBody>
      </p:sp>
      <p:sp>
        <p:nvSpPr>
          <p:cNvPr id="14" name="Rectangle 13"/>
          <p:cNvSpPr/>
          <p:nvPr/>
        </p:nvSpPr>
        <p:spPr>
          <a:xfrm>
            <a:off x="4572000" y="1217082"/>
            <a:ext cx="4572000" cy="261610"/>
          </a:xfrm>
          <a:prstGeom prst="rect">
            <a:avLst/>
          </a:prstGeom>
        </p:spPr>
        <p:txBody>
          <a:bodyPr>
            <a:spAutoFit/>
          </a:bodyPr>
          <a:lstStyle/>
          <a:p>
            <a:r>
              <a:rPr lang="de-DE" sz="1050" i="1" u="none" dirty="0">
                <a:solidFill>
                  <a:srgbClr val="0000FF"/>
                </a:solidFill>
                <a:latin typeface="Arial" charset="0"/>
                <a:cs typeface="+mn-cs"/>
              </a:rPr>
              <a:t>DOSCH H., V., SCHWERIN A. </a:t>
            </a:r>
            <a:r>
              <a:rPr lang="de-DE" sz="1050" i="1" u="none" dirty="0" err="1">
                <a:solidFill>
                  <a:srgbClr val="0000FF"/>
                </a:solidFill>
                <a:latin typeface="Arial" charset="0"/>
                <a:cs typeface="+mn-cs"/>
              </a:rPr>
              <a:t>and</a:t>
            </a:r>
            <a:r>
              <a:rPr lang="de-DE" sz="1050" i="1" u="none" dirty="0">
                <a:solidFill>
                  <a:srgbClr val="0000FF"/>
                </a:solidFill>
                <a:latin typeface="Arial" charset="0"/>
                <a:cs typeface="+mn-cs"/>
              </a:rPr>
              <a:t> PEISL J., Phys. </a:t>
            </a:r>
            <a:r>
              <a:rPr lang="de-DE" sz="1050" i="1" u="none" dirty="0" err="1">
                <a:solidFill>
                  <a:srgbClr val="0000FF"/>
                </a:solidFill>
                <a:latin typeface="Arial" charset="0"/>
                <a:cs typeface="+mn-cs"/>
              </a:rPr>
              <a:t>Rev</a:t>
            </a:r>
            <a:r>
              <a:rPr lang="de-DE" sz="1050" i="1" u="none" dirty="0">
                <a:solidFill>
                  <a:srgbClr val="0000FF"/>
                </a:solidFill>
                <a:latin typeface="Arial" charset="0"/>
                <a:cs typeface="+mn-cs"/>
              </a:rPr>
              <a:t>. B 34 (1986)</a:t>
            </a:r>
            <a:endParaRPr lang="fr-FR" sz="1050" i="1" u="none" dirty="0">
              <a:solidFill>
                <a:srgbClr val="0000FF"/>
              </a:solidFill>
              <a:latin typeface="Arial" charset="0"/>
              <a:cs typeface="+mn-cs"/>
            </a:endParaRPr>
          </a:p>
        </p:txBody>
      </p:sp>
      <p:sp>
        <p:nvSpPr>
          <p:cNvPr id="15" name="Rectangle 14"/>
          <p:cNvSpPr/>
          <p:nvPr/>
        </p:nvSpPr>
        <p:spPr>
          <a:xfrm>
            <a:off x="272072" y="1058822"/>
            <a:ext cx="6100128" cy="1479444"/>
          </a:xfrm>
          <a:prstGeom prst="rect">
            <a:avLst/>
          </a:prstGeom>
        </p:spPr>
        <p:txBody>
          <a:bodyPr wrap="square">
            <a:spAutoFit/>
          </a:bodyPr>
          <a:lstStyle/>
          <a:p>
            <a:pPr marL="360363" lvl="1" indent="-360363" eaLnBrk="0" hangingPunct="0">
              <a:lnSpc>
                <a:spcPct val="130000"/>
              </a:lnSpc>
              <a:buSzPct val="90000"/>
              <a:buBlip>
                <a:blip r:embed="rId4"/>
              </a:buBlip>
            </a:pPr>
            <a:r>
              <a:rPr lang="en-US" sz="1600" b="1" u="none" dirty="0" smtClean="0">
                <a:solidFill>
                  <a:prstClr val="black"/>
                </a:solidFill>
                <a:latin typeface="Arial"/>
              </a:rPr>
              <a:t>O vs N</a:t>
            </a:r>
          </a:p>
          <a:p>
            <a:pPr marL="542925" lvl="3" indent="-238125" eaLnBrk="0" hangingPunct="0">
              <a:lnSpc>
                <a:spcPct val="114000"/>
              </a:lnSpc>
              <a:spcAft>
                <a:spcPts val="300"/>
              </a:spcAft>
              <a:buClr>
                <a:srgbClr val="666666"/>
              </a:buClr>
              <a:buSzPct val="36000"/>
              <a:buBlip>
                <a:blip r:embed="rId5"/>
              </a:buBlip>
            </a:pPr>
            <a:r>
              <a:rPr lang="en-US" sz="1200" u="none" dirty="0" smtClean="0">
                <a:solidFill>
                  <a:srgbClr val="666666"/>
                </a:solidFill>
                <a:latin typeface="Arial"/>
              </a:rPr>
              <a:t>~ </a:t>
            </a:r>
            <a:r>
              <a:rPr lang="en-US" sz="1200" u="none" dirty="0">
                <a:solidFill>
                  <a:srgbClr val="666666"/>
                </a:solidFill>
                <a:latin typeface="Arial"/>
              </a:rPr>
              <a:t>same effect on conductivity, </a:t>
            </a:r>
            <a:r>
              <a:rPr lang="en-US" sz="1200" u="none" dirty="0" smtClean="0">
                <a:solidFill>
                  <a:srgbClr val="666666"/>
                </a:solidFill>
                <a:latin typeface="Arial"/>
              </a:rPr>
              <a:t>Tc</a:t>
            </a:r>
          </a:p>
          <a:p>
            <a:pPr marL="542925" lvl="3" indent="-238125" eaLnBrk="0" hangingPunct="0">
              <a:lnSpc>
                <a:spcPct val="114000"/>
              </a:lnSpc>
              <a:spcAft>
                <a:spcPts val="300"/>
              </a:spcAft>
              <a:buClr>
                <a:srgbClr val="666666"/>
              </a:buClr>
              <a:buSzPct val="36000"/>
              <a:buBlip>
                <a:blip r:embed="rId5"/>
              </a:buBlip>
            </a:pPr>
            <a:r>
              <a:rPr lang="en-US" sz="1200" u="none" dirty="0">
                <a:solidFill>
                  <a:srgbClr val="666666"/>
                </a:solidFill>
                <a:latin typeface="Arial"/>
              </a:rPr>
              <a:t>~ same distortion on the lattice</a:t>
            </a:r>
          </a:p>
          <a:p>
            <a:pPr marL="542925" lvl="3" indent="-238125" eaLnBrk="0" hangingPunct="0">
              <a:lnSpc>
                <a:spcPct val="114000"/>
              </a:lnSpc>
              <a:spcAft>
                <a:spcPts val="300"/>
              </a:spcAft>
              <a:buClr>
                <a:srgbClr val="666666"/>
              </a:buClr>
              <a:buSzPct val="36000"/>
              <a:buBlip>
                <a:blip r:embed="rId5"/>
              </a:buBlip>
            </a:pPr>
            <a:endParaRPr lang="en-US" sz="1200" u="none" dirty="0">
              <a:solidFill>
                <a:srgbClr val="666666"/>
              </a:solidFill>
              <a:latin typeface="Arial"/>
            </a:endParaRPr>
          </a:p>
          <a:p>
            <a:pPr marL="360363" lvl="1" indent="-360363" eaLnBrk="0" hangingPunct="0">
              <a:lnSpc>
                <a:spcPct val="130000"/>
              </a:lnSpc>
              <a:buSzPct val="90000"/>
              <a:buBlip>
                <a:blip r:embed="rId4"/>
              </a:buBlip>
            </a:pPr>
            <a:endParaRPr lang="en-US" sz="1600" b="1" u="none" dirty="0">
              <a:solidFill>
                <a:prstClr val="black"/>
              </a:solidFill>
              <a:latin typeface="Arial"/>
            </a:endParaRPr>
          </a:p>
        </p:txBody>
      </p:sp>
      <p:sp>
        <p:nvSpPr>
          <p:cNvPr id="17" name="Espace réservé de la date 16"/>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106161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algn="ctr"/>
            <a:r>
              <a:rPr lang="en-US" b="1" dirty="0" smtClean="0"/>
              <a:t>Conclusion</a:t>
            </a:r>
            <a:endParaRPr lang="en-US" b="1" dirty="0">
              <a:sym typeface="Symbol" pitchFamily="18" charset="2"/>
            </a:endParaRPr>
          </a:p>
        </p:txBody>
      </p:sp>
      <p:sp>
        <p:nvSpPr>
          <p:cNvPr id="370713" name="Rectangle 25"/>
          <p:cNvSpPr>
            <a:spLocks noChangeArrowheads="1"/>
          </p:cNvSpPr>
          <p:nvPr/>
        </p:nvSpPr>
        <p:spPr bwMode="auto">
          <a:xfrm>
            <a:off x="606569" y="1153995"/>
            <a:ext cx="763284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eaLnBrk="0" hangingPunct="0">
              <a:lnSpc>
                <a:spcPct val="130000"/>
              </a:lnSpc>
              <a:buSzPct val="90000"/>
              <a:buBlip>
                <a:blip r:embed="rId3"/>
              </a:buBlip>
            </a:pPr>
            <a:r>
              <a:rPr lang="en-US" sz="1800" b="1" u="none" dirty="0" smtClean="0">
                <a:solidFill>
                  <a:prstClr val="black"/>
                </a:solidFill>
                <a:latin typeface="Arial"/>
              </a:rPr>
              <a:t>Recrystallization is mandatory (strain hardening </a:t>
            </a:r>
            <a:r>
              <a:rPr lang="en-US" sz="1800" b="1" u="none" dirty="0" err="1" smtClean="0">
                <a:solidFill>
                  <a:prstClr val="black"/>
                </a:solidFill>
                <a:latin typeface="Arial"/>
              </a:rPr>
              <a:t>coef</a:t>
            </a:r>
            <a:r>
              <a:rPr lang="en-US" sz="1800" b="1" u="none" dirty="0" smtClean="0">
                <a:solidFill>
                  <a:prstClr val="black"/>
                </a:solidFill>
                <a:latin typeface="Arial"/>
              </a:rPr>
              <a:t>. </a:t>
            </a:r>
            <a:r>
              <a:rPr lang="en-US" sz="1800" b="1" u="none" dirty="0" smtClean="0">
                <a:solidFill>
                  <a:srgbClr val="FF0000"/>
                </a:solidFill>
                <a:latin typeface="Arial"/>
              </a:rPr>
              <a:t>n &gt; 0.3)</a:t>
            </a:r>
            <a:endParaRPr lang="en-US" sz="1800" b="1" u="none" dirty="0">
              <a:solidFill>
                <a:srgbClr val="FF0000"/>
              </a:solidFill>
              <a:latin typeface="Arial"/>
            </a:endParaRPr>
          </a:p>
          <a:p>
            <a:pPr marL="814388" lvl="2" indent="-238125" eaLnBrk="0" hangingPunct="0">
              <a:spcAft>
                <a:spcPts val="0"/>
              </a:spcAft>
              <a:buClr>
                <a:srgbClr val="666666"/>
              </a:buClr>
              <a:buSzPct val="36000"/>
              <a:buBlip>
                <a:blip r:embed="rId4"/>
              </a:buBlip>
            </a:pPr>
            <a:r>
              <a:rPr lang="en-US" sz="1600" u="none" dirty="0" smtClean="0">
                <a:solidFill>
                  <a:srgbClr val="666666"/>
                </a:solidFill>
                <a:latin typeface="Arial"/>
              </a:rPr>
              <a:t> Helps to get rid of crystalline defects</a:t>
            </a:r>
            <a:endParaRPr lang="en-US" sz="1600" u="none" dirty="0">
              <a:solidFill>
                <a:srgbClr val="666666"/>
              </a:solidFill>
              <a:latin typeface="Arial"/>
            </a:endParaRPr>
          </a:p>
          <a:p>
            <a:pPr marL="814388" lvl="2" indent="-238125" eaLnBrk="0" hangingPunct="0">
              <a:spcAft>
                <a:spcPts val="0"/>
              </a:spcAft>
              <a:buClr>
                <a:srgbClr val="666666"/>
              </a:buClr>
              <a:buSzPct val="36000"/>
              <a:buBlip>
                <a:blip r:embed="rId4"/>
              </a:buBlip>
            </a:pPr>
            <a:r>
              <a:rPr lang="en-US" sz="1600" u="none" dirty="0">
                <a:solidFill>
                  <a:srgbClr val="666666"/>
                </a:solidFill>
                <a:latin typeface="Arial"/>
              </a:rPr>
              <a:t> </a:t>
            </a:r>
            <a:r>
              <a:rPr lang="en-US" sz="1600" u="none" dirty="0" smtClean="0">
                <a:solidFill>
                  <a:srgbClr val="666666"/>
                </a:solidFill>
                <a:latin typeface="Arial"/>
              </a:rPr>
              <a:t>Prevents pinning in non doped </a:t>
            </a:r>
            <a:r>
              <a:rPr lang="en-US" sz="1600" u="none" dirty="0" err="1" smtClean="0">
                <a:solidFill>
                  <a:srgbClr val="666666"/>
                </a:solidFill>
                <a:latin typeface="Arial"/>
              </a:rPr>
              <a:t>Nb</a:t>
            </a:r>
            <a:endParaRPr lang="en-US" sz="1600" u="none" baseline="-25000" dirty="0">
              <a:solidFill>
                <a:srgbClr val="666666"/>
              </a:solidFill>
              <a:latin typeface="Arial"/>
            </a:endParaRPr>
          </a:p>
          <a:p>
            <a:pPr marL="814388" lvl="2" indent="-238125" eaLnBrk="0" hangingPunct="0">
              <a:spcAft>
                <a:spcPts val="0"/>
              </a:spcAft>
              <a:buClr>
                <a:srgbClr val="666666"/>
              </a:buClr>
              <a:buSzPct val="36000"/>
              <a:buBlip>
                <a:blip r:embed="rId4"/>
              </a:buBlip>
            </a:pPr>
            <a:r>
              <a:rPr lang="en-US" sz="1600" u="none" dirty="0">
                <a:solidFill>
                  <a:srgbClr val="666666"/>
                </a:solidFill>
                <a:latin typeface="Arial"/>
              </a:rPr>
              <a:t> </a:t>
            </a:r>
            <a:r>
              <a:rPr lang="en-US" sz="1600" u="none" dirty="0" smtClean="0">
                <a:solidFill>
                  <a:srgbClr val="666666"/>
                </a:solidFill>
                <a:latin typeface="Arial"/>
              </a:rPr>
              <a:t>Reduces the number of </a:t>
            </a:r>
            <a:r>
              <a:rPr lang="en-US" sz="1600" u="none" dirty="0">
                <a:solidFill>
                  <a:srgbClr val="666666"/>
                </a:solidFill>
                <a:latin typeface="Arial"/>
              </a:rPr>
              <a:t>hydride precipitation </a:t>
            </a:r>
            <a:r>
              <a:rPr lang="en-US" sz="1600" u="none" dirty="0" smtClean="0">
                <a:solidFill>
                  <a:srgbClr val="666666"/>
                </a:solidFill>
                <a:latin typeface="Arial"/>
              </a:rPr>
              <a:t>site</a:t>
            </a:r>
          </a:p>
          <a:p>
            <a:pPr marL="814388" lvl="2" indent="-238125" eaLnBrk="0" hangingPunct="0">
              <a:spcAft>
                <a:spcPts val="0"/>
              </a:spcAft>
              <a:buClr>
                <a:srgbClr val="666666"/>
              </a:buClr>
              <a:buSzPct val="36000"/>
              <a:buBlip>
                <a:blip r:embed="rId4"/>
              </a:buBlip>
            </a:pPr>
            <a:r>
              <a:rPr lang="en-US" sz="1600" u="none" dirty="0">
                <a:solidFill>
                  <a:srgbClr val="666666"/>
                </a:solidFill>
                <a:latin typeface="Arial"/>
              </a:rPr>
              <a:t> </a:t>
            </a:r>
            <a:r>
              <a:rPr lang="en-US" sz="1600" u="none" dirty="0" smtClean="0">
                <a:solidFill>
                  <a:srgbClr val="666666"/>
                </a:solidFill>
                <a:latin typeface="Arial"/>
              </a:rPr>
              <a:t>Gives a high “phonon peak” </a:t>
            </a:r>
            <a:r>
              <a:rPr lang="en-US" i="1" u="none" dirty="0" smtClean="0">
                <a:solidFill>
                  <a:srgbClr val="666666"/>
                </a:solidFill>
                <a:latin typeface="Arial"/>
              </a:rPr>
              <a:t>(reason for high medium Q</a:t>
            </a:r>
            <a:r>
              <a:rPr lang="en-US" i="1" u="none" baseline="-25000" dirty="0" smtClean="0">
                <a:solidFill>
                  <a:srgbClr val="666666"/>
                </a:solidFill>
                <a:latin typeface="Arial"/>
              </a:rPr>
              <a:t>0</a:t>
            </a:r>
            <a:r>
              <a:rPr lang="en-US" i="1" u="none" dirty="0" smtClean="0">
                <a:solidFill>
                  <a:srgbClr val="666666"/>
                </a:solidFill>
                <a:latin typeface="Arial"/>
              </a:rPr>
              <a:t> ?)</a:t>
            </a:r>
          </a:p>
          <a:p>
            <a:pPr marL="814388" lvl="2" indent="-238125" eaLnBrk="0" hangingPunct="0">
              <a:spcAft>
                <a:spcPts val="0"/>
              </a:spcAft>
              <a:buClr>
                <a:srgbClr val="666666"/>
              </a:buClr>
              <a:buSzPct val="36000"/>
              <a:buBlip>
                <a:blip r:embed="rId4"/>
              </a:buBlip>
            </a:pPr>
            <a:endParaRPr lang="en-US" sz="700" i="1" u="none" dirty="0">
              <a:solidFill>
                <a:srgbClr val="666666"/>
              </a:solidFill>
              <a:latin typeface="Arial"/>
            </a:endParaRPr>
          </a:p>
          <a:p>
            <a:pPr marL="360363" lvl="1" indent="-360363" eaLnBrk="0" hangingPunct="0">
              <a:lnSpc>
                <a:spcPct val="130000"/>
              </a:lnSpc>
              <a:buSzPct val="90000"/>
              <a:buBlip>
                <a:blip r:embed="rId3"/>
              </a:buBlip>
            </a:pPr>
            <a:r>
              <a:rPr lang="en-US" sz="1800" b="1" u="none" dirty="0" smtClean="0">
                <a:solidFill>
                  <a:prstClr val="black"/>
                </a:solidFill>
                <a:latin typeface="Arial"/>
              </a:rPr>
              <a:t>Damage layer is a source of variability on the surface</a:t>
            </a:r>
          </a:p>
          <a:p>
            <a:pPr marL="814388" lvl="2" indent="-238125" eaLnBrk="0" hangingPunct="0">
              <a:spcAft>
                <a:spcPts val="0"/>
              </a:spcAft>
              <a:buClr>
                <a:srgbClr val="666666"/>
              </a:buClr>
              <a:buSzPct val="36000"/>
              <a:buBlip>
                <a:blip r:embed="rId4"/>
              </a:buBlip>
            </a:pPr>
            <a:r>
              <a:rPr lang="en-US" sz="1600" u="none" dirty="0" smtClean="0">
                <a:solidFill>
                  <a:srgbClr val="666666"/>
                </a:solidFill>
                <a:latin typeface="Arial"/>
              </a:rPr>
              <a:t> Needs to be documented and monitored</a:t>
            </a:r>
          </a:p>
          <a:p>
            <a:pPr marL="814388" lvl="2" indent="-238125" eaLnBrk="0" hangingPunct="0">
              <a:spcAft>
                <a:spcPts val="0"/>
              </a:spcAft>
              <a:buClr>
                <a:srgbClr val="666666"/>
              </a:buClr>
              <a:buSzPct val="36000"/>
              <a:buBlip>
                <a:blip r:embed="rId4"/>
              </a:buBlip>
            </a:pPr>
            <a:r>
              <a:rPr lang="en-US" sz="1600" u="none" dirty="0" smtClean="0">
                <a:solidFill>
                  <a:srgbClr val="666666"/>
                </a:solidFill>
                <a:latin typeface="Arial"/>
              </a:rPr>
              <a:t> Systematic Cross-section of the sheet </a:t>
            </a:r>
            <a:r>
              <a:rPr lang="en-US" i="1" u="none" dirty="0">
                <a:solidFill>
                  <a:srgbClr val="666666"/>
                </a:solidFill>
                <a:latin typeface="Arial"/>
              </a:rPr>
              <a:t>(optical or EBSD)</a:t>
            </a:r>
            <a:r>
              <a:rPr lang="en-US" sz="1600" i="1" u="none" dirty="0">
                <a:solidFill>
                  <a:srgbClr val="666666"/>
                </a:solidFill>
                <a:latin typeface="Arial"/>
              </a:rPr>
              <a:t>,</a:t>
            </a:r>
            <a:r>
              <a:rPr lang="en-US" i="1" u="none" dirty="0">
                <a:solidFill>
                  <a:srgbClr val="666666"/>
                </a:solidFill>
                <a:latin typeface="Arial"/>
              </a:rPr>
              <a:t> </a:t>
            </a:r>
            <a:r>
              <a:rPr lang="en-US" sz="1600" u="none" dirty="0" smtClean="0">
                <a:solidFill>
                  <a:srgbClr val="666666"/>
                </a:solidFill>
                <a:latin typeface="Arial"/>
              </a:rPr>
              <a:t>statistics on reproducibility</a:t>
            </a:r>
          </a:p>
          <a:p>
            <a:pPr marL="814388" lvl="2" indent="-238125" eaLnBrk="0" hangingPunct="0">
              <a:spcAft>
                <a:spcPts val="0"/>
              </a:spcAft>
              <a:buClr>
                <a:srgbClr val="666666"/>
              </a:buClr>
              <a:buSzPct val="36000"/>
              <a:buBlip>
                <a:blip r:embed="rId4"/>
              </a:buBlip>
            </a:pPr>
            <a:endParaRPr lang="en-US" sz="700" i="1" u="none" dirty="0" smtClean="0">
              <a:solidFill>
                <a:srgbClr val="666666"/>
              </a:solidFill>
              <a:latin typeface="Arial"/>
            </a:endParaRPr>
          </a:p>
          <a:p>
            <a:pPr marL="360363" lvl="1" indent="-360363" eaLnBrk="0" hangingPunct="0">
              <a:lnSpc>
                <a:spcPct val="130000"/>
              </a:lnSpc>
              <a:buSzPct val="90000"/>
              <a:buBlip>
                <a:blip r:embed="rId3"/>
              </a:buBlip>
            </a:pPr>
            <a:r>
              <a:rPr lang="en-US" sz="1800" b="1" u="none" dirty="0" smtClean="0">
                <a:solidFill>
                  <a:prstClr val="black"/>
                </a:solidFill>
                <a:latin typeface="Arial"/>
              </a:rPr>
              <a:t>Doping introduces weak pinning centers…</a:t>
            </a:r>
            <a:endParaRPr lang="en-US" sz="1800" b="1" u="none" dirty="0">
              <a:solidFill>
                <a:prstClr val="black"/>
              </a:solidFill>
              <a:latin typeface="Arial"/>
            </a:endParaRPr>
          </a:p>
          <a:p>
            <a:pPr marL="814388" lvl="2" indent="-238125" eaLnBrk="0" hangingPunct="0">
              <a:spcAft>
                <a:spcPts val="0"/>
              </a:spcAft>
              <a:buClr>
                <a:srgbClr val="666666"/>
              </a:buClr>
              <a:buSzPct val="36000"/>
              <a:buBlip>
                <a:blip r:embed="rId4"/>
              </a:buBlip>
            </a:pPr>
            <a:r>
              <a:rPr lang="en-US" sz="1600" u="none" dirty="0">
                <a:solidFill>
                  <a:srgbClr val="666666"/>
                </a:solidFill>
                <a:latin typeface="Arial"/>
              </a:rPr>
              <a:t> </a:t>
            </a:r>
            <a:r>
              <a:rPr lang="en-US" sz="1600" u="none" dirty="0" smtClean="0">
                <a:solidFill>
                  <a:srgbClr val="666666"/>
                </a:solidFill>
                <a:latin typeface="Arial"/>
              </a:rPr>
              <a:t>… even in a well recrystallized material</a:t>
            </a:r>
            <a:r>
              <a:rPr lang="en-US" sz="1800" u="none" dirty="0" smtClean="0">
                <a:solidFill>
                  <a:srgbClr val="666666"/>
                </a:solidFill>
                <a:latin typeface="Arial"/>
              </a:rPr>
              <a:t>, </a:t>
            </a:r>
            <a:r>
              <a:rPr lang="en-US" i="1" u="none" dirty="0">
                <a:solidFill>
                  <a:srgbClr val="666666"/>
                </a:solidFill>
                <a:latin typeface="Arial"/>
              </a:rPr>
              <a:t>but at least it </a:t>
            </a:r>
            <a:r>
              <a:rPr lang="en-US" i="1" u="none" dirty="0" smtClean="0">
                <a:solidFill>
                  <a:srgbClr val="666666"/>
                </a:solidFill>
                <a:latin typeface="Arial"/>
              </a:rPr>
              <a:t>should be reproducible </a:t>
            </a:r>
            <a:endParaRPr lang="en-US" i="1" u="none" dirty="0">
              <a:solidFill>
                <a:srgbClr val="666666"/>
              </a:solidFill>
              <a:latin typeface="Arial"/>
            </a:endParaRPr>
          </a:p>
          <a:p>
            <a:pPr marL="814388" lvl="2" indent="-238125" eaLnBrk="0" hangingPunct="0">
              <a:spcAft>
                <a:spcPts val="0"/>
              </a:spcAft>
              <a:buClr>
                <a:srgbClr val="666666"/>
              </a:buClr>
              <a:buSzPct val="36000"/>
              <a:buBlip>
                <a:blip r:embed="rId4"/>
              </a:buBlip>
            </a:pPr>
            <a:r>
              <a:rPr lang="en-US" sz="1600" u="none" dirty="0" smtClean="0">
                <a:solidFill>
                  <a:srgbClr val="666666"/>
                </a:solidFill>
                <a:latin typeface="Arial"/>
              </a:rPr>
              <a:t>Trade-off needs to be determined </a:t>
            </a:r>
          </a:p>
          <a:p>
            <a:pPr marL="814388" lvl="2" indent="-238125" eaLnBrk="0" hangingPunct="0">
              <a:spcAft>
                <a:spcPts val="0"/>
              </a:spcAft>
              <a:buClr>
                <a:srgbClr val="666666"/>
              </a:buClr>
              <a:buSzPct val="36000"/>
              <a:buBlip>
                <a:blip r:embed="rId4"/>
              </a:buBlip>
            </a:pPr>
            <a:endParaRPr lang="en-US" sz="700" u="none" dirty="0" smtClean="0">
              <a:solidFill>
                <a:srgbClr val="666666"/>
              </a:solidFill>
              <a:latin typeface="Arial"/>
            </a:endParaRPr>
          </a:p>
          <a:p>
            <a:pPr marL="360363" lvl="1" indent="-360363" eaLnBrk="0" hangingPunct="0">
              <a:lnSpc>
                <a:spcPct val="130000"/>
              </a:lnSpc>
              <a:buClr>
                <a:srgbClr val="666666"/>
              </a:buClr>
              <a:buSzPct val="90000"/>
              <a:buBlip>
                <a:blip r:embed="rId3"/>
              </a:buBlip>
            </a:pPr>
            <a:r>
              <a:rPr lang="en-US" sz="1800" b="1" u="none" dirty="0">
                <a:solidFill>
                  <a:prstClr val="black"/>
                </a:solidFill>
                <a:latin typeface="Arial"/>
              </a:rPr>
              <a:t>N infusion </a:t>
            </a:r>
          </a:p>
          <a:p>
            <a:pPr marL="814388" lvl="2" indent="-238125" eaLnBrk="0" hangingPunct="0">
              <a:spcAft>
                <a:spcPts val="0"/>
              </a:spcAft>
              <a:buClr>
                <a:srgbClr val="666666"/>
              </a:buClr>
              <a:buSzPct val="36000"/>
              <a:buBlip>
                <a:blip r:embed="rId4"/>
              </a:buBlip>
            </a:pPr>
            <a:r>
              <a:rPr lang="en-US" sz="1600" u="none" dirty="0">
                <a:solidFill>
                  <a:srgbClr val="666666"/>
                </a:solidFill>
                <a:latin typeface="Arial"/>
              </a:rPr>
              <a:t> </a:t>
            </a:r>
            <a:r>
              <a:rPr lang="en-US" sz="1600" u="none" dirty="0" smtClean="0">
                <a:solidFill>
                  <a:srgbClr val="666666"/>
                </a:solidFill>
                <a:latin typeface="Arial"/>
              </a:rPr>
              <a:t>… gives similar results as well recrystallized material + baking </a:t>
            </a:r>
          </a:p>
          <a:p>
            <a:pPr marL="814388" lvl="2" indent="-238125" eaLnBrk="0" hangingPunct="0">
              <a:spcAft>
                <a:spcPts val="0"/>
              </a:spcAft>
              <a:buClr>
                <a:srgbClr val="666666"/>
              </a:buClr>
              <a:buSzPct val="36000"/>
              <a:buBlip>
                <a:blip r:embed="rId4"/>
              </a:buBlip>
            </a:pPr>
            <a:r>
              <a:rPr lang="en-US" sz="1600" u="none" dirty="0">
                <a:solidFill>
                  <a:srgbClr val="666666"/>
                </a:solidFill>
                <a:latin typeface="Arial"/>
              </a:rPr>
              <a:t> </a:t>
            </a:r>
            <a:r>
              <a:rPr lang="en-US" sz="1600" u="none" dirty="0" smtClean="0">
                <a:solidFill>
                  <a:srgbClr val="666666"/>
                </a:solidFill>
                <a:latin typeface="Arial"/>
              </a:rPr>
              <a:t>compare the flux trapping sensitivity</a:t>
            </a:r>
          </a:p>
          <a:p>
            <a:pPr marL="814388" lvl="2" indent="-238125" eaLnBrk="0" hangingPunct="0">
              <a:spcAft>
                <a:spcPts val="0"/>
              </a:spcAft>
              <a:buClr>
                <a:srgbClr val="666666"/>
              </a:buClr>
              <a:buSzPct val="36000"/>
              <a:buBlip>
                <a:blip r:embed="rId4"/>
              </a:buBlip>
            </a:pPr>
            <a:r>
              <a:rPr lang="en-US" sz="1600" u="none" dirty="0" smtClean="0">
                <a:solidFill>
                  <a:srgbClr val="666666"/>
                </a:solidFill>
                <a:latin typeface="Arial"/>
              </a:rPr>
              <a:t> compare the repartition of the interstitials atoms </a:t>
            </a:r>
            <a:r>
              <a:rPr lang="en-US" sz="1600" i="1" u="none" dirty="0" smtClean="0">
                <a:solidFill>
                  <a:srgbClr val="666666"/>
                </a:solidFill>
                <a:latin typeface="Arial"/>
              </a:rPr>
              <a:t>at </a:t>
            </a:r>
            <a:r>
              <a:rPr lang="en-US" sz="1600" i="1" u="none" dirty="0">
                <a:solidFill>
                  <a:srgbClr val="666666"/>
                </a:solidFill>
                <a:latin typeface="Arial"/>
              </a:rPr>
              <a:t>atomic </a:t>
            </a:r>
            <a:r>
              <a:rPr lang="en-US" sz="1600" i="1" u="none" dirty="0" smtClean="0">
                <a:solidFill>
                  <a:srgbClr val="666666"/>
                </a:solidFill>
                <a:latin typeface="Arial"/>
              </a:rPr>
              <a:t>scale </a:t>
            </a:r>
            <a:r>
              <a:rPr lang="en-US" sz="1600" u="none" dirty="0" smtClean="0">
                <a:solidFill>
                  <a:srgbClr val="666666"/>
                </a:solidFill>
                <a:latin typeface="Arial"/>
              </a:rPr>
              <a:t>=&gt; optimum ?</a:t>
            </a:r>
            <a:endParaRPr lang="en-US" sz="1600" u="none" dirty="0">
              <a:solidFill>
                <a:srgbClr val="666666"/>
              </a:solidFill>
              <a:latin typeface="Arial"/>
            </a:endParaRPr>
          </a:p>
          <a:p>
            <a:pPr marL="814388" lvl="2" indent="-238125" eaLnBrk="0" hangingPunct="0">
              <a:spcAft>
                <a:spcPts val="0"/>
              </a:spcAft>
              <a:buClr>
                <a:srgbClr val="666666"/>
              </a:buClr>
              <a:buSzPct val="36000"/>
              <a:buBlip>
                <a:blip r:embed="rId4"/>
              </a:buBlip>
            </a:pPr>
            <a:endParaRPr lang="en-US" sz="1200" i="1" u="none" dirty="0">
              <a:solidFill>
                <a:srgbClr val="666666"/>
              </a:solidFill>
              <a:latin typeface="Arial"/>
            </a:endParaRPr>
          </a:p>
          <a:p>
            <a:pPr marL="360363" lvl="1" indent="-360363" eaLnBrk="0" hangingPunct="0">
              <a:lnSpc>
                <a:spcPct val="130000"/>
              </a:lnSpc>
              <a:buSzPct val="90000"/>
              <a:buBlip>
                <a:blip r:embed="rId3"/>
              </a:buBlip>
            </a:pPr>
            <a:endParaRPr lang="en-US" sz="1800" b="1" u="none" dirty="0">
              <a:solidFill>
                <a:prstClr val="black"/>
              </a:solidFill>
              <a:latin typeface="Arial"/>
            </a:endParaRPr>
          </a:p>
        </p:txBody>
      </p:sp>
      <p:sp>
        <p:nvSpPr>
          <p:cNvPr id="4" name="Espace réservé du pied de page 3"/>
          <p:cNvSpPr>
            <a:spLocks noGrp="1"/>
          </p:cNvSpPr>
          <p:nvPr>
            <p:ph type="ftr" sz="quarter" idx="12"/>
          </p:nvPr>
        </p:nvSpPr>
        <p:spPr/>
        <p:txBody>
          <a:bodyPr/>
          <a:lstStyle/>
          <a:p>
            <a:r>
              <a:rPr lang="fr-FR" smtClean="0"/>
              <a:t>C.Z. Antoine-TTC Meeting- RIKEN</a:t>
            </a:r>
            <a:endParaRPr lang="fr-FR" dirty="0"/>
          </a:p>
        </p:txBody>
      </p:sp>
      <p:sp>
        <p:nvSpPr>
          <p:cNvPr id="8" name="Espace réservé du numéro de diapositive 7"/>
          <p:cNvSpPr>
            <a:spLocks noGrp="1"/>
          </p:cNvSpPr>
          <p:nvPr>
            <p:ph type="sldNum" sz="quarter" idx="4"/>
          </p:nvPr>
        </p:nvSpPr>
        <p:spPr/>
        <p:txBody>
          <a:body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19</a:t>
            </a:fld>
            <a:endParaRPr lang="fr-FR" u="none" dirty="0">
              <a:latin typeface="Arial"/>
              <a:cs typeface="+mn-cs"/>
            </a:endParaRPr>
          </a:p>
        </p:txBody>
      </p:sp>
      <p:sp>
        <p:nvSpPr>
          <p:cNvPr id="10" name="Espace réservé de la date 9"/>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122458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716" name="Group 28"/>
          <p:cNvGrpSpPr>
            <a:grpSpLocks/>
          </p:cNvGrpSpPr>
          <p:nvPr/>
        </p:nvGrpSpPr>
        <p:grpSpPr bwMode="auto">
          <a:xfrm>
            <a:off x="169486" y="2254206"/>
            <a:ext cx="6073358" cy="4206727"/>
            <a:chOff x="858" y="482"/>
            <a:chExt cx="4063" cy="2924"/>
          </a:xfrm>
        </p:grpSpPr>
        <p:grpSp>
          <p:nvGrpSpPr>
            <p:cNvPr id="370717" name="Group 29"/>
            <p:cNvGrpSpPr>
              <a:grpSpLocks/>
            </p:cNvGrpSpPr>
            <p:nvPr/>
          </p:nvGrpSpPr>
          <p:grpSpPr bwMode="auto">
            <a:xfrm>
              <a:off x="1132" y="666"/>
              <a:ext cx="3698" cy="2596"/>
              <a:chOff x="1132" y="666"/>
              <a:chExt cx="3698" cy="2596"/>
            </a:xfrm>
          </p:grpSpPr>
          <p:pic>
            <p:nvPicPr>
              <p:cNvPr id="37071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 y="979"/>
                <a:ext cx="3698" cy="2283"/>
              </a:xfrm>
              <a:prstGeom prst="rect">
                <a:avLst/>
              </a:prstGeom>
              <a:noFill/>
              <a:extLst>
                <a:ext uri="{909E8E84-426E-40DD-AFC4-6F175D3DCCD1}">
                  <a14:hiddenFill xmlns:a14="http://schemas.microsoft.com/office/drawing/2010/main">
                    <a:solidFill>
                      <a:srgbClr val="FFFFFF"/>
                    </a:solidFill>
                  </a14:hiddenFill>
                </a:ext>
              </a:extLst>
            </p:spPr>
          </p:pic>
          <p:sp>
            <p:nvSpPr>
              <p:cNvPr id="370719" name="Freeform 31"/>
              <p:cNvSpPr>
                <a:spLocks/>
              </p:cNvSpPr>
              <p:nvPr/>
            </p:nvSpPr>
            <p:spPr bwMode="auto">
              <a:xfrm>
                <a:off x="1338" y="666"/>
                <a:ext cx="189" cy="2356"/>
              </a:xfrm>
              <a:custGeom>
                <a:avLst/>
                <a:gdLst>
                  <a:gd name="T0" fmla="*/ 0 w 189"/>
                  <a:gd name="T1" fmla="*/ 2356 h 2356"/>
                  <a:gd name="T2" fmla="*/ 24 w 189"/>
                  <a:gd name="T3" fmla="*/ 534 h 2356"/>
                  <a:gd name="T4" fmla="*/ 108 w 189"/>
                  <a:gd name="T5" fmla="*/ 84 h 2356"/>
                  <a:gd name="T6" fmla="*/ 189 w 189"/>
                  <a:gd name="T7" fmla="*/ 6 h 2356"/>
                </a:gdLst>
                <a:ahLst/>
                <a:cxnLst>
                  <a:cxn ang="0">
                    <a:pos x="T0" y="T1"/>
                  </a:cxn>
                  <a:cxn ang="0">
                    <a:pos x="T2" y="T3"/>
                  </a:cxn>
                  <a:cxn ang="0">
                    <a:pos x="T4" y="T5"/>
                  </a:cxn>
                  <a:cxn ang="0">
                    <a:pos x="T6" y="T7"/>
                  </a:cxn>
                </a:cxnLst>
                <a:rect l="0" t="0" r="r" b="b"/>
                <a:pathLst>
                  <a:path w="189" h="2356">
                    <a:moveTo>
                      <a:pt x="0" y="2356"/>
                    </a:moveTo>
                    <a:cubicBezTo>
                      <a:pt x="4" y="2052"/>
                      <a:pt x="6" y="913"/>
                      <a:pt x="24" y="534"/>
                    </a:cubicBezTo>
                    <a:cubicBezTo>
                      <a:pt x="42" y="155"/>
                      <a:pt x="66" y="171"/>
                      <a:pt x="108" y="84"/>
                    </a:cubicBezTo>
                    <a:cubicBezTo>
                      <a:pt x="159" y="0"/>
                      <a:pt x="172" y="22"/>
                      <a:pt x="189" y="6"/>
                    </a:cubicBezTo>
                  </a:path>
                </a:pathLst>
              </a:custGeom>
              <a:noFill/>
              <a:ln w="1270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grpSp>
        <p:sp>
          <p:nvSpPr>
            <p:cNvPr id="370720" name="Text Box 32"/>
            <p:cNvSpPr txBox="1">
              <a:spLocks noChangeArrowheads="1"/>
            </p:cNvSpPr>
            <p:nvPr/>
          </p:nvSpPr>
          <p:spPr bwMode="auto">
            <a:xfrm>
              <a:off x="1628" y="482"/>
              <a:ext cx="49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u="none" dirty="0" smtClean="0">
                  <a:solidFill>
                    <a:schemeClr val="tx1"/>
                  </a:solidFill>
                </a:rPr>
                <a:t>Rolled (73</a:t>
              </a:r>
              <a:r>
                <a:rPr lang="en-US" sz="1000" u="none" dirty="0">
                  <a:solidFill>
                    <a:schemeClr val="tx1"/>
                  </a:solidFill>
                </a:rPr>
                <a:t>%)</a:t>
              </a:r>
            </a:p>
          </p:txBody>
        </p:sp>
        <p:sp>
          <p:nvSpPr>
            <p:cNvPr id="370721" name="Text Box 33"/>
            <p:cNvSpPr txBox="1">
              <a:spLocks noChangeArrowheads="1"/>
            </p:cNvSpPr>
            <p:nvPr/>
          </p:nvSpPr>
          <p:spPr bwMode="auto">
            <a:xfrm>
              <a:off x="1927" y="890"/>
              <a:ext cx="6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u="none">
                  <a:solidFill>
                    <a:schemeClr val="tx1"/>
                  </a:solidFill>
                </a:rPr>
                <a:t>600° C, 2h</a:t>
              </a:r>
            </a:p>
          </p:txBody>
        </p:sp>
        <p:sp>
          <p:nvSpPr>
            <p:cNvPr id="370722" name="Text Box 34"/>
            <p:cNvSpPr txBox="1">
              <a:spLocks noChangeArrowheads="1"/>
            </p:cNvSpPr>
            <p:nvPr/>
          </p:nvSpPr>
          <p:spPr bwMode="auto">
            <a:xfrm>
              <a:off x="3016" y="1162"/>
              <a:ext cx="6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u="none">
                  <a:solidFill>
                    <a:schemeClr val="tx1"/>
                  </a:solidFill>
                </a:rPr>
                <a:t>700° C, 2h</a:t>
              </a:r>
            </a:p>
          </p:txBody>
        </p:sp>
        <p:sp>
          <p:nvSpPr>
            <p:cNvPr id="370723" name="Text Box 35"/>
            <p:cNvSpPr txBox="1">
              <a:spLocks noChangeArrowheads="1"/>
            </p:cNvSpPr>
            <p:nvPr/>
          </p:nvSpPr>
          <p:spPr bwMode="auto">
            <a:xfrm>
              <a:off x="2608" y="2205"/>
              <a:ext cx="6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u="none">
                  <a:solidFill>
                    <a:schemeClr val="tx1"/>
                  </a:solidFill>
                </a:rPr>
                <a:t>800° C, 2h</a:t>
              </a:r>
            </a:p>
          </p:txBody>
        </p:sp>
        <p:sp>
          <p:nvSpPr>
            <p:cNvPr id="370724" name="Text Box 36"/>
            <p:cNvSpPr txBox="1">
              <a:spLocks noChangeArrowheads="1"/>
            </p:cNvSpPr>
            <p:nvPr/>
          </p:nvSpPr>
          <p:spPr bwMode="auto">
            <a:xfrm>
              <a:off x="4285" y="1525"/>
              <a:ext cx="63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u="none">
                  <a:solidFill>
                    <a:schemeClr val="tx1"/>
                  </a:solidFill>
                </a:rPr>
                <a:t>900° C, 2h</a:t>
              </a:r>
            </a:p>
          </p:txBody>
        </p:sp>
        <p:sp>
          <p:nvSpPr>
            <p:cNvPr id="370725" name="Text Box 37"/>
            <p:cNvSpPr txBox="1">
              <a:spLocks noChangeArrowheads="1"/>
            </p:cNvSpPr>
            <p:nvPr/>
          </p:nvSpPr>
          <p:spPr bwMode="auto">
            <a:xfrm>
              <a:off x="3334" y="2886"/>
              <a:ext cx="6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u="none" dirty="0" smtClean="0">
                  <a:solidFill>
                    <a:schemeClr val="tx1"/>
                  </a:solidFill>
                </a:rPr>
                <a:t>As </a:t>
              </a:r>
              <a:r>
                <a:rPr lang="fr-FR" sz="1000" u="none" dirty="0" err="1" smtClean="0">
                  <a:solidFill>
                    <a:schemeClr val="tx1"/>
                  </a:solidFill>
                </a:rPr>
                <a:t>received</a:t>
              </a:r>
              <a:endParaRPr lang="fr-FR" sz="1000" u="none" dirty="0">
                <a:solidFill>
                  <a:schemeClr val="tx1"/>
                </a:solidFill>
              </a:endParaRPr>
            </a:p>
          </p:txBody>
        </p:sp>
        <p:sp>
          <p:nvSpPr>
            <p:cNvPr id="370726" name="Line 38"/>
            <p:cNvSpPr>
              <a:spLocks noChangeShapeType="1"/>
            </p:cNvSpPr>
            <p:nvPr/>
          </p:nvSpPr>
          <p:spPr bwMode="auto">
            <a:xfrm flipH="1">
              <a:off x="1973" y="1071"/>
              <a:ext cx="136"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27" name="Line 39"/>
            <p:cNvSpPr>
              <a:spLocks noChangeShapeType="1"/>
            </p:cNvSpPr>
            <p:nvPr/>
          </p:nvSpPr>
          <p:spPr bwMode="auto">
            <a:xfrm>
              <a:off x="3379" y="1298"/>
              <a:ext cx="136"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28" name="Line 40"/>
            <p:cNvSpPr>
              <a:spLocks noChangeShapeType="1"/>
            </p:cNvSpPr>
            <p:nvPr/>
          </p:nvSpPr>
          <p:spPr bwMode="auto">
            <a:xfrm rot="16200000" flipH="1">
              <a:off x="2948" y="2409"/>
              <a:ext cx="136"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29" name="Line 41"/>
            <p:cNvSpPr>
              <a:spLocks noChangeShapeType="1"/>
            </p:cNvSpPr>
            <p:nvPr/>
          </p:nvSpPr>
          <p:spPr bwMode="auto">
            <a:xfrm flipV="1">
              <a:off x="3538" y="2681"/>
              <a:ext cx="136"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30" name="Line 42"/>
            <p:cNvSpPr>
              <a:spLocks noChangeShapeType="1"/>
            </p:cNvSpPr>
            <p:nvPr/>
          </p:nvSpPr>
          <p:spPr bwMode="auto">
            <a:xfrm flipH="1">
              <a:off x="4332" y="1661"/>
              <a:ext cx="136"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31" name="Text Box 43"/>
            <p:cNvSpPr txBox="1">
              <a:spLocks noChangeArrowheads="1"/>
            </p:cNvSpPr>
            <p:nvPr/>
          </p:nvSpPr>
          <p:spPr bwMode="auto">
            <a:xfrm>
              <a:off x="858" y="663"/>
              <a:ext cx="499"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900" u="none" dirty="0" smtClean="0">
                  <a:solidFill>
                    <a:schemeClr val="tx1"/>
                  </a:solidFill>
                </a:rPr>
                <a:t>Stress </a:t>
              </a:r>
              <a:r>
                <a:rPr lang="en-US" sz="1000" u="none" dirty="0" smtClean="0">
                  <a:solidFill>
                    <a:schemeClr val="tx1"/>
                  </a:solidFill>
                </a:rPr>
                <a:t>(MPa</a:t>
              </a:r>
              <a:r>
                <a:rPr lang="en-US" sz="1000" u="none" dirty="0">
                  <a:solidFill>
                    <a:schemeClr val="tx1"/>
                  </a:solidFill>
                </a:rPr>
                <a:t>)</a:t>
              </a:r>
            </a:p>
          </p:txBody>
        </p:sp>
        <p:sp>
          <p:nvSpPr>
            <p:cNvPr id="370732" name="Text Box 44"/>
            <p:cNvSpPr txBox="1">
              <a:spLocks noChangeArrowheads="1"/>
            </p:cNvSpPr>
            <p:nvPr/>
          </p:nvSpPr>
          <p:spPr bwMode="auto">
            <a:xfrm>
              <a:off x="3969" y="3235"/>
              <a:ext cx="92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u="none" dirty="0" smtClean="0"/>
                <a:t>Strain/Deformation </a:t>
              </a:r>
              <a:r>
                <a:rPr lang="en-US" sz="1000" u="none" dirty="0" smtClean="0">
                  <a:solidFill>
                    <a:schemeClr val="tx1"/>
                  </a:solidFill>
                </a:rPr>
                <a:t>(%)</a:t>
              </a:r>
              <a:endParaRPr lang="en-US" sz="1000" u="none" dirty="0">
                <a:solidFill>
                  <a:schemeClr val="tx1"/>
                </a:solidFill>
              </a:endParaRPr>
            </a:p>
          </p:txBody>
        </p:sp>
        <p:sp>
          <p:nvSpPr>
            <p:cNvPr id="370733" name="Line 45"/>
            <p:cNvSpPr>
              <a:spLocks noChangeShapeType="1"/>
            </p:cNvSpPr>
            <p:nvPr/>
          </p:nvSpPr>
          <p:spPr bwMode="auto">
            <a:xfrm flipH="1">
              <a:off x="1519" y="663"/>
              <a:ext cx="136"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34" name="Line 46"/>
            <p:cNvSpPr>
              <a:spLocks noChangeShapeType="1"/>
            </p:cNvSpPr>
            <p:nvPr/>
          </p:nvSpPr>
          <p:spPr bwMode="auto">
            <a:xfrm>
              <a:off x="1338" y="845"/>
              <a:ext cx="91"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35" name="Line 47"/>
            <p:cNvSpPr>
              <a:spLocks noChangeShapeType="1"/>
            </p:cNvSpPr>
            <p:nvPr/>
          </p:nvSpPr>
          <p:spPr bwMode="auto">
            <a:xfrm>
              <a:off x="1342" y="825"/>
              <a:ext cx="91" cy="9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sp>
          <p:nvSpPr>
            <p:cNvPr id="370736" name="Line 48"/>
            <p:cNvSpPr>
              <a:spLocks noChangeShapeType="1"/>
            </p:cNvSpPr>
            <p:nvPr/>
          </p:nvSpPr>
          <p:spPr bwMode="auto">
            <a:xfrm>
              <a:off x="1346" y="805"/>
              <a:ext cx="91"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u="none"/>
            </a:p>
          </p:txBody>
        </p:sp>
      </p:grpSp>
      <p:sp>
        <p:nvSpPr>
          <p:cNvPr id="370690" name="Rectangle 2"/>
          <p:cNvSpPr>
            <a:spLocks noGrp="1" noChangeArrowheads="1"/>
          </p:cNvSpPr>
          <p:nvPr>
            <p:ph type="title"/>
          </p:nvPr>
        </p:nvSpPr>
        <p:spPr/>
        <p:txBody>
          <a:bodyPr/>
          <a:lstStyle/>
          <a:p>
            <a:pPr algn="ctr"/>
            <a:r>
              <a:rPr lang="en-US" b="1" dirty="0" smtClean="0"/>
              <a:t>Recrystallization:  macroscopic level*</a:t>
            </a:r>
            <a:endParaRPr lang="en-US" b="1" dirty="0">
              <a:sym typeface="Symbol" pitchFamily="18" charset="2"/>
            </a:endParaRPr>
          </a:p>
        </p:txBody>
      </p:sp>
      <p:sp>
        <p:nvSpPr>
          <p:cNvPr id="370713" name="Rectangle 25"/>
          <p:cNvSpPr>
            <a:spLocks noChangeArrowheads="1"/>
          </p:cNvSpPr>
          <p:nvPr/>
        </p:nvSpPr>
        <p:spPr bwMode="auto">
          <a:xfrm>
            <a:off x="1632891" y="1237691"/>
            <a:ext cx="725958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11200" lvl="1" indent="-360363" eaLnBrk="0" hangingPunct="0">
              <a:spcAft>
                <a:spcPts val="600"/>
              </a:spcAft>
              <a:buSzPct val="90000"/>
              <a:buBlip>
                <a:blip r:embed="rId4"/>
              </a:buBlip>
            </a:pPr>
            <a:r>
              <a:rPr lang="en-US" u="none" dirty="0" smtClean="0">
                <a:latin typeface="+mn-lt"/>
                <a:cs typeface="+mn-cs"/>
              </a:rPr>
              <a:t>For RRR 250- 300, full recrystallization occur above 800 C, 2 h (or 600 C, 7,5 h)</a:t>
            </a:r>
          </a:p>
          <a:p>
            <a:pPr marL="711200" lvl="1" indent="-360363" eaLnBrk="0" hangingPunct="0">
              <a:spcAft>
                <a:spcPts val="600"/>
              </a:spcAft>
              <a:buSzPct val="90000"/>
              <a:buBlip>
                <a:blip r:embed="rId4"/>
              </a:buBlip>
            </a:pPr>
            <a:r>
              <a:rPr lang="en-US" u="none" dirty="0" smtClean="0">
                <a:latin typeface="+mn-lt"/>
                <a:cs typeface="+mn-cs"/>
              </a:rPr>
              <a:t>Formability </a:t>
            </a:r>
            <a:r>
              <a:rPr lang="en-US" u="none" dirty="0">
                <a:latin typeface="+mn-lt"/>
                <a:cs typeface="+mn-cs"/>
              </a:rPr>
              <a:t>: you need recrystallized material </a:t>
            </a:r>
            <a:r>
              <a:rPr lang="en-US" u="none" dirty="0" smtClean="0">
                <a:latin typeface="+mn-lt"/>
                <a:cs typeface="+mn-cs"/>
              </a:rPr>
              <a:t>!</a:t>
            </a:r>
          </a:p>
          <a:p>
            <a:pPr marL="711200" lvl="1" indent="-360363" eaLnBrk="0" hangingPunct="0">
              <a:spcAft>
                <a:spcPts val="600"/>
              </a:spcAft>
              <a:buSzPct val="90000"/>
              <a:buBlip>
                <a:blip r:embed="rId4"/>
              </a:buBlip>
            </a:pPr>
            <a:r>
              <a:rPr lang="en-US" u="none" dirty="0" smtClean="0">
                <a:latin typeface="+mn-lt"/>
                <a:cs typeface="+mn-cs"/>
              </a:rPr>
              <a:t>Forming =&gt; strain hardening / welding =&gt; partial recovery but thermal stress / heat treatment =&gt; recovery/ frequency tuning =&gt; strain hardening…</a:t>
            </a:r>
          </a:p>
          <a:p>
            <a:pPr marL="711200" lvl="1" indent="-360363" eaLnBrk="0" hangingPunct="0">
              <a:spcAft>
                <a:spcPts val="600"/>
              </a:spcAft>
              <a:buSzPct val="90000"/>
              <a:buBlip>
                <a:blip r:embed="rId4"/>
              </a:buBlip>
            </a:pPr>
            <a:r>
              <a:rPr lang="en-US" u="none" dirty="0" smtClean="0">
                <a:latin typeface="+mn-lt"/>
                <a:cs typeface="+mn-cs"/>
              </a:rPr>
              <a:t>Mechanical </a:t>
            </a:r>
            <a:r>
              <a:rPr lang="en-US" u="none" dirty="0">
                <a:latin typeface="+mn-lt"/>
                <a:cs typeface="+mn-cs"/>
              </a:rPr>
              <a:t>resistance : you also need recrystallized material </a:t>
            </a:r>
            <a:r>
              <a:rPr lang="en-US" u="none" dirty="0" smtClean="0">
                <a:latin typeface="+mn-lt"/>
                <a:cs typeface="+mn-cs"/>
              </a:rPr>
              <a:t>! </a:t>
            </a:r>
            <a:r>
              <a:rPr lang="en-US" sz="1100" i="1" u="none" dirty="0" smtClean="0">
                <a:latin typeface="+mn-lt"/>
                <a:cs typeface="+mn-cs"/>
              </a:rPr>
              <a:t>(it </a:t>
            </a:r>
            <a:r>
              <a:rPr lang="en-US" sz="1100" i="1" u="none" dirty="0">
                <a:latin typeface="+mn-lt"/>
                <a:cs typeface="+mn-cs"/>
              </a:rPr>
              <a:t>is the only way to know which are the </a:t>
            </a:r>
            <a:r>
              <a:rPr lang="en-US" sz="1100" i="1" u="none" dirty="0" smtClean="0">
                <a:latin typeface="+mn-lt"/>
                <a:cs typeface="+mn-cs"/>
              </a:rPr>
              <a:t>minimum mechanical </a:t>
            </a:r>
            <a:r>
              <a:rPr lang="en-US" sz="1100" i="1" u="none" dirty="0">
                <a:latin typeface="+mn-lt"/>
                <a:cs typeface="+mn-cs"/>
              </a:rPr>
              <a:t>properties </a:t>
            </a:r>
            <a:r>
              <a:rPr lang="en-US" sz="1100" i="1" u="none" dirty="0" smtClean="0">
                <a:latin typeface="+mn-lt"/>
                <a:cs typeface="+mn-cs"/>
              </a:rPr>
              <a:t>!)  </a:t>
            </a:r>
          </a:p>
          <a:p>
            <a:pPr marL="711200" lvl="1" indent="-360363" eaLnBrk="0" hangingPunct="0">
              <a:spcAft>
                <a:spcPts val="600"/>
              </a:spcAft>
              <a:buSzPct val="90000"/>
              <a:buBlip>
                <a:blip r:embed="rId4"/>
              </a:buBlip>
            </a:pPr>
            <a:endParaRPr lang="en-US" u="none" dirty="0">
              <a:latin typeface="+mn-lt"/>
              <a:cs typeface="+mn-cs"/>
            </a:endParaRPr>
          </a:p>
          <a:p>
            <a:pPr marL="711200" lvl="1" indent="-360363" eaLnBrk="0" hangingPunct="0">
              <a:spcAft>
                <a:spcPts val="600"/>
              </a:spcAft>
              <a:buSzPct val="90000"/>
              <a:buBlip>
                <a:blip r:embed="rId4"/>
              </a:buBlip>
            </a:pPr>
            <a:endParaRPr lang="en-US" u="none" dirty="0">
              <a:latin typeface="+mn-lt"/>
              <a:cs typeface="+mn-cs"/>
            </a:endParaRPr>
          </a:p>
        </p:txBody>
      </p:sp>
      <p:sp>
        <p:nvSpPr>
          <p:cNvPr id="3" name="Rectangle 2"/>
          <p:cNvSpPr/>
          <p:nvPr/>
        </p:nvSpPr>
        <p:spPr>
          <a:xfrm>
            <a:off x="5766310" y="738975"/>
            <a:ext cx="2363593" cy="369332"/>
          </a:xfrm>
          <a:prstGeom prst="rect">
            <a:avLst/>
          </a:prstGeom>
          <a:solidFill>
            <a:schemeClr val="bg1"/>
          </a:solidFill>
          <a:ln>
            <a:solidFill>
              <a:srgbClr val="FF0000"/>
            </a:solidFill>
          </a:ln>
        </p:spPr>
        <p:txBody>
          <a:bodyPr wrap="square">
            <a:spAutoFit/>
          </a:bodyPr>
          <a:lstStyle/>
          <a:p>
            <a:r>
              <a:rPr lang="en-US" sz="1800" i="1" u="none" dirty="0" smtClean="0">
                <a:solidFill>
                  <a:srgbClr val="FF0000"/>
                </a:solidFill>
              </a:rPr>
              <a:t>* Also industrial level </a:t>
            </a:r>
            <a:endParaRPr lang="fr-FR" sz="1200" dirty="0"/>
          </a:p>
        </p:txBody>
      </p:sp>
      <p:pic>
        <p:nvPicPr>
          <p:cNvPr id="5" name="Image 4"/>
          <p:cNvPicPr>
            <a:picLocks noChangeAspect="1"/>
          </p:cNvPicPr>
          <p:nvPr/>
        </p:nvPicPr>
        <p:blipFill>
          <a:blip r:embed="rId5"/>
          <a:stretch>
            <a:fillRect/>
          </a:stretch>
        </p:blipFill>
        <p:spPr>
          <a:xfrm>
            <a:off x="6658856" y="2802701"/>
            <a:ext cx="1930508" cy="1452985"/>
          </a:xfrm>
          <a:prstGeom prst="rect">
            <a:avLst/>
          </a:prstGeom>
        </p:spPr>
      </p:pic>
      <p:pic>
        <p:nvPicPr>
          <p:cNvPr id="6" name="Image 5"/>
          <p:cNvPicPr>
            <a:picLocks noChangeAspect="1"/>
          </p:cNvPicPr>
          <p:nvPr/>
        </p:nvPicPr>
        <p:blipFill>
          <a:blip r:embed="rId6"/>
          <a:stretch>
            <a:fillRect/>
          </a:stretch>
        </p:blipFill>
        <p:spPr>
          <a:xfrm>
            <a:off x="6687547" y="4322030"/>
            <a:ext cx="1917540" cy="1450774"/>
          </a:xfrm>
          <a:prstGeom prst="rect">
            <a:avLst/>
          </a:prstGeom>
        </p:spPr>
      </p:pic>
      <p:sp>
        <p:nvSpPr>
          <p:cNvPr id="35" name="Text Box 13"/>
          <p:cNvSpPr txBox="1">
            <a:spLocks noChangeArrowheads="1"/>
          </p:cNvSpPr>
          <p:nvPr/>
        </p:nvSpPr>
        <p:spPr bwMode="auto">
          <a:xfrm>
            <a:off x="6595107" y="5945160"/>
            <a:ext cx="219714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0000"/>
              </a:lnSpc>
              <a:spcBef>
                <a:spcPct val="20000"/>
              </a:spcBef>
            </a:pPr>
            <a:r>
              <a:rPr lang="en-US" sz="1200" i="1" u="none" dirty="0" smtClean="0">
                <a:solidFill>
                  <a:srgbClr val="0000FF"/>
                </a:solidFill>
                <a:latin typeface="Arial" charset="0"/>
                <a:cs typeface="+mn-cs"/>
              </a:rPr>
              <a:t>[Curtesy W.&amp; X. Singer </a:t>
            </a:r>
            <a:r>
              <a:rPr lang="en-US" sz="1200" i="1" u="none" dirty="0" err="1" smtClean="0">
                <a:solidFill>
                  <a:srgbClr val="0000FF"/>
                </a:solidFill>
                <a:latin typeface="Arial" charset="0"/>
                <a:cs typeface="+mn-cs"/>
              </a:rPr>
              <a:t>Desy</a:t>
            </a:r>
            <a:r>
              <a:rPr lang="en-US" sz="1200" i="1" u="none" dirty="0" smtClean="0">
                <a:solidFill>
                  <a:srgbClr val="0000FF"/>
                </a:solidFill>
                <a:latin typeface="Arial" charset="0"/>
                <a:cs typeface="+mn-cs"/>
              </a:rPr>
              <a:t>]</a:t>
            </a:r>
            <a:endParaRPr lang="en-US" sz="1200" i="1" u="none" dirty="0">
              <a:solidFill>
                <a:srgbClr val="0000FF"/>
              </a:solidFill>
              <a:latin typeface="Arial" charset="0"/>
              <a:cs typeface="+mn-cs"/>
            </a:endParaRPr>
          </a:p>
        </p:txBody>
      </p:sp>
      <p:sp>
        <p:nvSpPr>
          <p:cNvPr id="7" name="ZoneTexte 6"/>
          <p:cNvSpPr txBox="1"/>
          <p:nvPr/>
        </p:nvSpPr>
        <p:spPr>
          <a:xfrm>
            <a:off x="8213242" y="5463789"/>
            <a:ext cx="473206" cy="215444"/>
          </a:xfrm>
          <a:prstGeom prst="rect">
            <a:avLst/>
          </a:prstGeom>
          <a:noFill/>
        </p:spPr>
        <p:txBody>
          <a:bodyPr wrap="none" rtlCol="0">
            <a:spAutoFit/>
          </a:bodyPr>
          <a:lstStyle/>
          <a:p>
            <a:r>
              <a:rPr lang="fr-FR" sz="800" u="none" dirty="0" smtClean="0">
                <a:solidFill>
                  <a:srgbClr val="FF0000"/>
                </a:solidFill>
              </a:rPr>
              <a:t>20 µm</a:t>
            </a:r>
            <a:endParaRPr lang="fr-FR" sz="800" u="none" dirty="0">
              <a:solidFill>
                <a:srgbClr val="FF0000"/>
              </a:solidFill>
            </a:endParaRPr>
          </a:p>
        </p:txBody>
      </p:sp>
      <p:cxnSp>
        <p:nvCxnSpPr>
          <p:cNvPr id="9" name="Connecteur droit avec flèche 8"/>
          <p:cNvCxnSpPr/>
          <p:nvPr/>
        </p:nvCxnSpPr>
        <p:spPr>
          <a:xfrm>
            <a:off x="8337364" y="5728672"/>
            <a:ext cx="252000"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12"/>
          </p:nvPr>
        </p:nvSpPr>
        <p:spPr/>
        <p:txBody>
          <a:bodyPr/>
          <a:lstStyle/>
          <a:p>
            <a:r>
              <a:rPr lang="fr-FR" smtClean="0"/>
              <a:t>C.Z. Antoine-TTC Meeting- RIKEN</a:t>
            </a:r>
            <a:endParaRPr lang="fr-FR" dirty="0"/>
          </a:p>
        </p:txBody>
      </p:sp>
      <p:sp>
        <p:nvSpPr>
          <p:cNvPr id="8" name="Espace réservé du numéro de diapositive 7"/>
          <p:cNvSpPr>
            <a:spLocks noGrp="1"/>
          </p:cNvSpPr>
          <p:nvPr>
            <p:ph type="sldNum" sz="quarter" idx="4"/>
          </p:nvPr>
        </p:nvSpPr>
        <p:spPr/>
        <p:txBody>
          <a:bodyPr/>
          <a:lstStyle/>
          <a:p>
            <a:pPr algn="ctr" fontAlgn="auto">
              <a:spcBef>
                <a:spcPts val="0"/>
              </a:spcBef>
              <a:spcAft>
                <a:spcPts val="0"/>
              </a:spcAft>
            </a:pPr>
            <a:r>
              <a:rPr lang="fr-FR" u="none" dirty="0" smtClean="0">
                <a:latin typeface="Arial"/>
                <a:cs typeface="+mn-cs"/>
              </a:rPr>
              <a:t>|  </a:t>
            </a:r>
            <a:fld id="{AEFB9B6D-867A-40B8-ACB0-35CC9F272C9C}" type="slidenum">
              <a:rPr lang="fr-FR" u="none" smtClean="0">
                <a:latin typeface="Arial"/>
                <a:cs typeface="+mn-cs"/>
              </a:rPr>
              <a:pPr algn="ctr" fontAlgn="auto">
                <a:spcBef>
                  <a:spcPts val="0"/>
                </a:spcBef>
                <a:spcAft>
                  <a:spcPts val="0"/>
                </a:spcAft>
              </a:pPr>
              <a:t>2</a:t>
            </a:fld>
            <a:endParaRPr lang="fr-FR" u="none" dirty="0">
              <a:latin typeface="Arial"/>
              <a:cs typeface="+mn-cs"/>
            </a:endParaRPr>
          </a:p>
        </p:txBody>
      </p:sp>
      <p:sp>
        <p:nvSpPr>
          <p:cNvPr id="10" name="Espace réservé de la date 9"/>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56466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eaLnBrk="1" fontAlgn="auto" hangingPunct="1">
              <a:spcAft>
                <a:spcPts val="0"/>
              </a:spcAft>
              <a:defRPr/>
            </a:pPr>
            <a:r>
              <a:rPr lang="en-US" sz="2400" noProof="0" dirty="0" smtClean="0"/>
              <a:t/>
            </a:r>
            <a:br>
              <a:rPr lang="en-US" sz="2400" noProof="0" dirty="0" smtClean="0"/>
            </a:br>
            <a:endParaRPr lang="en-US" noProof="0" dirty="0"/>
          </a:p>
        </p:txBody>
      </p:sp>
      <p:sp>
        <p:nvSpPr>
          <p:cNvPr id="7" name="Espace réservé du texte 6"/>
          <p:cNvSpPr>
            <a:spLocks noGrp="1"/>
          </p:cNvSpPr>
          <p:nvPr>
            <p:ph type="body" idx="1"/>
          </p:nvPr>
        </p:nvSpPr>
        <p:spPr>
          <a:xfrm>
            <a:off x="4590162" y="173646"/>
            <a:ext cx="4426286" cy="1368153"/>
          </a:xfrm>
        </p:spPr>
        <p:txBody>
          <a:bodyPr rtlCol="0" anchor="ctr">
            <a:noAutofit/>
          </a:bodyPr>
          <a:lstStyle/>
          <a:p>
            <a:pPr>
              <a:defRPr/>
            </a:pPr>
            <a:r>
              <a:rPr lang="en-US" sz="2400" b="1" cap="all" dirty="0" smtClean="0"/>
              <a:t>Tutorials </a:t>
            </a:r>
            <a:r>
              <a:rPr lang="en-US" sz="2400" b="1" cap="all" dirty="0"/>
              <a:t>in </a:t>
            </a:r>
            <a:r>
              <a:rPr lang="en-US" sz="2400" b="1" cap="all" dirty="0" smtClean="0"/>
              <a:t>metallurgy</a:t>
            </a:r>
            <a:endParaRPr lang="en-US" sz="2400" b="1" cap="all" dirty="0"/>
          </a:p>
          <a:p>
            <a:pPr eaLnBrk="1" fontAlgn="auto" hangingPunct="1">
              <a:spcBef>
                <a:spcPts val="0"/>
              </a:spcBef>
              <a:buFont typeface="Arial" pitchFamily="34" charset="0"/>
              <a:buNone/>
              <a:defRPr/>
            </a:pPr>
            <a:endParaRPr lang="en-US" sz="2400" b="1" cap="all" dirty="0" smtClean="0">
              <a:latin typeface="+mj-lt"/>
              <a:ea typeface="+mj-ea"/>
              <a:cs typeface="+mj-cs"/>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119" y="1412776"/>
            <a:ext cx="3306818" cy="470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716016" y="1257504"/>
            <a:ext cx="2304256" cy="830997"/>
          </a:xfrm>
          <a:prstGeom prst="rect">
            <a:avLst/>
          </a:prstGeom>
          <a:solidFill>
            <a:schemeClr val="bg1"/>
          </a:solidFill>
          <a:ln>
            <a:solidFill>
              <a:srgbClr val="FF0000"/>
            </a:solidFill>
          </a:ln>
        </p:spPr>
        <p:txBody>
          <a:bodyPr wrap="square" rtlCol="0">
            <a:spAutoFit/>
          </a:bodyPr>
          <a:lstStyle/>
          <a:p>
            <a:r>
              <a:rPr lang="en-US" sz="1200" u="none" dirty="0" smtClean="0"/>
              <a:t>EUCARD-CERN Monographs </a:t>
            </a:r>
          </a:p>
          <a:p>
            <a:r>
              <a:rPr lang="en-US" sz="1200" u="none" dirty="0" smtClean="0"/>
              <a:t>Volume # 12, pdf version:</a:t>
            </a:r>
          </a:p>
          <a:p>
            <a:r>
              <a:rPr lang="en-US" sz="1200" u="none" dirty="0">
                <a:hlinkClick r:id="rId4"/>
              </a:rPr>
              <a:t>http://cds.cern.ch/record/1472363/files/?</a:t>
            </a:r>
            <a:r>
              <a:rPr lang="en-US" sz="1200" u="none" dirty="0" smtClean="0">
                <a:hlinkClick r:id="rId4"/>
              </a:rPr>
              <a:t>ln=fr</a:t>
            </a:r>
            <a:r>
              <a:rPr lang="en-US" sz="1200" u="none" dirty="0" smtClean="0"/>
              <a:t>  </a:t>
            </a:r>
            <a:endParaRPr lang="en-US" sz="1200" u="none" dirty="0"/>
          </a:p>
        </p:txBody>
      </p:sp>
      <p:sp>
        <p:nvSpPr>
          <p:cNvPr id="3" name="Rectangle 2"/>
          <p:cNvSpPr/>
          <p:nvPr/>
        </p:nvSpPr>
        <p:spPr>
          <a:xfrm>
            <a:off x="278763" y="260648"/>
            <a:ext cx="4248472" cy="6047809"/>
          </a:xfrm>
          <a:prstGeom prst="rect">
            <a:avLst/>
          </a:prstGeom>
          <a:solidFill>
            <a:schemeClr val="bg1"/>
          </a:solidFill>
          <a:ln>
            <a:solidFill>
              <a:srgbClr val="FF0000"/>
            </a:solidFill>
          </a:ln>
        </p:spPr>
        <p:txBody>
          <a:bodyPr wrap="square">
            <a:spAutoFit/>
          </a:bodyPr>
          <a:lstStyle/>
          <a:p>
            <a:pPr marL="360363" lvl="1" indent="-360363" fontAlgn="auto">
              <a:lnSpc>
                <a:spcPct val="150000"/>
              </a:lnSpc>
              <a:spcBef>
                <a:spcPts val="0"/>
              </a:spcBef>
              <a:spcAft>
                <a:spcPts val="0"/>
              </a:spcAft>
              <a:buSzPct val="90000"/>
              <a:buBlip>
                <a:blip r:embed="rId5"/>
              </a:buBlip>
            </a:pPr>
            <a:r>
              <a:rPr lang="en-US" u="none" dirty="0" smtClean="0">
                <a:solidFill>
                  <a:prstClr val="black"/>
                </a:solidFill>
                <a:latin typeface="Arial"/>
                <a:cs typeface="+mn-cs"/>
              </a:rPr>
              <a:t>See also :</a:t>
            </a:r>
            <a:endParaRPr lang="en-US" u="none" dirty="0">
              <a:solidFill>
                <a:prstClr val="black"/>
              </a:solidFill>
              <a:latin typeface="Arial"/>
              <a:cs typeface="+mn-cs"/>
            </a:endParaRPr>
          </a:p>
          <a:p>
            <a:pPr marL="449263" lvl="3" indent="-238125" fontAlgn="auto">
              <a:lnSpc>
                <a:spcPct val="150000"/>
              </a:lnSpc>
              <a:spcBef>
                <a:spcPts val="0"/>
              </a:spcBef>
              <a:spcAft>
                <a:spcPts val="0"/>
              </a:spcAft>
              <a:buClr>
                <a:srgbClr val="666666"/>
              </a:buClr>
              <a:buSzPct val="36000"/>
              <a:buBlip>
                <a:blip r:embed="rId6"/>
              </a:buBlip>
            </a:pPr>
            <a:r>
              <a:rPr lang="en-US" sz="1100" u="none" dirty="0">
                <a:solidFill>
                  <a:srgbClr val="666666"/>
                </a:solidFill>
                <a:latin typeface="Arial"/>
                <a:cs typeface="+mn-cs"/>
              </a:rPr>
              <a:t>Singer, W. (2009). </a:t>
            </a:r>
            <a:r>
              <a:rPr lang="en-US" sz="1100" u="none" dirty="0">
                <a:solidFill>
                  <a:srgbClr val="666666"/>
                </a:solidFill>
                <a:latin typeface="Arial"/>
                <a:cs typeface="+mn-cs"/>
                <a:hlinkClick r:id="rId7"/>
              </a:rPr>
              <a:t>SC Cavities: Material, Fabrication and QA</a:t>
            </a:r>
            <a:r>
              <a:rPr lang="en-US" sz="1100" u="none" dirty="0">
                <a:solidFill>
                  <a:srgbClr val="666666"/>
                </a:solidFill>
                <a:latin typeface="Arial"/>
                <a:cs typeface="+mn-cs"/>
              </a:rPr>
              <a:t>. SRF 2009 Tutorials</a:t>
            </a:r>
            <a:r>
              <a:rPr lang="en-US" sz="1100" u="none" dirty="0" smtClean="0">
                <a:solidFill>
                  <a:srgbClr val="666666"/>
                </a:solidFill>
                <a:latin typeface="Arial"/>
                <a:cs typeface="+mn-cs"/>
              </a:rPr>
              <a:t>.</a:t>
            </a:r>
          </a:p>
          <a:p>
            <a:pPr marL="449263" lvl="3" indent="-238125" fontAlgn="auto">
              <a:lnSpc>
                <a:spcPct val="150000"/>
              </a:lnSpc>
              <a:spcBef>
                <a:spcPts val="0"/>
              </a:spcBef>
              <a:spcAft>
                <a:spcPts val="0"/>
              </a:spcAft>
              <a:buClr>
                <a:srgbClr val="666666"/>
              </a:buClr>
              <a:buSzPct val="36000"/>
              <a:buBlip>
                <a:blip r:embed="rId6"/>
              </a:buBlip>
            </a:pPr>
            <a:r>
              <a:rPr lang="en-US" sz="1100" u="none" dirty="0">
                <a:solidFill>
                  <a:srgbClr val="666666"/>
                </a:solidFill>
                <a:latin typeface="Arial"/>
                <a:cs typeface="+mn-cs"/>
              </a:rPr>
              <a:t>Singer, W. (2015). "SRF Cavity Fabrication and Materials." </a:t>
            </a:r>
            <a:r>
              <a:rPr lang="en-US" sz="1100" u="none" dirty="0" err="1">
                <a:solidFill>
                  <a:srgbClr val="666666"/>
                </a:solidFill>
                <a:latin typeface="Arial"/>
                <a:cs typeface="+mn-cs"/>
                <a:hlinkClick r:id="rId8"/>
              </a:rPr>
              <a:t>arXiv</a:t>
            </a:r>
            <a:r>
              <a:rPr lang="en-US" sz="1100" u="none" dirty="0">
                <a:solidFill>
                  <a:srgbClr val="666666"/>
                </a:solidFill>
                <a:latin typeface="Arial"/>
                <a:cs typeface="+mn-cs"/>
                <a:hlinkClick r:id="rId8"/>
              </a:rPr>
              <a:t> preprint arXiv:1501.07142</a:t>
            </a:r>
            <a:r>
              <a:rPr lang="en-US" sz="1100" u="none" dirty="0" smtClean="0">
                <a:solidFill>
                  <a:srgbClr val="666666"/>
                </a:solidFill>
                <a:latin typeface="Arial"/>
                <a:cs typeface="+mn-cs"/>
                <a:hlinkClick r:id="rId8"/>
              </a:rPr>
              <a:t>.</a:t>
            </a:r>
            <a:endParaRPr lang="en-US" sz="1100" u="none" dirty="0" smtClean="0">
              <a:solidFill>
                <a:srgbClr val="666666"/>
              </a:solidFill>
              <a:latin typeface="Arial"/>
              <a:cs typeface="+mn-cs"/>
            </a:endParaRPr>
          </a:p>
          <a:p>
            <a:pPr marL="449263" lvl="3" indent="-238125" fontAlgn="auto">
              <a:lnSpc>
                <a:spcPct val="150000"/>
              </a:lnSpc>
              <a:spcBef>
                <a:spcPts val="0"/>
              </a:spcBef>
              <a:spcAft>
                <a:spcPts val="0"/>
              </a:spcAft>
              <a:buClr>
                <a:srgbClr val="666666"/>
              </a:buClr>
              <a:buSzPct val="36000"/>
              <a:buBlip>
                <a:blip r:embed="rId6"/>
              </a:buBlip>
            </a:pPr>
            <a:r>
              <a:rPr lang="en-US" sz="1100" u="none" dirty="0">
                <a:solidFill>
                  <a:srgbClr val="666666"/>
                </a:solidFill>
                <a:latin typeface="Arial"/>
                <a:cs typeface="+mn-cs"/>
              </a:rPr>
              <a:t>Antoine, </a:t>
            </a:r>
            <a:r>
              <a:rPr lang="en-US" sz="1100" u="none" dirty="0" smtClean="0">
                <a:solidFill>
                  <a:srgbClr val="666666"/>
                </a:solidFill>
                <a:latin typeface="Arial"/>
                <a:cs typeface="+mn-cs"/>
              </a:rPr>
              <a:t>C.Z,, </a:t>
            </a:r>
            <a:r>
              <a:rPr lang="en-US" sz="1100" u="none" dirty="0">
                <a:solidFill>
                  <a:srgbClr val="666666"/>
                </a:solidFill>
                <a:latin typeface="Arial"/>
                <a:cs typeface="+mn-cs"/>
              </a:rPr>
              <a:t>et al. (2011). </a:t>
            </a:r>
            <a:r>
              <a:rPr lang="en-US" sz="1100" u="none" dirty="0" smtClean="0">
                <a:solidFill>
                  <a:srgbClr val="666666"/>
                </a:solidFill>
                <a:latin typeface="Arial"/>
                <a:cs typeface="+mn-cs"/>
              </a:rPr>
              <a:t>“</a:t>
            </a:r>
            <a:r>
              <a:rPr lang="en-US" sz="1100" u="none" dirty="0" smtClean="0">
                <a:solidFill>
                  <a:srgbClr val="666666"/>
                </a:solidFill>
                <a:latin typeface="Arial"/>
                <a:cs typeface="+mn-cs"/>
                <a:hlinkClick r:id="rId9"/>
              </a:rPr>
              <a:t>Physical </a:t>
            </a:r>
            <a:r>
              <a:rPr lang="en-US" sz="1100" u="none" dirty="0">
                <a:solidFill>
                  <a:srgbClr val="666666"/>
                </a:solidFill>
                <a:latin typeface="Arial"/>
                <a:cs typeface="+mn-cs"/>
                <a:hlinkClick r:id="rId9"/>
              </a:rPr>
              <a:t>Properties of Niobium and Specifications for Fabrication of Superconducting </a:t>
            </a:r>
            <a:r>
              <a:rPr lang="en-US" sz="1100" u="none" dirty="0" smtClean="0">
                <a:solidFill>
                  <a:srgbClr val="666666"/>
                </a:solidFill>
                <a:latin typeface="Arial"/>
                <a:cs typeface="+mn-cs"/>
                <a:hlinkClick r:id="rId9"/>
              </a:rPr>
              <a:t>Cavities</a:t>
            </a:r>
            <a:r>
              <a:rPr lang="en-US" sz="1100" u="none" dirty="0" smtClean="0">
                <a:solidFill>
                  <a:srgbClr val="666666"/>
                </a:solidFill>
                <a:latin typeface="Arial"/>
                <a:cs typeface="+mn-cs"/>
              </a:rPr>
              <a:t>” </a:t>
            </a:r>
            <a:r>
              <a:rPr lang="en-US" sz="1100" u="none" dirty="0" err="1" smtClean="0">
                <a:solidFill>
                  <a:srgbClr val="666666"/>
                </a:solidFill>
                <a:latin typeface="Arial"/>
                <a:cs typeface="+mn-cs"/>
              </a:rPr>
              <a:t>Fermilab</a:t>
            </a:r>
            <a:r>
              <a:rPr lang="en-US" sz="1100" u="none" dirty="0" smtClean="0">
                <a:solidFill>
                  <a:srgbClr val="666666"/>
                </a:solidFill>
                <a:latin typeface="Arial"/>
                <a:cs typeface="+mn-cs"/>
              </a:rPr>
              <a:t> Technical </a:t>
            </a:r>
            <a:r>
              <a:rPr lang="en-US" sz="1100" u="none" dirty="0">
                <a:solidFill>
                  <a:srgbClr val="666666"/>
                </a:solidFill>
                <a:latin typeface="Arial"/>
                <a:cs typeface="+mn-cs"/>
              </a:rPr>
              <a:t>Division </a:t>
            </a:r>
            <a:r>
              <a:rPr lang="en-US" sz="1100" u="none" dirty="0" smtClean="0">
                <a:solidFill>
                  <a:srgbClr val="666666"/>
                </a:solidFill>
                <a:latin typeface="Arial"/>
                <a:cs typeface="+mn-cs"/>
              </a:rPr>
              <a:t>Note TD-06-048</a:t>
            </a:r>
          </a:p>
          <a:p>
            <a:pPr marL="449263" lvl="3" indent="-238125" fontAlgn="auto">
              <a:lnSpc>
                <a:spcPct val="150000"/>
              </a:lnSpc>
              <a:spcBef>
                <a:spcPts val="0"/>
              </a:spcBef>
              <a:spcAft>
                <a:spcPts val="0"/>
              </a:spcAft>
              <a:buClr>
                <a:srgbClr val="666666"/>
              </a:buClr>
              <a:buSzPct val="36000"/>
              <a:buBlip>
                <a:blip r:embed="rId6"/>
              </a:buBlip>
            </a:pPr>
            <a:r>
              <a:rPr lang="en-US" sz="1100" u="none" dirty="0" smtClean="0">
                <a:solidFill>
                  <a:srgbClr val="666666"/>
                </a:solidFill>
                <a:latin typeface="Arial"/>
                <a:cs typeface="+mn-cs"/>
              </a:rPr>
              <a:t>Antoine, C.Z.  </a:t>
            </a:r>
            <a:r>
              <a:rPr lang="en-US" sz="1100" u="none" dirty="0" smtClean="0">
                <a:solidFill>
                  <a:srgbClr val="666666"/>
                </a:solidFill>
                <a:latin typeface="Arial"/>
                <a:cs typeface="+mn-cs"/>
                <a:hlinkClick r:id="rId10"/>
              </a:rPr>
              <a:t>Material and surface aspect in SRF technology </a:t>
            </a:r>
            <a:r>
              <a:rPr lang="en-US" sz="1100" u="none" dirty="0" smtClean="0">
                <a:solidFill>
                  <a:srgbClr val="666666"/>
                </a:solidFill>
                <a:latin typeface="Arial"/>
                <a:cs typeface="+mn-cs"/>
              </a:rPr>
              <a:t>, SRF2011 tutorial + </a:t>
            </a:r>
            <a:r>
              <a:rPr lang="fr-FR" sz="1100" dirty="0" smtClean="0">
                <a:hlinkClick r:id="rId11" tooltip="T_2013_04 _Erice tutorial.pptx"/>
              </a:rPr>
              <a:t>T_2013_04 </a:t>
            </a:r>
            <a:r>
              <a:rPr lang="fr-FR" sz="1100" dirty="0">
                <a:hlinkClick r:id="rId11" tooltip="T_2013_04 _Erice tutorial.pptx"/>
              </a:rPr>
              <a:t>_Erice </a:t>
            </a:r>
            <a:r>
              <a:rPr lang="fr-FR" sz="1100" dirty="0" smtClean="0">
                <a:hlinkClick r:id="rId11" tooltip="T_2013_04 _Erice tutorial.pptx"/>
              </a:rPr>
              <a:t>tutorial.pptx</a:t>
            </a:r>
            <a:r>
              <a:rPr lang="fr-FR" sz="1100" dirty="0" smtClean="0"/>
              <a:t> </a:t>
            </a:r>
            <a:r>
              <a:rPr lang="fr-FR" sz="1100" u="none" dirty="0" smtClean="0"/>
              <a:t>+ </a:t>
            </a:r>
            <a:r>
              <a:rPr lang="fr-FR" sz="1100" dirty="0" smtClean="0">
                <a:hlinkClick r:id="rId12" tooltip="T_2013_04 _Tutorial ess.pptx"/>
              </a:rPr>
              <a:t>T_2013_04 _Tutorial ess.pptx</a:t>
            </a:r>
            <a:endParaRPr lang="fr-FR" sz="1100" dirty="0" smtClean="0"/>
          </a:p>
          <a:p>
            <a:pPr marL="449263" lvl="3" indent="-238125" fontAlgn="auto">
              <a:lnSpc>
                <a:spcPct val="150000"/>
              </a:lnSpc>
              <a:spcBef>
                <a:spcPts val="0"/>
              </a:spcBef>
              <a:spcAft>
                <a:spcPts val="0"/>
              </a:spcAft>
              <a:buClr>
                <a:srgbClr val="666666"/>
              </a:buClr>
              <a:buSzPct val="36000"/>
              <a:buBlip>
                <a:blip r:embed="rId6"/>
              </a:buBlip>
            </a:pPr>
            <a:r>
              <a:rPr lang="fr-FR" sz="1100" u="none" dirty="0" err="1" smtClean="0"/>
              <a:t>general</a:t>
            </a:r>
            <a:r>
              <a:rPr lang="fr-FR" sz="1100" u="none" dirty="0" smtClean="0"/>
              <a:t> </a:t>
            </a:r>
            <a:r>
              <a:rPr lang="fr-FR" sz="1100" u="none" dirty="0" err="1" smtClean="0"/>
              <a:t>see</a:t>
            </a:r>
            <a:r>
              <a:rPr lang="fr-FR" sz="1100" u="none" dirty="0" smtClean="0"/>
              <a:t> </a:t>
            </a:r>
            <a:r>
              <a:rPr lang="fr-FR" sz="1100" u="none" dirty="0" err="1" smtClean="0"/>
              <a:t>e,g</a:t>
            </a:r>
            <a:r>
              <a:rPr lang="fr-FR" sz="1100" u="none" dirty="0" smtClean="0"/>
              <a:t>,: </a:t>
            </a:r>
            <a:r>
              <a:rPr lang="fr-FR" sz="1100" dirty="0" smtClean="0">
                <a:hlinkClick r:id="rId13"/>
              </a:rPr>
              <a:t>http</a:t>
            </a:r>
            <a:r>
              <a:rPr lang="fr-FR" sz="1100" dirty="0">
                <a:hlinkClick r:id="rId13"/>
              </a:rPr>
              <a:t>://slideplayer.com/slide/4969419</a:t>
            </a:r>
            <a:r>
              <a:rPr lang="fr-FR" sz="1100" dirty="0" smtClean="0">
                <a:hlinkClick r:id="rId13"/>
              </a:rPr>
              <a:t>/</a:t>
            </a:r>
            <a:r>
              <a:rPr lang="fr-FR" sz="1100" dirty="0" smtClean="0"/>
              <a:t> </a:t>
            </a:r>
            <a:endParaRPr lang="fr-FR" sz="1100" dirty="0"/>
          </a:p>
          <a:p>
            <a:pPr marL="360363" lvl="1" indent="-360363" fontAlgn="auto">
              <a:lnSpc>
                <a:spcPct val="150000"/>
              </a:lnSpc>
              <a:spcBef>
                <a:spcPts val="0"/>
              </a:spcBef>
              <a:spcAft>
                <a:spcPts val="0"/>
              </a:spcAft>
              <a:buSzPct val="90000"/>
              <a:buBlip>
                <a:blip r:embed="rId5"/>
              </a:buBlip>
            </a:pPr>
            <a:r>
              <a:rPr lang="en-US" u="none" dirty="0" smtClean="0">
                <a:solidFill>
                  <a:prstClr val="black"/>
                </a:solidFill>
                <a:latin typeface="Arial"/>
              </a:rPr>
              <a:t>Recent advanced papers:</a:t>
            </a:r>
            <a:endParaRPr lang="en-US" u="none" dirty="0">
              <a:solidFill>
                <a:prstClr val="black"/>
              </a:solidFill>
              <a:latin typeface="Arial"/>
            </a:endParaRPr>
          </a:p>
          <a:p>
            <a:pPr marL="449263" lvl="3" indent="-238125" eaLnBrk="0" fontAlgn="auto" hangingPunct="0">
              <a:lnSpc>
                <a:spcPct val="150000"/>
              </a:lnSpc>
              <a:spcBef>
                <a:spcPts val="0"/>
              </a:spcBef>
              <a:spcAft>
                <a:spcPts val="0"/>
              </a:spcAft>
              <a:buClr>
                <a:srgbClr val="666666"/>
              </a:buClr>
              <a:buSzPct val="36000"/>
              <a:buBlip>
                <a:blip r:embed="rId6"/>
              </a:buBlip>
            </a:pPr>
            <a:r>
              <a:rPr lang="en-US" sz="1100" u="none" dirty="0">
                <a:solidFill>
                  <a:srgbClr val="666666"/>
                </a:solidFill>
                <a:latin typeface="Arial"/>
                <a:cs typeface="+mn-cs"/>
              </a:rPr>
              <a:t>Srinivasan, R., et al. (2009). </a:t>
            </a:r>
            <a:r>
              <a:rPr lang="en-US" sz="900" u="none" dirty="0">
                <a:solidFill>
                  <a:srgbClr val="666666"/>
                </a:solidFill>
                <a:latin typeface="Arial"/>
                <a:cs typeface="+mn-cs"/>
              </a:rPr>
              <a:t>"Orientation effect on recovery and recrystallization of cold rolled niobium single crystals." Materials Science and Engineering: A 507(1): 179-189.</a:t>
            </a:r>
          </a:p>
          <a:p>
            <a:pPr marL="449263" lvl="3" indent="-238125" eaLnBrk="0" fontAlgn="auto" hangingPunct="0">
              <a:lnSpc>
                <a:spcPct val="150000"/>
              </a:lnSpc>
              <a:spcBef>
                <a:spcPts val="0"/>
              </a:spcBef>
              <a:spcAft>
                <a:spcPts val="0"/>
              </a:spcAft>
              <a:buClr>
                <a:srgbClr val="666666"/>
              </a:buClr>
              <a:buSzPct val="36000"/>
              <a:buBlip>
                <a:blip r:embed="rId6"/>
              </a:buBlip>
            </a:pPr>
            <a:r>
              <a:rPr lang="en-US" sz="1100" u="none" dirty="0" err="1">
                <a:solidFill>
                  <a:srgbClr val="666666"/>
                </a:solidFill>
                <a:latin typeface="Arial"/>
                <a:cs typeface="+mn-cs"/>
              </a:rPr>
              <a:t>Bieler</a:t>
            </a:r>
            <a:r>
              <a:rPr lang="en-US" sz="1100" u="none" dirty="0">
                <a:solidFill>
                  <a:srgbClr val="666666"/>
                </a:solidFill>
                <a:latin typeface="Arial"/>
                <a:cs typeface="+mn-cs"/>
              </a:rPr>
              <a:t>, T., et al. (2010). </a:t>
            </a:r>
            <a:r>
              <a:rPr lang="en-US" sz="900" u="none" dirty="0">
                <a:solidFill>
                  <a:srgbClr val="666666"/>
                </a:solidFill>
                <a:latin typeface="Arial"/>
                <a:cs typeface="+mn-cs"/>
              </a:rPr>
              <a:t>"Physical and mechanical metallurgy of high purity </a:t>
            </a:r>
            <a:r>
              <a:rPr lang="en-US" sz="900" u="none" dirty="0" err="1">
                <a:solidFill>
                  <a:srgbClr val="666666"/>
                </a:solidFill>
                <a:latin typeface="Arial"/>
                <a:cs typeface="+mn-cs"/>
              </a:rPr>
              <a:t>Nb</a:t>
            </a:r>
            <a:r>
              <a:rPr lang="en-US" sz="900" u="none" dirty="0">
                <a:solidFill>
                  <a:srgbClr val="666666"/>
                </a:solidFill>
                <a:latin typeface="Arial"/>
                <a:cs typeface="+mn-cs"/>
              </a:rPr>
              <a:t> for accelerator cavities." Physical Review Special Topics-Accelerators and Beams 13(3): 031002</a:t>
            </a:r>
            <a:r>
              <a:rPr lang="en-US" sz="1100" u="none" dirty="0">
                <a:solidFill>
                  <a:srgbClr val="666666"/>
                </a:solidFill>
                <a:latin typeface="Arial"/>
                <a:cs typeface="+mn-cs"/>
              </a:rPr>
              <a:t>.</a:t>
            </a:r>
          </a:p>
          <a:p>
            <a:pPr marL="449263" lvl="3" indent="-238125" eaLnBrk="0" fontAlgn="auto" hangingPunct="0">
              <a:lnSpc>
                <a:spcPct val="150000"/>
              </a:lnSpc>
              <a:spcBef>
                <a:spcPts val="0"/>
              </a:spcBef>
              <a:spcAft>
                <a:spcPts val="0"/>
              </a:spcAft>
              <a:buClr>
                <a:srgbClr val="666666"/>
              </a:buClr>
              <a:buSzPct val="36000"/>
              <a:buBlip>
                <a:blip r:embed="rId6"/>
              </a:buBlip>
            </a:pPr>
            <a:r>
              <a:rPr lang="en-US" sz="1100" u="none" dirty="0">
                <a:solidFill>
                  <a:srgbClr val="666666"/>
                </a:solidFill>
                <a:latin typeface="Arial"/>
                <a:cs typeface="+mn-cs"/>
              </a:rPr>
              <a:t>Sung, Z.-H., et al. (2017). </a:t>
            </a:r>
            <a:r>
              <a:rPr lang="en-US" sz="900" u="none" dirty="0">
                <a:solidFill>
                  <a:srgbClr val="666666"/>
                </a:solidFill>
                <a:latin typeface="Arial"/>
                <a:cs typeface="+mn-cs"/>
              </a:rPr>
              <a:t>"Development of low angle grain boundaries in lightly deformed superconducting niobium and their influence on hydride distribution and flux perturbation." Journal of Applied Physics 121(19): 193903</a:t>
            </a:r>
            <a:r>
              <a:rPr lang="en-US" sz="900" i="1" u="none" dirty="0" smtClean="0"/>
              <a:t>.</a:t>
            </a:r>
            <a:endParaRPr lang="fr-FR" sz="900" dirty="0" smtClean="0"/>
          </a:p>
        </p:txBody>
      </p:sp>
      <p:sp>
        <p:nvSpPr>
          <p:cNvPr id="2" name="Espace réservé du pied de page 1"/>
          <p:cNvSpPr>
            <a:spLocks noGrp="1"/>
          </p:cNvSpPr>
          <p:nvPr>
            <p:ph type="ftr" sz="quarter" idx="12"/>
          </p:nvPr>
        </p:nvSpPr>
        <p:spPr/>
        <p:txBody>
          <a:bodyPr/>
          <a:lstStyle/>
          <a:p>
            <a:pPr algn="l"/>
            <a:r>
              <a:rPr lang="fr-FR" smtClean="0">
                <a:solidFill>
                  <a:prstClr val="white"/>
                </a:solidFill>
              </a:rPr>
              <a:t>C.Z. Antoine-TTC Meeting- RIKEN</a:t>
            </a:r>
            <a:endParaRPr lang="fr-FR" dirty="0">
              <a:solidFill>
                <a:prstClr val="white"/>
              </a:solidFill>
            </a:endParaRPr>
          </a:p>
        </p:txBody>
      </p:sp>
      <p:sp>
        <p:nvSpPr>
          <p:cNvPr id="5" name="Espace réservé du numéro de diapositive 4"/>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20</a:t>
            </a:fld>
            <a:endParaRPr lang="fr-FR" dirty="0">
              <a:solidFill>
                <a:prstClr val="white"/>
              </a:solidFill>
            </a:endParaRPr>
          </a:p>
        </p:txBody>
      </p:sp>
    </p:spTree>
    <p:extLst>
      <p:ext uri="{BB962C8B-B14F-4D97-AF65-F5344CB8AC3E}">
        <p14:creationId xmlns:p14="http://schemas.microsoft.com/office/powerpoint/2010/main" val="359540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sp>
        <p:nvSpPr>
          <p:cNvPr id="3" name="Espace réservé du texte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21</a:t>
            </a:fld>
            <a:endParaRPr lang="fr-FR" dirty="0">
              <a:solidFill>
                <a:prstClr val="white"/>
              </a:solidFill>
            </a:endParaRPr>
          </a:p>
        </p:txBody>
      </p:sp>
      <p:sp>
        <p:nvSpPr>
          <p:cNvPr id="5" name="Espace réservé du pied de page 4"/>
          <p:cNvSpPr>
            <a:spLocks noGrp="1"/>
          </p:cNvSpPr>
          <p:nvPr>
            <p:ph type="ftr" sz="quarter" idx="12"/>
          </p:nvPr>
        </p:nvSpPr>
        <p:spPr/>
        <p:txBody>
          <a:bodyPr/>
          <a:lstStyle/>
          <a:p>
            <a:pPr algn="l"/>
            <a:r>
              <a:rPr lang="fr-FR" smtClean="0">
                <a:solidFill>
                  <a:prstClr val="white"/>
                </a:solidFill>
              </a:rPr>
              <a:t>C.Z. Antoine-TTC Meeting- RIKEN</a:t>
            </a:r>
            <a:endParaRPr lang="fr-FR" dirty="0">
              <a:solidFill>
                <a:prstClr val="white"/>
              </a:solidFill>
            </a:endParaRPr>
          </a:p>
        </p:txBody>
      </p:sp>
    </p:spTree>
    <p:extLst>
      <p:ext uri="{BB962C8B-B14F-4D97-AF65-F5344CB8AC3E}">
        <p14:creationId xmlns:p14="http://schemas.microsoft.com/office/powerpoint/2010/main" val="68199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1042988" y="77788"/>
            <a:ext cx="7558087" cy="360362"/>
          </a:xfrm>
        </p:spPr>
        <p:txBody>
          <a:bodyPr/>
          <a:lstStyle/>
          <a:p>
            <a:pPr algn="ctr"/>
            <a:r>
              <a:rPr lang="en-US" b="1" dirty="0"/>
              <a:t>Recrystallization</a:t>
            </a:r>
            <a:endParaRPr lang="en-US" b="1" dirty="0">
              <a:sym typeface="Symbol" pitchFamily="18" charset="2"/>
            </a:endParaRPr>
          </a:p>
        </p:txBody>
      </p:sp>
      <p:grpSp>
        <p:nvGrpSpPr>
          <p:cNvPr id="368648" name="Group 8"/>
          <p:cNvGrpSpPr>
            <a:grpSpLocks/>
          </p:cNvGrpSpPr>
          <p:nvPr/>
        </p:nvGrpSpPr>
        <p:grpSpPr bwMode="auto">
          <a:xfrm>
            <a:off x="216491" y="1988344"/>
            <a:ext cx="4752975" cy="3744912"/>
            <a:chOff x="521" y="1570"/>
            <a:chExt cx="2767" cy="2226"/>
          </a:xfrm>
        </p:grpSpPr>
        <p:pic>
          <p:nvPicPr>
            <p:cNvPr id="368644" name="Picture 4"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1570"/>
              <a:ext cx="2767" cy="2226"/>
            </a:xfrm>
            <a:prstGeom prst="rect">
              <a:avLst/>
            </a:prstGeom>
            <a:noFill/>
            <a:extLst>
              <a:ext uri="{909E8E84-426E-40DD-AFC4-6F175D3DCCD1}">
                <a14:hiddenFill xmlns:a14="http://schemas.microsoft.com/office/drawing/2010/main">
                  <a:solidFill>
                    <a:srgbClr val="FFFFFF"/>
                  </a:solidFill>
                </a14:hiddenFill>
              </a:ext>
            </a:extLst>
          </p:spPr>
        </p:pic>
        <p:sp>
          <p:nvSpPr>
            <p:cNvPr id="368645" name="Freeform 5"/>
            <p:cNvSpPr>
              <a:spLocks/>
            </p:cNvSpPr>
            <p:nvPr/>
          </p:nvSpPr>
          <p:spPr bwMode="auto">
            <a:xfrm>
              <a:off x="975" y="3294"/>
              <a:ext cx="867" cy="246"/>
            </a:xfrm>
            <a:custGeom>
              <a:avLst/>
              <a:gdLst>
                <a:gd name="T0" fmla="*/ 867 w 867"/>
                <a:gd name="T1" fmla="*/ 240 h 246"/>
                <a:gd name="T2" fmla="*/ 651 w 867"/>
                <a:gd name="T3" fmla="*/ 244 h 246"/>
                <a:gd name="T4" fmla="*/ 454 w 867"/>
                <a:gd name="T5" fmla="*/ 227 h 246"/>
                <a:gd name="T6" fmla="*/ 297 w 867"/>
                <a:gd name="T7" fmla="*/ 194 h 246"/>
                <a:gd name="T8" fmla="*/ 136 w 867"/>
                <a:gd name="T9" fmla="*/ 136 h 246"/>
                <a:gd name="T10" fmla="*/ 0 w 867"/>
                <a:gd name="T11" fmla="*/ 0 h 246"/>
              </a:gdLst>
              <a:ahLst/>
              <a:cxnLst>
                <a:cxn ang="0">
                  <a:pos x="T0" y="T1"/>
                </a:cxn>
                <a:cxn ang="0">
                  <a:pos x="T2" y="T3"/>
                </a:cxn>
                <a:cxn ang="0">
                  <a:pos x="T4" y="T5"/>
                </a:cxn>
                <a:cxn ang="0">
                  <a:pos x="T6" y="T7"/>
                </a:cxn>
                <a:cxn ang="0">
                  <a:pos x="T8" y="T9"/>
                </a:cxn>
                <a:cxn ang="0">
                  <a:pos x="T10" y="T11"/>
                </a:cxn>
              </a:cxnLst>
              <a:rect l="0" t="0" r="r" b="b"/>
              <a:pathLst>
                <a:path w="867" h="246">
                  <a:moveTo>
                    <a:pt x="867" y="240"/>
                  </a:moveTo>
                  <a:cubicBezTo>
                    <a:pt x="831" y="241"/>
                    <a:pt x="720" y="246"/>
                    <a:pt x="651" y="244"/>
                  </a:cubicBezTo>
                  <a:cubicBezTo>
                    <a:pt x="582" y="242"/>
                    <a:pt x="513" y="235"/>
                    <a:pt x="454" y="227"/>
                  </a:cubicBezTo>
                  <a:cubicBezTo>
                    <a:pt x="395" y="219"/>
                    <a:pt x="350" y="209"/>
                    <a:pt x="297" y="194"/>
                  </a:cubicBezTo>
                  <a:cubicBezTo>
                    <a:pt x="244" y="179"/>
                    <a:pt x="185" y="168"/>
                    <a:pt x="136" y="136"/>
                  </a:cubicBezTo>
                  <a:cubicBezTo>
                    <a:pt x="87" y="104"/>
                    <a:pt x="23" y="23"/>
                    <a:pt x="0" y="0"/>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368647" name="Rectangle 7"/>
          <p:cNvSpPr>
            <a:spLocks noChangeArrowheads="1"/>
          </p:cNvSpPr>
          <p:nvPr/>
        </p:nvSpPr>
        <p:spPr bwMode="auto">
          <a:xfrm>
            <a:off x="896262" y="5734050"/>
            <a:ext cx="2212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i="1" u="none" dirty="0"/>
              <a:t>Commercial </a:t>
            </a:r>
            <a:r>
              <a:rPr lang="en-US" sz="1400" i="1" u="none" dirty="0" smtClean="0"/>
              <a:t>Nb</a:t>
            </a:r>
            <a:endParaRPr lang="en-US" sz="1400" i="1" u="none" dirty="0"/>
          </a:p>
          <a:p>
            <a:pPr algn="l"/>
            <a:r>
              <a:rPr lang="en-US" sz="1400" i="1" u="none" dirty="0"/>
              <a:t>RRR ~ 50-100</a:t>
            </a:r>
          </a:p>
        </p:txBody>
      </p:sp>
      <p:sp>
        <p:nvSpPr>
          <p:cNvPr id="368643" name="Rectangle 3"/>
          <p:cNvSpPr>
            <a:spLocks noGrp="1" noChangeArrowheads="1"/>
          </p:cNvSpPr>
          <p:nvPr>
            <p:ph type="body" sz="half" idx="1"/>
          </p:nvPr>
        </p:nvSpPr>
        <p:spPr>
          <a:xfrm>
            <a:off x="4716016" y="1054100"/>
            <a:ext cx="4248472" cy="4679950"/>
          </a:xfrm>
        </p:spPr>
        <p:txBody>
          <a:bodyPr/>
          <a:lstStyle/>
          <a:p>
            <a:pPr marL="0" lvl="1" indent="0">
              <a:lnSpc>
                <a:spcPct val="110000"/>
              </a:lnSpc>
              <a:spcAft>
                <a:spcPts val="600"/>
              </a:spcAft>
              <a:buNone/>
            </a:pPr>
            <a:r>
              <a:rPr lang="en-US" sz="1800" dirty="0">
                <a:solidFill>
                  <a:schemeClr val="tx2"/>
                </a:solidFill>
              </a:rPr>
              <a:t> </a:t>
            </a:r>
            <a:r>
              <a:rPr lang="en-US" sz="1800" b="1" dirty="0" smtClean="0">
                <a:solidFill>
                  <a:schemeClr val="tx1"/>
                </a:solidFill>
              </a:rPr>
              <a:t>Deformation </a:t>
            </a:r>
            <a:r>
              <a:rPr lang="en-US" sz="1800" b="1" dirty="0">
                <a:solidFill>
                  <a:schemeClr val="tx1"/>
                </a:solidFill>
              </a:rPr>
              <a:t>&gt; 65% =&gt; </a:t>
            </a:r>
          </a:p>
          <a:p>
            <a:pPr marL="711200" lvl="1">
              <a:lnSpc>
                <a:spcPct val="110000"/>
              </a:lnSpc>
              <a:spcAft>
                <a:spcPts val="600"/>
              </a:spcAft>
            </a:pPr>
            <a:r>
              <a:rPr lang="en-US" sz="1800" dirty="0">
                <a:solidFill>
                  <a:schemeClr val="tx1"/>
                </a:solidFill>
              </a:rPr>
              <a:t>uniform nucleation</a:t>
            </a:r>
          </a:p>
          <a:p>
            <a:pPr marL="711200" lvl="1">
              <a:lnSpc>
                <a:spcPct val="110000"/>
              </a:lnSpc>
              <a:spcAft>
                <a:spcPts val="600"/>
              </a:spcAft>
            </a:pPr>
            <a:r>
              <a:rPr lang="en-US" sz="1800" dirty="0">
                <a:solidFill>
                  <a:schemeClr val="tx1"/>
                </a:solidFill>
              </a:rPr>
              <a:t>small grains</a:t>
            </a:r>
          </a:p>
          <a:p>
            <a:pPr marL="711200" lvl="1">
              <a:lnSpc>
                <a:spcPct val="110000"/>
              </a:lnSpc>
              <a:spcAft>
                <a:spcPts val="600"/>
              </a:spcAft>
            </a:pPr>
            <a:r>
              <a:rPr lang="en-US" sz="1800" dirty="0">
                <a:solidFill>
                  <a:schemeClr val="tx1"/>
                </a:solidFill>
              </a:rPr>
              <a:t> if purity </a:t>
            </a:r>
            <a:r>
              <a:rPr lang="en-US" sz="1800" dirty="0">
                <a:solidFill>
                  <a:schemeClr val="tx1"/>
                </a:solidFill>
                <a:sym typeface="Symbol" pitchFamily="18" charset="2"/>
              </a:rPr>
              <a:t>, </a:t>
            </a:r>
            <a:r>
              <a:rPr lang="en-US" sz="1800" dirty="0" err="1">
                <a:solidFill>
                  <a:schemeClr val="tx1"/>
                </a:solidFill>
                <a:sym typeface="Symbol" pitchFamily="18" charset="2"/>
              </a:rPr>
              <a:t>T</a:t>
            </a:r>
            <a:r>
              <a:rPr lang="en-US" sz="1800" baseline="-25000" dirty="0" err="1">
                <a:solidFill>
                  <a:schemeClr val="tx1"/>
                </a:solidFill>
                <a:sym typeface="Symbol" pitchFamily="18" charset="2"/>
              </a:rPr>
              <a:t>recryst</a:t>
            </a:r>
            <a:r>
              <a:rPr lang="en-US" sz="1800" dirty="0">
                <a:solidFill>
                  <a:schemeClr val="tx1"/>
                </a:solidFill>
                <a:sym typeface="Symbol" pitchFamily="18" charset="2"/>
              </a:rPr>
              <a:t> </a:t>
            </a:r>
          </a:p>
          <a:p>
            <a:pPr lvl="3">
              <a:spcAft>
                <a:spcPts val="600"/>
              </a:spcAft>
            </a:pPr>
            <a:r>
              <a:rPr lang="en-US" dirty="0">
                <a:sym typeface="Symbol" pitchFamily="18" charset="2"/>
              </a:rPr>
              <a:t>RRR  100 =&gt; </a:t>
            </a:r>
            <a:r>
              <a:rPr lang="en-US" dirty="0" err="1">
                <a:sym typeface="Symbol" pitchFamily="18" charset="2"/>
              </a:rPr>
              <a:t>T</a:t>
            </a:r>
            <a:r>
              <a:rPr lang="en-US" baseline="-25000" dirty="0" err="1">
                <a:sym typeface="Symbol" pitchFamily="18" charset="2"/>
              </a:rPr>
              <a:t>recryst</a:t>
            </a:r>
            <a:r>
              <a:rPr lang="en-US" dirty="0">
                <a:sym typeface="Symbol" pitchFamily="18" charset="2"/>
              </a:rPr>
              <a:t>  900 C</a:t>
            </a:r>
          </a:p>
          <a:p>
            <a:pPr lvl="3">
              <a:spcAft>
                <a:spcPts val="600"/>
              </a:spcAft>
            </a:pPr>
            <a:r>
              <a:rPr lang="en-US" dirty="0">
                <a:sym typeface="Symbol" pitchFamily="18" charset="2"/>
              </a:rPr>
              <a:t>RRR 300 =&gt; </a:t>
            </a:r>
            <a:r>
              <a:rPr lang="en-US" dirty="0" err="1">
                <a:sym typeface="Symbol" pitchFamily="18" charset="2"/>
              </a:rPr>
              <a:t>T</a:t>
            </a:r>
            <a:r>
              <a:rPr lang="en-US" baseline="-25000" dirty="0" err="1">
                <a:sym typeface="Symbol" pitchFamily="18" charset="2"/>
              </a:rPr>
              <a:t>recryst</a:t>
            </a:r>
            <a:r>
              <a:rPr lang="en-US" baseline="-25000" dirty="0">
                <a:sym typeface="Symbol" pitchFamily="18" charset="2"/>
              </a:rPr>
              <a:t> </a:t>
            </a:r>
            <a:r>
              <a:rPr lang="en-US" dirty="0" smtClean="0">
                <a:sym typeface="Symbol" pitchFamily="18" charset="2"/>
              </a:rPr>
              <a:t>~ </a:t>
            </a:r>
            <a:r>
              <a:rPr lang="en-US" dirty="0">
                <a:sym typeface="Symbol" pitchFamily="18" charset="2"/>
              </a:rPr>
              <a:t>800 </a:t>
            </a:r>
            <a:r>
              <a:rPr lang="en-US" dirty="0" smtClean="0">
                <a:sym typeface="Symbol" pitchFamily="18" charset="2"/>
              </a:rPr>
              <a:t>C</a:t>
            </a:r>
            <a:endParaRPr lang="en-US" dirty="0">
              <a:sym typeface="Symbol" pitchFamily="18" charset="2"/>
            </a:endParaRPr>
          </a:p>
          <a:p>
            <a:pPr lvl="3">
              <a:spcAft>
                <a:spcPts val="600"/>
              </a:spcAft>
            </a:pPr>
            <a:r>
              <a:rPr lang="en-US" dirty="0">
                <a:sym typeface="Symbol" pitchFamily="18" charset="2"/>
              </a:rPr>
              <a:t>RRR 400 =&gt; </a:t>
            </a:r>
            <a:r>
              <a:rPr lang="en-US" dirty="0" err="1">
                <a:sym typeface="Symbol" pitchFamily="18" charset="2"/>
              </a:rPr>
              <a:t>T</a:t>
            </a:r>
            <a:r>
              <a:rPr lang="en-US" baseline="-25000" dirty="0" err="1">
                <a:sym typeface="Symbol" pitchFamily="18" charset="2"/>
              </a:rPr>
              <a:t>recryst</a:t>
            </a:r>
            <a:r>
              <a:rPr lang="en-US" baseline="-25000" dirty="0">
                <a:sym typeface="Symbol" pitchFamily="18" charset="2"/>
              </a:rPr>
              <a:t> </a:t>
            </a:r>
            <a:r>
              <a:rPr lang="en-US" dirty="0" smtClean="0">
                <a:sym typeface="Symbol" pitchFamily="18" charset="2"/>
              </a:rPr>
              <a:t>~ </a:t>
            </a:r>
            <a:r>
              <a:rPr lang="en-US" dirty="0">
                <a:sym typeface="Symbol" pitchFamily="18" charset="2"/>
              </a:rPr>
              <a:t>750 C ?</a:t>
            </a:r>
          </a:p>
          <a:p>
            <a:pPr marL="711200" lvl="1">
              <a:lnSpc>
                <a:spcPct val="110000"/>
              </a:lnSpc>
              <a:spcAft>
                <a:spcPts val="600"/>
              </a:spcAft>
            </a:pPr>
            <a:r>
              <a:rPr lang="en-US" sz="1800" dirty="0">
                <a:solidFill>
                  <a:schemeClr val="tx1"/>
                </a:solidFill>
                <a:sym typeface="Symbol" pitchFamily="18" charset="2"/>
              </a:rPr>
              <a:t>Large grain material </a:t>
            </a:r>
          </a:p>
          <a:p>
            <a:pPr lvl="3">
              <a:spcAft>
                <a:spcPts val="600"/>
              </a:spcAft>
            </a:pPr>
            <a:r>
              <a:rPr lang="en-US" dirty="0" err="1" smtClean="0">
                <a:sym typeface="Symbol" pitchFamily="18" charset="2"/>
              </a:rPr>
              <a:t>Recrystal</a:t>
            </a:r>
            <a:r>
              <a:rPr lang="en-US" baseline="30000" dirty="0" err="1" smtClean="0">
                <a:sym typeface="Symbol" pitchFamily="18" charset="2"/>
              </a:rPr>
              <a:t>n</a:t>
            </a:r>
            <a:r>
              <a:rPr lang="en-US" dirty="0" smtClean="0">
                <a:sym typeface="Symbol" pitchFamily="18" charset="2"/>
              </a:rPr>
              <a:t> </a:t>
            </a:r>
            <a:r>
              <a:rPr lang="en-US" dirty="0">
                <a:sym typeface="Symbol" pitchFamily="18" charset="2"/>
              </a:rPr>
              <a:t>into smaller </a:t>
            </a:r>
            <a:r>
              <a:rPr lang="en-US" dirty="0" smtClean="0">
                <a:sym typeface="Symbol" pitchFamily="18" charset="2"/>
              </a:rPr>
              <a:t>grains</a:t>
            </a:r>
            <a:endParaRPr lang="en-US" dirty="0">
              <a:sym typeface="Symbol" pitchFamily="18" charset="2"/>
            </a:endParaRPr>
          </a:p>
          <a:p>
            <a:pPr marL="0" lvl="1" indent="0">
              <a:lnSpc>
                <a:spcPct val="110000"/>
              </a:lnSpc>
              <a:spcAft>
                <a:spcPts val="600"/>
              </a:spcAft>
              <a:buNone/>
            </a:pPr>
            <a:r>
              <a:rPr lang="en-US" sz="1800" b="1" dirty="0" smtClean="0">
                <a:solidFill>
                  <a:schemeClr val="tx1"/>
                </a:solidFill>
                <a:sym typeface="Symbol" pitchFamily="18" charset="2"/>
              </a:rPr>
              <a:t>Recommended </a:t>
            </a:r>
            <a:r>
              <a:rPr lang="en-US" sz="1800" b="1" dirty="0">
                <a:solidFill>
                  <a:schemeClr val="tx1"/>
                </a:solidFill>
                <a:sym typeface="Symbol" pitchFamily="18" charset="2"/>
              </a:rPr>
              <a:t>: 2h, 800 C :</a:t>
            </a:r>
          </a:p>
          <a:p>
            <a:pPr marL="711200" lvl="1">
              <a:lnSpc>
                <a:spcPct val="110000"/>
              </a:lnSpc>
              <a:spcAft>
                <a:spcPts val="600"/>
              </a:spcAft>
            </a:pPr>
            <a:r>
              <a:rPr lang="en-US" sz="1800" dirty="0">
                <a:solidFill>
                  <a:schemeClr val="tx1"/>
                </a:solidFill>
                <a:sym typeface="Symbol" pitchFamily="18" charset="2"/>
              </a:rPr>
              <a:t>Removes cold work</a:t>
            </a:r>
          </a:p>
          <a:p>
            <a:pPr marL="711200" lvl="1">
              <a:lnSpc>
                <a:spcPct val="110000"/>
              </a:lnSpc>
              <a:spcAft>
                <a:spcPts val="600"/>
              </a:spcAft>
            </a:pPr>
            <a:r>
              <a:rPr lang="en-US" sz="1800" dirty="0">
                <a:solidFill>
                  <a:schemeClr val="tx1"/>
                </a:solidFill>
                <a:sym typeface="Symbol" pitchFamily="18" charset="2"/>
              </a:rPr>
              <a:t>Also removes H</a:t>
            </a:r>
          </a:p>
        </p:txBody>
      </p:sp>
      <p:sp>
        <p:nvSpPr>
          <p:cNvPr id="368650" name="Rectangle 10"/>
          <p:cNvSpPr>
            <a:spLocks noChangeArrowheads="1"/>
          </p:cNvSpPr>
          <p:nvPr/>
        </p:nvSpPr>
        <p:spPr bwMode="auto">
          <a:xfrm>
            <a:off x="4284663" y="5734050"/>
            <a:ext cx="4391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i="1" u="none" dirty="0">
                <a:sym typeface="Symbol" pitchFamily="18" charset="2"/>
              </a:rPr>
              <a:t>N.B. careful monitoring of furnace temp.!</a:t>
            </a:r>
          </a:p>
        </p:txBody>
      </p:sp>
      <p:cxnSp>
        <p:nvCxnSpPr>
          <p:cNvPr id="3" name="Connecteur droit avec flèche 2"/>
          <p:cNvCxnSpPr/>
          <p:nvPr/>
        </p:nvCxnSpPr>
        <p:spPr>
          <a:xfrm>
            <a:off x="996343" y="2128314"/>
            <a:ext cx="744638"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7"/>
          <p:cNvSpPr>
            <a:spLocks noChangeArrowheads="1"/>
          </p:cNvSpPr>
          <p:nvPr/>
        </p:nvSpPr>
        <p:spPr bwMode="auto">
          <a:xfrm>
            <a:off x="107505" y="1268760"/>
            <a:ext cx="194354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400" b="1" i="1" u="none" dirty="0" smtClean="0"/>
              <a:t>Critical deformation: </a:t>
            </a:r>
            <a:r>
              <a:rPr lang="en-US" sz="1200" i="1" u="none" dirty="0" smtClean="0"/>
              <a:t>only high deformation leads to small grain recrystallization</a:t>
            </a:r>
            <a:endParaRPr lang="en-US" sz="1200" i="1" u="none" dirty="0"/>
          </a:p>
        </p:txBody>
      </p:sp>
      <p:sp>
        <p:nvSpPr>
          <p:cNvPr id="4" name="Espace réservé du pied de page 3"/>
          <p:cNvSpPr>
            <a:spLocks noGrp="1"/>
          </p:cNvSpPr>
          <p:nvPr>
            <p:ph type="ftr" sz="quarter" idx="11"/>
          </p:nvPr>
        </p:nvSpPr>
        <p:spPr/>
        <p:txBody>
          <a:bodyPr/>
          <a:lstStyle/>
          <a:p>
            <a:pPr>
              <a:defRPr/>
            </a:pPr>
            <a:r>
              <a:rPr lang="fr-FR" smtClean="0"/>
              <a:t>C.Z. Antoine-TTC Meeting- RIKEN</a:t>
            </a:r>
            <a:endParaRPr lang="fr-FR" dirty="0"/>
          </a:p>
        </p:txBody>
      </p:sp>
      <p:sp>
        <p:nvSpPr>
          <p:cNvPr id="5" name="Espace réservé du numéro de diapositive 4"/>
          <p:cNvSpPr>
            <a:spLocks noGrp="1"/>
          </p:cNvSpPr>
          <p:nvPr>
            <p:ph type="sldNum" sz="quarter" idx="12"/>
          </p:nvPr>
        </p:nvSpPr>
        <p:spPr/>
        <p:txBody>
          <a:bodyPr/>
          <a:lstStyle/>
          <a:p>
            <a:pPr>
              <a:defRPr/>
            </a:pPr>
            <a:r>
              <a:rPr lang="fr-FR" smtClean="0"/>
              <a:t>|  PAGE </a:t>
            </a:r>
            <a:fld id="{8CADEDB1-774E-4026-9688-CF6FA26D2D04}" type="slidenum">
              <a:rPr lang="fr-FR" smtClean="0"/>
              <a:pPr>
                <a:defRPr/>
              </a:pPr>
              <a:t>22</a:t>
            </a:fld>
            <a:endParaRPr lang="fr-FR"/>
          </a:p>
        </p:txBody>
      </p:sp>
      <p:sp>
        <p:nvSpPr>
          <p:cNvPr id="6" name="Espace réservé de la date 5"/>
          <p:cNvSpPr>
            <a:spLocks noGrp="1"/>
          </p:cNvSpPr>
          <p:nvPr>
            <p:ph type="dt" sz="half" idx="10"/>
          </p:nvPr>
        </p:nvSpPr>
        <p:spPr/>
        <p:txBody>
          <a:bodyPr/>
          <a:lstStyle/>
          <a:p>
            <a:pPr>
              <a:defRPr/>
            </a:pPr>
            <a:r>
              <a:rPr lang="fr-FR" smtClean="0"/>
              <a:t>2018-06</a:t>
            </a:r>
            <a:endParaRPr lang="en-US" dirty="0"/>
          </a:p>
        </p:txBody>
      </p:sp>
    </p:spTree>
    <p:extLst>
      <p:ext uri="{BB962C8B-B14F-4D97-AF65-F5344CB8AC3E}">
        <p14:creationId xmlns:p14="http://schemas.microsoft.com/office/powerpoint/2010/main" val="3255050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err="1" smtClean="0"/>
              <a:t>Titanium</a:t>
            </a:r>
            <a:r>
              <a:rPr lang="fr-FR" dirty="0" smtClean="0"/>
              <a:t> in Niobium</a:t>
            </a:r>
            <a:endParaRPr lang="fr-FR" dirty="0"/>
          </a:p>
        </p:txBody>
      </p:sp>
      <p:sp>
        <p:nvSpPr>
          <p:cNvPr id="7" name="Espace réservé du pied de page 6"/>
          <p:cNvSpPr>
            <a:spLocks noGrp="1"/>
          </p:cNvSpPr>
          <p:nvPr>
            <p:ph type="ftr" sz="quarter" idx="3"/>
          </p:nvPr>
        </p:nvSpPr>
        <p:spPr/>
        <p:txBody>
          <a:bodyPr/>
          <a:lstStyle/>
          <a:p>
            <a:pPr>
              <a:defRPr/>
            </a:pPr>
            <a:r>
              <a:rPr lang="fr-FR" u="none" smtClean="0"/>
              <a:t>C.Z. Antoine-TTC Meeting- RIKEN</a:t>
            </a:r>
            <a:endParaRPr lang="fr-FR" u="none" dirty="0"/>
          </a:p>
        </p:txBody>
      </p:sp>
      <p:sp>
        <p:nvSpPr>
          <p:cNvPr id="8" name="Espace réservé du numéro de diapositive 7"/>
          <p:cNvSpPr>
            <a:spLocks noGrp="1"/>
          </p:cNvSpPr>
          <p:nvPr>
            <p:ph type="sldNum" sz="quarter" idx="4"/>
          </p:nvPr>
        </p:nvSpPr>
        <p:spPr/>
        <p:txBody>
          <a:bodyPr/>
          <a:lstStyle/>
          <a:p>
            <a:pPr>
              <a:defRPr/>
            </a:pPr>
            <a:r>
              <a:rPr lang="fr-FR" u="none" smtClean="0"/>
              <a:t>|  PAGE </a:t>
            </a:r>
            <a:fld id="{8CADEDB1-774E-4026-9688-CF6FA26D2D04}" type="slidenum">
              <a:rPr lang="fr-FR" u="none" smtClean="0"/>
              <a:pPr>
                <a:defRPr/>
              </a:pPr>
              <a:t>23</a:t>
            </a:fld>
            <a:endParaRPr lang="fr-FR" u="none"/>
          </a:p>
        </p:txBody>
      </p:sp>
      <p:sp>
        <p:nvSpPr>
          <p:cNvPr id="6" name="Espace réservé de la date 5"/>
          <p:cNvSpPr>
            <a:spLocks noGrp="1"/>
          </p:cNvSpPr>
          <p:nvPr>
            <p:ph type="dt" sz="half" idx="2"/>
          </p:nvPr>
        </p:nvSpPr>
        <p:spPr/>
        <p:txBody>
          <a:bodyPr/>
          <a:lstStyle/>
          <a:p>
            <a:pPr>
              <a:defRPr/>
            </a:pPr>
            <a:r>
              <a:rPr lang="fr-FR" smtClean="0"/>
              <a:t>2018-06</a:t>
            </a:r>
            <a:endParaRPr lang="en-US"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45" y="1034820"/>
            <a:ext cx="3846600" cy="3022327"/>
          </a:xfrm>
          <a:prstGeom prst="rect">
            <a:avLst/>
          </a:prstGeom>
        </p:spPr>
      </p:pic>
      <p:sp>
        <p:nvSpPr>
          <p:cNvPr id="12" name="Rectangle 3"/>
          <p:cNvSpPr txBox="1">
            <a:spLocks noChangeArrowheads="1"/>
          </p:cNvSpPr>
          <p:nvPr/>
        </p:nvSpPr>
        <p:spPr>
          <a:xfrm>
            <a:off x="4139952" y="1363725"/>
            <a:ext cx="4824536" cy="4679950"/>
          </a:xfrm>
          <a:prstGeom prst="rect">
            <a:avLst/>
          </a:prstGeom>
        </p:spPr>
        <p:txBody>
          <a:bodyPr/>
          <a:lst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3"/>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4"/>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1200" lvl="1" fontAlgn="auto">
              <a:lnSpc>
                <a:spcPct val="110000"/>
              </a:lnSpc>
              <a:spcAft>
                <a:spcPts val="600"/>
              </a:spcAft>
            </a:pPr>
            <a:r>
              <a:rPr lang="en-US" sz="1800" u="none" dirty="0">
                <a:solidFill>
                  <a:schemeClr val="tx1"/>
                </a:solidFill>
                <a:sym typeface="Symbol" pitchFamily="18" charset="2"/>
              </a:rPr>
              <a:t>Titanium = substitutional impurity</a:t>
            </a:r>
          </a:p>
          <a:p>
            <a:pPr marL="711200" lvl="1" fontAlgn="auto">
              <a:lnSpc>
                <a:spcPct val="110000"/>
              </a:lnSpc>
              <a:spcAft>
                <a:spcPts val="600"/>
              </a:spcAft>
            </a:pPr>
            <a:r>
              <a:rPr lang="en-US" sz="1800" u="none" dirty="0" smtClean="0">
                <a:solidFill>
                  <a:schemeClr val="tx1"/>
                </a:solidFill>
                <a:sym typeface="Symbol" pitchFamily="18" charset="2"/>
              </a:rPr>
              <a:t>Titanium has the same  as </a:t>
            </a:r>
            <a:r>
              <a:rPr lang="en-US" sz="1800" u="none" dirty="0" err="1" smtClean="0">
                <a:solidFill>
                  <a:schemeClr val="tx1"/>
                </a:solidFill>
                <a:sym typeface="Symbol" pitchFamily="18" charset="2"/>
              </a:rPr>
              <a:t>Nb</a:t>
            </a:r>
            <a:endParaRPr lang="en-US" sz="1800" u="none" dirty="0" smtClean="0">
              <a:solidFill>
                <a:schemeClr val="tx1"/>
              </a:solidFill>
              <a:sym typeface="Symbol" pitchFamily="18" charset="2"/>
            </a:endParaRPr>
          </a:p>
          <a:p>
            <a:pPr lvl="3" fontAlgn="auto">
              <a:spcAft>
                <a:spcPts val="600"/>
              </a:spcAft>
            </a:pPr>
            <a:r>
              <a:rPr lang="en-US" u="none" dirty="0" smtClean="0">
                <a:sym typeface="Symbol" pitchFamily="18" charset="2"/>
              </a:rPr>
              <a:t> No lattice distortion =&gt; no strong pinning behavior if no inclusion</a:t>
            </a:r>
            <a:endParaRPr lang="en-US" u="none" dirty="0">
              <a:sym typeface="Symbol" pitchFamily="18" charset="2"/>
            </a:endParaRPr>
          </a:p>
          <a:p>
            <a:pPr lvl="3" fontAlgn="auto">
              <a:spcAft>
                <a:spcPts val="600"/>
              </a:spcAft>
            </a:pPr>
            <a:r>
              <a:rPr lang="en-US" u="none" dirty="0">
                <a:sym typeface="Symbol" pitchFamily="18" charset="2"/>
              </a:rPr>
              <a:t>Titanium is fully miscible inside </a:t>
            </a:r>
            <a:r>
              <a:rPr lang="en-US" u="none" dirty="0" err="1">
                <a:sym typeface="Symbol" pitchFamily="18" charset="2"/>
              </a:rPr>
              <a:t>Nb</a:t>
            </a:r>
            <a:r>
              <a:rPr lang="en-US" u="none" dirty="0">
                <a:sym typeface="Symbol" pitchFamily="18" charset="2"/>
              </a:rPr>
              <a:t> (</a:t>
            </a:r>
            <a:r>
              <a:rPr lang="en-US" u="none" dirty="0" smtClean="0">
                <a:sym typeface="Symbol" pitchFamily="18" charset="2"/>
              </a:rPr>
              <a:t>as shown by the phase diagram)</a:t>
            </a:r>
          </a:p>
        </p:txBody>
      </p:sp>
      <p:sp>
        <p:nvSpPr>
          <p:cNvPr id="16" name="Rectangle 3"/>
          <p:cNvSpPr txBox="1">
            <a:spLocks noChangeArrowheads="1"/>
          </p:cNvSpPr>
          <p:nvPr/>
        </p:nvSpPr>
        <p:spPr>
          <a:xfrm>
            <a:off x="107504" y="4057147"/>
            <a:ext cx="9009384" cy="1890281"/>
          </a:xfrm>
          <a:prstGeom prst="rect">
            <a:avLst/>
          </a:prstGeom>
        </p:spPr>
        <p:txBody>
          <a:bodyPr/>
          <a:lst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3"/>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4"/>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1200" lvl="1" fontAlgn="auto">
              <a:lnSpc>
                <a:spcPct val="110000"/>
              </a:lnSpc>
              <a:spcAft>
                <a:spcPts val="600"/>
              </a:spcAft>
            </a:pPr>
            <a:r>
              <a:rPr lang="en-US" sz="1800" u="none" dirty="0" smtClean="0">
                <a:solidFill>
                  <a:schemeClr val="tx1"/>
                </a:solidFill>
                <a:sym typeface="Symbol" pitchFamily="18" charset="2"/>
              </a:rPr>
              <a:t>RRR issue</a:t>
            </a:r>
          </a:p>
          <a:p>
            <a:pPr lvl="3" fontAlgn="auto">
              <a:spcAft>
                <a:spcPts val="600"/>
              </a:spcAft>
            </a:pPr>
            <a:r>
              <a:rPr lang="en-US" u="none" dirty="0" smtClean="0">
                <a:sym typeface="Symbol" pitchFamily="18" charset="2"/>
              </a:rPr>
              <a:t> RRR mainly influenced by light elements below RRR 600-800</a:t>
            </a:r>
          </a:p>
          <a:p>
            <a:pPr lvl="3" fontAlgn="auto">
              <a:spcAft>
                <a:spcPts val="600"/>
              </a:spcAft>
            </a:pPr>
            <a:r>
              <a:rPr lang="en-US" u="none" dirty="0" smtClean="0">
                <a:sym typeface="Symbol" pitchFamily="18" charset="2"/>
              </a:rPr>
              <a:t>Light elements act as scattering centers for conduction electrons =&gt; affect thermal conductivity</a:t>
            </a:r>
          </a:p>
          <a:p>
            <a:pPr lvl="3" fontAlgn="auto">
              <a:spcAft>
                <a:spcPts val="600"/>
              </a:spcAft>
            </a:pPr>
            <a:r>
              <a:rPr lang="en-US" u="none" dirty="0" smtClean="0">
                <a:sym typeface="Symbol" pitchFamily="18" charset="2"/>
              </a:rPr>
              <a:t>RRR is a convenient way to predict thermal conductivity ~ 4 K</a:t>
            </a:r>
          </a:p>
          <a:p>
            <a:pPr lvl="3" fontAlgn="auto">
              <a:spcAft>
                <a:spcPts val="600"/>
              </a:spcAft>
            </a:pPr>
            <a:r>
              <a:rPr lang="en-US" u="none" dirty="0" smtClean="0">
                <a:sym typeface="Symbol" pitchFamily="18" charset="2"/>
              </a:rPr>
              <a:t>Titanium does not affect thermal conductivity but affects RRR</a:t>
            </a:r>
          </a:p>
          <a:p>
            <a:pPr lvl="3" fontAlgn="auto">
              <a:spcAft>
                <a:spcPts val="600"/>
              </a:spcAft>
            </a:pPr>
            <a:r>
              <a:rPr lang="en-US" u="none" dirty="0" smtClean="0">
                <a:sym typeface="Symbol" pitchFamily="18" charset="2"/>
              </a:rPr>
              <a:t>RRR requirement has to be adapted to the </a:t>
            </a:r>
            <a:r>
              <a:rPr lang="en-US" u="none" dirty="0" err="1" smtClean="0">
                <a:sym typeface="Symbol" pitchFamily="18" charset="2"/>
              </a:rPr>
              <a:t>Ti</a:t>
            </a:r>
            <a:r>
              <a:rPr lang="en-US" u="none" dirty="0" smtClean="0">
                <a:sym typeface="Symbol" pitchFamily="18" charset="2"/>
              </a:rPr>
              <a:t> content</a:t>
            </a:r>
            <a:endParaRPr lang="en-US" u="none" dirty="0">
              <a:sym typeface="Symbol" pitchFamily="18" charset="2"/>
            </a:endParaRPr>
          </a:p>
        </p:txBody>
      </p:sp>
    </p:spTree>
    <p:extLst>
      <p:ext uri="{BB962C8B-B14F-4D97-AF65-F5344CB8AC3E}">
        <p14:creationId xmlns:p14="http://schemas.microsoft.com/office/powerpoint/2010/main" val="116799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460" name="Group 204"/>
          <p:cNvGrpSpPr>
            <a:grpSpLocks/>
          </p:cNvGrpSpPr>
          <p:nvPr/>
        </p:nvGrpSpPr>
        <p:grpSpPr bwMode="auto">
          <a:xfrm>
            <a:off x="353219" y="2060848"/>
            <a:ext cx="3716337" cy="2668588"/>
            <a:chOff x="3651" y="1226"/>
            <a:chExt cx="2341" cy="1681"/>
          </a:xfrm>
        </p:grpSpPr>
        <p:grpSp>
          <p:nvGrpSpPr>
            <p:cNvPr id="352459" name="Group 203"/>
            <p:cNvGrpSpPr>
              <a:grpSpLocks/>
            </p:cNvGrpSpPr>
            <p:nvPr/>
          </p:nvGrpSpPr>
          <p:grpSpPr bwMode="auto">
            <a:xfrm>
              <a:off x="3651" y="1226"/>
              <a:ext cx="2001" cy="1681"/>
              <a:chOff x="3651" y="1226"/>
              <a:chExt cx="2001" cy="1681"/>
            </a:xfrm>
          </p:grpSpPr>
          <p:pic>
            <p:nvPicPr>
              <p:cNvPr id="352260" name="Picture 4"/>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 y="1226"/>
                <a:ext cx="1913" cy="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61" name="Rectangle 5"/>
              <p:cNvSpPr>
                <a:spLocks noChangeAspect="1" noChangeArrowheads="1"/>
              </p:cNvSpPr>
              <p:nvPr/>
            </p:nvSpPr>
            <p:spPr bwMode="auto">
              <a:xfrm>
                <a:off x="5465" y="1706"/>
                <a:ext cx="187" cy="2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2262" name="Line 6"/>
            <p:cNvSpPr>
              <a:spLocks noChangeShapeType="1"/>
            </p:cNvSpPr>
            <p:nvPr/>
          </p:nvSpPr>
          <p:spPr bwMode="auto">
            <a:xfrm flipH="1">
              <a:off x="5393" y="1393"/>
              <a:ext cx="171" cy="358"/>
            </a:xfrm>
            <a:prstGeom prst="line">
              <a:avLst/>
            </a:prstGeom>
            <a:noFill/>
            <a:ln w="9525">
              <a:solidFill>
                <a:srgbClr val="009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2263" name="Rectangle 7"/>
            <p:cNvSpPr>
              <a:spLocks noChangeAspect="1" noChangeArrowheads="1"/>
            </p:cNvSpPr>
            <p:nvPr/>
          </p:nvSpPr>
          <p:spPr bwMode="auto">
            <a:xfrm>
              <a:off x="5312" y="1240"/>
              <a:ext cx="680" cy="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r>
                <a:rPr lang="en-US" sz="1100" b="1" u="none" dirty="0">
                  <a:solidFill>
                    <a:srgbClr val="589937"/>
                  </a:solidFill>
                </a:rPr>
                <a:t>RRR ~1600</a:t>
              </a:r>
            </a:p>
          </p:txBody>
        </p:sp>
      </p:grpSp>
      <p:sp>
        <p:nvSpPr>
          <p:cNvPr id="352268" name="Rectangle 12"/>
          <p:cNvSpPr>
            <a:spLocks noGrp="1" noChangeArrowheads="1"/>
          </p:cNvSpPr>
          <p:nvPr>
            <p:ph type="title"/>
          </p:nvPr>
        </p:nvSpPr>
        <p:spPr/>
        <p:txBody>
          <a:bodyPr/>
          <a:lstStyle/>
          <a:p>
            <a:r>
              <a:rPr lang="en-US" noProof="0" dirty="0" smtClean="0"/>
              <a:t>Niobium purification: </a:t>
            </a:r>
            <a:r>
              <a:rPr lang="en-US" cap="none" noProof="0" dirty="0" err="1" smtClean="0">
                <a:latin typeface="Symbol" pitchFamily="18" charset="2"/>
              </a:rPr>
              <a:t>l</a:t>
            </a:r>
            <a:r>
              <a:rPr lang="en-US" baseline="-25000" noProof="0" dirty="0" err="1" smtClean="0"/>
              <a:t>T</a:t>
            </a:r>
            <a:r>
              <a:rPr lang="en-US" noProof="0" dirty="0" smtClean="0"/>
              <a:t> </a:t>
            </a:r>
            <a:r>
              <a:rPr lang="en-US" noProof="0" dirty="0" smtClean="0">
                <a:sym typeface="Symbol" pitchFamily="18" charset="2"/>
              </a:rPr>
              <a:t> RRR  purity</a:t>
            </a:r>
            <a:endParaRPr lang="en-US" noProof="0" dirty="0">
              <a:sym typeface="Symbol" pitchFamily="18" charset="2"/>
            </a:endParaRPr>
          </a:p>
        </p:txBody>
      </p:sp>
      <p:sp>
        <p:nvSpPr>
          <p:cNvPr id="352269" name="Rectangle 13"/>
          <p:cNvSpPr>
            <a:spLocks noGrp="1" noChangeArrowheads="1"/>
          </p:cNvSpPr>
          <p:nvPr>
            <p:ph type="body" sz="half" idx="4294967295"/>
          </p:nvPr>
        </p:nvSpPr>
        <p:spPr>
          <a:xfrm>
            <a:off x="145350" y="1030067"/>
            <a:ext cx="5003577" cy="1295400"/>
          </a:xfrm>
        </p:spPr>
        <p:txBody>
          <a:bodyPr/>
          <a:lstStyle/>
          <a:p>
            <a:pPr marL="0" lvl="1" indent="0">
              <a:spcAft>
                <a:spcPts val="600"/>
              </a:spcAft>
              <a:buNone/>
              <a:tabLst>
                <a:tab pos="8077200" algn="r"/>
              </a:tabLst>
            </a:pPr>
            <a:r>
              <a:rPr lang="en-US" sz="1400" dirty="0">
                <a:solidFill>
                  <a:schemeClr val="tx1"/>
                </a:solidFill>
              </a:rPr>
              <a:t>Purification annealing with a getter (Ti)</a:t>
            </a:r>
          </a:p>
          <a:p>
            <a:pPr marL="446088" lvl="1" indent="-274638">
              <a:lnSpc>
                <a:spcPct val="90000"/>
              </a:lnSpc>
            </a:pPr>
            <a:r>
              <a:rPr lang="en-US" sz="1400" dirty="0">
                <a:solidFill>
                  <a:schemeClr val="tx1">
                    <a:lumMod val="75000"/>
                    <a:lumOff val="25000"/>
                  </a:schemeClr>
                </a:solidFill>
                <a:latin typeface="Symbol" pitchFamily="18" charset="2"/>
              </a:rPr>
              <a:t>D</a:t>
            </a:r>
            <a:r>
              <a:rPr lang="en-US" sz="1400" dirty="0">
                <a:solidFill>
                  <a:schemeClr val="tx1">
                    <a:lumMod val="75000"/>
                    <a:lumOff val="25000"/>
                  </a:schemeClr>
                </a:solidFill>
              </a:rPr>
              <a:t>G° (TiO</a:t>
            </a:r>
            <a:r>
              <a:rPr lang="en-US" sz="1400" baseline="-25000" dirty="0">
                <a:solidFill>
                  <a:schemeClr val="tx1">
                    <a:lumMod val="75000"/>
                    <a:lumOff val="25000"/>
                  </a:schemeClr>
                </a:solidFill>
              </a:rPr>
              <a:t>2</a:t>
            </a:r>
            <a:r>
              <a:rPr lang="en-US" sz="1400" dirty="0">
                <a:solidFill>
                  <a:schemeClr val="tx1">
                    <a:lumMod val="75000"/>
                    <a:lumOff val="25000"/>
                  </a:schemeClr>
                </a:solidFill>
              </a:rPr>
              <a:t>) &lt;  </a:t>
            </a:r>
            <a:r>
              <a:rPr lang="en-US" sz="1400" dirty="0">
                <a:solidFill>
                  <a:schemeClr val="tx1">
                    <a:lumMod val="75000"/>
                    <a:lumOff val="25000"/>
                  </a:schemeClr>
                </a:solidFill>
                <a:latin typeface="Symbol" pitchFamily="18" charset="2"/>
              </a:rPr>
              <a:t>D</a:t>
            </a:r>
            <a:r>
              <a:rPr lang="en-US" sz="1400" dirty="0">
                <a:solidFill>
                  <a:schemeClr val="tx1">
                    <a:lumMod val="75000"/>
                    <a:lumOff val="25000"/>
                  </a:schemeClr>
                </a:solidFill>
              </a:rPr>
              <a:t>G° (Nb</a:t>
            </a:r>
            <a:r>
              <a:rPr lang="en-US" sz="1400" baseline="-25000" dirty="0">
                <a:solidFill>
                  <a:schemeClr val="tx1">
                    <a:lumMod val="75000"/>
                    <a:lumOff val="25000"/>
                  </a:schemeClr>
                </a:solidFill>
              </a:rPr>
              <a:t>2</a:t>
            </a:r>
            <a:r>
              <a:rPr lang="en-US" sz="1400" dirty="0">
                <a:solidFill>
                  <a:schemeClr val="tx1">
                    <a:lumMod val="75000"/>
                    <a:lumOff val="25000"/>
                  </a:schemeClr>
                </a:solidFill>
              </a:rPr>
              <a:t>O</a:t>
            </a:r>
            <a:r>
              <a:rPr lang="en-US" sz="1400" baseline="-25000" dirty="0">
                <a:solidFill>
                  <a:schemeClr val="tx1">
                    <a:lumMod val="75000"/>
                    <a:lumOff val="25000"/>
                  </a:schemeClr>
                </a:solidFill>
              </a:rPr>
              <a:t>5</a:t>
            </a:r>
            <a:r>
              <a:rPr lang="en-US" sz="1400" dirty="0">
                <a:solidFill>
                  <a:schemeClr val="tx1">
                    <a:lumMod val="75000"/>
                    <a:lumOff val="25000"/>
                  </a:schemeClr>
                </a:solidFill>
              </a:rPr>
              <a:t>)</a:t>
            </a:r>
          </a:p>
          <a:p>
            <a:pPr marL="446088" lvl="1" indent="-274638">
              <a:lnSpc>
                <a:spcPct val="90000"/>
              </a:lnSpc>
            </a:pPr>
            <a:r>
              <a:rPr lang="en-US" sz="1400" dirty="0">
                <a:solidFill>
                  <a:schemeClr val="tx1">
                    <a:lumMod val="75000"/>
                    <a:lumOff val="25000"/>
                  </a:schemeClr>
                </a:solidFill>
              </a:rPr>
              <a:t>Moderate vacuum, temperature</a:t>
            </a:r>
          </a:p>
          <a:p>
            <a:pPr marL="446088" lvl="1" indent="-274638">
              <a:lnSpc>
                <a:spcPct val="90000"/>
              </a:lnSpc>
            </a:pPr>
            <a:r>
              <a:rPr lang="en-US" sz="1400" dirty="0">
                <a:solidFill>
                  <a:schemeClr val="tx1">
                    <a:lumMod val="75000"/>
                    <a:lumOff val="25000"/>
                  </a:schemeClr>
                </a:solidFill>
              </a:rPr>
              <a:t>Diffusion limited </a:t>
            </a:r>
            <a:r>
              <a:rPr lang="en-US" dirty="0">
                <a:solidFill>
                  <a:schemeClr val="tx1">
                    <a:lumMod val="75000"/>
                    <a:lumOff val="25000"/>
                  </a:schemeClr>
                </a:solidFill>
                <a:sym typeface="Symbol" pitchFamily="18" charset="2"/>
              </a:rPr>
              <a:t> </a:t>
            </a:r>
            <a:r>
              <a:rPr lang="en-US" sz="1400" b="1" dirty="0" smtClean="0">
                <a:solidFill>
                  <a:srgbClr val="589937"/>
                </a:solidFill>
                <a:latin typeface="Arial" pitchFamily="34" charset="0"/>
                <a:cs typeface="Arial" pitchFamily="34" charset="0"/>
              </a:rPr>
              <a:t>Issues for </a:t>
            </a:r>
            <a:r>
              <a:rPr lang="en-US" sz="1400" b="1" dirty="0">
                <a:solidFill>
                  <a:srgbClr val="589937"/>
                </a:solidFill>
                <a:latin typeface="Arial" pitchFamily="34" charset="0"/>
                <a:cs typeface="Arial" pitchFamily="34" charset="0"/>
              </a:rPr>
              <a:t>macroscopic objects :</a:t>
            </a:r>
          </a:p>
        </p:txBody>
      </p:sp>
      <p:grpSp>
        <p:nvGrpSpPr>
          <p:cNvPr id="2" name="Groupe 1"/>
          <p:cNvGrpSpPr/>
          <p:nvPr/>
        </p:nvGrpSpPr>
        <p:grpSpPr>
          <a:xfrm>
            <a:off x="179833" y="4941168"/>
            <a:ext cx="8856663" cy="1152128"/>
            <a:chOff x="107950" y="4941168"/>
            <a:chExt cx="8856663" cy="1152128"/>
          </a:xfrm>
        </p:grpSpPr>
        <p:pic>
          <p:nvPicPr>
            <p:cNvPr id="35227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4941168"/>
              <a:ext cx="8856663" cy="9493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72" name="Line 16"/>
            <p:cNvSpPr>
              <a:spLocks noChangeShapeType="1"/>
            </p:cNvSpPr>
            <p:nvPr/>
          </p:nvSpPr>
          <p:spPr bwMode="auto">
            <a:xfrm flipH="1">
              <a:off x="1042988" y="6093296"/>
              <a:ext cx="3168650" cy="0"/>
            </a:xfrm>
            <a:prstGeom prst="line">
              <a:avLst/>
            </a:prstGeom>
            <a:noFill/>
            <a:ln w="28575">
              <a:solidFill>
                <a:srgbClr val="589937"/>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2273" name="Text Box 17"/>
            <p:cNvSpPr txBox="1">
              <a:spLocks noChangeArrowheads="1"/>
            </p:cNvSpPr>
            <p:nvPr/>
          </p:nvSpPr>
          <p:spPr bwMode="auto">
            <a:xfrm>
              <a:off x="1331913" y="5756746"/>
              <a:ext cx="1481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i="1" u="none" dirty="0"/>
                <a:t>light impurities</a:t>
              </a:r>
            </a:p>
          </p:txBody>
        </p:sp>
        <p:sp>
          <p:nvSpPr>
            <p:cNvPr id="352274" name="Line 18"/>
            <p:cNvSpPr>
              <a:spLocks noChangeShapeType="1"/>
            </p:cNvSpPr>
            <p:nvPr/>
          </p:nvSpPr>
          <p:spPr bwMode="auto">
            <a:xfrm>
              <a:off x="4787900" y="6093296"/>
              <a:ext cx="3024188" cy="0"/>
            </a:xfrm>
            <a:prstGeom prst="line">
              <a:avLst/>
            </a:prstGeom>
            <a:noFill/>
            <a:ln w="28575">
              <a:solidFill>
                <a:srgbClr val="589937"/>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2275" name="Text Box 19"/>
            <p:cNvSpPr txBox="1">
              <a:spLocks noChangeArrowheads="1"/>
            </p:cNvSpPr>
            <p:nvPr/>
          </p:nvSpPr>
          <p:spPr bwMode="auto">
            <a:xfrm>
              <a:off x="5292725" y="5756746"/>
              <a:ext cx="3154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i="1" u="none" dirty="0"/>
                <a:t>metallic impurities, lattice defects</a:t>
              </a:r>
            </a:p>
          </p:txBody>
        </p:sp>
      </p:grpSp>
      <p:sp>
        <p:nvSpPr>
          <p:cNvPr id="352366" name="Rectangle 110"/>
          <p:cNvSpPr>
            <a:spLocks noChangeArrowheads="1"/>
          </p:cNvSpPr>
          <p:nvPr/>
        </p:nvSpPr>
        <p:spPr bwMode="auto">
          <a:xfrm>
            <a:off x="0" y="46414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sz="2400">
              <a:solidFill>
                <a:schemeClr val="tx1"/>
              </a:solidFill>
              <a:latin typeface="Times New Roman" pitchFamily="18" charset="0"/>
            </a:endParaRPr>
          </a:p>
        </p:txBody>
      </p:sp>
      <p:graphicFrame>
        <p:nvGraphicFramePr>
          <p:cNvPr id="352458" name="Group 202"/>
          <p:cNvGraphicFramePr>
            <a:graphicFrameLocks noGrp="1"/>
          </p:cNvGraphicFramePr>
          <p:nvPr>
            <p:extLst/>
          </p:nvPr>
        </p:nvGraphicFramePr>
        <p:xfrm>
          <a:off x="4139703" y="2317451"/>
          <a:ext cx="1440160" cy="2011680"/>
        </p:xfrm>
        <a:graphic>
          <a:graphicData uri="http://schemas.openxmlformats.org/drawingml/2006/table">
            <a:tbl>
              <a:tblPr/>
              <a:tblGrid>
                <a:gridCol w="685393">
                  <a:extLst>
                    <a:ext uri="{9D8B030D-6E8A-4147-A177-3AD203B41FA5}">
                      <a16:colId xmlns:a16="http://schemas.microsoft.com/office/drawing/2014/main" val="20000"/>
                    </a:ext>
                  </a:extLst>
                </a:gridCol>
                <a:gridCol w="754767">
                  <a:extLst>
                    <a:ext uri="{9D8B030D-6E8A-4147-A177-3AD203B41FA5}">
                      <a16:colId xmlns:a16="http://schemas.microsoft.com/office/drawing/2014/main" val="20001"/>
                    </a:ext>
                  </a:extLst>
                </a:gridCol>
              </a:tblGrid>
              <a:tr h="545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Impurity</a:t>
                      </a:r>
                      <a:endParaRPr kumimoji="0" lang="en-US" sz="20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lumMod val="75000"/>
                              <a:lumOff val="25000"/>
                            </a:schemeClr>
                          </a:solidFill>
                          <a:effectLst/>
                          <a:latin typeface="Symbol" pitchFamily="18" charset="2"/>
                          <a:ea typeface="Times New Roman" pitchFamily="18" charset="0"/>
                          <a:cs typeface="Arial" charset="0"/>
                        </a:rPr>
                        <a:t>Dr</a:t>
                      </a:r>
                      <a:r>
                        <a:rPr kumimoji="0" lang="en-US" sz="1000" b="0"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a:t>
                      </a:r>
                      <a:r>
                        <a:rPr kumimoji="0" lang="en-US" sz="1000" b="0" i="0" u="none" strike="noStrike" cap="none" normalizeH="0" baseline="0" dirty="0" smtClean="0">
                          <a:ln>
                            <a:noFill/>
                          </a:ln>
                          <a:solidFill>
                            <a:schemeClr val="tx1">
                              <a:lumMod val="75000"/>
                              <a:lumOff val="25000"/>
                            </a:schemeClr>
                          </a:solidFill>
                          <a:effectLst/>
                          <a:latin typeface="Symbol" pitchFamily="18" charset="2"/>
                          <a:ea typeface="Times New Roman" pitchFamily="18" charset="0"/>
                          <a:cs typeface="Arial" charset="0"/>
                        </a:rPr>
                        <a:t>D</a:t>
                      </a:r>
                      <a:r>
                        <a:rPr kumimoji="0" lang="en-US" sz="1000" b="0"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C</a:t>
                      </a:r>
                      <a:endParaRPr kumimoji="0" lang="en-US" sz="9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a:t>
                      </a:r>
                      <a:r>
                        <a:rPr kumimoji="0" lang="en-US" sz="1000" b="0" i="0" u="none" strike="noStrike" cap="none" normalizeH="0" baseline="0" dirty="0" err="1" smtClean="0">
                          <a:ln>
                            <a:noFill/>
                          </a:ln>
                          <a:solidFill>
                            <a:schemeClr val="tx1">
                              <a:lumMod val="75000"/>
                              <a:lumOff val="25000"/>
                            </a:schemeClr>
                          </a:solidFill>
                          <a:effectLst/>
                          <a:latin typeface="Arial" charset="0"/>
                          <a:ea typeface="Times New Roman" pitchFamily="18" charset="0"/>
                          <a:cs typeface="Arial" charset="0"/>
                        </a:rPr>
                        <a:t>n</a:t>
                      </a:r>
                      <a:r>
                        <a:rPr kumimoji="0" lang="en-US" sz="1000" b="0" i="0" u="none" strike="noStrike" cap="none" normalizeH="0" baseline="0" dirty="0" err="1" smtClean="0">
                          <a:ln>
                            <a:noFill/>
                          </a:ln>
                          <a:solidFill>
                            <a:schemeClr val="tx1">
                              <a:lumMod val="75000"/>
                              <a:lumOff val="25000"/>
                            </a:schemeClr>
                          </a:solidFill>
                          <a:effectLst/>
                          <a:latin typeface="Symbol" pitchFamily="18" charset="2"/>
                          <a:ea typeface="Times New Roman" pitchFamily="18" charset="0"/>
                          <a:cs typeface="Arial" charset="0"/>
                        </a:rPr>
                        <a:t>W</a:t>
                      </a:r>
                      <a:r>
                        <a:rPr kumimoji="0" lang="en-US" sz="1000" b="0" i="0" u="none" strike="noStrike" cap="none" normalizeH="0" baseline="0" dirty="0" err="1" smtClean="0">
                          <a:ln>
                            <a:noFill/>
                          </a:ln>
                          <a:solidFill>
                            <a:schemeClr val="tx1">
                              <a:lumMod val="75000"/>
                              <a:lumOff val="25000"/>
                            </a:schemeClr>
                          </a:solidFill>
                          <a:effectLst/>
                          <a:latin typeface="Arial" charset="0"/>
                          <a:ea typeface="Times New Roman" pitchFamily="18" charset="0"/>
                          <a:cs typeface="Arial" charset="0"/>
                        </a:rPr>
                        <a:t>.m</a:t>
                      </a:r>
                      <a:r>
                        <a:rPr kumimoji="0" lang="en-US" sz="1000" b="0"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/At ppm)</a:t>
                      </a:r>
                      <a:endParaRPr kumimoji="0" lang="en-US" sz="20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N</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0.52</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O</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0.45</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C</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0.43</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H</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0.08</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Ti</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0.096</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75000"/>
                              <a:lumOff val="25000"/>
                            </a:schemeClr>
                          </a:solidFill>
                          <a:effectLst/>
                          <a:latin typeface="Arial" charset="0"/>
                          <a:ea typeface="Times New Roman" pitchFamily="18" charset="0"/>
                          <a:cs typeface="Arial" charset="0"/>
                        </a:rPr>
                        <a:t>Ta</a:t>
                      </a:r>
                      <a:endParaRPr kumimoji="0" lang="en-US" sz="2000" b="0" i="0" u="none" strike="noStrike" cap="none" normalizeH="0" baseline="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75000"/>
                              <a:lumOff val="25000"/>
                            </a:schemeClr>
                          </a:solidFill>
                          <a:effectLst/>
                          <a:latin typeface="Arial" charset="0"/>
                          <a:ea typeface="Times New Roman" pitchFamily="18" charset="0"/>
                          <a:cs typeface="Arial" charset="0"/>
                        </a:rPr>
                        <a:t>0.025</a:t>
                      </a:r>
                      <a:endParaRPr kumimoji="0" lang="en-US" sz="20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52456" name="Rectangle 200"/>
          <p:cNvSpPr>
            <a:spLocks noChangeArrowheads="1"/>
          </p:cNvSpPr>
          <p:nvPr/>
        </p:nvSpPr>
        <p:spPr bwMode="auto">
          <a:xfrm>
            <a:off x="0" y="46414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sz="2400">
              <a:solidFill>
                <a:schemeClr val="tx1"/>
              </a:solidFill>
              <a:latin typeface="Times New Roman" pitchFamily="18" charset="0"/>
            </a:endParaRPr>
          </a:p>
        </p:txBody>
      </p:sp>
      <p:sp>
        <p:nvSpPr>
          <p:cNvPr id="6" name="Rectangle 5"/>
          <p:cNvSpPr/>
          <p:nvPr/>
        </p:nvSpPr>
        <p:spPr>
          <a:xfrm>
            <a:off x="5796136" y="1988840"/>
            <a:ext cx="3096344" cy="2477601"/>
          </a:xfrm>
          <a:prstGeom prst="rect">
            <a:avLst/>
          </a:prstGeom>
          <a:ln>
            <a:solidFill>
              <a:srgbClr val="589937"/>
            </a:solidFill>
          </a:ln>
        </p:spPr>
        <p:txBody>
          <a:bodyPr wrap="square">
            <a:spAutoFit/>
          </a:bodyPr>
          <a:lstStyle/>
          <a:p>
            <a:pPr marL="357188" lvl="1" indent="-268288" eaLnBrk="0" hangingPunct="0">
              <a:spcBef>
                <a:spcPts val="1200"/>
              </a:spcBef>
              <a:spcAft>
                <a:spcPts val="600"/>
              </a:spcAft>
              <a:buSzPct val="90000"/>
              <a:buBlip>
                <a:blip r:embed="rId5"/>
              </a:buBlip>
            </a:pPr>
            <a:r>
              <a:rPr lang="en-US" u="none" dirty="0" smtClean="0">
                <a:solidFill>
                  <a:schemeClr val="tx1">
                    <a:lumMod val="75000"/>
                    <a:lumOff val="25000"/>
                  </a:schemeClr>
                </a:solidFill>
                <a:latin typeface="Arial"/>
                <a:cs typeface="+mn-cs"/>
              </a:rPr>
              <a:t>Only light elements contribute to thermal behavior (e</a:t>
            </a:r>
            <a:r>
              <a:rPr lang="en-US" u="none" baseline="30000" dirty="0" smtClean="0">
                <a:solidFill>
                  <a:schemeClr val="tx1">
                    <a:lumMod val="75000"/>
                    <a:lumOff val="25000"/>
                  </a:schemeClr>
                </a:solidFill>
                <a:latin typeface="Arial"/>
                <a:cs typeface="+mn-cs"/>
              </a:rPr>
              <a:t>- </a:t>
            </a:r>
            <a:r>
              <a:rPr lang="en-US" u="none" dirty="0" smtClean="0">
                <a:solidFill>
                  <a:schemeClr val="tx1">
                    <a:lumMod val="75000"/>
                    <a:lumOff val="25000"/>
                  </a:schemeClr>
                </a:solidFill>
                <a:latin typeface="Arial"/>
                <a:cs typeface="+mn-cs"/>
              </a:rPr>
              <a:t>scattering) up to RRR ~800</a:t>
            </a:r>
          </a:p>
          <a:p>
            <a:pPr marL="357188" lvl="1" indent="-268288" eaLnBrk="0" hangingPunct="0">
              <a:spcAft>
                <a:spcPts val="600"/>
              </a:spcAft>
              <a:buSzPct val="90000"/>
              <a:buBlip>
                <a:blip r:embed="rId5"/>
              </a:buBlip>
            </a:pPr>
            <a:r>
              <a:rPr lang="en-US" u="none" dirty="0" smtClean="0">
                <a:solidFill>
                  <a:schemeClr val="tx1">
                    <a:lumMod val="75000"/>
                    <a:lumOff val="25000"/>
                  </a:schemeClr>
                </a:solidFill>
                <a:latin typeface="Arial"/>
                <a:cs typeface="+mn-cs"/>
                <a:sym typeface="Symbol" pitchFamily="18" charset="2"/>
              </a:rPr>
              <a:t> metallic impurities  : homogeneous after EB melting</a:t>
            </a:r>
          </a:p>
          <a:p>
            <a:pPr marL="357188" lvl="1" indent="-268288" eaLnBrk="0" hangingPunct="0">
              <a:spcAft>
                <a:spcPts val="600"/>
              </a:spcAft>
              <a:buSzPct val="90000"/>
              <a:buBlip>
                <a:blip r:embed="rId5"/>
              </a:buBlip>
            </a:pPr>
            <a:r>
              <a:rPr lang="en-US" u="none" dirty="0" smtClean="0">
                <a:solidFill>
                  <a:schemeClr val="tx1">
                    <a:lumMod val="75000"/>
                    <a:lumOff val="25000"/>
                  </a:schemeClr>
                </a:solidFill>
                <a:latin typeface="Arial"/>
                <a:cs typeface="+mn-cs"/>
                <a:sym typeface="Symbol" pitchFamily="18" charset="2"/>
              </a:rPr>
              <a:t>Inclusions appear during manipulation (e.g. dust embedded in soft Nb)</a:t>
            </a:r>
          </a:p>
          <a:p>
            <a:pPr marL="357188" lvl="1" indent="-268288" eaLnBrk="0" hangingPunct="0">
              <a:spcAft>
                <a:spcPts val="600"/>
              </a:spcAft>
              <a:buSzPct val="90000"/>
              <a:buBlip>
                <a:blip r:embed="rId5"/>
              </a:buBlip>
            </a:pPr>
            <a:r>
              <a:rPr lang="en-US" u="none" dirty="0" smtClean="0">
                <a:solidFill>
                  <a:schemeClr val="tx1">
                    <a:lumMod val="75000"/>
                    <a:lumOff val="25000"/>
                  </a:schemeClr>
                </a:solidFill>
                <a:latin typeface="Arial"/>
                <a:cs typeface="+mn-cs"/>
                <a:sym typeface="Symbol" pitchFamily="18" charset="2"/>
              </a:rPr>
              <a:t>Ta content : plays on RRR, not on thermal behavior</a:t>
            </a:r>
          </a:p>
        </p:txBody>
      </p:sp>
      <p:sp>
        <p:nvSpPr>
          <p:cNvPr id="26" name="Espace réservé de la date 16"/>
          <p:cNvSpPr>
            <a:spLocks noGrp="1"/>
          </p:cNvSpPr>
          <p:nvPr>
            <p:ph type="dt" sz="half" idx="4294967295"/>
          </p:nvPr>
        </p:nvSpPr>
        <p:spPr>
          <a:xfrm>
            <a:off x="435421" y="6601426"/>
            <a:ext cx="1450975" cy="365125"/>
          </a:xfrm>
        </p:spPr>
        <p:txBody>
          <a:bodyPr/>
          <a:lstStyle/>
          <a:p>
            <a:pPr>
              <a:defRPr/>
            </a:pPr>
            <a:r>
              <a:rPr lang="en-US" u="none" smtClean="0"/>
              <a:t>8/04/2013</a:t>
            </a:r>
            <a:endParaRPr lang="en-US" u="none" dirty="0"/>
          </a:p>
        </p:txBody>
      </p:sp>
      <p:sp>
        <p:nvSpPr>
          <p:cNvPr id="27" name="Espace réservé du pied de page 20"/>
          <p:cNvSpPr>
            <a:spLocks noGrp="1"/>
          </p:cNvSpPr>
          <p:nvPr>
            <p:ph type="ftr" sz="quarter" idx="4294967295"/>
          </p:nvPr>
        </p:nvSpPr>
        <p:spPr>
          <a:xfrm>
            <a:off x="1910208" y="6601426"/>
            <a:ext cx="5940425" cy="365125"/>
          </a:xfrm>
        </p:spPr>
        <p:txBody>
          <a:bodyPr/>
          <a:lstStyle/>
          <a:p>
            <a:pPr>
              <a:defRPr/>
            </a:pPr>
            <a:r>
              <a:rPr lang="fr-FR" u="none" dirty="0" smtClean="0"/>
              <a:t>Claire Antoine   ESS tutorial</a:t>
            </a:r>
            <a:endParaRPr lang="fr-FR" u="none" dirty="0"/>
          </a:p>
        </p:txBody>
      </p:sp>
      <p:sp>
        <p:nvSpPr>
          <p:cNvPr id="28" name="Espace réservé du numéro de diapositive 21"/>
          <p:cNvSpPr>
            <a:spLocks noGrp="1"/>
          </p:cNvSpPr>
          <p:nvPr>
            <p:ph type="sldNum" sz="quarter" idx="4294967295"/>
          </p:nvPr>
        </p:nvSpPr>
        <p:spPr>
          <a:xfrm>
            <a:off x="7883971" y="6599839"/>
            <a:ext cx="1119187" cy="365125"/>
          </a:xfrm>
        </p:spPr>
        <p:txBody>
          <a:bodyPr/>
          <a:lstStyle/>
          <a:p>
            <a:pPr>
              <a:defRPr/>
            </a:pPr>
            <a:r>
              <a:rPr lang="fr-FR" u="none" dirty="0" smtClean="0"/>
              <a:t>|  PAGE </a:t>
            </a:r>
            <a:fld id="{8CADEDB1-774E-4026-9688-CF6FA26D2D04}" type="slidenum">
              <a:rPr lang="fr-FR" u="none" smtClean="0"/>
              <a:pPr>
                <a:defRPr/>
              </a:pPr>
              <a:t>24</a:t>
            </a:fld>
            <a:endParaRPr lang="fr-FR" u="none" dirty="0"/>
          </a:p>
        </p:txBody>
      </p:sp>
    </p:spTree>
    <p:extLst>
      <p:ext uri="{BB962C8B-B14F-4D97-AF65-F5344CB8AC3E}">
        <p14:creationId xmlns:p14="http://schemas.microsoft.com/office/powerpoint/2010/main" val="250678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Baking vs Doping</a:t>
            </a:r>
            <a:endParaRPr lang="en-US" dirty="0"/>
          </a:p>
        </p:txBody>
      </p:sp>
      <p:sp>
        <p:nvSpPr>
          <p:cNvPr id="6" name="Rectangle 5"/>
          <p:cNvSpPr/>
          <p:nvPr/>
        </p:nvSpPr>
        <p:spPr>
          <a:xfrm>
            <a:off x="395536" y="1413400"/>
            <a:ext cx="5950905" cy="5267724"/>
          </a:xfrm>
          <a:prstGeom prst="rect">
            <a:avLst/>
          </a:prstGeom>
        </p:spPr>
        <p:txBody>
          <a:bodyPr wrap="square">
            <a:spAutoFit/>
          </a:bodyPr>
          <a:lstStyle/>
          <a:p>
            <a:pPr marL="360363" lvl="1" indent="-360363" eaLnBrk="0" hangingPunct="0">
              <a:lnSpc>
                <a:spcPct val="114000"/>
              </a:lnSpc>
              <a:spcAft>
                <a:spcPts val="600"/>
              </a:spcAft>
              <a:buSzPct val="90000"/>
              <a:buBlip>
                <a:blip r:embed="rId2"/>
              </a:buBlip>
            </a:pPr>
            <a:r>
              <a:rPr kumimoji="1" lang="en-US" sz="1600" b="1" u="none" dirty="0" smtClean="0">
                <a:solidFill>
                  <a:srgbClr val="000000"/>
                </a:solidFill>
                <a:latin typeface="Arial"/>
                <a:ea typeface="SimSun" pitchFamily="2" charset="-122"/>
                <a:cs typeface="Times New Roman" pitchFamily="18" charset="0"/>
              </a:rPr>
              <a:t>Oxygen and Nitrogen (or Carbon!) tend to play a similar role in </a:t>
            </a:r>
            <a:r>
              <a:rPr kumimoji="1" lang="en-US" sz="1600" b="1" u="none" dirty="0" err="1" smtClean="0">
                <a:solidFill>
                  <a:srgbClr val="000000"/>
                </a:solidFill>
                <a:latin typeface="Arial"/>
                <a:ea typeface="SimSun" pitchFamily="2" charset="-122"/>
                <a:cs typeface="Times New Roman" pitchFamily="18" charset="0"/>
              </a:rPr>
              <a:t>Nb</a:t>
            </a:r>
            <a:endParaRPr kumimoji="1" lang="en-US" sz="1600" b="1" u="none" dirty="0" smtClean="0">
              <a:solidFill>
                <a:srgbClr val="000000"/>
              </a:solidFill>
              <a:latin typeface="Arial"/>
              <a:ea typeface="SimSun" pitchFamily="2" charset="-122"/>
              <a:cs typeface="Times New Roman" pitchFamily="18" charset="0"/>
            </a:endParaRP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Sit on interstitial Oh sites </a:t>
            </a:r>
            <a:endParaRPr lang="en-US" u="none" dirty="0">
              <a:solidFill>
                <a:srgbClr val="666666"/>
              </a:solidFill>
              <a:latin typeface="Arial"/>
            </a:endParaRP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Interact with Hydrogen (slightly ≠ interaction energy)</a:t>
            </a: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Interact with dislocations</a:t>
            </a: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Similar influence on resistivity</a:t>
            </a:r>
          </a:p>
          <a:p>
            <a:pPr marL="360363" lvl="1" indent="-360363" eaLnBrk="0" hangingPunct="0">
              <a:lnSpc>
                <a:spcPct val="114000"/>
              </a:lnSpc>
              <a:spcAft>
                <a:spcPts val="600"/>
              </a:spcAft>
              <a:buSzPct val="90000"/>
              <a:buBlip>
                <a:blip r:embed="rId2"/>
              </a:buBlip>
            </a:pPr>
            <a:r>
              <a:rPr kumimoji="1" lang="en-US" sz="1600" b="1" u="none" dirty="0" smtClean="0">
                <a:solidFill>
                  <a:srgbClr val="000000"/>
                </a:solidFill>
                <a:latin typeface="Arial"/>
                <a:ea typeface="SimSun" pitchFamily="2" charset="-122"/>
                <a:cs typeface="Times New Roman" pitchFamily="18" charset="0"/>
              </a:rPr>
              <a:t>So what’s the difference ?</a:t>
            </a:r>
            <a:endParaRPr kumimoji="1" lang="en-US" sz="1600" b="1" u="none" dirty="0">
              <a:solidFill>
                <a:srgbClr val="000000"/>
              </a:solidFill>
              <a:latin typeface="Arial"/>
              <a:ea typeface="SimSun" pitchFamily="2" charset="-122"/>
              <a:cs typeface="Times New Roman" pitchFamily="18" charset="0"/>
            </a:endParaRP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Oxygen = main impurity in </a:t>
            </a:r>
            <a:r>
              <a:rPr lang="en-US" u="none" dirty="0" err="1" smtClean="0">
                <a:solidFill>
                  <a:srgbClr val="666666"/>
                </a:solidFill>
                <a:latin typeface="Arial"/>
              </a:rPr>
              <a:t>Nb</a:t>
            </a:r>
            <a:endParaRPr lang="en-US" u="none" dirty="0" smtClean="0">
              <a:solidFill>
                <a:srgbClr val="666666"/>
              </a:solidFill>
              <a:latin typeface="Arial"/>
            </a:endParaRP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Oxygen diffuses ~x100 faster than N, (~x 300 for C) at a given T</a:t>
            </a: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Oxide layer is thinner in presence of N </a:t>
            </a:r>
            <a:r>
              <a:rPr lang="en-US" sz="1100" u="none" dirty="0" smtClean="0">
                <a:solidFill>
                  <a:srgbClr val="666666"/>
                </a:solidFill>
                <a:latin typeface="Arial"/>
              </a:rPr>
              <a:t>(N blocks diffusion of O… and H ?)   </a:t>
            </a: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Pauling electronegativity: C=2,55; N=3,04; O=3,44; F=3,98 </a:t>
            </a:r>
            <a:r>
              <a:rPr lang="en-US" sz="1100" u="none" dirty="0" smtClean="0">
                <a:solidFill>
                  <a:srgbClr val="666666"/>
                </a:solidFill>
                <a:latin typeface="Arial"/>
                <a:sym typeface="Wingdings 3" panose="05040102010807070707" pitchFamily="18" charset="2"/>
              </a:rPr>
              <a:t>(NB no data on Fluor diffusion in literature, but certainly present @ surface)</a:t>
            </a:r>
            <a:r>
              <a:rPr lang="en-US" sz="1100" u="none" dirty="0" smtClean="0">
                <a:solidFill>
                  <a:srgbClr val="666666"/>
                </a:solidFill>
                <a:latin typeface="Arial"/>
              </a:rPr>
              <a:t> </a:t>
            </a: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Atomic radius in pm: C= 67; N= 56; O= 48; F= 42 </a:t>
            </a:r>
            <a:r>
              <a:rPr lang="en-US" sz="1100" u="none" dirty="0">
                <a:solidFill>
                  <a:srgbClr val="666666"/>
                </a:solidFill>
                <a:latin typeface="Arial"/>
                <a:sym typeface="Wingdings 3" panose="05040102010807070707" pitchFamily="18" charset="2"/>
              </a:rPr>
              <a:t>(NB </a:t>
            </a:r>
            <a:r>
              <a:rPr lang="en-US" sz="1100" u="none" dirty="0" smtClean="0">
                <a:solidFill>
                  <a:srgbClr val="666666"/>
                </a:solidFill>
                <a:latin typeface="Arial"/>
                <a:sym typeface="Wingdings 3" panose="05040102010807070707" pitchFamily="18" charset="2"/>
              </a:rPr>
              <a:t>some indication that C not stable in  time =&gt; forms carbides)</a:t>
            </a:r>
            <a:r>
              <a:rPr lang="en-US" sz="1100" u="none" dirty="0" smtClean="0">
                <a:solidFill>
                  <a:srgbClr val="666666"/>
                </a:solidFill>
                <a:latin typeface="Arial"/>
              </a:rPr>
              <a:t> </a:t>
            </a:r>
            <a:endParaRPr lang="en-US" sz="1100" u="none" dirty="0">
              <a:solidFill>
                <a:srgbClr val="666666"/>
              </a:solidFill>
              <a:latin typeface="Arial"/>
            </a:endParaRP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rPr>
              <a:t>Effective charge </a:t>
            </a:r>
            <a:r>
              <a:rPr lang="en-US" u="none" dirty="0" smtClean="0">
                <a:solidFill>
                  <a:srgbClr val="666666"/>
                </a:solidFill>
                <a:latin typeface="Arial"/>
                <a:sym typeface="Wingdings 3" panose="05040102010807070707" pitchFamily="18" charset="2"/>
              </a:rPr>
              <a:t> from O to C to N </a:t>
            </a:r>
            <a:r>
              <a:rPr lang="en-US" sz="1100" u="none" dirty="0" smtClean="0">
                <a:solidFill>
                  <a:srgbClr val="666666"/>
                </a:solidFill>
                <a:latin typeface="Arial"/>
                <a:sym typeface="Wingdings 3" panose="05040102010807070707" pitchFamily="18" charset="2"/>
              </a:rPr>
              <a:t>(electromigration @ high temperature)</a:t>
            </a:r>
          </a:p>
          <a:p>
            <a:pPr marL="542925" lvl="3" indent="-238125" eaLnBrk="0" hangingPunct="0">
              <a:lnSpc>
                <a:spcPct val="114000"/>
              </a:lnSpc>
              <a:spcAft>
                <a:spcPts val="600"/>
              </a:spcAft>
              <a:buClr>
                <a:srgbClr val="666666"/>
              </a:buClr>
              <a:buSzPct val="36000"/>
              <a:buBlip>
                <a:blip r:embed="rId3"/>
              </a:buBlip>
            </a:pPr>
            <a:r>
              <a:rPr lang="en-US" u="none" dirty="0" smtClean="0">
                <a:solidFill>
                  <a:srgbClr val="666666"/>
                </a:solidFill>
                <a:latin typeface="Arial"/>
                <a:sym typeface="Wingdings 3" panose="05040102010807070707" pitchFamily="18" charset="2"/>
              </a:rPr>
              <a:t>…?</a:t>
            </a:r>
            <a:r>
              <a:rPr lang="en-US" u="none" dirty="0" smtClean="0">
                <a:solidFill>
                  <a:srgbClr val="666666"/>
                </a:solidFill>
                <a:latin typeface="Arial"/>
              </a:rPr>
              <a:t> </a:t>
            </a:r>
          </a:p>
          <a:p>
            <a:pPr marL="542925" lvl="3" indent="-238125" eaLnBrk="0" hangingPunct="0">
              <a:lnSpc>
                <a:spcPct val="114000"/>
              </a:lnSpc>
              <a:spcAft>
                <a:spcPts val="600"/>
              </a:spcAft>
              <a:buClr>
                <a:srgbClr val="666666"/>
              </a:buClr>
              <a:buSzPct val="36000"/>
              <a:buBlip>
                <a:blip r:embed="rId3"/>
              </a:buBlip>
            </a:pPr>
            <a:endParaRPr lang="en-US" u="none" dirty="0" smtClean="0">
              <a:solidFill>
                <a:srgbClr val="666666"/>
              </a:solidFill>
              <a:latin typeface="Arial"/>
            </a:endParaRPr>
          </a:p>
        </p:txBody>
      </p:sp>
      <p:pic>
        <p:nvPicPr>
          <p:cNvPr id="10"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503" t="3798" r="1728" b="1349"/>
          <a:stretch/>
        </p:blipFill>
        <p:spPr bwMode="auto">
          <a:xfrm>
            <a:off x="6557154" y="3907539"/>
            <a:ext cx="2286337"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l="1465" t="3349" r="66179" b="4849"/>
          <a:stretch>
            <a:fillRect/>
          </a:stretch>
        </p:blipFill>
        <p:spPr bwMode="auto">
          <a:xfrm>
            <a:off x="6516216" y="1270823"/>
            <a:ext cx="23272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3"/>
          </p:nvPr>
        </p:nvSpPr>
        <p:spPr/>
        <p:txBody>
          <a:bodyPr/>
          <a:lstStyle/>
          <a:p>
            <a:r>
              <a:rPr lang="fr-FR" smtClean="0"/>
              <a:t>C.Z. Antoine-TTC Meeting- RIKEN</a:t>
            </a:r>
            <a:endParaRPr lang="fr-FR" dirty="0"/>
          </a:p>
        </p:txBody>
      </p:sp>
      <p:sp>
        <p:nvSpPr>
          <p:cNvPr id="5" name="Espace réservé du numéro de diapositive 4"/>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25</a:t>
            </a:fld>
            <a:endParaRPr lang="fr-FR" u="none" dirty="0">
              <a:latin typeface="Arial"/>
              <a:cs typeface="+mn-cs"/>
            </a:endParaRPr>
          </a:p>
        </p:txBody>
      </p:sp>
      <p:sp>
        <p:nvSpPr>
          <p:cNvPr id="7" name="Espace réservé de la date 6"/>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806901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1108741" y="-21265"/>
            <a:ext cx="7777162" cy="9160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8ABBD0"/>
                </a:solidFill>
                <a:latin typeface="+mj-lt"/>
                <a:ea typeface="+mj-ea"/>
                <a:cs typeface="+mj-cs"/>
              </a:defRPr>
            </a:lvl1pPr>
            <a:lvl2pPr algn="ctr" rtl="0" eaLnBrk="0" fontAlgn="base" hangingPunct="0">
              <a:spcBef>
                <a:spcPct val="0"/>
              </a:spcBef>
              <a:spcAft>
                <a:spcPct val="0"/>
              </a:spcAft>
              <a:defRPr sz="2800">
                <a:solidFill>
                  <a:srgbClr val="5F5F5F"/>
                </a:solidFill>
                <a:latin typeface="Arial" pitchFamily="34" charset="0"/>
              </a:defRPr>
            </a:lvl2pPr>
            <a:lvl3pPr algn="ctr" rtl="0" eaLnBrk="0" fontAlgn="base" hangingPunct="0">
              <a:spcBef>
                <a:spcPct val="0"/>
              </a:spcBef>
              <a:spcAft>
                <a:spcPct val="0"/>
              </a:spcAft>
              <a:defRPr sz="2800">
                <a:solidFill>
                  <a:srgbClr val="5F5F5F"/>
                </a:solidFill>
                <a:latin typeface="Arial" pitchFamily="34" charset="0"/>
              </a:defRPr>
            </a:lvl3pPr>
            <a:lvl4pPr algn="ctr" rtl="0" eaLnBrk="0" fontAlgn="base" hangingPunct="0">
              <a:spcBef>
                <a:spcPct val="0"/>
              </a:spcBef>
              <a:spcAft>
                <a:spcPct val="0"/>
              </a:spcAft>
              <a:defRPr sz="2800">
                <a:solidFill>
                  <a:srgbClr val="5F5F5F"/>
                </a:solidFill>
                <a:latin typeface="Arial" pitchFamily="34" charset="0"/>
              </a:defRPr>
            </a:lvl4pPr>
            <a:lvl5pPr algn="ctr" rtl="0" eaLnBrk="0" fontAlgn="base" hangingPunct="0">
              <a:spcBef>
                <a:spcPct val="0"/>
              </a:spcBef>
              <a:spcAft>
                <a:spcPct val="0"/>
              </a:spcAft>
              <a:defRPr sz="2800">
                <a:solidFill>
                  <a:srgbClr val="5F5F5F"/>
                </a:solidFill>
                <a:latin typeface="Arial" pitchFamily="34" charset="0"/>
              </a:defRPr>
            </a:lvl5pPr>
            <a:lvl6pPr marL="457200" algn="ctr" rtl="0" fontAlgn="base">
              <a:spcBef>
                <a:spcPct val="0"/>
              </a:spcBef>
              <a:spcAft>
                <a:spcPct val="0"/>
              </a:spcAft>
              <a:defRPr sz="2800">
                <a:solidFill>
                  <a:srgbClr val="5F5F5F"/>
                </a:solidFill>
                <a:latin typeface="Arial" pitchFamily="34" charset="0"/>
              </a:defRPr>
            </a:lvl6pPr>
            <a:lvl7pPr marL="914400" algn="ctr" rtl="0" fontAlgn="base">
              <a:spcBef>
                <a:spcPct val="0"/>
              </a:spcBef>
              <a:spcAft>
                <a:spcPct val="0"/>
              </a:spcAft>
              <a:defRPr sz="2800">
                <a:solidFill>
                  <a:srgbClr val="5F5F5F"/>
                </a:solidFill>
                <a:latin typeface="Arial" pitchFamily="34" charset="0"/>
              </a:defRPr>
            </a:lvl7pPr>
            <a:lvl8pPr marL="1371600" algn="ctr" rtl="0" fontAlgn="base">
              <a:spcBef>
                <a:spcPct val="0"/>
              </a:spcBef>
              <a:spcAft>
                <a:spcPct val="0"/>
              </a:spcAft>
              <a:defRPr sz="2800">
                <a:solidFill>
                  <a:srgbClr val="5F5F5F"/>
                </a:solidFill>
                <a:latin typeface="Arial" pitchFamily="34" charset="0"/>
              </a:defRPr>
            </a:lvl8pPr>
            <a:lvl9pPr marL="1828800" algn="ctr" rtl="0" fontAlgn="base">
              <a:spcBef>
                <a:spcPct val="0"/>
              </a:spcBef>
              <a:spcAft>
                <a:spcPct val="0"/>
              </a:spcAft>
              <a:defRPr sz="2800">
                <a:solidFill>
                  <a:srgbClr val="5F5F5F"/>
                </a:solidFill>
                <a:latin typeface="Arial" pitchFamily="34" charset="0"/>
              </a:defRPr>
            </a:lvl9pPr>
          </a:lstStyle>
          <a:p>
            <a:endParaRPr lang="en-US" sz="3200" u="none" cap="all" dirty="0">
              <a:solidFill>
                <a:schemeClr val="bg1"/>
              </a:solidFill>
            </a:endParaRPr>
          </a:p>
        </p:txBody>
      </p:sp>
      <p:sp>
        <p:nvSpPr>
          <p:cNvPr id="3" name="Rectangle 2422"/>
          <p:cNvSpPr>
            <a:spLocks noChangeArrowheads="1"/>
          </p:cNvSpPr>
          <p:nvPr/>
        </p:nvSpPr>
        <p:spPr bwMode="auto">
          <a:xfrm>
            <a:off x="494558" y="1124744"/>
            <a:ext cx="2235115" cy="213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a:lnSpc>
                <a:spcPts val="2000"/>
              </a:lnSpc>
              <a:buSzPct val="90000"/>
              <a:buBlip>
                <a:blip r:embed="rId2"/>
              </a:buBlip>
            </a:pPr>
            <a:r>
              <a:rPr lang="en-US" sz="1600" u="none" dirty="0" smtClean="0">
                <a:solidFill>
                  <a:srgbClr val="000000"/>
                </a:solidFill>
                <a:latin typeface="Arial" charset="0"/>
                <a:cs typeface="+mn-cs"/>
                <a:sym typeface="Symbol" pitchFamily="18" charset="2"/>
              </a:rPr>
              <a:t>Typical etching figures (</a:t>
            </a:r>
            <a:r>
              <a:rPr lang="en-US" sz="1200" u="none" dirty="0" smtClean="0">
                <a:solidFill>
                  <a:srgbClr val="000000"/>
                </a:solidFill>
                <a:latin typeface="Arial" charset="0"/>
                <a:cs typeface="+mn-cs"/>
                <a:sym typeface="Symbol" pitchFamily="18" charset="2"/>
              </a:rPr>
              <a:t>dislocations emerging at the surface)</a:t>
            </a:r>
          </a:p>
          <a:p>
            <a:pPr>
              <a:lnSpc>
                <a:spcPct val="90000"/>
              </a:lnSpc>
              <a:spcBef>
                <a:spcPct val="20000"/>
              </a:spcBef>
              <a:buFontTx/>
              <a:buBlip>
                <a:blip r:embed="rId3"/>
              </a:buBlip>
            </a:pPr>
            <a:endParaRPr lang="en-US" sz="1200" u="none" dirty="0">
              <a:solidFill>
                <a:srgbClr val="000000"/>
              </a:solidFill>
              <a:latin typeface="Arial" charset="0"/>
              <a:cs typeface="+mn-cs"/>
              <a:sym typeface="Symbol" pitchFamily="18" charset="2"/>
            </a:endParaRPr>
          </a:p>
          <a:p>
            <a:pPr>
              <a:lnSpc>
                <a:spcPct val="90000"/>
              </a:lnSpc>
              <a:spcBef>
                <a:spcPct val="20000"/>
              </a:spcBef>
            </a:pPr>
            <a:endParaRPr lang="en-US" sz="800" u="none" dirty="0">
              <a:solidFill>
                <a:srgbClr val="000000"/>
              </a:solidFill>
              <a:latin typeface="Arial" charset="0"/>
              <a:cs typeface="+mn-cs"/>
              <a:sym typeface="Symbol" pitchFamily="18" charset="2"/>
            </a:endParaRPr>
          </a:p>
          <a:p>
            <a:pPr lvl="1">
              <a:lnSpc>
                <a:spcPct val="90000"/>
              </a:lnSpc>
              <a:spcBef>
                <a:spcPct val="20000"/>
              </a:spcBef>
            </a:pPr>
            <a:r>
              <a:rPr lang="en-US" sz="1100" i="1" u="none" dirty="0" smtClean="0">
                <a:solidFill>
                  <a:srgbClr val="000000"/>
                </a:solidFill>
                <a:latin typeface="Arial" charset="0"/>
                <a:cs typeface="+mn-cs"/>
                <a:sym typeface="Symbol" pitchFamily="18" charset="2"/>
              </a:rPr>
              <a:t>As received  Nb Sheet,</a:t>
            </a:r>
          </a:p>
          <a:p>
            <a:pPr lvl="1">
              <a:lnSpc>
                <a:spcPct val="90000"/>
              </a:lnSpc>
              <a:spcBef>
                <a:spcPct val="20000"/>
              </a:spcBef>
            </a:pPr>
            <a:r>
              <a:rPr lang="en-US" sz="1100" i="1" u="none" dirty="0" smtClean="0">
                <a:solidFill>
                  <a:srgbClr val="000000"/>
                </a:solidFill>
                <a:latin typeface="Arial" charset="0"/>
                <a:cs typeface="+mn-cs"/>
                <a:sym typeface="Symbol" pitchFamily="18" charset="2"/>
              </a:rPr>
              <a:t>optical </a:t>
            </a:r>
            <a:r>
              <a:rPr lang="en-US" sz="1100" i="1" u="none" dirty="0">
                <a:solidFill>
                  <a:srgbClr val="000000"/>
                </a:solidFill>
                <a:latin typeface="Arial" charset="0"/>
                <a:cs typeface="+mn-cs"/>
                <a:sym typeface="Symbol" pitchFamily="18" charset="2"/>
              </a:rPr>
              <a:t>microscope, </a:t>
            </a:r>
            <a:r>
              <a:rPr lang="en-US" sz="1100" i="1" u="none" dirty="0" smtClean="0">
                <a:solidFill>
                  <a:srgbClr val="000000"/>
                </a:solidFill>
                <a:latin typeface="Arial" charset="0"/>
                <a:cs typeface="+mn-cs"/>
                <a:sym typeface="Symbol" pitchFamily="18" charset="2"/>
              </a:rPr>
              <a:t>w. surface etching </a:t>
            </a:r>
            <a:r>
              <a:rPr lang="en-US" sz="1100" b="1" i="1" u="none" dirty="0" smtClean="0">
                <a:solidFill>
                  <a:srgbClr val="000000"/>
                </a:solidFill>
                <a:latin typeface="Arial" charset="0"/>
                <a:cs typeface="+mn-cs"/>
                <a:sym typeface="Symbol"/>
              </a:rPr>
              <a:t></a:t>
            </a:r>
            <a:endParaRPr lang="en-US" sz="1100" b="1" i="1" u="none" dirty="0">
              <a:solidFill>
                <a:srgbClr val="000000"/>
              </a:solidFill>
              <a:latin typeface="Arial" charset="0"/>
              <a:cs typeface="+mn-cs"/>
              <a:sym typeface="Symbol" pitchFamily="18" charset="2"/>
            </a:endParaRPr>
          </a:p>
          <a:p>
            <a:pPr lvl="1">
              <a:lnSpc>
                <a:spcPct val="90000"/>
              </a:lnSpc>
              <a:spcBef>
                <a:spcPct val="20000"/>
              </a:spcBef>
              <a:buFontTx/>
              <a:buBlip>
                <a:blip r:embed="rId3"/>
              </a:buBlip>
            </a:pPr>
            <a:endParaRPr lang="en-US" sz="1200" u="none" dirty="0">
              <a:solidFill>
                <a:srgbClr val="000000"/>
              </a:solidFill>
              <a:latin typeface="Arial" charset="0"/>
              <a:cs typeface="+mn-cs"/>
              <a:sym typeface="Symbol" pitchFamily="18" charset="2"/>
            </a:endParaRPr>
          </a:p>
          <a:p>
            <a:pPr lvl="1">
              <a:lnSpc>
                <a:spcPct val="90000"/>
              </a:lnSpc>
              <a:spcBef>
                <a:spcPct val="20000"/>
              </a:spcBef>
              <a:buFontTx/>
              <a:buBlip>
                <a:blip r:embed="rId3"/>
              </a:buBlip>
            </a:pPr>
            <a:endParaRPr lang="en-US" sz="1200" u="none" dirty="0">
              <a:solidFill>
                <a:srgbClr val="000000"/>
              </a:solidFill>
              <a:latin typeface="Arial" charset="0"/>
              <a:cs typeface="+mn-cs"/>
              <a:sym typeface="Symbol" pitchFamily="18" charset="2"/>
            </a:endParaRPr>
          </a:p>
        </p:txBody>
      </p:sp>
      <p:sp>
        <p:nvSpPr>
          <p:cNvPr id="4" name="Rectangle 2476"/>
          <p:cNvSpPr>
            <a:spLocks noChangeArrowheads="1"/>
          </p:cNvSpPr>
          <p:nvPr/>
        </p:nvSpPr>
        <p:spPr bwMode="auto">
          <a:xfrm>
            <a:off x="156398" y="3073412"/>
            <a:ext cx="1469616" cy="54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pPr>
            <a:r>
              <a:rPr lang="en-US" sz="1100" i="1" u="none" dirty="0">
                <a:solidFill>
                  <a:srgbClr val="000000"/>
                </a:solidFill>
                <a:latin typeface="Arial" charset="0"/>
                <a:cs typeface="+mn-cs"/>
                <a:sym typeface="Symbol" pitchFamily="18" charset="2"/>
              </a:rPr>
              <a:t> SEM, cross section, transverse to rolling direction </a:t>
            </a:r>
            <a:r>
              <a:rPr lang="en-US" sz="1100" i="1" u="none" dirty="0">
                <a:solidFill>
                  <a:srgbClr val="000000"/>
                </a:solidFill>
                <a:latin typeface="Arial" charset="0"/>
                <a:cs typeface="+mn-cs"/>
                <a:sym typeface="Symbol"/>
              </a:rPr>
              <a:t></a:t>
            </a:r>
            <a:endParaRPr lang="en-US" sz="1100" i="1" u="none" dirty="0">
              <a:solidFill>
                <a:srgbClr val="000000"/>
              </a:solidFill>
              <a:latin typeface="Arial" charset="0"/>
              <a:cs typeface="+mn-cs"/>
              <a:sym typeface="Symbol" pitchFamily="18" charset="2"/>
            </a:endParaRPr>
          </a:p>
        </p:txBody>
      </p:sp>
      <p:pic>
        <p:nvPicPr>
          <p:cNvPr id="5" name="Image 7" descr="3_500_5min_milieu"/>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729673" y="1124744"/>
            <a:ext cx="288607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707" descr="1_x500_10 min_milieu"/>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30000"/>
                    </a14:imgEffect>
                  </a14:imgLayer>
                </a14:imgProps>
              </a:ext>
              <a:ext uri="{28A0092B-C50C-407E-A947-70E740481C1C}">
                <a14:useLocalDpi xmlns:a14="http://schemas.microsoft.com/office/drawing/2010/main" val="0"/>
              </a:ext>
            </a:extLst>
          </a:blip>
          <a:srcRect/>
          <a:stretch>
            <a:fillRect/>
          </a:stretch>
        </p:blipFill>
        <p:spPr bwMode="auto">
          <a:xfrm>
            <a:off x="5825298" y="1134269"/>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734"/>
          <p:cNvSpPr>
            <a:spLocks noChangeArrowheads="1"/>
          </p:cNvSpPr>
          <p:nvPr/>
        </p:nvSpPr>
        <p:spPr bwMode="auto">
          <a:xfrm>
            <a:off x="4788024" y="3408962"/>
            <a:ext cx="4104221" cy="133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a:lnSpc>
                <a:spcPts val="2000"/>
              </a:lnSpc>
              <a:buSzPct val="90000"/>
              <a:buBlip>
                <a:blip r:embed="rId2"/>
              </a:buBlip>
            </a:pPr>
            <a:r>
              <a:rPr lang="en-US" sz="1600" u="none" dirty="0">
                <a:solidFill>
                  <a:srgbClr val="666666"/>
                </a:solidFill>
                <a:sym typeface="Symbol" pitchFamily="18" charset="2"/>
              </a:rPr>
              <a:t>Existence of etching figures provide a coarse but very quick estimation of the presence of remaining stress inside the material</a:t>
            </a:r>
          </a:p>
          <a:p>
            <a:pPr>
              <a:spcBef>
                <a:spcPct val="20000"/>
              </a:spcBef>
            </a:pPr>
            <a:endParaRPr lang="en-US" sz="1200" u="none" dirty="0">
              <a:solidFill>
                <a:srgbClr val="000000"/>
              </a:solidFill>
              <a:latin typeface="Arial" charset="0"/>
              <a:cs typeface="+mn-cs"/>
              <a:sym typeface="Symbol" pitchFamily="18" charset="2"/>
            </a:endParaRPr>
          </a:p>
        </p:txBody>
      </p:sp>
      <p:grpSp>
        <p:nvGrpSpPr>
          <p:cNvPr id="8" name="Groupe 7"/>
          <p:cNvGrpSpPr/>
          <p:nvPr/>
        </p:nvGrpSpPr>
        <p:grpSpPr>
          <a:xfrm>
            <a:off x="37917" y="3741496"/>
            <a:ext cx="4839543" cy="2543789"/>
            <a:chOff x="2557023" y="3005931"/>
            <a:chExt cx="4839543" cy="2543789"/>
          </a:xfrm>
        </p:grpSpPr>
        <p:grpSp>
          <p:nvGrpSpPr>
            <p:cNvPr id="9" name="Group 2713"/>
            <p:cNvGrpSpPr>
              <a:grpSpLocks/>
            </p:cNvGrpSpPr>
            <p:nvPr/>
          </p:nvGrpSpPr>
          <p:grpSpPr bwMode="auto">
            <a:xfrm>
              <a:off x="2557023" y="3005931"/>
              <a:ext cx="4839543" cy="2543789"/>
              <a:chOff x="-382" y="1008"/>
              <a:chExt cx="6354" cy="3143"/>
            </a:xfrm>
          </p:grpSpPr>
          <p:grpSp>
            <p:nvGrpSpPr>
              <p:cNvPr id="11" name="Group 2714"/>
              <p:cNvGrpSpPr>
                <a:grpSpLocks/>
              </p:cNvGrpSpPr>
              <p:nvPr/>
            </p:nvGrpSpPr>
            <p:grpSpPr bwMode="auto">
              <a:xfrm>
                <a:off x="-382" y="1008"/>
                <a:ext cx="6354" cy="3143"/>
                <a:chOff x="-382" y="1008"/>
                <a:chExt cx="6354" cy="3143"/>
              </a:xfrm>
            </p:grpSpPr>
            <p:sp>
              <p:nvSpPr>
                <p:cNvPr id="15" name="Line 2715"/>
                <p:cNvSpPr>
                  <a:spLocks noChangeShapeType="1"/>
                </p:cNvSpPr>
                <p:nvPr/>
              </p:nvSpPr>
              <p:spPr bwMode="auto">
                <a:xfrm>
                  <a:off x="0" y="1828"/>
                  <a:ext cx="318" cy="0"/>
                </a:xfrm>
                <a:prstGeom prst="line">
                  <a:avLst/>
                </a:prstGeom>
                <a:noFill/>
                <a:ln w="2857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16" name="Line 2716"/>
                <p:cNvSpPr>
                  <a:spLocks noChangeShapeType="1"/>
                </p:cNvSpPr>
                <p:nvPr/>
              </p:nvSpPr>
              <p:spPr bwMode="auto">
                <a:xfrm>
                  <a:off x="0" y="2347"/>
                  <a:ext cx="318" cy="0"/>
                </a:xfrm>
                <a:prstGeom prst="line">
                  <a:avLst/>
                </a:prstGeom>
                <a:noFill/>
                <a:ln w="2857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17" name="Line 2717"/>
                <p:cNvSpPr>
                  <a:spLocks noChangeShapeType="1"/>
                </p:cNvSpPr>
                <p:nvPr/>
              </p:nvSpPr>
              <p:spPr bwMode="auto">
                <a:xfrm>
                  <a:off x="0" y="2876"/>
                  <a:ext cx="318" cy="0"/>
                </a:xfrm>
                <a:prstGeom prst="line">
                  <a:avLst/>
                </a:prstGeom>
                <a:noFill/>
                <a:ln w="2857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grpSp>
              <p:nvGrpSpPr>
                <p:cNvPr id="18" name="Group 2718"/>
                <p:cNvGrpSpPr>
                  <a:grpSpLocks/>
                </p:cNvGrpSpPr>
                <p:nvPr/>
              </p:nvGrpSpPr>
              <p:grpSpPr bwMode="auto">
                <a:xfrm>
                  <a:off x="-382" y="1008"/>
                  <a:ext cx="6354" cy="3143"/>
                  <a:chOff x="-688" y="912"/>
                  <a:chExt cx="6354" cy="3143"/>
                </a:xfrm>
              </p:grpSpPr>
              <p:pic>
                <p:nvPicPr>
                  <p:cNvPr id="19" name="Picture 2719" descr="1a"/>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7000" contrast="10000"/>
                            </a14:imgEffect>
                          </a14:imgLayer>
                        </a14:imgProps>
                      </a:ext>
                      <a:ext uri="{28A0092B-C50C-407E-A947-70E740481C1C}">
                        <a14:useLocalDpi xmlns:a14="http://schemas.microsoft.com/office/drawing/2010/main" val="0"/>
                      </a:ext>
                    </a:extLst>
                  </a:blip>
                  <a:srcRect/>
                  <a:stretch>
                    <a:fillRect/>
                  </a:stretch>
                </p:blipFill>
                <p:spPr bwMode="auto">
                  <a:xfrm>
                    <a:off x="55" y="912"/>
                    <a:ext cx="3944" cy="2877"/>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0" name="Text Box 2720"/>
                  <p:cNvSpPr txBox="1">
                    <a:spLocks noChangeArrowheads="1"/>
                  </p:cNvSpPr>
                  <p:nvPr/>
                </p:nvSpPr>
                <p:spPr bwMode="auto">
                  <a:xfrm>
                    <a:off x="4140" y="920"/>
                    <a:ext cx="1156" cy="3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u="none">
                        <a:solidFill>
                          <a:srgbClr val="000000"/>
                        </a:solidFill>
                        <a:latin typeface="Arial" charset="0"/>
                        <a:cs typeface="+mn-cs"/>
                      </a:rPr>
                      <a:t>Silver epoxy</a:t>
                    </a:r>
                  </a:p>
                </p:txBody>
              </p:sp>
              <p:sp>
                <p:nvSpPr>
                  <p:cNvPr id="21" name="Text Box 2721"/>
                  <p:cNvSpPr txBox="1">
                    <a:spLocks noChangeArrowheads="1"/>
                  </p:cNvSpPr>
                  <p:nvPr/>
                </p:nvSpPr>
                <p:spPr bwMode="auto">
                  <a:xfrm>
                    <a:off x="4119" y="1304"/>
                    <a:ext cx="1547" cy="4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u="none" dirty="0">
                        <a:solidFill>
                          <a:srgbClr val="000000"/>
                        </a:solidFill>
                        <a:latin typeface="Arial" charset="0"/>
                        <a:cs typeface="+mn-cs"/>
                      </a:rPr>
                      <a:t>Distorted grains</a:t>
                    </a:r>
                  </a:p>
                  <a:p>
                    <a:pPr algn="ctr"/>
                    <a:r>
                      <a:rPr lang="en-US" sz="1000" u="none" dirty="0">
                        <a:solidFill>
                          <a:srgbClr val="000000"/>
                        </a:solidFill>
                        <a:latin typeface="Arial" charset="0"/>
                        <a:cs typeface="+mn-cs"/>
                      </a:rPr>
                      <a:t>(mottled contrast)</a:t>
                    </a:r>
                  </a:p>
                </p:txBody>
              </p:sp>
              <p:sp>
                <p:nvSpPr>
                  <p:cNvPr id="22" name="Text Box 2722"/>
                  <p:cNvSpPr txBox="1">
                    <a:spLocks noChangeArrowheads="1"/>
                  </p:cNvSpPr>
                  <p:nvPr/>
                </p:nvSpPr>
                <p:spPr bwMode="auto">
                  <a:xfrm>
                    <a:off x="4152" y="1879"/>
                    <a:ext cx="931" cy="3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u="none" dirty="0">
                        <a:solidFill>
                          <a:srgbClr val="000000"/>
                        </a:solidFill>
                        <a:latin typeface="Arial" charset="0"/>
                        <a:cs typeface="+mn-cs"/>
                      </a:rPr>
                      <a:t>Etch pits </a:t>
                    </a:r>
                  </a:p>
                </p:txBody>
              </p:sp>
              <p:sp>
                <p:nvSpPr>
                  <p:cNvPr id="23" name="Line 2723"/>
                  <p:cNvSpPr>
                    <a:spLocks noChangeShapeType="1"/>
                  </p:cNvSpPr>
                  <p:nvPr/>
                </p:nvSpPr>
                <p:spPr bwMode="auto">
                  <a:xfrm flipH="1">
                    <a:off x="3984" y="912"/>
                    <a:ext cx="336" cy="96"/>
                  </a:xfrm>
                  <a:prstGeom prst="line">
                    <a:avLst/>
                  </a:prstGeom>
                  <a:noFill/>
                  <a:ln w="2857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24" name="Line 2724"/>
                  <p:cNvSpPr>
                    <a:spLocks noChangeShapeType="1"/>
                  </p:cNvSpPr>
                  <p:nvPr/>
                </p:nvSpPr>
                <p:spPr bwMode="auto">
                  <a:xfrm flipH="1" flipV="1">
                    <a:off x="3984" y="1248"/>
                    <a:ext cx="336" cy="48"/>
                  </a:xfrm>
                  <a:prstGeom prst="line">
                    <a:avLst/>
                  </a:prstGeom>
                  <a:noFill/>
                  <a:ln w="2857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25" name="Line 2725"/>
                  <p:cNvSpPr>
                    <a:spLocks noChangeShapeType="1"/>
                  </p:cNvSpPr>
                  <p:nvPr/>
                </p:nvSpPr>
                <p:spPr bwMode="auto">
                  <a:xfrm flipH="1" flipV="1">
                    <a:off x="3984" y="1872"/>
                    <a:ext cx="336" cy="48"/>
                  </a:xfrm>
                  <a:prstGeom prst="line">
                    <a:avLst/>
                  </a:prstGeom>
                  <a:noFill/>
                  <a:ln w="2857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26" name="Text Box 2726"/>
                  <p:cNvSpPr txBox="1">
                    <a:spLocks noChangeArrowheads="1"/>
                  </p:cNvSpPr>
                  <p:nvPr/>
                </p:nvSpPr>
                <p:spPr bwMode="auto">
                  <a:xfrm>
                    <a:off x="1307" y="3775"/>
                    <a:ext cx="1686" cy="2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800" u="none" dirty="0">
                        <a:solidFill>
                          <a:srgbClr val="000000"/>
                        </a:solidFill>
                        <a:latin typeface="Arial" charset="0"/>
                        <a:cs typeface="+mn-cs"/>
                      </a:rPr>
                      <a:t>Cross-section, ST plane</a:t>
                    </a:r>
                  </a:p>
                </p:txBody>
              </p:sp>
              <p:sp>
                <p:nvSpPr>
                  <p:cNvPr id="27" name="Text Box 2727"/>
                  <p:cNvSpPr txBox="1">
                    <a:spLocks noChangeArrowheads="1"/>
                  </p:cNvSpPr>
                  <p:nvPr/>
                </p:nvSpPr>
                <p:spPr bwMode="auto">
                  <a:xfrm>
                    <a:off x="3591" y="3789"/>
                    <a:ext cx="325" cy="2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800" u="none" dirty="0">
                        <a:solidFill>
                          <a:srgbClr val="000000"/>
                        </a:solidFill>
                        <a:latin typeface="Arial" charset="0"/>
                        <a:cs typeface="+mn-cs"/>
                      </a:rPr>
                      <a:t>T</a:t>
                    </a:r>
                  </a:p>
                </p:txBody>
              </p:sp>
              <p:sp>
                <p:nvSpPr>
                  <p:cNvPr id="28" name="Text Box 2728"/>
                  <p:cNvSpPr txBox="1">
                    <a:spLocks noChangeArrowheads="1"/>
                  </p:cNvSpPr>
                  <p:nvPr/>
                </p:nvSpPr>
                <p:spPr bwMode="auto">
                  <a:xfrm>
                    <a:off x="3984" y="3506"/>
                    <a:ext cx="333" cy="2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800" u="none" dirty="0">
                        <a:solidFill>
                          <a:srgbClr val="000000"/>
                        </a:solidFill>
                        <a:latin typeface="Arial" charset="0"/>
                        <a:cs typeface="+mn-cs"/>
                      </a:rPr>
                      <a:t>S</a:t>
                    </a:r>
                  </a:p>
                </p:txBody>
              </p:sp>
              <p:sp>
                <p:nvSpPr>
                  <p:cNvPr id="29" name="Line 2729"/>
                  <p:cNvSpPr>
                    <a:spLocks noChangeShapeType="1"/>
                  </p:cNvSpPr>
                  <p:nvPr/>
                </p:nvSpPr>
                <p:spPr bwMode="auto">
                  <a:xfrm flipV="1">
                    <a:off x="4128" y="3216"/>
                    <a:ext cx="0" cy="240"/>
                  </a:xfrm>
                  <a:prstGeom prst="line">
                    <a:avLst/>
                  </a:prstGeom>
                  <a:noFill/>
                  <a:ln w="2857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30" name="Line 2730"/>
                  <p:cNvSpPr>
                    <a:spLocks noChangeShapeType="1"/>
                  </p:cNvSpPr>
                  <p:nvPr/>
                </p:nvSpPr>
                <p:spPr bwMode="auto">
                  <a:xfrm flipH="1">
                    <a:off x="3600" y="3984"/>
                    <a:ext cx="192" cy="0"/>
                  </a:xfrm>
                  <a:prstGeom prst="line">
                    <a:avLst/>
                  </a:prstGeom>
                  <a:noFill/>
                  <a:ln w="2857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u="none">
                      <a:solidFill>
                        <a:srgbClr val="000000"/>
                      </a:solidFill>
                      <a:latin typeface="Arial" charset="0"/>
                      <a:cs typeface="+mn-cs"/>
                    </a:endParaRPr>
                  </a:p>
                </p:txBody>
              </p:sp>
              <p:sp>
                <p:nvSpPr>
                  <p:cNvPr id="38" name="Text Box 2722"/>
                  <p:cNvSpPr txBox="1">
                    <a:spLocks noChangeArrowheads="1"/>
                  </p:cNvSpPr>
                  <p:nvPr/>
                </p:nvSpPr>
                <p:spPr bwMode="auto">
                  <a:xfrm>
                    <a:off x="-688" y="1000"/>
                    <a:ext cx="700" cy="4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u="none" dirty="0" smtClean="0">
                        <a:solidFill>
                          <a:srgbClr val="000000"/>
                        </a:solidFill>
                        <a:latin typeface="Arial" charset="0"/>
                        <a:cs typeface="+mn-cs"/>
                      </a:rPr>
                      <a:t>Depth (µm)</a:t>
                    </a:r>
                    <a:endParaRPr lang="en-US" sz="1000" u="none" dirty="0">
                      <a:solidFill>
                        <a:srgbClr val="000000"/>
                      </a:solidFill>
                      <a:latin typeface="Arial" charset="0"/>
                      <a:cs typeface="+mn-cs"/>
                    </a:endParaRPr>
                  </a:p>
                </p:txBody>
              </p:sp>
            </p:grpSp>
          </p:grpSp>
          <p:sp>
            <p:nvSpPr>
              <p:cNvPr id="12" name="Text Box 2731"/>
              <p:cNvSpPr txBox="1">
                <a:spLocks noChangeArrowheads="1"/>
              </p:cNvSpPr>
              <p:nvPr/>
            </p:nvSpPr>
            <p:spPr bwMode="auto">
              <a:xfrm>
                <a:off x="-280" y="1673"/>
                <a:ext cx="609" cy="2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900" u="none">
                    <a:solidFill>
                      <a:srgbClr val="000000"/>
                    </a:solidFill>
                    <a:latin typeface="Arial" charset="0"/>
                    <a:cs typeface="+mn-cs"/>
                  </a:rPr>
                  <a:t>100</a:t>
                </a:r>
              </a:p>
            </p:txBody>
          </p:sp>
          <p:sp>
            <p:nvSpPr>
              <p:cNvPr id="13" name="Text Box 2732"/>
              <p:cNvSpPr txBox="1">
                <a:spLocks noChangeArrowheads="1"/>
              </p:cNvSpPr>
              <p:nvPr/>
            </p:nvSpPr>
            <p:spPr bwMode="auto">
              <a:xfrm>
                <a:off x="-280" y="2193"/>
                <a:ext cx="609" cy="2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900" u="none" dirty="0">
                    <a:solidFill>
                      <a:srgbClr val="000000"/>
                    </a:solidFill>
                    <a:latin typeface="Arial" charset="0"/>
                    <a:cs typeface="+mn-cs"/>
                  </a:rPr>
                  <a:t>200</a:t>
                </a:r>
              </a:p>
            </p:txBody>
          </p:sp>
          <p:sp>
            <p:nvSpPr>
              <p:cNvPr id="14" name="Text Box 2733"/>
              <p:cNvSpPr txBox="1">
                <a:spLocks noChangeArrowheads="1"/>
              </p:cNvSpPr>
              <p:nvPr/>
            </p:nvSpPr>
            <p:spPr bwMode="auto">
              <a:xfrm>
                <a:off x="-280" y="2726"/>
                <a:ext cx="609" cy="2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900" u="none" dirty="0">
                    <a:solidFill>
                      <a:srgbClr val="000000"/>
                    </a:solidFill>
                    <a:latin typeface="Arial" charset="0"/>
                    <a:cs typeface="+mn-cs"/>
                  </a:rPr>
                  <a:t>300</a:t>
                </a:r>
              </a:p>
            </p:txBody>
          </p:sp>
        </p:grpSp>
        <p:sp>
          <p:nvSpPr>
            <p:cNvPr id="10" name="Oval 2737"/>
            <p:cNvSpPr>
              <a:spLocks noChangeArrowheads="1"/>
            </p:cNvSpPr>
            <p:nvPr/>
          </p:nvSpPr>
          <p:spPr bwMode="auto">
            <a:xfrm>
              <a:off x="4791075" y="3077369"/>
              <a:ext cx="1008063" cy="936625"/>
            </a:xfrm>
            <a:prstGeom prst="ellipse">
              <a:avLst/>
            </a:prstGeom>
            <a:noFill/>
            <a:ln w="2857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u="none">
                <a:solidFill>
                  <a:srgbClr val="000000"/>
                </a:solidFill>
                <a:latin typeface="Arial" charset="0"/>
                <a:cs typeface="+mn-cs"/>
              </a:endParaRPr>
            </a:p>
          </p:txBody>
        </p:sp>
      </p:grpSp>
      <p:pic>
        <p:nvPicPr>
          <p:cNvPr id="31" name="Image 11" descr="C:\Users\CEA\Documents\deuxieme serie\ech 5 mc\5x500 25min milieu.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90510" y="4370446"/>
            <a:ext cx="2524125" cy="185737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422"/>
          <p:cNvSpPr>
            <a:spLocks noChangeArrowheads="1"/>
          </p:cNvSpPr>
          <p:nvPr/>
        </p:nvSpPr>
        <p:spPr bwMode="auto">
          <a:xfrm>
            <a:off x="4486381" y="5274788"/>
            <a:ext cx="1511300" cy="8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endParaRPr lang="en-US" sz="700" i="1" u="none" dirty="0">
              <a:solidFill>
                <a:srgbClr val="000000"/>
              </a:solidFill>
              <a:latin typeface="Arial" charset="0"/>
              <a:cs typeface="+mn-cs"/>
              <a:sym typeface="Symbol" pitchFamily="18" charset="2"/>
            </a:endParaRPr>
          </a:p>
          <a:p>
            <a:pPr>
              <a:lnSpc>
                <a:spcPct val="90000"/>
              </a:lnSpc>
              <a:spcBef>
                <a:spcPct val="20000"/>
              </a:spcBef>
            </a:pPr>
            <a:r>
              <a:rPr lang="en-US" sz="1100" i="1" u="none" dirty="0" smtClean="0">
                <a:solidFill>
                  <a:srgbClr val="000000"/>
                </a:solidFill>
                <a:latin typeface="Arial" charset="0"/>
                <a:cs typeface="+mn-cs"/>
                <a:sym typeface="Symbol" pitchFamily="18" charset="2"/>
              </a:rPr>
              <a:t>optical </a:t>
            </a:r>
            <a:r>
              <a:rPr lang="en-US" sz="1100" i="1" u="none" dirty="0">
                <a:solidFill>
                  <a:srgbClr val="000000"/>
                </a:solidFill>
                <a:latin typeface="Arial" charset="0"/>
                <a:cs typeface="+mn-cs"/>
                <a:sym typeface="Symbol" pitchFamily="18" charset="2"/>
              </a:rPr>
              <a:t>microscope, surface </a:t>
            </a:r>
            <a:r>
              <a:rPr lang="en-US" sz="1100" i="1" u="none" dirty="0" smtClean="0">
                <a:solidFill>
                  <a:srgbClr val="000000"/>
                </a:solidFill>
                <a:latin typeface="Arial" charset="0"/>
                <a:cs typeface="+mn-cs"/>
                <a:sym typeface="Symbol" pitchFamily="18" charset="2"/>
              </a:rPr>
              <a:t>etching on low damage Nb surface 	</a:t>
            </a:r>
            <a:r>
              <a:rPr lang="en-US" sz="1100" b="1" i="1" u="none" dirty="0" smtClean="0">
                <a:solidFill>
                  <a:srgbClr val="000000"/>
                </a:solidFill>
                <a:latin typeface="Arial" charset="0"/>
                <a:cs typeface="+mn-cs"/>
                <a:sym typeface="Symbol"/>
              </a:rPr>
              <a:t></a:t>
            </a:r>
            <a:endParaRPr lang="en-US" sz="1100" b="1" i="1" u="none" dirty="0">
              <a:solidFill>
                <a:srgbClr val="000000"/>
              </a:solidFill>
              <a:latin typeface="Arial" charset="0"/>
              <a:cs typeface="+mn-cs"/>
              <a:sym typeface="Symbol" pitchFamily="18" charset="2"/>
            </a:endParaRPr>
          </a:p>
        </p:txBody>
      </p:sp>
      <p:sp>
        <p:nvSpPr>
          <p:cNvPr id="35" name="Titre 34"/>
          <p:cNvSpPr>
            <a:spLocks noGrp="1"/>
          </p:cNvSpPr>
          <p:nvPr>
            <p:ph type="title"/>
          </p:nvPr>
        </p:nvSpPr>
        <p:spPr>
          <a:xfrm>
            <a:off x="0" y="0"/>
            <a:ext cx="9144000" cy="512763"/>
          </a:xfrm>
        </p:spPr>
        <p:txBody>
          <a:bodyPr/>
          <a:lstStyle/>
          <a:p>
            <a:pPr algn="ctr"/>
            <a:r>
              <a:rPr lang="en-US" sz="2400" dirty="0"/>
              <a:t>Etching figures &amp; </a:t>
            </a:r>
            <a:r>
              <a:rPr lang="en-US" sz="2400" dirty="0" smtClean="0"/>
              <a:t>damage</a:t>
            </a:r>
            <a:endParaRPr lang="en-US" dirty="0"/>
          </a:p>
        </p:txBody>
      </p:sp>
      <p:sp>
        <p:nvSpPr>
          <p:cNvPr id="37" name="Oval 2737"/>
          <p:cNvSpPr>
            <a:spLocks noChangeArrowheads="1"/>
          </p:cNvSpPr>
          <p:nvPr/>
        </p:nvSpPr>
        <p:spPr bwMode="auto">
          <a:xfrm>
            <a:off x="2090197" y="3933879"/>
            <a:ext cx="1008063" cy="9366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Espace réservé du pied de page 33"/>
          <p:cNvSpPr>
            <a:spLocks noGrp="1"/>
          </p:cNvSpPr>
          <p:nvPr>
            <p:ph type="ftr" sz="quarter" idx="3"/>
          </p:nvPr>
        </p:nvSpPr>
        <p:spPr/>
        <p:txBody>
          <a:body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36" name="Espace réservé du numéro de diapositive 35"/>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26</a:t>
            </a:fld>
            <a:endParaRPr lang="fr-FR" u="none" dirty="0">
              <a:latin typeface="Arial"/>
              <a:cs typeface="+mn-cs"/>
            </a:endParaRPr>
          </a:p>
        </p:txBody>
      </p:sp>
      <p:sp>
        <p:nvSpPr>
          <p:cNvPr id="39" name="Espace réservé de la date 38"/>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909215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t>After </a:t>
            </a:r>
            <a:r>
              <a:rPr lang="en-US" dirty="0" smtClean="0"/>
              <a:t>(poor) welding :</a:t>
            </a:r>
            <a:endParaRPr lang="en-US" dirty="0"/>
          </a:p>
        </p:txBody>
      </p:sp>
      <p:sp>
        <p:nvSpPr>
          <p:cNvPr id="9" name="Rectangle 3039"/>
          <p:cNvSpPr>
            <a:spLocks noChangeArrowheads="1"/>
          </p:cNvSpPr>
          <p:nvPr/>
        </p:nvSpPr>
        <p:spPr bwMode="auto">
          <a:xfrm>
            <a:off x="323528" y="5327502"/>
            <a:ext cx="8702997"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defTabSz="4114800">
              <a:lnSpc>
                <a:spcPts val="2000"/>
              </a:lnSpc>
              <a:buSzPct val="90000"/>
              <a:buBlip>
                <a:blip r:embed="rId2"/>
              </a:buBlip>
            </a:pPr>
            <a:r>
              <a:rPr lang="en-US" u="none" dirty="0" smtClean="0">
                <a:solidFill>
                  <a:prstClr val="black"/>
                </a:solidFill>
                <a:latin typeface="Arial"/>
                <a:sym typeface="Symbol" pitchFamily="18" charset="2"/>
              </a:rPr>
              <a:t>Similar feature is expected (and observed !) on the RF surface</a:t>
            </a:r>
            <a:endParaRPr lang="en-US" u="none" dirty="0">
              <a:solidFill>
                <a:prstClr val="black"/>
              </a:solidFill>
              <a:latin typeface="Arial"/>
              <a:sym typeface="Symbol" pitchFamily="18" charset="2"/>
            </a:endParaRPr>
          </a:p>
          <a:p>
            <a:pPr marL="360363" lvl="1" indent="-360363" defTabSz="4114800">
              <a:lnSpc>
                <a:spcPts val="2000"/>
              </a:lnSpc>
              <a:buSzPct val="90000"/>
              <a:buBlip>
                <a:blip r:embed="rId2"/>
              </a:buBlip>
            </a:pPr>
            <a:r>
              <a:rPr lang="en-US" u="none" dirty="0" smtClean="0">
                <a:solidFill>
                  <a:prstClr val="black"/>
                </a:solidFill>
                <a:latin typeface="Arial"/>
                <a:sym typeface="Symbol" pitchFamily="18" charset="2"/>
              </a:rPr>
              <a:t>Careful </a:t>
            </a:r>
            <a:r>
              <a:rPr lang="en-US" u="none" dirty="0">
                <a:solidFill>
                  <a:prstClr val="black"/>
                </a:solidFill>
                <a:latin typeface="Arial"/>
                <a:sym typeface="Symbol" pitchFamily="18" charset="2"/>
              </a:rPr>
              <a:t>exploration of the remaining stress due to welding is necessary (i.e. with orientation imaging)</a:t>
            </a:r>
          </a:p>
        </p:txBody>
      </p:sp>
      <p:grpSp>
        <p:nvGrpSpPr>
          <p:cNvPr id="52" name="Groupe 51"/>
          <p:cNvGrpSpPr/>
          <p:nvPr/>
        </p:nvGrpSpPr>
        <p:grpSpPr>
          <a:xfrm>
            <a:off x="1033463" y="1007914"/>
            <a:ext cx="6838950" cy="4295776"/>
            <a:chOff x="1033463" y="1007914"/>
            <a:chExt cx="6838950" cy="4295776"/>
          </a:xfrm>
        </p:grpSpPr>
        <p:grpSp>
          <p:nvGrpSpPr>
            <p:cNvPr id="11" name="Group 2798"/>
            <p:cNvGrpSpPr>
              <a:grpSpLocks noChangeAspect="1"/>
            </p:cNvGrpSpPr>
            <p:nvPr/>
          </p:nvGrpSpPr>
          <p:grpSpPr bwMode="auto">
            <a:xfrm flipH="1" flipV="1">
              <a:off x="4640263" y="3301852"/>
              <a:ext cx="3162300" cy="2001838"/>
              <a:chOff x="3443" y="1925"/>
              <a:chExt cx="1841" cy="1179"/>
            </a:xfrm>
          </p:grpSpPr>
          <p:pic>
            <p:nvPicPr>
              <p:cNvPr id="47" name="Picture 2799" descr="x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 y="1951"/>
                <a:ext cx="907" cy="6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800" descr="x1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 y="1925"/>
                <a:ext cx="907" cy="66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801" descr="x1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 y="2424"/>
                <a:ext cx="907" cy="68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802" descr="x1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 y="2115"/>
                <a:ext cx="907"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2803"/>
            <p:cNvGrpSpPr>
              <a:grpSpLocks/>
            </p:cNvGrpSpPr>
            <p:nvPr/>
          </p:nvGrpSpPr>
          <p:grpSpPr bwMode="auto">
            <a:xfrm rot="60000">
              <a:off x="1990726" y="1030139"/>
              <a:ext cx="5876925" cy="2011363"/>
              <a:chOff x="-47" y="255"/>
              <a:chExt cx="5807" cy="2013"/>
            </a:xfrm>
          </p:grpSpPr>
          <p:pic>
            <p:nvPicPr>
              <p:cNvPr id="33" name="Picture 2804" descr="x5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5" y="336"/>
                <a:ext cx="567" cy="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05" descr="x5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 y="426"/>
                <a:ext cx="567" cy="42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2806"/>
              <p:cNvGrpSpPr>
                <a:grpSpLocks noChangeAspect="1"/>
              </p:cNvGrpSpPr>
              <p:nvPr/>
            </p:nvGrpSpPr>
            <p:grpSpPr bwMode="auto">
              <a:xfrm>
                <a:off x="-47" y="717"/>
                <a:ext cx="3194" cy="1551"/>
                <a:chOff x="0" y="1219"/>
                <a:chExt cx="6387" cy="3101"/>
              </a:xfrm>
            </p:grpSpPr>
            <p:pic>
              <p:nvPicPr>
                <p:cNvPr id="40" name="Picture 2807" descr="x50-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 y="3119"/>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808" descr="x50-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3470"/>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09" descr="x50-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6" y="2638"/>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810" descr="x50-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0" y="2167"/>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11" descr="x50-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28" y="1851"/>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812" descr="x50-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1" y="1506"/>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813" descr="x50-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3" y="1219"/>
                  <a:ext cx="1134" cy="850"/>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2814" descr="x5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9" y="577"/>
                <a:ext cx="567" cy="4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15" descr="x50-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1" y="521"/>
                <a:ext cx="567" cy="4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816" descr="x5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0" y="287"/>
                <a:ext cx="567" cy="4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17" descr="x5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93" y="255"/>
                <a:ext cx="567" cy="4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Freeform 2818"/>
            <p:cNvSpPr>
              <a:spLocks/>
            </p:cNvSpPr>
            <p:nvPr/>
          </p:nvSpPr>
          <p:spPr bwMode="auto">
            <a:xfrm rot="60000">
              <a:off x="2473326" y="1439714"/>
              <a:ext cx="5387975" cy="1612900"/>
            </a:xfrm>
            <a:custGeom>
              <a:avLst/>
              <a:gdLst>
                <a:gd name="T0" fmla="*/ 0 w 5323"/>
                <a:gd name="T1" fmla="*/ 1613 h 1613"/>
                <a:gd name="T2" fmla="*/ 359 w 5323"/>
                <a:gd name="T3" fmla="*/ 1418 h 1613"/>
                <a:gd name="T4" fmla="*/ 722 w 5323"/>
                <a:gd name="T5" fmla="*/ 1179 h 1613"/>
                <a:gd name="T6" fmla="*/ 1306 w 5323"/>
                <a:gd name="T7" fmla="*/ 924 h 1613"/>
                <a:gd name="T8" fmla="*/ 1702 w 5323"/>
                <a:gd name="T9" fmla="*/ 765 h 1613"/>
                <a:gd name="T10" fmla="*/ 2174 w 5323"/>
                <a:gd name="T11" fmla="*/ 590 h 1613"/>
                <a:gd name="T12" fmla="*/ 2701 w 5323"/>
                <a:gd name="T13" fmla="*/ 423 h 1613"/>
                <a:gd name="T14" fmla="*/ 3229 w 5323"/>
                <a:gd name="T15" fmla="*/ 282 h 1613"/>
                <a:gd name="T16" fmla="*/ 3919 w 5323"/>
                <a:gd name="T17" fmla="*/ 150 h 1613"/>
                <a:gd name="T18" fmla="*/ 4375 w 5323"/>
                <a:gd name="T19" fmla="*/ 90 h 1613"/>
                <a:gd name="T20" fmla="*/ 4850 w 5323"/>
                <a:gd name="T21" fmla="*/ 46 h 1613"/>
                <a:gd name="T22" fmla="*/ 5323 w 5323"/>
                <a:gd name="T23" fmla="*/ 0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23" h="1613">
                  <a:moveTo>
                    <a:pt x="0" y="1613"/>
                  </a:moveTo>
                  <a:cubicBezTo>
                    <a:pt x="60" y="1581"/>
                    <a:pt x="239" y="1490"/>
                    <a:pt x="359" y="1418"/>
                  </a:cubicBezTo>
                  <a:cubicBezTo>
                    <a:pt x="479" y="1346"/>
                    <a:pt x="564" y="1261"/>
                    <a:pt x="722" y="1179"/>
                  </a:cubicBezTo>
                  <a:cubicBezTo>
                    <a:pt x="880" y="1097"/>
                    <a:pt x="1143" y="993"/>
                    <a:pt x="1306" y="924"/>
                  </a:cubicBezTo>
                  <a:cubicBezTo>
                    <a:pt x="1469" y="855"/>
                    <a:pt x="1557" y="821"/>
                    <a:pt x="1702" y="765"/>
                  </a:cubicBezTo>
                  <a:cubicBezTo>
                    <a:pt x="1847" y="709"/>
                    <a:pt x="2008" y="647"/>
                    <a:pt x="2174" y="590"/>
                  </a:cubicBezTo>
                  <a:cubicBezTo>
                    <a:pt x="2340" y="533"/>
                    <a:pt x="2525" y="474"/>
                    <a:pt x="2701" y="423"/>
                  </a:cubicBezTo>
                  <a:cubicBezTo>
                    <a:pt x="2877" y="372"/>
                    <a:pt x="3026" y="328"/>
                    <a:pt x="3229" y="282"/>
                  </a:cubicBezTo>
                  <a:cubicBezTo>
                    <a:pt x="3432" y="236"/>
                    <a:pt x="3728" y="182"/>
                    <a:pt x="3919" y="150"/>
                  </a:cubicBezTo>
                  <a:cubicBezTo>
                    <a:pt x="4110" y="118"/>
                    <a:pt x="4220" y="107"/>
                    <a:pt x="4375" y="90"/>
                  </a:cubicBezTo>
                  <a:cubicBezTo>
                    <a:pt x="4530" y="73"/>
                    <a:pt x="4692" y="61"/>
                    <a:pt x="4850" y="46"/>
                  </a:cubicBezTo>
                  <a:cubicBezTo>
                    <a:pt x="5008" y="31"/>
                    <a:pt x="5224" y="10"/>
                    <a:pt x="5323" y="0"/>
                  </a:cubicBezTo>
                </a:path>
              </a:pathLst>
            </a:custGeom>
            <a:noFill/>
            <a:ln w="9525" cap="flat">
              <a:solidFill>
                <a:srgbClr val="333399"/>
              </a:solidFill>
              <a:prstDash val="sysDot"/>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pPr>
              <a:endParaRPr lang="en-US" sz="1800" u="none">
                <a:solidFill>
                  <a:prstClr val="black"/>
                </a:solidFill>
                <a:latin typeface="Arial"/>
              </a:endParaRPr>
            </a:p>
          </p:txBody>
        </p:sp>
        <p:sp>
          <p:nvSpPr>
            <p:cNvPr id="14" name="Freeform 2819"/>
            <p:cNvSpPr>
              <a:spLocks/>
            </p:cNvSpPr>
            <p:nvPr/>
          </p:nvSpPr>
          <p:spPr bwMode="auto">
            <a:xfrm rot="60000">
              <a:off x="1973263" y="1007914"/>
              <a:ext cx="5899150" cy="1733550"/>
            </a:xfrm>
            <a:custGeom>
              <a:avLst/>
              <a:gdLst>
                <a:gd name="T0" fmla="*/ 0 w 5830"/>
                <a:gd name="T1" fmla="*/ 1734 h 1734"/>
                <a:gd name="T2" fmla="*/ 323 w 5830"/>
                <a:gd name="T3" fmla="*/ 1484 h 1734"/>
                <a:gd name="T4" fmla="*/ 530 w 5830"/>
                <a:gd name="T5" fmla="*/ 1370 h 1734"/>
                <a:gd name="T6" fmla="*/ 912 w 5830"/>
                <a:gd name="T7" fmla="*/ 1210 h 1734"/>
                <a:gd name="T8" fmla="*/ 1426 w 5830"/>
                <a:gd name="T9" fmla="*/ 986 h 1734"/>
                <a:gd name="T10" fmla="*/ 1842 w 5830"/>
                <a:gd name="T11" fmla="*/ 816 h 1734"/>
                <a:gd name="T12" fmla="*/ 2266 w 5830"/>
                <a:gd name="T13" fmla="*/ 642 h 1734"/>
                <a:gd name="T14" fmla="*/ 2726 w 5830"/>
                <a:gd name="T15" fmla="*/ 492 h 1734"/>
                <a:gd name="T16" fmla="*/ 3248 w 5830"/>
                <a:gd name="T17" fmla="*/ 350 h 1734"/>
                <a:gd name="T18" fmla="*/ 3900 w 5830"/>
                <a:gd name="T19" fmla="*/ 194 h 1734"/>
                <a:gd name="T20" fmla="*/ 4420 w 5830"/>
                <a:gd name="T21" fmla="*/ 112 h 1734"/>
                <a:gd name="T22" fmla="*/ 4860 w 5830"/>
                <a:gd name="T23" fmla="*/ 56 h 1734"/>
                <a:gd name="T24" fmla="*/ 5268 w 5830"/>
                <a:gd name="T25" fmla="*/ 22 h 1734"/>
                <a:gd name="T26" fmla="*/ 5830 w 5830"/>
                <a:gd name="T2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0" h="1734">
                  <a:moveTo>
                    <a:pt x="0" y="1734"/>
                  </a:moveTo>
                  <a:cubicBezTo>
                    <a:pt x="54" y="1692"/>
                    <a:pt x="235" y="1545"/>
                    <a:pt x="323" y="1484"/>
                  </a:cubicBezTo>
                  <a:cubicBezTo>
                    <a:pt x="411" y="1423"/>
                    <a:pt x="432" y="1416"/>
                    <a:pt x="530" y="1370"/>
                  </a:cubicBezTo>
                  <a:cubicBezTo>
                    <a:pt x="628" y="1324"/>
                    <a:pt x="763" y="1274"/>
                    <a:pt x="912" y="1210"/>
                  </a:cubicBezTo>
                  <a:cubicBezTo>
                    <a:pt x="1061" y="1146"/>
                    <a:pt x="1271" y="1052"/>
                    <a:pt x="1426" y="986"/>
                  </a:cubicBezTo>
                  <a:cubicBezTo>
                    <a:pt x="1581" y="920"/>
                    <a:pt x="1702" y="873"/>
                    <a:pt x="1842" y="816"/>
                  </a:cubicBezTo>
                  <a:cubicBezTo>
                    <a:pt x="1982" y="759"/>
                    <a:pt x="2119" y="696"/>
                    <a:pt x="2266" y="642"/>
                  </a:cubicBezTo>
                  <a:cubicBezTo>
                    <a:pt x="2413" y="588"/>
                    <a:pt x="2562" y="541"/>
                    <a:pt x="2726" y="492"/>
                  </a:cubicBezTo>
                  <a:cubicBezTo>
                    <a:pt x="2890" y="443"/>
                    <a:pt x="3052" y="400"/>
                    <a:pt x="3248" y="350"/>
                  </a:cubicBezTo>
                  <a:cubicBezTo>
                    <a:pt x="3444" y="300"/>
                    <a:pt x="3705" y="234"/>
                    <a:pt x="3900" y="194"/>
                  </a:cubicBezTo>
                  <a:cubicBezTo>
                    <a:pt x="4095" y="154"/>
                    <a:pt x="4260" y="135"/>
                    <a:pt x="4420" y="112"/>
                  </a:cubicBezTo>
                  <a:cubicBezTo>
                    <a:pt x="4580" y="89"/>
                    <a:pt x="4719" y="71"/>
                    <a:pt x="4860" y="56"/>
                  </a:cubicBezTo>
                  <a:cubicBezTo>
                    <a:pt x="5001" y="41"/>
                    <a:pt x="5106" y="31"/>
                    <a:pt x="5268" y="22"/>
                  </a:cubicBezTo>
                  <a:cubicBezTo>
                    <a:pt x="5430" y="13"/>
                    <a:pt x="5713" y="5"/>
                    <a:pt x="5830" y="0"/>
                  </a:cubicBezTo>
                </a:path>
              </a:pathLst>
            </a:custGeom>
            <a:noFill/>
            <a:ln w="9525" cap="flat">
              <a:solidFill>
                <a:srgbClr val="333399"/>
              </a:solidFill>
              <a:prstDash val="sysDot"/>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pPr>
              <a:endParaRPr lang="en-US" sz="1800" u="none">
                <a:solidFill>
                  <a:prstClr val="black"/>
                </a:solidFill>
                <a:latin typeface="Arial"/>
              </a:endParaRPr>
            </a:p>
          </p:txBody>
        </p:sp>
        <p:sp>
          <p:nvSpPr>
            <p:cNvPr id="15" name="Line 2820"/>
            <p:cNvSpPr>
              <a:spLocks noChangeShapeType="1"/>
            </p:cNvSpPr>
            <p:nvPr/>
          </p:nvSpPr>
          <p:spPr bwMode="auto">
            <a:xfrm rot="60000">
              <a:off x="2278063" y="2301727"/>
              <a:ext cx="504825" cy="817563"/>
            </a:xfrm>
            <a:prstGeom prst="line">
              <a:avLst/>
            </a:prstGeom>
            <a:noFill/>
            <a:ln w="28575">
              <a:solidFill>
                <a:srgbClr val="00FFFF"/>
              </a:solidFill>
              <a:prstDash val="lgDashDot"/>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u="none">
                <a:solidFill>
                  <a:prstClr val="black"/>
                </a:solidFill>
                <a:latin typeface="Arial"/>
              </a:endParaRPr>
            </a:p>
          </p:txBody>
        </p:sp>
        <p:grpSp>
          <p:nvGrpSpPr>
            <p:cNvPr id="16" name="Group 2821"/>
            <p:cNvGrpSpPr>
              <a:grpSpLocks noChangeAspect="1"/>
            </p:cNvGrpSpPr>
            <p:nvPr/>
          </p:nvGrpSpPr>
          <p:grpSpPr bwMode="auto">
            <a:xfrm>
              <a:off x="1970088" y="1788964"/>
              <a:ext cx="5897563" cy="2828925"/>
              <a:chOff x="0" y="1219"/>
              <a:chExt cx="6387" cy="3101"/>
            </a:xfrm>
          </p:grpSpPr>
          <p:pic>
            <p:nvPicPr>
              <p:cNvPr id="26" name="Picture 2822" descr="x50-1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4" y="3119"/>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823" descr="x50-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3470"/>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824" descr="x50-1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56" y="2638"/>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25" descr="x50-1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80" y="2167"/>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26" descr="x50-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28" y="1851"/>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27" descr="x50-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231" y="1506"/>
                <a:ext cx="1134" cy="8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28" descr="x50-7"/>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253" y="1219"/>
                <a:ext cx="1134" cy="85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2829"/>
            <p:cNvSpPr>
              <a:spLocks noChangeArrowheads="1"/>
            </p:cNvSpPr>
            <p:nvPr/>
          </p:nvSpPr>
          <p:spPr bwMode="auto">
            <a:xfrm>
              <a:off x="4083051" y="2704952"/>
              <a:ext cx="1300163" cy="919163"/>
            </a:xfrm>
            <a:prstGeom prst="ellipse">
              <a:avLst/>
            </a:prstGeom>
            <a:noFill/>
            <a:ln w="19050">
              <a:solidFill>
                <a:srgbClr val="FF0000"/>
              </a:solidFill>
              <a:round/>
              <a:headEnd/>
              <a:tailEnd/>
            </a:ln>
            <a:extLst>
              <a:ext uri="{909E8E84-426E-40DD-AFC4-6F175D3DCCD1}">
                <a14:hiddenFill xmlns:a14="http://schemas.microsoft.com/office/drawing/2010/main">
                  <a:solidFill>
                    <a:srgbClr val="BBE0E3"/>
                  </a:solidFill>
                </a14:hiddenFill>
              </a:ext>
            </a:extLst>
          </p:spPr>
          <p:txBody>
            <a:bodyPr anchor="ctr"/>
            <a:lstStyle/>
            <a:p>
              <a:pPr fontAlgn="auto">
                <a:spcBef>
                  <a:spcPts val="0"/>
                </a:spcBef>
                <a:spcAft>
                  <a:spcPts val="0"/>
                </a:spcAft>
              </a:pPr>
              <a:endParaRPr lang="en-US" sz="1800" u="none">
                <a:solidFill>
                  <a:prstClr val="black"/>
                </a:solidFill>
                <a:latin typeface="Arial"/>
              </a:endParaRPr>
            </a:p>
          </p:txBody>
        </p:sp>
        <p:sp>
          <p:nvSpPr>
            <p:cNvPr id="18" name="Line 2830"/>
            <p:cNvSpPr>
              <a:spLocks noChangeShapeType="1"/>
            </p:cNvSpPr>
            <p:nvPr/>
          </p:nvSpPr>
          <p:spPr bwMode="auto">
            <a:xfrm>
              <a:off x="5011738" y="3578077"/>
              <a:ext cx="325438" cy="3206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u="none">
                <a:solidFill>
                  <a:prstClr val="black"/>
                </a:solidFill>
                <a:latin typeface="Arial"/>
              </a:endParaRPr>
            </a:p>
          </p:txBody>
        </p:sp>
        <p:sp>
          <p:nvSpPr>
            <p:cNvPr id="19" name="Line 2831"/>
            <p:cNvSpPr>
              <a:spLocks noChangeShapeType="1"/>
            </p:cNvSpPr>
            <p:nvPr/>
          </p:nvSpPr>
          <p:spPr bwMode="auto">
            <a:xfrm rot="720000">
              <a:off x="2503488" y="1604814"/>
              <a:ext cx="92075" cy="45878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u="none">
                <a:solidFill>
                  <a:prstClr val="black"/>
                </a:solidFill>
                <a:latin typeface="Arial"/>
              </a:endParaRPr>
            </a:p>
          </p:txBody>
        </p:sp>
        <p:sp>
          <p:nvSpPr>
            <p:cNvPr id="20" name="Text Box 2832"/>
            <p:cNvSpPr txBox="1">
              <a:spLocks noChangeArrowheads="1"/>
            </p:cNvSpPr>
            <p:nvPr/>
          </p:nvSpPr>
          <p:spPr bwMode="auto">
            <a:xfrm>
              <a:off x="2595563" y="1785755"/>
              <a:ext cx="365125" cy="1746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39249" tIns="19624" rIns="39249" bIns="19624"/>
            <a:lstStyle/>
            <a:p>
              <a:pPr fontAlgn="auto">
                <a:spcBef>
                  <a:spcPts val="0"/>
                </a:spcBef>
                <a:spcAft>
                  <a:spcPts val="0"/>
                </a:spcAft>
              </a:pPr>
              <a:r>
                <a:rPr lang="en-US" sz="800" u="none" dirty="0">
                  <a:solidFill>
                    <a:srgbClr val="000000"/>
                  </a:solidFill>
                  <a:latin typeface="Arial"/>
                </a:rPr>
                <a:t>2 mm</a:t>
              </a:r>
              <a:endParaRPr lang="en-US" sz="2800" u="none" dirty="0">
                <a:solidFill>
                  <a:prstClr val="black"/>
                </a:solidFill>
                <a:latin typeface="Tahoma" pitchFamily="34" charset="0"/>
              </a:endParaRPr>
            </a:p>
          </p:txBody>
        </p:sp>
        <p:sp>
          <p:nvSpPr>
            <p:cNvPr id="21" name="Line 2833"/>
            <p:cNvSpPr>
              <a:spLocks noChangeShapeType="1"/>
            </p:cNvSpPr>
            <p:nvPr/>
          </p:nvSpPr>
          <p:spPr bwMode="auto">
            <a:xfrm flipH="1">
              <a:off x="2038351" y="3027214"/>
              <a:ext cx="93663" cy="735013"/>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u="none">
                <a:solidFill>
                  <a:prstClr val="black"/>
                </a:solidFill>
                <a:latin typeface="Arial"/>
              </a:endParaRPr>
            </a:p>
          </p:txBody>
        </p:sp>
        <p:sp>
          <p:nvSpPr>
            <p:cNvPr id="22" name="Line 2834"/>
            <p:cNvSpPr>
              <a:spLocks noChangeShapeType="1"/>
            </p:cNvSpPr>
            <p:nvPr/>
          </p:nvSpPr>
          <p:spPr bwMode="auto">
            <a:xfrm>
              <a:off x="5151438" y="1835002"/>
              <a:ext cx="1577975" cy="90488"/>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u="none">
                <a:solidFill>
                  <a:prstClr val="black"/>
                </a:solidFill>
                <a:latin typeface="Arial"/>
              </a:endParaRPr>
            </a:p>
          </p:txBody>
        </p:sp>
        <p:sp>
          <p:nvSpPr>
            <p:cNvPr id="24" name="Rectangle 3040"/>
            <p:cNvSpPr>
              <a:spLocks noChangeArrowheads="1"/>
            </p:cNvSpPr>
            <p:nvPr/>
          </p:nvSpPr>
          <p:spPr bwMode="auto">
            <a:xfrm>
              <a:off x="1033463" y="1800077"/>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114800" fontAlgn="auto">
                <a:spcBef>
                  <a:spcPts val="0"/>
                </a:spcBef>
                <a:spcAft>
                  <a:spcPts val="0"/>
                </a:spcAft>
              </a:pPr>
              <a:r>
                <a:rPr lang="en-US" altLang="zh-CN" sz="1200" i="1" u="none">
                  <a:solidFill>
                    <a:prstClr val="black"/>
                  </a:solidFill>
                  <a:latin typeface="Arial"/>
                  <a:ea typeface="SimSun" pitchFamily="2" charset="-122"/>
                </a:rPr>
                <a:t>Welding seam</a:t>
              </a:r>
              <a:endParaRPr lang="en-US" sz="1200" i="1" u="none">
                <a:solidFill>
                  <a:prstClr val="black"/>
                </a:solidFill>
                <a:latin typeface="Arial"/>
                <a:ea typeface="SimSun" pitchFamily="2" charset="-122"/>
              </a:endParaRPr>
            </a:p>
          </p:txBody>
        </p:sp>
        <p:sp>
          <p:nvSpPr>
            <p:cNvPr id="25" name="Line 3041"/>
            <p:cNvSpPr>
              <a:spLocks noChangeShapeType="1"/>
            </p:cNvSpPr>
            <p:nvPr/>
          </p:nvSpPr>
          <p:spPr bwMode="auto">
            <a:xfrm>
              <a:off x="1825626" y="2087414"/>
              <a:ext cx="287338" cy="144463"/>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spcBef>
                  <a:spcPts val="0"/>
                </a:spcBef>
                <a:spcAft>
                  <a:spcPts val="0"/>
                </a:spcAft>
              </a:pPr>
              <a:endParaRPr lang="en-US" sz="1800" u="none">
                <a:solidFill>
                  <a:prstClr val="black"/>
                </a:solidFill>
                <a:latin typeface="Arial"/>
              </a:endParaRPr>
            </a:p>
          </p:txBody>
        </p:sp>
      </p:grpSp>
      <p:sp>
        <p:nvSpPr>
          <p:cNvPr id="3" name="Rectangle 2"/>
          <p:cNvSpPr/>
          <p:nvPr/>
        </p:nvSpPr>
        <p:spPr>
          <a:xfrm>
            <a:off x="370015" y="1081403"/>
            <a:ext cx="4201985" cy="605294"/>
          </a:xfrm>
          <a:prstGeom prst="rect">
            <a:avLst/>
          </a:prstGeom>
        </p:spPr>
        <p:txBody>
          <a:bodyPr wrap="square">
            <a:spAutoFit/>
          </a:bodyPr>
          <a:lstStyle/>
          <a:p>
            <a:pPr marL="360363" lvl="1" indent="-360363">
              <a:lnSpc>
                <a:spcPts val="2000"/>
              </a:lnSpc>
              <a:buSzPct val="90000"/>
              <a:buBlip>
                <a:blip r:embed="rId2"/>
              </a:buBlip>
            </a:pPr>
            <a:r>
              <a:rPr lang="en-US" sz="1600" u="none" dirty="0">
                <a:solidFill>
                  <a:srgbClr val="000000"/>
                </a:solidFill>
                <a:latin typeface="Arial" charset="0"/>
                <a:sym typeface="Symbol" pitchFamily="18" charset="2"/>
              </a:rPr>
              <a:t>O</a:t>
            </a:r>
            <a:r>
              <a:rPr lang="en-US" sz="1600" u="none" dirty="0" smtClean="0">
                <a:solidFill>
                  <a:srgbClr val="000000"/>
                </a:solidFill>
                <a:latin typeface="Arial" charset="0"/>
              </a:rPr>
              <a:t>ptical </a:t>
            </a:r>
            <a:r>
              <a:rPr lang="en-US" sz="1600" u="none" dirty="0">
                <a:solidFill>
                  <a:srgbClr val="000000"/>
                </a:solidFill>
                <a:latin typeface="Arial" charset="0"/>
              </a:rPr>
              <a:t>observation </a:t>
            </a:r>
            <a:r>
              <a:rPr lang="en-US" sz="1600" u="none" dirty="0" smtClean="0">
                <a:solidFill>
                  <a:srgbClr val="000000"/>
                </a:solidFill>
                <a:latin typeface="Arial" charset="0"/>
              </a:rPr>
              <a:t>of a cavity cut-out after </a:t>
            </a:r>
            <a:r>
              <a:rPr lang="en-US" sz="1600" u="none" dirty="0">
                <a:solidFill>
                  <a:srgbClr val="000000"/>
                </a:solidFill>
                <a:latin typeface="Arial" charset="0"/>
              </a:rPr>
              <a:t>20 µm </a:t>
            </a:r>
            <a:r>
              <a:rPr lang="en-US" sz="1600" u="none" dirty="0" smtClean="0">
                <a:solidFill>
                  <a:srgbClr val="000000"/>
                </a:solidFill>
                <a:latin typeface="Arial" charset="0"/>
              </a:rPr>
              <a:t>BCP</a:t>
            </a:r>
            <a:endParaRPr lang="en-US" dirty="0"/>
          </a:p>
        </p:txBody>
      </p:sp>
      <p:sp>
        <p:nvSpPr>
          <p:cNvPr id="7" name="Rectangle 6"/>
          <p:cNvSpPr/>
          <p:nvPr/>
        </p:nvSpPr>
        <p:spPr>
          <a:xfrm>
            <a:off x="332074" y="4797152"/>
            <a:ext cx="4572000" cy="605294"/>
          </a:xfrm>
          <a:prstGeom prst="rect">
            <a:avLst/>
          </a:prstGeom>
        </p:spPr>
        <p:txBody>
          <a:bodyPr>
            <a:spAutoFit/>
          </a:bodyPr>
          <a:lstStyle/>
          <a:p>
            <a:pPr marL="360363" lvl="1" indent="-360363" defTabSz="4114800">
              <a:lnSpc>
                <a:spcPts val="2000"/>
              </a:lnSpc>
              <a:buSzPct val="90000"/>
              <a:buBlip>
                <a:blip r:embed="rId2"/>
              </a:buBlip>
            </a:pPr>
            <a:r>
              <a:rPr lang="en-US" u="none" dirty="0">
                <a:solidFill>
                  <a:prstClr val="black"/>
                </a:solidFill>
                <a:latin typeface="Arial"/>
                <a:sym typeface="Symbol" pitchFamily="18" charset="2"/>
              </a:rPr>
              <a:t>Deep etching pits (aligned with crystallographic </a:t>
            </a:r>
            <a:r>
              <a:rPr lang="en-US" u="none" dirty="0" smtClean="0">
                <a:solidFill>
                  <a:prstClr val="black"/>
                </a:solidFill>
                <a:latin typeface="Arial"/>
                <a:sym typeface="Symbol" pitchFamily="18" charset="2"/>
              </a:rPr>
              <a:t>direction) </a:t>
            </a:r>
            <a:r>
              <a:rPr lang="en-US" u="none" dirty="0">
                <a:solidFill>
                  <a:prstClr val="black"/>
                </a:solidFill>
                <a:latin typeface="Arial"/>
                <a:sym typeface="Symbol" pitchFamily="18" charset="2"/>
              </a:rPr>
              <a:t>are found in the heat affected area.</a:t>
            </a:r>
          </a:p>
        </p:txBody>
      </p:sp>
      <p:sp>
        <p:nvSpPr>
          <p:cNvPr id="5" name="Espace réservé du pied de page 4"/>
          <p:cNvSpPr>
            <a:spLocks noGrp="1"/>
          </p:cNvSpPr>
          <p:nvPr>
            <p:ph type="ftr" sz="quarter" idx="3"/>
          </p:nvPr>
        </p:nvSpPr>
        <p:spPr/>
        <p:txBody>
          <a:body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6" name="Espace réservé du numéro de diapositive 5"/>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27</a:t>
            </a:fld>
            <a:endParaRPr lang="fr-FR" u="none" dirty="0">
              <a:latin typeface="Arial"/>
              <a:cs typeface="+mn-cs"/>
            </a:endParaRPr>
          </a:p>
        </p:txBody>
      </p:sp>
      <p:sp>
        <p:nvSpPr>
          <p:cNvPr id="8" name="Espace réservé de la date 7"/>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6602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Deep drawing : </a:t>
            </a:r>
            <a:r>
              <a:rPr lang="en-US" dirty="0" smtClean="0"/>
              <a:t>additional strain</a:t>
            </a:r>
            <a:endParaRPr lang="en-US" dirty="0"/>
          </a:p>
        </p:txBody>
      </p:sp>
      <p:grpSp>
        <p:nvGrpSpPr>
          <p:cNvPr id="7" name="Group 2760"/>
          <p:cNvGrpSpPr>
            <a:grpSpLocks/>
          </p:cNvGrpSpPr>
          <p:nvPr/>
        </p:nvGrpSpPr>
        <p:grpSpPr bwMode="auto">
          <a:xfrm>
            <a:off x="3347129" y="1224624"/>
            <a:ext cx="5625757" cy="4666018"/>
            <a:chOff x="1012" y="248"/>
            <a:chExt cx="4810" cy="3883"/>
          </a:xfrm>
        </p:grpSpPr>
        <p:pic>
          <p:nvPicPr>
            <p:cNvPr id="8" name="Picture 27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 y="2339"/>
              <a:ext cx="3846"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762"/>
            <p:cNvSpPr txBox="1">
              <a:spLocks noChangeArrowheads="1"/>
            </p:cNvSpPr>
            <p:nvPr/>
          </p:nvSpPr>
          <p:spPr bwMode="auto">
            <a:xfrm>
              <a:off x="4886" y="1889"/>
              <a:ext cx="58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200" u="none" dirty="0">
                  <a:solidFill>
                    <a:prstClr val="black"/>
                  </a:solidFill>
                  <a:latin typeface="Arial"/>
                </a:rPr>
                <a:t>cavity</a:t>
              </a:r>
            </a:p>
            <a:p>
              <a:pPr fontAlgn="auto">
                <a:spcBef>
                  <a:spcPts val="0"/>
                </a:spcBef>
                <a:spcAft>
                  <a:spcPts val="0"/>
                </a:spcAft>
              </a:pPr>
              <a:r>
                <a:rPr lang="en-US" sz="1200" u="none" dirty="0">
                  <a:solidFill>
                    <a:prstClr val="black"/>
                  </a:solidFill>
                  <a:latin typeface="Arial"/>
                </a:rPr>
                <a:t>interior</a:t>
              </a:r>
            </a:p>
            <a:p>
              <a:pPr fontAlgn="auto">
                <a:spcBef>
                  <a:spcPts val="0"/>
                </a:spcBef>
                <a:spcAft>
                  <a:spcPts val="0"/>
                </a:spcAft>
              </a:pPr>
              <a:r>
                <a:rPr lang="en-US" sz="1200" u="none" dirty="0">
                  <a:solidFill>
                    <a:prstClr val="black"/>
                  </a:solidFill>
                  <a:latin typeface="Arial"/>
                </a:rPr>
                <a:t>surface</a:t>
              </a:r>
            </a:p>
          </p:txBody>
        </p:sp>
        <p:sp>
          <p:nvSpPr>
            <p:cNvPr id="10" name="Line 2763"/>
            <p:cNvSpPr>
              <a:spLocks noChangeShapeType="1"/>
            </p:cNvSpPr>
            <p:nvPr/>
          </p:nvSpPr>
          <p:spPr bwMode="auto">
            <a:xfrm>
              <a:off x="4895" y="248"/>
              <a:ext cx="0" cy="38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u="none">
                <a:solidFill>
                  <a:prstClr val="black"/>
                </a:solidFill>
                <a:latin typeface="Arial"/>
              </a:endParaRPr>
            </a:p>
          </p:txBody>
        </p:sp>
        <p:sp>
          <p:nvSpPr>
            <p:cNvPr id="11" name="Text Box 2764"/>
            <p:cNvSpPr txBox="1">
              <a:spLocks noChangeArrowheads="1"/>
            </p:cNvSpPr>
            <p:nvPr/>
          </p:nvSpPr>
          <p:spPr bwMode="auto">
            <a:xfrm>
              <a:off x="4507" y="322"/>
              <a:ext cx="30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000" u="none">
                  <a:solidFill>
                    <a:prstClr val="black"/>
                  </a:solidFill>
                  <a:latin typeface="Arial"/>
                </a:rPr>
                <a:t>100</a:t>
              </a:r>
            </a:p>
          </p:txBody>
        </p:sp>
        <p:sp>
          <p:nvSpPr>
            <p:cNvPr id="12" name="Text Box 2765"/>
            <p:cNvSpPr txBox="1">
              <a:spLocks noChangeArrowheads="1"/>
            </p:cNvSpPr>
            <p:nvPr/>
          </p:nvSpPr>
          <p:spPr bwMode="auto">
            <a:xfrm>
              <a:off x="4060" y="322"/>
              <a:ext cx="30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000" u="none">
                  <a:solidFill>
                    <a:prstClr val="black"/>
                  </a:solidFill>
                  <a:latin typeface="Arial"/>
                </a:rPr>
                <a:t>300</a:t>
              </a:r>
            </a:p>
          </p:txBody>
        </p:sp>
        <p:sp>
          <p:nvSpPr>
            <p:cNvPr id="13" name="Text Box 2766"/>
            <p:cNvSpPr txBox="1">
              <a:spLocks noChangeArrowheads="1"/>
            </p:cNvSpPr>
            <p:nvPr/>
          </p:nvSpPr>
          <p:spPr bwMode="auto">
            <a:xfrm>
              <a:off x="3623" y="322"/>
              <a:ext cx="30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000" u="none">
                  <a:solidFill>
                    <a:prstClr val="black"/>
                  </a:solidFill>
                  <a:latin typeface="Arial"/>
                </a:rPr>
                <a:t>500</a:t>
              </a:r>
            </a:p>
          </p:txBody>
        </p:sp>
        <p:sp>
          <p:nvSpPr>
            <p:cNvPr id="14" name="Text Box 2767"/>
            <p:cNvSpPr txBox="1">
              <a:spLocks noChangeArrowheads="1"/>
            </p:cNvSpPr>
            <p:nvPr/>
          </p:nvSpPr>
          <p:spPr bwMode="auto">
            <a:xfrm>
              <a:off x="2495" y="322"/>
              <a:ext cx="35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000" u="none">
                  <a:solidFill>
                    <a:prstClr val="black"/>
                  </a:solidFill>
                  <a:latin typeface="Arial"/>
                </a:rPr>
                <a:t>1000</a:t>
              </a:r>
            </a:p>
          </p:txBody>
        </p:sp>
        <p:sp>
          <p:nvSpPr>
            <p:cNvPr id="15" name="Text Box 2768"/>
            <p:cNvSpPr txBox="1">
              <a:spLocks noChangeArrowheads="1"/>
            </p:cNvSpPr>
            <p:nvPr/>
          </p:nvSpPr>
          <p:spPr bwMode="auto">
            <a:xfrm>
              <a:off x="1393" y="322"/>
              <a:ext cx="35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000" u="none">
                  <a:solidFill>
                    <a:prstClr val="black"/>
                  </a:solidFill>
                  <a:latin typeface="Arial"/>
                </a:rPr>
                <a:t>1500</a:t>
              </a:r>
            </a:p>
          </p:txBody>
        </p:sp>
        <p:sp>
          <p:nvSpPr>
            <p:cNvPr id="16" name="Text Box 2769"/>
            <p:cNvSpPr txBox="1">
              <a:spLocks noChangeArrowheads="1"/>
            </p:cNvSpPr>
            <p:nvPr/>
          </p:nvSpPr>
          <p:spPr bwMode="auto">
            <a:xfrm>
              <a:off x="1893" y="3739"/>
              <a:ext cx="19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sz="1200" u="none">
                  <a:solidFill>
                    <a:prstClr val="black"/>
                  </a:solidFill>
                  <a:latin typeface="Arial"/>
                </a:rPr>
                <a:t>Inverse Pole Figure </a:t>
              </a:r>
            </a:p>
            <a:p>
              <a:pPr algn="ctr" fontAlgn="auto">
                <a:spcBef>
                  <a:spcPts val="0"/>
                </a:spcBef>
                <a:spcAft>
                  <a:spcPts val="0"/>
                </a:spcAft>
              </a:pPr>
              <a:r>
                <a:rPr lang="en-US" sz="1200" u="none">
                  <a:solidFill>
                    <a:prstClr val="black"/>
                  </a:solidFill>
                  <a:latin typeface="Arial"/>
                </a:rPr>
                <a:t>(poles normal to cavity surface)</a:t>
              </a:r>
            </a:p>
          </p:txBody>
        </p:sp>
        <p:sp>
          <p:nvSpPr>
            <p:cNvPr id="17" name="Text Box 2770"/>
            <p:cNvSpPr txBox="1">
              <a:spLocks noChangeArrowheads="1"/>
            </p:cNvSpPr>
            <p:nvPr/>
          </p:nvSpPr>
          <p:spPr bwMode="auto">
            <a:xfrm>
              <a:off x="1789" y="2062"/>
              <a:ext cx="18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200" u="none">
                  <a:solidFill>
                    <a:prstClr val="black"/>
                  </a:solidFill>
                  <a:latin typeface="Arial"/>
                </a:rPr>
                <a:t>Local Average Misorientation</a:t>
              </a:r>
            </a:p>
          </p:txBody>
        </p:sp>
        <p:sp>
          <p:nvSpPr>
            <p:cNvPr id="18" name="Line 2771"/>
            <p:cNvSpPr>
              <a:spLocks noChangeShapeType="1"/>
            </p:cNvSpPr>
            <p:nvPr/>
          </p:nvSpPr>
          <p:spPr bwMode="auto">
            <a:xfrm flipH="1">
              <a:off x="1073" y="517"/>
              <a:ext cx="379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u="none">
                <a:solidFill>
                  <a:prstClr val="black"/>
                </a:solidFill>
                <a:latin typeface="Arial"/>
              </a:endParaRPr>
            </a:p>
          </p:txBody>
        </p:sp>
        <p:sp>
          <p:nvSpPr>
            <p:cNvPr id="19" name="Text Box 2772"/>
            <p:cNvSpPr txBox="1">
              <a:spLocks noChangeArrowheads="1"/>
            </p:cNvSpPr>
            <p:nvPr/>
          </p:nvSpPr>
          <p:spPr bwMode="auto">
            <a:xfrm>
              <a:off x="2479" y="529"/>
              <a:ext cx="852"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000" u="none">
                  <a:solidFill>
                    <a:prstClr val="black"/>
                  </a:solidFill>
                  <a:latin typeface="Symbol" pitchFamily="18" charset="2"/>
                </a:rPr>
                <a:t>m</a:t>
              </a:r>
              <a:r>
                <a:rPr lang="en-US" sz="1000" u="none">
                  <a:solidFill>
                    <a:prstClr val="black"/>
                  </a:solidFill>
                  <a:latin typeface="Arial"/>
                </a:rPr>
                <a:t>m from surface</a:t>
              </a:r>
            </a:p>
          </p:txBody>
        </p:sp>
        <p:sp>
          <p:nvSpPr>
            <p:cNvPr id="20" name="Text Box 2773"/>
            <p:cNvSpPr txBox="1">
              <a:spLocks noChangeArrowheads="1"/>
            </p:cNvSpPr>
            <p:nvPr/>
          </p:nvSpPr>
          <p:spPr bwMode="auto">
            <a:xfrm>
              <a:off x="4983" y="2855"/>
              <a:ext cx="83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sz="1200" u="none" dirty="0">
                  <a:solidFill>
                    <a:prstClr val="black"/>
                  </a:solidFill>
                  <a:latin typeface="Arial"/>
                </a:rPr>
                <a:t>1 </a:t>
              </a:r>
              <a:r>
                <a:rPr lang="en-US" sz="1200" u="none" dirty="0">
                  <a:solidFill>
                    <a:prstClr val="black"/>
                  </a:solidFill>
                  <a:latin typeface="Symbol" pitchFamily="18" charset="2"/>
                </a:rPr>
                <a:t>m</a:t>
              </a:r>
              <a:r>
                <a:rPr lang="en-US" sz="1200" u="none" dirty="0">
                  <a:solidFill>
                    <a:prstClr val="black"/>
                  </a:solidFill>
                  <a:latin typeface="Arial"/>
                </a:rPr>
                <a:t>m spatial</a:t>
              </a:r>
            </a:p>
            <a:p>
              <a:pPr fontAlgn="auto">
                <a:spcBef>
                  <a:spcPts val="0"/>
                </a:spcBef>
                <a:spcAft>
                  <a:spcPts val="0"/>
                </a:spcAft>
              </a:pPr>
              <a:r>
                <a:rPr lang="en-US" sz="1200" u="none" dirty="0">
                  <a:solidFill>
                    <a:prstClr val="black"/>
                  </a:solidFill>
                  <a:latin typeface="Arial"/>
                </a:rPr>
                <a:t>resolution</a:t>
              </a:r>
            </a:p>
          </p:txBody>
        </p:sp>
        <p:pic>
          <p:nvPicPr>
            <p:cNvPr id="21" name="Picture 27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 y="752"/>
              <a:ext cx="3841" cy="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Line 2775"/>
            <p:cNvSpPr>
              <a:spLocks noChangeShapeType="1"/>
            </p:cNvSpPr>
            <p:nvPr/>
          </p:nvSpPr>
          <p:spPr bwMode="auto">
            <a:xfrm flipV="1">
              <a:off x="5288" y="576"/>
              <a:ext cx="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u="none">
                <a:solidFill>
                  <a:prstClr val="black"/>
                </a:solidFill>
                <a:latin typeface="Arial"/>
              </a:endParaRPr>
            </a:p>
          </p:txBody>
        </p:sp>
        <p:sp>
          <p:nvSpPr>
            <p:cNvPr id="23" name="Text Box 2776"/>
            <p:cNvSpPr txBox="1">
              <a:spLocks noChangeArrowheads="1"/>
            </p:cNvSpPr>
            <p:nvPr/>
          </p:nvSpPr>
          <p:spPr bwMode="auto">
            <a:xfrm>
              <a:off x="5046" y="344"/>
              <a:ext cx="544"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200" u="none">
                  <a:solidFill>
                    <a:prstClr val="black"/>
                  </a:solidFill>
                  <a:latin typeface="Tahoma" pitchFamily="34" charset="0"/>
                </a:rPr>
                <a:t>equator</a:t>
              </a:r>
            </a:p>
          </p:txBody>
        </p:sp>
        <p:sp>
          <p:nvSpPr>
            <p:cNvPr id="24" name="Text Box 2777"/>
            <p:cNvSpPr txBox="1">
              <a:spLocks noChangeArrowheads="1"/>
            </p:cNvSpPr>
            <p:nvPr/>
          </p:nvSpPr>
          <p:spPr bwMode="auto">
            <a:xfrm>
              <a:off x="5046" y="1328"/>
              <a:ext cx="56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1200" u="none">
                  <a:solidFill>
                    <a:prstClr val="black"/>
                  </a:solidFill>
                  <a:latin typeface="Tahoma" pitchFamily="34" charset="0"/>
                </a:rPr>
                <a:t>~ 5 mm</a:t>
              </a:r>
            </a:p>
          </p:txBody>
        </p:sp>
        <p:sp>
          <p:nvSpPr>
            <p:cNvPr id="25" name="Line 2778"/>
            <p:cNvSpPr>
              <a:spLocks noChangeShapeType="1"/>
            </p:cNvSpPr>
            <p:nvPr/>
          </p:nvSpPr>
          <p:spPr bwMode="auto">
            <a:xfrm>
              <a:off x="5048" y="312"/>
              <a:ext cx="4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u="none">
                <a:solidFill>
                  <a:prstClr val="black"/>
                </a:solidFill>
                <a:latin typeface="Arial"/>
              </a:endParaRPr>
            </a:p>
          </p:txBody>
        </p:sp>
      </p:grpSp>
      <p:sp>
        <p:nvSpPr>
          <p:cNvPr id="26" name="Text Box 13"/>
          <p:cNvSpPr txBox="1">
            <a:spLocks noChangeArrowheads="1"/>
          </p:cNvSpPr>
          <p:nvPr/>
        </p:nvSpPr>
        <p:spPr bwMode="auto">
          <a:xfrm>
            <a:off x="4106147" y="6026964"/>
            <a:ext cx="31582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pPr>
            <a:r>
              <a:rPr lang="en-US" sz="1200" i="1" u="none" dirty="0" smtClean="0">
                <a:solidFill>
                  <a:srgbClr val="0000FF"/>
                </a:solidFill>
                <a:latin typeface="Arial"/>
              </a:rPr>
              <a:t>[courtesy : R. Crook et al, Black Laboratory]</a:t>
            </a:r>
            <a:endParaRPr lang="en-US" sz="1200" i="1" u="none" dirty="0">
              <a:solidFill>
                <a:srgbClr val="0000FF"/>
              </a:solidFill>
              <a:latin typeface="Arial"/>
            </a:endParaRPr>
          </a:p>
        </p:txBody>
      </p:sp>
      <p:sp>
        <p:nvSpPr>
          <p:cNvPr id="28" name="Espace réservé du contenu 2"/>
          <p:cNvSpPr txBox="1">
            <a:spLocks/>
          </p:cNvSpPr>
          <p:nvPr/>
        </p:nvSpPr>
        <p:spPr>
          <a:xfrm>
            <a:off x="401344" y="1158333"/>
            <a:ext cx="2448272" cy="1345037"/>
          </a:xfrm>
          <a:prstGeom prst="rect">
            <a:avLst/>
          </a:prstGeom>
        </p:spPr>
        <p:txBody>
          <a:bodyPr vert="horz" lIns="0" tIns="0" rIns="0" bIns="0" rtlCol="0">
            <a:noAutofit/>
          </a:bodyPr>
          <a:lst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4"/>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5"/>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fontAlgn="auto">
              <a:tabLst>
                <a:tab pos="538163" algn="l"/>
              </a:tabLst>
            </a:pPr>
            <a:r>
              <a:rPr lang="en-US" sz="1600" u="none" dirty="0" smtClean="0"/>
              <a:t>Half cell cutout</a:t>
            </a:r>
          </a:p>
          <a:p>
            <a:pPr marL="360363" defTabSz="893763" fontAlgn="auto">
              <a:tabLst>
                <a:tab pos="357188" algn="l"/>
              </a:tabLst>
            </a:pPr>
            <a:r>
              <a:rPr lang="en-US" sz="1200" u="none" dirty="0" smtClean="0"/>
              <a:t>(just after deep drawing, before welding)</a:t>
            </a:r>
            <a:endParaRPr lang="en-US" sz="1200" u="none" dirty="0"/>
          </a:p>
        </p:txBody>
      </p:sp>
      <p:grpSp>
        <p:nvGrpSpPr>
          <p:cNvPr id="30" name="Group 2757"/>
          <p:cNvGrpSpPr>
            <a:grpSpLocks/>
          </p:cNvGrpSpPr>
          <p:nvPr/>
        </p:nvGrpSpPr>
        <p:grpSpPr bwMode="auto">
          <a:xfrm>
            <a:off x="682879" y="2028946"/>
            <a:ext cx="1656873" cy="1650347"/>
            <a:chOff x="12168" y="6186"/>
            <a:chExt cx="1814" cy="1537"/>
          </a:xfrm>
        </p:grpSpPr>
        <p:sp>
          <p:nvSpPr>
            <p:cNvPr id="41" name="Rectangle 2742"/>
            <p:cNvSpPr>
              <a:spLocks noChangeArrowheads="1"/>
            </p:cNvSpPr>
            <p:nvPr/>
          </p:nvSpPr>
          <p:spPr bwMode="auto">
            <a:xfrm>
              <a:off x="12440" y="6906"/>
              <a:ext cx="1270" cy="817"/>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u="none">
                <a:solidFill>
                  <a:prstClr val="black"/>
                </a:solidFill>
                <a:latin typeface="Arial"/>
              </a:endParaRPr>
            </a:p>
          </p:txBody>
        </p:sp>
        <p:sp>
          <p:nvSpPr>
            <p:cNvPr id="42" name="AutoShape 2741"/>
            <p:cNvSpPr>
              <a:spLocks noChangeArrowheads="1"/>
            </p:cNvSpPr>
            <p:nvPr/>
          </p:nvSpPr>
          <p:spPr bwMode="auto">
            <a:xfrm rot="-16200000">
              <a:off x="12780" y="6453"/>
              <a:ext cx="590" cy="862"/>
            </a:xfrm>
            <a:prstGeom prst="flowChartDelay">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defTabSz="4114800" fontAlgn="auto">
                <a:spcBef>
                  <a:spcPts val="0"/>
                </a:spcBef>
                <a:spcAft>
                  <a:spcPts val="0"/>
                </a:spcAft>
              </a:pPr>
              <a:endParaRPr lang="en-US" sz="1800" u="none">
                <a:solidFill>
                  <a:prstClr val="white"/>
                </a:solidFill>
                <a:effectLst>
                  <a:outerShdw blurRad="38100" dist="38100" dir="2700000" algn="tl">
                    <a:srgbClr val="C0C0C0"/>
                  </a:outerShdw>
                </a:effectLst>
                <a:latin typeface="Arial"/>
              </a:endParaRPr>
            </a:p>
          </p:txBody>
        </p:sp>
        <p:sp>
          <p:nvSpPr>
            <p:cNvPr id="43" name="Line 2743"/>
            <p:cNvSpPr>
              <a:spLocks noChangeShapeType="1"/>
            </p:cNvSpPr>
            <p:nvPr/>
          </p:nvSpPr>
          <p:spPr bwMode="auto">
            <a:xfrm>
              <a:off x="12168" y="6861"/>
              <a:ext cx="1814" cy="0"/>
            </a:xfrm>
            <a:prstGeom prst="line">
              <a:avLst/>
            </a:prstGeom>
            <a:noFill/>
            <a:ln w="76200">
              <a:solidFill>
                <a:schemeClr val="tx1">
                  <a:lumMod val="50000"/>
                  <a:lumOff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spcBef>
                  <a:spcPts val="0"/>
                </a:spcBef>
                <a:spcAft>
                  <a:spcPts val="0"/>
                </a:spcAft>
              </a:pPr>
              <a:endParaRPr lang="en-US" sz="1800" u="none">
                <a:solidFill>
                  <a:prstClr val="black"/>
                </a:solidFill>
                <a:latin typeface="Arial"/>
              </a:endParaRPr>
            </a:p>
          </p:txBody>
        </p:sp>
        <p:sp>
          <p:nvSpPr>
            <p:cNvPr id="40" name="AutoShape 2740"/>
            <p:cNvSpPr>
              <a:spLocks noChangeArrowheads="1"/>
            </p:cNvSpPr>
            <p:nvPr/>
          </p:nvSpPr>
          <p:spPr bwMode="auto">
            <a:xfrm rot="5400000">
              <a:off x="12825" y="6005"/>
              <a:ext cx="499" cy="862"/>
            </a:xfrm>
            <a:prstGeom prst="flowChartDelay">
              <a:avLst/>
            </a:prstGeom>
            <a:solidFill>
              <a:srgbClr val="66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u="none">
                <a:solidFill>
                  <a:prstClr val="black"/>
                </a:solidFill>
                <a:latin typeface="Arial"/>
              </a:endParaRPr>
            </a:p>
          </p:txBody>
        </p:sp>
      </p:grpSp>
      <p:grpSp>
        <p:nvGrpSpPr>
          <p:cNvPr id="44" name="Groupe 43"/>
          <p:cNvGrpSpPr/>
          <p:nvPr/>
        </p:nvGrpSpPr>
        <p:grpSpPr>
          <a:xfrm>
            <a:off x="910211" y="3949160"/>
            <a:ext cx="1202209" cy="1267063"/>
            <a:chOff x="772806" y="3949160"/>
            <a:chExt cx="1202209" cy="1267063"/>
          </a:xfrm>
        </p:grpSpPr>
        <p:sp>
          <p:nvSpPr>
            <p:cNvPr id="31" name="Rectangle 2745"/>
            <p:cNvSpPr>
              <a:spLocks noChangeArrowheads="1"/>
            </p:cNvSpPr>
            <p:nvPr/>
          </p:nvSpPr>
          <p:spPr bwMode="auto">
            <a:xfrm>
              <a:off x="772806" y="4338973"/>
              <a:ext cx="1161763" cy="87725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u="none">
                <a:solidFill>
                  <a:prstClr val="black"/>
                </a:solidFill>
                <a:latin typeface="Arial"/>
              </a:endParaRPr>
            </a:p>
          </p:txBody>
        </p:sp>
        <p:sp>
          <p:nvSpPr>
            <p:cNvPr id="32" name="AutoShape 2748"/>
            <p:cNvSpPr>
              <a:spLocks noChangeArrowheads="1"/>
            </p:cNvSpPr>
            <p:nvPr/>
          </p:nvSpPr>
          <p:spPr bwMode="auto">
            <a:xfrm rot="5400000">
              <a:off x="1037794" y="3871757"/>
              <a:ext cx="633182" cy="787990"/>
            </a:xfrm>
            <a:prstGeom prst="flowChartDelay">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defTabSz="4114800" fontAlgn="auto">
                <a:spcBef>
                  <a:spcPts val="0"/>
                </a:spcBef>
                <a:spcAft>
                  <a:spcPts val="0"/>
                </a:spcAft>
              </a:pPr>
              <a:endParaRPr lang="en-US" sz="1800" u="none">
                <a:solidFill>
                  <a:prstClr val="white"/>
                </a:solidFill>
                <a:effectLst>
                  <a:outerShdw blurRad="38100" dist="38100" dir="2700000" algn="tl">
                    <a:srgbClr val="C0C0C0"/>
                  </a:outerShdw>
                </a:effectLst>
                <a:latin typeface="Arial"/>
              </a:endParaRPr>
            </a:p>
          </p:txBody>
        </p:sp>
        <p:sp>
          <p:nvSpPr>
            <p:cNvPr id="33" name="Freeform 2747"/>
            <p:cNvSpPr>
              <a:spLocks/>
            </p:cNvSpPr>
            <p:nvPr/>
          </p:nvSpPr>
          <p:spPr bwMode="auto">
            <a:xfrm>
              <a:off x="772806" y="4311079"/>
              <a:ext cx="1167342" cy="209201"/>
            </a:xfrm>
            <a:custGeom>
              <a:avLst/>
              <a:gdLst>
                <a:gd name="T0" fmla="*/ 0 w 1277"/>
                <a:gd name="T1" fmla="*/ 0 h 195"/>
                <a:gd name="T2" fmla="*/ 218 w 1277"/>
                <a:gd name="T3" fmla="*/ 2 h 195"/>
                <a:gd name="T4" fmla="*/ 638 w 1277"/>
                <a:gd name="T5" fmla="*/ 189 h 195"/>
                <a:gd name="T6" fmla="*/ 1062 w 1277"/>
                <a:gd name="T7" fmla="*/ 5 h 195"/>
                <a:gd name="T8" fmla="*/ 1277 w 1277"/>
                <a:gd name="T9" fmla="*/ 3 h 195"/>
              </a:gdLst>
              <a:ahLst/>
              <a:cxnLst>
                <a:cxn ang="0">
                  <a:pos x="T0" y="T1"/>
                </a:cxn>
                <a:cxn ang="0">
                  <a:pos x="T2" y="T3"/>
                </a:cxn>
                <a:cxn ang="0">
                  <a:pos x="T4" y="T5"/>
                </a:cxn>
                <a:cxn ang="0">
                  <a:pos x="T6" y="T7"/>
                </a:cxn>
                <a:cxn ang="0">
                  <a:pos x="T8" y="T9"/>
                </a:cxn>
              </a:cxnLst>
              <a:rect l="0" t="0" r="r" b="b"/>
              <a:pathLst>
                <a:path w="1277" h="195">
                  <a:moveTo>
                    <a:pt x="0" y="0"/>
                  </a:moveTo>
                  <a:cubicBezTo>
                    <a:pt x="36" y="0"/>
                    <a:pt x="98" y="3"/>
                    <a:pt x="218" y="2"/>
                  </a:cubicBezTo>
                  <a:cubicBezTo>
                    <a:pt x="282" y="116"/>
                    <a:pt x="497" y="195"/>
                    <a:pt x="638" y="189"/>
                  </a:cubicBezTo>
                  <a:cubicBezTo>
                    <a:pt x="779" y="183"/>
                    <a:pt x="1005" y="119"/>
                    <a:pt x="1062" y="5"/>
                  </a:cubicBezTo>
                  <a:cubicBezTo>
                    <a:pt x="1208" y="9"/>
                    <a:pt x="1232" y="4"/>
                    <a:pt x="1277" y="3"/>
                  </a:cubicBezTo>
                </a:path>
              </a:pathLst>
            </a:custGeom>
            <a:noFill/>
            <a:ln w="762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spcBef>
                  <a:spcPts val="0"/>
                </a:spcBef>
                <a:spcAft>
                  <a:spcPts val="0"/>
                </a:spcAft>
              </a:pPr>
              <a:endParaRPr lang="en-US" sz="1800" u="none">
                <a:solidFill>
                  <a:prstClr val="black"/>
                </a:solidFill>
                <a:latin typeface="Arial"/>
              </a:endParaRPr>
            </a:p>
          </p:txBody>
        </p:sp>
        <p:sp>
          <p:nvSpPr>
            <p:cNvPr id="34" name="AutoShape 2744"/>
            <p:cNvSpPr>
              <a:spLocks noChangeArrowheads="1"/>
            </p:cNvSpPr>
            <p:nvPr/>
          </p:nvSpPr>
          <p:spPr bwMode="auto">
            <a:xfrm rot="5400000">
              <a:off x="1092186" y="3822943"/>
              <a:ext cx="535555" cy="787990"/>
            </a:xfrm>
            <a:prstGeom prst="flowChartDelay">
              <a:avLst/>
            </a:prstGeom>
            <a:solidFill>
              <a:srgbClr val="66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u="none">
                <a:solidFill>
                  <a:prstClr val="black"/>
                </a:solidFill>
                <a:latin typeface="Arial"/>
              </a:endParaRPr>
            </a:p>
          </p:txBody>
        </p:sp>
        <p:sp>
          <p:nvSpPr>
            <p:cNvPr id="35" name="Oval 2749"/>
            <p:cNvSpPr>
              <a:spLocks noChangeArrowheads="1"/>
            </p:cNvSpPr>
            <p:nvPr/>
          </p:nvSpPr>
          <p:spPr bwMode="auto">
            <a:xfrm>
              <a:off x="1602637" y="4169520"/>
              <a:ext cx="372378" cy="389114"/>
            </a:xfrm>
            <a:prstGeom prst="ellipse">
              <a:avLst/>
            </a:prstGeom>
            <a:noFill/>
            <a:ln w="1905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u="none">
                <a:solidFill>
                  <a:prstClr val="black"/>
                </a:solidFill>
                <a:latin typeface="Arial"/>
              </a:endParaRPr>
            </a:p>
          </p:txBody>
        </p:sp>
        <p:sp>
          <p:nvSpPr>
            <p:cNvPr id="36" name="Oval 2752"/>
            <p:cNvSpPr>
              <a:spLocks noChangeArrowheads="1"/>
            </p:cNvSpPr>
            <p:nvPr/>
          </p:nvSpPr>
          <p:spPr bwMode="auto">
            <a:xfrm>
              <a:off x="772806" y="4169520"/>
              <a:ext cx="372378" cy="389114"/>
            </a:xfrm>
            <a:prstGeom prst="ellipse">
              <a:avLst/>
            </a:prstGeom>
            <a:noFill/>
            <a:ln w="1905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u="none">
                <a:solidFill>
                  <a:prstClr val="black"/>
                </a:solidFill>
                <a:latin typeface="Arial"/>
              </a:endParaRPr>
            </a:p>
          </p:txBody>
        </p:sp>
      </p:grpSp>
      <p:sp>
        <p:nvSpPr>
          <p:cNvPr id="37" name="Line 2753"/>
          <p:cNvSpPr>
            <a:spLocks noChangeShapeType="1"/>
          </p:cNvSpPr>
          <p:nvPr/>
        </p:nvSpPr>
        <p:spPr bwMode="auto">
          <a:xfrm flipH="1" flipV="1">
            <a:off x="1152158" y="4645800"/>
            <a:ext cx="960930" cy="695393"/>
          </a:xfrm>
          <a:prstGeom prst="line">
            <a:avLst/>
          </a:prstGeom>
          <a:noFill/>
          <a:ln w="9525">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spcBef>
                <a:spcPts val="0"/>
              </a:spcBef>
              <a:spcAft>
                <a:spcPts val="0"/>
              </a:spcAft>
            </a:pPr>
            <a:endParaRPr lang="en-US" sz="1800" u="none">
              <a:solidFill>
                <a:prstClr val="black"/>
              </a:solidFill>
              <a:latin typeface="Arial"/>
            </a:endParaRPr>
          </a:p>
        </p:txBody>
      </p:sp>
      <p:sp>
        <p:nvSpPr>
          <p:cNvPr id="38" name="Line 2754"/>
          <p:cNvSpPr>
            <a:spLocks noChangeShapeType="1"/>
          </p:cNvSpPr>
          <p:nvPr/>
        </p:nvSpPr>
        <p:spPr bwMode="auto">
          <a:xfrm flipH="1" flipV="1">
            <a:off x="1910860" y="4393365"/>
            <a:ext cx="202228" cy="947828"/>
          </a:xfrm>
          <a:prstGeom prst="line">
            <a:avLst/>
          </a:prstGeom>
          <a:noFill/>
          <a:ln w="9525">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spcBef>
                <a:spcPts val="0"/>
              </a:spcBef>
              <a:spcAft>
                <a:spcPts val="0"/>
              </a:spcAft>
            </a:pPr>
            <a:endParaRPr lang="en-US" sz="1800" u="none">
              <a:solidFill>
                <a:prstClr val="black"/>
              </a:solidFill>
              <a:latin typeface="Arial"/>
            </a:endParaRPr>
          </a:p>
        </p:txBody>
      </p:sp>
      <p:sp>
        <p:nvSpPr>
          <p:cNvPr id="39" name="Rectangle 2756"/>
          <p:cNvSpPr>
            <a:spLocks noChangeArrowheads="1"/>
          </p:cNvSpPr>
          <p:nvPr/>
        </p:nvSpPr>
        <p:spPr bwMode="auto">
          <a:xfrm>
            <a:off x="563397" y="5298504"/>
            <a:ext cx="242442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4114800" fontAlgn="auto">
              <a:spcBef>
                <a:spcPts val="0"/>
              </a:spcBef>
              <a:spcAft>
                <a:spcPts val="0"/>
              </a:spcAft>
            </a:pPr>
            <a:r>
              <a:rPr lang="en-US" altLang="zh-CN" sz="1200" i="1" u="none" dirty="0">
                <a:solidFill>
                  <a:prstClr val="black"/>
                </a:solidFill>
                <a:latin typeface="Arial"/>
                <a:ea typeface="SimSun" pitchFamily="2" charset="-122"/>
              </a:rPr>
              <a:t>High friction </a:t>
            </a:r>
            <a:r>
              <a:rPr lang="en-US" altLang="zh-CN" sz="1200" i="1" u="none" dirty="0" smtClean="0">
                <a:solidFill>
                  <a:prstClr val="black"/>
                </a:solidFill>
                <a:latin typeface="Arial"/>
                <a:ea typeface="SimSun" pitchFamily="2" charset="-122"/>
              </a:rPr>
              <a:t>area</a:t>
            </a:r>
          </a:p>
          <a:p>
            <a:pPr algn="r" defTabSz="4114800" fontAlgn="auto">
              <a:spcBef>
                <a:spcPts val="0"/>
              </a:spcBef>
              <a:spcAft>
                <a:spcPts val="0"/>
              </a:spcAft>
            </a:pPr>
            <a:endParaRPr lang="en-US" altLang="zh-CN" sz="700" i="1" u="none" dirty="0" smtClean="0">
              <a:solidFill>
                <a:prstClr val="black"/>
              </a:solidFill>
              <a:latin typeface="Arial"/>
              <a:ea typeface="SimSun" pitchFamily="2" charset="-122"/>
            </a:endParaRPr>
          </a:p>
          <a:p>
            <a:pPr defTabSz="4114800" fontAlgn="auto">
              <a:spcBef>
                <a:spcPts val="0"/>
              </a:spcBef>
              <a:spcAft>
                <a:spcPts val="0"/>
              </a:spcAft>
            </a:pPr>
            <a:r>
              <a:rPr lang="en-US" sz="1200" i="1" u="none" dirty="0" smtClean="0">
                <a:solidFill>
                  <a:prstClr val="black"/>
                </a:solidFill>
                <a:latin typeface="Arial"/>
                <a:ea typeface="SimSun" pitchFamily="2" charset="-122"/>
              </a:rPr>
              <a:t>NB, Average deformation ~30%</a:t>
            </a:r>
          </a:p>
          <a:p>
            <a:pPr defTabSz="4114800" fontAlgn="auto">
              <a:spcBef>
                <a:spcPts val="0"/>
              </a:spcBef>
              <a:spcAft>
                <a:spcPts val="0"/>
              </a:spcAft>
            </a:pPr>
            <a:r>
              <a:rPr lang="en-US" sz="1200" i="1" u="none" dirty="0" smtClean="0">
                <a:solidFill>
                  <a:prstClr val="black"/>
                </a:solidFill>
                <a:latin typeface="Arial"/>
                <a:ea typeface="SimSun" pitchFamily="2" charset="-122"/>
              </a:rPr>
              <a:t>Easily recovered w. 800°C, 2 h annealing</a:t>
            </a:r>
            <a:endParaRPr lang="en-US" sz="1200" i="1" u="none" dirty="0">
              <a:solidFill>
                <a:prstClr val="black"/>
              </a:solidFill>
              <a:latin typeface="Arial"/>
              <a:ea typeface="SimSun" pitchFamily="2" charset="-122"/>
            </a:endParaRPr>
          </a:p>
        </p:txBody>
      </p:sp>
      <p:sp>
        <p:nvSpPr>
          <p:cNvPr id="4" name="Espace réservé du pied de page 3"/>
          <p:cNvSpPr>
            <a:spLocks noGrp="1"/>
          </p:cNvSpPr>
          <p:nvPr>
            <p:ph type="ftr" sz="quarter" idx="3"/>
          </p:nvPr>
        </p:nvSpPr>
        <p:spPr/>
        <p:txBody>
          <a:body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5" name="Espace réservé du numéro de diapositive 4"/>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28</a:t>
            </a:fld>
            <a:endParaRPr lang="fr-FR" u="none" dirty="0">
              <a:latin typeface="Arial"/>
              <a:cs typeface="+mn-cs"/>
            </a:endParaRPr>
          </a:p>
        </p:txBody>
      </p:sp>
      <p:sp>
        <p:nvSpPr>
          <p:cNvPr id="6" name="Espace réservé de la date 5"/>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549047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HOT spots:</a:t>
            </a:r>
            <a:br>
              <a:rPr lang="en-US" dirty="0" smtClean="0"/>
            </a:br>
            <a:r>
              <a:rPr lang="en-US" dirty="0" smtClean="0"/>
              <a:t>Trapped flux vs local low H</a:t>
            </a:r>
            <a:r>
              <a:rPr lang="en-US" baseline="-25000" dirty="0" smtClean="0"/>
              <a:t>C1</a:t>
            </a:r>
            <a:r>
              <a:rPr lang="en-US" dirty="0" smtClean="0"/>
              <a:t> ?</a:t>
            </a:r>
            <a:endParaRPr lang="en-US" dirty="0"/>
          </a:p>
        </p:txBody>
      </p:sp>
      <p:sp>
        <p:nvSpPr>
          <p:cNvPr id="3" name="Espace réservé du contenu 2"/>
          <p:cNvSpPr>
            <a:spLocks noGrp="1"/>
          </p:cNvSpPr>
          <p:nvPr>
            <p:ph idx="4294967295"/>
          </p:nvPr>
        </p:nvSpPr>
        <p:spPr>
          <a:xfrm>
            <a:off x="591764" y="1140261"/>
            <a:ext cx="7992888" cy="1865313"/>
          </a:xfrm>
        </p:spPr>
        <p:txBody>
          <a:bodyPr/>
          <a:lstStyle/>
          <a:p>
            <a:pPr>
              <a:lnSpc>
                <a:spcPct val="114000"/>
              </a:lnSpc>
            </a:pPr>
            <a:r>
              <a:rPr lang="en-US" sz="1600" dirty="0" smtClean="0"/>
              <a:t>Hots spots attributed to vortices, 2 possibilities:</a:t>
            </a:r>
          </a:p>
          <a:p>
            <a:pPr lvl="1" algn="just">
              <a:lnSpc>
                <a:spcPct val="114000"/>
              </a:lnSpc>
            </a:pPr>
            <a:r>
              <a:rPr lang="en-US" sz="1400" dirty="0" smtClean="0">
                <a:solidFill>
                  <a:prstClr val="black"/>
                </a:solidFill>
              </a:rPr>
              <a:t>Flux trapped upon cooldown, then de-trapped from pinning centers by the RF field</a:t>
            </a:r>
          </a:p>
          <a:p>
            <a:pPr lvl="1" algn="just">
              <a:lnSpc>
                <a:spcPct val="114000"/>
              </a:lnSpc>
            </a:pPr>
            <a:r>
              <a:rPr lang="en-US" sz="1400" dirty="0" smtClean="0">
                <a:solidFill>
                  <a:prstClr val="black"/>
                </a:solidFill>
              </a:rPr>
              <a:t>Flux entering at H&gt;H</a:t>
            </a:r>
            <a:r>
              <a:rPr lang="en-US" sz="1400" baseline="-25000" dirty="0" smtClean="0">
                <a:solidFill>
                  <a:prstClr val="black"/>
                </a:solidFill>
              </a:rPr>
              <a:t>C1</a:t>
            </a:r>
            <a:r>
              <a:rPr lang="en-US" sz="1400" dirty="0" smtClean="0">
                <a:solidFill>
                  <a:prstClr val="black"/>
                </a:solidFill>
              </a:rPr>
              <a:t> (possibly lower local H</a:t>
            </a:r>
            <a:r>
              <a:rPr lang="en-US" sz="1400" baseline="-25000" dirty="0" smtClean="0">
                <a:solidFill>
                  <a:prstClr val="black"/>
                </a:solidFill>
              </a:rPr>
              <a:t>C1</a:t>
            </a:r>
            <a:r>
              <a:rPr lang="en-US" sz="1400" dirty="0" smtClean="0">
                <a:solidFill>
                  <a:prstClr val="black"/>
                </a:solidFill>
              </a:rPr>
              <a:t>)</a:t>
            </a:r>
          </a:p>
          <a:p>
            <a:pPr marL="0" lvl="1" indent="0" algn="just">
              <a:lnSpc>
                <a:spcPct val="114000"/>
              </a:lnSpc>
              <a:buNone/>
            </a:pPr>
            <a:r>
              <a:rPr lang="en-US" sz="1600" dirty="0">
                <a:solidFill>
                  <a:srgbClr val="DC0528"/>
                </a:solidFill>
              </a:rPr>
              <a:t>	IT IS NOT EXACTLY THE SAME THING </a:t>
            </a:r>
            <a:r>
              <a:rPr lang="en-US" sz="1600" dirty="0" smtClean="0">
                <a:solidFill>
                  <a:srgbClr val="DC0528"/>
                </a:solidFill>
              </a:rPr>
              <a:t>!!!</a:t>
            </a:r>
            <a:endParaRPr lang="en-US" sz="1400" dirty="0" smtClean="0">
              <a:solidFill>
                <a:prstClr val="black"/>
              </a:solidFill>
            </a:endParaRPr>
          </a:p>
          <a:p>
            <a:pPr lvl="1" algn="just">
              <a:lnSpc>
                <a:spcPct val="114000"/>
              </a:lnSpc>
            </a:pPr>
            <a:r>
              <a:rPr lang="en-US" sz="1400" dirty="0" smtClean="0">
                <a:solidFill>
                  <a:prstClr val="black"/>
                </a:solidFill>
              </a:rPr>
              <a:t>Flux trapped (frozen) upon cooling down is not necessarily the origin of the quench</a:t>
            </a:r>
          </a:p>
        </p:txBody>
      </p:sp>
      <p:sp>
        <p:nvSpPr>
          <p:cNvPr id="4" name="Rectangle 3"/>
          <p:cNvSpPr/>
          <p:nvPr/>
        </p:nvSpPr>
        <p:spPr>
          <a:xfrm>
            <a:off x="2627784" y="5993958"/>
            <a:ext cx="3241593" cy="349583"/>
          </a:xfrm>
          <a:prstGeom prst="rect">
            <a:avLst/>
          </a:prstGeom>
        </p:spPr>
        <p:txBody>
          <a:bodyPr wrap="none">
            <a:spAutoFit/>
          </a:bodyPr>
          <a:lstStyle/>
          <a:p>
            <a:pPr marL="0" lvl="1" indent="0" algn="just">
              <a:lnSpc>
                <a:spcPct val="114000"/>
              </a:lnSpc>
              <a:buNone/>
            </a:pPr>
            <a:r>
              <a:rPr lang="en-US" sz="1600" u="none" dirty="0" smtClean="0">
                <a:solidFill>
                  <a:srgbClr val="DC0528"/>
                </a:solidFill>
              </a:rPr>
              <a:t>Probably both occur altogether….</a:t>
            </a:r>
            <a:endParaRPr lang="en-US" sz="1400" u="none" dirty="0">
              <a:solidFill>
                <a:prstClr val="black"/>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910837032"/>
              </p:ext>
            </p:extLst>
          </p:nvPr>
        </p:nvGraphicFramePr>
        <p:xfrm>
          <a:off x="1630181" y="2697133"/>
          <a:ext cx="7272808" cy="3228212"/>
        </p:xfrm>
        <a:graphic>
          <a:graphicData uri="http://schemas.openxmlformats.org/drawingml/2006/table">
            <a:tbl>
              <a:tblPr firstRow="1" firstCol="1" bandRow="1">
                <a:tableStyleId>{5940675A-B579-460E-94D1-54222C63F5DA}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275229">
                <a:tc>
                  <a:txBody>
                    <a:bodyPr/>
                    <a:lstStyle/>
                    <a:p>
                      <a:pPr indent="114300" algn="ctr" hangingPunct="0">
                        <a:spcAft>
                          <a:spcPts val="0"/>
                        </a:spcAft>
                      </a:pPr>
                      <a:r>
                        <a:rPr lang="en-US" sz="1000" dirty="0">
                          <a:effectLst/>
                        </a:rPr>
                        <a:t>Trapped vortices</a:t>
                      </a:r>
                      <a:endParaRPr lang="en-US" sz="1000" b="1" dirty="0">
                        <a:effectLst/>
                        <a:latin typeface="+mn-lt"/>
                        <a:ea typeface="Times New Roman" panose="02020603050405020304" pitchFamily="18" charset="0"/>
                      </a:endParaRPr>
                    </a:p>
                  </a:txBody>
                  <a:tcPr marL="68580" marR="68580" marT="0" marB="0" anchor="ctr"/>
                </a:tc>
                <a:tc>
                  <a:txBody>
                    <a:bodyPr/>
                    <a:lstStyle/>
                    <a:p>
                      <a:pPr indent="114300" algn="ctr" hangingPunct="0">
                        <a:spcAft>
                          <a:spcPts val="0"/>
                        </a:spcAft>
                      </a:pPr>
                      <a:r>
                        <a:rPr lang="en-US" sz="1000" dirty="0">
                          <a:effectLst/>
                        </a:rPr>
                        <a:t>Early penetration</a:t>
                      </a:r>
                      <a:endParaRPr lang="en-US" sz="1000" b="1"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77100">
                <a:tc>
                  <a:txBody>
                    <a:bodyPr/>
                    <a:lstStyle/>
                    <a:p>
                      <a:pPr marL="171450" lvl="0" indent="-171450" algn="just" hangingPunct="0">
                        <a:spcAft>
                          <a:spcPts val="0"/>
                        </a:spcAft>
                        <a:buFont typeface="Arial" panose="020B0604020202020204" pitchFamily="34" charset="0"/>
                        <a:buChar char="•"/>
                      </a:pPr>
                      <a:r>
                        <a:rPr lang="en-US" sz="1000" dirty="0">
                          <a:effectLst/>
                        </a:rPr>
                        <a:t>µSR : without mask, threshold @ 40 mT but inner volume is essentially non </a:t>
                      </a:r>
                      <a:r>
                        <a:rPr lang="en-US" sz="1000" dirty="0" smtClean="0">
                          <a:effectLst/>
                        </a:rPr>
                        <a:t>magnetic: could </a:t>
                      </a:r>
                      <a:r>
                        <a:rPr lang="en-US" sz="1000" dirty="0">
                          <a:effectLst/>
                        </a:rPr>
                        <a:t>be related to weak pinning on edges, surface.</a:t>
                      </a:r>
                      <a:endParaRPr lang="en-US" sz="1000" dirty="0">
                        <a:effectLst/>
                        <a:latin typeface="+mn-lt"/>
                        <a:ea typeface="Times New Roman" panose="02020603050405020304" pitchFamily="18" charset="0"/>
                      </a:endParaRPr>
                    </a:p>
                  </a:txBody>
                  <a:tcPr marL="68580" marR="68580" marT="0" marB="0" anchor="ctr"/>
                </a:tc>
                <a:tc>
                  <a:txBody>
                    <a:bodyPr/>
                    <a:lstStyle/>
                    <a:p>
                      <a:pPr marL="171450" lvl="0" indent="-171450" algn="just" defTabSz="914400" rtl="0" eaLnBrk="1" latinLnBrk="0" hangingPunct="0">
                        <a:spcAft>
                          <a:spcPts val="0"/>
                        </a:spcAft>
                        <a:buFont typeface="Arial" panose="020B0604020202020204" pitchFamily="34" charset="0"/>
                        <a:buChar char="•"/>
                      </a:pPr>
                      <a:r>
                        <a:rPr lang="en-US" sz="1000" kern="1200" dirty="0">
                          <a:effectLst/>
                        </a:rPr>
                        <a:t>µSR: before 100 mT « volume magnetic fraction » is ~0% for masked samples (</a:t>
                      </a:r>
                      <a:r>
                        <a:rPr lang="en-US" sz="1000" kern="1200" dirty="0" err="1">
                          <a:effectLst/>
                        </a:rPr>
                        <a:t>ie</a:t>
                      </a:r>
                      <a:r>
                        <a:rPr lang="en-US" sz="1000" kern="1200" dirty="0">
                          <a:effectLst/>
                        </a:rPr>
                        <a:t> without edge effect) : no flux line originally present</a:t>
                      </a:r>
                    </a:p>
                    <a:p>
                      <a:pPr marL="171450" lvl="0" indent="-171450" algn="just" defTabSz="914400" rtl="0" eaLnBrk="1" latinLnBrk="0" hangingPunct="0">
                        <a:spcAft>
                          <a:spcPts val="0"/>
                        </a:spcAft>
                        <a:buFont typeface="Arial" panose="020B0604020202020204" pitchFamily="34" charset="0"/>
                        <a:buChar char="•"/>
                      </a:pPr>
                      <a:r>
                        <a:rPr lang="en-US" sz="1000" kern="1200" dirty="0">
                          <a:effectLst/>
                        </a:rPr>
                        <a:t>at H&gt; 100 mT, lines jump directly to the center of the samples</a:t>
                      </a:r>
                      <a:endParaRPr lang="en-US" sz="1000" kern="1200" dirty="0">
                        <a:solidFill>
                          <a:schemeClr val="tx1"/>
                        </a:solidFill>
                        <a:effectLst/>
                        <a:latin typeface="+mn-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1"/>
                  </a:ext>
                </a:extLst>
              </a:tr>
              <a:tr h="932522">
                <a:tc>
                  <a:txBody>
                    <a:bodyPr/>
                    <a:lstStyle/>
                    <a:p>
                      <a:pPr marL="171450" lvl="0" indent="-171450" algn="just" defTabSz="914400" rtl="0" eaLnBrk="1" latinLnBrk="0" hangingPunct="0">
                        <a:spcAft>
                          <a:spcPts val="0"/>
                        </a:spcAft>
                        <a:buFont typeface="Arial" panose="020B0604020202020204" pitchFamily="34" charset="0"/>
                        <a:buChar char="•"/>
                      </a:pPr>
                      <a:r>
                        <a:rPr lang="en-US" sz="1000" kern="1200" dirty="0">
                          <a:effectLst/>
                        </a:rPr>
                        <a:t>Irreversibility observed in DC magnetization </a:t>
                      </a:r>
                      <a:r>
                        <a:rPr lang="en-US" sz="1000" kern="1200" dirty="0" smtClean="0">
                          <a:effectLst/>
                        </a:rPr>
                        <a:t>curve</a:t>
                      </a:r>
                    </a:p>
                    <a:p>
                      <a:pPr marL="171450" lvl="0" indent="-171450" algn="just" defTabSz="914400" rtl="0" eaLnBrk="1" latinLnBrk="0" hangingPunct="0">
                        <a:spcAft>
                          <a:spcPts val="0"/>
                        </a:spcAft>
                        <a:buFont typeface="Arial" panose="020B0604020202020204" pitchFamily="34" charset="0"/>
                        <a:buChar char="•"/>
                      </a:pPr>
                      <a:r>
                        <a:rPr lang="en-US" sz="1000" kern="1200" dirty="0" smtClean="0">
                          <a:effectLst/>
                        </a:rPr>
                        <a:t>Flux </a:t>
                      </a:r>
                      <a:r>
                        <a:rPr lang="en-US" sz="1000" kern="1200" dirty="0">
                          <a:effectLst/>
                        </a:rPr>
                        <a:t>jumps on some DC magnetization curves (NB. Flux jumps are more often observed on damaged or polluted surfaces).</a:t>
                      </a:r>
                    </a:p>
                    <a:p>
                      <a:pPr marL="171450" lvl="0" indent="-171450" algn="just" defTabSz="914400" rtl="0" eaLnBrk="1" latinLnBrk="0" hangingPunct="0">
                        <a:spcAft>
                          <a:spcPts val="0"/>
                        </a:spcAft>
                        <a:buFont typeface="Arial" panose="020B0604020202020204" pitchFamily="34" charset="0"/>
                        <a:buChar char="•"/>
                      </a:pPr>
                      <a:r>
                        <a:rPr lang="en-US" sz="1000" kern="1200" dirty="0">
                          <a:effectLst/>
                        </a:rPr>
                        <a:t>~ 0 magnetic moment on field cooled DC experiments: if there is flux, then it is trapped.</a:t>
                      </a:r>
                      <a:endParaRPr lang="en-US" sz="1000" kern="1200" dirty="0">
                        <a:solidFill>
                          <a:schemeClr val="tx1"/>
                        </a:solidFill>
                        <a:effectLst/>
                        <a:latin typeface="+mn-lt"/>
                        <a:ea typeface="Times New Roman" panose="02020603050405020304" pitchFamily="18" charset="0"/>
                        <a:cs typeface="+mn-cs"/>
                      </a:endParaRPr>
                    </a:p>
                  </a:txBody>
                  <a:tcPr marL="68580" marR="68580" marT="0" marB="0" anchor="ctr"/>
                </a:tc>
                <a:tc>
                  <a:txBody>
                    <a:bodyPr/>
                    <a:lstStyle/>
                    <a:p>
                      <a:pPr marL="171450" lvl="0" indent="-171450" algn="just" defTabSz="914400" rtl="0" eaLnBrk="1" latinLnBrk="0" hangingPunct="0">
                        <a:spcAft>
                          <a:spcPts val="0"/>
                        </a:spcAft>
                        <a:buFont typeface="Arial" panose="020B0604020202020204" pitchFamily="34" charset="0"/>
                        <a:buChar char="•"/>
                      </a:pPr>
                      <a:r>
                        <a:rPr lang="en-US" sz="1000" kern="1200" dirty="0">
                          <a:effectLst/>
                        </a:rPr>
                        <a:t>Point contact Tunneling shows degraded SC properties in hot spot (inelastic quasiparticle scattering: broadened DOS, a finite zero bias conductance and/or zero bias peak, lower gap…) : it could promote early penetration.</a:t>
                      </a:r>
                    </a:p>
                    <a:p>
                      <a:pPr marL="171450" lvl="0" indent="-171450" algn="just" defTabSz="914400" rtl="0" eaLnBrk="1" latinLnBrk="0" hangingPunct="0">
                        <a:spcAft>
                          <a:spcPts val="0"/>
                        </a:spcAft>
                        <a:buFont typeface="Arial" panose="020B0604020202020204" pitchFamily="34" charset="0"/>
                        <a:buChar char="•"/>
                      </a:pPr>
                      <a:r>
                        <a:rPr lang="en-US" sz="1000" kern="1200" dirty="0">
                          <a:effectLst/>
                        </a:rPr>
                        <a:t> </a:t>
                      </a:r>
                      <a:endParaRPr lang="en-US" sz="1000" kern="1200" dirty="0">
                        <a:solidFill>
                          <a:schemeClr val="tx1"/>
                        </a:solidFill>
                        <a:effectLst/>
                        <a:latin typeface="+mn-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2"/>
                  </a:ext>
                </a:extLst>
              </a:tr>
              <a:tr h="466261">
                <a:tc>
                  <a:txBody>
                    <a:bodyPr/>
                    <a:lstStyle/>
                    <a:p>
                      <a:pPr marL="171450" lvl="0" indent="-171450" algn="just" defTabSz="914400" rtl="0" eaLnBrk="1" latinLnBrk="0" hangingPunct="0">
                        <a:spcAft>
                          <a:spcPts val="0"/>
                        </a:spcAft>
                        <a:buFont typeface="Arial" panose="020B0604020202020204" pitchFamily="34" charset="0"/>
                        <a:buChar char="•"/>
                      </a:pPr>
                      <a:r>
                        <a:rPr lang="en-US" sz="1000" kern="1200" dirty="0">
                          <a:effectLst/>
                        </a:rPr>
                        <a:t>Depining frequency is very low for bulk </a:t>
                      </a:r>
                      <a:r>
                        <a:rPr lang="en-US" sz="1000" kern="1200" dirty="0" err="1">
                          <a:effectLst/>
                        </a:rPr>
                        <a:t>Nb</a:t>
                      </a:r>
                      <a:r>
                        <a:rPr lang="en-US" sz="1000" kern="1200" dirty="0">
                          <a:effectLst/>
                        </a:rPr>
                        <a:t> (104 Hz) : trapped flux is expected to be mobile in RF field and produce dissipation</a:t>
                      </a:r>
                      <a:endParaRPr lang="en-US" sz="1000" kern="1200" dirty="0">
                        <a:solidFill>
                          <a:schemeClr val="tx1"/>
                        </a:solidFill>
                        <a:effectLst/>
                        <a:latin typeface="+mn-lt"/>
                        <a:ea typeface="Times New Roman" panose="02020603050405020304" pitchFamily="18" charset="0"/>
                        <a:cs typeface="+mn-cs"/>
                      </a:endParaRPr>
                    </a:p>
                  </a:txBody>
                  <a:tcPr marL="68580" marR="68580" marT="0" marB="0" anchor="ctr"/>
                </a:tc>
                <a:tc rowSpan="2">
                  <a:txBody>
                    <a:bodyPr/>
                    <a:lstStyle/>
                    <a:p>
                      <a:pPr marL="171450" lvl="0" indent="-171450" algn="just" defTabSz="914400" rtl="0" eaLnBrk="1" latinLnBrk="0" hangingPunct="0">
                        <a:spcAft>
                          <a:spcPts val="0"/>
                        </a:spcAft>
                        <a:buFont typeface="Arial" panose="020B0604020202020204" pitchFamily="34" charset="0"/>
                        <a:buChar char="•"/>
                      </a:pPr>
                      <a:r>
                        <a:rPr lang="en-US" sz="1000" kern="1200" dirty="0">
                          <a:effectLst/>
                        </a:rPr>
                        <a:t>Morphologic defects are often found at the quench site (steps, pits): in this case the local field is higher than the applied field. It can also be considered as a defect with locally lower penetration field. </a:t>
                      </a:r>
                    </a:p>
                    <a:p>
                      <a:pPr marL="171450" lvl="0" indent="-171450" algn="just" defTabSz="914400" rtl="0" eaLnBrk="1" latinLnBrk="0" hangingPunct="0">
                        <a:spcAft>
                          <a:spcPts val="0"/>
                        </a:spcAft>
                        <a:buFont typeface="Arial" panose="020B0604020202020204" pitchFamily="34" charset="0"/>
                        <a:buChar char="•"/>
                      </a:pPr>
                      <a:r>
                        <a:rPr lang="en-US" sz="1000" kern="1200" dirty="0">
                          <a:effectLst/>
                        </a:rPr>
                        <a:t>In some other cases, MO experiment show that GB are an easy way in AND out when field is parallel to them; in this case, it is not pinning, just degraded superconductivity.</a:t>
                      </a:r>
                      <a:endParaRPr lang="en-US" sz="1000" kern="1200" dirty="0">
                        <a:solidFill>
                          <a:schemeClr val="tx1"/>
                        </a:solidFill>
                        <a:effectLst/>
                        <a:latin typeface="+mn-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3"/>
                  </a:ext>
                </a:extLst>
              </a:tr>
              <a:tr h="777100">
                <a:tc>
                  <a:txBody>
                    <a:bodyPr/>
                    <a:lstStyle/>
                    <a:p>
                      <a:pPr marL="171450" lvl="0" indent="-171450" algn="just" defTabSz="914400" rtl="0" eaLnBrk="1" latinLnBrk="0" hangingPunct="0">
                        <a:spcAft>
                          <a:spcPts val="0"/>
                        </a:spcAft>
                        <a:buFont typeface="Arial" panose="020B0604020202020204" pitchFamily="34" charset="0"/>
                        <a:buChar char="•"/>
                      </a:pPr>
                      <a:r>
                        <a:rPr lang="en-US" sz="1000" kern="1200" dirty="0">
                          <a:effectLst/>
                        </a:rPr>
                        <a:t>Some hot spots can be moved around with thermal activation</a:t>
                      </a:r>
                    </a:p>
                    <a:p>
                      <a:pPr marL="171450" lvl="0" indent="-171450" algn="just" defTabSz="914400" rtl="0" eaLnBrk="1" latinLnBrk="0" hangingPunct="0">
                        <a:spcAft>
                          <a:spcPts val="0"/>
                        </a:spcAft>
                        <a:buFont typeface="Arial" panose="020B0604020202020204" pitchFamily="34" charset="0"/>
                        <a:buChar char="•"/>
                      </a:pPr>
                      <a:r>
                        <a:rPr lang="en-US" sz="1000" kern="1200" dirty="0">
                          <a:effectLst/>
                        </a:rPr>
                        <a:t>In some case MO experiments show actual pinning on defects like GB (after field has been decreased).</a:t>
                      </a:r>
                      <a:endParaRPr lang="en-US" sz="1000" kern="1200" dirty="0">
                        <a:solidFill>
                          <a:schemeClr val="tx1"/>
                        </a:solidFill>
                        <a:effectLst/>
                        <a:latin typeface="+mn-lt"/>
                        <a:ea typeface="Times New Roman" panose="02020603050405020304" pitchFamily="18" charset="0"/>
                        <a:cs typeface="+mn-cs"/>
                      </a:endParaRPr>
                    </a:p>
                  </a:txBody>
                  <a:tcPr marL="68580" marR="68580" marT="0" marB="0" anchor="ctr"/>
                </a:tc>
                <a:tc vMerge="1">
                  <a:txBody>
                    <a:bodyPr/>
                    <a:lstStyle/>
                    <a:p>
                      <a:endParaRPr lang="en-US"/>
                    </a:p>
                  </a:txBody>
                  <a:tcPr/>
                </a:tc>
                <a:extLst>
                  <a:ext uri="{0D108BD9-81ED-4DB2-BD59-A6C34878D82A}">
                    <a16:rowId xmlns:a16="http://schemas.microsoft.com/office/drawing/2014/main" val="10004"/>
                  </a:ext>
                </a:extLst>
              </a:tr>
            </a:tbl>
          </a:graphicData>
        </a:graphic>
      </p:graphicFrame>
      <p:pic>
        <p:nvPicPr>
          <p:cNvPr id="16" name="Image 15"/>
          <p:cNvPicPr>
            <a:picLocks noChangeAspect="1"/>
          </p:cNvPicPr>
          <p:nvPr/>
        </p:nvPicPr>
        <p:blipFill rotWithShape="1">
          <a:blip r:embed="rId2" cstate="print">
            <a:extLst>
              <a:ext uri="{28A0092B-C50C-407E-A947-70E740481C1C}">
                <a14:useLocalDpi xmlns:a14="http://schemas.microsoft.com/office/drawing/2010/main" val="0"/>
              </a:ext>
            </a:extLst>
          </a:blip>
          <a:srcRect l="10570" t="35447" r="60740" b="25038"/>
          <a:stretch/>
        </p:blipFill>
        <p:spPr>
          <a:xfrm>
            <a:off x="29421" y="3159111"/>
            <a:ext cx="1580100" cy="1152129"/>
          </a:xfrm>
          <a:prstGeom prst="rect">
            <a:avLst/>
          </a:prstGeom>
        </p:spPr>
      </p:pic>
      <p:pic>
        <p:nvPicPr>
          <p:cNvPr id="17" name="Image 16"/>
          <p:cNvPicPr>
            <a:picLocks noChangeAspect="1"/>
          </p:cNvPicPr>
          <p:nvPr/>
        </p:nvPicPr>
        <p:blipFill rotWithShape="1">
          <a:blip r:embed="rId2" cstate="print">
            <a:extLst>
              <a:ext uri="{28A0092B-C50C-407E-A947-70E740481C1C}">
                <a14:useLocalDpi xmlns:a14="http://schemas.microsoft.com/office/drawing/2010/main" val="0"/>
              </a:ext>
            </a:extLst>
          </a:blip>
          <a:srcRect l="61751" t="34787" r="10082" b="26333"/>
          <a:stretch/>
        </p:blipFill>
        <p:spPr>
          <a:xfrm>
            <a:off x="31173" y="4821369"/>
            <a:ext cx="1576596" cy="1152128"/>
          </a:xfrm>
          <a:prstGeom prst="rect">
            <a:avLst/>
          </a:prstGeom>
        </p:spPr>
      </p:pic>
      <p:sp>
        <p:nvSpPr>
          <p:cNvPr id="6" name="Espace réservé du pied de page 5"/>
          <p:cNvSpPr>
            <a:spLocks noGrp="1"/>
          </p:cNvSpPr>
          <p:nvPr>
            <p:ph type="ftr" sz="quarter" idx="13"/>
          </p:nvPr>
        </p:nvSpPr>
        <p:spPr/>
        <p:txBody>
          <a:bodyPr/>
          <a:lstStyle/>
          <a:p>
            <a:r>
              <a:rPr lang="fr-FR" smtClean="0"/>
              <a:t>C.Z. Antoine-TTC Meeting- RIKEN</a:t>
            </a:r>
            <a:endParaRPr lang="fr-FR" dirty="0"/>
          </a:p>
        </p:txBody>
      </p:sp>
      <p:sp>
        <p:nvSpPr>
          <p:cNvPr id="7" name="Espace réservé du numéro de diapositive 6"/>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29</a:t>
            </a:fld>
            <a:endParaRPr lang="fr-FR" u="none" dirty="0">
              <a:latin typeface="Arial"/>
              <a:cs typeface="+mn-cs"/>
            </a:endParaRPr>
          </a:p>
        </p:txBody>
      </p:sp>
      <p:sp>
        <p:nvSpPr>
          <p:cNvPr id="8" name="Espace réservé de la date 7"/>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66658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4231996" y="1365904"/>
            <a:ext cx="4551573" cy="2874817"/>
            <a:chOff x="4231996" y="1365904"/>
            <a:chExt cx="4551573" cy="2874817"/>
          </a:xfrm>
        </p:grpSpPr>
        <p:grpSp>
          <p:nvGrpSpPr>
            <p:cNvPr id="10" name="Groupe 9"/>
            <p:cNvGrpSpPr/>
            <p:nvPr/>
          </p:nvGrpSpPr>
          <p:grpSpPr>
            <a:xfrm>
              <a:off x="4816811" y="1365904"/>
              <a:ext cx="3966758" cy="2874817"/>
              <a:chOff x="4816811" y="1365904"/>
              <a:chExt cx="3966758" cy="2874817"/>
            </a:xfrm>
          </p:grpSpPr>
          <p:pic>
            <p:nvPicPr>
              <p:cNvPr id="26" name="Imag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446" y="1365904"/>
                <a:ext cx="3870123" cy="28733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8404894" y="3932944"/>
                <a:ext cx="335348" cy="307777"/>
              </a:xfrm>
              <a:prstGeom prst="rect">
                <a:avLst/>
              </a:prstGeom>
              <a:noFill/>
            </p:spPr>
            <p:txBody>
              <a:bodyPr wrap="none" rtlCol="0">
                <a:spAutoFit/>
              </a:bodyPr>
              <a:lstStyle/>
              <a:p>
                <a:r>
                  <a:rPr lang="en-US" u="none" dirty="0" smtClean="0">
                    <a:latin typeface="Symbol" pitchFamily="18" charset="2"/>
                  </a:rPr>
                  <a:t>D</a:t>
                </a:r>
                <a:r>
                  <a:rPr lang="en-US" u="none" dirty="0" smtClean="0"/>
                  <a:t>l</a:t>
                </a:r>
                <a:endParaRPr lang="en-US" u="none" dirty="0"/>
              </a:p>
            </p:txBody>
          </p:sp>
          <p:sp>
            <p:nvSpPr>
              <p:cNvPr id="28" name="ZoneTexte 27"/>
              <p:cNvSpPr txBox="1"/>
              <p:nvPr/>
            </p:nvSpPr>
            <p:spPr>
              <a:xfrm>
                <a:off x="4816811" y="1404808"/>
                <a:ext cx="293670" cy="307777"/>
              </a:xfrm>
              <a:prstGeom prst="rect">
                <a:avLst/>
              </a:prstGeom>
              <a:noFill/>
            </p:spPr>
            <p:txBody>
              <a:bodyPr wrap="none" rtlCol="0">
                <a:spAutoFit/>
              </a:bodyPr>
              <a:lstStyle/>
              <a:p>
                <a:r>
                  <a:rPr lang="en-US" u="none" dirty="0" smtClean="0">
                    <a:latin typeface="Symbol" pitchFamily="18" charset="2"/>
                  </a:rPr>
                  <a:t>s</a:t>
                </a:r>
                <a:endParaRPr lang="en-US" u="none" dirty="0">
                  <a:latin typeface="Symbol" pitchFamily="18" charset="2"/>
                </a:endParaRPr>
              </a:p>
            </p:txBody>
          </p:sp>
        </p:grpSp>
        <p:grpSp>
          <p:nvGrpSpPr>
            <p:cNvPr id="8" name="Groupe 7"/>
            <p:cNvGrpSpPr/>
            <p:nvPr/>
          </p:nvGrpSpPr>
          <p:grpSpPr>
            <a:xfrm>
              <a:off x="4231996" y="1542005"/>
              <a:ext cx="4400214" cy="2390939"/>
              <a:chOff x="4231996" y="1542005"/>
              <a:chExt cx="4400214" cy="2390939"/>
            </a:xfrm>
          </p:grpSpPr>
          <p:sp>
            <p:nvSpPr>
              <p:cNvPr id="389129" name="Line 9"/>
              <p:cNvSpPr>
                <a:spLocks noChangeShapeType="1"/>
              </p:cNvSpPr>
              <p:nvPr/>
            </p:nvSpPr>
            <p:spPr bwMode="auto">
              <a:xfrm flipV="1">
                <a:off x="4231996" y="2500311"/>
                <a:ext cx="988076" cy="11434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89125" name="Text Box 5"/>
              <p:cNvSpPr txBox="1">
                <a:spLocks noChangeArrowheads="1"/>
              </p:cNvSpPr>
              <p:nvPr/>
            </p:nvSpPr>
            <p:spPr bwMode="auto">
              <a:xfrm>
                <a:off x="5655775" y="2265802"/>
                <a:ext cx="1267063" cy="3076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u="none" dirty="0"/>
                  <a:t>Good forming</a:t>
                </a:r>
              </a:p>
            </p:txBody>
          </p:sp>
          <p:sp>
            <p:nvSpPr>
              <p:cNvPr id="389126" name="Text Box 6"/>
              <p:cNvSpPr txBox="1">
                <a:spLocks noChangeArrowheads="1"/>
              </p:cNvSpPr>
              <p:nvPr/>
            </p:nvSpPr>
            <p:spPr bwMode="auto">
              <a:xfrm>
                <a:off x="6289306" y="1683222"/>
                <a:ext cx="1032361" cy="522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u="none" dirty="0"/>
                  <a:t>High failure rate</a:t>
                </a:r>
              </a:p>
            </p:txBody>
          </p:sp>
          <p:sp>
            <p:nvSpPr>
              <p:cNvPr id="30" name="Text Box 5"/>
              <p:cNvSpPr txBox="1">
                <a:spLocks noChangeArrowheads="1"/>
              </p:cNvSpPr>
              <p:nvPr/>
            </p:nvSpPr>
            <p:spPr bwMode="auto">
              <a:xfrm>
                <a:off x="5655775" y="2276113"/>
                <a:ext cx="1267063" cy="3076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u="none" dirty="0"/>
                  <a:t>Good forming</a:t>
                </a:r>
              </a:p>
            </p:txBody>
          </p:sp>
          <p:sp>
            <p:nvSpPr>
              <p:cNvPr id="7" name="Forme libre 6"/>
              <p:cNvSpPr/>
              <p:nvPr/>
            </p:nvSpPr>
            <p:spPr>
              <a:xfrm>
                <a:off x="5114898" y="1575559"/>
                <a:ext cx="3517312" cy="2357385"/>
              </a:xfrm>
              <a:custGeom>
                <a:avLst/>
                <a:gdLst>
                  <a:gd name="connsiteX0" fmla="*/ 34144 w 3555266"/>
                  <a:gd name="connsiteY0" fmla="*/ 2420407 h 2420407"/>
                  <a:gd name="connsiteX1" fmla="*/ 34144 w 3555266"/>
                  <a:gd name="connsiteY1" fmla="*/ 1458239 h 2420407"/>
                  <a:gd name="connsiteX2" fmla="*/ 388985 w 3555266"/>
                  <a:gd name="connsiteY2" fmla="*/ 557487 h 2420407"/>
                  <a:gd name="connsiteX3" fmla="*/ 1071373 w 3555266"/>
                  <a:gd name="connsiteY3" fmla="*/ 127583 h 2420407"/>
                  <a:gd name="connsiteX4" fmla="*/ 3029827 w 3555266"/>
                  <a:gd name="connsiteY4" fmla="*/ 161702 h 2420407"/>
                  <a:gd name="connsiteX5" fmla="*/ 3555266 w 3555266"/>
                  <a:gd name="connsiteY5" fmla="*/ 1942735 h 2420407"/>
                  <a:gd name="connsiteX6" fmla="*/ 3555266 w 3555266"/>
                  <a:gd name="connsiteY6" fmla="*/ 1942735 h 2420407"/>
                  <a:gd name="connsiteX0" fmla="*/ 23749 w 3544871"/>
                  <a:gd name="connsiteY0" fmla="*/ 2420407 h 2420407"/>
                  <a:gd name="connsiteX1" fmla="*/ 23749 w 3544871"/>
                  <a:gd name="connsiteY1" fmla="*/ 1458239 h 2420407"/>
                  <a:gd name="connsiteX2" fmla="*/ 378590 w 3544871"/>
                  <a:gd name="connsiteY2" fmla="*/ 557487 h 2420407"/>
                  <a:gd name="connsiteX3" fmla="*/ 1060978 w 3544871"/>
                  <a:gd name="connsiteY3" fmla="*/ 127583 h 2420407"/>
                  <a:gd name="connsiteX4" fmla="*/ 3019432 w 3544871"/>
                  <a:gd name="connsiteY4" fmla="*/ 161702 h 2420407"/>
                  <a:gd name="connsiteX5" fmla="*/ 3544871 w 3544871"/>
                  <a:gd name="connsiteY5" fmla="*/ 1942735 h 2420407"/>
                  <a:gd name="connsiteX6" fmla="*/ 3544871 w 3544871"/>
                  <a:gd name="connsiteY6" fmla="*/ 1942735 h 2420407"/>
                  <a:gd name="connsiteX0" fmla="*/ 26483 w 3543795"/>
                  <a:gd name="connsiteY0" fmla="*/ 2443267 h 2443267"/>
                  <a:gd name="connsiteX1" fmla="*/ 22673 w 3543795"/>
                  <a:gd name="connsiteY1" fmla="*/ 1458239 h 2443267"/>
                  <a:gd name="connsiteX2" fmla="*/ 377514 w 3543795"/>
                  <a:gd name="connsiteY2" fmla="*/ 557487 h 2443267"/>
                  <a:gd name="connsiteX3" fmla="*/ 1059902 w 3543795"/>
                  <a:gd name="connsiteY3" fmla="*/ 127583 h 2443267"/>
                  <a:gd name="connsiteX4" fmla="*/ 3018356 w 3543795"/>
                  <a:gd name="connsiteY4" fmla="*/ 161702 h 2443267"/>
                  <a:gd name="connsiteX5" fmla="*/ 3543795 w 3543795"/>
                  <a:gd name="connsiteY5" fmla="*/ 1942735 h 2443267"/>
                  <a:gd name="connsiteX6" fmla="*/ 3543795 w 3543795"/>
                  <a:gd name="connsiteY6" fmla="*/ 1942735 h 2443267"/>
                  <a:gd name="connsiteX0" fmla="*/ 26483 w 3543795"/>
                  <a:gd name="connsiteY0" fmla="*/ 2443267 h 2443267"/>
                  <a:gd name="connsiteX1" fmla="*/ 22673 w 3543795"/>
                  <a:gd name="connsiteY1" fmla="*/ 1458239 h 2443267"/>
                  <a:gd name="connsiteX2" fmla="*/ 377514 w 3543795"/>
                  <a:gd name="connsiteY2" fmla="*/ 557487 h 2443267"/>
                  <a:gd name="connsiteX3" fmla="*/ 1059902 w 3543795"/>
                  <a:gd name="connsiteY3" fmla="*/ 127583 h 2443267"/>
                  <a:gd name="connsiteX4" fmla="*/ 3018356 w 3543795"/>
                  <a:gd name="connsiteY4" fmla="*/ 161702 h 2443267"/>
                  <a:gd name="connsiteX5" fmla="*/ 3543795 w 3543795"/>
                  <a:gd name="connsiteY5" fmla="*/ 1942735 h 2443267"/>
                  <a:gd name="connsiteX6" fmla="*/ 3543795 w 3543795"/>
                  <a:gd name="connsiteY6" fmla="*/ 1942735 h 2443267"/>
                  <a:gd name="connsiteX0" fmla="*/ 26483 w 3543795"/>
                  <a:gd name="connsiteY0" fmla="*/ 2443267 h 2443267"/>
                  <a:gd name="connsiteX1" fmla="*/ 22673 w 3543795"/>
                  <a:gd name="connsiteY1" fmla="*/ 1458239 h 2443267"/>
                  <a:gd name="connsiteX2" fmla="*/ 377514 w 3543795"/>
                  <a:gd name="connsiteY2" fmla="*/ 557487 h 2443267"/>
                  <a:gd name="connsiteX3" fmla="*/ 1059902 w 3543795"/>
                  <a:gd name="connsiteY3" fmla="*/ 127583 h 2443267"/>
                  <a:gd name="connsiteX4" fmla="*/ 3018356 w 3543795"/>
                  <a:gd name="connsiteY4" fmla="*/ 161702 h 2443267"/>
                  <a:gd name="connsiteX5" fmla="*/ 3543795 w 3543795"/>
                  <a:gd name="connsiteY5" fmla="*/ 1942735 h 2443267"/>
                  <a:gd name="connsiteX6" fmla="*/ 3543795 w 3543795"/>
                  <a:gd name="connsiteY6" fmla="*/ 1942735 h 2443267"/>
                  <a:gd name="connsiteX0" fmla="*/ 3886 w 3521198"/>
                  <a:gd name="connsiteY0" fmla="*/ 2443267 h 2443267"/>
                  <a:gd name="connsiteX1" fmla="*/ 76 w 3521198"/>
                  <a:gd name="connsiteY1" fmla="*/ 1458239 h 2443267"/>
                  <a:gd name="connsiteX2" fmla="*/ 354917 w 3521198"/>
                  <a:gd name="connsiteY2" fmla="*/ 557487 h 2443267"/>
                  <a:gd name="connsiteX3" fmla="*/ 1037305 w 3521198"/>
                  <a:gd name="connsiteY3" fmla="*/ 127583 h 2443267"/>
                  <a:gd name="connsiteX4" fmla="*/ 2995759 w 3521198"/>
                  <a:gd name="connsiteY4" fmla="*/ 161702 h 2443267"/>
                  <a:gd name="connsiteX5" fmla="*/ 3521198 w 3521198"/>
                  <a:gd name="connsiteY5" fmla="*/ 1942735 h 2443267"/>
                  <a:gd name="connsiteX6" fmla="*/ 3521198 w 3521198"/>
                  <a:gd name="connsiteY6" fmla="*/ 1942735 h 2443267"/>
                  <a:gd name="connsiteX0" fmla="*/ 0 w 3517312"/>
                  <a:gd name="connsiteY0" fmla="*/ 2443267 h 2443267"/>
                  <a:gd name="connsiteX1" fmla="*/ 7620 w 3517312"/>
                  <a:gd name="connsiteY1" fmla="*/ 1458239 h 2443267"/>
                  <a:gd name="connsiteX2" fmla="*/ 351031 w 3517312"/>
                  <a:gd name="connsiteY2" fmla="*/ 557487 h 2443267"/>
                  <a:gd name="connsiteX3" fmla="*/ 1033419 w 3517312"/>
                  <a:gd name="connsiteY3" fmla="*/ 127583 h 2443267"/>
                  <a:gd name="connsiteX4" fmla="*/ 2991873 w 3517312"/>
                  <a:gd name="connsiteY4" fmla="*/ 161702 h 2443267"/>
                  <a:gd name="connsiteX5" fmla="*/ 3517312 w 3517312"/>
                  <a:gd name="connsiteY5" fmla="*/ 1942735 h 2443267"/>
                  <a:gd name="connsiteX6" fmla="*/ 3517312 w 3517312"/>
                  <a:gd name="connsiteY6" fmla="*/ 1942735 h 2443267"/>
                  <a:gd name="connsiteX0" fmla="*/ 0 w 3517312"/>
                  <a:gd name="connsiteY0" fmla="*/ 2443267 h 2443267"/>
                  <a:gd name="connsiteX1" fmla="*/ 7620 w 3517312"/>
                  <a:gd name="connsiteY1" fmla="*/ 1458239 h 2443267"/>
                  <a:gd name="connsiteX2" fmla="*/ 351031 w 3517312"/>
                  <a:gd name="connsiteY2" fmla="*/ 557487 h 2443267"/>
                  <a:gd name="connsiteX3" fmla="*/ 1033419 w 3517312"/>
                  <a:gd name="connsiteY3" fmla="*/ 127583 h 2443267"/>
                  <a:gd name="connsiteX4" fmla="*/ 2991873 w 3517312"/>
                  <a:gd name="connsiteY4" fmla="*/ 161702 h 2443267"/>
                  <a:gd name="connsiteX5" fmla="*/ 3517312 w 3517312"/>
                  <a:gd name="connsiteY5" fmla="*/ 1942735 h 2443267"/>
                  <a:gd name="connsiteX6" fmla="*/ 3517312 w 3517312"/>
                  <a:gd name="connsiteY6" fmla="*/ 1942735 h 2443267"/>
                  <a:gd name="connsiteX0" fmla="*/ 0 w 3517312"/>
                  <a:gd name="connsiteY0" fmla="*/ 2443267 h 2443267"/>
                  <a:gd name="connsiteX1" fmla="*/ 7620 w 3517312"/>
                  <a:gd name="connsiteY1" fmla="*/ 1458239 h 2443267"/>
                  <a:gd name="connsiteX2" fmla="*/ 392941 w 3517312"/>
                  <a:gd name="connsiteY2" fmla="*/ 557487 h 2443267"/>
                  <a:gd name="connsiteX3" fmla="*/ 1033419 w 3517312"/>
                  <a:gd name="connsiteY3" fmla="*/ 127583 h 2443267"/>
                  <a:gd name="connsiteX4" fmla="*/ 2991873 w 3517312"/>
                  <a:gd name="connsiteY4" fmla="*/ 161702 h 2443267"/>
                  <a:gd name="connsiteX5" fmla="*/ 3517312 w 3517312"/>
                  <a:gd name="connsiteY5" fmla="*/ 1942735 h 2443267"/>
                  <a:gd name="connsiteX6" fmla="*/ 3517312 w 3517312"/>
                  <a:gd name="connsiteY6" fmla="*/ 1942735 h 2443267"/>
                  <a:gd name="connsiteX0" fmla="*/ 0 w 3517312"/>
                  <a:gd name="connsiteY0" fmla="*/ 2444192 h 2444192"/>
                  <a:gd name="connsiteX1" fmla="*/ 7620 w 3517312"/>
                  <a:gd name="connsiteY1" fmla="*/ 1459164 h 2444192"/>
                  <a:gd name="connsiteX2" fmla="*/ 366271 w 3517312"/>
                  <a:gd name="connsiteY2" fmla="*/ 577462 h 2444192"/>
                  <a:gd name="connsiteX3" fmla="*/ 1033419 w 3517312"/>
                  <a:gd name="connsiteY3" fmla="*/ 128508 h 2444192"/>
                  <a:gd name="connsiteX4" fmla="*/ 2991873 w 3517312"/>
                  <a:gd name="connsiteY4" fmla="*/ 162627 h 2444192"/>
                  <a:gd name="connsiteX5" fmla="*/ 3517312 w 3517312"/>
                  <a:gd name="connsiteY5" fmla="*/ 1943660 h 2444192"/>
                  <a:gd name="connsiteX6" fmla="*/ 3517312 w 3517312"/>
                  <a:gd name="connsiteY6" fmla="*/ 1943660 h 2444192"/>
                  <a:gd name="connsiteX0" fmla="*/ 0 w 3517312"/>
                  <a:gd name="connsiteY0" fmla="*/ 2444192 h 2444192"/>
                  <a:gd name="connsiteX1" fmla="*/ 7620 w 3517312"/>
                  <a:gd name="connsiteY1" fmla="*/ 1459164 h 2444192"/>
                  <a:gd name="connsiteX2" fmla="*/ 366271 w 3517312"/>
                  <a:gd name="connsiteY2" fmla="*/ 577462 h 2444192"/>
                  <a:gd name="connsiteX3" fmla="*/ 1033419 w 3517312"/>
                  <a:gd name="connsiteY3" fmla="*/ 128508 h 2444192"/>
                  <a:gd name="connsiteX4" fmla="*/ 2991873 w 3517312"/>
                  <a:gd name="connsiteY4" fmla="*/ 162627 h 2444192"/>
                  <a:gd name="connsiteX5" fmla="*/ 3517312 w 3517312"/>
                  <a:gd name="connsiteY5" fmla="*/ 1943660 h 2444192"/>
                  <a:gd name="connsiteX6" fmla="*/ 3517312 w 3517312"/>
                  <a:gd name="connsiteY6" fmla="*/ 1943660 h 2444192"/>
                  <a:gd name="connsiteX0" fmla="*/ 0 w 3517312"/>
                  <a:gd name="connsiteY0" fmla="*/ 2434690 h 2434690"/>
                  <a:gd name="connsiteX1" fmla="*/ 7620 w 3517312"/>
                  <a:gd name="connsiteY1" fmla="*/ 1449662 h 2434690"/>
                  <a:gd name="connsiteX2" fmla="*/ 366271 w 3517312"/>
                  <a:gd name="connsiteY2" fmla="*/ 567960 h 2434690"/>
                  <a:gd name="connsiteX3" fmla="*/ 1079139 w 3517312"/>
                  <a:gd name="connsiteY3" fmla="*/ 141866 h 2434690"/>
                  <a:gd name="connsiteX4" fmla="*/ 2991873 w 3517312"/>
                  <a:gd name="connsiteY4" fmla="*/ 153125 h 2434690"/>
                  <a:gd name="connsiteX5" fmla="*/ 3517312 w 3517312"/>
                  <a:gd name="connsiteY5" fmla="*/ 1934158 h 2434690"/>
                  <a:gd name="connsiteX6" fmla="*/ 3517312 w 3517312"/>
                  <a:gd name="connsiteY6" fmla="*/ 1934158 h 2434690"/>
                  <a:gd name="connsiteX0" fmla="*/ 0 w 3517312"/>
                  <a:gd name="connsiteY0" fmla="*/ 2441071 h 2441071"/>
                  <a:gd name="connsiteX1" fmla="*/ 7620 w 3517312"/>
                  <a:gd name="connsiteY1" fmla="*/ 1456043 h 2441071"/>
                  <a:gd name="connsiteX2" fmla="*/ 366271 w 3517312"/>
                  <a:gd name="connsiteY2" fmla="*/ 574341 h 2441071"/>
                  <a:gd name="connsiteX3" fmla="*/ 1079139 w 3517312"/>
                  <a:gd name="connsiteY3" fmla="*/ 148247 h 2441071"/>
                  <a:gd name="connsiteX4" fmla="*/ 2991873 w 3517312"/>
                  <a:gd name="connsiteY4" fmla="*/ 159506 h 2441071"/>
                  <a:gd name="connsiteX5" fmla="*/ 3517312 w 3517312"/>
                  <a:gd name="connsiteY5" fmla="*/ 1940539 h 2441071"/>
                  <a:gd name="connsiteX6" fmla="*/ 3517312 w 3517312"/>
                  <a:gd name="connsiteY6" fmla="*/ 1940539 h 2441071"/>
                  <a:gd name="connsiteX0" fmla="*/ 0 w 3517312"/>
                  <a:gd name="connsiteY0" fmla="*/ 2346589 h 2346589"/>
                  <a:gd name="connsiteX1" fmla="*/ 7620 w 3517312"/>
                  <a:gd name="connsiteY1" fmla="*/ 1361561 h 2346589"/>
                  <a:gd name="connsiteX2" fmla="*/ 366271 w 3517312"/>
                  <a:gd name="connsiteY2" fmla="*/ 479859 h 2346589"/>
                  <a:gd name="connsiteX3" fmla="*/ 1079139 w 3517312"/>
                  <a:gd name="connsiteY3" fmla="*/ 53765 h 2346589"/>
                  <a:gd name="connsiteX4" fmla="*/ 3201423 w 3517312"/>
                  <a:gd name="connsiteY4" fmla="*/ 205994 h 2346589"/>
                  <a:gd name="connsiteX5" fmla="*/ 3517312 w 3517312"/>
                  <a:gd name="connsiteY5" fmla="*/ 1846057 h 2346589"/>
                  <a:gd name="connsiteX6" fmla="*/ 3517312 w 3517312"/>
                  <a:gd name="connsiteY6" fmla="*/ 1846057 h 2346589"/>
                  <a:gd name="connsiteX0" fmla="*/ 0 w 3517312"/>
                  <a:gd name="connsiteY0" fmla="*/ 2314217 h 2314217"/>
                  <a:gd name="connsiteX1" fmla="*/ 7620 w 3517312"/>
                  <a:gd name="connsiteY1" fmla="*/ 1329189 h 2314217"/>
                  <a:gd name="connsiteX2" fmla="*/ 366271 w 3517312"/>
                  <a:gd name="connsiteY2" fmla="*/ 447487 h 2314217"/>
                  <a:gd name="connsiteX3" fmla="*/ 1079139 w 3517312"/>
                  <a:gd name="connsiteY3" fmla="*/ 21393 h 2314217"/>
                  <a:gd name="connsiteX4" fmla="*/ 3201423 w 3517312"/>
                  <a:gd name="connsiteY4" fmla="*/ 173622 h 2314217"/>
                  <a:gd name="connsiteX5" fmla="*/ 3517312 w 3517312"/>
                  <a:gd name="connsiteY5" fmla="*/ 1813685 h 2314217"/>
                  <a:gd name="connsiteX6" fmla="*/ 3517312 w 3517312"/>
                  <a:gd name="connsiteY6" fmla="*/ 1813685 h 2314217"/>
                  <a:gd name="connsiteX0" fmla="*/ 0 w 3517312"/>
                  <a:gd name="connsiteY0" fmla="*/ 2340758 h 2340758"/>
                  <a:gd name="connsiteX1" fmla="*/ 7620 w 3517312"/>
                  <a:gd name="connsiteY1" fmla="*/ 1355730 h 2340758"/>
                  <a:gd name="connsiteX2" fmla="*/ 366271 w 3517312"/>
                  <a:gd name="connsiteY2" fmla="*/ 474028 h 2340758"/>
                  <a:gd name="connsiteX3" fmla="*/ 1079139 w 3517312"/>
                  <a:gd name="connsiteY3" fmla="*/ 47934 h 2340758"/>
                  <a:gd name="connsiteX4" fmla="*/ 2150772 w 3517312"/>
                  <a:gd name="connsiteY4" fmla="*/ 27065 h 2340758"/>
                  <a:gd name="connsiteX5" fmla="*/ 3201423 w 3517312"/>
                  <a:gd name="connsiteY5" fmla="*/ 200163 h 2340758"/>
                  <a:gd name="connsiteX6" fmla="*/ 3517312 w 3517312"/>
                  <a:gd name="connsiteY6" fmla="*/ 1840226 h 2340758"/>
                  <a:gd name="connsiteX7" fmla="*/ 3517312 w 3517312"/>
                  <a:gd name="connsiteY7" fmla="*/ 1840226 h 2340758"/>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579 h 2362579"/>
                  <a:gd name="connsiteX1" fmla="*/ 7620 w 3517312"/>
                  <a:gd name="connsiteY1" fmla="*/ 1377551 h 2362579"/>
                  <a:gd name="connsiteX2" fmla="*/ 366271 w 3517312"/>
                  <a:gd name="connsiteY2" fmla="*/ 495849 h 2362579"/>
                  <a:gd name="connsiteX3" fmla="*/ 1079139 w 3517312"/>
                  <a:gd name="connsiteY3" fmla="*/ 69755 h 2362579"/>
                  <a:gd name="connsiteX4" fmla="*/ 2154582 w 3517312"/>
                  <a:gd name="connsiteY4" fmla="*/ 14596 h 2362579"/>
                  <a:gd name="connsiteX5" fmla="*/ 3201423 w 3517312"/>
                  <a:gd name="connsiteY5" fmla="*/ 221984 h 2362579"/>
                  <a:gd name="connsiteX6" fmla="*/ 3517312 w 3517312"/>
                  <a:gd name="connsiteY6" fmla="*/ 1862047 h 2362579"/>
                  <a:gd name="connsiteX7" fmla="*/ 3517312 w 3517312"/>
                  <a:gd name="connsiteY7" fmla="*/ 1862047 h 2362579"/>
                  <a:gd name="connsiteX0" fmla="*/ 0 w 3517312"/>
                  <a:gd name="connsiteY0" fmla="*/ 2359930 h 2359930"/>
                  <a:gd name="connsiteX1" fmla="*/ 7620 w 3517312"/>
                  <a:gd name="connsiteY1" fmla="*/ 1374902 h 2359930"/>
                  <a:gd name="connsiteX2" fmla="*/ 366271 w 3517312"/>
                  <a:gd name="connsiteY2" fmla="*/ 493200 h 2359930"/>
                  <a:gd name="connsiteX3" fmla="*/ 1079139 w 3517312"/>
                  <a:gd name="connsiteY3" fmla="*/ 67106 h 2359930"/>
                  <a:gd name="connsiteX4" fmla="*/ 2040282 w 3517312"/>
                  <a:gd name="connsiteY4" fmla="*/ 15757 h 2359930"/>
                  <a:gd name="connsiteX5" fmla="*/ 3201423 w 3517312"/>
                  <a:gd name="connsiteY5" fmla="*/ 219335 h 2359930"/>
                  <a:gd name="connsiteX6" fmla="*/ 3517312 w 3517312"/>
                  <a:gd name="connsiteY6" fmla="*/ 1859398 h 2359930"/>
                  <a:gd name="connsiteX7" fmla="*/ 3517312 w 3517312"/>
                  <a:gd name="connsiteY7" fmla="*/ 1859398 h 2359930"/>
                  <a:gd name="connsiteX0" fmla="*/ 0 w 3517312"/>
                  <a:gd name="connsiteY0" fmla="*/ 2364249 h 2364249"/>
                  <a:gd name="connsiteX1" fmla="*/ 7620 w 3517312"/>
                  <a:gd name="connsiteY1" fmla="*/ 1379221 h 2364249"/>
                  <a:gd name="connsiteX2" fmla="*/ 366271 w 3517312"/>
                  <a:gd name="connsiteY2" fmla="*/ 497519 h 2364249"/>
                  <a:gd name="connsiteX3" fmla="*/ 107913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4249 h 2364249"/>
                  <a:gd name="connsiteX1" fmla="*/ 7620 w 3517312"/>
                  <a:gd name="connsiteY1" fmla="*/ 1379221 h 2364249"/>
                  <a:gd name="connsiteX2" fmla="*/ 366271 w 3517312"/>
                  <a:gd name="connsiteY2" fmla="*/ 497519 h 2364249"/>
                  <a:gd name="connsiteX3" fmla="*/ 107913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4249 h 2364249"/>
                  <a:gd name="connsiteX1" fmla="*/ 7620 w 3517312"/>
                  <a:gd name="connsiteY1" fmla="*/ 1379221 h 2364249"/>
                  <a:gd name="connsiteX2" fmla="*/ 366271 w 3517312"/>
                  <a:gd name="connsiteY2" fmla="*/ 497519 h 2364249"/>
                  <a:gd name="connsiteX3" fmla="*/ 107913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4249 h 2364249"/>
                  <a:gd name="connsiteX1" fmla="*/ 7620 w 3517312"/>
                  <a:gd name="connsiteY1" fmla="*/ 1379221 h 2364249"/>
                  <a:gd name="connsiteX2" fmla="*/ 366271 w 3517312"/>
                  <a:gd name="connsiteY2" fmla="*/ 497519 h 2364249"/>
                  <a:gd name="connsiteX3" fmla="*/ 101436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0694 h 2360694"/>
                  <a:gd name="connsiteX1" fmla="*/ 7620 w 3517312"/>
                  <a:gd name="connsiteY1" fmla="*/ 1375666 h 2360694"/>
                  <a:gd name="connsiteX2" fmla="*/ 366271 w 3517312"/>
                  <a:gd name="connsiteY2" fmla="*/ 493964 h 2360694"/>
                  <a:gd name="connsiteX3" fmla="*/ 1014369 w 3517312"/>
                  <a:gd name="connsiteY3" fmla="*/ 67870 h 2360694"/>
                  <a:gd name="connsiteX4" fmla="*/ 2040282 w 3517312"/>
                  <a:gd name="connsiteY4" fmla="*/ 16521 h 2360694"/>
                  <a:gd name="connsiteX5" fmla="*/ 3250953 w 3517312"/>
                  <a:gd name="connsiteY5" fmla="*/ 277249 h 2360694"/>
                  <a:gd name="connsiteX6" fmla="*/ 3517312 w 3517312"/>
                  <a:gd name="connsiteY6" fmla="*/ 1860162 h 2360694"/>
                  <a:gd name="connsiteX7" fmla="*/ 3517312 w 3517312"/>
                  <a:gd name="connsiteY7" fmla="*/ 1860162 h 2360694"/>
                  <a:gd name="connsiteX0" fmla="*/ 0 w 3517312"/>
                  <a:gd name="connsiteY0" fmla="*/ 2350557 h 2350557"/>
                  <a:gd name="connsiteX1" fmla="*/ 7620 w 3517312"/>
                  <a:gd name="connsiteY1" fmla="*/ 1365529 h 2350557"/>
                  <a:gd name="connsiteX2" fmla="*/ 366271 w 3517312"/>
                  <a:gd name="connsiteY2" fmla="*/ 483827 h 2350557"/>
                  <a:gd name="connsiteX3" fmla="*/ 1014369 w 3517312"/>
                  <a:gd name="connsiteY3" fmla="*/ 57733 h 2350557"/>
                  <a:gd name="connsiteX4" fmla="*/ 2040282 w 3517312"/>
                  <a:gd name="connsiteY4" fmla="*/ 6384 h 2350557"/>
                  <a:gd name="connsiteX5" fmla="*/ 3250953 w 3517312"/>
                  <a:gd name="connsiteY5" fmla="*/ 267112 h 2350557"/>
                  <a:gd name="connsiteX6" fmla="*/ 3517312 w 3517312"/>
                  <a:gd name="connsiteY6" fmla="*/ 1850025 h 2350557"/>
                  <a:gd name="connsiteX7" fmla="*/ 3517312 w 3517312"/>
                  <a:gd name="connsiteY7" fmla="*/ 1850025 h 2350557"/>
                  <a:gd name="connsiteX0" fmla="*/ 0 w 3517312"/>
                  <a:gd name="connsiteY0" fmla="*/ 2349422 h 2349422"/>
                  <a:gd name="connsiteX1" fmla="*/ 7620 w 3517312"/>
                  <a:gd name="connsiteY1" fmla="*/ 1364394 h 2349422"/>
                  <a:gd name="connsiteX2" fmla="*/ 366271 w 3517312"/>
                  <a:gd name="connsiteY2" fmla="*/ 482692 h 2349422"/>
                  <a:gd name="connsiteX3" fmla="*/ 1014369 w 3517312"/>
                  <a:gd name="connsiteY3" fmla="*/ 56598 h 2349422"/>
                  <a:gd name="connsiteX4" fmla="*/ 1909653 w 3517312"/>
                  <a:gd name="connsiteY4" fmla="*/ 12310 h 2349422"/>
                  <a:gd name="connsiteX5" fmla="*/ 3250953 w 3517312"/>
                  <a:gd name="connsiteY5" fmla="*/ 265977 h 2349422"/>
                  <a:gd name="connsiteX6" fmla="*/ 3517312 w 3517312"/>
                  <a:gd name="connsiteY6" fmla="*/ 1848890 h 2349422"/>
                  <a:gd name="connsiteX7" fmla="*/ 3517312 w 3517312"/>
                  <a:gd name="connsiteY7" fmla="*/ 1848890 h 2349422"/>
                  <a:gd name="connsiteX0" fmla="*/ 0 w 3517312"/>
                  <a:gd name="connsiteY0" fmla="*/ 2356768 h 2356768"/>
                  <a:gd name="connsiteX1" fmla="*/ 7620 w 3517312"/>
                  <a:gd name="connsiteY1" fmla="*/ 1371740 h 2356768"/>
                  <a:gd name="connsiteX2" fmla="*/ 366271 w 3517312"/>
                  <a:gd name="connsiteY2" fmla="*/ 490038 h 2356768"/>
                  <a:gd name="connsiteX3" fmla="*/ 1014369 w 3517312"/>
                  <a:gd name="connsiteY3" fmla="*/ 63944 h 2356768"/>
                  <a:gd name="connsiteX4" fmla="*/ 1920245 w 3517312"/>
                  <a:gd name="connsiteY4" fmla="*/ 9064 h 2356768"/>
                  <a:gd name="connsiteX5" fmla="*/ 3250953 w 3517312"/>
                  <a:gd name="connsiteY5" fmla="*/ 273323 h 2356768"/>
                  <a:gd name="connsiteX6" fmla="*/ 3517312 w 3517312"/>
                  <a:gd name="connsiteY6" fmla="*/ 1856236 h 2356768"/>
                  <a:gd name="connsiteX7" fmla="*/ 3517312 w 3517312"/>
                  <a:gd name="connsiteY7" fmla="*/ 1856236 h 2356768"/>
                  <a:gd name="connsiteX0" fmla="*/ 0 w 3517312"/>
                  <a:gd name="connsiteY0" fmla="*/ 2352118 h 2352118"/>
                  <a:gd name="connsiteX1" fmla="*/ 7620 w 3517312"/>
                  <a:gd name="connsiteY1" fmla="*/ 1367090 h 2352118"/>
                  <a:gd name="connsiteX2" fmla="*/ 366271 w 3517312"/>
                  <a:gd name="connsiteY2" fmla="*/ 485388 h 2352118"/>
                  <a:gd name="connsiteX3" fmla="*/ 1014369 w 3517312"/>
                  <a:gd name="connsiteY3" fmla="*/ 59294 h 2352118"/>
                  <a:gd name="connsiteX4" fmla="*/ 1920245 w 3517312"/>
                  <a:gd name="connsiteY4" fmla="*/ 4414 h 2352118"/>
                  <a:gd name="connsiteX5" fmla="*/ 3250953 w 3517312"/>
                  <a:gd name="connsiteY5" fmla="*/ 268673 h 2352118"/>
                  <a:gd name="connsiteX6" fmla="*/ 3517312 w 3517312"/>
                  <a:gd name="connsiteY6" fmla="*/ 1851586 h 2352118"/>
                  <a:gd name="connsiteX7" fmla="*/ 3517312 w 3517312"/>
                  <a:gd name="connsiteY7" fmla="*/ 1851586 h 2352118"/>
                  <a:gd name="connsiteX0" fmla="*/ 0 w 3517312"/>
                  <a:gd name="connsiteY0" fmla="*/ 2350364 h 2350364"/>
                  <a:gd name="connsiteX1" fmla="*/ 7620 w 3517312"/>
                  <a:gd name="connsiteY1" fmla="*/ 1365336 h 2350364"/>
                  <a:gd name="connsiteX2" fmla="*/ 366271 w 3517312"/>
                  <a:gd name="connsiteY2" fmla="*/ 483634 h 2350364"/>
                  <a:gd name="connsiteX3" fmla="*/ 1014369 w 3517312"/>
                  <a:gd name="connsiteY3" fmla="*/ 57540 h 2350364"/>
                  <a:gd name="connsiteX4" fmla="*/ 1920245 w 3517312"/>
                  <a:gd name="connsiteY4" fmla="*/ 2660 h 2350364"/>
                  <a:gd name="connsiteX5" fmla="*/ 3250953 w 3517312"/>
                  <a:gd name="connsiteY5" fmla="*/ 266919 h 2350364"/>
                  <a:gd name="connsiteX6" fmla="*/ 3517312 w 3517312"/>
                  <a:gd name="connsiteY6" fmla="*/ 1849832 h 2350364"/>
                  <a:gd name="connsiteX7" fmla="*/ 3517312 w 3517312"/>
                  <a:gd name="connsiteY7" fmla="*/ 1849832 h 2350364"/>
                  <a:gd name="connsiteX0" fmla="*/ 0 w 3517312"/>
                  <a:gd name="connsiteY0" fmla="*/ 2350364 h 2350364"/>
                  <a:gd name="connsiteX1" fmla="*/ 7620 w 3517312"/>
                  <a:gd name="connsiteY1" fmla="*/ 1365336 h 2350364"/>
                  <a:gd name="connsiteX2" fmla="*/ 366271 w 3517312"/>
                  <a:gd name="connsiteY2" fmla="*/ 483634 h 2350364"/>
                  <a:gd name="connsiteX3" fmla="*/ 1014369 w 3517312"/>
                  <a:gd name="connsiteY3" fmla="*/ 57540 h 2350364"/>
                  <a:gd name="connsiteX4" fmla="*/ 1920245 w 3517312"/>
                  <a:gd name="connsiteY4" fmla="*/ 2660 h 2350364"/>
                  <a:gd name="connsiteX5" fmla="*/ 3250953 w 3517312"/>
                  <a:gd name="connsiteY5" fmla="*/ 266919 h 2350364"/>
                  <a:gd name="connsiteX6" fmla="*/ 3517312 w 3517312"/>
                  <a:gd name="connsiteY6" fmla="*/ 1849832 h 2350364"/>
                  <a:gd name="connsiteX7" fmla="*/ 3517312 w 3517312"/>
                  <a:gd name="connsiteY7" fmla="*/ 1849832 h 2350364"/>
                  <a:gd name="connsiteX0" fmla="*/ 0 w 3517312"/>
                  <a:gd name="connsiteY0" fmla="*/ 2359999 h 2359999"/>
                  <a:gd name="connsiteX1" fmla="*/ 7620 w 3517312"/>
                  <a:gd name="connsiteY1" fmla="*/ 1374971 h 2359999"/>
                  <a:gd name="connsiteX2" fmla="*/ 366271 w 3517312"/>
                  <a:gd name="connsiteY2" fmla="*/ 493269 h 2359999"/>
                  <a:gd name="connsiteX3" fmla="*/ 1014369 w 3517312"/>
                  <a:gd name="connsiteY3" fmla="*/ 67175 h 2359999"/>
                  <a:gd name="connsiteX4" fmla="*/ 1920245 w 3517312"/>
                  <a:gd name="connsiteY4" fmla="*/ 12295 h 2359999"/>
                  <a:gd name="connsiteX5" fmla="*/ 3197996 w 3517312"/>
                  <a:gd name="connsiteY5" fmla="*/ 205943 h 2359999"/>
                  <a:gd name="connsiteX6" fmla="*/ 3517312 w 3517312"/>
                  <a:gd name="connsiteY6" fmla="*/ 1859467 h 2359999"/>
                  <a:gd name="connsiteX7" fmla="*/ 3517312 w 3517312"/>
                  <a:gd name="connsiteY7" fmla="*/ 1859467 h 2359999"/>
                  <a:gd name="connsiteX0" fmla="*/ 0 w 3517312"/>
                  <a:gd name="connsiteY0" fmla="*/ 2359999 h 2359999"/>
                  <a:gd name="connsiteX1" fmla="*/ 7620 w 3517312"/>
                  <a:gd name="connsiteY1" fmla="*/ 1374971 h 2359999"/>
                  <a:gd name="connsiteX2" fmla="*/ 366271 w 3517312"/>
                  <a:gd name="connsiteY2" fmla="*/ 493269 h 2359999"/>
                  <a:gd name="connsiteX3" fmla="*/ 1014369 w 3517312"/>
                  <a:gd name="connsiteY3" fmla="*/ 67175 h 2359999"/>
                  <a:gd name="connsiteX4" fmla="*/ 1920245 w 3517312"/>
                  <a:gd name="connsiteY4" fmla="*/ 12295 h 2359999"/>
                  <a:gd name="connsiteX5" fmla="*/ 3197996 w 3517312"/>
                  <a:gd name="connsiteY5" fmla="*/ 205943 h 2359999"/>
                  <a:gd name="connsiteX6" fmla="*/ 3517312 w 3517312"/>
                  <a:gd name="connsiteY6" fmla="*/ 1859467 h 2359999"/>
                  <a:gd name="connsiteX7" fmla="*/ 3517312 w 3517312"/>
                  <a:gd name="connsiteY7" fmla="*/ 1859467 h 2359999"/>
                  <a:gd name="connsiteX0" fmla="*/ 0 w 3517312"/>
                  <a:gd name="connsiteY0" fmla="*/ 2357385 h 2357385"/>
                  <a:gd name="connsiteX1" fmla="*/ 7620 w 3517312"/>
                  <a:gd name="connsiteY1" fmla="*/ 1372357 h 2357385"/>
                  <a:gd name="connsiteX2" fmla="*/ 366271 w 3517312"/>
                  <a:gd name="connsiteY2" fmla="*/ 490655 h 2357385"/>
                  <a:gd name="connsiteX3" fmla="*/ 1014369 w 3517312"/>
                  <a:gd name="connsiteY3" fmla="*/ 64561 h 2357385"/>
                  <a:gd name="connsiteX4" fmla="*/ 1920245 w 3517312"/>
                  <a:gd name="connsiteY4" fmla="*/ 9681 h 2357385"/>
                  <a:gd name="connsiteX5" fmla="*/ 3162691 w 3517312"/>
                  <a:gd name="connsiteY5" fmla="*/ 168024 h 2357385"/>
                  <a:gd name="connsiteX6" fmla="*/ 3517312 w 3517312"/>
                  <a:gd name="connsiteY6" fmla="*/ 1856853 h 2357385"/>
                  <a:gd name="connsiteX7" fmla="*/ 3517312 w 3517312"/>
                  <a:gd name="connsiteY7" fmla="*/ 1856853 h 2357385"/>
                  <a:gd name="connsiteX0" fmla="*/ 0 w 3517312"/>
                  <a:gd name="connsiteY0" fmla="*/ 2357385 h 2357385"/>
                  <a:gd name="connsiteX1" fmla="*/ 7620 w 3517312"/>
                  <a:gd name="connsiteY1" fmla="*/ 1372357 h 2357385"/>
                  <a:gd name="connsiteX2" fmla="*/ 366271 w 3517312"/>
                  <a:gd name="connsiteY2" fmla="*/ 490655 h 2357385"/>
                  <a:gd name="connsiteX3" fmla="*/ 1014369 w 3517312"/>
                  <a:gd name="connsiteY3" fmla="*/ 64561 h 2357385"/>
                  <a:gd name="connsiteX4" fmla="*/ 1920245 w 3517312"/>
                  <a:gd name="connsiteY4" fmla="*/ 9681 h 2357385"/>
                  <a:gd name="connsiteX5" fmla="*/ 3162691 w 3517312"/>
                  <a:gd name="connsiteY5" fmla="*/ 168024 h 2357385"/>
                  <a:gd name="connsiteX6" fmla="*/ 3517312 w 3517312"/>
                  <a:gd name="connsiteY6" fmla="*/ 1856853 h 2357385"/>
                  <a:gd name="connsiteX7" fmla="*/ 3517312 w 3517312"/>
                  <a:gd name="connsiteY7" fmla="*/ 1856853 h 2357385"/>
                  <a:gd name="connsiteX0" fmla="*/ 0 w 3517312"/>
                  <a:gd name="connsiteY0" fmla="*/ 2357385 h 2357385"/>
                  <a:gd name="connsiteX1" fmla="*/ 7620 w 3517312"/>
                  <a:gd name="connsiteY1" fmla="*/ 1372357 h 2357385"/>
                  <a:gd name="connsiteX2" fmla="*/ 366271 w 3517312"/>
                  <a:gd name="connsiteY2" fmla="*/ 490655 h 2357385"/>
                  <a:gd name="connsiteX3" fmla="*/ 1014369 w 3517312"/>
                  <a:gd name="connsiteY3" fmla="*/ 64561 h 2357385"/>
                  <a:gd name="connsiteX4" fmla="*/ 1920245 w 3517312"/>
                  <a:gd name="connsiteY4" fmla="*/ 9681 h 2357385"/>
                  <a:gd name="connsiteX5" fmla="*/ 3162691 w 3517312"/>
                  <a:gd name="connsiteY5" fmla="*/ 168024 h 2357385"/>
                  <a:gd name="connsiteX6" fmla="*/ 3517312 w 3517312"/>
                  <a:gd name="connsiteY6" fmla="*/ 1856853 h 2357385"/>
                  <a:gd name="connsiteX7" fmla="*/ 3517312 w 3517312"/>
                  <a:gd name="connsiteY7" fmla="*/ 1856853 h 235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7312" h="2357385">
                    <a:moveTo>
                      <a:pt x="0" y="2357385"/>
                    </a:moveTo>
                    <a:cubicBezTo>
                      <a:pt x="12340" y="2023924"/>
                      <a:pt x="6265" y="1774284"/>
                      <a:pt x="7620" y="1372357"/>
                    </a:cubicBezTo>
                    <a:cubicBezTo>
                      <a:pt x="81644" y="1015135"/>
                      <a:pt x="198480" y="708621"/>
                      <a:pt x="366271" y="490655"/>
                    </a:cubicBezTo>
                    <a:cubicBezTo>
                      <a:pt x="534063" y="272689"/>
                      <a:pt x="684762" y="137662"/>
                      <a:pt x="1014369" y="64561"/>
                    </a:cubicBezTo>
                    <a:cubicBezTo>
                      <a:pt x="1343976" y="-8540"/>
                      <a:pt x="1562191" y="-7563"/>
                      <a:pt x="1920245" y="9681"/>
                    </a:cubicBezTo>
                    <a:cubicBezTo>
                      <a:pt x="2278299" y="26925"/>
                      <a:pt x="2743524" y="9032"/>
                      <a:pt x="3162691" y="168024"/>
                    </a:cubicBezTo>
                    <a:cubicBezTo>
                      <a:pt x="3533092" y="416117"/>
                      <a:pt x="3458209" y="1575382"/>
                      <a:pt x="3517312" y="1856853"/>
                    </a:cubicBezTo>
                    <a:lnTo>
                      <a:pt x="3517312" y="1856853"/>
                    </a:lnTo>
                  </a:path>
                </a:pathLst>
              </a:custGeom>
              <a:noFill/>
              <a:ln w="19050">
                <a:solidFill>
                  <a:srgbClr val="5899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23"/>
              <p:cNvSpPr/>
              <p:nvPr/>
            </p:nvSpPr>
            <p:spPr>
              <a:xfrm>
                <a:off x="5110481" y="1542005"/>
                <a:ext cx="2888054" cy="2390938"/>
              </a:xfrm>
              <a:custGeom>
                <a:avLst/>
                <a:gdLst>
                  <a:gd name="connsiteX0" fmla="*/ 34144 w 3555266"/>
                  <a:gd name="connsiteY0" fmla="*/ 2420407 h 2420407"/>
                  <a:gd name="connsiteX1" fmla="*/ 34144 w 3555266"/>
                  <a:gd name="connsiteY1" fmla="*/ 1458239 h 2420407"/>
                  <a:gd name="connsiteX2" fmla="*/ 388985 w 3555266"/>
                  <a:gd name="connsiteY2" fmla="*/ 557487 h 2420407"/>
                  <a:gd name="connsiteX3" fmla="*/ 1071373 w 3555266"/>
                  <a:gd name="connsiteY3" fmla="*/ 127583 h 2420407"/>
                  <a:gd name="connsiteX4" fmla="*/ 3029827 w 3555266"/>
                  <a:gd name="connsiteY4" fmla="*/ 161702 h 2420407"/>
                  <a:gd name="connsiteX5" fmla="*/ 3555266 w 3555266"/>
                  <a:gd name="connsiteY5" fmla="*/ 1942735 h 2420407"/>
                  <a:gd name="connsiteX6" fmla="*/ 3555266 w 3555266"/>
                  <a:gd name="connsiteY6" fmla="*/ 1942735 h 2420407"/>
                  <a:gd name="connsiteX0" fmla="*/ 23749 w 3544871"/>
                  <a:gd name="connsiteY0" fmla="*/ 2420407 h 2420407"/>
                  <a:gd name="connsiteX1" fmla="*/ 23749 w 3544871"/>
                  <a:gd name="connsiteY1" fmla="*/ 1458239 h 2420407"/>
                  <a:gd name="connsiteX2" fmla="*/ 378590 w 3544871"/>
                  <a:gd name="connsiteY2" fmla="*/ 557487 h 2420407"/>
                  <a:gd name="connsiteX3" fmla="*/ 1060978 w 3544871"/>
                  <a:gd name="connsiteY3" fmla="*/ 127583 h 2420407"/>
                  <a:gd name="connsiteX4" fmla="*/ 3019432 w 3544871"/>
                  <a:gd name="connsiteY4" fmla="*/ 161702 h 2420407"/>
                  <a:gd name="connsiteX5" fmla="*/ 3544871 w 3544871"/>
                  <a:gd name="connsiteY5" fmla="*/ 1942735 h 2420407"/>
                  <a:gd name="connsiteX6" fmla="*/ 3544871 w 3544871"/>
                  <a:gd name="connsiteY6" fmla="*/ 1942735 h 2420407"/>
                  <a:gd name="connsiteX0" fmla="*/ 26483 w 3543795"/>
                  <a:gd name="connsiteY0" fmla="*/ 2443267 h 2443267"/>
                  <a:gd name="connsiteX1" fmla="*/ 22673 w 3543795"/>
                  <a:gd name="connsiteY1" fmla="*/ 1458239 h 2443267"/>
                  <a:gd name="connsiteX2" fmla="*/ 377514 w 3543795"/>
                  <a:gd name="connsiteY2" fmla="*/ 557487 h 2443267"/>
                  <a:gd name="connsiteX3" fmla="*/ 1059902 w 3543795"/>
                  <a:gd name="connsiteY3" fmla="*/ 127583 h 2443267"/>
                  <a:gd name="connsiteX4" fmla="*/ 3018356 w 3543795"/>
                  <a:gd name="connsiteY4" fmla="*/ 161702 h 2443267"/>
                  <a:gd name="connsiteX5" fmla="*/ 3543795 w 3543795"/>
                  <a:gd name="connsiteY5" fmla="*/ 1942735 h 2443267"/>
                  <a:gd name="connsiteX6" fmla="*/ 3543795 w 3543795"/>
                  <a:gd name="connsiteY6" fmla="*/ 1942735 h 2443267"/>
                  <a:gd name="connsiteX0" fmla="*/ 26483 w 3543795"/>
                  <a:gd name="connsiteY0" fmla="*/ 2443267 h 2443267"/>
                  <a:gd name="connsiteX1" fmla="*/ 22673 w 3543795"/>
                  <a:gd name="connsiteY1" fmla="*/ 1458239 h 2443267"/>
                  <a:gd name="connsiteX2" fmla="*/ 377514 w 3543795"/>
                  <a:gd name="connsiteY2" fmla="*/ 557487 h 2443267"/>
                  <a:gd name="connsiteX3" fmla="*/ 1059902 w 3543795"/>
                  <a:gd name="connsiteY3" fmla="*/ 127583 h 2443267"/>
                  <a:gd name="connsiteX4" fmla="*/ 3018356 w 3543795"/>
                  <a:gd name="connsiteY4" fmla="*/ 161702 h 2443267"/>
                  <a:gd name="connsiteX5" fmla="*/ 3543795 w 3543795"/>
                  <a:gd name="connsiteY5" fmla="*/ 1942735 h 2443267"/>
                  <a:gd name="connsiteX6" fmla="*/ 3543795 w 3543795"/>
                  <a:gd name="connsiteY6" fmla="*/ 1942735 h 2443267"/>
                  <a:gd name="connsiteX0" fmla="*/ 26483 w 3543795"/>
                  <a:gd name="connsiteY0" fmla="*/ 2443267 h 2443267"/>
                  <a:gd name="connsiteX1" fmla="*/ 22673 w 3543795"/>
                  <a:gd name="connsiteY1" fmla="*/ 1458239 h 2443267"/>
                  <a:gd name="connsiteX2" fmla="*/ 377514 w 3543795"/>
                  <a:gd name="connsiteY2" fmla="*/ 557487 h 2443267"/>
                  <a:gd name="connsiteX3" fmla="*/ 1059902 w 3543795"/>
                  <a:gd name="connsiteY3" fmla="*/ 127583 h 2443267"/>
                  <a:gd name="connsiteX4" fmla="*/ 3018356 w 3543795"/>
                  <a:gd name="connsiteY4" fmla="*/ 161702 h 2443267"/>
                  <a:gd name="connsiteX5" fmla="*/ 3543795 w 3543795"/>
                  <a:gd name="connsiteY5" fmla="*/ 1942735 h 2443267"/>
                  <a:gd name="connsiteX6" fmla="*/ 3543795 w 3543795"/>
                  <a:gd name="connsiteY6" fmla="*/ 1942735 h 2443267"/>
                  <a:gd name="connsiteX0" fmla="*/ 3886 w 3521198"/>
                  <a:gd name="connsiteY0" fmla="*/ 2443267 h 2443267"/>
                  <a:gd name="connsiteX1" fmla="*/ 76 w 3521198"/>
                  <a:gd name="connsiteY1" fmla="*/ 1458239 h 2443267"/>
                  <a:gd name="connsiteX2" fmla="*/ 354917 w 3521198"/>
                  <a:gd name="connsiteY2" fmla="*/ 557487 h 2443267"/>
                  <a:gd name="connsiteX3" fmla="*/ 1037305 w 3521198"/>
                  <a:gd name="connsiteY3" fmla="*/ 127583 h 2443267"/>
                  <a:gd name="connsiteX4" fmla="*/ 2995759 w 3521198"/>
                  <a:gd name="connsiteY4" fmla="*/ 161702 h 2443267"/>
                  <a:gd name="connsiteX5" fmla="*/ 3521198 w 3521198"/>
                  <a:gd name="connsiteY5" fmla="*/ 1942735 h 2443267"/>
                  <a:gd name="connsiteX6" fmla="*/ 3521198 w 3521198"/>
                  <a:gd name="connsiteY6" fmla="*/ 1942735 h 2443267"/>
                  <a:gd name="connsiteX0" fmla="*/ 0 w 3517312"/>
                  <a:gd name="connsiteY0" fmla="*/ 2443267 h 2443267"/>
                  <a:gd name="connsiteX1" fmla="*/ 7620 w 3517312"/>
                  <a:gd name="connsiteY1" fmla="*/ 1458239 h 2443267"/>
                  <a:gd name="connsiteX2" fmla="*/ 351031 w 3517312"/>
                  <a:gd name="connsiteY2" fmla="*/ 557487 h 2443267"/>
                  <a:gd name="connsiteX3" fmla="*/ 1033419 w 3517312"/>
                  <a:gd name="connsiteY3" fmla="*/ 127583 h 2443267"/>
                  <a:gd name="connsiteX4" fmla="*/ 2991873 w 3517312"/>
                  <a:gd name="connsiteY4" fmla="*/ 161702 h 2443267"/>
                  <a:gd name="connsiteX5" fmla="*/ 3517312 w 3517312"/>
                  <a:gd name="connsiteY5" fmla="*/ 1942735 h 2443267"/>
                  <a:gd name="connsiteX6" fmla="*/ 3517312 w 3517312"/>
                  <a:gd name="connsiteY6" fmla="*/ 1942735 h 2443267"/>
                  <a:gd name="connsiteX0" fmla="*/ 0 w 3517312"/>
                  <a:gd name="connsiteY0" fmla="*/ 2443267 h 2443267"/>
                  <a:gd name="connsiteX1" fmla="*/ 7620 w 3517312"/>
                  <a:gd name="connsiteY1" fmla="*/ 1458239 h 2443267"/>
                  <a:gd name="connsiteX2" fmla="*/ 351031 w 3517312"/>
                  <a:gd name="connsiteY2" fmla="*/ 557487 h 2443267"/>
                  <a:gd name="connsiteX3" fmla="*/ 1033419 w 3517312"/>
                  <a:gd name="connsiteY3" fmla="*/ 127583 h 2443267"/>
                  <a:gd name="connsiteX4" fmla="*/ 2991873 w 3517312"/>
                  <a:gd name="connsiteY4" fmla="*/ 161702 h 2443267"/>
                  <a:gd name="connsiteX5" fmla="*/ 3517312 w 3517312"/>
                  <a:gd name="connsiteY5" fmla="*/ 1942735 h 2443267"/>
                  <a:gd name="connsiteX6" fmla="*/ 3517312 w 3517312"/>
                  <a:gd name="connsiteY6" fmla="*/ 1942735 h 2443267"/>
                  <a:gd name="connsiteX0" fmla="*/ 0 w 3517312"/>
                  <a:gd name="connsiteY0" fmla="*/ 2443267 h 2443267"/>
                  <a:gd name="connsiteX1" fmla="*/ 7620 w 3517312"/>
                  <a:gd name="connsiteY1" fmla="*/ 1458239 h 2443267"/>
                  <a:gd name="connsiteX2" fmla="*/ 392941 w 3517312"/>
                  <a:gd name="connsiteY2" fmla="*/ 557487 h 2443267"/>
                  <a:gd name="connsiteX3" fmla="*/ 1033419 w 3517312"/>
                  <a:gd name="connsiteY3" fmla="*/ 127583 h 2443267"/>
                  <a:gd name="connsiteX4" fmla="*/ 2991873 w 3517312"/>
                  <a:gd name="connsiteY4" fmla="*/ 161702 h 2443267"/>
                  <a:gd name="connsiteX5" fmla="*/ 3517312 w 3517312"/>
                  <a:gd name="connsiteY5" fmla="*/ 1942735 h 2443267"/>
                  <a:gd name="connsiteX6" fmla="*/ 3517312 w 3517312"/>
                  <a:gd name="connsiteY6" fmla="*/ 1942735 h 2443267"/>
                  <a:gd name="connsiteX0" fmla="*/ 0 w 3517312"/>
                  <a:gd name="connsiteY0" fmla="*/ 2444192 h 2444192"/>
                  <a:gd name="connsiteX1" fmla="*/ 7620 w 3517312"/>
                  <a:gd name="connsiteY1" fmla="*/ 1459164 h 2444192"/>
                  <a:gd name="connsiteX2" fmla="*/ 366271 w 3517312"/>
                  <a:gd name="connsiteY2" fmla="*/ 577462 h 2444192"/>
                  <a:gd name="connsiteX3" fmla="*/ 1033419 w 3517312"/>
                  <a:gd name="connsiteY3" fmla="*/ 128508 h 2444192"/>
                  <a:gd name="connsiteX4" fmla="*/ 2991873 w 3517312"/>
                  <a:gd name="connsiteY4" fmla="*/ 162627 h 2444192"/>
                  <a:gd name="connsiteX5" fmla="*/ 3517312 w 3517312"/>
                  <a:gd name="connsiteY5" fmla="*/ 1943660 h 2444192"/>
                  <a:gd name="connsiteX6" fmla="*/ 3517312 w 3517312"/>
                  <a:gd name="connsiteY6" fmla="*/ 1943660 h 2444192"/>
                  <a:gd name="connsiteX0" fmla="*/ 0 w 3517312"/>
                  <a:gd name="connsiteY0" fmla="*/ 2444192 h 2444192"/>
                  <a:gd name="connsiteX1" fmla="*/ 7620 w 3517312"/>
                  <a:gd name="connsiteY1" fmla="*/ 1459164 h 2444192"/>
                  <a:gd name="connsiteX2" fmla="*/ 366271 w 3517312"/>
                  <a:gd name="connsiteY2" fmla="*/ 577462 h 2444192"/>
                  <a:gd name="connsiteX3" fmla="*/ 1033419 w 3517312"/>
                  <a:gd name="connsiteY3" fmla="*/ 128508 h 2444192"/>
                  <a:gd name="connsiteX4" fmla="*/ 2991873 w 3517312"/>
                  <a:gd name="connsiteY4" fmla="*/ 162627 h 2444192"/>
                  <a:gd name="connsiteX5" fmla="*/ 3517312 w 3517312"/>
                  <a:gd name="connsiteY5" fmla="*/ 1943660 h 2444192"/>
                  <a:gd name="connsiteX6" fmla="*/ 3517312 w 3517312"/>
                  <a:gd name="connsiteY6" fmla="*/ 1943660 h 2444192"/>
                  <a:gd name="connsiteX0" fmla="*/ 0 w 3517312"/>
                  <a:gd name="connsiteY0" fmla="*/ 2434690 h 2434690"/>
                  <a:gd name="connsiteX1" fmla="*/ 7620 w 3517312"/>
                  <a:gd name="connsiteY1" fmla="*/ 1449662 h 2434690"/>
                  <a:gd name="connsiteX2" fmla="*/ 366271 w 3517312"/>
                  <a:gd name="connsiteY2" fmla="*/ 567960 h 2434690"/>
                  <a:gd name="connsiteX3" fmla="*/ 1079139 w 3517312"/>
                  <a:gd name="connsiteY3" fmla="*/ 141866 h 2434690"/>
                  <a:gd name="connsiteX4" fmla="*/ 2991873 w 3517312"/>
                  <a:gd name="connsiteY4" fmla="*/ 153125 h 2434690"/>
                  <a:gd name="connsiteX5" fmla="*/ 3517312 w 3517312"/>
                  <a:gd name="connsiteY5" fmla="*/ 1934158 h 2434690"/>
                  <a:gd name="connsiteX6" fmla="*/ 3517312 w 3517312"/>
                  <a:gd name="connsiteY6" fmla="*/ 1934158 h 2434690"/>
                  <a:gd name="connsiteX0" fmla="*/ 0 w 3517312"/>
                  <a:gd name="connsiteY0" fmla="*/ 2441071 h 2441071"/>
                  <a:gd name="connsiteX1" fmla="*/ 7620 w 3517312"/>
                  <a:gd name="connsiteY1" fmla="*/ 1456043 h 2441071"/>
                  <a:gd name="connsiteX2" fmla="*/ 366271 w 3517312"/>
                  <a:gd name="connsiteY2" fmla="*/ 574341 h 2441071"/>
                  <a:gd name="connsiteX3" fmla="*/ 1079139 w 3517312"/>
                  <a:gd name="connsiteY3" fmla="*/ 148247 h 2441071"/>
                  <a:gd name="connsiteX4" fmla="*/ 2991873 w 3517312"/>
                  <a:gd name="connsiteY4" fmla="*/ 159506 h 2441071"/>
                  <a:gd name="connsiteX5" fmla="*/ 3517312 w 3517312"/>
                  <a:gd name="connsiteY5" fmla="*/ 1940539 h 2441071"/>
                  <a:gd name="connsiteX6" fmla="*/ 3517312 w 3517312"/>
                  <a:gd name="connsiteY6" fmla="*/ 1940539 h 2441071"/>
                  <a:gd name="connsiteX0" fmla="*/ 0 w 3517312"/>
                  <a:gd name="connsiteY0" fmla="*/ 2346589 h 2346589"/>
                  <a:gd name="connsiteX1" fmla="*/ 7620 w 3517312"/>
                  <a:gd name="connsiteY1" fmla="*/ 1361561 h 2346589"/>
                  <a:gd name="connsiteX2" fmla="*/ 366271 w 3517312"/>
                  <a:gd name="connsiteY2" fmla="*/ 479859 h 2346589"/>
                  <a:gd name="connsiteX3" fmla="*/ 1079139 w 3517312"/>
                  <a:gd name="connsiteY3" fmla="*/ 53765 h 2346589"/>
                  <a:gd name="connsiteX4" fmla="*/ 3201423 w 3517312"/>
                  <a:gd name="connsiteY4" fmla="*/ 205994 h 2346589"/>
                  <a:gd name="connsiteX5" fmla="*/ 3517312 w 3517312"/>
                  <a:gd name="connsiteY5" fmla="*/ 1846057 h 2346589"/>
                  <a:gd name="connsiteX6" fmla="*/ 3517312 w 3517312"/>
                  <a:gd name="connsiteY6" fmla="*/ 1846057 h 2346589"/>
                  <a:gd name="connsiteX0" fmla="*/ 0 w 3517312"/>
                  <a:gd name="connsiteY0" fmla="*/ 2314217 h 2314217"/>
                  <a:gd name="connsiteX1" fmla="*/ 7620 w 3517312"/>
                  <a:gd name="connsiteY1" fmla="*/ 1329189 h 2314217"/>
                  <a:gd name="connsiteX2" fmla="*/ 366271 w 3517312"/>
                  <a:gd name="connsiteY2" fmla="*/ 447487 h 2314217"/>
                  <a:gd name="connsiteX3" fmla="*/ 1079139 w 3517312"/>
                  <a:gd name="connsiteY3" fmla="*/ 21393 h 2314217"/>
                  <a:gd name="connsiteX4" fmla="*/ 3201423 w 3517312"/>
                  <a:gd name="connsiteY4" fmla="*/ 173622 h 2314217"/>
                  <a:gd name="connsiteX5" fmla="*/ 3517312 w 3517312"/>
                  <a:gd name="connsiteY5" fmla="*/ 1813685 h 2314217"/>
                  <a:gd name="connsiteX6" fmla="*/ 3517312 w 3517312"/>
                  <a:gd name="connsiteY6" fmla="*/ 1813685 h 2314217"/>
                  <a:gd name="connsiteX0" fmla="*/ 0 w 3517312"/>
                  <a:gd name="connsiteY0" fmla="*/ 2340758 h 2340758"/>
                  <a:gd name="connsiteX1" fmla="*/ 7620 w 3517312"/>
                  <a:gd name="connsiteY1" fmla="*/ 1355730 h 2340758"/>
                  <a:gd name="connsiteX2" fmla="*/ 366271 w 3517312"/>
                  <a:gd name="connsiteY2" fmla="*/ 474028 h 2340758"/>
                  <a:gd name="connsiteX3" fmla="*/ 1079139 w 3517312"/>
                  <a:gd name="connsiteY3" fmla="*/ 47934 h 2340758"/>
                  <a:gd name="connsiteX4" fmla="*/ 2150772 w 3517312"/>
                  <a:gd name="connsiteY4" fmla="*/ 27065 h 2340758"/>
                  <a:gd name="connsiteX5" fmla="*/ 3201423 w 3517312"/>
                  <a:gd name="connsiteY5" fmla="*/ 200163 h 2340758"/>
                  <a:gd name="connsiteX6" fmla="*/ 3517312 w 3517312"/>
                  <a:gd name="connsiteY6" fmla="*/ 1840226 h 2340758"/>
                  <a:gd name="connsiteX7" fmla="*/ 3517312 w 3517312"/>
                  <a:gd name="connsiteY7" fmla="*/ 1840226 h 2340758"/>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866 h 2362866"/>
                  <a:gd name="connsiteX1" fmla="*/ 7620 w 3517312"/>
                  <a:gd name="connsiteY1" fmla="*/ 1377838 h 2362866"/>
                  <a:gd name="connsiteX2" fmla="*/ 366271 w 3517312"/>
                  <a:gd name="connsiteY2" fmla="*/ 496136 h 2362866"/>
                  <a:gd name="connsiteX3" fmla="*/ 1079139 w 3517312"/>
                  <a:gd name="connsiteY3" fmla="*/ 70042 h 2362866"/>
                  <a:gd name="connsiteX4" fmla="*/ 2154582 w 3517312"/>
                  <a:gd name="connsiteY4" fmla="*/ 14883 h 2362866"/>
                  <a:gd name="connsiteX5" fmla="*/ 3201423 w 3517312"/>
                  <a:gd name="connsiteY5" fmla="*/ 222271 h 2362866"/>
                  <a:gd name="connsiteX6" fmla="*/ 3517312 w 3517312"/>
                  <a:gd name="connsiteY6" fmla="*/ 1862334 h 2362866"/>
                  <a:gd name="connsiteX7" fmla="*/ 3517312 w 3517312"/>
                  <a:gd name="connsiteY7" fmla="*/ 1862334 h 2362866"/>
                  <a:gd name="connsiteX0" fmla="*/ 0 w 3517312"/>
                  <a:gd name="connsiteY0" fmla="*/ 2362579 h 2362579"/>
                  <a:gd name="connsiteX1" fmla="*/ 7620 w 3517312"/>
                  <a:gd name="connsiteY1" fmla="*/ 1377551 h 2362579"/>
                  <a:gd name="connsiteX2" fmla="*/ 366271 w 3517312"/>
                  <a:gd name="connsiteY2" fmla="*/ 495849 h 2362579"/>
                  <a:gd name="connsiteX3" fmla="*/ 1079139 w 3517312"/>
                  <a:gd name="connsiteY3" fmla="*/ 69755 h 2362579"/>
                  <a:gd name="connsiteX4" fmla="*/ 2154582 w 3517312"/>
                  <a:gd name="connsiteY4" fmla="*/ 14596 h 2362579"/>
                  <a:gd name="connsiteX5" fmla="*/ 3201423 w 3517312"/>
                  <a:gd name="connsiteY5" fmla="*/ 221984 h 2362579"/>
                  <a:gd name="connsiteX6" fmla="*/ 3517312 w 3517312"/>
                  <a:gd name="connsiteY6" fmla="*/ 1862047 h 2362579"/>
                  <a:gd name="connsiteX7" fmla="*/ 3517312 w 3517312"/>
                  <a:gd name="connsiteY7" fmla="*/ 1862047 h 2362579"/>
                  <a:gd name="connsiteX0" fmla="*/ 0 w 3517312"/>
                  <a:gd name="connsiteY0" fmla="*/ 2359930 h 2359930"/>
                  <a:gd name="connsiteX1" fmla="*/ 7620 w 3517312"/>
                  <a:gd name="connsiteY1" fmla="*/ 1374902 h 2359930"/>
                  <a:gd name="connsiteX2" fmla="*/ 366271 w 3517312"/>
                  <a:gd name="connsiteY2" fmla="*/ 493200 h 2359930"/>
                  <a:gd name="connsiteX3" fmla="*/ 1079139 w 3517312"/>
                  <a:gd name="connsiteY3" fmla="*/ 67106 h 2359930"/>
                  <a:gd name="connsiteX4" fmla="*/ 2040282 w 3517312"/>
                  <a:gd name="connsiteY4" fmla="*/ 15757 h 2359930"/>
                  <a:gd name="connsiteX5" fmla="*/ 3201423 w 3517312"/>
                  <a:gd name="connsiteY5" fmla="*/ 219335 h 2359930"/>
                  <a:gd name="connsiteX6" fmla="*/ 3517312 w 3517312"/>
                  <a:gd name="connsiteY6" fmla="*/ 1859398 h 2359930"/>
                  <a:gd name="connsiteX7" fmla="*/ 3517312 w 3517312"/>
                  <a:gd name="connsiteY7" fmla="*/ 1859398 h 2359930"/>
                  <a:gd name="connsiteX0" fmla="*/ 0 w 3517312"/>
                  <a:gd name="connsiteY0" fmla="*/ 2364249 h 2364249"/>
                  <a:gd name="connsiteX1" fmla="*/ 7620 w 3517312"/>
                  <a:gd name="connsiteY1" fmla="*/ 1379221 h 2364249"/>
                  <a:gd name="connsiteX2" fmla="*/ 366271 w 3517312"/>
                  <a:gd name="connsiteY2" fmla="*/ 497519 h 2364249"/>
                  <a:gd name="connsiteX3" fmla="*/ 107913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4249 h 2364249"/>
                  <a:gd name="connsiteX1" fmla="*/ 7620 w 3517312"/>
                  <a:gd name="connsiteY1" fmla="*/ 1379221 h 2364249"/>
                  <a:gd name="connsiteX2" fmla="*/ 366271 w 3517312"/>
                  <a:gd name="connsiteY2" fmla="*/ 497519 h 2364249"/>
                  <a:gd name="connsiteX3" fmla="*/ 107913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4249 h 2364249"/>
                  <a:gd name="connsiteX1" fmla="*/ 7620 w 3517312"/>
                  <a:gd name="connsiteY1" fmla="*/ 1379221 h 2364249"/>
                  <a:gd name="connsiteX2" fmla="*/ 366271 w 3517312"/>
                  <a:gd name="connsiteY2" fmla="*/ 497519 h 2364249"/>
                  <a:gd name="connsiteX3" fmla="*/ 107913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4249 h 2364249"/>
                  <a:gd name="connsiteX1" fmla="*/ 7620 w 3517312"/>
                  <a:gd name="connsiteY1" fmla="*/ 1379221 h 2364249"/>
                  <a:gd name="connsiteX2" fmla="*/ 366271 w 3517312"/>
                  <a:gd name="connsiteY2" fmla="*/ 497519 h 2364249"/>
                  <a:gd name="connsiteX3" fmla="*/ 1014369 w 3517312"/>
                  <a:gd name="connsiteY3" fmla="*/ 71425 h 2364249"/>
                  <a:gd name="connsiteX4" fmla="*/ 2040282 w 3517312"/>
                  <a:gd name="connsiteY4" fmla="*/ 20076 h 2364249"/>
                  <a:gd name="connsiteX5" fmla="*/ 3250953 w 3517312"/>
                  <a:gd name="connsiteY5" fmla="*/ 280804 h 2364249"/>
                  <a:gd name="connsiteX6" fmla="*/ 3517312 w 3517312"/>
                  <a:gd name="connsiteY6" fmla="*/ 1863717 h 2364249"/>
                  <a:gd name="connsiteX7" fmla="*/ 3517312 w 3517312"/>
                  <a:gd name="connsiteY7" fmla="*/ 1863717 h 2364249"/>
                  <a:gd name="connsiteX0" fmla="*/ 0 w 3517312"/>
                  <a:gd name="connsiteY0" fmla="*/ 2360694 h 2360694"/>
                  <a:gd name="connsiteX1" fmla="*/ 7620 w 3517312"/>
                  <a:gd name="connsiteY1" fmla="*/ 1375666 h 2360694"/>
                  <a:gd name="connsiteX2" fmla="*/ 366271 w 3517312"/>
                  <a:gd name="connsiteY2" fmla="*/ 493964 h 2360694"/>
                  <a:gd name="connsiteX3" fmla="*/ 1014369 w 3517312"/>
                  <a:gd name="connsiteY3" fmla="*/ 67870 h 2360694"/>
                  <a:gd name="connsiteX4" fmla="*/ 2040282 w 3517312"/>
                  <a:gd name="connsiteY4" fmla="*/ 16521 h 2360694"/>
                  <a:gd name="connsiteX5" fmla="*/ 3250953 w 3517312"/>
                  <a:gd name="connsiteY5" fmla="*/ 277249 h 2360694"/>
                  <a:gd name="connsiteX6" fmla="*/ 3517312 w 3517312"/>
                  <a:gd name="connsiteY6" fmla="*/ 1860162 h 2360694"/>
                  <a:gd name="connsiteX7" fmla="*/ 3517312 w 3517312"/>
                  <a:gd name="connsiteY7" fmla="*/ 1860162 h 2360694"/>
                  <a:gd name="connsiteX0" fmla="*/ 0 w 3517312"/>
                  <a:gd name="connsiteY0" fmla="*/ 2350557 h 2350557"/>
                  <a:gd name="connsiteX1" fmla="*/ 7620 w 3517312"/>
                  <a:gd name="connsiteY1" fmla="*/ 1365529 h 2350557"/>
                  <a:gd name="connsiteX2" fmla="*/ 366271 w 3517312"/>
                  <a:gd name="connsiteY2" fmla="*/ 483827 h 2350557"/>
                  <a:gd name="connsiteX3" fmla="*/ 1014369 w 3517312"/>
                  <a:gd name="connsiteY3" fmla="*/ 57733 h 2350557"/>
                  <a:gd name="connsiteX4" fmla="*/ 2040282 w 3517312"/>
                  <a:gd name="connsiteY4" fmla="*/ 6384 h 2350557"/>
                  <a:gd name="connsiteX5" fmla="*/ 3250953 w 3517312"/>
                  <a:gd name="connsiteY5" fmla="*/ 267112 h 2350557"/>
                  <a:gd name="connsiteX6" fmla="*/ 3517312 w 3517312"/>
                  <a:gd name="connsiteY6" fmla="*/ 1850025 h 2350557"/>
                  <a:gd name="connsiteX7" fmla="*/ 3517312 w 3517312"/>
                  <a:gd name="connsiteY7" fmla="*/ 1850025 h 2350557"/>
                  <a:gd name="connsiteX0" fmla="*/ 0 w 3517312"/>
                  <a:gd name="connsiteY0" fmla="*/ 2349422 h 2349422"/>
                  <a:gd name="connsiteX1" fmla="*/ 7620 w 3517312"/>
                  <a:gd name="connsiteY1" fmla="*/ 1364394 h 2349422"/>
                  <a:gd name="connsiteX2" fmla="*/ 366271 w 3517312"/>
                  <a:gd name="connsiteY2" fmla="*/ 482692 h 2349422"/>
                  <a:gd name="connsiteX3" fmla="*/ 1014369 w 3517312"/>
                  <a:gd name="connsiteY3" fmla="*/ 56598 h 2349422"/>
                  <a:gd name="connsiteX4" fmla="*/ 1909653 w 3517312"/>
                  <a:gd name="connsiteY4" fmla="*/ 12310 h 2349422"/>
                  <a:gd name="connsiteX5" fmla="*/ 3250953 w 3517312"/>
                  <a:gd name="connsiteY5" fmla="*/ 265977 h 2349422"/>
                  <a:gd name="connsiteX6" fmla="*/ 3517312 w 3517312"/>
                  <a:gd name="connsiteY6" fmla="*/ 1848890 h 2349422"/>
                  <a:gd name="connsiteX7" fmla="*/ 3517312 w 3517312"/>
                  <a:gd name="connsiteY7" fmla="*/ 1848890 h 2349422"/>
                  <a:gd name="connsiteX0" fmla="*/ 0 w 3517312"/>
                  <a:gd name="connsiteY0" fmla="*/ 2356768 h 2356768"/>
                  <a:gd name="connsiteX1" fmla="*/ 7620 w 3517312"/>
                  <a:gd name="connsiteY1" fmla="*/ 1371740 h 2356768"/>
                  <a:gd name="connsiteX2" fmla="*/ 366271 w 3517312"/>
                  <a:gd name="connsiteY2" fmla="*/ 490038 h 2356768"/>
                  <a:gd name="connsiteX3" fmla="*/ 1014369 w 3517312"/>
                  <a:gd name="connsiteY3" fmla="*/ 63944 h 2356768"/>
                  <a:gd name="connsiteX4" fmla="*/ 1920245 w 3517312"/>
                  <a:gd name="connsiteY4" fmla="*/ 9064 h 2356768"/>
                  <a:gd name="connsiteX5" fmla="*/ 3250953 w 3517312"/>
                  <a:gd name="connsiteY5" fmla="*/ 273323 h 2356768"/>
                  <a:gd name="connsiteX6" fmla="*/ 3517312 w 3517312"/>
                  <a:gd name="connsiteY6" fmla="*/ 1856236 h 2356768"/>
                  <a:gd name="connsiteX7" fmla="*/ 3517312 w 3517312"/>
                  <a:gd name="connsiteY7" fmla="*/ 1856236 h 2356768"/>
                  <a:gd name="connsiteX0" fmla="*/ 0 w 3517312"/>
                  <a:gd name="connsiteY0" fmla="*/ 2352118 h 2352118"/>
                  <a:gd name="connsiteX1" fmla="*/ 7620 w 3517312"/>
                  <a:gd name="connsiteY1" fmla="*/ 1367090 h 2352118"/>
                  <a:gd name="connsiteX2" fmla="*/ 366271 w 3517312"/>
                  <a:gd name="connsiteY2" fmla="*/ 485388 h 2352118"/>
                  <a:gd name="connsiteX3" fmla="*/ 1014369 w 3517312"/>
                  <a:gd name="connsiteY3" fmla="*/ 59294 h 2352118"/>
                  <a:gd name="connsiteX4" fmla="*/ 1920245 w 3517312"/>
                  <a:gd name="connsiteY4" fmla="*/ 4414 h 2352118"/>
                  <a:gd name="connsiteX5" fmla="*/ 3250953 w 3517312"/>
                  <a:gd name="connsiteY5" fmla="*/ 268673 h 2352118"/>
                  <a:gd name="connsiteX6" fmla="*/ 3517312 w 3517312"/>
                  <a:gd name="connsiteY6" fmla="*/ 1851586 h 2352118"/>
                  <a:gd name="connsiteX7" fmla="*/ 3517312 w 3517312"/>
                  <a:gd name="connsiteY7" fmla="*/ 1851586 h 2352118"/>
                  <a:gd name="connsiteX0" fmla="*/ 0 w 3517312"/>
                  <a:gd name="connsiteY0" fmla="*/ 2350364 h 2350364"/>
                  <a:gd name="connsiteX1" fmla="*/ 7620 w 3517312"/>
                  <a:gd name="connsiteY1" fmla="*/ 1365336 h 2350364"/>
                  <a:gd name="connsiteX2" fmla="*/ 366271 w 3517312"/>
                  <a:gd name="connsiteY2" fmla="*/ 483634 h 2350364"/>
                  <a:gd name="connsiteX3" fmla="*/ 1014369 w 3517312"/>
                  <a:gd name="connsiteY3" fmla="*/ 57540 h 2350364"/>
                  <a:gd name="connsiteX4" fmla="*/ 1920245 w 3517312"/>
                  <a:gd name="connsiteY4" fmla="*/ 2660 h 2350364"/>
                  <a:gd name="connsiteX5" fmla="*/ 3250953 w 3517312"/>
                  <a:gd name="connsiteY5" fmla="*/ 266919 h 2350364"/>
                  <a:gd name="connsiteX6" fmla="*/ 3517312 w 3517312"/>
                  <a:gd name="connsiteY6" fmla="*/ 1849832 h 2350364"/>
                  <a:gd name="connsiteX7" fmla="*/ 3517312 w 3517312"/>
                  <a:gd name="connsiteY7" fmla="*/ 1849832 h 2350364"/>
                  <a:gd name="connsiteX0" fmla="*/ 0 w 3517312"/>
                  <a:gd name="connsiteY0" fmla="*/ 2350364 h 2350364"/>
                  <a:gd name="connsiteX1" fmla="*/ 7620 w 3517312"/>
                  <a:gd name="connsiteY1" fmla="*/ 1365336 h 2350364"/>
                  <a:gd name="connsiteX2" fmla="*/ 366271 w 3517312"/>
                  <a:gd name="connsiteY2" fmla="*/ 483634 h 2350364"/>
                  <a:gd name="connsiteX3" fmla="*/ 1014369 w 3517312"/>
                  <a:gd name="connsiteY3" fmla="*/ 57540 h 2350364"/>
                  <a:gd name="connsiteX4" fmla="*/ 1920245 w 3517312"/>
                  <a:gd name="connsiteY4" fmla="*/ 2660 h 2350364"/>
                  <a:gd name="connsiteX5" fmla="*/ 3250953 w 3517312"/>
                  <a:gd name="connsiteY5" fmla="*/ 266919 h 2350364"/>
                  <a:gd name="connsiteX6" fmla="*/ 3517312 w 3517312"/>
                  <a:gd name="connsiteY6" fmla="*/ 1849832 h 2350364"/>
                  <a:gd name="connsiteX7" fmla="*/ 3517312 w 3517312"/>
                  <a:gd name="connsiteY7" fmla="*/ 1849832 h 2350364"/>
                  <a:gd name="connsiteX0" fmla="*/ 0 w 3517312"/>
                  <a:gd name="connsiteY0" fmla="*/ 2359999 h 2359999"/>
                  <a:gd name="connsiteX1" fmla="*/ 7620 w 3517312"/>
                  <a:gd name="connsiteY1" fmla="*/ 1374971 h 2359999"/>
                  <a:gd name="connsiteX2" fmla="*/ 366271 w 3517312"/>
                  <a:gd name="connsiteY2" fmla="*/ 493269 h 2359999"/>
                  <a:gd name="connsiteX3" fmla="*/ 1014369 w 3517312"/>
                  <a:gd name="connsiteY3" fmla="*/ 67175 h 2359999"/>
                  <a:gd name="connsiteX4" fmla="*/ 1920245 w 3517312"/>
                  <a:gd name="connsiteY4" fmla="*/ 12295 h 2359999"/>
                  <a:gd name="connsiteX5" fmla="*/ 3197996 w 3517312"/>
                  <a:gd name="connsiteY5" fmla="*/ 205943 h 2359999"/>
                  <a:gd name="connsiteX6" fmla="*/ 3517312 w 3517312"/>
                  <a:gd name="connsiteY6" fmla="*/ 1859467 h 2359999"/>
                  <a:gd name="connsiteX7" fmla="*/ 3517312 w 3517312"/>
                  <a:gd name="connsiteY7" fmla="*/ 1859467 h 2359999"/>
                  <a:gd name="connsiteX0" fmla="*/ 0 w 3517312"/>
                  <a:gd name="connsiteY0" fmla="*/ 2359999 h 2359999"/>
                  <a:gd name="connsiteX1" fmla="*/ 7620 w 3517312"/>
                  <a:gd name="connsiteY1" fmla="*/ 1374971 h 2359999"/>
                  <a:gd name="connsiteX2" fmla="*/ 366271 w 3517312"/>
                  <a:gd name="connsiteY2" fmla="*/ 493269 h 2359999"/>
                  <a:gd name="connsiteX3" fmla="*/ 1014369 w 3517312"/>
                  <a:gd name="connsiteY3" fmla="*/ 67175 h 2359999"/>
                  <a:gd name="connsiteX4" fmla="*/ 1920245 w 3517312"/>
                  <a:gd name="connsiteY4" fmla="*/ 12295 h 2359999"/>
                  <a:gd name="connsiteX5" fmla="*/ 3197996 w 3517312"/>
                  <a:gd name="connsiteY5" fmla="*/ 205943 h 2359999"/>
                  <a:gd name="connsiteX6" fmla="*/ 3517312 w 3517312"/>
                  <a:gd name="connsiteY6" fmla="*/ 1859467 h 2359999"/>
                  <a:gd name="connsiteX7" fmla="*/ 3517312 w 3517312"/>
                  <a:gd name="connsiteY7" fmla="*/ 1859467 h 2359999"/>
                  <a:gd name="connsiteX0" fmla="*/ 0 w 3517312"/>
                  <a:gd name="connsiteY0" fmla="*/ 2357385 h 2357385"/>
                  <a:gd name="connsiteX1" fmla="*/ 7620 w 3517312"/>
                  <a:gd name="connsiteY1" fmla="*/ 1372357 h 2357385"/>
                  <a:gd name="connsiteX2" fmla="*/ 366271 w 3517312"/>
                  <a:gd name="connsiteY2" fmla="*/ 490655 h 2357385"/>
                  <a:gd name="connsiteX3" fmla="*/ 1014369 w 3517312"/>
                  <a:gd name="connsiteY3" fmla="*/ 64561 h 2357385"/>
                  <a:gd name="connsiteX4" fmla="*/ 1920245 w 3517312"/>
                  <a:gd name="connsiteY4" fmla="*/ 9681 h 2357385"/>
                  <a:gd name="connsiteX5" fmla="*/ 3162691 w 3517312"/>
                  <a:gd name="connsiteY5" fmla="*/ 168024 h 2357385"/>
                  <a:gd name="connsiteX6" fmla="*/ 3517312 w 3517312"/>
                  <a:gd name="connsiteY6" fmla="*/ 1856853 h 2357385"/>
                  <a:gd name="connsiteX7" fmla="*/ 3517312 w 3517312"/>
                  <a:gd name="connsiteY7" fmla="*/ 1856853 h 2357385"/>
                  <a:gd name="connsiteX0" fmla="*/ 0 w 3517312"/>
                  <a:gd name="connsiteY0" fmla="*/ 2357385 h 2357385"/>
                  <a:gd name="connsiteX1" fmla="*/ 7620 w 3517312"/>
                  <a:gd name="connsiteY1" fmla="*/ 1372357 h 2357385"/>
                  <a:gd name="connsiteX2" fmla="*/ 366271 w 3517312"/>
                  <a:gd name="connsiteY2" fmla="*/ 490655 h 2357385"/>
                  <a:gd name="connsiteX3" fmla="*/ 1014369 w 3517312"/>
                  <a:gd name="connsiteY3" fmla="*/ 64561 h 2357385"/>
                  <a:gd name="connsiteX4" fmla="*/ 1920245 w 3517312"/>
                  <a:gd name="connsiteY4" fmla="*/ 9681 h 2357385"/>
                  <a:gd name="connsiteX5" fmla="*/ 3162691 w 3517312"/>
                  <a:gd name="connsiteY5" fmla="*/ 168024 h 2357385"/>
                  <a:gd name="connsiteX6" fmla="*/ 3517312 w 3517312"/>
                  <a:gd name="connsiteY6" fmla="*/ 1856853 h 2357385"/>
                  <a:gd name="connsiteX7" fmla="*/ 3517312 w 3517312"/>
                  <a:gd name="connsiteY7" fmla="*/ 1856853 h 2357385"/>
                  <a:gd name="connsiteX0" fmla="*/ 0 w 3517312"/>
                  <a:gd name="connsiteY0" fmla="*/ 2357385 h 2357385"/>
                  <a:gd name="connsiteX1" fmla="*/ 7620 w 3517312"/>
                  <a:gd name="connsiteY1" fmla="*/ 1372357 h 2357385"/>
                  <a:gd name="connsiteX2" fmla="*/ 366271 w 3517312"/>
                  <a:gd name="connsiteY2" fmla="*/ 490655 h 2357385"/>
                  <a:gd name="connsiteX3" fmla="*/ 1014369 w 3517312"/>
                  <a:gd name="connsiteY3" fmla="*/ 64561 h 2357385"/>
                  <a:gd name="connsiteX4" fmla="*/ 1920245 w 3517312"/>
                  <a:gd name="connsiteY4" fmla="*/ 9681 h 2357385"/>
                  <a:gd name="connsiteX5" fmla="*/ 3162691 w 3517312"/>
                  <a:gd name="connsiteY5" fmla="*/ 168024 h 2357385"/>
                  <a:gd name="connsiteX6" fmla="*/ 3517312 w 3517312"/>
                  <a:gd name="connsiteY6" fmla="*/ 1856853 h 2357385"/>
                  <a:gd name="connsiteX7" fmla="*/ 3517312 w 3517312"/>
                  <a:gd name="connsiteY7" fmla="*/ 1856853 h 2357385"/>
                  <a:gd name="connsiteX0" fmla="*/ 0 w 3545929"/>
                  <a:gd name="connsiteY0" fmla="*/ 2357385 h 2357385"/>
                  <a:gd name="connsiteX1" fmla="*/ 7620 w 3545929"/>
                  <a:gd name="connsiteY1" fmla="*/ 1372357 h 2357385"/>
                  <a:gd name="connsiteX2" fmla="*/ 366271 w 3545929"/>
                  <a:gd name="connsiteY2" fmla="*/ 490655 h 2357385"/>
                  <a:gd name="connsiteX3" fmla="*/ 1014369 w 3545929"/>
                  <a:gd name="connsiteY3" fmla="*/ 64561 h 2357385"/>
                  <a:gd name="connsiteX4" fmla="*/ 1920245 w 3545929"/>
                  <a:gd name="connsiteY4" fmla="*/ 9681 h 2357385"/>
                  <a:gd name="connsiteX5" fmla="*/ 3162691 w 3545929"/>
                  <a:gd name="connsiteY5" fmla="*/ 168024 h 2357385"/>
                  <a:gd name="connsiteX6" fmla="*/ 3517312 w 3545929"/>
                  <a:gd name="connsiteY6" fmla="*/ 1856853 h 2357385"/>
                  <a:gd name="connsiteX7" fmla="*/ 3525946 w 3545929"/>
                  <a:gd name="connsiteY7" fmla="*/ 1628868 h 2357385"/>
                  <a:gd name="connsiteX0" fmla="*/ 0 w 3525946"/>
                  <a:gd name="connsiteY0" fmla="*/ 2357385 h 2357385"/>
                  <a:gd name="connsiteX1" fmla="*/ 7620 w 3525946"/>
                  <a:gd name="connsiteY1" fmla="*/ 1372357 h 2357385"/>
                  <a:gd name="connsiteX2" fmla="*/ 366271 w 3525946"/>
                  <a:gd name="connsiteY2" fmla="*/ 490655 h 2357385"/>
                  <a:gd name="connsiteX3" fmla="*/ 1014369 w 3525946"/>
                  <a:gd name="connsiteY3" fmla="*/ 64561 h 2357385"/>
                  <a:gd name="connsiteX4" fmla="*/ 1920245 w 3525946"/>
                  <a:gd name="connsiteY4" fmla="*/ 9681 h 2357385"/>
                  <a:gd name="connsiteX5" fmla="*/ 3162691 w 3525946"/>
                  <a:gd name="connsiteY5" fmla="*/ 168024 h 2357385"/>
                  <a:gd name="connsiteX6" fmla="*/ 3525946 w 3525946"/>
                  <a:gd name="connsiteY6" fmla="*/ 1628868 h 2357385"/>
                  <a:gd name="connsiteX0" fmla="*/ 5400 w 3531346"/>
                  <a:gd name="connsiteY0" fmla="*/ 2357385 h 2357385"/>
                  <a:gd name="connsiteX1" fmla="*/ 69 w 3531346"/>
                  <a:gd name="connsiteY1" fmla="*/ 250246 h 2357385"/>
                  <a:gd name="connsiteX2" fmla="*/ 371671 w 3531346"/>
                  <a:gd name="connsiteY2" fmla="*/ 490655 h 2357385"/>
                  <a:gd name="connsiteX3" fmla="*/ 1019769 w 3531346"/>
                  <a:gd name="connsiteY3" fmla="*/ 64561 h 2357385"/>
                  <a:gd name="connsiteX4" fmla="*/ 1925645 w 3531346"/>
                  <a:gd name="connsiteY4" fmla="*/ 9681 h 2357385"/>
                  <a:gd name="connsiteX5" fmla="*/ 3168091 w 3531346"/>
                  <a:gd name="connsiteY5" fmla="*/ 168024 h 2357385"/>
                  <a:gd name="connsiteX6" fmla="*/ 3531346 w 3531346"/>
                  <a:gd name="connsiteY6" fmla="*/ 1628868 h 2357385"/>
                  <a:gd name="connsiteX0" fmla="*/ 5400 w 3531346"/>
                  <a:gd name="connsiteY0" fmla="*/ 2352068 h 2352068"/>
                  <a:gd name="connsiteX1" fmla="*/ 69 w 3531346"/>
                  <a:gd name="connsiteY1" fmla="*/ 244929 h 2352068"/>
                  <a:gd name="connsiteX2" fmla="*/ 129925 w 3531346"/>
                  <a:gd name="connsiteY2" fmla="*/ 214606 h 2352068"/>
                  <a:gd name="connsiteX3" fmla="*/ 1019769 w 3531346"/>
                  <a:gd name="connsiteY3" fmla="*/ 59244 h 2352068"/>
                  <a:gd name="connsiteX4" fmla="*/ 1925645 w 3531346"/>
                  <a:gd name="connsiteY4" fmla="*/ 4364 h 2352068"/>
                  <a:gd name="connsiteX5" fmla="*/ 3168091 w 3531346"/>
                  <a:gd name="connsiteY5" fmla="*/ 162707 h 2352068"/>
                  <a:gd name="connsiteX6" fmla="*/ 3531346 w 3531346"/>
                  <a:gd name="connsiteY6" fmla="*/ 1623551 h 2352068"/>
                  <a:gd name="connsiteX0" fmla="*/ 5400 w 3531346"/>
                  <a:gd name="connsiteY0" fmla="*/ 2352068 h 2352068"/>
                  <a:gd name="connsiteX1" fmla="*/ 69 w 3531346"/>
                  <a:gd name="connsiteY1" fmla="*/ 244929 h 2352068"/>
                  <a:gd name="connsiteX2" fmla="*/ 129925 w 3531346"/>
                  <a:gd name="connsiteY2" fmla="*/ 214606 h 2352068"/>
                  <a:gd name="connsiteX3" fmla="*/ 1019769 w 3531346"/>
                  <a:gd name="connsiteY3" fmla="*/ 59244 h 2352068"/>
                  <a:gd name="connsiteX4" fmla="*/ 1925645 w 3531346"/>
                  <a:gd name="connsiteY4" fmla="*/ 4364 h 2352068"/>
                  <a:gd name="connsiteX5" fmla="*/ 3168091 w 3531346"/>
                  <a:gd name="connsiteY5" fmla="*/ 162707 h 2352068"/>
                  <a:gd name="connsiteX6" fmla="*/ 3531346 w 3531346"/>
                  <a:gd name="connsiteY6" fmla="*/ 1623551 h 2352068"/>
                  <a:gd name="connsiteX0" fmla="*/ 5400 w 3531346"/>
                  <a:gd name="connsiteY0" fmla="*/ 2352068 h 2352068"/>
                  <a:gd name="connsiteX1" fmla="*/ 69 w 3531346"/>
                  <a:gd name="connsiteY1" fmla="*/ 244929 h 2352068"/>
                  <a:gd name="connsiteX2" fmla="*/ 129925 w 3531346"/>
                  <a:gd name="connsiteY2" fmla="*/ 214606 h 2352068"/>
                  <a:gd name="connsiteX3" fmla="*/ 1019769 w 3531346"/>
                  <a:gd name="connsiteY3" fmla="*/ 59244 h 2352068"/>
                  <a:gd name="connsiteX4" fmla="*/ 1925645 w 3531346"/>
                  <a:gd name="connsiteY4" fmla="*/ 4364 h 2352068"/>
                  <a:gd name="connsiteX5" fmla="*/ 3168091 w 3531346"/>
                  <a:gd name="connsiteY5" fmla="*/ 162707 h 2352068"/>
                  <a:gd name="connsiteX6" fmla="*/ 3531346 w 3531346"/>
                  <a:gd name="connsiteY6" fmla="*/ 1623551 h 2352068"/>
                  <a:gd name="connsiteX0" fmla="*/ 5400 w 3531346"/>
                  <a:gd name="connsiteY0" fmla="*/ 2372165 h 2372165"/>
                  <a:gd name="connsiteX1" fmla="*/ 69 w 3531346"/>
                  <a:gd name="connsiteY1" fmla="*/ 265026 h 2372165"/>
                  <a:gd name="connsiteX2" fmla="*/ 129925 w 3531346"/>
                  <a:gd name="connsiteY2" fmla="*/ 234703 h 2372165"/>
                  <a:gd name="connsiteX3" fmla="*/ 1028403 w 3531346"/>
                  <a:gd name="connsiteY3" fmla="*/ 22345 h 2372165"/>
                  <a:gd name="connsiteX4" fmla="*/ 1925645 w 3531346"/>
                  <a:gd name="connsiteY4" fmla="*/ 24461 h 2372165"/>
                  <a:gd name="connsiteX5" fmla="*/ 3168091 w 3531346"/>
                  <a:gd name="connsiteY5" fmla="*/ 182804 h 2372165"/>
                  <a:gd name="connsiteX6" fmla="*/ 3531346 w 3531346"/>
                  <a:gd name="connsiteY6" fmla="*/ 1643648 h 2372165"/>
                  <a:gd name="connsiteX0" fmla="*/ 5400 w 3531346"/>
                  <a:gd name="connsiteY0" fmla="*/ 2416873 h 2416873"/>
                  <a:gd name="connsiteX1" fmla="*/ 69 w 3531346"/>
                  <a:gd name="connsiteY1" fmla="*/ 309734 h 2416873"/>
                  <a:gd name="connsiteX2" fmla="*/ 129925 w 3531346"/>
                  <a:gd name="connsiteY2" fmla="*/ 279411 h 2416873"/>
                  <a:gd name="connsiteX3" fmla="*/ 1028403 w 3531346"/>
                  <a:gd name="connsiteY3" fmla="*/ 67053 h 2416873"/>
                  <a:gd name="connsiteX4" fmla="*/ 1912696 w 3531346"/>
                  <a:gd name="connsiteY4" fmla="*/ 8610 h 2416873"/>
                  <a:gd name="connsiteX5" fmla="*/ 3168091 w 3531346"/>
                  <a:gd name="connsiteY5" fmla="*/ 227512 h 2416873"/>
                  <a:gd name="connsiteX6" fmla="*/ 3531346 w 3531346"/>
                  <a:gd name="connsiteY6" fmla="*/ 1688356 h 2416873"/>
                  <a:gd name="connsiteX0" fmla="*/ 5400 w 3531346"/>
                  <a:gd name="connsiteY0" fmla="*/ 2408564 h 2408564"/>
                  <a:gd name="connsiteX1" fmla="*/ 69 w 3531346"/>
                  <a:gd name="connsiteY1" fmla="*/ 301425 h 2408564"/>
                  <a:gd name="connsiteX2" fmla="*/ 129925 w 3531346"/>
                  <a:gd name="connsiteY2" fmla="*/ 271102 h 2408564"/>
                  <a:gd name="connsiteX3" fmla="*/ 1028403 w 3531346"/>
                  <a:gd name="connsiteY3" fmla="*/ 58744 h 2408564"/>
                  <a:gd name="connsiteX4" fmla="*/ 1912696 w 3531346"/>
                  <a:gd name="connsiteY4" fmla="*/ 301 h 2408564"/>
                  <a:gd name="connsiteX5" fmla="*/ 3168091 w 3531346"/>
                  <a:gd name="connsiteY5" fmla="*/ 219203 h 2408564"/>
                  <a:gd name="connsiteX6" fmla="*/ 3531346 w 3531346"/>
                  <a:gd name="connsiteY6" fmla="*/ 1680047 h 2408564"/>
                  <a:gd name="connsiteX0" fmla="*/ 5400 w 3531346"/>
                  <a:gd name="connsiteY0" fmla="*/ 2408564 h 2408564"/>
                  <a:gd name="connsiteX1" fmla="*/ 69 w 3531346"/>
                  <a:gd name="connsiteY1" fmla="*/ 301425 h 2408564"/>
                  <a:gd name="connsiteX2" fmla="*/ 129925 w 3531346"/>
                  <a:gd name="connsiteY2" fmla="*/ 271102 h 2408564"/>
                  <a:gd name="connsiteX3" fmla="*/ 1028403 w 3531346"/>
                  <a:gd name="connsiteY3" fmla="*/ 58744 h 2408564"/>
                  <a:gd name="connsiteX4" fmla="*/ 1964498 w 3531346"/>
                  <a:gd name="connsiteY4" fmla="*/ 301 h 2408564"/>
                  <a:gd name="connsiteX5" fmla="*/ 3168091 w 3531346"/>
                  <a:gd name="connsiteY5" fmla="*/ 219203 h 2408564"/>
                  <a:gd name="connsiteX6" fmla="*/ 3531346 w 3531346"/>
                  <a:gd name="connsiteY6" fmla="*/ 1680047 h 2408564"/>
                  <a:gd name="connsiteX0" fmla="*/ 5400 w 3531346"/>
                  <a:gd name="connsiteY0" fmla="*/ 2409158 h 2409158"/>
                  <a:gd name="connsiteX1" fmla="*/ 69 w 3531346"/>
                  <a:gd name="connsiteY1" fmla="*/ 302019 h 2409158"/>
                  <a:gd name="connsiteX2" fmla="*/ 129925 w 3531346"/>
                  <a:gd name="connsiteY2" fmla="*/ 271696 h 2409158"/>
                  <a:gd name="connsiteX3" fmla="*/ 1028403 w 3531346"/>
                  <a:gd name="connsiteY3" fmla="*/ 59338 h 2409158"/>
                  <a:gd name="connsiteX4" fmla="*/ 1964498 w 3531346"/>
                  <a:gd name="connsiteY4" fmla="*/ 895 h 2409158"/>
                  <a:gd name="connsiteX5" fmla="*/ 3168091 w 3531346"/>
                  <a:gd name="connsiteY5" fmla="*/ 219797 h 2409158"/>
                  <a:gd name="connsiteX6" fmla="*/ 3531346 w 3531346"/>
                  <a:gd name="connsiteY6" fmla="*/ 1680641 h 2409158"/>
                  <a:gd name="connsiteX0" fmla="*/ 5400 w 3531346"/>
                  <a:gd name="connsiteY0" fmla="*/ 2409158 h 2409158"/>
                  <a:gd name="connsiteX1" fmla="*/ 69 w 3531346"/>
                  <a:gd name="connsiteY1" fmla="*/ 302019 h 2409158"/>
                  <a:gd name="connsiteX2" fmla="*/ 129925 w 3531346"/>
                  <a:gd name="connsiteY2" fmla="*/ 271696 h 2409158"/>
                  <a:gd name="connsiteX3" fmla="*/ 1028403 w 3531346"/>
                  <a:gd name="connsiteY3" fmla="*/ 59338 h 2409158"/>
                  <a:gd name="connsiteX4" fmla="*/ 1964498 w 3531346"/>
                  <a:gd name="connsiteY4" fmla="*/ 895 h 2409158"/>
                  <a:gd name="connsiteX5" fmla="*/ 3168091 w 3531346"/>
                  <a:gd name="connsiteY5" fmla="*/ 219797 h 2409158"/>
                  <a:gd name="connsiteX6" fmla="*/ 3531346 w 3531346"/>
                  <a:gd name="connsiteY6" fmla="*/ 1680641 h 2409158"/>
                  <a:gd name="connsiteX0" fmla="*/ 5400 w 3531346"/>
                  <a:gd name="connsiteY0" fmla="*/ 2409158 h 2409158"/>
                  <a:gd name="connsiteX1" fmla="*/ 69 w 3531346"/>
                  <a:gd name="connsiteY1" fmla="*/ 302019 h 2409158"/>
                  <a:gd name="connsiteX2" fmla="*/ 129925 w 3531346"/>
                  <a:gd name="connsiteY2" fmla="*/ 271696 h 2409158"/>
                  <a:gd name="connsiteX3" fmla="*/ 1028403 w 3531346"/>
                  <a:gd name="connsiteY3" fmla="*/ 59338 h 2409158"/>
                  <a:gd name="connsiteX4" fmla="*/ 1964498 w 3531346"/>
                  <a:gd name="connsiteY4" fmla="*/ 895 h 2409158"/>
                  <a:gd name="connsiteX5" fmla="*/ 3168091 w 3531346"/>
                  <a:gd name="connsiteY5" fmla="*/ 219797 h 2409158"/>
                  <a:gd name="connsiteX6" fmla="*/ 3531346 w 3531346"/>
                  <a:gd name="connsiteY6" fmla="*/ 1680641 h 2409158"/>
                  <a:gd name="connsiteX0" fmla="*/ 5400 w 3531346"/>
                  <a:gd name="connsiteY0" fmla="*/ 2417837 h 2417837"/>
                  <a:gd name="connsiteX1" fmla="*/ 69 w 3531346"/>
                  <a:gd name="connsiteY1" fmla="*/ 310698 h 2417837"/>
                  <a:gd name="connsiteX2" fmla="*/ 129925 w 3531346"/>
                  <a:gd name="connsiteY2" fmla="*/ 280375 h 2417837"/>
                  <a:gd name="connsiteX3" fmla="*/ 1028403 w 3531346"/>
                  <a:gd name="connsiteY3" fmla="*/ 68017 h 2417837"/>
                  <a:gd name="connsiteX4" fmla="*/ 1964498 w 3531346"/>
                  <a:gd name="connsiteY4" fmla="*/ 9574 h 2417837"/>
                  <a:gd name="connsiteX5" fmla="*/ 3146507 w 3531346"/>
                  <a:gd name="connsiteY5" fmla="*/ 242725 h 2417837"/>
                  <a:gd name="connsiteX6" fmla="*/ 3531346 w 3531346"/>
                  <a:gd name="connsiteY6" fmla="*/ 1689320 h 2417837"/>
                  <a:gd name="connsiteX0" fmla="*/ 5400 w 3531346"/>
                  <a:gd name="connsiteY0" fmla="*/ 2417837 h 2417837"/>
                  <a:gd name="connsiteX1" fmla="*/ 69 w 3531346"/>
                  <a:gd name="connsiteY1" fmla="*/ 310698 h 2417837"/>
                  <a:gd name="connsiteX2" fmla="*/ 129925 w 3531346"/>
                  <a:gd name="connsiteY2" fmla="*/ 280375 h 2417837"/>
                  <a:gd name="connsiteX3" fmla="*/ 1028403 w 3531346"/>
                  <a:gd name="connsiteY3" fmla="*/ 68017 h 2417837"/>
                  <a:gd name="connsiteX4" fmla="*/ 1964498 w 3531346"/>
                  <a:gd name="connsiteY4" fmla="*/ 9574 h 2417837"/>
                  <a:gd name="connsiteX5" fmla="*/ 3146507 w 3531346"/>
                  <a:gd name="connsiteY5" fmla="*/ 242725 h 2417837"/>
                  <a:gd name="connsiteX6" fmla="*/ 3531346 w 3531346"/>
                  <a:gd name="connsiteY6" fmla="*/ 1689320 h 2417837"/>
                  <a:gd name="connsiteX0" fmla="*/ 5400 w 3531346"/>
                  <a:gd name="connsiteY0" fmla="*/ 2417837 h 2417837"/>
                  <a:gd name="connsiteX1" fmla="*/ 69 w 3531346"/>
                  <a:gd name="connsiteY1" fmla="*/ 310698 h 2417837"/>
                  <a:gd name="connsiteX2" fmla="*/ 129925 w 3531346"/>
                  <a:gd name="connsiteY2" fmla="*/ 280375 h 2417837"/>
                  <a:gd name="connsiteX3" fmla="*/ 1028403 w 3531346"/>
                  <a:gd name="connsiteY3" fmla="*/ 68017 h 2417837"/>
                  <a:gd name="connsiteX4" fmla="*/ 1964498 w 3531346"/>
                  <a:gd name="connsiteY4" fmla="*/ 9574 h 2417837"/>
                  <a:gd name="connsiteX5" fmla="*/ 3146507 w 3531346"/>
                  <a:gd name="connsiteY5" fmla="*/ 242725 h 2417837"/>
                  <a:gd name="connsiteX6" fmla="*/ 3531346 w 3531346"/>
                  <a:gd name="connsiteY6" fmla="*/ 1689320 h 2417837"/>
                  <a:gd name="connsiteX0" fmla="*/ 5400 w 3531346"/>
                  <a:gd name="connsiteY0" fmla="*/ 2409637 h 2409637"/>
                  <a:gd name="connsiteX1" fmla="*/ 69 w 3531346"/>
                  <a:gd name="connsiteY1" fmla="*/ 302498 h 2409637"/>
                  <a:gd name="connsiteX2" fmla="*/ 129925 w 3531346"/>
                  <a:gd name="connsiteY2" fmla="*/ 272175 h 2409637"/>
                  <a:gd name="connsiteX3" fmla="*/ 1028403 w 3531346"/>
                  <a:gd name="connsiteY3" fmla="*/ 59817 h 2409637"/>
                  <a:gd name="connsiteX4" fmla="*/ 1964498 w 3531346"/>
                  <a:gd name="connsiteY4" fmla="*/ 1374 h 2409637"/>
                  <a:gd name="connsiteX5" fmla="*/ 3146507 w 3531346"/>
                  <a:gd name="connsiteY5" fmla="*/ 234525 h 2409637"/>
                  <a:gd name="connsiteX6" fmla="*/ 3531346 w 3531346"/>
                  <a:gd name="connsiteY6" fmla="*/ 1681120 h 2409637"/>
                  <a:gd name="connsiteX0" fmla="*/ 5400 w 3531346"/>
                  <a:gd name="connsiteY0" fmla="*/ 2409637 h 2409637"/>
                  <a:gd name="connsiteX1" fmla="*/ 69 w 3531346"/>
                  <a:gd name="connsiteY1" fmla="*/ 302498 h 2409637"/>
                  <a:gd name="connsiteX2" fmla="*/ 129925 w 3531346"/>
                  <a:gd name="connsiteY2" fmla="*/ 272175 h 2409637"/>
                  <a:gd name="connsiteX3" fmla="*/ 1028403 w 3531346"/>
                  <a:gd name="connsiteY3" fmla="*/ 59817 h 2409637"/>
                  <a:gd name="connsiteX4" fmla="*/ 1964498 w 3531346"/>
                  <a:gd name="connsiteY4" fmla="*/ 1374 h 2409637"/>
                  <a:gd name="connsiteX5" fmla="*/ 3146507 w 3531346"/>
                  <a:gd name="connsiteY5" fmla="*/ 234525 h 2409637"/>
                  <a:gd name="connsiteX6" fmla="*/ 3531346 w 3531346"/>
                  <a:gd name="connsiteY6" fmla="*/ 1681120 h 2409637"/>
                  <a:gd name="connsiteX0" fmla="*/ 5400 w 3531346"/>
                  <a:gd name="connsiteY0" fmla="*/ 2409637 h 2409637"/>
                  <a:gd name="connsiteX1" fmla="*/ 69 w 3531346"/>
                  <a:gd name="connsiteY1" fmla="*/ 302498 h 2409637"/>
                  <a:gd name="connsiteX2" fmla="*/ 129925 w 3531346"/>
                  <a:gd name="connsiteY2" fmla="*/ 272175 h 2409637"/>
                  <a:gd name="connsiteX3" fmla="*/ 1028403 w 3531346"/>
                  <a:gd name="connsiteY3" fmla="*/ 59817 h 2409637"/>
                  <a:gd name="connsiteX4" fmla="*/ 1964498 w 3531346"/>
                  <a:gd name="connsiteY4" fmla="*/ 1374 h 2409637"/>
                  <a:gd name="connsiteX5" fmla="*/ 3146507 w 3531346"/>
                  <a:gd name="connsiteY5" fmla="*/ 234525 h 2409637"/>
                  <a:gd name="connsiteX6" fmla="*/ 3531346 w 3531346"/>
                  <a:gd name="connsiteY6" fmla="*/ 1681120 h 2409637"/>
                  <a:gd name="connsiteX0" fmla="*/ 5400 w 3531346"/>
                  <a:gd name="connsiteY0" fmla="*/ 2421169 h 2421169"/>
                  <a:gd name="connsiteX1" fmla="*/ 69 w 3531346"/>
                  <a:gd name="connsiteY1" fmla="*/ 314030 h 2421169"/>
                  <a:gd name="connsiteX2" fmla="*/ 129925 w 3531346"/>
                  <a:gd name="connsiteY2" fmla="*/ 283707 h 2421169"/>
                  <a:gd name="connsiteX3" fmla="*/ 985234 w 3531346"/>
                  <a:gd name="connsiteY3" fmla="*/ 57100 h 2421169"/>
                  <a:gd name="connsiteX4" fmla="*/ 1964498 w 3531346"/>
                  <a:gd name="connsiteY4" fmla="*/ 12906 h 2421169"/>
                  <a:gd name="connsiteX5" fmla="*/ 3146507 w 3531346"/>
                  <a:gd name="connsiteY5" fmla="*/ 246057 h 2421169"/>
                  <a:gd name="connsiteX6" fmla="*/ 3531346 w 3531346"/>
                  <a:gd name="connsiteY6" fmla="*/ 1692652 h 2421169"/>
                  <a:gd name="connsiteX0" fmla="*/ 5400 w 3531346"/>
                  <a:gd name="connsiteY0" fmla="*/ 2417730 h 2417730"/>
                  <a:gd name="connsiteX1" fmla="*/ 69 w 3531346"/>
                  <a:gd name="connsiteY1" fmla="*/ 310591 h 2417730"/>
                  <a:gd name="connsiteX2" fmla="*/ 129925 w 3531346"/>
                  <a:gd name="connsiteY2" fmla="*/ 280268 h 2417730"/>
                  <a:gd name="connsiteX3" fmla="*/ 985234 w 3531346"/>
                  <a:gd name="connsiteY3" fmla="*/ 53661 h 2417730"/>
                  <a:gd name="connsiteX4" fmla="*/ 1964498 w 3531346"/>
                  <a:gd name="connsiteY4" fmla="*/ 9467 h 2417730"/>
                  <a:gd name="connsiteX5" fmla="*/ 3146507 w 3531346"/>
                  <a:gd name="connsiteY5" fmla="*/ 242618 h 2417730"/>
                  <a:gd name="connsiteX6" fmla="*/ 3531346 w 3531346"/>
                  <a:gd name="connsiteY6" fmla="*/ 1689213 h 2417730"/>
                  <a:gd name="connsiteX0" fmla="*/ 5400 w 3531346"/>
                  <a:gd name="connsiteY0" fmla="*/ 2418124 h 2418124"/>
                  <a:gd name="connsiteX1" fmla="*/ 69 w 3531346"/>
                  <a:gd name="connsiteY1" fmla="*/ 310985 h 2418124"/>
                  <a:gd name="connsiteX2" fmla="*/ 129925 w 3531346"/>
                  <a:gd name="connsiteY2" fmla="*/ 280662 h 2418124"/>
                  <a:gd name="connsiteX3" fmla="*/ 985234 w 3531346"/>
                  <a:gd name="connsiteY3" fmla="*/ 54055 h 2418124"/>
                  <a:gd name="connsiteX4" fmla="*/ 1964498 w 3531346"/>
                  <a:gd name="connsiteY4" fmla="*/ 9861 h 2418124"/>
                  <a:gd name="connsiteX5" fmla="*/ 3146507 w 3531346"/>
                  <a:gd name="connsiteY5" fmla="*/ 243012 h 2418124"/>
                  <a:gd name="connsiteX6" fmla="*/ 3531346 w 3531346"/>
                  <a:gd name="connsiteY6" fmla="*/ 1689607 h 2418124"/>
                  <a:gd name="connsiteX0" fmla="*/ 5400 w 3531346"/>
                  <a:gd name="connsiteY0" fmla="*/ 2408523 h 2408523"/>
                  <a:gd name="connsiteX1" fmla="*/ 69 w 3531346"/>
                  <a:gd name="connsiteY1" fmla="*/ 301384 h 2408523"/>
                  <a:gd name="connsiteX2" fmla="*/ 129925 w 3531346"/>
                  <a:gd name="connsiteY2" fmla="*/ 271061 h 2408523"/>
                  <a:gd name="connsiteX3" fmla="*/ 985234 w 3531346"/>
                  <a:gd name="connsiteY3" fmla="*/ 44454 h 2408523"/>
                  <a:gd name="connsiteX4" fmla="*/ 1964498 w 3531346"/>
                  <a:gd name="connsiteY4" fmla="*/ 260 h 2408523"/>
                  <a:gd name="connsiteX5" fmla="*/ 3146507 w 3531346"/>
                  <a:gd name="connsiteY5" fmla="*/ 233411 h 2408523"/>
                  <a:gd name="connsiteX6" fmla="*/ 3531346 w 3531346"/>
                  <a:gd name="connsiteY6" fmla="*/ 1680006 h 2408523"/>
                  <a:gd name="connsiteX0" fmla="*/ 5400 w 3531346"/>
                  <a:gd name="connsiteY0" fmla="*/ 2408884 h 2408884"/>
                  <a:gd name="connsiteX1" fmla="*/ 69 w 3531346"/>
                  <a:gd name="connsiteY1" fmla="*/ 301745 h 2408884"/>
                  <a:gd name="connsiteX2" fmla="*/ 129925 w 3531346"/>
                  <a:gd name="connsiteY2" fmla="*/ 271422 h 2408884"/>
                  <a:gd name="connsiteX3" fmla="*/ 985234 w 3531346"/>
                  <a:gd name="connsiteY3" fmla="*/ 44815 h 2408884"/>
                  <a:gd name="connsiteX4" fmla="*/ 1964498 w 3531346"/>
                  <a:gd name="connsiteY4" fmla="*/ 621 h 2408884"/>
                  <a:gd name="connsiteX5" fmla="*/ 3146507 w 3531346"/>
                  <a:gd name="connsiteY5" fmla="*/ 233772 h 2408884"/>
                  <a:gd name="connsiteX6" fmla="*/ 3531346 w 3531346"/>
                  <a:gd name="connsiteY6" fmla="*/ 1680367 h 2408884"/>
                  <a:gd name="connsiteX0" fmla="*/ 5400 w 3531346"/>
                  <a:gd name="connsiteY0" fmla="*/ 2408895 h 2408895"/>
                  <a:gd name="connsiteX1" fmla="*/ 69 w 3531346"/>
                  <a:gd name="connsiteY1" fmla="*/ 301756 h 2408895"/>
                  <a:gd name="connsiteX2" fmla="*/ 129925 w 3531346"/>
                  <a:gd name="connsiteY2" fmla="*/ 271433 h 2408895"/>
                  <a:gd name="connsiteX3" fmla="*/ 985234 w 3531346"/>
                  <a:gd name="connsiteY3" fmla="*/ 44826 h 2408895"/>
                  <a:gd name="connsiteX4" fmla="*/ 1964498 w 3531346"/>
                  <a:gd name="connsiteY4" fmla="*/ 632 h 2408895"/>
                  <a:gd name="connsiteX5" fmla="*/ 3146507 w 3531346"/>
                  <a:gd name="connsiteY5" fmla="*/ 233783 h 2408895"/>
                  <a:gd name="connsiteX6" fmla="*/ 3531346 w 3531346"/>
                  <a:gd name="connsiteY6" fmla="*/ 1680378 h 2408895"/>
                  <a:gd name="connsiteX0" fmla="*/ 5400 w 3531346"/>
                  <a:gd name="connsiteY0" fmla="*/ 2424556 h 2424556"/>
                  <a:gd name="connsiteX1" fmla="*/ 69 w 3531346"/>
                  <a:gd name="connsiteY1" fmla="*/ 317417 h 2424556"/>
                  <a:gd name="connsiteX2" fmla="*/ 129925 w 3531346"/>
                  <a:gd name="connsiteY2" fmla="*/ 287094 h 2424556"/>
                  <a:gd name="connsiteX3" fmla="*/ 985234 w 3531346"/>
                  <a:gd name="connsiteY3" fmla="*/ 60487 h 2424556"/>
                  <a:gd name="connsiteX4" fmla="*/ 1964498 w 3531346"/>
                  <a:gd name="connsiteY4" fmla="*/ 16293 h 2424556"/>
                  <a:gd name="connsiteX5" fmla="*/ 2320233 w 3531346"/>
                  <a:gd name="connsiteY5" fmla="*/ 20066 h 2424556"/>
                  <a:gd name="connsiteX6" fmla="*/ 3146507 w 3531346"/>
                  <a:gd name="connsiteY6" fmla="*/ 249444 h 2424556"/>
                  <a:gd name="connsiteX7" fmla="*/ 3531346 w 3531346"/>
                  <a:gd name="connsiteY7" fmla="*/ 1696039 h 2424556"/>
                  <a:gd name="connsiteX0" fmla="*/ 5400 w 3531346"/>
                  <a:gd name="connsiteY0" fmla="*/ 2418125 h 2418125"/>
                  <a:gd name="connsiteX1" fmla="*/ 69 w 3531346"/>
                  <a:gd name="connsiteY1" fmla="*/ 310986 h 2418125"/>
                  <a:gd name="connsiteX2" fmla="*/ 129925 w 3531346"/>
                  <a:gd name="connsiteY2" fmla="*/ 280663 h 2418125"/>
                  <a:gd name="connsiteX3" fmla="*/ 985234 w 3531346"/>
                  <a:gd name="connsiteY3" fmla="*/ 54056 h 2418125"/>
                  <a:gd name="connsiteX4" fmla="*/ 1964498 w 3531346"/>
                  <a:gd name="connsiteY4" fmla="*/ 9862 h 2418125"/>
                  <a:gd name="connsiteX5" fmla="*/ 3146507 w 3531346"/>
                  <a:gd name="connsiteY5" fmla="*/ 243013 h 2418125"/>
                  <a:gd name="connsiteX6" fmla="*/ 3531346 w 3531346"/>
                  <a:gd name="connsiteY6" fmla="*/ 1689608 h 2418125"/>
                  <a:gd name="connsiteX0" fmla="*/ 5400 w 3531346"/>
                  <a:gd name="connsiteY0" fmla="*/ 2409944 h 2409944"/>
                  <a:gd name="connsiteX1" fmla="*/ 69 w 3531346"/>
                  <a:gd name="connsiteY1" fmla="*/ 302805 h 2409944"/>
                  <a:gd name="connsiteX2" fmla="*/ 129925 w 3531346"/>
                  <a:gd name="connsiteY2" fmla="*/ 272482 h 2409944"/>
                  <a:gd name="connsiteX3" fmla="*/ 985234 w 3531346"/>
                  <a:gd name="connsiteY3" fmla="*/ 45875 h 2409944"/>
                  <a:gd name="connsiteX4" fmla="*/ 1964498 w 3531346"/>
                  <a:gd name="connsiteY4" fmla="*/ 1681 h 2409944"/>
                  <a:gd name="connsiteX5" fmla="*/ 3146507 w 3531346"/>
                  <a:gd name="connsiteY5" fmla="*/ 234832 h 2409944"/>
                  <a:gd name="connsiteX6" fmla="*/ 3531346 w 3531346"/>
                  <a:gd name="connsiteY6" fmla="*/ 1681427 h 2409944"/>
                  <a:gd name="connsiteX0" fmla="*/ 5400 w 3531346"/>
                  <a:gd name="connsiteY0" fmla="*/ 2409944 h 2409944"/>
                  <a:gd name="connsiteX1" fmla="*/ 69 w 3531346"/>
                  <a:gd name="connsiteY1" fmla="*/ 302805 h 2409944"/>
                  <a:gd name="connsiteX2" fmla="*/ 129925 w 3531346"/>
                  <a:gd name="connsiteY2" fmla="*/ 272482 h 2409944"/>
                  <a:gd name="connsiteX3" fmla="*/ 985234 w 3531346"/>
                  <a:gd name="connsiteY3" fmla="*/ 45875 h 2409944"/>
                  <a:gd name="connsiteX4" fmla="*/ 1964498 w 3531346"/>
                  <a:gd name="connsiteY4" fmla="*/ 1681 h 2409944"/>
                  <a:gd name="connsiteX5" fmla="*/ 3146507 w 3531346"/>
                  <a:gd name="connsiteY5" fmla="*/ 234832 h 2409944"/>
                  <a:gd name="connsiteX6" fmla="*/ 3531346 w 3531346"/>
                  <a:gd name="connsiteY6" fmla="*/ 1681427 h 2409944"/>
                  <a:gd name="connsiteX0" fmla="*/ 5400 w 3531346"/>
                  <a:gd name="connsiteY0" fmla="*/ 2408576 h 2408576"/>
                  <a:gd name="connsiteX1" fmla="*/ 69 w 3531346"/>
                  <a:gd name="connsiteY1" fmla="*/ 301437 h 2408576"/>
                  <a:gd name="connsiteX2" fmla="*/ 129925 w 3531346"/>
                  <a:gd name="connsiteY2" fmla="*/ 271114 h 2408576"/>
                  <a:gd name="connsiteX3" fmla="*/ 985234 w 3531346"/>
                  <a:gd name="connsiteY3" fmla="*/ 44507 h 2408576"/>
                  <a:gd name="connsiteX4" fmla="*/ 1964498 w 3531346"/>
                  <a:gd name="connsiteY4" fmla="*/ 313 h 2408576"/>
                  <a:gd name="connsiteX5" fmla="*/ 3146507 w 3531346"/>
                  <a:gd name="connsiteY5" fmla="*/ 233464 h 2408576"/>
                  <a:gd name="connsiteX6" fmla="*/ 3531346 w 3531346"/>
                  <a:gd name="connsiteY6" fmla="*/ 1680059 h 2408576"/>
                  <a:gd name="connsiteX0" fmla="*/ 5400 w 3531346"/>
                  <a:gd name="connsiteY0" fmla="*/ 2408576 h 2408576"/>
                  <a:gd name="connsiteX1" fmla="*/ 69 w 3531346"/>
                  <a:gd name="connsiteY1" fmla="*/ 301437 h 2408576"/>
                  <a:gd name="connsiteX2" fmla="*/ 129925 w 3531346"/>
                  <a:gd name="connsiteY2" fmla="*/ 271114 h 2408576"/>
                  <a:gd name="connsiteX3" fmla="*/ 985234 w 3531346"/>
                  <a:gd name="connsiteY3" fmla="*/ 44507 h 2408576"/>
                  <a:gd name="connsiteX4" fmla="*/ 1964498 w 3531346"/>
                  <a:gd name="connsiteY4" fmla="*/ 313 h 2408576"/>
                  <a:gd name="connsiteX5" fmla="*/ 3146507 w 3531346"/>
                  <a:gd name="connsiteY5" fmla="*/ 233464 h 2408576"/>
                  <a:gd name="connsiteX6" fmla="*/ 3531346 w 3531346"/>
                  <a:gd name="connsiteY6" fmla="*/ 1680059 h 2408576"/>
                  <a:gd name="connsiteX0" fmla="*/ 5400 w 3531346"/>
                  <a:gd name="connsiteY0" fmla="*/ 2408576 h 2408576"/>
                  <a:gd name="connsiteX1" fmla="*/ 69 w 3531346"/>
                  <a:gd name="connsiteY1" fmla="*/ 301437 h 2408576"/>
                  <a:gd name="connsiteX2" fmla="*/ 129925 w 3531346"/>
                  <a:gd name="connsiteY2" fmla="*/ 271114 h 2408576"/>
                  <a:gd name="connsiteX3" fmla="*/ 985234 w 3531346"/>
                  <a:gd name="connsiteY3" fmla="*/ 44507 h 2408576"/>
                  <a:gd name="connsiteX4" fmla="*/ 1964498 w 3531346"/>
                  <a:gd name="connsiteY4" fmla="*/ 313 h 2408576"/>
                  <a:gd name="connsiteX5" fmla="*/ 3146507 w 3531346"/>
                  <a:gd name="connsiteY5" fmla="*/ 233464 h 2408576"/>
                  <a:gd name="connsiteX6" fmla="*/ 3531346 w 3531346"/>
                  <a:gd name="connsiteY6" fmla="*/ 1680059 h 2408576"/>
                  <a:gd name="connsiteX0" fmla="*/ 5400 w 3531346"/>
                  <a:gd name="connsiteY0" fmla="*/ 2409287 h 2409287"/>
                  <a:gd name="connsiteX1" fmla="*/ 69 w 3531346"/>
                  <a:gd name="connsiteY1" fmla="*/ 302148 h 2409287"/>
                  <a:gd name="connsiteX2" fmla="*/ 129925 w 3531346"/>
                  <a:gd name="connsiteY2" fmla="*/ 271825 h 2409287"/>
                  <a:gd name="connsiteX3" fmla="*/ 985234 w 3531346"/>
                  <a:gd name="connsiteY3" fmla="*/ 45218 h 2409287"/>
                  <a:gd name="connsiteX4" fmla="*/ 2003351 w 3531346"/>
                  <a:gd name="connsiteY4" fmla="*/ 1024 h 2409287"/>
                  <a:gd name="connsiteX5" fmla="*/ 3146507 w 3531346"/>
                  <a:gd name="connsiteY5" fmla="*/ 234175 h 2409287"/>
                  <a:gd name="connsiteX6" fmla="*/ 3531346 w 3531346"/>
                  <a:gd name="connsiteY6" fmla="*/ 1680770 h 2409287"/>
                  <a:gd name="connsiteX0" fmla="*/ 5400 w 3531346"/>
                  <a:gd name="connsiteY0" fmla="*/ 2412445 h 2412445"/>
                  <a:gd name="connsiteX1" fmla="*/ 69 w 3531346"/>
                  <a:gd name="connsiteY1" fmla="*/ 305306 h 2412445"/>
                  <a:gd name="connsiteX2" fmla="*/ 129925 w 3531346"/>
                  <a:gd name="connsiteY2" fmla="*/ 274983 h 2412445"/>
                  <a:gd name="connsiteX3" fmla="*/ 985234 w 3531346"/>
                  <a:gd name="connsiteY3" fmla="*/ 48376 h 2412445"/>
                  <a:gd name="connsiteX4" fmla="*/ 2003351 w 3531346"/>
                  <a:gd name="connsiteY4" fmla="*/ 4182 h 2412445"/>
                  <a:gd name="connsiteX5" fmla="*/ 3146507 w 3531346"/>
                  <a:gd name="connsiteY5" fmla="*/ 237333 h 2412445"/>
                  <a:gd name="connsiteX6" fmla="*/ 3531346 w 3531346"/>
                  <a:gd name="connsiteY6" fmla="*/ 1683928 h 2412445"/>
                  <a:gd name="connsiteX0" fmla="*/ 5400 w 3531346"/>
                  <a:gd name="connsiteY0" fmla="*/ 2412445 h 2412445"/>
                  <a:gd name="connsiteX1" fmla="*/ 69 w 3531346"/>
                  <a:gd name="connsiteY1" fmla="*/ 305306 h 2412445"/>
                  <a:gd name="connsiteX2" fmla="*/ 129925 w 3531346"/>
                  <a:gd name="connsiteY2" fmla="*/ 274983 h 2412445"/>
                  <a:gd name="connsiteX3" fmla="*/ 985234 w 3531346"/>
                  <a:gd name="connsiteY3" fmla="*/ 48376 h 2412445"/>
                  <a:gd name="connsiteX4" fmla="*/ 2003351 w 3531346"/>
                  <a:gd name="connsiteY4" fmla="*/ 4182 h 2412445"/>
                  <a:gd name="connsiteX5" fmla="*/ 3146507 w 3531346"/>
                  <a:gd name="connsiteY5" fmla="*/ 237333 h 2412445"/>
                  <a:gd name="connsiteX6" fmla="*/ 3531346 w 3531346"/>
                  <a:gd name="connsiteY6" fmla="*/ 1712426 h 2412445"/>
                  <a:gd name="connsiteX0" fmla="*/ 5400 w 3531346"/>
                  <a:gd name="connsiteY0" fmla="*/ 2412445 h 2412445"/>
                  <a:gd name="connsiteX1" fmla="*/ 69 w 3531346"/>
                  <a:gd name="connsiteY1" fmla="*/ 305306 h 2412445"/>
                  <a:gd name="connsiteX2" fmla="*/ 129925 w 3531346"/>
                  <a:gd name="connsiteY2" fmla="*/ 274983 h 2412445"/>
                  <a:gd name="connsiteX3" fmla="*/ 985234 w 3531346"/>
                  <a:gd name="connsiteY3" fmla="*/ 48376 h 2412445"/>
                  <a:gd name="connsiteX4" fmla="*/ 2003351 w 3531346"/>
                  <a:gd name="connsiteY4" fmla="*/ 4182 h 2412445"/>
                  <a:gd name="connsiteX5" fmla="*/ 3146507 w 3531346"/>
                  <a:gd name="connsiteY5" fmla="*/ 237333 h 2412445"/>
                  <a:gd name="connsiteX6" fmla="*/ 3531346 w 3531346"/>
                  <a:gd name="connsiteY6" fmla="*/ 1712426 h 2412445"/>
                  <a:gd name="connsiteX0" fmla="*/ 5400 w 3531346"/>
                  <a:gd name="connsiteY0" fmla="*/ 2412445 h 2412445"/>
                  <a:gd name="connsiteX1" fmla="*/ 69 w 3531346"/>
                  <a:gd name="connsiteY1" fmla="*/ 305306 h 2412445"/>
                  <a:gd name="connsiteX2" fmla="*/ 129925 w 3531346"/>
                  <a:gd name="connsiteY2" fmla="*/ 274983 h 2412445"/>
                  <a:gd name="connsiteX3" fmla="*/ 985234 w 3531346"/>
                  <a:gd name="connsiteY3" fmla="*/ 48376 h 2412445"/>
                  <a:gd name="connsiteX4" fmla="*/ 2003351 w 3531346"/>
                  <a:gd name="connsiteY4" fmla="*/ 4182 h 2412445"/>
                  <a:gd name="connsiteX5" fmla="*/ 3146507 w 3531346"/>
                  <a:gd name="connsiteY5" fmla="*/ 237333 h 2412445"/>
                  <a:gd name="connsiteX6" fmla="*/ 3531346 w 3531346"/>
                  <a:gd name="connsiteY6" fmla="*/ 1712426 h 24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346" h="2412445">
                    <a:moveTo>
                      <a:pt x="5400" y="2412445"/>
                    </a:moveTo>
                    <a:cubicBezTo>
                      <a:pt x="17740" y="2078984"/>
                      <a:pt x="-1286" y="707233"/>
                      <a:pt x="69" y="305306"/>
                    </a:cubicBezTo>
                    <a:cubicBezTo>
                      <a:pt x="22291" y="190318"/>
                      <a:pt x="-40025" y="305931"/>
                      <a:pt x="129925" y="274983"/>
                    </a:cubicBezTo>
                    <a:cubicBezTo>
                      <a:pt x="334411" y="169229"/>
                      <a:pt x="672996" y="93509"/>
                      <a:pt x="985234" y="48376"/>
                    </a:cubicBezTo>
                    <a:cubicBezTo>
                      <a:pt x="1297472" y="3243"/>
                      <a:pt x="1641939" y="-7047"/>
                      <a:pt x="2003351" y="4182"/>
                    </a:cubicBezTo>
                    <a:cubicBezTo>
                      <a:pt x="2329027" y="14301"/>
                      <a:pt x="2971704" y="-21252"/>
                      <a:pt x="3146507" y="237333"/>
                    </a:cubicBezTo>
                    <a:cubicBezTo>
                      <a:pt x="3474561" y="503634"/>
                      <a:pt x="3459986" y="1425896"/>
                      <a:pt x="3531346" y="1712426"/>
                    </a:cubicBezTo>
                  </a:path>
                </a:pathLst>
              </a:custGeom>
              <a:noFill/>
              <a:ln w="19050">
                <a:solidFill>
                  <a:srgbClr val="FF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89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024" y="1864801"/>
            <a:ext cx="2154012" cy="1535592"/>
          </a:xfrm>
          <a:prstGeom prst="rect">
            <a:avLst/>
          </a:prstGeom>
          <a:noFill/>
          <a:extLst>
            <a:ext uri="{909E8E84-426E-40DD-AFC4-6F175D3DCCD1}">
              <a14:hiddenFill xmlns:a14="http://schemas.microsoft.com/office/drawing/2010/main">
                <a:solidFill>
                  <a:srgbClr val="FFFFFF"/>
                </a:solidFill>
              </a14:hiddenFill>
            </a:ext>
          </a:extLst>
        </p:spPr>
      </p:pic>
      <p:sp>
        <p:nvSpPr>
          <p:cNvPr id="389130" name="Line 10"/>
          <p:cNvSpPr>
            <a:spLocks noChangeShapeType="1"/>
          </p:cNvSpPr>
          <p:nvPr/>
        </p:nvSpPr>
        <p:spPr bwMode="auto">
          <a:xfrm>
            <a:off x="2279600" y="1484785"/>
            <a:ext cx="2940472" cy="24365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89169" name="Rectangle 49"/>
          <p:cNvSpPr>
            <a:spLocks noGrp="1" noChangeArrowheads="1"/>
          </p:cNvSpPr>
          <p:nvPr>
            <p:ph type="title"/>
          </p:nvPr>
        </p:nvSpPr>
        <p:spPr/>
        <p:txBody>
          <a:bodyPr/>
          <a:lstStyle/>
          <a:p>
            <a:r>
              <a:rPr lang="en-US" b="1" dirty="0"/>
              <a:t>Traction curves &amp; formability</a:t>
            </a:r>
            <a:endParaRPr lang="en-US" b="1" dirty="0">
              <a:sym typeface="Symbol" pitchFamily="18" charset="2"/>
            </a:endParaRPr>
          </a:p>
        </p:txBody>
      </p:sp>
      <p:graphicFrame>
        <p:nvGraphicFramePr>
          <p:cNvPr id="389131" name="Group 11"/>
          <p:cNvGraphicFramePr>
            <a:graphicFrameLocks noGrp="1"/>
          </p:cNvGraphicFramePr>
          <p:nvPr>
            <p:ph idx="1"/>
            <p:extLst>
              <p:ext uri="{D42A27DB-BD31-4B8C-83A1-F6EECF244321}">
                <p14:modId xmlns:p14="http://schemas.microsoft.com/office/powerpoint/2010/main" val="593214428"/>
              </p:ext>
            </p:extLst>
          </p:nvPr>
        </p:nvGraphicFramePr>
        <p:xfrm>
          <a:off x="685330" y="3589614"/>
          <a:ext cx="3469388" cy="2576820"/>
        </p:xfrm>
        <a:graphic>
          <a:graphicData uri="http://schemas.openxmlformats.org/drawingml/2006/table">
            <a:tbl>
              <a:tblPr/>
              <a:tblGrid>
                <a:gridCol w="2061321">
                  <a:extLst>
                    <a:ext uri="{9D8B030D-6E8A-4147-A177-3AD203B41FA5}">
                      <a16:colId xmlns:a16="http://schemas.microsoft.com/office/drawing/2014/main" val="20000"/>
                    </a:ext>
                  </a:extLst>
                </a:gridCol>
                <a:gridCol w="703407">
                  <a:extLst>
                    <a:ext uri="{9D8B030D-6E8A-4147-A177-3AD203B41FA5}">
                      <a16:colId xmlns:a16="http://schemas.microsoft.com/office/drawing/2014/main" val="20001"/>
                    </a:ext>
                  </a:extLst>
                </a:gridCol>
                <a:gridCol w="704660">
                  <a:extLst>
                    <a:ext uri="{9D8B030D-6E8A-4147-A177-3AD203B41FA5}">
                      <a16:colId xmlns:a16="http://schemas.microsoft.com/office/drawing/2014/main" val="20002"/>
                    </a:ext>
                  </a:extLst>
                </a:gridCol>
              </a:tblGrid>
              <a:tr h="192269">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Mechanical properties \Batch</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A</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B</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7744">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Arial" pitchFamily="34" charset="0"/>
                          <a:ea typeface="SimSun" pitchFamily="2" charset="-122"/>
                          <a:cs typeface="Times New Roman" pitchFamily="18" charset="0"/>
                        </a:rPr>
                        <a:t>RRR</a:t>
                      </a: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Arial" pitchFamily="34" charset="0"/>
                          <a:ea typeface="SimSun" pitchFamily="2" charset="-122"/>
                          <a:cs typeface="Times New Roman" pitchFamily="18" charset="0"/>
                        </a:rPr>
                        <a:t>~ 310</a:t>
                      </a: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Arial" pitchFamily="34" charset="0"/>
                          <a:ea typeface="SimSun" pitchFamily="2" charset="-122"/>
                          <a:cs typeface="Times New Roman" pitchFamily="18" charset="0"/>
                        </a:rPr>
                        <a:t>~ 320</a:t>
                      </a: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5594">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Yield Strength </a:t>
                      </a:r>
                      <a:r>
                        <a:rPr kumimoji="0" lang="en-US" altLang="zh-CN" sz="105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s</a:t>
                      </a:r>
                      <a:r>
                        <a:rPr kumimoji="0" lang="en-US" altLang="zh-CN" sz="1000" b="0" i="0" u="none" strike="noStrike" cap="none" normalizeH="0" baseline="-30000" dirty="0" smtClean="0">
                          <a:ln>
                            <a:noFill/>
                          </a:ln>
                          <a:solidFill>
                            <a:schemeClr val="tx1"/>
                          </a:solidFill>
                          <a:effectLst/>
                          <a:latin typeface="Arial" pitchFamily="34" charset="0"/>
                          <a:ea typeface="SimSun" pitchFamily="2" charset="-122"/>
                          <a:cs typeface="Times New Roman" pitchFamily="18" charset="0"/>
                        </a:rPr>
                        <a:t>0.2</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a:t>
                      </a:r>
                      <a:r>
                        <a:rPr kumimoji="0" lang="en-US" altLang="zh-CN" sz="1000" b="0" i="0" u="none" strike="noStrike" cap="none" normalizeH="0" baseline="0" dirty="0" err="1" smtClean="0">
                          <a:ln>
                            <a:noFill/>
                          </a:ln>
                          <a:solidFill>
                            <a:schemeClr val="tx1"/>
                          </a:solidFill>
                          <a:effectLst/>
                          <a:latin typeface="Arial" pitchFamily="34" charset="0"/>
                          <a:ea typeface="SimSun" pitchFamily="2" charset="-122"/>
                          <a:cs typeface="Times New Roman" pitchFamily="18" charset="0"/>
                        </a:rPr>
                        <a:t>MPa</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latin typeface="Arial" pitchFamily="34" charset="0"/>
                          <a:ea typeface="SimSun" pitchFamily="2" charset="-122"/>
                          <a:cs typeface="Times New Roman" pitchFamily="18" charset="0"/>
                        </a:rPr>
                        <a:t>66</a:t>
                      </a:r>
                      <a:endParaRPr kumimoji="0" lang="en-US" altLang="zh-CN" sz="1800" b="1" i="0" u="none" strike="noStrike" cap="none" normalizeH="0" baseline="0" smtClean="0">
                        <a:ln>
                          <a:noFill/>
                        </a:ln>
                        <a:solidFill>
                          <a:srgbClr val="FF0000"/>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150</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5594">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Tensile Strength </a:t>
                      </a:r>
                      <a:r>
                        <a:rPr kumimoji="0" lang="en-US" altLang="zh-CN" sz="1050" b="0" i="0" u="none" strike="noStrike" cap="none" normalizeH="0" baseline="0" dirty="0" err="1" smtClean="0">
                          <a:ln>
                            <a:noFill/>
                          </a:ln>
                          <a:solidFill>
                            <a:schemeClr val="tx1"/>
                          </a:solidFill>
                          <a:effectLst/>
                          <a:latin typeface="Symbol" pitchFamily="18" charset="2"/>
                          <a:ea typeface="SimSun" pitchFamily="2" charset="-122"/>
                          <a:cs typeface="Times New Roman" pitchFamily="18" charset="0"/>
                        </a:rPr>
                        <a:t>s</a:t>
                      </a:r>
                      <a:r>
                        <a:rPr kumimoji="0" lang="en-US" altLang="zh-CN" sz="1000" b="0" i="0" u="none" strike="noStrike" cap="none" normalizeH="0" baseline="-30000" dirty="0" err="1" smtClean="0">
                          <a:ln>
                            <a:noFill/>
                          </a:ln>
                          <a:solidFill>
                            <a:schemeClr val="tx1"/>
                          </a:solidFill>
                          <a:effectLst/>
                          <a:latin typeface="Arial" pitchFamily="34" charset="0"/>
                          <a:ea typeface="SimSun" pitchFamily="2" charset="-122"/>
                          <a:cs typeface="Times New Roman" pitchFamily="18" charset="0"/>
                        </a:rPr>
                        <a:t>m</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(MPa)</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180</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183</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2269">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Elongation A (%)</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59</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40</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7744">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Strain Hardening Coef. n </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FF0000"/>
                          </a:solidFill>
                          <a:effectLst/>
                          <a:latin typeface="Arial" pitchFamily="34" charset="0"/>
                          <a:ea typeface="SimSun" pitchFamily="2" charset="-122"/>
                          <a:cs typeface="Times New Roman" pitchFamily="18" charset="0"/>
                        </a:rPr>
                        <a:t>0.31</a:t>
                      </a:r>
                      <a:endParaRPr kumimoji="0" lang="en-US" altLang="zh-CN" sz="1800" b="1" i="0" u="none" strike="noStrike" cap="none" normalizeH="0" baseline="0" dirty="0" smtClean="0">
                        <a:ln>
                          <a:noFill/>
                        </a:ln>
                        <a:solidFill>
                          <a:srgbClr val="FF0000"/>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0.10</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2269">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Hardness Hv</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FF0000"/>
                          </a:solidFill>
                          <a:effectLst/>
                          <a:latin typeface="Arial" pitchFamily="34" charset="0"/>
                          <a:ea typeface="SimSun" pitchFamily="2" charset="-122"/>
                          <a:cs typeface="Times New Roman" pitchFamily="18" charset="0"/>
                        </a:rPr>
                        <a:t>56</a:t>
                      </a:r>
                      <a:endParaRPr kumimoji="0" lang="en-US" altLang="zh-CN" sz="1800" b="1" i="0" u="none" strike="noStrike" cap="none" normalizeH="0" baseline="0" dirty="0" smtClean="0">
                        <a:ln>
                          <a:noFill/>
                        </a:ln>
                        <a:solidFill>
                          <a:srgbClr val="FF0000"/>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65</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3425">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Grain size (ASTM)</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 core</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 surface</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rgbClr val="FF0000"/>
                        </a:solidFill>
                        <a:effectLst/>
                        <a:latin typeface="Arial" pitchFamily="34" charset="0"/>
                        <a:ea typeface="SimSun" pitchFamily="2" charset="-122"/>
                        <a:cs typeface="Times New Roman" pitchFamily="18" charset="0"/>
                      </a:endParaRPr>
                    </a:p>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FF0000"/>
                          </a:solidFill>
                          <a:effectLst/>
                          <a:latin typeface="Arial" pitchFamily="34" charset="0"/>
                          <a:ea typeface="SimSun" pitchFamily="2" charset="-122"/>
                          <a:cs typeface="Times New Roman" pitchFamily="18" charset="0"/>
                        </a:rPr>
                        <a:t>4</a:t>
                      </a:r>
                    </a:p>
                    <a:p>
                      <a:pPr marL="0" marR="0" lvl="0" indent="19050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FF0000"/>
                          </a:solidFill>
                          <a:effectLst/>
                          <a:latin typeface="Arial" pitchFamily="34" charset="0"/>
                          <a:ea typeface="SimSun" pitchFamily="2" charset="-122"/>
                          <a:cs typeface="Times New Roman" pitchFamily="18" charset="0"/>
                        </a:rPr>
                        <a:t>4</a:t>
                      </a:r>
                      <a:endParaRPr kumimoji="0" lang="en-US" altLang="zh-CN" sz="1800" b="0" i="0" u="none" strike="noStrike" cap="none" normalizeH="0" baseline="0" dirty="0" smtClean="0">
                        <a:ln>
                          <a:noFill/>
                        </a:ln>
                        <a:solidFill>
                          <a:srgbClr val="FF0000"/>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5</a:t>
                      </a:r>
                    </a:p>
                    <a:p>
                      <a:pPr marL="0" marR="0" lvl="0" indent="19050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6</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67744">
                <a:tc>
                  <a:txBody>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Forming Aptitude</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GOOD</a:t>
                      </a:r>
                      <a:endParaRPr kumimoji="0" lang="en-US" altLang="zh-CN"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905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rPr>
                        <a:t>BAD</a:t>
                      </a:r>
                      <a:endParaRPr kumimoji="0" lang="en-US" altLang="zh-CN" sz="1800" b="0"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L="36000" marR="72000" marT="36000" marB="360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89170" name="Rectangle 50"/>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789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0" y="1153269"/>
            <a:ext cx="2279601" cy="153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31414" y="5496098"/>
            <a:ext cx="1376299" cy="738664"/>
          </a:xfrm>
          <a:prstGeom prst="rect">
            <a:avLst/>
          </a:prstGeom>
          <a:ln>
            <a:solidFill>
              <a:srgbClr val="7030A0"/>
            </a:solidFill>
          </a:ln>
        </p:spPr>
        <p:txBody>
          <a:bodyPr wrap="square">
            <a:spAutoFit/>
          </a:bodyPr>
          <a:lstStyle/>
          <a:p>
            <a:r>
              <a:rPr lang="en-US" sz="1050" u="none" dirty="0"/>
              <a:t>ASTM #6 </a:t>
            </a:r>
            <a:r>
              <a:rPr lang="en-US" sz="1050" u="none" dirty="0" smtClean="0"/>
              <a:t>:   45 µm </a:t>
            </a:r>
            <a:endParaRPr lang="en-US" sz="1050" u="none" dirty="0"/>
          </a:p>
          <a:p>
            <a:r>
              <a:rPr lang="en-US" sz="1050" u="none" dirty="0"/>
              <a:t>ASTM #5 </a:t>
            </a:r>
            <a:r>
              <a:rPr lang="en-US" sz="1050" u="none" dirty="0" smtClean="0"/>
              <a:t>:   64 µm</a:t>
            </a:r>
            <a:endParaRPr lang="en-US" sz="1050" u="none" dirty="0"/>
          </a:p>
          <a:p>
            <a:r>
              <a:rPr lang="en-US" sz="1050" u="none" dirty="0"/>
              <a:t>ASTM #4 </a:t>
            </a:r>
            <a:r>
              <a:rPr lang="en-US" sz="1050" u="none" dirty="0" smtClean="0"/>
              <a:t>:   90 µm</a:t>
            </a:r>
            <a:endParaRPr lang="en-US" sz="1050" u="none" dirty="0"/>
          </a:p>
          <a:p>
            <a:r>
              <a:rPr lang="en-US" sz="1050" u="none" dirty="0"/>
              <a:t>ASTM #3 </a:t>
            </a:r>
            <a:r>
              <a:rPr lang="en-US" sz="1050" u="none" dirty="0" smtClean="0"/>
              <a:t>: 125 </a:t>
            </a:r>
            <a:r>
              <a:rPr lang="en-US" sz="1050" u="none" dirty="0"/>
              <a:t>µm</a:t>
            </a:r>
          </a:p>
        </p:txBody>
      </p:sp>
      <p:sp>
        <p:nvSpPr>
          <p:cNvPr id="3" name="Rectangle 2"/>
          <p:cNvSpPr/>
          <p:nvPr/>
        </p:nvSpPr>
        <p:spPr>
          <a:xfrm>
            <a:off x="5165808" y="4164221"/>
            <a:ext cx="3744416" cy="1277273"/>
          </a:xfrm>
          <a:prstGeom prst="rect">
            <a:avLst/>
          </a:prstGeom>
        </p:spPr>
        <p:txBody>
          <a:bodyPr wrap="square">
            <a:spAutoFit/>
          </a:bodyPr>
          <a:lstStyle/>
          <a:p>
            <a:pPr marL="711200" lvl="1" indent="-360363" eaLnBrk="0" hangingPunct="0">
              <a:spcAft>
                <a:spcPts val="300"/>
              </a:spcAft>
              <a:buSzPct val="90000"/>
              <a:buBlip>
                <a:blip r:embed="rId6"/>
              </a:buBlip>
            </a:pPr>
            <a:r>
              <a:rPr lang="en-US" sz="1200" u="none" dirty="0"/>
              <a:t>Plastic deformation </a:t>
            </a:r>
            <a:r>
              <a:rPr lang="en-US" sz="1200" u="none" dirty="0" smtClean="0"/>
              <a:t>@ </a:t>
            </a:r>
            <a:r>
              <a:rPr lang="en-US" sz="1200" u="none" dirty="0"/>
              <a:t>mono axial deformation</a:t>
            </a:r>
          </a:p>
          <a:p>
            <a:pPr marL="711200" lvl="1" indent="-360363" eaLnBrk="0" hangingPunct="0">
              <a:spcAft>
                <a:spcPts val="300"/>
              </a:spcAft>
              <a:buSzPct val="90000"/>
              <a:buBlip>
                <a:blip r:embed="rId6"/>
              </a:buBlip>
            </a:pPr>
            <a:r>
              <a:rPr lang="en-US" sz="1200" u="none" dirty="0"/>
              <a:t>Not very accurate for elastic data (estimation only)</a:t>
            </a:r>
          </a:p>
          <a:p>
            <a:pPr marL="711200" lvl="1" indent="-360363" eaLnBrk="0" hangingPunct="0">
              <a:spcAft>
                <a:spcPts val="300"/>
              </a:spcAft>
              <a:buSzPct val="90000"/>
              <a:buBlip>
                <a:blip r:embed="rId6"/>
              </a:buBlip>
            </a:pPr>
            <a:r>
              <a:rPr lang="en-US" sz="1200" u="none" dirty="0"/>
              <a:t>Not very accurate for bi-axial deformation </a:t>
            </a:r>
            <a:r>
              <a:rPr lang="en-US" sz="1200" u="none" dirty="0" smtClean="0"/>
              <a:t>(see next slide)</a:t>
            </a:r>
            <a:endParaRPr lang="en-US" sz="1200" u="none" dirty="0"/>
          </a:p>
        </p:txBody>
      </p:sp>
      <p:cxnSp>
        <p:nvCxnSpPr>
          <p:cNvPr id="5" name="Connecteur droit avec flèche 4"/>
          <p:cNvCxnSpPr/>
          <p:nvPr/>
        </p:nvCxnSpPr>
        <p:spPr>
          <a:xfrm>
            <a:off x="4067944" y="5616622"/>
            <a:ext cx="540060" cy="161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pied de page 5"/>
          <p:cNvSpPr>
            <a:spLocks noGrp="1"/>
          </p:cNvSpPr>
          <p:nvPr>
            <p:ph type="ftr" sz="quarter" idx="12"/>
          </p:nvPr>
        </p:nvSpPr>
        <p:spPr/>
        <p:txBody>
          <a:bodyPr/>
          <a:lstStyle/>
          <a:p>
            <a:r>
              <a:rPr lang="fr-FR" smtClean="0"/>
              <a:t>C.Z. Antoine-TTC Meeting- RIKEN</a:t>
            </a:r>
            <a:endParaRPr lang="fr-FR" dirty="0"/>
          </a:p>
        </p:txBody>
      </p:sp>
      <p:sp>
        <p:nvSpPr>
          <p:cNvPr id="12" name="Espace réservé du numéro de diapositive 11"/>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3</a:t>
            </a:fld>
            <a:endParaRPr lang="fr-FR" u="none" dirty="0">
              <a:latin typeface="Arial"/>
              <a:cs typeface="+mn-cs"/>
            </a:endParaRPr>
          </a:p>
        </p:txBody>
      </p:sp>
      <p:sp>
        <p:nvSpPr>
          <p:cNvPr id="15" name="Espace réservé de la date 14"/>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99768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US" dirty="0" smtClean="0"/>
              <a:t>Niobium</a:t>
            </a:r>
            <a:endParaRPr lang="en-US" dirty="0"/>
          </a:p>
        </p:txBody>
      </p:sp>
      <p:sp>
        <p:nvSpPr>
          <p:cNvPr id="9" name="Espace réservé du contenu 8"/>
          <p:cNvSpPr>
            <a:spLocks noGrp="1"/>
          </p:cNvSpPr>
          <p:nvPr>
            <p:ph idx="4294967295"/>
          </p:nvPr>
        </p:nvSpPr>
        <p:spPr>
          <a:xfrm>
            <a:off x="1655763" y="1268413"/>
            <a:ext cx="7488237" cy="4968875"/>
          </a:xfrm>
        </p:spPr>
        <p:txBody>
          <a:bodyPr/>
          <a:lstStyle/>
          <a:p>
            <a:pPr>
              <a:lnSpc>
                <a:spcPct val="150000"/>
              </a:lnSpc>
            </a:pPr>
            <a:r>
              <a:rPr lang="en-US" dirty="0" smtClean="0"/>
              <a:t>Not only a superconductor…</a:t>
            </a:r>
          </a:p>
          <a:p>
            <a:pPr lvl="1">
              <a:lnSpc>
                <a:spcPct val="150000"/>
              </a:lnSpc>
            </a:pPr>
            <a:r>
              <a:rPr lang="en-US" dirty="0" smtClean="0">
                <a:solidFill>
                  <a:schemeClr val="tx1"/>
                </a:solidFill>
              </a:rPr>
              <a:t>Refractory : high melting temp 2786 K</a:t>
            </a:r>
          </a:p>
          <a:p>
            <a:pPr lvl="3">
              <a:lnSpc>
                <a:spcPct val="150000"/>
              </a:lnSpc>
            </a:pPr>
            <a:r>
              <a:rPr lang="en-US" dirty="0"/>
              <a:t>Difficult to </a:t>
            </a:r>
            <a:r>
              <a:rPr lang="en-US" dirty="0" smtClean="0"/>
              <a:t>manipulate (e.g. EB melting only)</a:t>
            </a:r>
            <a:endParaRPr lang="en-US" dirty="0"/>
          </a:p>
          <a:p>
            <a:pPr lvl="1">
              <a:lnSpc>
                <a:spcPct val="150000"/>
              </a:lnSpc>
            </a:pPr>
            <a:r>
              <a:rPr lang="en-US" dirty="0" smtClean="0">
                <a:solidFill>
                  <a:schemeClr val="tx1"/>
                </a:solidFill>
              </a:rPr>
              <a:t>Valve metal : ⱻ a thin oxide layer ≡ diffusion barrier</a:t>
            </a:r>
          </a:p>
          <a:p>
            <a:pPr lvl="3">
              <a:lnSpc>
                <a:spcPct val="150000"/>
              </a:lnSpc>
            </a:pPr>
            <a:r>
              <a:rPr lang="en-US" dirty="0" smtClean="0"/>
              <a:t>Makes </a:t>
            </a:r>
            <a:r>
              <a:rPr lang="en-US" dirty="0" err="1" smtClean="0"/>
              <a:t>Nb</a:t>
            </a:r>
            <a:r>
              <a:rPr lang="en-US" dirty="0" smtClean="0"/>
              <a:t> very inert at room temp</a:t>
            </a:r>
          </a:p>
          <a:p>
            <a:pPr lvl="1">
              <a:lnSpc>
                <a:spcPct val="150000"/>
              </a:lnSpc>
            </a:pPr>
            <a:r>
              <a:rPr lang="en-US" dirty="0" smtClean="0">
                <a:solidFill>
                  <a:schemeClr val="tx1"/>
                </a:solidFill>
              </a:rPr>
              <a:t>Getter: reacts with H, C, O, N… A.S.A.  T &gt; 200 °*C </a:t>
            </a:r>
          </a:p>
          <a:p>
            <a:pPr lvl="3">
              <a:lnSpc>
                <a:spcPct val="150000"/>
              </a:lnSpc>
            </a:pPr>
            <a:r>
              <a:rPr lang="en-US" dirty="0" smtClean="0"/>
              <a:t>No hot forming</a:t>
            </a:r>
          </a:p>
          <a:p>
            <a:pPr lvl="3">
              <a:lnSpc>
                <a:spcPct val="150000"/>
              </a:lnSpc>
            </a:pPr>
            <a:r>
              <a:rPr lang="en-US" dirty="0" smtClean="0"/>
              <a:t>EB welding w. good vacuum </a:t>
            </a:r>
            <a:r>
              <a:rPr lang="en-US" sz="1200" i="1" dirty="0" smtClean="0"/>
              <a:t>(TIG welding  possible w. </a:t>
            </a:r>
            <a:r>
              <a:rPr lang="en-US" sz="1200" i="1" dirty="0" err="1" smtClean="0"/>
              <a:t>UHPurity</a:t>
            </a:r>
            <a:r>
              <a:rPr lang="en-US" sz="1200" i="1" dirty="0" smtClean="0"/>
              <a:t> </a:t>
            </a:r>
            <a:r>
              <a:rPr lang="en-US" sz="1200" i="1" dirty="0" err="1" smtClean="0"/>
              <a:t>Ar</a:t>
            </a:r>
            <a:r>
              <a:rPr lang="en-US" sz="1200" i="1" dirty="0" smtClean="0"/>
              <a:t>=&gt; prohibitive)</a:t>
            </a:r>
            <a:endParaRPr lang="en-US" i="1" dirty="0" smtClean="0"/>
          </a:p>
          <a:p>
            <a:pPr lvl="1">
              <a:lnSpc>
                <a:spcPct val="150000"/>
              </a:lnSpc>
            </a:pPr>
            <a:r>
              <a:rPr lang="en-US" dirty="0" smtClean="0">
                <a:solidFill>
                  <a:schemeClr val="tx1"/>
                </a:solidFill>
              </a:rPr>
              <a:t> Very sensitive to deformation </a:t>
            </a:r>
            <a:r>
              <a:rPr lang="en-US" b="1" dirty="0" smtClean="0">
                <a:solidFill>
                  <a:schemeClr val="tx1"/>
                </a:solidFill>
              </a:rPr>
              <a:t>=&gt; importance of recrystallization !!!</a:t>
            </a:r>
          </a:p>
          <a:p>
            <a:pPr lvl="3">
              <a:lnSpc>
                <a:spcPct val="150000"/>
              </a:lnSpc>
            </a:pPr>
            <a:r>
              <a:rPr lang="en-US" dirty="0"/>
              <a:t>Dislocation cells appear A.S.A 3-5% </a:t>
            </a:r>
            <a:r>
              <a:rPr lang="en-US" dirty="0" smtClean="0"/>
              <a:t>deformation </a:t>
            </a:r>
            <a:r>
              <a:rPr lang="en-US" sz="1200" i="1" dirty="0" smtClean="0"/>
              <a:t>(</a:t>
            </a:r>
            <a:r>
              <a:rPr lang="en-US" sz="1200" i="1" dirty="0"/>
              <a:t>uncommon for BCC metals)</a:t>
            </a:r>
          </a:p>
          <a:p>
            <a:pPr lvl="3">
              <a:lnSpc>
                <a:spcPct val="150000"/>
              </a:lnSpc>
            </a:pPr>
            <a:r>
              <a:rPr lang="en-US" dirty="0" smtClean="0"/>
              <a:t>« phonon peak » in thermal conductivity </a:t>
            </a:r>
            <a:r>
              <a:rPr lang="en-US" dirty="0"/>
              <a:t>disappears for the same </a:t>
            </a:r>
            <a:r>
              <a:rPr lang="en-US" dirty="0" smtClean="0"/>
              <a:t>strain </a:t>
            </a:r>
            <a:r>
              <a:rPr lang="en-US" sz="1200" i="1" dirty="0" smtClean="0"/>
              <a:t>(can be used as a diagnostic)</a:t>
            </a:r>
            <a:endParaRPr lang="en-US" sz="1200" i="1" dirty="0"/>
          </a:p>
          <a:p>
            <a:pPr marL="771525" lvl="3" indent="0">
              <a:lnSpc>
                <a:spcPct val="150000"/>
              </a:lnSpc>
              <a:buNone/>
            </a:pPr>
            <a:endParaRPr lang="en-US" sz="1200" i="1" dirty="0"/>
          </a:p>
        </p:txBody>
      </p:sp>
      <p:sp>
        <p:nvSpPr>
          <p:cNvPr id="3" name="Espace réservé du pied de page 2"/>
          <p:cNvSpPr>
            <a:spLocks noGrp="1"/>
          </p:cNvSpPr>
          <p:nvPr>
            <p:ph type="ftr" sz="quarter" idx="13"/>
          </p:nvPr>
        </p:nvSpPr>
        <p:spPr/>
        <p:txBody>
          <a:bodyPr/>
          <a:lstStyle/>
          <a:p>
            <a:r>
              <a:rPr lang="fr-FR" smtClean="0"/>
              <a:t>C.Z. Antoine-TTC Meeting- RIKEN</a:t>
            </a:r>
            <a:endParaRPr lang="fr-FR" dirty="0"/>
          </a:p>
        </p:txBody>
      </p:sp>
      <p:sp>
        <p:nvSpPr>
          <p:cNvPr id="4" name="Espace réservé du numéro de diapositive 3"/>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30</a:t>
            </a:fld>
            <a:endParaRPr lang="fr-FR" u="none" dirty="0">
              <a:latin typeface="Arial"/>
              <a:cs typeface="+mn-cs"/>
            </a:endParaRPr>
          </a:p>
        </p:txBody>
      </p:sp>
      <p:sp>
        <p:nvSpPr>
          <p:cNvPr id="5" name="Espace réservé de la date 4"/>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4109321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105" name="Groupe 387104"/>
          <p:cNvGrpSpPr/>
          <p:nvPr/>
        </p:nvGrpSpPr>
        <p:grpSpPr>
          <a:xfrm>
            <a:off x="-39822" y="1700808"/>
            <a:ext cx="5358107" cy="3600400"/>
            <a:chOff x="-39822" y="1700808"/>
            <a:chExt cx="5358107" cy="3600400"/>
          </a:xfrm>
        </p:grpSpPr>
        <p:sp>
          <p:nvSpPr>
            <p:cNvPr id="387126" name="Text Box 54"/>
            <p:cNvSpPr txBox="1">
              <a:spLocks noChangeArrowheads="1"/>
            </p:cNvSpPr>
            <p:nvPr/>
          </p:nvSpPr>
          <p:spPr bwMode="auto">
            <a:xfrm>
              <a:off x="30780" y="3589934"/>
              <a:ext cx="4571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none">
                  <a:solidFill>
                    <a:srgbClr val="7030A0"/>
                  </a:solidFill>
                </a:rPr>
                <a:t>YS</a:t>
              </a:r>
              <a:endParaRPr lang="en-US" sz="1600" u="none" baseline="30000" dirty="0">
                <a:solidFill>
                  <a:srgbClr val="7030A0"/>
                </a:solidFill>
                <a:ea typeface="SimSun" pitchFamily="2" charset="-122"/>
                <a:cs typeface="Times New Roman" pitchFamily="18" charset="0"/>
              </a:endParaRPr>
            </a:p>
          </p:txBody>
        </p:sp>
        <p:cxnSp>
          <p:nvCxnSpPr>
            <p:cNvPr id="3" name="Connecteur droit avec flèche 2"/>
            <p:cNvCxnSpPr/>
            <p:nvPr/>
          </p:nvCxnSpPr>
          <p:spPr>
            <a:xfrm>
              <a:off x="521721" y="1700808"/>
              <a:ext cx="0" cy="3600400"/>
            </a:xfrm>
            <a:prstGeom prst="straightConnector1">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61235" y="5157192"/>
              <a:ext cx="4857050" cy="0"/>
            </a:xfrm>
            <a:prstGeom prst="straightConnector1">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Freeform 52"/>
            <p:cNvSpPr>
              <a:spLocks/>
            </p:cNvSpPr>
            <p:nvPr/>
          </p:nvSpPr>
          <p:spPr bwMode="auto">
            <a:xfrm>
              <a:off x="719829" y="2702154"/>
              <a:ext cx="1847850" cy="1370013"/>
            </a:xfrm>
            <a:custGeom>
              <a:avLst/>
              <a:gdLst>
                <a:gd name="T0" fmla="*/ 0 w 1164"/>
                <a:gd name="T1" fmla="*/ 863 h 863"/>
                <a:gd name="T2" fmla="*/ 201 w 1164"/>
                <a:gd name="T3" fmla="*/ 371 h 863"/>
                <a:gd name="T4" fmla="*/ 567 w 1164"/>
                <a:gd name="T5" fmla="*/ 62 h 863"/>
                <a:gd name="T6" fmla="*/ 1164 w 1164"/>
                <a:gd name="T7" fmla="*/ 2 h 863"/>
              </a:gdLst>
              <a:ahLst/>
              <a:cxnLst>
                <a:cxn ang="0">
                  <a:pos x="T0" y="T1"/>
                </a:cxn>
                <a:cxn ang="0">
                  <a:pos x="T2" y="T3"/>
                </a:cxn>
                <a:cxn ang="0">
                  <a:pos x="T4" y="T5"/>
                </a:cxn>
                <a:cxn ang="0">
                  <a:pos x="T6" y="T7"/>
                </a:cxn>
              </a:cxnLst>
              <a:rect l="0" t="0" r="r" b="b"/>
              <a:pathLst>
                <a:path w="1164" h="863">
                  <a:moveTo>
                    <a:pt x="0" y="863"/>
                  </a:moveTo>
                  <a:cubicBezTo>
                    <a:pt x="33" y="781"/>
                    <a:pt x="106" y="504"/>
                    <a:pt x="201" y="371"/>
                  </a:cubicBezTo>
                  <a:cubicBezTo>
                    <a:pt x="296" y="238"/>
                    <a:pt x="406" y="124"/>
                    <a:pt x="567" y="62"/>
                  </a:cubicBezTo>
                  <a:cubicBezTo>
                    <a:pt x="728" y="0"/>
                    <a:pt x="1040" y="15"/>
                    <a:pt x="1164" y="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7" name="Connecteur droit 6"/>
            <p:cNvCxnSpPr/>
            <p:nvPr/>
          </p:nvCxnSpPr>
          <p:spPr>
            <a:xfrm flipV="1">
              <a:off x="521721" y="3511008"/>
              <a:ext cx="295878" cy="167454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Forme libre 16"/>
            <p:cNvSpPr/>
            <p:nvPr/>
          </p:nvSpPr>
          <p:spPr>
            <a:xfrm>
              <a:off x="2573918" y="2706415"/>
              <a:ext cx="2392680" cy="1463040"/>
            </a:xfrm>
            <a:custGeom>
              <a:avLst/>
              <a:gdLst>
                <a:gd name="connsiteX0" fmla="*/ 0 w 2500591"/>
                <a:gd name="connsiteY0" fmla="*/ 135258 h 1781178"/>
                <a:gd name="connsiteX1" fmla="*/ 2164080 w 2500591"/>
                <a:gd name="connsiteY1" fmla="*/ 165738 h 1781178"/>
                <a:gd name="connsiteX2" fmla="*/ 2461260 w 2500591"/>
                <a:gd name="connsiteY2" fmla="*/ 1781178 h 1781178"/>
                <a:gd name="connsiteX0" fmla="*/ 0 w 2476679"/>
                <a:gd name="connsiteY0" fmla="*/ 78029 h 1723949"/>
                <a:gd name="connsiteX1" fmla="*/ 2019300 w 2476679"/>
                <a:gd name="connsiteY1" fmla="*/ 230429 h 1723949"/>
                <a:gd name="connsiteX2" fmla="*/ 2461260 w 2476679"/>
                <a:gd name="connsiteY2" fmla="*/ 1723949 h 1723949"/>
                <a:gd name="connsiteX0" fmla="*/ 0 w 2453531"/>
                <a:gd name="connsiteY0" fmla="*/ 54422 h 1799402"/>
                <a:gd name="connsiteX1" fmla="*/ 1996440 w 2453531"/>
                <a:gd name="connsiteY1" fmla="*/ 305882 h 1799402"/>
                <a:gd name="connsiteX2" fmla="*/ 2438400 w 2453531"/>
                <a:gd name="connsiteY2" fmla="*/ 1799402 h 1799402"/>
                <a:gd name="connsiteX0" fmla="*/ 0 w 2453531"/>
                <a:gd name="connsiteY0" fmla="*/ 1788 h 1746768"/>
                <a:gd name="connsiteX1" fmla="*/ 1996440 w 2453531"/>
                <a:gd name="connsiteY1" fmla="*/ 253248 h 1746768"/>
                <a:gd name="connsiteX2" fmla="*/ 2438400 w 2453531"/>
                <a:gd name="connsiteY2" fmla="*/ 1746768 h 1746768"/>
                <a:gd name="connsiteX0" fmla="*/ 0 w 2438400"/>
                <a:gd name="connsiteY0" fmla="*/ 1788 h 1746768"/>
                <a:gd name="connsiteX1" fmla="*/ 1996440 w 2438400"/>
                <a:gd name="connsiteY1" fmla="*/ 253248 h 1746768"/>
                <a:gd name="connsiteX2" fmla="*/ 2438400 w 2438400"/>
                <a:gd name="connsiteY2" fmla="*/ 1746768 h 1746768"/>
                <a:gd name="connsiteX0" fmla="*/ 0 w 2392680"/>
                <a:gd name="connsiteY0" fmla="*/ 0 h 1463040"/>
                <a:gd name="connsiteX1" fmla="*/ 1996440 w 2392680"/>
                <a:gd name="connsiteY1" fmla="*/ 251460 h 1463040"/>
                <a:gd name="connsiteX2" fmla="*/ 2392680 w 2392680"/>
                <a:gd name="connsiteY2" fmla="*/ 1463040 h 1463040"/>
                <a:gd name="connsiteX0" fmla="*/ 0 w 2392680"/>
                <a:gd name="connsiteY0" fmla="*/ 0 h 1463040"/>
                <a:gd name="connsiteX1" fmla="*/ 1927860 w 2392680"/>
                <a:gd name="connsiteY1" fmla="*/ 251460 h 1463040"/>
                <a:gd name="connsiteX2" fmla="*/ 2392680 w 2392680"/>
                <a:gd name="connsiteY2" fmla="*/ 1463040 h 1463040"/>
                <a:gd name="connsiteX0" fmla="*/ 0 w 2392680"/>
                <a:gd name="connsiteY0" fmla="*/ 0 h 1463040"/>
                <a:gd name="connsiteX1" fmla="*/ 1927860 w 2392680"/>
                <a:gd name="connsiteY1" fmla="*/ 251460 h 1463040"/>
                <a:gd name="connsiteX2" fmla="*/ 2392680 w 2392680"/>
                <a:gd name="connsiteY2" fmla="*/ 1463040 h 1463040"/>
              </a:gdLst>
              <a:ahLst/>
              <a:cxnLst>
                <a:cxn ang="0">
                  <a:pos x="connsiteX0" y="connsiteY0"/>
                </a:cxn>
                <a:cxn ang="0">
                  <a:pos x="connsiteX1" y="connsiteY1"/>
                </a:cxn>
                <a:cxn ang="0">
                  <a:pos x="connsiteX2" y="connsiteY2"/>
                </a:cxn>
              </a:cxnLst>
              <a:rect l="l" t="t" r="r" b="b"/>
              <a:pathLst>
                <a:path w="2392680" h="1463040">
                  <a:moveTo>
                    <a:pt x="0" y="0"/>
                  </a:moveTo>
                  <a:cubicBezTo>
                    <a:pt x="1158875" y="0"/>
                    <a:pt x="1658620" y="53340"/>
                    <a:pt x="1927860" y="251460"/>
                  </a:cubicBezTo>
                  <a:cubicBezTo>
                    <a:pt x="2197100" y="449580"/>
                    <a:pt x="2312035" y="693420"/>
                    <a:pt x="2392680" y="1463040"/>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2632237" y="2158261"/>
              <a:ext cx="2495073" cy="1463040"/>
            </a:xfrm>
            <a:custGeom>
              <a:avLst/>
              <a:gdLst>
                <a:gd name="connsiteX0" fmla="*/ 0 w 2500591"/>
                <a:gd name="connsiteY0" fmla="*/ 135258 h 1781178"/>
                <a:gd name="connsiteX1" fmla="*/ 2164080 w 2500591"/>
                <a:gd name="connsiteY1" fmla="*/ 165738 h 1781178"/>
                <a:gd name="connsiteX2" fmla="*/ 2461260 w 2500591"/>
                <a:gd name="connsiteY2" fmla="*/ 1781178 h 1781178"/>
                <a:gd name="connsiteX0" fmla="*/ 0 w 2476679"/>
                <a:gd name="connsiteY0" fmla="*/ 78029 h 1723949"/>
                <a:gd name="connsiteX1" fmla="*/ 2019300 w 2476679"/>
                <a:gd name="connsiteY1" fmla="*/ 230429 h 1723949"/>
                <a:gd name="connsiteX2" fmla="*/ 2461260 w 2476679"/>
                <a:gd name="connsiteY2" fmla="*/ 1723949 h 1723949"/>
                <a:gd name="connsiteX0" fmla="*/ 0 w 2453531"/>
                <a:gd name="connsiteY0" fmla="*/ 54422 h 1799402"/>
                <a:gd name="connsiteX1" fmla="*/ 1996440 w 2453531"/>
                <a:gd name="connsiteY1" fmla="*/ 305882 h 1799402"/>
                <a:gd name="connsiteX2" fmla="*/ 2438400 w 2453531"/>
                <a:gd name="connsiteY2" fmla="*/ 1799402 h 1799402"/>
                <a:gd name="connsiteX0" fmla="*/ 0 w 2453531"/>
                <a:gd name="connsiteY0" fmla="*/ 1788 h 1746768"/>
                <a:gd name="connsiteX1" fmla="*/ 1996440 w 2453531"/>
                <a:gd name="connsiteY1" fmla="*/ 253248 h 1746768"/>
                <a:gd name="connsiteX2" fmla="*/ 2438400 w 2453531"/>
                <a:gd name="connsiteY2" fmla="*/ 1746768 h 1746768"/>
                <a:gd name="connsiteX0" fmla="*/ 0 w 2438400"/>
                <a:gd name="connsiteY0" fmla="*/ 1788 h 1746768"/>
                <a:gd name="connsiteX1" fmla="*/ 1996440 w 2438400"/>
                <a:gd name="connsiteY1" fmla="*/ 253248 h 1746768"/>
                <a:gd name="connsiteX2" fmla="*/ 2438400 w 2438400"/>
                <a:gd name="connsiteY2" fmla="*/ 1746768 h 1746768"/>
                <a:gd name="connsiteX0" fmla="*/ 0 w 2392680"/>
                <a:gd name="connsiteY0" fmla="*/ 0 h 1463040"/>
                <a:gd name="connsiteX1" fmla="*/ 1996440 w 2392680"/>
                <a:gd name="connsiteY1" fmla="*/ 251460 h 1463040"/>
                <a:gd name="connsiteX2" fmla="*/ 2392680 w 2392680"/>
                <a:gd name="connsiteY2" fmla="*/ 1463040 h 1463040"/>
                <a:gd name="connsiteX0" fmla="*/ 0 w 2392680"/>
                <a:gd name="connsiteY0" fmla="*/ 0 h 1463040"/>
                <a:gd name="connsiteX1" fmla="*/ 1927860 w 2392680"/>
                <a:gd name="connsiteY1" fmla="*/ 251460 h 1463040"/>
                <a:gd name="connsiteX2" fmla="*/ 2392680 w 2392680"/>
                <a:gd name="connsiteY2" fmla="*/ 1463040 h 1463040"/>
                <a:gd name="connsiteX0" fmla="*/ 0 w 2392680"/>
                <a:gd name="connsiteY0" fmla="*/ 0 h 1463040"/>
                <a:gd name="connsiteX1" fmla="*/ 1927860 w 2392680"/>
                <a:gd name="connsiteY1" fmla="*/ 251460 h 1463040"/>
                <a:gd name="connsiteX2" fmla="*/ 2392680 w 2392680"/>
                <a:gd name="connsiteY2" fmla="*/ 1463040 h 1463040"/>
              </a:gdLst>
              <a:ahLst/>
              <a:cxnLst>
                <a:cxn ang="0">
                  <a:pos x="connsiteX0" y="connsiteY0"/>
                </a:cxn>
                <a:cxn ang="0">
                  <a:pos x="connsiteX1" y="connsiteY1"/>
                </a:cxn>
                <a:cxn ang="0">
                  <a:pos x="connsiteX2" y="connsiteY2"/>
                </a:cxn>
              </a:cxnLst>
              <a:rect l="l" t="t" r="r" b="b"/>
              <a:pathLst>
                <a:path w="2392680" h="1463040">
                  <a:moveTo>
                    <a:pt x="0" y="0"/>
                  </a:moveTo>
                  <a:cubicBezTo>
                    <a:pt x="1158875" y="0"/>
                    <a:pt x="1658620" y="53340"/>
                    <a:pt x="1927860" y="251460"/>
                  </a:cubicBezTo>
                  <a:cubicBezTo>
                    <a:pt x="2197100" y="449580"/>
                    <a:pt x="2312035" y="693420"/>
                    <a:pt x="2392680" y="1463040"/>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7124" name="Freeform 52"/>
            <p:cNvSpPr>
              <a:spLocks/>
            </p:cNvSpPr>
            <p:nvPr/>
          </p:nvSpPr>
          <p:spPr bwMode="auto">
            <a:xfrm>
              <a:off x="815137" y="2151937"/>
              <a:ext cx="2004268" cy="1370013"/>
            </a:xfrm>
            <a:custGeom>
              <a:avLst/>
              <a:gdLst>
                <a:gd name="T0" fmla="*/ 0 w 1164"/>
                <a:gd name="T1" fmla="*/ 863 h 863"/>
                <a:gd name="T2" fmla="*/ 201 w 1164"/>
                <a:gd name="T3" fmla="*/ 371 h 863"/>
                <a:gd name="T4" fmla="*/ 567 w 1164"/>
                <a:gd name="T5" fmla="*/ 62 h 863"/>
                <a:gd name="T6" fmla="*/ 1164 w 1164"/>
                <a:gd name="T7" fmla="*/ 2 h 863"/>
              </a:gdLst>
              <a:ahLst/>
              <a:cxnLst>
                <a:cxn ang="0">
                  <a:pos x="T0" y="T1"/>
                </a:cxn>
                <a:cxn ang="0">
                  <a:pos x="T2" y="T3"/>
                </a:cxn>
                <a:cxn ang="0">
                  <a:pos x="T4" y="T5"/>
                </a:cxn>
                <a:cxn ang="0">
                  <a:pos x="T6" y="T7"/>
                </a:cxn>
              </a:cxnLst>
              <a:rect l="0" t="0" r="r" b="b"/>
              <a:pathLst>
                <a:path w="1164" h="863">
                  <a:moveTo>
                    <a:pt x="0" y="863"/>
                  </a:moveTo>
                  <a:cubicBezTo>
                    <a:pt x="33" y="781"/>
                    <a:pt x="106" y="504"/>
                    <a:pt x="201" y="371"/>
                  </a:cubicBezTo>
                  <a:cubicBezTo>
                    <a:pt x="296" y="238"/>
                    <a:pt x="406" y="124"/>
                    <a:pt x="567" y="62"/>
                  </a:cubicBezTo>
                  <a:cubicBezTo>
                    <a:pt x="728" y="0"/>
                    <a:pt x="1040" y="15"/>
                    <a:pt x="1164" y="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24" name="Connecteur droit 23"/>
            <p:cNvCxnSpPr/>
            <p:nvPr/>
          </p:nvCxnSpPr>
          <p:spPr>
            <a:xfrm flipH="1">
              <a:off x="522396" y="4028651"/>
              <a:ext cx="24179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521721" y="3521950"/>
              <a:ext cx="27397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525055" y="2699783"/>
              <a:ext cx="203500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495405" y="2151937"/>
              <a:ext cx="203500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8" name="Text Box 54"/>
            <p:cNvSpPr txBox="1">
              <a:spLocks noChangeArrowheads="1"/>
            </p:cNvSpPr>
            <p:nvPr/>
          </p:nvSpPr>
          <p:spPr bwMode="auto">
            <a:xfrm>
              <a:off x="-39822" y="1993668"/>
              <a:ext cx="5934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none" dirty="0" smtClean="0">
                  <a:solidFill>
                    <a:srgbClr val="7030A0"/>
                  </a:solidFill>
                </a:rPr>
                <a:t>UTS</a:t>
              </a:r>
              <a:endParaRPr lang="en-US" sz="1600" u="none" baseline="30000" dirty="0">
                <a:solidFill>
                  <a:srgbClr val="7030A0"/>
                </a:solidFill>
                <a:ea typeface="SimSun" pitchFamily="2" charset="-122"/>
                <a:cs typeface="Times New Roman" pitchFamily="18" charset="0"/>
              </a:endParaRPr>
            </a:p>
          </p:txBody>
        </p:sp>
        <p:sp>
          <p:nvSpPr>
            <p:cNvPr id="37" name="Freeform 52"/>
            <p:cNvSpPr>
              <a:spLocks/>
            </p:cNvSpPr>
            <p:nvPr/>
          </p:nvSpPr>
          <p:spPr bwMode="auto">
            <a:xfrm>
              <a:off x="817598" y="2708921"/>
              <a:ext cx="1713819" cy="815400"/>
            </a:xfrm>
            <a:custGeom>
              <a:avLst/>
              <a:gdLst>
                <a:gd name="T0" fmla="*/ 0 w 1164"/>
                <a:gd name="T1" fmla="*/ 863 h 863"/>
                <a:gd name="T2" fmla="*/ 201 w 1164"/>
                <a:gd name="T3" fmla="*/ 371 h 863"/>
                <a:gd name="T4" fmla="*/ 567 w 1164"/>
                <a:gd name="T5" fmla="*/ 62 h 863"/>
                <a:gd name="T6" fmla="*/ 1164 w 1164"/>
                <a:gd name="T7" fmla="*/ 2 h 863"/>
              </a:gdLst>
              <a:ahLst/>
              <a:cxnLst>
                <a:cxn ang="0">
                  <a:pos x="T0" y="T1"/>
                </a:cxn>
                <a:cxn ang="0">
                  <a:pos x="T2" y="T3"/>
                </a:cxn>
                <a:cxn ang="0">
                  <a:pos x="T4" y="T5"/>
                </a:cxn>
                <a:cxn ang="0">
                  <a:pos x="T6" y="T7"/>
                </a:cxn>
              </a:cxnLst>
              <a:rect l="0" t="0" r="r" b="b"/>
              <a:pathLst>
                <a:path w="1164" h="863">
                  <a:moveTo>
                    <a:pt x="0" y="863"/>
                  </a:moveTo>
                  <a:cubicBezTo>
                    <a:pt x="33" y="781"/>
                    <a:pt x="106" y="504"/>
                    <a:pt x="201" y="371"/>
                  </a:cubicBezTo>
                  <a:cubicBezTo>
                    <a:pt x="296" y="238"/>
                    <a:pt x="406" y="124"/>
                    <a:pt x="567" y="62"/>
                  </a:cubicBezTo>
                  <a:cubicBezTo>
                    <a:pt x="728" y="0"/>
                    <a:pt x="1040" y="15"/>
                    <a:pt x="1164" y="2"/>
                  </a:cubicBezTo>
                </a:path>
              </a:pathLst>
            </a:custGeom>
            <a:noFill/>
            <a:ln w="28575"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387112" name="Rectangle 40"/>
          <p:cNvSpPr>
            <a:spLocks noGrp="1" noChangeArrowheads="1"/>
          </p:cNvSpPr>
          <p:nvPr>
            <p:ph type="title"/>
          </p:nvPr>
        </p:nvSpPr>
        <p:spPr/>
        <p:txBody>
          <a:bodyPr/>
          <a:lstStyle/>
          <a:p>
            <a:r>
              <a:rPr lang="en-US" b="1" dirty="0" smtClean="0"/>
              <a:t> Specification for good forming</a:t>
            </a:r>
            <a:endParaRPr lang="en-US" b="1" dirty="0">
              <a:sym typeface="Symbol" pitchFamily="18" charset="2"/>
            </a:endParaRPr>
          </a:p>
        </p:txBody>
      </p:sp>
      <p:sp>
        <p:nvSpPr>
          <p:cNvPr id="387113" name="Rectangle 41"/>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7129" name="Rectangle 57"/>
          <p:cNvSpPr>
            <a:spLocks noChangeArrowheads="1"/>
          </p:cNvSpPr>
          <p:nvPr/>
        </p:nvSpPr>
        <p:spPr bwMode="auto">
          <a:xfrm>
            <a:off x="1383488" y="1094123"/>
            <a:ext cx="776051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11200" lvl="1" indent="-360363" eaLnBrk="0" hangingPunct="0">
              <a:spcAft>
                <a:spcPts val="600"/>
              </a:spcAft>
              <a:buSzPct val="90000"/>
              <a:buBlip>
                <a:blip r:embed="rId3"/>
              </a:buBlip>
            </a:pPr>
            <a:r>
              <a:rPr lang="en-US" u="none" dirty="0" smtClean="0">
                <a:latin typeface="+mn-lt"/>
                <a:cs typeface="+mn-cs"/>
              </a:rPr>
              <a:t>YS and UYS depend on grain </a:t>
            </a:r>
            <a:r>
              <a:rPr lang="en-US" b="1" u="none" dirty="0" smtClean="0">
                <a:latin typeface="+mn-lt"/>
                <a:cs typeface="+mn-cs"/>
                <a:sym typeface="Symbol" panose="05050102010706020507" pitchFamily="18" charset="2"/>
              </a:rPr>
              <a:t> </a:t>
            </a:r>
            <a:r>
              <a:rPr lang="en-US" sz="1200" i="1" u="none" dirty="0" smtClean="0">
                <a:latin typeface="+mn-lt"/>
                <a:cs typeface="+mn-cs"/>
                <a:sym typeface="Symbol" panose="05050102010706020507" pitchFamily="18" charset="2"/>
              </a:rPr>
              <a:t>=&gt; one has to define a range rather than absolute value</a:t>
            </a:r>
          </a:p>
          <a:p>
            <a:pPr marL="711200" lvl="1" indent="-360363" eaLnBrk="0" hangingPunct="0">
              <a:spcAft>
                <a:spcPts val="600"/>
              </a:spcAft>
              <a:buSzPct val="90000"/>
              <a:buBlip>
                <a:blip r:embed="rId3"/>
              </a:buBlip>
            </a:pPr>
            <a:r>
              <a:rPr lang="en-US" u="none" dirty="0" smtClean="0">
                <a:latin typeface="+mn-lt"/>
                <a:cs typeface="+mn-cs"/>
              </a:rPr>
              <a:t>Strain hardening parameter </a:t>
            </a:r>
            <a:r>
              <a:rPr lang="en-US" u="none" dirty="0" smtClean="0">
                <a:solidFill>
                  <a:srgbClr val="FF0000"/>
                </a:solidFill>
                <a:latin typeface="+mn-lt"/>
                <a:cs typeface="+mn-cs"/>
              </a:rPr>
              <a:t>n</a:t>
            </a:r>
            <a:r>
              <a:rPr lang="en-US" u="none" dirty="0" smtClean="0">
                <a:latin typeface="+mn-lt"/>
                <a:cs typeface="+mn-cs"/>
              </a:rPr>
              <a:t> more reliable than YS, UTS</a:t>
            </a:r>
            <a:endParaRPr lang="en-US" u="none" dirty="0">
              <a:latin typeface="+mn-lt"/>
              <a:cs typeface="+mn-cs"/>
            </a:endParaRPr>
          </a:p>
        </p:txBody>
      </p:sp>
      <p:sp>
        <p:nvSpPr>
          <p:cNvPr id="387131" name="Text Box 59"/>
          <p:cNvSpPr txBox="1">
            <a:spLocks noChangeArrowheads="1"/>
          </p:cNvSpPr>
          <p:nvPr/>
        </p:nvSpPr>
        <p:spPr bwMode="auto">
          <a:xfrm>
            <a:off x="5527411" y="1873614"/>
            <a:ext cx="3957581" cy="72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spcAft>
                <a:spcPts val="300"/>
              </a:spcAft>
            </a:pPr>
            <a:r>
              <a:rPr lang="en-US" sz="1200" i="1" u="none" dirty="0"/>
              <a:t>Uniform elongation stops there </a:t>
            </a:r>
            <a:r>
              <a:rPr lang="en-US" sz="1200" i="1" u="none" dirty="0" smtClean="0"/>
              <a:t>!</a:t>
            </a:r>
          </a:p>
          <a:p>
            <a:pPr>
              <a:spcBef>
                <a:spcPts val="0"/>
              </a:spcBef>
              <a:spcAft>
                <a:spcPts val="300"/>
              </a:spcAft>
            </a:pPr>
            <a:r>
              <a:rPr lang="en-US" sz="1200" i="1" u="none" dirty="0" smtClean="0"/>
              <a:t>Necking starts there</a:t>
            </a:r>
            <a:endParaRPr lang="en-US" sz="1200" i="1" u="none" dirty="0"/>
          </a:p>
          <a:p>
            <a:pPr>
              <a:spcBef>
                <a:spcPts val="0"/>
              </a:spcBef>
              <a:spcAft>
                <a:spcPts val="300"/>
              </a:spcAft>
            </a:pPr>
            <a:r>
              <a:rPr lang="en-US" sz="1200" i="1" u="none" dirty="0"/>
              <a:t>Total elongation not very relevant !</a:t>
            </a:r>
          </a:p>
        </p:txBody>
      </p:sp>
      <p:cxnSp>
        <p:nvCxnSpPr>
          <p:cNvPr id="387132" name="AutoShape 60"/>
          <p:cNvCxnSpPr>
            <a:cxnSpLocks noChangeShapeType="1"/>
          </p:cNvCxnSpPr>
          <p:nvPr/>
        </p:nvCxnSpPr>
        <p:spPr bwMode="auto">
          <a:xfrm rot="16200000" flipH="1">
            <a:off x="678016" y="4313302"/>
            <a:ext cx="2154127" cy="258369"/>
          </a:xfrm>
          <a:prstGeom prst="bentConnector3">
            <a:avLst>
              <a:gd name="adj1" fmla="val 99408"/>
            </a:avLst>
          </a:prstGeom>
          <a:noFill/>
          <a:ln w="28575">
            <a:solidFill>
              <a:srgbClr val="F2A600"/>
            </a:solidFill>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7133" name="Text Box 61"/>
          <p:cNvSpPr txBox="1">
            <a:spLocks noChangeArrowheads="1"/>
          </p:cNvSpPr>
          <p:nvPr/>
        </p:nvSpPr>
        <p:spPr bwMode="auto">
          <a:xfrm>
            <a:off x="1882052" y="5255403"/>
            <a:ext cx="3509081" cy="530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spcAft>
                <a:spcPts val="300"/>
              </a:spcAft>
            </a:pPr>
            <a:r>
              <a:rPr lang="en-US" sz="1200" i="1" u="none" dirty="0"/>
              <a:t>Strain hardening coefficient : formability </a:t>
            </a:r>
            <a:r>
              <a:rPr lang="en-US" sz="1200" i="1" u="none" dirty="0">
                <a:sym typeface="Symbol" pitchFamily="18" charset="2"/>
              </a:rPr>
              <a:t> if </a:t>
            </a:r>
            <a:r>
              <a:rPr lang="en-US" sz="1200" i="1" u="none" dirty="0">
                <a:solidFill>
                  <a:srgbClr val="FF0000"/>
                </a:solidFill>
                <a:sym typeface="Symbol" pitchFamily="18" charset="2"/>
              </a:rPr>
              <a:t>n</a:t>
            </a:r>
            <a:r>
              <a:rPr lang="en-US" sz="1200" i="1" u="none" dirty="0">
                <a:sym typeface="Symbol" pitchFamily="18" charset="2"/>
              </a:rPr>
              <a:t> </a:t>
            </a:r>
          </a:p>
          <a:p>
            <a:pPr>
              <a:spcBef>
                <a:spcPts val="0"/>
              </a:spcBef>
              <a:spcAft>
                <a:spcPts val="300"/>
              </a:spcAft>
            </a:pPr>
            <a:r>
              <a:rPr lang="en-US" altLang="zh-CN" sz="1200" i="1" u="none" dirty="0">
                <a:ea typeface="SimSun" pitchFamily="2" charset="-122"/>
              </a:rPr>
              <a:t>Bi axial deformation :</a:t>
            </a:r>
            <a:r>
              <a:rPr lang="en-US" altLang="zh-CN" i="1" u="none" dirty="0" err="1">
                <a:latin typeface="Symbol" pitchFamily="18" charset="2"/>
                <a:ea typeface="SimSun" pitchFamily="2" charset="-122"/>
              </a:rPr>
              <a:t>e</a:t>
            </a:r>
            <a:r>
              <a:rPr lang="en-US" altLang="zh-CN" sz="1200" i="1" u="none" baseline="-25000" dirty="0" err="1">
                <a:ea typeface="SimSun" pitchFamily="2" charset="-122"/>
              </a:rPr>
              <a:t>max</a:t>
            </a:r>
            <a:r>
              <a:rPr lang="en-US" altLang="zh-CN" sz="1200" i="1" u="none" dirty="0">
                <a:ea typeface="SimSun" pitchFamily="2" charset="-122"/>
              </a:rPr>
              <a:t> varies like 4/11(2</a:t>
            </a:r>
            <a:r>
              <a:rPr lang="en-US" altLang="zh-CN" sz="1200" i="1" u="none" dirty="0">
                <a:solidFill>
                  <a:srgbClr val="FF0000"/>
                </a:solidFill>
                <a:ea typeface="SimSun" pitchFamily="2" charset="-122"/>
              </a:rPr>
              <a:t>n</a:t>
            </a:r>
            <a:r>
              <a:rPr lang="en-US" altLang="zh-CN" sz="1200" i="1" u="none" dirty="0">
                <a:ea typeface="SimSun" pitchFamily="2" charset="-122"/>
              </a:rPr>
              <a:t>+1) </a:t>
            </a:r>
            <a:endParaRPr lang="en-US" sz="1200" i="1" u="none" dirty="0"/>
          </a:p>
        </p:txBody>
      </p:sp>
      <p:pic>
        <p:nvPicPr>
          <p:cNvPr id="387134"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r="38136" b="4910"/>
          <a:stretch>
            <a:fillRect/>
          </a:stretch>
        </p:blipFill>
        <p:spPr bwMode="auto">
          <a:xfrm>
            <a:off x="5559506" y="2753979"/>
            <a:ext cx="3455988"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7130" name="AutoShape 58"/>
          <p:cNvCxnSpPr>
            <a:cxnSpLocks noChangeShapeType="1"/>
          </p:cNvCxnSpPr>
          <p:nvPr/>
        </p:nvCxnSpPr>
        <p:spPr bwMode="auto">
          <a:xfrm>
            <a:off x="2645937" y="2807478"/>
            <a:ext cx="2320139" cy="621522"/>
          </a:xfrm>
          <a:prstGeom prst="bentConnector3">
            <a:avLst>
              <a:gd name="adj1" fmla="val 79"/>
            </a:avLst>
          </a:prstGeom>
          <a:noFill/>
          <a:ln w="28575">
            <a:solidFill>
              <a:srgbClr val="F2A600"/>
            </a:solidFill>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cteur droit 4"/>
          <p:cNvCxnSpPr/>
          <p:nvPr/>
        </p:nvCxnSpPr>
        <p:spPr>
          <a:xfrm>
            <a:off x="5508625" y="4574637"/>
            <a:ext cx="33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4943620" y="2525719"/>
            <a:ext cx="547685" cy="910063"/>
          </a:xfrm>
          <a:prstGeom prst="line">
            <a:avLst/>
          </a:prstGeom>
          <a:noFill/>
          <a:ln w="28575">
            <a:solidFill>
              <a:srgbClr val="F2A600"/>
            </a:solidFill>
            <a:miter lim="800000"/>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a:xfrm>
            <a:off x="620099" y="1653245"/>
            <a:ext cx="1261953" cy="276999"/>
          </a:xfrm>
          <a:prstGeom prst="rect">
            <a:avLst/>
          </a:prstGeom>
        </p:spPr>
        <p:txBody>
          <a:bodyPr wrap="square">
            <a:spAutoFit/>
          </a:bodyPr>
          <a:lstStyle/>
          <a:p>
            <a:pPr>
              <a:spcBef>
                <a:spcPts val="0"/>
              </a:spcBef>
              <a:spcAft>
                <a:spcPts val="300"/>
              </a:spcAft>
            </a:pPr>
            <a:r>
              <a:rPr lang="en-US" sz="1200" i="1" u="none" dirty="0" smtClean="0"/>
              <a:t>Small grains</a:t>
            </a:r>
            <a:endParaRPr lang="fr-FR" sz="1200" dirty="0"/>
          </a:p>
        </p:txBody>
      </p:sp>
      <p:sp>
        <p:nvSpPr>
          <p:cNvPr id="33" name="Rectangle 32"/>
          <p:cNvSpPr/>
          <p:nvPr/>
        </p:nvSpPr>
        <p:spPr>
          <a:xfrm>
            <a:off x="814578" y="4012397"/>
            <a:ext cx="900650" cy="461665"/>
          </a:xfrm>
          <a:prstGeom prst="rect">
            <a:avLst/>
          </a:prstGeom>
        </p:spPr>
        <p:txBody>
          <a:bodyPr wrap="square">
            <a:spAutoFit/>
          </a:bodyPr>
          <a:lstStyle/>
          <a:p>
            <a:pPr>
              <a:spcBef>
                <a:spcPts val="0"/>
              </a:spcBef>
              <a:spcAft>
                <a:spcPts val="300"/>
              </a:spcAft>
            </a:pPr>
            <a:r>
              <a:rPr lang="en-US" sz="1200" i="1" u="none" dirty="0" smtClean="0"/>
              <a:t>Larger grains</a:t>
            </a:r>
            <a:endParaRPr lang="fr-FR" sz="1200" dirty="0"/>
          </a:p>
        </p:txBody>
      </p:sp>
      <p:cxnSp>
        <p:nvCxnSpPr>
          <p:cNvPr id="34" name="Connecteur droit 33"/>
          <p:cNvCxnSpPr/>
          <p:nvPr/>
        </p:nvCxnSpPr>
        <p:spPr>
          <a:xfrm flipH="1" flipV="1">
            <a:off x="1044777" y="1979610"/>
            <a:ext cx="213616" cy="451652"/>
          </a:xfrm>
          <a:prstGeom prst="line">
            <a:avLst/>
          </a:prstGeom>
          <a:noFill/>
          <a:ln w="28575">
            <a:solidFill>
              <a:srgbClr val="F2A600"/>
            </a:solidFill>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35"/>
          <p:cNvCxnSpPr/>
          <p:nvPr/>
        </p:nvCxnSpPr>
        <p:spPr>
          <a:xfrm flipH="1">
            <a:off x="1118207" y="3130905"/>
            <a:ext cx="152401" cy="897746"/>
          </a:xfrm>
          <a:prstGeom prst="line">
            <a:avLst/>
          </a:prstGeom>
          <a:noFill/>
          <a:ln w="28575">
            <a:solidFill>
              <a:srgbClr val="F2A600"/>
            </a:solidFill>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29"/>
          <p:cNvSpPr txBox="1"/>
          <p:nvPr/>
        </p:nvSpPr>
        <p:spPr>
          <a:xfrm>
            <a:off x="4805285" y="4835881"/>
            <a:ext cx="622286" cy="307777"/>
          </a:xfrm>
          <a:prstGeom prst="rect">
            <a:avLst/>
          </a:prstGeom>
          <a:noFill/>
        </p:spPr>
        <p:txBody>
          <a:bodyPr wrap="none" rtlCol="0">
            <a:spAutoFit/>
          </a:bodyPr>
          <a:lstStyle/>
          <a:p>
            <a:r>
              <a:rPr lang="fr-FR" u="none" dirty="0" err="1" smtClean="0">
                <a:solidFill>
                  <a:srgbClr val="7030A0"/>
                </a:solidFill>
              </a:rPr>
              <a:t>strain</a:t>
            </a:r>
            <a:endParaRPr lang="fr-FR" u="none" dirty="0">
              <a:solidFill>
                <a:srgbClr val="7030A0"/>
              </a:solidFill>
            </a:endParaRPr>
          </a:p>
        </p:txBody>
      </p:sp>
      <p:sp>
        <p:nvSpPr>
          <p:cNvPr id="50" name="ZoneTexte 49"/>
          <p:cNvSpPr txBox="1"/>
          <p:nvPr/>
        </p:nvSpPr>
        <p:spPr>
          <a:xfrm>
            <a:off x="101827" y="1260796"/>
            <a:ext cx="662361" cy="307777"/>
          </a:xfrm>
          <a:prstGeom prst="rect">
            <a:avLst/>
          </a:prstGeom>
          <a:noFill/>
        </p:spPr>
        <p:txBody>
          <a:bodyPr wrap="none" rtlCol="0">
            <a:spAutoFit/>
          </a:bodyPr>
          <a:lstStyle/>
          <a:p>
            <a:r>
              <a:rPr lang="fr-FR" u="none" dirty="0" smtClean="0">
                <a:solidFill>
                  <a:srgbClr val="7030A0"/>
                </a:solidFill>
              </a:rPr>
              <a:t>stress</a:t>
            </a:r>
            <a:endParaRPr lang="fr-FR" u="none" dirty="0">
              <a:solidFill>
                <a:srgbClr val="7030A0"/>
              </a:solidFill>
            </a:endParaRPr>
          </a:p>
        </p:txBody>
      </p:sp>
      <p:sp>
        <p:nvSpPr>
          <p:cNvPr id="53" name="Text Box 54"/>
          <p:cNvSpPr txBox="1">
            <a:spLocks noChangeArrowheads="1"/>
          </p:cNvSpPr>
          <p:nvPr/>
        </p:nvSpPr>
        <p:spPr bwMode="auto">
          <a:xfrm>
            <a:off x="1438981" y="2951097"/>
            <a:ext cx="896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u="none" dirty="0">
                <a:solidFill>
                  <a:schemeClr val="tx1"/>
                </a:solidFill>
                <a:latin typeface="Symbol" pitchFamily="18" charset="2"/>
                <a:ea typeface="SimSun" pitchFamily="2" charset="-122"/>
                <a:cs typeface="Times New Roman" pitchFamily="18" charset="0"/>
              </a:rPr>
              <a:t>s</a:t>
            </a:r>
            <a:r>
              <a:rPr lang="en-US" altLang="zh-CN" sz="1600" u="none" dirty="0">
                <a:solidFill>
                  <a:schemeClr val="tx1"/>
                </a:solidFill>
                <a:latin typeface="Symbol" pitchFamily="18" charset="2"/>
                <a:ea typeface="SimSun" pitchFamily="2" charset="-122"/>
                <a:cs typeface="Times New Roman" pitchFamily="18" charset="0"/>
              </a:rPr>
              <a:t> ~ </a:t>
            </a:r>
            <a:r>
              <a:rPr lang="en-US" altLang="zh-CN" sz="2000" u="none" dirty="0">
                <a:solidFill>
                  <a:schemeClr val="tx1"/>
                </a:solidFill>
                <a:ea typeface="SimSun" pitchFamily="2" charset="-122"/>
                <a:cs typeface="Times New Roman" pitchFamily="18" charset="0"/>
              </a:rPr>
              <a:t>K</a:t>
            </a:r>
            <a:r>
              <a:rPr lang="en-US" altLang="zh-CN" sz="1800" u="none" dirty="0">
                <a:solidFill>
                  <a:schemeClr val="tx1"/>
                </a:solidFill>
                <a:latin typeface="Symbol" pitchFamily="18" charset="2"/>
                <a:ea typeface="SimSun" pitchFamily="2" charset="-122"/>
                <a:cs typeface="Times New Roman" pitchFamily="18" charset="0"/>
              </a:rPr>
              <a:t>e</a:t>
            </a:r>
            <a:r>
              <a:rPr lang="en-US" altLang="zh-CN" sz="1800" u="none" baseline="30000" dirty="0">
                <a:solidFill>
                  <a:srgbClr val="FF0000"/>
                </a:solidFill>
                <a:ea typeface="SimSun" pitchFamily="2" charset="-122"/>
                <a:cs typeface="Times New Roman" pitchFamily="18" charset="0"/>
              </a:rPr>
              <a:t>n</a:t>
            </a:r>
            <a:endParaRPr lang="en-US" sz="1600" u="none" baseline="30000" dirty="0">
              <a:solidFill>
                <a:srgbClr val="FF0000"/>
              </a:solidFill>
              <a:ea typeface="SimSun" pitchFamily="2" charset="-122"/>
              <a:cs typeface="Times New Roman" pitchFamily="18" charset="0"/>
            </a:endParaRPr>
          </a:p>
        </p:txBody>
      </p:sp>
      <p:pic>
        <p:nvPicPr>
          <p:cNvPr id="387106" name="Image 387105"/>
          <p:cNvPicPr>
            <a:picLocks noChangeAspect="1"/>
          </p:cNvPicPr>
          <p:nvPr/>
        </p:nvPicPr>
        <p:blipFill rotWithShape="1">
          <a:blip r:embed="rId5">
            <a:extLst>
              <a:ext uri="{28A0092B-C50C-407E-A947-70E740481C1C}">
                <a14:useLocalDpi xmlns:a14="http://schemas.microsoft.com/office/drawing/2010/main" val="0"/>
              </a:ext>
            </a:extLst>
          </a:blip>
          <a:srcRect t="4485" b="15727"/>
          <a:stretch/>
        </p:blipFill>
        <p:spPr>
          <a:xfrm rot="5400000">
            <a:off x="5826104" y="3518243"/>
            <a:ext cx="2619375" cy="1497153"/>
          </a:xfrm>
          <a:prstGeom prst="rect">
            <a:avLst/>
          </a:prstGeom>
          <a:ln>
            <a:solidFill>
              <a:srgbClr val="FF0000"/>
            </a:solidFill>
          </a:ln>
        </p:spPr>
      </p:pic>
      <p:sp>
        <p:nvSpPr>
          <p:cNvPr id="41" name="Rectangle 57"/>
          <p:cNvSpPr>
            <a:spLocks noChangeArrowheads="1"/>
          </p:cNvSpPr>
          <p:nvPr/>
        </p:nvSpPr>
        <p:spPr bwMode="auto">
          <a:xfrm>
            <a:off x="256894" y="5967634"/>
            <a:ext cx="7760511" cy="60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11200" lvl="1" indent="-360363" eaLnBrk="0" hangingPunct="0">
              <a:spcAft>
                <a:spcPts val="600"/>
              </a:spcAft>
              <a:buSzPct val="90000"/>
              <a:buBlip>
                <a:blip r:embed="rId3"/>
              </a:buBlip>
            </a:pPr>
            <a:r>
              <a:rPr lang="en-US" u="none" dirty="0">
                <a:latin typeface="+mn-lt"/>
                <a:cs typeface="+mn-cs"/>
              </a:rPr>
              <a:t>M</a:t>
            </a:r>
            <a:r>
              <a:rPr lang="en-US" u="none" dirty="0" smtClean="0">
                <a:latin typeface="+mn-lt"/>
                <a:cs typeface="+mn-cs"/>
              </a:rPr>
              <a:t>etallurgical </a:t>
            </a:r>
            <a:r>
              <a:rPr lang="en-US" u="none" dirty="0">
                <a:latin typeface="+mn-lt"/>
                <a:cs typeface="+mn-cs"/>
              </a:rPr>
              <a:t>point of view : smaller grains are </a:t>
            </a:r>
            <a:r>
              <a:rPr lang="en-US" u="none" dirty="0" smtClean="0">
                <a:latin typeface="+mn-lt"/>
                <a:cs typeface="+mn-cs"/>
              </a:rPr>
              <a:t>better</a:t>
            </a:r>
          </a:p>
          <a:p>
            <a:pPr marL="711200" lvl="1" indent="-360363" eaLnBrk="0" hangingPunct="0">
              <a:spcAft>
                <a:spcPts val="600"/>
              </a:spcAft>
              <a:buSzPct val="90000"/>
              <a:buBlip>
                <a:blip r:embed="rId3"/>
              </a:buBlip>
            </a:pPr>
            <a:r>
              <a:rPr lang="en-US" u="none" dirty="0" smtClean="0"/>
              <a:t>SC </a:t>
            </a:r>
            <a:r>
              <a:rPr lang="en-US" u="none" dirty="0"/>
              <a:t>point of view : </a:t>
            </a:r>
            <a:r>
              <a:rPr lang="en-US" u="none" dirty="0" smtClean="0"/>
              <a:t>larger </a:t>
            </a:r>
            <a:r>
              <a:rPr lang="en-US" u="none" dirty="0"/>
              <a:t>grains are better</a:t>
            </a:r>
          </a:p>
        </p:txBody>
      </p:sp>
      <p:sp>
        <p:nvSpPr>
          <p:cNvPr id="42" name="Rectangle 41"/>
          <p:cNvSpPr/>
          <p:nvPr/>
        </p:nvSpPr>
        <p:spPr>
          <a:xfrm>
            <a:off x="5359314" y="5853614"/>
            <a:ext cx="3526700" cy="830997"/>
          </a:xfrm>
          <a:prstGeom prst="rect">
            <a:avLst/>
          </a:prstGeom>
          <a:solidFill>
            <a:schemeClr val="bg1"/>
          </a:solidFill>
          <a:ln>
            <a:solidFill>
              <a:srgbClr val="FF0000"/>
            </a:solidFill>
          </a:ln>
        </p:spPr>
        <p:txBody>
          <a:bodyPr wrap="square">
            <a:spAutoFit/>
          </a:bodyPr>
          <a:lstStyle/>
          <a:p>
            <a:r>
              <a:rPr lang="en-US" sz="1800" u="none" dirty="0" smtClean="0">
                <a:solidFill>
                  <a:srgbClr val="FF0000"/>
                </a:solidFill>
              </a:rPr>
              <a:t>Trade-off</a:t>
            </a:r>
            <a:r>
              <a:rPr lang="en-US" sz="1200" dirty="0"/>
              <a:t>:  </a:t>
            </a:r>
            <a:r>
              <a:rPr lang="en-US" sz="1800" u="none" dirty="0">
                <a:solidFill>
                  <a:srgbClr val="FF0000"/>
                </a:solidFill>
              </a:rPr>
              <a:t>ASTM #5 </a:t>
            </a:r>
            <a:r>
              <a:rPr lang="en-US" sz="1800" u="none" dirty="0" smtClean="0">
                <a:solidFill>
                  <a:srgbClr val="FF0000"/>
                </a:solidFill>
              </a:rPr>
              <a:t>(64 µm) </a:t>
            </a:r>
            <a:r>
              <a:rPr lang="en-US" sz="1800" u="none" dirty="0">
                <a:solidFill>
                  <a:srgbClr val="FF0000"/>
                </a:solidFill>
              </a:rPr>
              <a:t>or ASTM #4 </a:t>
            </a:r>
            <a:r>
              <a:rPr lang="en-US" sz="1800" u="none" dirty="0" smtClean="0">
                <a:solidFill>
                  <a:srgbClr val="FF0000"/>
                </a:solidFill>
              </a:rPr>
              <a:t>(90 µ</a:t>
            </a:r>
            <a:r>
              <a:rPr lang="en-US" sz="1800" i="1" u="none" dirty="0" smtClean="0">
                <a:solidFill>
                  <a:srgbClr val="FF0000"/>
                </a:solidFill>
              </a:rPr>
              <a:t>m) </a:t>
            </a:r>
            <a:r>
              <a:rPr lang="en-US" sz="1200" i="1" u="none" dirty="0">
                <a:latin typeface="+mn-lt"/>
                <a:cs typeface="+mn-cs"/>
              </a:rPr>
              <a:t>(uniform grain size is more important than the actual size)</a:t>
            </a:r>
            <a:endParaRPr lang="fr-FR" sz="1200" i="1" u="none" dirty="0">
              <a:latin typeface="+mn-lt"/>
              <a:cs typeface="+mn-cs"/>
            </a:endParaRPr>
          </a:p>
        </p:txBody>
      </p:sp>
      <p:sp>
        <p:nvSpPr>
          <p:cNvPr id="38" name="Rectangle 37"/>
          <p:cNvSpPr/>
          <p:nvPr/>
        </p:nvSpPr>
        <p:spPr>
          <a:xfrm>
            <a:off x="1735060" y="2250606"/>
            <a:ext cx="1261953" cy="276999"/>
          </a:xfrm>
          <a:prstGeom prst="rect">
            <a:avLst/>
          </a:prstGeom>
          <a:ln>
            <a:solidFill>
              <a:schemeClr val="tx1"/>
            </a:solidFill>
            <a:prstDash val="sysDot"/>
          </a:ln>
        </p:spPr>
        <p:txBody>
          <a:bodyPr wrap="square">
            <a:spAutoFit/>
          </a:bodyPr>
          <a:lstStyle/>
          <a:p>
            <a:pPr>
              <a:spcBef>
                <a:spcPts val="0"/>
              </a:spcBef>
              <a:spcAft>
                <a:spcPts val="300"/>
              </a:spcAft>
            </a:pPr>
            <a:r>
              <a:rPr lang="en-US" sz="1200" i="1" u="none" dirty="0" smtClean="0"/>
              <a:t>Poor forming</a:t>
            </a:r>
            <a:endParaRPr lang="fr-FR" sz="1200" dirty="0"/>
          </a:p>
        </p:txBody>
      </p:sp>
      <p:cxnSp>
        <p:nvCxnSpPr>
          <p:cNvPr id="39" name="Connecteur droit 38"/>
          <p:cNvCxnSpPr/>
          <p:nvPr/>
        </p:nvCxnSpPr>
        <p:spPr>
          <a:xfrm flipV="1">
            <a:off x="1316712" y="2488825"/>
            <a:ext cx="387896" cy="377818"/>
          </a:xfrm>
          <a:prstGeom prst="line">
            <a:avLst/>
          </a:prstGeom>
          <a:noFill/>
          <a:ln w="28575">
            <a:solidFill>
              <a:srgbClr val="F2A600"/>
            </a:solidFill>
            <a:prstDash val="sysDot"/>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21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7106"/>
                                        </p:tgtEl>
                                        <p:attrNameLst>
                                          <p:attrName>style.visibility</p:attrName>
                                        </p:attrNameLst>
                                      </p:cBhvr>
                                      <p:to>
                                        <p:strVal val="visible"/>
                                      </p:to>
                                    </p:set>
                                    <p:anim calcmode="lin" valueType="num">
                                      <p:cBhvr>
                                        <p:cTn id="7" dur="500" fill="hold"/>
                                        <p:tgtEl>
                                          <p:spTgt spid="387106"/>
                                        </p:tgtEl>
                                        <p:attrNameLst>
                                          <p:attrName>ppt_w</p:attrName>
                                        </p:attrNameLst>
                                      </p:cBhvr>
                                      <p:tavLst>
                                        <p:tav tm="0">
                                          <p:val>
                                            <p:fltVal val="0"/>
                                          </p:val>
                                        </p:tav>
                                        <p:tav tm="100000">
                                          <p:val>
                                            <p:strVal val="#ppt_w"/>
                                          </p:val>
                                        </p:tav>
                                      </p:tavLst>
                                    </p:anim>
                                    <p:anim calcmode="lin" valueType="num">
                                      <p:cBhvr>
                                        <p:cTn id="8" dur="500" fill="hold"/>
                                        <p:tgtEl>
                                          <p:spTgt spid="387106"/>
                                        </p:tgtEl>
                                        <p:attrNameLst>
                                          <p:attrName>ppt_h</p:attrName>
                                        </p:attrNameLst>
                                      </p:cBhvr>
                                      <p:tavLst>
                                        <p:tav tm="0">
                                          <p:val>
                                            <p:fltVal val="0"/>
                                          </p:val>
                                        </p:tav>
                                        <p:tav tm="100000">
                                          <p:val>
                                            <p:strVal val="#ppt_h"/>
                                          </p:val>
                                        </p:tav>
                                      </p:tavLst>
                                    </p:anim>
                                    <p:animEffect transition="in" filter="fade">
                                      <p:cBhvr>
                                        <p:cTn id="9" dur="500"/>
                                        <p:tgtEl>
                                          <p:spTgt spid="387106"/>
                                        </p:tgtEl>
                                      </p:cBhvr>
                                    </p:animEffect>
                                  </p:childTnLst>
                                </p:cTn>
                              </p:par>
                            </p:childTnLst>
                          </p:cTn>
                        </p:par>
                        <p:par>
                          <p:cTn id="10" fill="hold">
                            <p:stCondLst>
                              <p:cond delay="500"/>
                            </p:stCondLst>
                            <p:childTnLst>
                              <p:par>
                                <p:cTn id="11" presetID="10" presetClass="exit" presetSubtype="0" fill="hold" nodeType="afterEffect">
                                  <p:stCondLst>
                                    <p:cond delay="2500"/>
                                  </p:stCondLst>
                                  <p:childTnLst>
                                    <p:animEffect transition="out" filter="fade">
                                      <p:cBhvr>
                                        <p:cTn id="12" dur="500"/>
                                        <p:tgtEl>
                                          <p:spTgt spid="387106"/>
                                        </p:tgtEl>
                                      </p:cBhvr>
                                    </p:animEffect>
                                    <p:set>
                                      <p:cBhvr>
                                        <p:cTn id="13" dur="1" fill="hold">
                                          <p:stCondLst>
                                            <p:cond delay="499"/>
                                          </p:stCondLst>
                                        </p:cTn>
                                        <p:tgtEl>
                                          <p:spTgt spid="387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38018" y="1076601"/>
            <a:ext cx="2360726" cy="453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flipH="1" flipV="1">
            <a:off x="810874" y="1000050"/>
            <a:ext cx="3147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8"/>
          <p:cNvSpPr>
            <a:spLocks noGrp="1"/>
          </p:cNvSpPr>
          <p:nvPr>
            <p:ph type="title"/>
          </p:nvPr>
        </p:nvSpPr>
        <p:spPr/>
        <p:txBody>
          <a:bodyPr/>
          <a:lstStyle/>
          <a:p>
            <a:pPr algn="ctr"/>
            <a:r>
              <a:rPr lang="en-US" dirty="0" smtClean="0"/>
              <a:t> Large grain forming</a:t>
            </a:r>
            <a:endParaRPr lang="en-US" dirty="0"/>
          </a:p>
        </p:txBody>
      </p:sp>
      <p:sp>
        <p:nvSpPr>
          <p:cNvPr id="5" name="Rectangle 10"/>
          <p:cNvSpPr>
            <a:spLocks noChangeArrowheads="1"/>
          </p:cNvSpPr>
          <p:nvPr/>
        </p:nvSpPr>
        <p:spPr bwMode="auto">
          <a:xfrm>
            <a:off x="7746269" y="5645904"/>
            <a:ext cx="1142533" cy="276999"/>
          </a:xfrm>
          <a:prstGeom prst="rect">
            <a:avLst/>
          </a:prstGeom>
          <a:solidFill>
            <a:schemeClr val="bg1"/>
          </a:solidFill>
          <a:ln>
            <a:noFill/>
          </a:ln>
          <a:effectLst/>
          <a:extLst/>
        </p:spPr>
        <p:txBody>
          <a:bodyPr wrap="square">
            <a:spAutoFit/>
          </a:bodyPr>
          <a:lstStyle/>
          <a:p>
            <a:pPr algn="ctr" eaLnBrk="0" hangingPunct="0"/>
            <a:r>
              <a:rPr lang="en-US" sz="1200" i="1" u="none" dirty="0" smtClean="0">
                <a:solidFill>
                  <a:srgbClr val="0000FF"/>
                </a:solidFill>
                <a:latin typeface="Arial" charset="0"/>
                <a:cs typeface="+mn-cs"/>
              </a:rPr>
              <a:t>[Singer, 2008]</a:t>
            </a:r>
            <a:endParaRPr lang="en-US" sz="1200" i="1" u="none" dirty="0">
              <a:solidFill>
                <a:srgbClr val="0000FF"/>
              </a:solidFill>
              <a:latin typeface="Arial" charset="0"/>
              <a:cs typeface="+mn-cs"/>
            </a:endParaRPr>
          </a:p>
        </p:txBody>
      </p:sp>
      <p:grpSp>
        <p:nvGrpSpPr>
          <p:cNvPr id="2" name="Groupe 1"/>
          <p:cNvGrpSpPr/>
          <p:nvPr/>
        </p:nvGrpSpPr>
        <p:grpSpPr>
          <a:xfrm>
            <a:off x="3609491" y="2396908"/>
            <a:ext cx="2592462" cy="1738432"/>
            <a:chOff x="5364089" y="2852936"/>
            <a:chExt cx="2592462" cy="1738432"/>
          </a:xfrm>
        </p:grpSpPr>
        <p:pic>
          <p:nvPicPr>
            <p:cNvPr id="15" name="Picture 9" descr="DSC00011"/>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bwMode="auto">
            <a:xfrm>
              <a:off x="5364089" y="3010396"/>
              <a:ext cx="2592462" cy="158097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avec flèche 16"/>
            <p:cNvCxnSpPr/>
            <p:nvPr/>
          </p:nvCxnSpPr>
          <p:spPr>
            <a:xfrm>
              <a:off x="5580112" y="2852936"/>
              <a:ext cx="36004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5508104" y="4149080"/>
              <a:ext cx="584448"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7465947" y="4005354"/>
              <a:ext cx="346413" cy="3237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92014" y="5892497"/>
            <a:ext cx="8228820" cy="738664"/>
          </a:xfrm>
          <a:prstGeom prst="rect">
            <a:avLst/>
          </a:prstGeom>
        </p:spPr>
        <p:txBody>
          <a:bodyPr wrap="square">
            <a:spAutoFit/>
          </a:bodyPr>
          <a:lstStyle/>
          <a:p>
            <a:pPr eaLnBrk="0" hangingPunct="0">
              <a:spcAft>
                <a:spcPts val="0"/>
              </a:spcAft>
              <a:buClr>
                <a:srgbClr val="666666"/>
              </a:buClr>
              <a:buSzPct val="36000"/>
            </a:pPr>
            <a:r>
              <a:rPr lang="en-US" b="1" u="none" dirty="0" smtClean="0">
                <a:solidFill>
                  <a:srgbClr val="FF0000"/>
                </a:solidFill>
              </a:rPr>
              <a:t>=&gt; A </a:t>
            </a:r>
            <a:r>
              <a:rPr lang="en-US" b="1" u="none" dirty="0">
                <a:solidFill>
                  <a:srgbClr val="FF0000"/>
                </a:solidFill>
              </a:rPr>
              <a:t>whole new industrial process </a:t>
            </a:r>
            <a:r>
              <a:rPr lang="en-US" b="1" u="none" dirty="0" smtClean="0">
                <a:solidFill>
                  <a:srgbClr val="FF0000"/>
                </a:solidFill>
              </a:rPr>
              <a:t>needs </a:t>
            </a:r>
            <a:r>
              <a:rPr lang="en-US" b="1" u="none" dirty="0">
                <a:solidFill>
                  <a:srgbClr val="FF0000"/>
                </a:solidFill>
              </a:rPr>
              <a:t>to be </a:t>
            </a:r>
            <a:r>
              <a:rPr lang="en-US" b="1" u="none" dirty="0" smtClean="0">
                <a:solidFill>
                  <a:srgbClr val="FF0000"/>
                </a:solidFill>
              </a:rPr>
              <a:t>developed</a:t>
            </a:r>
          </a:p>
          <a:p>
            <a:pPr eaLnBrk="0" hangingPunct="0">
              <a:spcAft>
                <a:spcPts val="0"/>
              </a:spcAft>
              <a:buClr>
                <a:srgbClr val="666666"/>
              </a:buClr>
              <a:buSzPct val="36000"/>
            </a:pPr>
            <a:r>
              <a:rPr lang="en-US" b="1" u="none" dirty="0">
                <a:solidFill>
                  <a:srgbClr val="FF0000"/>
                </a:solidFill>
              </a:rPr>
              <a:t>=&gt; </a:t>
            </a:r>
            <a:r>
              <a:rPr lang="en-US" b="1" u="none" dirty="0" smtClean="0">
                <a:solidFill>
                  <a:srgbClr val="FF0000"/>
                </a:solidFill>
              </a:rPr>
              <a:t>More steps at cavity fabrication, more risks, fabrication cost not fully assessed at the industrial level</a:t>
            </a:r>
            <a:endParaRPr lang="en-US" b="1" u="none" dirty="0">
              <a:solidFill>
                <a:srgbClr val="FF0000"/>
              </a:solidFill>
            </a:endParaRPr>
          </a:p>
        </p:txBody>
      </p:sp>
      <p:grpSp>
        <p:nvGrpSpPr>
          <p:cNvPr id="6" name="Groupe 5"/>
          <p:cNvGrpSpPr/>
          <p:nvPr/>
        </p:nvGrpSpPr>
        <p:grpSpPr>
          <a:xfrm>
            <a:off x="4045730" y="1520531"/>
            <a:ext cx="2592288" cy="1008835"/>
            <a:chOff x="2908942" y="1148074"/>
            <a:chExt cx="2592288" cy="1008835"/>
          </a:xfrm>
        </p:grpSpPr>
        <p:pic>
          <p:nvPicPr>
            <p:cNvPr id="4403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249" b="9185"/>
            <a:stretch/>
          </p:blipFill>
          <p:spPr bwMode="auto">
            <a:xfrm>
              <a:off x="2908942" y="1148074"/>
              <a:ext cx="2592288" cy="95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Connecteur droit avec flèche 30"/>
            <p:cNvCxnSpPr/>
            <p:nvPr/>
          </p:nvCxnSpPr>
          <p:spPr>
            <a:xfrm flipH="1" flipV="1">
              <a:off x="4910859" y="1614110"/>
              <a:ext cx="523468" cy="3735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3253136" y="1580844"/>
              <a:ext cx="240107" cy="5760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69" r="2852"/>
          <a:stretch/>
        </p:blipFill>
        <p:spPr bwMode="auto">
          <a:xfrm>
            <a:off x="3016908" y="4103964"/>
            <a:ext cx="2273432" cy="15228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6"/>
          <p:cNvSpPr txBox="1">
            <a:spLocks noChangeArrowheads="1"/>
          </p:cNvSpPr>
          <p:nvPr/>
        </p:nvSpPr>
        <p:spPr bwMode="auto">
          <a:xfrm>
            <a:off x="392014" y="1579554"/>
            <a:ext cx="2851025" cy="285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eaLnBrk="0" hangingPunct="0">
              <a:lnSpc>
                <a:spcPct val="130000"/>
              </a:lnSpc>
              <a:buSzPct val="90000"/>
              <a:buBlip>
                <a:blip r:embed="rId8"/>
              </a:buBlip>
            </a:pPr>
            <a:r>
              <a:rPr lang="en-US" sz="1600" u="none" dirty="0" smtClean="0">
                <a:solidFill>
                  <a:prstClr val="black"/>
                </a:solidFill>
                <a:latin typeface="Arial"/>
              </a:rPr>
              <a:t>Better crystalline quality</a:t>
            </a:r>
          </a:p>
          <a:p>
            <a:pPr marL="360363" lvl="1" indent="-360363" eaLnBrk="0" hangingPunct="0">
              <a:lnSpc>
                <a:spcPct val="130000"/>
              </a:lnSpc>
              <a:buSzPct val="90000"/>
              <a:buBlip>
                <a:blip r:embed="rId8"/>
              </a:buBlip>
            </a:pPr>
            <a:r>
              <a:rPr lang="en-US" sz="1600" u="none" dirty="0" smtClean="0">
                <a:solidFill>
                  <a:prstClr val="black"/>
                </a:solidFill>
                <a:latin typeface="Arial"/>
              </a:rPr>
              <a:t>Cost saving</a:t>
            </a:r>
          </a:p>
          <a:p>
            <a:pPr marL="357188" lvl="1" indent="-238125" eaLnBrk="0" hangingPunct="0">
              <a:spcAft>
                <a:spcPts val="0"/>
              </a:spcAft>
              <a:buClr>
                <a:srgbClr val="666666"/>
              </a:buClr>
              <a:buSzPct val="36000"/>
              <a:buBlip>
                <a:blip r:embed="rId9"/>
              </a:buBlip>
            </a:pPr>
            <a:r>
              <a:rPr lang="en-US" u="none" dirty="0" smtClean="0">
                <a:solidFill>
                  <a:srgbClr val="666666"/>
                </a:solidFill>
                <a:latin typeface="Arial"/>
              </a:rPr>
              <a:t>Sheet fabrication: less steps</a:t>
            </a:r>
          </a:p>
          <a:p>
            <a:pPr marL="357188" lvl="1" indent="-238125" eaLnBrk="0" hangingPunct="0">
              <a:spcAft>
                <a:spcPts val="0"/>
              </a:spcAft>
              <a:buClr>
                <a:srgbClr val="666666"/>
              </a:buClr>
              <a:buSzPct val="36000"/>
              <a:buBlip>
                <a:blip r:embed="rId9"/>
              </a:buBlip>
            </a:pPr>
            <a:r>
              <a:rPr lang="en-US" u="none" dirty="0" smtClean="0">
                <a:solidFill>
                  <a:srgbClr val="666666"/>
                </a:solidFill>
                <a:latin typeface="Arial"/>
              </a:rPr>
              <a:t>Weight saving </a:t>
            </a:r>
            <a:r>
              <a:rPr lang="en-US" sz="1200" u="none" dirty="0" smtClean="0">
                <a:solidFill>
                  <a:srgbClr val="666666"/>
                </a:solidFill>
                <a:latin typeface="Arial"/>
              </a:rPr>
              <a:t>(sheet corners)</a:t>
            </a:r>
            <a:endParaRPr lang="en-US" u="none" dirty="0">
              <a:solidFill>
                <a:srgbClr val="666666"/>
              </a:solidFill>
              <a:latin typeface="Arial"/>
            </a:endParaRPr>
          </a:p>
          <a:p>
            <a:r>
              <a:rPr lang="en-US" u="none" dirty="0" smtClean="0">
                <a:solidFill>
                  <a:prstClr val="black"/>
                </a:solidFill>
              </a:rPr>
              <a:t> </a:t>
            </a:r>
            <a:r>
              <a:rPr lang="en-US" sz="2000" u="none" dirty="0">
                <a:solidFill>
                  <a:srgbClr val="FF0000"/>
                </a:solidFill>
              </a:rPr>
              <a:t>But….</a:t>
            </a:r>
            <a:endParaRPr lang="en-US" sz="1200" dirty="0"/>
          </a:p>
          <a:p>
            <a:pPr marL="360363" lvl="1" indent="-360363" eaLnBrk="0" hangingPunct="0">
              <a:lnSpc>
                <a:spcPct val="130000"/>
              </a:lnSpc>
              <a:buClr>
                <a:srgbClr val="666666"/>
              </a:buClr>
              <a:buSzPct val="90000"/>
              <a:buBlip>
                <a:blip r:embed="rId8"/>
              </a:buBlip>
            </a:pPr>
            <a:r>
              <a:rPr lang="en-US" sz="1600" u="none" dirty="0" smtClean="0">
                <a:solidFill>
                  <a:prstClr val="black"/>
                </a:solidFill>
                <a:latin typeface="Arial"/>
              </a:rPr>
              <a:t>Non </a:t>
            </a:r>
            <a:r>
              <a:rPr lang="en-US" sz="1600" u="none" dirty="0">
                <a:solidFill>
                  <a:prstClr val="black"/>
                </a:solidFill>
                <a:latin typeface="Arial"/>
              </a:rPr>
              <a:t>uniform forming</a:t>
            </a:r>
          </a:p>
          <a:p>
            <a:pPr marL="357188" lvl="1" indent="-238125" eaLnBrk="0" hangingPunct="0">
              <a:spcAft>
                <a:spcPts val="0"/>
              </a:spcAft>
              <a:buClr>
                <a:srgbClr val="666666"/>
              </a:buClr>
              <a:buSzPct val="36000"/>
              <a:buBlip>
                <a:blip r:embed="rId9"/>
              </a:buBlip>
            </a:pPr>
            <a:r>
              <a:rPr lang="en-US" u="none" dirty="0">
                <a:solidFill>
                  <a:srgbClr val="666666"/>
                </a:solidFill>
                <a:latin typeface="Arial"/>
              </a:rPr>
              <a:t> </a:t>
            </a:r>
            <a:r>
              <a:rPr lang="en-US" u="none" dirty="0" smtClean="0">
                <a:solidFill>
                  <a:srgbClr val="666666"/>
                </a:solidFill>
                <a:latin typeface="Arial"/>
              </a:rPr>
              <a:t>Asymmetric </a:t>
            </a:r>
            <a:r>
              <a:rPr lang="en-US" u="none" dirty="0">
                <a:solidFill>
                  <a:srgbClr val="666666"/>
                </a:solidFill>
                <a:latin typeface="Arial"/>
              </a:rPr>
              <a:t>deformation</a:t>
            </a:r>
          </a:p>
          <a:p>
            <a:pPr marL="357188" lvl="1" indent="-238125" eaLnBrk="0" hangingPunct="0">
              <a:spcAft>
                <a:spcPts val="0"/>
              </a:spcAft>
              <a:buClr>
                <a:srgbClr val="666666"/>
              </a:buClr>
              <a:buSzPct val="36000"/>
              <a:buBlip>
                <a:blip r:embed="rId9"/>
              </a:buBlip>
            </a:pPr>
            <a:r>
              <a:rPr lang="en-US" u="none" dirty="0">
                <a:solidFill>
                  <a:srgbClr val="666666"/>
                </a:solidFill>
                <a:latin typeface="Arial"/>
              </a:rPr>
              <a:t> </a:t>
            </a:r>
            <a:r>
              <a:rPr lang="en-US" u="none" dirty="0" smtClean="0">
                <a:solidFill>
                  <a:srgbClr val="666666"/>
                </a:solidFill>
                <a:latin typeface="Arial"/>
              </a:rPr>
              <a:t>Risk </a:t>
            </a:r>
            <a:r>
              <a:rPr lang="en-US" u="none" dirty="0">
                <a:solidFill>
                  <a:srgbClr val="666666"/>
                </a:solidFill>
                <a:latin typeface="Arial"/>
              </a:rPr>
              <a:t>of tearing (irises)</a:t>
            </a:r>
          </a:p>
          <a:p>
            <a:pPr marL="357188" lvl="1" indent="-238125" eaLnBrk="0" hangingPunct="0">
              <a:spcAft>
                <a:spcPts val="0"/>
              </a:spcAft>
              <a:buClr>
                <a:srgbClr val="666666"/>
              </a:buClr>
              <a:buSzPct val="36000"/>
              <a:buBlip>
                <a:blip r:embed="rId9"/>
              </a:buBlip>
            </a:pPr>
            <a:r>
              <a:rPr lang="en-US" u="none" dirty="0">
                <a:solidFill>
                  <a:srgbClr val="666666"/>
                </a:solidFill>
                <a:latin typeface="Arial"/>
              </a:rPr>
              <a:t> </a:t>
            </a:r>
            <a:r>
              <a:rPr lang="en-US" u="none" dirty="0" smtClean="0">
                <a:solidFill>
                  <a:srgbClr val="666666"/>
                </a:solidFill>
                <a:latin typeface="Arial"/>
              </a:rPr>
              <a:t>Risk </a:t>
            </a:r>
            <a:r>
              <a:rPr lang="en-US" u="none" dirty="0">
                <a:solidFill>
                  <a:srgbClr val="666666"/>
                </a:solidFill>
                <a:latin typeface="Arial"/>
              </a:rPr>
              <a:t>of holes during welding</a:t>
            </a:r>
          </a:p>
          <a:p>
            <a:pPr marL="357188" lvl="1" indent="-238125" eaLnBrk="0" hangingPunct="0">
              <a:spcAft>
                <a:spcPts val="0"/>
              </a:spcAft>
              <a:buClr>
                <a:srgbClr val="666666"/>
              </a:buClr>
              <a:buSzPct val="36000"/>
              <a:buBlip>
                <a:blip r:embed="rId9"/>
              </a:buBlip>
            </a:pPr>
            <a:r>
              <a:rPr lang="en-US" u="none" dirty="0">
                <a:solidFill>
                  <a:srgbClr val="666666"/>
                </a:solidFill>
                <a:latin typeface="Arial"/>
              </a:rPr>
              <a:t> </a:t>
            </a:r>
            <a:r>
              <a:rPr lang="en-US" u="none" dirty="0" smtClean="0">
                <a:solidFill>
                  <a:srgbClr val="666666"/>
                </a:solidFill>
                <a:latin typeface="Arial"/>
              </a:rPr>
              <a:t>Larges </a:t>
            </a:r>
            <a:r>
              <a:rPr lang="en-US" u="none" dirty="0">
                <a:solidFill>
                  <a:srgbClr val="666666"/>
                </a:solidFill>
                <a:latin typeface="Arial"/>
              </a:rPr>
              <a:t>steps @ GB</a:t>
            </a:r>
          </a:p>
          <a:p>
            <a:pPr indent="-338137" eaLnBrk="0" hangingPunct="0">
              <a:spcAft>
                <a:spcPts val="0"/>
              </a:spcAft>
              <a:buClr>
                <a:srgbClr val="666666"/>
              </a:buClr>
              <a:buSzPct val="36000"/>
              <a:buFont typeface="Arial" pitchFamily="34" charset="0"/>
              <a:buChar char="•"/>
            </a:pPr>
            <a:endParaRPr lang="en-US" sz="900" u="none" dirty="0">
              <a:solidFill>
                <a:srgbClr val="666666"/>
              </a:solidFill>
              <a:latin typeface="Arial"/>
            </a:endParaRPr>
          </a:p>
        </p:txBody>
      </p:sp>
      <p:grpSp>
        <p:nvGrpSpPr>
          <p:cNvPr id="7" name="Groupe 6"/>
          <p:cNvGrpSpPr/>
          <p:nvPr/>
        </p:nvGrpSpPr>
        <p:grpSpPr>
          <a:xfrm>
            <a:off x="1115710" y="4276080"/>
            <a:ext cx="1979170" cy="1507346"/>
            <a:chOff x="356606" y="4010598"/>
            <a:chExt cx="2446796" cy="1834152"/>
          </a:xfrm>
        </p:grpSpPr>
        <p:pic>
          <p:nvPicPr>
            <p:cNvPr id="4403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6606" y="4010598"/>
              <a:ext cx="2446796" cy="183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Connecteur droit avec flèche 32"/>
            <p:cNvCxnSpPr/>
            <p:nvPr/>
          </p:nvCxnSpPr>
          <p:spPr>
            <a:xfrm>
              <a:off x="1693782" y="4793273"/>
              <a:ext cx="0" cy="4944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Espace réservé du pied de page 7"/>
          <p:cNvSpPr>
            <a:spLocks noGrp="1"/>
          </p:cNvSpPr>
          <p:nvPr>
            <p:ph type="ftr" sz="quarter" idx="3"/>
          </p:nvPr>
        </p:nvSpPr>
        <p:spPr/>
        <p:txBody>
          <a:body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10" name="Espace réservé du numéro de diapositive 9"/>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5</a:t>
            </a:fld>
            <a:endParaRPr lang="fr-FR" u="none" dirty="0">
              <a:latin typeface="Arial"/>
              <a:cs typeface="+mn-cs"/>
            </a:endParaRPr>
          </a:p>
        </p:txBody>
      </p:sp>
      <p:sp>
        <p:nvSpPr>
          <p:cNvPr id="11" name="Espace réservé de la date 10"/>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13504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73" y="2002760"/>
            <a:ext cx="1271225" cy="102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066570" y="1271517"/>
            <a:ext cx="556563" cy="369332"/>
          </a:xfrm>
          <a:prstGeom prst="rect">
            <a:avLst/>
          </a:prstGeom>
          <a:noFill/>
        </p:spPr>
        <p:txBody>
          <a:bodyPr wrap="none" rtlCol="0">
            <a:spAutoFit/>
          </a:bodyPr>
          <a:lstStyle/>
          <a:p>
            <a:r>
              <a:rPr lang="en-US" sz="1800" b="1" u="none" dirty="0" smtClean="0">
                <a:solidFill>
                  <a:srgbClr val="FF0000"/>
                </a:solidFill>
              </a:rPr>
              <a:t>1D:</a:t>
            </a:r>
            <a:endParaRPr lang="en-US" sz="1800" b="1" u="none" dirty="0">
              <a:solidFill>
                <a:srgbClr val="FF0000"/>
              </a:solidFill>
            </a:endParaRPr>
          </a:p>
        </p:txBody>
      </p:sp>
      <p:sp>
        <p:nvSpPr>
          <p:cNvPr id="14" name="ZoneTexte 13"/>
          <p:cNvSpPr txBox="1"/>
          <p:nvPr/>
        </p:nvSpPr>
        <p:spPr>
          <a:xfrm>
            <a:off x="533167" y="1271517"/>
            <a:ext cx="1236236" cy="369332"/>
          </a:xfrm>
          <a:prstGeom prst="rect">
            <a:avLst/>
          </a:prstGeom>
          <a:noFill/>
        </p:spPr>
        <p:txBody>
          <a:bodyPr wrap="none" rtlCol="0">
            <a:spAutoFit/>
          </a:bodyPr>
          <a:lstStyle/>
          <a:p>
            <a:r>
              <a:rPr lang="en-US" sz="1800" b="1" u="none" dirty="0" smtClean="0">
                <a:solidFill>
                  <a:srgbClr val="FF0000"/>
                </a:solidFill>
              </a:rPr>
              <a:t>Punctual:</a:t>
            </a:r>
            <a:endParaRPr lang="en-US" sz="1800" b="1" u="none" dirty="0">
              <a:solidFill>
                <a:srgbClr val="FF0000"/>
              </a:solidFill>
            </a:endParaRPr>
          </a:p>
        </p:txBody>
      </p:sp>
      <p:pic>
        <p:nvPicPr>
          <p:cNvPr id="39947" name="Picture 11" descr="Fichier:Solution solide substitution insertion 2d.sv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15673" y="3493510"/>
            <a:ext cx="1271225" cy="11051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Fichier:Solution solide substitution insertion 2d.svg">
            <a:hlinkClick r:id="rId4"/>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5673" y="5060885"/>
            <a:ext cx="1271225" cy="110516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p:nvPr/>
        </p:nvPicPr>
        <p:blipFill>
          <a:blip r:embed="rId7">
            <a:extLst>
              <a:ext uri="{28A0092B-C50C-407E-A947-70E740481C1C}">
                <a14:useLocalDpi xmlns:a14="http://schemas.microsoft.com/office/drawing/2010/main" val="0"/>
              </a:ext>
            </a:extLst>
          </a:blip>
          <a:srcRect/>
          <a:stretch>
            <a:fillRect/>
          </a:stretch>
        </p:blipFill>
        <p:spPr bwMode="auto">
          <a:xfrm>
            <a:off x="1763688" y="3918587"/>
            <a:ext cx="2453999" cy="2040922"/>
          </a:xfrm>
          <a:prstGeom prst="rect">
            <a:avLst/>
          </a:prstGeom>
          <a:noFill/>
          <a:ln>
            <a:noFill/>
          </a:ln>
        </p:spPr>
      </p:pic>
      <p:sp>
        <p:nvSpPr>
          <p:cNvPr id="9" name="Rectangle 8"/>
          <p:cNvSpPr/>
          <p:nvPr/>
        </p:nvSpPr>
        <p:spPr>
          <a:xfrm>
            <a:off x="788045" y="1640849"/>
            <a:ext cx="726481"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Vacancy</a:t>
            </a:r>
            <a:endParaRPr lang="en-US" dirty="0"/>
          </a:p>
        </p:txBody>
      </p:sp>
      <p:sp>
        <p:nvSpPr>
          <p:cNvPr id="21" name="Rectangle 20"/>
          <p:cNvSpPr/>
          <p:nvPr/>
        </p:nvSpPr>
        <p:spPr>
          <a:xfrm>
            <a:off x="459429" y="3131599"/>
            <a:ext cx="1383712"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Substitutional atom</a:t>
            </a:r>
            <a:endParaRPr lang="en-US" dirty="0"/>
          </a:p>
        </p:txBody>
      </p:sp>
      <p:sp>
        <p:nvSpPr>
          <p:cNvPr id="22" name="Rectangle 21"/>
          <p:cNvSpPr/>
          <p:nvPr/>
        </p:nvSpPr>
        <p:spPr>
          <a:xfrm>
            <a:off x="582059" y="4698976"/>
            <a:ext cx="1138453"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Interstitial atom</a:t>
            </a:r>
            <a:endParaRPr lang="en-US" dirty="0"/>
          </a:p>
        </p:txBody>
      </p:sp>
      <p:sp>
        <p:nvSpPr>
          <p:cNvPr id="23" name="Rectangle 22"/>
          <p:cNvSpPr/>
          <p:nvPr/>
        </p:nvSpPr>
        <p:spPr>
          <a:xfrm>
            <a:off x="2733947" y="1640849"/>
            <a:ext cx="1221809"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Edge dislocation</a:t>
            </a:r>
            <a:endParaRPr lang="en-US" dirty="0"/>
          </a:p>
        </p:txBody>
      </p:sp>
      <p:sp>
        <p:nvSpPr>
          <p:cNvPr id="24" name="Rectangle 23"/>
          <p:cNvSpPr/>
          <p:nvPr/>
        </p:nvSpPr>
        <p:spPr>
          <a:xfrm>
            <a:off x="2702688" y="3691471"/>
            <a:ext cx="1284326"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Screw dislocation</a:t>
            </a:r>
            <a:endParaRPr lang="en-US" dirty="0"/>
          </a:p>
        </p:txBody>
      </p:sp>
      <p:pic>
        <p:nvPicPr>
          <p:cNvPr id="39958"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2053" y="1948578"/>
            <a:ext cx="1485597" cy="161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51520" y="1128514"/>
            <a:ext cx="1799530" cy="525281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45086" y="1065064"/>
            <a:ext cx="1799530" cy="525281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4458448" y="3752000"/>
            <a:ext cx="4525116" cy="2705932"/>
            <a:chOff x="4475289" y="3549255"/>
            <a:chExt cx="4525116" cy="2705932"/>
          </a:xfrm>
        </p:grpSpPr>
        <p:pic>
          <p:nvPicPr>
            <p:cNvPr id="3995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6929" y="5096721"/>
              <a:ext cx="1926439" cy="115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56"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5991" y="3961256"/>
              <a:ext cx="1962124" cy="149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4511379" y="3549255"/>
              <a:ext cx="982853" cy="369332"/>
            </a:xfrm>
            <a:prstGeom prst="rect">
              <a:avLst/>
            </a:prstGeom>
            <a:noFill/>
          </p:spPr>
          <p:txBody>
            <a:bodyPr wrap="square" rtlCol="0">
              <a:spAutoFit/>
            </a:bodyPr>
            <a:lstStyle/>
            <a:p>
              <a:pPr algn="ctr"/>
              <a:r>
                <a:rPr lang="en-US" sz="1800" b="1" u="none" dirty="0" smtClean="0">
                  <a:solidFill>
                    <a:srgbClr val="FF0000"/>
                  </a:solidFill>
                </a:rPr>
                <a:t>3D :</a:t>
              </a:r>
              <a:endParaRPr lang="en-US" sz="1800" b="1" u="none" dirty="0">
                <a:solidFill>
                  <a:srgbClr val="FF0000"/>
                </a:solidFill>
              </a:endParaRPr>
            </a:p>
          </p:txBody>
        </p:sp>
        <p:sp>
          <p:nvSpPr>
            <p:cNvPr id="33" name="Rectangle 32"/>
            <p:cNvSpPr/>
            <p:nvPr/>
          </p:nvSpPr>
          <p:spPr>
            <a:xfrm>
              <a:off x="7956550" y="5487952"/>
              <a:ext cx="813043"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Inclusions</a:t>
              </a:r>
              <a:endParaRPr lang="en-US" dirty="0"/>
            </a:p>
          </p:txBody>
        </p:sp>
        <p:sp>
          <p:nvSpPr>
            <p:cNvPr id="34" name="Rectangle 33"/>
            <p:cNvSpPr/>
            <p:nvPr/>
          </p:nvSpPr>
          <p:spPr>
            <a:xfrm>
              <a:off x="4650272" y="5904441"/>
              <a:ext cx="538930"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Voids</a:t>
              </a:r>
              <a:endParaRPr lang="en-US" dirty="0"/>
            </a:p>
          </p:txBody>
        </p:sp>
        <p:sp>
          <p:nvSpPr>
            <p:cNvPr id="35" name="Rectangle 34"/>
            <p:cNvSpPr/>
            <p:nvPr/>
          </p:nvSpPr>
          <p:spPr>
            <a:xfrm>
              <a:off x="4587216" y="3991859"/>
              <a:ext cx="694005" cy="445825"/>
            </a:xfrm>
            <a:prstGeom prst="rect">
              <a:avLst/>
            </a:prstGeom>
          </p:spPr>
          <p:txBody>
            <a:bodyPr wrap="square">
              <a:spAutoFit/>
            </a:bodyPr>
            <a:lstStyle/>
            <a:p>
              <a:r>
                <a:rPr lang="en-US" sz="1100" i="1" u="none" dirty="0" smtClean="0">
                  <a:solidFill>
                    <a:srgbClr val="000000"/>
                  </a:solidFill>
                  <a:latin typeface="Arial" charset="0"/>
                  <a:sym typeface="Symbol" pitchFamily="18" charset="2"/>
                </a:rPr>
                <a:t>Surface faceting</a:t>
              </a:r>
              <a:endParaRPr lang="en-US" dirty="0"/>
            </a:p>
          </p:txBody>
        </p:sp>
        <p:pic>
          <p:nvPicPr>
            <p:cNvPr id="39953" name="Picture 17" descr="http://t2.gstatic.com/images?q=tbn:ANd9GcQvIdwcgVQbG2RtQiCMVgjLAaO-APJ2yiXDTkyc5oGi22GrMy1jd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9662" y="3777480"/>
              <a:ext cx="1352569" cy="128340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4475289" y="3585408"/>
              <a:ext cx="4525116" cy="2667343"/>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e 7"/>
          <p:cNvGrpSpPr/>
          <p:nvPr/>
        </p:nvGrpSpPr>
        <p:grpSpPr>
          <a:xfrm>
            <a:off x="4499992" y="1052736"/>
            <a:ext cx="4442029" cy="2653028"/>
            <a:chOff x="4655802" y="840482"/>
            <a:chExt cx="4442029" cy="2653028"/>
          </a:xfrm>
        </p:grpSpPr>
        <p:pic>
          <p:nvPicPr>
            <p:cNvPr id="39942" name="Picture 6" descr="Fichier:Joint de faible desorientation.svg">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43"/>
            <a:stretch/>
          </p:blipFill>
          <p:spPr bwMode="auto">
            <a:xfrm rot="5400000">
              <a:off x="6947132" y="1601254"/>
              <a:ext cx="2552728" cy="1110304"/>
            </a:xfrm>
            <a:prstGeom prst="rect">
              <a:avLst/>
            </a:prstGeom>
            <a:noFill/>
            <a:extLst>
              <a:ext uri="{909E8E84-426E-40DD-AFC4-6F175D3DCCD1}">
                <a14:hiddenFill xmlns:a14="http://schemas.microsoft.com/office/drawing/2010/main">
                  <a:solidFill>
                    <a:srgbClr val="FFFFFF"/>
                  </a:solidFill>
                </a14:hiddenFill>
              </a:ext>
            </a:extLst>
          </p:spPr>
        </p:pic>
        <p:pic>
          <p:nvPicPr>
            <p:cNvPr id="39944" name="Picture 8" descr="http://upload.wikimedia.org/wikipedia/commons/thumb/5/53/Joint_de_grain_reseau_coincidence.svg/220px-Joint_de_grain_reseau_coincidence.svg.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7512" y="1899088"/>
              <a:ext cx="1862285" cy="123588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5237738" y="1031453"/>
              <a:ext cx="1198361" cy="369332"/>
            </a:xfrm>
            <a:prstGeom prst="rect">
              <a:avLst/>
            </a:prstGeom>
            <a:noFill/>
          </p:spPr>
          <p:txBody>
            <a:bodyPr wrap="square" rtlCol="0">
              <a:spAutoFit/>
            </a:bodyPr>
            <a:lstStyle/>
            <a:p>
              <a:pPr algn="ctr"/>
              <a:r>
                <a:rPr lang="en-US" sz="1800" b="1" u="none" dirty="0" smtClean="0">
                  <a:solidFill>
                    <a:srgbClr val="FF0000"/>
                  </a:solidFill>
                </a:rPr>
                <a:t>2D :</a:t>
              </a:r>
              <a:endParaRPr lang="en-US" sz="1800" b="1" u="none" dirty="0">
                <a:solidFill>
                  <a:srgbClr val="FF0000"/>
                </a:solidFill>
              </a:endParaRPr>
            </a:p>
          </p:txBody>
        </p:sp>
        <p:sp>
          <p:nvSpPr>
            <p:cNvPr id="32" name="Rectangle 31"/>
            <p:cNvSpPr/>
            <p:nvPr/>
          </p:nvSpPr>
          <p:spPr>
            <a:xfrm>
              <a:off x="6005947" y="1456183"/>
              <a:ext cx="1428596" cy="261610"/>
            </a:xfrm>
            <a:prstGeom prst="rect">
              <a:avLst/>
            </a:prstGeom>
          </p:spPr>
          <p:txBody>
            <a:bodyPr wrap="none">
              <a:spAutoFit/>
            </a:bodyPr>
            <a:lstStyle/>
            <a:p>
              <a:r>
                <a:rPr lang="en-US" sz="1100" i="1" u="none" dirty="0" smtClean="0">
                  <a:solidFill>
                    <a:srgbClr val="000000"/>
                  </a:solidFill>
                  <a:latin typeface="Arial" charset="0"/>
                  <a:sym typeface="Symbol" pitchFamily="18" charset="2"/>
                </a:rPr>
                <a:t>Surfaces, interfaces</a:t>
              </a:r>
              <a:endParaRPr lang="en-US" dirty="0"/>
            </a:p>
          </p:txBody>
        </p:sp>
        <p:sp>
          <p:nvSpPr>
            <p:cNvPr id="41" name="Rectangle 40"/>
            <p:cNvSpPr/>
            <p:nvPr/>
          </p:nvSpPr>
          <p:spPr>
            <a:xfrm>
              <a:off x="4655802" y="840482"/>
              <a:ext cx="4442029" cy="265302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re 4"/>
          <p:cNvSpPr>
            <a:spLocks noGrp="1"/>
          </p:cNvSpPr>
          <p:nvPr>
            <p:ph type="title"/>
          </p:nvPr>
        </p:nvSpPr>
        <p:spPr/>
        <p:txBody>
          <a:bodyPr/>
          <a:lstStyle/>
          <a:p>
            <a:r>
              <a:rPr lang="en-US" dirty="0" smtClean="0"/>
              <a:t>Examples of Crystalline defects</a:t>
            </a:r>
            <a:endParaRPr lang="en-US" dirty="0"/>
          </a:p>
        </p:txBody>
      </p:sp>
      <p:sp>
        <p:nvSpPr>
          <p:cNvPr id="4" name="Espace réservé du pied de page 3"/>
          <p:cNvSpPr>
            <a:spLocks noGrp="1"/>
          </p:cNvSpPr>
          <p:nvPr>
            <p:ph type="ftr" sz="quarter" idx="13"/>
          </p:nvPr>
        </p:nvSpPr>
        <p:spPr/>
        <p:txBody>
          <a:bodyPr/>
          <a:lstStyle/>
          <a:p>
            <a:r>
              <a:rPr lang="fr-FR" smtClean="0"/>
              <a:t>C.Z. Antoine-TTC Meeting- RIKEN</a:t>
            </a:r>
            <a:endParaRPr lang="fr-FR" dirty="0"/>
          </a:p>
        </p:txBody>
      </p:sp>
      <p:sp>
        <p:nvSpPr>
          <p:cNvPr id="6" name="Espace réservé du numéro de diapositive 5"/>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6</a:t>
            </a:fld>
            <a:endParaRPr lang="fr-FR" u="none" dirty="0">
              <a:latin typeface="Arial"/>
              <a:cs typeface="+mn-cs"/>
            </a:endParaRPr>
          </a:p>
        </p:txBody>
      </p:sp>
      <p:sp>
        <p:nvSpPr>
          <p:cNvPr id="11" name="Espace réservé de la date 10"/>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418287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Deformation</a:t>
            </a:r>
            <a:r>
              <a:rPr lang="fr-FR" dirty="0" smtClean="0"/>
              <a:t> At the </a:t>
            </a:r>
            <a:r>
              <a:rPr lang="fr-FR" dirty="0" err="1" smtClean="0"/>
              <a:t>microscopic</a:t>
            </a:r>
            <a:r>
              <a:rPr lang="fr-FR" dirty="0" smtClean="0"/>
              <a:t> </a:t>
            </a:r>
            <a:r>
              <a:rPr lang="fr-FR" dirty="0" err="1" smtClean="0"/>
              <a:t>level</a:t>
            </a:r>
            <a:endParaRPr lang="fr-FR" dirty="0"/>
          </a:p>
        </p:txBody>
      </p:sp>
      <p:grpSp>
        <p:nvGrpSpPr>
          <p:cNvPr id="311" name="Groupe 310"/>
          <p:cNvGrpSpPr/>
          <p:nvPr/>
        </p:nvGrpSpPr>
        <p:grpSpPr>
          <a:xfrm>
            <a:off x="500994" y="1227641"/>
            <a:ext cx="3277370" cy="2364226"/>
            <a:chOff x="500994" y="1227641"/>
            <a:chExt cx="3277370" cy="2364226"/>
          </a:xfrm>
        </p:grpSpPr>
        <p:sp>
          <p:nvSpPr>
            <p:cNvPr id="271" name="Rectangle 270"/>
            <p:cNvSpPr/>
            <p:nvPr/>
          </p:nvSpPr>
          <p:spPr>
            <a:xfrm>
              <a:off x="500994" y="1227641"/>
              <a:ext cx="3277370" cy="236422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Hexagone 18"/>
            <p:cNvSpPr/>
            <p:nvPr/>
          </p:nvSpPr>
          <p:spPr>
            <a:xfrm>
              <a:off x="614170" y="1850904"/>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Hexagone 19"/>
            <p:cNvSpPr/>
            <p:nvPr/>
          </p:nvSpPr>
          <p:spPr>
            <a:xfrm>
              <a:off x="1311278" y="2258828"/>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p:cNvSpPr/>
            <p:nvPr/>
          </p:nvSpPr>
          <p:spPr>
            <a:xfrm>
              <a:off x="2008386" y="2666753"/>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p:cNvSpPr/>
            <p:nvPr/>
          </p:nvSpPr>
          <p:spPr>
            <a:xfrm>
              <a:off x="1311278" y="1442980"/>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Hexagone 22"/>
            <p:cNvSpPr/>
            <p:nvPr/>
          </p:nvSpPr>
          <p:spPr>
            <a:xfrm>
              <a:off x="614170" y="2648357"/>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Hexagone 23"/>
            <p:cNvSpPr/>
            <p:nvPr/>
          </p:nvSpPr>
          <p:spPr>
            <a:xfrm>
              <a:off x="2008386" y="1850904"/>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Hexagone 24"/>
            <p:cNvSpPr/>
            <p:nvPr/>
          </p:nvSpPr>
          <p:spPr>
            <a:xfrm>
              <a:off x="2705494" y="2258828"/>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Hexagone 25"/>
            <p:cNvSpPr/>
            <p:nvPr/>
          </p:nvSpPr>
          <p:spPr>
            <a:xfrm>
              <a:off x="2705494" y="1442980"/>
              <a:ext cx="924628" cy="815848"/>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p:cNvGrpSpPr/>
            <p:nvPr/>
          </p:nvGrpSpPr>
          <p:grpSpPr>
            <a:xfrm>
              <a:off x="693448" y="1876058"/>
              <a:ext cx="757051" cy="756000"/>
              <a:chOff x="683568" y="1574824"/>
              <a:chExt cx="1534814" cy="1600837"/>
            </a:xfrm>
            <a:noFill/>
          </p:grpSpPr>
          <p:sp>
            <p:nvSpPr>
              <p:cNvPr id="9" name="Hexagone 8"/>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Hexagone 9"/>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Hexagone 10"/>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Hexagone 11"/>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exagone 12"/>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Hexagone 13"/>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p:cNvGrpSpPr/>
            <p:nvPr/>
          </p:nvGrpSpPr>
          <p:grpSpPr>
            <a:xfrm rot="5400000">
              <a:off x="1382141" y="1469015"/>
              <a:ext cx="757051" cy="756000"/>
              <a:chOff x="683568" y="1574824"/>
              <a:chExt cx="1534814" cy="1600837"/>
            </a:xfrm>
            <a:noFill/>
          </p:grpSpPr>
          <p:sp>
            <p:nvSpPr>
              <p:cNvPr id="28" name="Hexagone 27"/>
              <p:cNvSpPr/>
              <p:nvPr/>
            </p:nvSpPr>
            <p:spPr>
              <a:xfrm>
                <a:off x="683568"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p:cNvSpPr/>
              <p:nvPr/>
            </p:nvSpPr>
            <p:spPr>
              <a:xfrm>
                <a:off x="1144975" y="211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Hexagone 29"/>
              <p:cNvSpPr/>
              <p:nvPr/>
            </p:nvSpPr>
            <p:spPr>
              <a:xfrm>
                <a:off x="1606382" y="238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Hexagone 30"/>
              <p:cNvSpPr/>
              <p:nvPr/>
            </p:nvSpPr>
            <p:spPr>
              <a:xfrm>
                <a:off x="1144975" y="157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Hexagone 31"/>
              <p:cNvSpPr/>
              <p:nvPr/>
            </p:nvSpPr>
            <p:spPr>
              <a:xfrm>
                <a:off x="683568" y="2372648"/>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Hexagone 32"/>
              <p:cNvSpPr/>
              <p:nvPr/>
            </p:nvSpPr>
            <p:spPr>
              <a:xfrm>
                <a:off x="1606382"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Hexagone 33"/>
              <p:cNvSpPr/>
              <p:nvPr/>
            </p:nvSpPr>
            <p:spPr>
              <a:xfrm>
                <a:off x="1124465" y="2635661"/>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e 34"/>
            <p:cNvGrpSpPr/>
            <p:nvPr/>
          </p:nvGrpSpPr>
          <p:grpSpPr>
            <a:xfrm rot="5400000">
              <a:off x="691867" y="2666000"/>
              <a:ext cx="757051" cy="756000"/>
              <a:chOff x="683568" y="1574824"/>
              <a:chExt cx="1534814" cy="1600837"/>
            </a:xfrm>
            <a:noFill/>
          </p:grpSpPr>
          <p:sp>
            <p:nvSpPr>
              <p:cNvPr id="36" name="Hexagone 35"/>
              <p:cNvSpPr/>
              <p:nvPr/>
            </p:nvSpPr>
            <p:spPr>
              <a:xfrm>
                <a:off x="683568"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Hexagone 36"/>
              <p:cNvSpPr/>
              <p:nvPr/>
            </p:nvSpPr>
            <p:spPr>
              <a:xfrm>
                <a:off x="1144975" y="211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Hexagone 37"/>
              <p:cNvSpPr/>
              <p:nvPr/>
            </p:nvSpPr>
            <p:spPr>
              <a:xfrm>
                <a:off x="1606382" y="238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Hexagone 38"/>
              <p:cNvSpPr/>
              <p:nvPr/>
            </p:nvSpPr>
            <p:spPr>
              <a:xfrm>
                <a:off x="1144975" y="157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Hexagone 39"/>
              <p:cNvSpPr/>
              <p:nvPr/>
            </p:nvSpPr>
            <p:spPr>
              <a:xfrm>
                <a:off x="683568" y="2372648"/>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Hexagone 40"/>
              <p:cNvSpPr/>
              <p:nvPr/>
            </p:nvSpPr>
            <p:spPr>
              <a:xfrm>
                <a:off x="1606382"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Hexagone 41"/>
              <p:cNvSpPr/>
              <p:nvPr/>
            </p:nvSpPr>
            <p:spPr>
              <a:xfrm>
                <a:off x="1124465" y="2635661"/>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e 42"/>
            <p:cNvGrpSpPr/>
            <p:nvPr/>
          </p:nvGrpSpPr>
          <p:grpSpPr>
            <a:xfrm>
              <a:off x="1384419" y="2278248"/>
              <a:ext cx="757051" cy="756000"/>
              <a:chOff x="683568" y="1574824"/>
              <a:chExt cx="1534814" cy="1600837"/>
            </a:xfrm>
            <a:noFill/>
          </p:grpSpPr>
          <p:sp>
            <p:nvSpPr>
              <p:cNvPr id="44" name="Hexagone 43"/>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Hexagone 44"/>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Hexagone 45"/>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Hexagone 46"/>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Hexagone 47"/>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Hexagone 48"/>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Hexagone 49"/>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p:cNvGrpSpPr/>
            <p:nvPr/>
          </p:nvGrpSpPr>
          <p:grpSpPr>
            <a:xfrm>
              <a:off x="2076971" y="1890496"/>
              <a:ext cx="757051" cy="756000"/>
              <a:chOff x="683568" y="1574824"/>
              <a:chExt cx="1534814" cy="1600837"/>
            </a:xfrm>
            <a:noFill/>
          </p:grpSpPr>
          <p:sp>
            <p:nvSpPr>
              <p:cNvPr id="52" name="Hexagone 51"/>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Hexagone 52"/>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Hexagone 53"/>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Hexagone 54"/>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Hexagone 55"/>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Hexagone 56"/>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Hexagone 57"/>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2789282" y="1467790"/>
              <a:ext cx="757051" cy="756000"/>
              <a:chOff x="683568" y="1574824"/>
              <a:chExt cx="1534814" cy="1600837"/>
            </a:xfrm>
            <a:noFill/>
          </p:grpSpPr>
          <p:sp>
            <p:nvSpPr>
              <p:cNvPr id="60" name="Hexagone 59"/>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Hexagone 60"/>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Hexagone 61"/>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Hexagone 62"/>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Hexagone 63"/>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Hexagone 64"/>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Hexagone 65"/>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8" name="Groupe 67"/>
            <p:cNvGrpSpPr/>
            <p:nvPr/>
          </p:nvGrpSpPr>
          <p:grpSpPr>
            <a:xfrm rot="5400000">
              <a:off x="2092175" y="2696676"/>
              <a:ext cx="757051" cy="756000"/>
              <a:chOff x="683568" y="1574824"/>
              <a:chExt cx="1534814" cy="1600837"/>
            </a:xfrm>
            <a:noFill/>
          </p:grpSpPr>
          <p:sp>
            <p:nvSpPr>
              <p:cNvPr id="69" name="Hexagone 68"/>
              <p:cNvSpPr/>
              <p:nvPr/>
            </p:nvSpPr>
            <p:spPr>
              <a:xfrm>
                <a:off x="683568"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Hexagone 69"/>
              <p:cNvSpPr/>
              <p:nvPr/>
            </p:nvSpPr>
            <p:spPr>
              <a:xfrm>
                <a:off x="1144975" y="211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Hexagone 70"/>
              <p:cNvSpPr/>
              <p:nvPr/>
            </p:nvSpPr>
            <p:spPr>
              <a:xfrm>
                <a:off x="1606382" y="238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Hexagone 71"/>
              <p:cNvSpPr/>
              <p:nvPr/>
            </p:nvSpPr>
            <p:spPr>
              <a:xfrm>
                <a:off x="1144975" y="157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Hexagone 72"/>
              <p:cNvSpPr/>
              <p:nvPr/>
            </p:nvSpPr>
            <p:spPr>
              <a:xfrm>
                <a:off x="683568" y="2372648"/>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Hexagone 73"/>
              <p:cNvSpPr/>
              <p:nvPr/>
            </p:nvSpPr>
            <p:spPr>
              <a:xfrm>
                <a:off x="1606382"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Hexagone 74"/>
              <p:cNvSpPr/>
              <p:nvPr/>
            </p:nvSpPr>
            <p:spPr>
              <a:xfrm>
                <a:off x="1124465" y="2635661"/>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 name="Groupe 75"/>
            <p:cNvGrpSpPr/>
            <p:nvPr/>
          </p:nvGrpSpPr>
          <p:grpSpPr>
            <a:xfrm>
              <a:off x="2789282" y="2299083"/>
              <a:ext cx="757051" cy="756000"/>
              <a:chOff x="683568" y="1574824"/>
              <a:chExt cx="1534814" cy="1600837"/>
            </a:xfrm>
            <a:noFill/>
          </p:grpSpPr>
          <p:sp>
            <p:nvSpPr>
              <p:cNvPr id="77" name="Hexagone 76"/>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Hexagone 77"/>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Hexagone 78"/>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Hexagone 79"/>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Hexagone 80"/>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Hexagone 81"/>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Hexagone 82"/>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73" name="Rectangle 272"/>
          <p:cNvSpPr/>
          <p:nvPr/>
        </p:nvSpPr>
        <p:spPr>
          <a:xfrm>
            <a:off x="3948912" y="1082609"/>
            <a:ext cx="5081440" cy="2646878"/>
          </a:xfrm>
          <a:prstGeom prst="rect">
            <a:avLst/>
          </a:prstGeom>
        </p:spPr>
        <p:txBody>
          <a:bodyPr wrap="square">
            <a:spAutoFit/>
          </a:bodyPr>
          <a:lstStyle/>
          <a:p>
            <a:pPr marL="360363" lvl="1" indent="-360363" fontAlgn="auto">
              <a:lnSpc>
                <a:spcPct val="150000"/>
              </a:lnSpc>
              <a:spcBef>
                <a:spcPts val="0"/>
              </a:spcBef>
              <a:spcAft>
                <a:spcPts val="0"/>
              </a:spcAft>
              <a:buSzPct val="90000"/>
              <a:buBlip>
                <a:blip r:embed="rId3"/>
              </a:buBlip>
            </a:pPr>
            <a:r>
              <a:rPr lang="en-US" sz="1200" u="none" dirty="0" smtClean="0">
                <a:solidFill>
                  <a:prstClr val="black"/>
                </a:solidFill>
                <a:latin typeface="Arial"/>
              </a:rPr>
              <a:t>Well recrystallized material :</a:t>
            </a:r>
            <a:endParaRPr lang="en-US" sz="1200" u="none" dirty="0">
              <a:solidFill>
                <a:prstClr val="black"/>
              </a:solidFill>
              <a:latin typeface="Arial"/>
            </a:endParaRPr>
          </a:p>
          <a:p>
            <a:pPr marL="712788" lvl="3" indent="-238125" fontAlgn="auto">
              <a:lnSpc>
                <a:spcPts val="1800"/>
              </a:lnSpc>
              <a:spcBef>
                <a:spcPts val="0"/>
              </a:spcBef>
              <a:spcAft>
                <a:spcPts val="300"/>
              </a:spcAft>
              <a:buClr>
                <a:srgbClr val="666666"/>
              </a:buClr>
              <a:buSzPct val="36000"/>
              <a:buBlip>
                <a:blip r:embed="rId4"/>
              </a:buBlip>
            </a:pPr>
            <a:r>
              <a:rPr lang="en-US" sz="1100" u="none" dirty="0" smtClean="0">
                <a:solidFill>
                  <a:srgbClr val="666666"/>
                </a:solidFill>
                <a:latin typeface="Arial"/>
                <a:sym typeface="Symbol" panose="05050102010706020507" pitchFamily="18" charset="2"/>
              </a:rPr>
              <a:t> </a:t>
            </a:r>
            <a:r>
              <a:rPr lang="en-US" sz="1100" u="none" dirty="0" smtClean="0">
                <a:solidFill>
                  <a:srgbClr val="666666"/>
                </a:solidFill>
                <a:latin typeface="Arial"/>
              </a:rPr>
              <a:t>Still defects : vacancies interstitial or substitutional atoms, dislocations, sub grain boundaries (dislocation walls)…</a:t>
            </a:r>
          </a:p>
          <a:p>
            <a:pPr marL="712788" lvl="3" indent="-238125" fontAlgn="auto">
              <a:lnSpc>
                <a:spcPts val="1800"/>
              </a:lnSpc>
              <a:spcBef>
                <a:spcPts val="0"/>
              </a:spcBef>
              <a:spcAft>
                <a:spcPts val="300"/>
              </a:spcAft>
              <a:buClr>
                <a:srgbClr val="666666"/>
              </a:buClr>
              <a:buSzPct val="36000"/>
              <a:buBlip>
                <a:blip r:embed="rId4"/>
              </a:buBlip>
            </a:pPr>
            <a:r>
              <a:rPr lang="en-US" sz="1100" u="none" dirty="0" smtClean="0">
                <a:solidFill>
                  <a:srgbClr val="666666"/>
                </a:solidFill>
                <a:latin typeface="Arial"/>
              </a:rPr>
              <a:t>Defects concentration = f (</a:t>
            </a:r>
            <a:r>
              <a:rPr lang="en-US" sz="1100" u="none" dirty="0" err="1" smtClean="0">
                <a:solidFill>
                  <a:srgbClr val="666666"/>
                </a:solidFill>
                <a:latin typeface="Arial"/>
              </a:rPr>
              <a:t>Tp</a:t>
            </a:r>
            <a:r>
              <a:rPr lang="en-US" sz="1100" u="none" dirty="0" smtClean="0">
                <a:solidFill>
                  <a:srgbClr val="666666"/>
                </a:solidFill>
                <a:latin typeface="Arial"/>
              </a:rPr>
              <a:t>°) at a given purity</a:t>
            </a:r>
            <a:endParaRPr lang="en-US" sz="1100" u="none" dirty="0">
              <a:solidFill>
                <a:srgbClr val="666666"/>
              </a:solidFill>
              <a:latin typeface="Arial"/>
            </a:endParaRPr>
          </a:p>
          <a:p>
            <a:pPr marL="360363" lvl="1" indent="-360363" fontAlgn="auto">
              <a:lnSpc>
                <a:spcPct val="150000"/>
              </a:lnSpc>
              <a:spcBef>
                <a:spcPts val="0"/>
              </a:spcBef>
              <a:spcAft>
                <a:spcPts val="0"/>
              </a:spcAft>
              <a:buSzPct val="90000"/>
              <a:buBlip>
                <a:blip r:embed="rId3"/>
              </a:buBlip>
            </a:pPr>
            <a:r>
              <a:rPr lang="en-US" sz="1200" u="none" dirty="0" smtClean="0">
                <a:solidFill>
                  <a:prstClr val="black"/>
                </a:solidFill>
                <a:latin typeface="Arial"/>
              </a:rPr>
              <a:t>Upon deformation :</a:t>
            </a:r>
            <a:endParaRPr lang="en-US" sz="1200" u="none" dirty="0">
              <a:solidFill>
                <a:prstClr val="black"/>
              </a:solidFill>
              <a:latin typeface="Arial"/>
            </a:endParaRPr>
          </a:p>
          <a:p>
            <a:pPr marL="712788" lvl="3" indent="-238125" fontAlgn="auto">
              <a:lnSpc>
                <a:spcPts val="1800"/>
              </a:lnSpc>
              <a:spcBef>
                <a:spcPts val="0"/>
              </a:spcBef>
              <a:spcAft>
                <a:spcPts val="300"/>
              </a:spcAft>
              <a:buClr>
                <a:srgbClr val="666666"/>
              </a:buClr>
              <a:buSzPct val="36000"/>
              <a:buBlip>
                <a:blip r:embed="rId4"/>
              </a:buBlip>
            </a:pPr>
            <a:r>
              <a:rPr lang="en-US" sz="1100" u="none" dirty="0" smtClean="0">
                <a:solidFill>
                  <a:srgbClr val="666666"/>
                </a:solidFill>
                <a:latin typeface="Arial"/>
              </a:rPr>
              <a:t>Dislocation loops are emitted from existing dislocations segments</a:t>
            </a:r>
            <a:endParaRPr lang="en-US" sz="1100" u="none" dirty="0">
              <a:solidFill>
                <a:srgbClr val="666666"/>
              </a:solidFill>
              <a:latin typeface="Arial"/>
            </a:endParaRPr>
          </a:p>
          <a:p>
            <a:pPr marL="712788" lvl="3" indent="-238125" fontAlgn="auto">
              <a:lnSpc>
                <a:spcPts val="1800"/>
              </a:lnSpc>
              <a:spcBef>
                <a:spcPts val="0"/>
              </a:spcBef>
              <a:spcAft>
                <a:spcPts val="300"/>
              </a:spcAft>
              <a:buClr>
                <a:srgbClr val="666666"/>
              </a:buClr>
              <a:buSzPct val="36000"/>
              <a:buBlip>
                <a:blip r:embed="rId4"/>
              </a:buBlip>
            </a:pPr>
            <a:r>
              <a:rPr lang="en-US" sz="1100" u="none" dirty="0" smtClean="0">
                <a:solidFill>
                  <a:srgbClr val="666666"/>
                </a:solidFill>
                <a:latin typeface="Arial"/>
              </a:rPr>
              <a:t>Not all directions are equivalent : some grains deform more/less</a:t>
            </a:r>
          </a:p>
          <a:p>
            <a:pPr marL="712788" lvl="3" indent="-238125" fontAlgn="auto">
              <a:lnSpc>
                <a:spcPts val="1800"/>
              </a:lnSpc>
              <a:spcBef>
                <a:spcPts val="0"/>
              </a:spcBef>
              <a:spcAft>
                <a:spcPts val="300"/>
              </a:spcAft>
              <a:buClr>
                <a:srgbClr val="666666"/>
              </a:buClr>
              <a:buSzPct val="36000"/>
              <a:buBlip>
                <a:blip r:embed="rId4"/>
              </a:buBlip>
            </a:pPr>
            <a:r>
              <a:rPr lang="en-US" sz="1100" u="none" dirty="0" smtClean="0">
                <a:solidFill>
                  <a:srgbClr val="666666"/>
                </a:solidFill>
                <a:latin typeface="Arial"/>
              </a:rPr>
              <a:t>Dislocations interact with other defects (other dislocations, interstitials, GB….) =&gt; dislocations entanglement, “ forest”,   </a:t>
            </a:r>
            <a:r>
              <a:rPr lang="fr-FR" sz="1100" dirty="0" smtClean="0"/>
              <a:t>    =&gt; dislocation « </a:t>
            </a:r>
            <a:r>
              <a:rPr lang="fr-FR" sz="1100" dirty="0" err="1" smtClean="0"/>
              <a:t>cells</a:t>
            </a:r>
            <a:r>
              <a:rPr lang="fr-FR" sz="1100" dirty="0" smtClean="0"/>
              <a:t> » + </a:t>
            </a:r>
            <a:r>
              <a:rPr lang="fr-FR" sz="1100" dirty="0" err="1" smtClean="0"/>
              <a:t>segregation</a:t>
            </a:r>
            <a:r>
              <a:rPr lang="fr-FR" sz="1100" dirty="0" smtClean="0"/>
              <a:t> of interstitiels (</a:t>
            </a:r>
            <a:r>
              <a:rPr lang="fr-FR" sz="1100" dirty="0" smtClean="0">
                <a:solidFill>
                  <a:schemeClr val="accent4">
                    <a:lumMod val="60000"/>
                    <a:lumOff val="40000"/>
                  </a:schemeClr>
                </a:solidFill>
              </a:rPr>
              <a:t>H</a:t>
            </a:r>
            <a:r>
              <a:rPr lang="fr-FR" sz="1100" dirty="0" smtClean="0"/>
              <a:t>, </a:t>
            </a:r>
            <a:r>
              <a:rPr lang="fr-FR" sz="1100" dirty="0" smtClean="0">
                <a:solidFill>
                  <a:schemeClr val="tx2"/>
                </a:solidFill>
              </a:rPr>
              <a:t>O</a:t>
            </a:r>
            <a:r>
              <a:rPr lang="fr-FR" sz="1100" dirty="0" smtClean="0"/>
              <a:t>, </a:t>
            </a:r>
            <a:r>
              <a:rPr lang="fr-FR" sz="1100" dirty="0" smtClean="0">
                <a:solidFill>
                  <a:srgbClr val="589937"/>
                </a:solidFill>
              </a:rPr>
              <a:t>C</a:t>
            </a:r>
            <a:r>
              <a:rPr lang="fr-FR" sz="1100" dirty="0" smtClean="0"/>
              <a:t>….)</a:t>
            </a:r>
            <a:endParaRPr lang="en-US" sz="1100" u="none" dirty="0" smtClean="0">
              <a:solidFill>
                <a:srgbClr val="666666"/>
              </a:solidFill>
              <a:latin typeface="Arial"/>
            </a:endParaRPr>
          </a:p>
        </p:txBody>
      </p:sp>
      <p:grpSp>
        <p:nvGrpSpPr>
          <p:cNvPr id="2" name="Groupe 1"/>
          <p:cNvGrpSpPr/>
          <p:nvPr/>
        </p:nvGrpSpPr>
        <p:grpSpPr>
          <a:xfrm>
            <a:off x="6039488" y="3861048"/>
            <a:ext cx="2771402" cy="2133044"/>
            <a:chOff x="5429376" y="4012846"/>
            <a:chExt cx="2771402" cy="2133044"/>
          </a:xfrm>
        </p:grpSpPr>
        <p:sp>
          <p:nvSpPr>
            <p:cNvPr id="274" name="Forme libre 273"/>
            <p:cNvSpPr/>
            <p:nvPr/>
          </p:nvSpPr>
          <p:spPr>
            <a:xfrm>
              <a:off x="5830714" y="4290493"/>
              <a:ext cx="1299556" cy="1300097"/>
            </a:xfrm>
            <a:custGeom>
              <a:avLst/>
              <a:gdLst>
                <a:gd name="connsiteX0" fmla="*/ 636734 w 636734"/>
                <a:gd name="connsiteY0" fmla="*/ 0 h 1558637"/>
                <a:gd name="connsiteX1" fmla="*/ 311152 w 636734"/>
                <a:gd name="connsiteY1" fmla="*/ 200891 h 1558637"/>
                <a:gd name="connsiteX2" fmla="*/ 290371 w 636734"/>
                <a:gd name="connsiteY2" fmla="*/ 630382 h 1558637"/>
                <a:gd name="connsiteX3" fmla="*/ 13280 w 636734"/>
                <a:gd name="connsiteY3" fmla="*/ 900546 h 1558637"/>
                <a:gd name="connsiteX4" fmla="*/ 40989 w 636734"/>
                <a:gd name="connsiteY4" fmla="*/ 1558637 h 1558637"/>
                <a:gd name="connsiteX5" fmla="*/ 40989 w 636734"/>
                <a:gd name="connsiteY5" fmla="*/ 1558637 h 1558637"/>
                <a:gd name="connsiteX0" fmla="*/ 636734 w 671981"/>
                <a:gd name="connsiteY0" fmla="*/ 9675 h 1568312"/>
                <a:gd name="connsiteX1" fmla="*/ 650589 w 671981"/>
                <a:gd name="connsiteY1" fmla="*/ 16602 h 1568312"/>
                <a:gd name="connsiteX2" fmla="*/ 311152 w 671981"/>
                <a:gd name="connsiteY2" fmla="*/ 210566 h 1568312"/>
                <a:gd name="connsiteX3" fmla="*/ 290371 w 671981"/>
                <a:gd name="connsiteY3" fmla="*/ 640057 h 1568312"/>
                <a:gd name="connsiteX4" fmla="*/ 13280 w 671981"/>
                <a:gd name="connsiteY4" fmla="*/ 910221 h 1568312"/>
                <a:gd name="connsiteX5" fmla="*/ 40989 w 671981"/>
                <a:gd name="connsiteY5" fmla="*/ 1568312 h 1568312"/>
                <a:gd name="connsiteX6" fmla="*/ 40989 w 671981"/>
                <a:gd name="connsiteY6" fmla="*/ 1568312 h 1568312"/>
                <a:gd name="connsiteX0" fmla="*/ 636734 w 988177"/>
                <a:gd name="connsiteY0" fmla="*/ 238400 h 1797037"/>
                <a:gd name="connsiteX1" fmla="*/ 983098 w 988177"/>
                <a:gd name="connsiteY1" fmla="*/ 2873 h 1797037"/>
                <a:gd name="connsiteX2" fmla="*/ 311152 w 988177"/>
                <a:gd name="connsiteY2" fmla="*/ 439291 h 1797037"/>
                <a:gd name="connsiteX3" fmla="*/ 290371 w 988177"/>
                <a:gd name="connsiteY3" fmla="*/ 868782 h 1797037"/>
                <a:gd name="connsiteX4" fmla="*/ 13280 w 988177"/>
                <a:gd name="connsiteY4" fmla="*/ 1138946 h 1797037"/>
                <a:gd name="connsiteX5" fmla="*/ 40989 w 988177"/>
                <a:gd name="connsiteY5" fmla="*/ 1797037 h 1797037"/>
                <a:gd name="connsiteX6" fmla="*/ 40989 w 988177"/>
                <a:gd name="connsiteY6" fmla="*/ 1797037 h 1797037"/>
                <a:gd name="connsiteX0" fmla="*/ 2105316 w 2105319"/>
                <a:gd name="connsiteY0" fmla="*/ 190480 h 1797608"/>
                <a:gd name="connsiteX1" fmla="*/ 983098 w 2105319"/>
                <a:gd name="connsiteY1" fmla="*/ 3444 h 1797608"/>
                <a:gd name="connsiteX2" fmla="*/ 311152 w 2105319"/>
                <a:gd name="connsiteY2" fmla="*/ 439862 h 1797608"/>
                <a:gd name="connsiteX3" fmla="*/ 290371 w 2105319"/>
                <a:gd name="connsiteY3" fmla="*/ 869353 h 1797608"/>
                <a:gd name="connsiteX4" fmla="*/ 13280 w 2105319"/>
                <a:gd name="connsiteY4" fmla="*/ 1139517 h 1797608"/>
                <a:gd name="connsiteX5" fmla="*/ 40989 w 2105319"/>
                <a:gd name="connsiteY5" fmla="*/ 1797608 h 1797608"/>
                <a:gd name="connsiteX6" fmla="*/ 40989 w 2105319"/>
                <a:gd name="connsiteY6" fmla="*/ 1797608 h 1797608"/>
                <a:gd name="connsiteX0" fmla="*/ 2119171 w 2119174"/>
                <a:gd name="connsiteY0" fmla="*/ 327780 h 1796362"/>
                <a:gd name="connsiteX1" fmla="*/ 983098 w 2119174"/>
                <a:gd name="connsiteY1" fmla="*/ 2198 h 1796362"/>
                <a:gd name="connsiteX2" fmla="*/ 311152 w 2119174"/>
                <a:gd name="connsiteY2" fmla="*/ 438616 h 1796362"/>
                <a:gd name="connsiteX3" fmla="*/ 290371 w 2119174"/>
                <a:gd name="connsiteY3" fmla="*/ 868107 h 1796362"/>
                <a:gd name="connsiteX4" fmla="*/ 13280 w 2119174"/>
                <a:gd name="connsiteY4" fmla="*/ 1138271 h 1796362"/>
                <a:gd name="connsiteX5" fmla="*/ 40989 w 2119174"/>
                <a:gd name="connsiteY5" fmla="*/ 1796362 h 1796362"/>
                <a:gd name="connsiteX6" fmla="*/ 40989 w 2119174"/>
                <a:gd name="connsiteY6" fmla="*/ 1796362 h 1796362"/>
                <a:gd name="connsiteX0" fmla="*/ 2119171 w 2119174"/>
                <a:gd name="connsiteY0" fmla="*/ 327780 h 1796362"/>
                <a:gd name="connsiteX1" fmla="*/ 983098 w 2119174"/>
                <a:gd name="connsiteY1" fmla="*/ 2198 h 1796362"/>
                <a:gd name="connsiteX2" fmla="*/ 311152 w 2119174"/>
                <a:gd name="connsiteY2" fmla="*/ 438616 h 1796362"/>
                <a:gd name="connsiteX3" fmla="*/ 290371 w 2119174"/>
                <a:gd name="connsiteY3" fmla="*/ 868107 h 1796362"/>
                <a:gd name="connsiteX4" fmla="*/ 13280 w 2119174"/>
                <a:gd name="connsiteY4" fmla="*/ 1138271 h 1796362"/>
                <a:gd name="connsiteX5" fmla="*/ 40989 w 2119174"/>
                <a:gd name="connsiteY5" fmla="*/ 1796362 h 1796362"/>
                <a:gd name="connsiteX6" fmla="*/ 40989 w 2119174"/>
                <a:gd name="connsiteY6" fmla="*/ 1796362 h 1796362"/>
                <a:gd name="connsiteX0" fmla="*/ 2119171 w 2119175"/>
                <a:gd name="connsiteY0" fmla="*/ 326113 h 1794695"/>
                <a:gd name="connsiteX1" fmla="*/ 983098 w 2119175"/>
                <a:gd name="connsiteY1" fmla="*/ 531 h 1794695"/>
                <a:gd name="connsiteX2" fmla="*/ 311152 w 2119175"/>
                <a:gd name="connsiteY2" fmla="*/ 436949 h 1794695"/>
                <a:gd name="connsiteX3" fmla="*/ 290371 w 2119175"/>
                <a:gd name="connsiteY3" fmla="*/ 866440 h 1794695"/>
                <a:gd name="connsiteX4" fmla="*/ 13280 w 2119175"/>
                <a:gd name="connsiteY4" fmla="*/ 1136604 h 1794695"/>
                <a:gd name="connsiteX5" fmla="*/ 40989 w 2119175"/>
                <a:gd name="connsiteY5" fmla="*/ 1794695 h 1794695"/>
                <a:gd name="connsiteX6" fmla="*/ 40989 w 2119175"/>
                <a:gd name="connsiteY6" fmla="*/ 1794695 h 17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9175" h="1794695">
                  <a:moveTo>
                    <a:pt x="2119171" y="326113"/>
                  </a:moveTo>
                  <a:cubicBezTo>
                    <a:pt x="2121480" y="327267"/>
                    <a:pt x="1148198" y="15540"/>
                    <a:pt x="983098" y="531"/>
                  </a:cubicBezTo>
                  <a:cubicBezTo>
                    <a:pt x="817998" y="-14478"/>
                    <a:pt x="426606" y="292631"/>
                    <a:pt x="311152" y="436949"/>
                  </a:cubicBezTo>
                  <a:cubicBezTo>
                    <a:pt x="195698" y="581267"/>
                    <a:pt x="340016" y="749831"/>
                    <a:pt x="290371" y="866440"/>
                  </a:cubicBezTo>
                  <a:cubicBezTo>
                    <a:pt x="240726" y="983049"/>
                    <a:pt x="54844" y="981895"/>
                    <a:pt x="13280" y="1136604"/>
                  </a:cubicBezTo>
                  <a:cubicBezTo>
                    <a:pt x="-28284" y="1291313"/>
                    <a:pt x="40989" y="1794695"/>
                    <a:pt x="40989" y="1794695"/>
                  </a:cubicBezTo>
                  <a:lnTo>
                    <a:pt x="40989" y="1794695"/>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Forme libre 274"/>
            <p:cNvSpPr/>
            <p:nvPr/>
          </p:nvSpPr>
          <p:spPr>
            <a:xfrm>
              <a:off x="5889380" y="4856050"/>
              <a:ext cx="174625" cy="589014"/>
            </a:xfrm>
            <a:custGeom>
              <a:avLst/>
              <a:gdLst>
                <a:gd name="connsiteX0" fmla="*/ 104650 w 284759"/>
                <a:gd name="connsiteY0" fmla="*/ 9529 h 813093"/>
                <a:gd name="connsiteX1" fmla="*/ 7668 w 284759"/>
                <a:gd name="connsiteY1" fmla="*/ 113438 h 813093"/>
                <a:gd name="connsiteX2" fmla="*/ 284759 w 284759"/>
                <a:gd name="connsiteY2" fmla="*/ 813093 h 813093"/>
              </a:gdLst>
              <a:ahLst/>
              <a:cxnLst>
                <a:cxn ang="0">
                  <a:pos x="connsiteX0" y="connsiteY0"/>
                </a:cxn>
                <a:cxn ang="0">
                  <a:pos x="connsiteX1" y="connsiteY1"/>
                </a:cxn>
                <a:cxn ang="0">
                  <a:pos x="connsiteX2" y="connsiteY2"/>
                </a:cxn>
              </a:cxnLst>
              <a:rect l="l" t="t" r="r" b="b"/>
              <a:pathLst>
                <a:path w="284759" h="813093">
                  <a:moveTo>
                    <a:pt x="104650" y="9529"/>
                  </a:moveTo>
                  <a:cubicBezTo>
                    <a:pt x="41150" y="-5480"/>
                    <a:pt x="-22350" y="-20489"/>
                    <a:pt x="7668" y="113438"/>
                  </a:cubicBezTo>
                  <a:cubicBezTo>
                    <a:pt x="37686" y="247365"/>
                    <a:pt x="161222" y="530229"/>
                    <a:pt x="284759" y="813093"/>
                  </a:cubicBez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Forme libre 275"/>
            <p:cNvSpPr/>
            <p:nvPr/>
          </p:nvSpPr>
          <p:spPr>
            <a:xfrm>
              <a:off x="6085244" y="4430442"/>
              <a:ext cx="1087503" cy="387347"/>
            </a:xfrm>
            <a:custGeom>
              <a:avLst/>
              <a:gdLst>
                <a:gd name="connsiteX0" fmla="*/ 0 w 1773382"/>
                <a:gd name="connsiteY0" fmla="*/ 534706 h 534706"/>
                <a:gd name="connsiteX1" fmla="*/ 484910 w 1773382"/>
                <a:gd name="connsiteY1" fmla="*/ 493142 h 534706"/>
                <a:gd name="connsiteX2" fmla="*/ 706582 w 1773382"/>
                <a:gd name="connsiteY2" fmla="*/ 105215 h 534706"/>
                <a:gd name="connsiteX3" fmla="*/ 969819 w 1773382"/>
                <a:gd name="connsiteY3" fmla="*/ 15160 h 534706"/>
                <a:gd name="connsiteX4" fmla="*/ 1773382 w 1773382"/>
                <a:gd name="connsiteY4" fmla="*/ 361524 h 534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382" h="534706">
                  <a:moveTo>
                    <a:pt x="0" y="534706"/>
                  </a:moveTo>
                  <a:lnTo>
                    <a:pt x="484910" y="493142"/>
                  </a:lnTo>
                  <a:cubicBezTo>
                    <a:pt x="602674" y="421560"/>
                    <a:pt x="625764" y="184878"/>
                    <a:pt x="706582" y="105215"/>
                  </a:cubicBezTo>
                  <a:cubicBezTo>
                    <a:pt x="787400" y="25552"/>
                    <a:pt x="792019" y="-27558"/>
                    <a:pt x="969819" y="15160"/>
                  </a:cubicBezTo>
                  <a:cubicBezTo>
                    <a:pt x="1147619" y="57878"/>
                    <a:pt x="1460500" y="209701"/>
                    <a:pt x="1773382" y="361524"/>
                  </a:cubicBez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Forme libre 276"/>
            <p:cNvSpPr/>
            <p:nvPr/>
          </p:nvSpPr>
          <p:spPr>
            <a:xfrm rot="5400000" flipH="1">
              <a:off x="6103114" y="4509509"/>
              <a:ext cx="2062063" cy="1210699"/>
            </a:xfrm>
            <a:custGeom>
              <a:avLst/>
              <a:gdLst>
                <a:gd name="connsiteX0" fmla="*/ 636734 w 636734"/>
                <a:gd name="connsiteY0" fmla="*/ 0 h 1558637"/>
                <a:gd name="connsiteX1" fmla="*/ 311152 w 636734"/>
                <a:gd name="connsiteY1" fmla="*/ 200891 h 1558637"/>
                <a:gd name="connsiteX2" fmla="*/ 290371 w 636734"/>
                <a:gd name="connsiteY2" fmla="*/ 630382 h 1558637"/>
                <a:gd name="connsiteX3" fmla="*/ 13280 w 636734"/>
                <a:gd name="connsiteY3" fmla="*/ 900546 h 1558637"/>
                <a:gd name="connsiteX4" fmla="*/ 40989 w 636734"/>
                <a:gd name="connsiteY4" fmla="*/ 1558637 h 1558637"/>
                <a:gd name="connsiteX5" fmla="*/ 40989 w 636734"/>
                <a:gd name="connsiteY5" fmla="*/ 1558637 h 1558637"/>
                <a:gd name="connsiteX0" fmla="*/ 636734 w 671981"/>
                <a:gd name="connsiteY0" fmla="*/ 9675 h 1568312"/>
                <a:gd name="connsiteX1" fmla="*/ 650589 w 671981"/>
                <a:gd name="connsiteY1" fmla="*/ 16602 h 1568312"/>
                <a:gd name="connsiteX2" fmla="*/ 311152 w 671981"/>
                <a:gd name="connsiteY2" fmla="*/ 210566 h 1568312"/>
                <a:gd name="connsiteX3" fmla="*/ 290371 w 671981"/>
                <a:gd name="connsiteY3" fmla="*/ 640057 h 1568312"/>
                <a:gd name="connsiteX4" fmla="*/ 13280 w 671981"/>
                <a:gd name="connsiteY4" fmla="*/ 910221 h 1568312"/>
                <a:gd name="connsiteX5" fmla="*/ 40989 w 671981"/>
                <a:gd name="connsiteY5" fmla="*/ 1568312 h 1568312"/>
                <a:gd name="connsiteX6" fmla="*/ 40989 w 671981"/>
                <a:gd name="connsiteY6" fmla="*/ 1568312 h 1568312"/>
                <a:gd name="connsiteX0" fmla="*/ 636734 w 988177"/>
                <a:gd name="connsiteY0" fmla="*/ 238400 h 1797037"/>
                <a:gd name="connsiteX1" fmla="*/ 983098 w 988177"/>
                <a:gd name="connsiteY1" fmla="*/ 2873 h 1797037"/>
                <a:gd name="connsiteX2" fmla="*/ 311152 w 988177"/>
                <a:gd name="connsiteY2" fmla="*/ 439291 h 1797037"/>
                <a:gd name="connsiteX3" fmla="*/ 290371 w 988177"/>
                <a:gd name="connsiteY3" fmla="*/ 868782 h 1797037"/>
                <a:gd name="connsiteX4" fmla="*/ 13280 w 988177"/>
                <a:gd name="connsiteY4" fmla="*/ 1138946 h 1797037"/>
                <a:gd name="connsiteX5" fmla="*/ 40989 w 988177"/>
                <a:gd name="connsiteY5" fmla="*/ 1797037 h 1797037"/>
                <a:gd name="connsiteX6" fmla="*/ 40989 w 988177"/>
                <a:gd name="connsiteY6" fmla="*/ 1797037 h 1797037"/>
                <a:gd name="connsiteX0" fmla="*/ 2105316 w 2105319"/>
                <a:gd name="connsiteY0" fmla="*/ 190480 h 1797608"/>
                <a:gd name="connsiteX1" fmla="*/ 983098 w 2105319"/>
                <a:gd name="connsiteY1" fmla="*/ 3444 h 1797608"/>
                <a:gd name="connsiteX2" fmla="*/ 311152 w 2105319"/>
                <a:gd name="connsiteY2" fmla="*/ 439862 h 1797608"/>
                <a:gd name="connsiteX3" fmla="*/ 290371 w 2105319"/>
                <a:gd name="connsiteY3" fmla="*/ 869353 h 1797608"/>
                <a:gd name="connsiteX4" fmla="*/ 13280 w 2105319"/>
                <a:gd name="connsiteY4" fmla="*/ 1139517 h 1797608"/>
                <a:gd name="connsiteX5" fmla="*/ 40989 w 2105319"/>
                <a:gd name="connsiteY5" fmla="*/ 1797608 h 1797608"/>
                <a:gd name="connsiteX6" fmla="*/ 40989 w 2105319"/>
                <a:gd name="connsiteY6" fmla="*/ 1797608 h 1797608"/>
                <a:gd name="connsiteX0" fmla="*/ 2119171 w 2119174"/>
                <a:gd name="connsiteY0" fmla="*/ 327780 h 1796362"/>
                <a:gd name="connsiteX1" fmla="*/ 983098 w 2119174"/>
                <a:gd name="connsiteY1" fmla="*/ 2198 h 1796362"/>
                <a:gd name="connsiteX2" fmla="*/ 311152 w 2119174"/>
                <a:gd name="connsiteY2" fmla="*/ 438616 h 1796362"/>
                <a:gd name="connsiteX3" fmla="*/ 290371 w 2119174"/>
                <a:gd name="connsiteY3" fmla="*/ 868107 h 1796362"/>
                <a:gd name="connsiteX4" fmla="*/ 13280 w 2119174"/>
                <a:gd name="connsiteY4" fmla="*/ 1138271 h 1796362"/>
                <a:gd name="connsiteX5" fmla="*/ 40989 w 2119174"/>
                <a:gd name="connsiteY5" fmla="*/ 1796362 h 1796362"/>
                <a:gd name="connsiteX6" fmla="*/ 40989 w 2119174"/>
                <a:gd name="connsiteY6" fmla="*/ 1796362 h 1796362"/>
                <a:gd name="connsiteX0" fmla="*/ 2119171 w 2119174"/>
                <a:gd name="connsiteY0" fmla="*/ 327780 h 1796362"/>
                <a:gd name="connsiteX1" fmla="*/ 983098 w 2119174"/>
                <a:gd name="connsiteY1" fmla="*/ 2198 h 1796362"/>
                <a:gd name="connsiteX2" fmla="*/ 311152 w 2119174"/>
                <a:gd name="connsiteY2" fmla="*/ 438616 h 1796362"/>
                <a:gd name="connsiteX3" fmla="*/ 290371 w 2119174"/>
                <a:gd name="connsiteY3" fmla="*/ 868107 h 1796362"/>
                <a:gd name="connsiteX4" fmla="*/ 13280 w 2119174"/>
                <a:gd name="connsiteY4" fmla="*/ 1138271 h 1796362"/>
                <a:gd name="connsiteX5" fmla="*/ 40989 w 2119174"/>
                <a:gd name="connsiteY5" fmla="*/ 1796362 h 1796362"/>
                <a:gd name="connsiteX6" fmla="*/ 40989 w 2119174"/>
                <a:gd name="connsiteY6" fmla="*/ 1796362 h 1796362"/>
                <a:gd name="connsiteX0" fmla="*/ 2119171 w 2119175"/>
                <a:gd name="connsiteY0" fmla="*/ 326113 h 1794695"/>
                <a:gd name="connsiteX1" fmla="*/ 983098 w 2119175"/>
                <a:gd name="connsiteY1" fmla="*/ 531 h 1794695"/>
                <a:gd name="connsiteX2" fmla="*/ 311152 w 2119175"/>
                <a:gd name="connsiteY2" fmla="*/ 436949 h 1794695"/>
                <a:gd name="connsiteX3" fmla="*/ 290371 w 2119175"/>
                <a:gd name="connsiteY3" fmla="*/ 866440 h 1794695"/>
                <a:gd name="connsiteX4" fmla="*/ 13280 w 2119175"/>
                <a:gd name="connsiteY4" fmla="*/ 1136604 h 1794695"/>
                <a:gd name="connsiteX5" fmla="*/ 40989 w 2119175"/>
                <a:gd name="connsiteY5" fmla="*/ 1794695 h 1794695"/>
                <a:gd name="connsiteX6" fmla="*/ 40989 w 2119175"/>
                <a:gd name="connsiteY6" fmla="*/ 1794695 h 1794695"/>
                <a:gd name="connsiteX0" fmla="*/ 2098389 w 2098393"/>
                <a:gd name="connsiteY0" fmla="*/ 127944 h 1804344"/>
                <a:gd name="connsiteX1" fmla="*/ 983098 w 2098393"/>
                <a:gd name="connsiteY1" fmla="*/ 10180 h 1804344"/>
                <a:gd name="connsiteX2" fmla="*/ 311152 w 2098393"/>
                <a:gd name="connsiteY2" fmla="*/ 446598 h 1804344"/>
                <a:gd name="connsiteX3" fmla="*/ 290371 w 2098393"/>
                <a:gd name="connsiteY3" fmla="*/ 876089 h 1804344"/>
                <a:gd name="connsiteX4" fmla="*/ 13280 w 2098393"/>
                <a:gd name="connsiteY4" fmla="*/ 1146253 h 1804344"/>
                <a:gd name="connsiteX5" fmla="*/ 40989 w 2098393"/>
                <a:gd name="connsiteY5" fmla="*/ 1804344 h 1804344"/>
                <a:gd name="connsiteX6" fmla="*/ 40989 w 2098393"/>
                <a:gd name="connsiteY6" fmla="*/ 1804344 h 1804344"/>
                <a:gd name="connsiteX0" fmla="*/ 2846534 w 2846536"/>
                <a:gd name="connsiteY0" fmla="*/ 0 h 2015838"/>
                <a:gd name="connsiteX1" fmla="*/ 983098 w 2846536"/>
                <a:gd name="connsiteY1" fmla="*/ 221674 h 2015838"/>
                <a:gd name="connsiteX2" fmla="*/ 311152 w 2846536"/>
                <a:gd name="connsiteY2" fmla="*/ 658092 h 2015838"/>
                <a:gd name="connsiteX3" fmla="*/ 290371 w 2846536"/>
                <a:gd name="connsiteY3" fmla="*/ 1087583 h 2015838"/>
                <a:gd name="connsiteX4" fmla="*/ 13280 w 2846536"/>
                <a:gd name="connsiteY4" fmla="*/ 1357747 h 2015838"/>
                <a:gd name="connsiteX5" fmla="*/ 40989 w 2846536"/>
                <a:gd name="connsiteY5" fmla="*/ 2015838 h 2015838"/>
                <a:gd name="connsiteX6" fmla="*/ 40989 w 2846536"/>
                <a:gd name="connsiteY6" fmla="*/ 2015838 h 2015838"/>
                <a:gd name="connsiteX0" fmla="*/ 2846534 w 2846537"/>
                <a:gd name="connsiteY0" fmla="*/ 0 h 2015838"/>
                <a:gd name="connsiteX1" fmla="*/ 983098 w 2846537"/>
                <a:gd name="connsiteY1" fmla="*/ 221674 h 2015838"/>
                <a:gd name="connsiteX2" fmla="*/ 311152 w 2846537"/>
                <a:gd name="connsiteY2" fmla="*/ 658092 h 2015838"/>
                <a:gd name="connsiteX3" fmla="*/ 290371 w 2846537"/>
                <a:gd name="connsiteY3" fmla="*/ 1087583 h 2015838"/>
                <a:gd name="connsiteX4" fmla="*/ 13280 w 2846537"/>
                <a:gd name="connsiteY4" fmla="*/ 1357747 h 2015838"/>
                <a:gd name="connsiteX5" fmla="*/ 40989 w 2846537"/>
                <a:gd name="connsiteY5" fmla="*/ 2015838 h 2015838"/>
                <a:gd name="connsiteX6" fmla="*/ 40989 w 2846537"/>
                <a:gd name="connsiteY6" fmla="*/ 2015838 h 2015838"/>
                <a:gd name="connsiteX0" fmla="*/ 2943516 w 2943518"/>
                <a:gd name="connsiteY0" fmla="*/ 0 h 2216730"/>
                <a:gd name="connsiteX1" fmla="*/ 983098 w 2943518"/>
                <a:gd name="connsiteY1" fmla="*/ 422566 h 2216730"/>
                <a:gd name="connsiteX2" fmla="*/ 311152 w 2943518"/>
                <a:gd name="connsiteY2" fmla="*/ 858984 h 2216730"/>
                <a:gd name="connsiteX3" fmla="*/ 290371 w 2943518"/>
                <a:gd name="connsiteY3" fmla="*/ 1288475 h 2216730"/>
                <a:gd name="connsiteX4" fmla="*/ 13280 w 2943518"/>
                <a:gd name="connsiteY4" fmla="*/ 1558639 h 2216730"/>
                <a:gd name="connsiteX5" fmla="*/ 40989 w 2943518"/>
                <a:gd name="connsiteY5" fmla="*/ 2216730 h 2216730"/>
                <a:gd name="connsiteX6" fmla="*/ 40989 w 2943518"/>
                <a:gd name="connsiteY6" fmla="*/ 2216730 h 2216730"/>
                <a:gd name="connsiteX0" fmla="*/ 2811898 w 2811900"/>
                <a:gd name="connsiteY0" fmla="*/ 0 h 1974276"/>
                <a:gd name="connsiteX1" fmla="*/ 983098 w 2811900"/>
                <a:gd name="connsiteY1" fmla="*/ 180112 h 1974276"/>
                <a:gd name="connsiteX2" fmla="*/ 311152 w 2811900"/>
                <a:gd name="connsiteY2" fmla="*/ 616530 h 1974276"/>
                <a:gd name="connsiteX3" fmla="*/ 290371 w 2811900"/>
                <a:gd name="connsiteY3" fmla="*/ 1046021 h 1974276"/>
                <a:gd name="connsiteX4" fmla="*/ 13280 w 2811900"/>
                <a:gd name="connsiteY4" fmla="*/ 1316185 h 1974276"/>
                <a:gd name="connsiteX5" fmla="*/ 40989 w 2811900"/>
                <a:gd name="connsiteY5" fmla="*/ 1974276 h 1974276"/>
                <a:gd name="connsiteX6" fmla="*/ 40989 w 2811900"/>
                <a:gd name="connsiteY6" fmla="*/ 1974276 h 1974276"/>
                <a:gd name="connsiteX0" fmla="*/ 2846534 w 2846536"/>
                <a:gd name="connsiteY0" fmla="*/ 0 h 1974276"/>
                <a:gd name="connsiteX1" fmla="*/ 983098 w 2846536"/>
                <a:gd name="connsiteY1" fmla="*/ 180112 h 1974276"/>
                <a:gd name="connsiteX2" fmla="*/ 311152 w 2846536"/>
                <a:gd name="connsiteY2" fmla="*/ 616530 h 1974276"/>
                <a:gd name="connsiteX3" fmla="*/ 290371 w 2846536"/>
                <a:gd name="connsiteY3" fmla="*/ 1046021 h 1974276"/>
                <a:gd name="connsiteX4" fmla="*/ 13280 w 2846536"/>
                <a:gd name="connsiteY4" fmla="*/ 1316185 h 1974276"/>
                <a:gd name="connsiteX5" fmla="*/ 40989 w 2846536"/>
                <a:gd name="connsiteY5" fmla="*/ 1974276 h 1974276"/>
                <a:gd name="connsiteX6" fmla="*/ 40989 w 2846536"/>
                <a:gd name="connsiteY6" fmla="*/ 1974276 h 1974276"/>
                <a:gd name="connsiteX0" fmla="*/ 2846534 w 2846536"/>
                <a:gd name="connsiteY0" fmla="*/ 0 h 1974276"/>
                <a:gd name="connsiteX1" fmla="*/ 983098 w 2846536"/>
                <a:gd name="connsiteY1" fmla="*/ 180112 h 1974276"/>
                <a:gd name="connsiteX2" fmla="*/ 311152 w 2846536"/>
                <a:gd name="connsiteY2" fmla="*/ 616530 h 1974276"/>
                <a:gd name="connsiteX3" fmla="*/ 290371 w 2846536"/>
                <a:gd name="connsiteY3" fmla="*/ 1046021 h 1974276"/>
                <a:gd name="connsiteX4" fmla="*/ 13280 w 2846536"/>
                <a:gd name="connsiteY4" fmla="*/ 1316185 h 1974276"/>
                <a:gd name="connsiteX5" fmla="*/ 40989 w 2846536"/>
                <a:gd name="connsiteY5" fmla="*/ 1974276 h 1974276"/>
                <a:gd name="connsiteX6" fmla="*/ 40989 w 2846536"/>
                <a:gd name="connsiteY6" fmla="*/ 1974276 h 1974276"/>
                <a:gd name="connsiteX0" fmla="*/ 2846534 w 2846536"/>
                <a:gd name="connsiteY0" fmla="*/ 0 h 1974276"/>
                <a:gd name="connsiteX1" fmla="*/ 983098 w 2846536"/>
                <a:gd name="connsiteY1" fmla="*/ 180112 h 1974276"/>
                <a:gd name="connsiteX2" fmla="*/ 311152 w 2846536"/>
                <a:gd name="connsiteY2" fmla="*/ 616530 h 1974276"/>
                <a:gd name="connsiteX3" fmla="*/ 290371 w 2846536"/>
                <a:gd name="connsiteY3" fmla="*/ 1046021 h 1974276"/>
                <a:gd name="connsiteX4" fmla="*/ 13280 w 2846536"/>
                <a:gd name="connsiteY4" fmla="*/ 1316185 h 1974276"/>
                <a:gd name="connsiteX5" fmla="*/ 40989 w 2846536"/>
                <a:gd name="connsiteY5" fmla="*/ 1974276 h 1974276"/>
                <a:gd name="connsiteX6" fmla="*/ 40989 w 2846536"/>
                <a:gd name="connsiteY6" fmla="*/ 1974276 h 197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36" h="1974276">
                  <a:moveTo>
                    <a:pt x="2846534" y="0"/>
                  </a:moveTo>
                  <a:cubicBezTo>
                    <a:pt x="2848843" y="1154"/>
                    <a:pt x="1398735" y="319811"/>
                    <a:pt x="983098" y="180112"/>
                  </a:cubicBezTo>
                  <a:cubicBezTo>
                    <a:pt x="567461" y="40413"/>
                    <a:pt x="426606" y="472212"/>
                    <a:pt x="311152" y="616530"/>
                  </a:cubicBezTo>
                  <a:cubicBezTo>
                    <a:pt x="195698" y="760848"/>
                    <a:pt x="340016" y="929412"/>
                    <a:pt x="290371" y="1046021"/>
                  </a:cubicBezTo>
                  <a:cubicBezTo>
                    <a:pt x="240726" y="1162630"/>
                    <a:pt x="54844" y="1161476"/>
                    <a:pt x="13280" y="1316185"/>
                  </a:cubicBezTo>
                  <a:cubicBezTo>
                    <a:pt x="-28284" y="1470894"/>
                    <a:pt x="40989" y="1974276"/>
                    <a:pt x="40989" y="1974276"/>
                  </a:cubicBezTo>
                  <a:lnTo>
                    <a:pt x="40989" y="1974276"/>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Forme libre 277"/>
            <p:cNvSpPr/>
            <p:nvPr/>
          </p:nvSpPr>
          <p:spPr>
            <a:xfrm rot="5400000" flipH="1">
              <a:off x="6811846" y="5736555"/>
              <a:ext cx="206283" cy="498619"/>
            </a:xfrm>
            <a:custGeom>
              <a:avLst/>
              <a:gdLst>
                <a:gd name="connsiteX0" fmla="*/ 104650 w 284759"/>
                <a:gd name="connsiteY0" fmla="*/ 9529 h 813093"/>
                <a:gd name="connsiteX1" fmla="*/ 7668 w 284759"/>
                <a:gd name="connsiteY1" fmla="*/ 113438 h 813093"/>
                <a:gd name="connsiteX2" fmla="*/ 284759 w 284759"/>
                <a:gd name="connsiteY2" fmla="*/ 813093 h 813093"/>
              </a:gdLst>
              <a:ahLst/>
              <a:cxnLst>
                <a:cxn ang="0">
                  <a:pos x="connsiteX0" y="connsiteY0"/>
                </a:cxn>
                <a:cxn ang="0">
                  <a:pos x="connsiteX1" y="connsiteY1"/>
                </a:cxn>
                <a:cxn ang="0">
                  <a:pos x="connsiteX2" y="connsiteY2"/>
                </a:cxn>
              </a:cxnLst>
              <a:rect l="l" t="t" r="r" b="b"/>
              <a:pathLst>
                <a:path w="284759" h="813093">
                  <a:moveTo>
                    <a:pt x="104650" y="9529"/>
                  </a:moveTo>
                  <a:cubicBezTo>
                    <a:pt x="41150" y="-5480"/>
                    <a:pt x="-22350" y="-20489"/>
                    <a:pt x="7668" y="113438"/>
                  </a:cubicBezTo>
                  <a:cubicBezTo>
                    <a:pt x="37686" y="247365"/>
                    <a:pt x="161222" y="530229"/>
                    <a:pt x="284759" y="813093"/>
                  </a:cubicBez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Forme libre 278"/>
            <p:cNvSpPr/>
            <p:nvPr/>
          </p:nvSpPr>
          <p:spPr>
            <a:xfrm rot="6273356" flipH="1">
              <a:off x="6799610" y="5258772"/>
              <a:ext cx="1170141" cy="169188"/>
            </a:xfrm>
            <a:custGeom>
              <a:avLst/>
              <a:gdLst>
                <a:gd name="connsiteX0" fmla="*/ 0 w 1773382"/>
                <a:gd name="connsiteY0" fmla="*/ 534706 h 534706"/>
                <a:gd name="connsiteX1" fmla="*/ 484910 w 1773382"/>
                <a:gd name="connsiteY1" fmla="*/ 493142 h 534706"/>
                <a:gd name="connsiteX2" fmla="*/ 706582 w 1773382"/>
                <a:gd name="connsiteY2" fmla="*/ 105215 h 534706"/>
                <a:gd name="connsiteX3" fmla="*/ 969819 w 1773382"/>
                <a:gd name="connsiteY3" fmla="*/ 15160 h 534706"/>
                <a:gd name="connsiteX4" fmla="*/ 1773382 w 1773382"/>
                <a:gd name="connsiteY4" fmla="*/ 361524 h 534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382" h="534706">
                  <a:moveTo>
                    <a:pt x="0" y="534706"/>
                  </a:moveTo>
                  <a:lnTo>
                    <a:pt x="484910" y="493142"/>
                  </a:lnTo>
                  <a:cubicBezTo>
                    <a:pt x="602674" y="421560"/>
                    <a:pt x="625764" y="184878"/>
                    <a:pt x="706582" y="105215"/>
                  </a:cubicBezTo>
                  <a:cubicBezTo>
                    <a:pt x="787400" y="25552"/>
                    <a:pt x="792019" y="-27558"/>
                    <a:pt x="969819" y="15160"/>
                  </a:cubicBezTo>
                  <a:cubicBezTo>
                    <a:pt x="1147619" y="57878"/>
                    <a:pt x="1460500" y="209701"/>
                    <a:pt x="1773382" y="361524"/>
                  </a:cubicBez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Forme libre 279"/>
            <p:cNvSpPr/>
            <p:nvPr/>
          </p:nvSpPr>
          <p:spPr>
            <a:xfrm>
              <a:off x="5919571" y="5359754"/>
              <a:ext cx="862356" cy="662402"/>
            </a:xfrm>
            <a:custGeom>
              <a:avLst/>
              <a:gdLst>
                <a:gd name="connsiteX0" fmla="*/ 0 w 1406236"/>
                <a:gd name="connsiteY0" fmla="*/ 0 h 914400"/>
                <a:gd name="connsiteX1" fmla="*/ 284018 w 1406236"/>
                <a:gd name="connsiteY1" fmla="*/ 228600 h 914400"/>
                <a:gd name="connsiteX2" fmla="*/ 512618 w 1406236"/>
                <a:gd name="connsiteY2" fmla="*/ 69273 h 914400"/>
                <a:gd name="connsiteX3" fmla="*/ 595745 w 1406236"/>
                <a:gd name="connsiteY3" fmla="*/ 235527 h 914400"/>
                <a:gd name="connsiteX4" fmla="*/ 408709 w 1406236"/>
                <a:gd name="connsiteY4" fmla="*/ 533400 h 914400"/>
                <a:gd name="connsiteX5" fmla="*/ 1406236 w 1406236"/>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6236" h="914400">
                  <a:moveTo>
                    <a:pt x="0" y="0"/>
                  </a:moveTo>
                  <a:cubicBezTo>
                    <a:pt x="99291" y="108527"/>
                    <a:pt x="198582" y="217055"/>
                    <a:pt x="284018" y="228600"/>
                  </a:cubicBezTo>
                  <a:cubicBezTo>
                    <a:pt x="369454" y="240146"/>
                    <a:pt x="460664" y="68119"/>
                    <a:pt x="512618" y="69273"/>
                  </a:cubicBezTo>
                  <a:cubicBezTo>
                    <a:pt x="564572" y="70427"/>
                    <a:pt x="613063" y="158173"/>
                    <a:pt x="595745" y="235527"/>
                  </a:cubicBezTo>
                  <a:cubicBezTo>
                    <a:pt x="578427" y="312881"/>
                    <a:pt x="273627" y="420254"/>
                    <a:pt x="408709" y="533400"/>
                  </a:cubicBezTo>
                  <a:cubicBezTo>
                    <a:pt x="543791" y="646546"/>
                    <a:pt x="975013" y="780473"/>
                    <a:pt x="1406236" y="91440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Forme libre 280"/>
            <p:cNvSpPr/>
            <p:nvPr/>
          </p:nvSpPr>
          <p:spPr>
            <a:xfrm>
              <a:off x="5549990" y="4191549"/>
              <a:ext cx="2439280" cy="1554607"/>
            </a:xfrm>
            <a:custGeom>
              <a:avLst/>
              <a:gdLst>
                <a:gd name="connsiteX0" fmla="*/ 0 w 2271235"/>
                <a:gd name="connsiteY0" fmla="*/ 308232 h 2150887"/>
                <a:gd name="connsiteX1" fmla="*/ 471055 w 2271235"/>
                <a:gd name="connsiteY1" fmla="*/ 10360 h 2150887"/>
                <a:gd name="connsiteX2" fmla="*/ 1461655 w 2271235"/>
                <a:gd name="connsiteY2" fmla="*/ 640742 h 2150887"/>
                <a:gd name="connsiteX3" fmla="*/ 2112819 w 2271235"/>
                <a:gd name="connsiteY3" fmla="*/ 897051 h 2150887"/>
                <a:gd name="connsiteX4" fmla="*/ 2244437 w 2271235"/>
                <a:gd name="connsiteY4" fmla="*/ 1562069 h 2150887"/>
                <a:gd name="connsiteX5" fmla="*/ 2244437 w 2271235"/>
                <a:gd name="connsiteY5" fmla="*/ 1568996 h 2150887"/>
                <a:gd name="connsiteX6" fmla="*/ 1960419 w 2271235"/>
                <a:gd name="connsiteY6" fmla="*/ 2150887 h 2150887"/>
                <a:gd name="connsiteX0" fmla="*/ 0 w 3372671"/>
                <a:gd name="connsiteY0" fmla="*/ 1108928 h 2148019"/>
                <a:gd name="connsiteX1" fmla="*/ 1572491 w 3372671"/>
                <a:gd name="connsiteY1" fmla="*/ 7492 h 2148019"/>
                <a:gd name="connsiteX2" fmla="*/ 2563091 w 3372671"/>
                <a:gd name="connsiteY2" fmla="*/ 637874 h 2148019"/>
                <a:gd name="connsiteX3" fmla="*/ 3214255 w 3372671"/>
                <a:gd name="connsiteY3" fmla="*/ 894183 h 2148019"/>
                <a:gd name="connsiteX4" fmla="*/ 3345873 w 3372671"/>
                <a:gd name="connsiteY4" fmla="*/ 1559201 h 2148019"/>
                <a:gd name="connsiteX5" fmla="*/ 3345873 w 3372671"/>
                <a:gd name="connsiteY5" fmla="*/ 1566128 h 2148019"/>
                <a:gd name="connsiteX6" fmla="*/ 3061855 w 3372671"/>
                <a:gd name="connsiteY6" fmla="*/ 2148019 h 2148019"/>
                <a:gd name="connsiteX0" fmla="*/ 0 w 3372671"/>
                <a:gd name="connsiteY0" fmla="*/ 1106937 h 2146028"/>
                <a:gd name="connsiteX1" fmla="*/ 872836 w 3372671"/>
                <a:gd name="connsiteY1" fmla="*/ 372646 h 2146028"/>
                <a:gd name="connsiteX2" fmla="*/ 1572491 w 3372671"/>
                <a:gd name="connsiteY2" fmla="*/ 5501 h 2146028"/>
                <a:gd name="connsiteX3" fmla="*/ 2563091 w 3372671"/>
                <a:gd name="connsiteY3" fmla="*/ 635883 h 2146028"/>
                <a:gd name="connsiteX4" fmla="*/ 3214255 w 3372671"/>
                <a:gd name="connsiteY4" fmla="*/ 892192 h 2146028"/>
                <a:gd name="connsiteX5" fmla="*/ 3345873 w 3372671"/>
                <a:gd name="connsiteY5" fmla="*/ 1557210 h 2146028"/>
                <a:gd name="connsiteX6" fmla="*/ 3345873 w 3372671"/>
                <a:gd name="connsiteY6" fmla="*/ 1564137 h 2146028"/>
                <a:gd name="connsiteX7" fmla="*/ 3061855 w 3372671"/>
                <a:gd name="connsiteY7" fmla="*/ 2146028 h 2146028"/>
                <a:gd name="connsiteX0" fmla="*/ 0 w 3677471"/>
                <a:gd name="connsiteY0" fmla="*/ 47065 h 2146028"/>
                <a:gd name="connsiteX1" fmla="*/ 1177636 w 3677471"/>
                <a:gd name="connsiteY1" fmla="*/ 372646 h 2146028"/>
                <a:gd name="connsiteX2" fmla="*/ 1877291 w 3677471"/>
                <a:gd name="connsiteY2" fmla="*/ 5501 h 2146028"/>
                <a:gd name="connsiteX3" fmla="*/ 2867891 w 3677471"/>
                <a:gd name="connsiteY3" fmla="*/ 635883 h 2146028"/>
                <a:gd name="connsiteX4" fmla="*/ 3519055 w 3677471"/>
                <a:gd name="connsiteY4" fmla="*/ 892192 h 2146028"/>
                <a:gd name="connsiteX5" fmla="*/ 3650673 w 3677471"/>
                <a:gd name="connsiteY5" fmla="*/ 1557210 h 2146028"/>
                <a:gd name="connsiteX6" fmla="*/ 3650673 w 3677471"/>
                <a:gd name="connsiteY6" fmla="*/ 1564137 h 2146028"/>
                <a:gd name="connsiteX7" fmla="*/ 3366655 w 3677471"/>
                <a:gd name="connsiteY7" fmla="*/ 2146028 h 2146028"/>
                <a:gd name="connsiteX0" fmla="*/ 0 w 3732320"/>
                <a:gd name="connsiteY0" fmla="*/ 47065 h 2146028"/>
                <a:gd name="connsiteX1" fmla="*/ 1177636 w 3732320"/>
                <a:gd name="connsiteY1" fmla="*/ 372646 h 2146028"/>
                <a:gd name="connsiteX2" fmla="*/ 1877291 w 3732320"/>
                <a:gd name="connsiteY2" fmla="*/ 5501 h 2146028"/>
                <a:gd name="connsiteX3" fmla="*/ 2867891 w 3732320"/>
                <a:gd name="connsiteY3" fmla="*/ 635883 h 2146028"/>
                <a:gd name="connsiteX4" fmla="*/ 3519055 w 3732320"/>
                <a:gd name="connsiteY4" fmla="*/ 892192 h 2146028"/>
                <a:gd name="connsiteX5" fmla="*/ 3650673 w 3732320"/>
                <a:gd name="connsiteY5" fmla="*/ 1557210 h 2146028"/>
                <a:gd name="connsiteX6" fmla="*/ 3650673 w 3732320"/>
                <a:gd name="connsiteY6" fmla="*/ 1564137 h 2146028"/>
                <a:gd name="connsiteX7" fmla="*/ 3366655 w 3732320"/>
                <a:gd name="connsiteY7" fmla="*/ 2146028 h 2146028"/>
                <a:gd name="connsiteX0" fmla="*/ 0 w 3977713"/>
                <a:gd name="connsiteY0" fmla="*/ 47065 h 2146028"/>
                <a:gd name="connsiteX1" fmla="*/ 1177636 w 3977713"/>
                <a:gd name="connsiteY1" fmla="*/ 372646 h 2146028"/>
                <a:gd name="connsiteX2" fmla="*/ 1877291 w 3977713"/>
                <a:gd name="connsiteY2" fmla="*/ 5501 h 2146028"/>
                <a:gd name="connsiteX3" fmla="*/ 2867891 w 3977713"/>
                <a:gd name="connsiteY3" fmla="*/ 635883 h 2146028"/>
                <a:gd name="connsiteX4" fmla="*/ 3519055 w 3977713"/>
                <a:gd name="connsiteY4" fmla="*/ 892192 h 2146028"/>
                <a:gd name="connsiteX5" fmla="*/ 3650673 w 3977713"/>
                <a:gd name="connsiteY5" fmla="*/ 1557210 h 2146028"/>
                <a:gd name="connsiteX6" fmla="*/ 3920837 w 3977713"/>
                <a:gd name="connsiteY6" fmla="*/ 1494864 h 2146028"/>
                <a:gd name="connsiteX7" fmla="*/ 3366655 w 3977713"/>
                <a:gd name="connsiteY7" fmla="*/ 2146028 h 21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7713" h="2146028">
                  <a:moveTo>
                    <a:pt x="0" y="47065"/>
                  </a:moveTo>
                  <a:cubicBezTo>
                    <a:pt x="145473" y="-75317"/>
                    <a:pt x="915554" y="556219"/>
                    <a:pt x="1177636" y="372646"/>
                  </a:cubicBezTo>
                  <a:cubicBezTo>
                    <a:pt x="1439718" y="189073"/>
                    <a:pt x="1595582" y="-38372"/>
                    <a:pt x="1877291" y="5501"/>
                  </a:cubicBezTo>
                  <a:cubicBezTo>
                    <a:pt x="2159000" y="49374"/>
                    <a:pt x="2594264" y="488101"/>
                    <a:pt x="2867891" y="635883"/>
                  </a:cubicBezTo>
                  <a:cubicBezTo>
                    <a:pt x="3141518" y="783665"/>
                    <a:pt x="3388591" y="738638"/>
                    <a:pt x="3519055" y="892192"/>
                  </a:cubicBezTo>
                  <a:cubicBezTo>
                    <a:pt x="3649519" y="1045746"/>
                    <a:pt x="3583709" y="1456765"/>
                    <a:pt x="3650673" y="1557210"/>
                  </a:cubicBezTo>
                  <a:cubicBezTo>
                    <a:pt x="3717637" y="1657655"/>
                    <a:pt x="3663373" y="1486782"/>
                    <a:pt x="3920837" y="1494864"/>
                  </a:cubicBezTo>
                  <a:cubicBezTo>
                    <a:pt x="4178301" y="1502946"/>
                    <a:pt x="3484996" y="1904150"/>
                    <a:pt x="3366655" y="2146028"/>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Forme libre 281"/>
            <p:cNvSpPr/>
            <p:nvPr/>
          </p:nvSpPr>
          <p:spPr>
            <a:xfrm>
              <a:off x="6110733" y="4029932"/>
              <a:ext cx="2090045" cy="1990581"/>
            </a:xfrm>
            <a:custGeom>
              <a:avLst/>
              <a:gdLst>
                <a:gd name="connsiteX0" fmla="*/ 0 w 3408218"/>
                <a:gd name="connsiteY0" fmla="*/ 2646218 h 2747860"/>
                <a:gd name="connsiteX1" fmla="*/ 436418 w 3408218"/>
                <a:gd name="connsiteY1" fmla="*/ 2611582 h 2747860"/>
                <a:gd name="connsiteX2" fmla="*/ 1267691 w 3408218"/>
                <a:gd name="connsiteY2" fmla="*/ 2500745 h 2747860"/>
                <a:gd name="connsiteX3" fmla="*/ 2466109 w 3408218"/>
                <a:gd name="connsiteY3" fmla="*/ 2701636 h 2747860"/>
                <a:gd name="connsiteX4" fmla="*/ 2570018 w 3408218"/>
                <a:gd name="connsiteY4" fmla="*/ 1475509 h 2747860"/>
                <a:gd name="connsiteX5" fmla="*/ 2930236 w 3408218"/>
                <a:gd name="connsiteY5" fmla="*/ 436418 h 2747860"/>
                <a:gd name="connsiteX6" fmla="*/ 3408218 w 3408218"/>
                <a:gd name="connsiteY6" fmla="*/ 0 h 27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8218" h="2747860">
                  <a:moveTo>
                    <a:pt x="0" y="2646218"/>
                  </a:moveTo>
                  <a:cubicBezTo>
                    <a:pt x="112568" y="2641022"/>
                    <a:pt x="225136" y="2635827"/>
                    <a:pt x="436418" y="2611582"/>
                  </a:cubicBezTo>
                  <a:cubicBezTo>
                    <a:pt x="647700" y="2587336"/>
                    <a:pt x="929409" y="2485736"/>
                    <a:pt x="1267691" y="2500745"/>
                  </a:cubicBezTo>
                  <a:cubicBezTo>
                    <a:pt x="1605973" y="2515754"/>
                    <a:pt x="2249055" y="2872509"/>
                    <a:pt x="2466109" y="2701636"/>
                  </a:cubicBezTo>
                  <a:cubicBezTo>
                    <a:pt x="2683164" y="2530763"/>
                    <a:pt x="2492664" y="1853045"/>
                    <a:pt x="2570018" y="1475509"/>
                  </a:cubicBezTo>
                  <a:cubicBezTo>
                    <a:pt x="2647373" y="1097973"/>
                    <a:pt x="2790536" y="682336"/>
                    <a:pt x="2930236" y="436418"/>
                  </a:cubicBezTo>
                  <a:cubicBezTo>
                    <a:pt x="3069936" y="190500"/>
                    <a:pt x="3239077" y="95250"/>
                    <a:pt x="3408218"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Forme libre 282"/>
            <p:cNvSpPr/>
            <p:nvPr/>
          </p:nvSpPr>
          <p:spPr>
            <a:xfrm>
              <a:off x="5429376" y="4126331"/>
              <a:ext cx="1099419" cy="438926"/>
            </a:xfrm>
            <a:custGeom>
              <a:avLst/>
              <a:gdLst>
                <a:gd name="connsiteX0" fmla="*/ 1000246 w 1000246"/>
                <a:gd name="connsiteY0" fmla="*/ 545801 h 741757"/>
                <a:gd name="connsiteX1" fmla="*/ 390646 w 1000246"/>
                <a:gd name="connsiteY1" fmla="*/ 718983 h 741757"/>
                <a:gd name="connsiteX2" fmla="*/ 30428 w 1000246"/>
                <a:gd name="connsiteY2" fmla="*/ 95529 h 741757"/>
                <a:gd name="connsiteX3" fmla="*/ 44282 w 1000246"/>
                <a:gd name="connsiteY3" fmla="*/ 12401 h 741757"/>
              </a:gdLst>
              <a:ahLst/>
              <a:cxnLst>
                <a:cxn ang="0">
                  <a:pos x="connsiteX0" y="connsiteY0"/>
                </a:cxn>
                <a:cxn ang="0">
                  <a:pos x="connsiteX1" y="connsiteY1"/>
                </a:cxn>
                <a:cxn ang="0">
                  <a:pos x="connsiteX2" y="connsiteY2"/>
                </a:cxn>
                <a:cxn ang="0">
                  <a:pos x="connsiteX3" y="connsiteY3"/>
                </a:cxn>
              </a:cxnLst>
              <a:rect l="l" t="t" r="r" b="b"/>
              <a:pathLst>
                <a:path w="1000246" h="741757">
                  <a:moveTo>
                    <a:pt x="1000246" y="545801"/>
                  </a:moveTo>
                  <a:cubicBezTo>
                    <a:pt x="776264" y="669914"/>
                    <a:pt x="552282" y="794028"/>
                    <a:pt x="390646" y="718983"/>
                  </a:cubicBezTo>
                  <a:cubicBezTo>
                    <a:pt x="229010" y="643938"/>
                    <a:pt x="88155" y="213293"/>
                    <a:pt x="30428" y="95529"/>
                  </a:cubicBezTo>
                  <a:cubicBezTo>
                    <a:pt x="-27299" y="-22235"/>
                    <a:pt x="8491" y="-4917"/>
                    <a:pt x="44282" y="12401"/>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5" name="ZoneTexte 284"/>
            <p:cNvSpPr txBox="1"/>
            <p:nvPr/>
          </p:nvSpPr>
          <p:spPr>
            <a:xfrm>
              <a:off x="6079866" y="5337628"/>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rgbClr val="FF0000"/>
                  </a:solidFill>
                </a:rPr>
                <a:t> </a:t>
              </a:r>
              <a:endParaRPr lang="fr-FR" u="none" dirty="0">
                <a:solidFill>
                  <a:srgbClr val="FF0000"/>
                </a:solidFill>
              </a:endParaRPr>
            </a:p>
          </p:txBody>
        </p:sp>
        <p:sp>
          <p:nvSpPr>
            <p:cNvPr id="286" name="ZoneTexte 285"/>
            <p:cNvSpPr txBox="1"/>
            <p:nvPr/>
          </p:nvSpPr>
          <p:spPr>
            <a:xfrm>
              <a:off x="7756423" y="5162493"/>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rgbClr val="FF0000"/>
                  </a:solidFill>
                </a:rPr>
                <a:t> </a:t>
              </a:r>
              <a:endParaRPr lang="fr-FR" u="none" dirty="0">
                <a:solidFill>
                  <a:srgbClr val="FF0000"/>
                </a:solidFill>
              </a:endParaRPr>
            </a:p>
          </p:txBody>
        </p:sp>
        <p:sp>
          <p:nvSpPr>
            <p:cNvPr id="284" name="ZoneTexte 283"/>
            <p:cNvSpPr txBox="1"/>
            <p:nvPr/>
          </p:nvSpPr>
          <p:spPr>
            <a:xfrm>
              <a:off x="6207303" y="4535416"/>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rgbClr val="FF0000"/>
                  </a:solidFill>
                </a:rPr>
                <a:t> </a:t>
              </a:r>
              <a:endParaRPr lang="fr-FR" u="none" dirty="0">
                <a:solidFill>
                  <a:srgbClr val="FF0000"/>
                </a:solidFill>
              </a:endParaRPr>
            </a:p>
          </p:txBody>
        </p:sp>
        <p:sp>
          <p:nvSpPr>
            <p:cNvPr id="287" name="ZoneTexte 286"/>
            <p:cNvSpPr txBox="1"/>
            <p:nvPr/>
          </p:nvSpPr>
          <p:spPr>
            <a:xfrm>
              <a:off x="5880515" y="478659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88" name="ZoneTexte 287"/>
            <p:cNvSpPr txBox="1"/>
            <p:nvPr/>
          </p:nvSpPr>
          <p:spPr>
            <a:xfrm>
              <a:off x="5892181" y="463389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89" name="ZoneTexte 288"/>
            <p:cNvSpPr txBox="1"/>
            <p:nvPr/>
          </p:nvSpPr>
          <p:spPr>
            <a:xfrm>
              <a:off x="5903847" y="448119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0" name="ZoneTexte 289"/>
            <p:cNvSpPr txBox="1"/>
            <p:nvPr/>
          </p:nvSpPr>
          <p:spPr>
            <a:xfrm>
              <a:off x="6046195" y="432849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1" name="ZoneTexte 290"/>
            <p:cNvSpPr txBox="1"/>
            <p:nvPr/>
          </p:nvSpPr>
          <p:spPr>
            <a:xfrm>
              <a:off x="6188543" y="417579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2" name="ZoneTexte 291"/>
            <p:cNvSpPr txBox="1"/>
            <p:nvPr/>
          </p:nvSpPr>
          <p:spPr>
            <a:xfrm>
              <a:off x="6330891" y="4161953"/>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5" name="ZoneTexte 294"/>
            <p:cNvSpPr txBox="1"/>
            <p:nvPr/>
          </p:nvSpPr>
          <p:spPr>
            <a:xfrm rot="618819" flipH="1">
              <a:off x="7440425" y="5754674"/>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rgbClr val="FF0000"/>
                  </a:solidFill>
                </a:rPr>
                <a:t> </a:t>
              </a:r>
              <a:endParaRPr lang="fr-FR" u="none" dirty="0">
                <a:solidFill>
                  <a:srgbClr val="FF0000"/>
                </a:solidFill>
              </a:endParaRPr>
            </a:p>
          </p:txBody>
        </p:sp>
        <p:sp>
          <p:nvSpPr>
            <p:cNvPr id="296" name="ZoneTexte 295"/>
            <p:cNvSpPr txBox="1"/>
            <p:nvPr/>
          </p:nvSpPr>
          <p:spPr>
            <a:xfrm rot="618819" flipH="1">
              <a:off x="7328035" y="5259737"/>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7" name="ZoneTexte 296"/>
            <p:cNvSpPr txBox="1"/>
            <p:nvPr/>
          </p:nvSpPr>
          <p:spPr>
            <a:xfrm rot="618819" flipH="1">
              <a:off x="7343896" y="5107416"/>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8" name="ZoneTexte 297"/>
            <p:cNvSpPr txBox="1"/>
            <p:nvPr/>
          </p:nvSpPr>
          <p:spPr>
            <a:xfrm rot="618819" flipH="1">
              <a:off x="7359757" y="4955094"/>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299" name="ZoneTexte 298"/>
            <p:cNvSpPr txBox="1"/>
            <p:nvPr/>
          </p:nvSpPr>
          <p:spPr>
            <a:xfrm rot="618819" flipH="1">
              <a:off x="7491319" y="4736585"/>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grpSp>
          <p:nvGrpSpPr>
            <p:cNvPr id="300" name="Groupe 299"/>
            <p:cNvGrpSpPr/>
            <p:nvPr/>
          </p:nvGrpSpPr>
          <p:grpSpPr>
            <a:xfrm rot="17054545">
              <a:off x="6339631" y="4030751"/>
              <a:ext cx="698022" cy="662211"/>
              <a:chOff x="4888471" y="4075515"/>
              <a:chExt cx="963572" cy="1079862"/>
            </a:xfrm>
          </p:grpSpPr>
          <p:sp>
            <p:nvSpPr>
              <p:cNvPr id="302" name="ZoneTexte 301"/>
              <p:cNvSpPr txBox="1"/>
              <p:nvPr/>
            </p:nvSpPr>
            <p:spPr>
              <a:xfrm>
                <a:off x="5291095" y="4847600"/>
                <a:ext cx="522900" cy="30777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03" name="ZoneTexte 302"/>
              <p:cNvSpPr txBox="1"/>
              <p:nvPr/>
            </p:nvSpPr>
            <p:spPr>
              <a:xfrm>
                <a:off x="5310119" y="4636808"/>
                <a:ext cx="522900" cy="30777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04" name="ZoneTexte 303"/>
              <p:cNvSpPr txBox="1"/>
              <p:nvPr/>
            </p:nvSpPr>
            <p:spPr>
              <a:xfrm>
                <a:off x="5329143" y="4426016"/>
                <a:ext cx="522900" cy="30777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05" name="ZoneTexte 304"/>
              <p:cNvSpPr txBox="1"/>
              <p:nvPr/>
            </p:nvSpPr>
            <p:spPr>
              <a:xfrm>
                <a:off x="4888471" y="4075515"/>
                <a:ext cx="522900" cy="30777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6" name="ZoneTexte 315"/>
              <p:cNvSpPr txBox="1"/>
              <p:nvPr/>
            </p:nvSpPr>
            <p:spPr>
              <a:xfrm>
                <a:off x="5123790" y="4102115"/>
                <a:ext cx="522900" cy="30777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grpSp>
        <p:sp>
          <p:nvSpPr>
            <p:cNvPr id="306" name="ZoneTexte 305"/>
            <p:cNvSpPr txBox="1"/>
            <p:nvPr/>
          </p:nvSpPr>
          <p:spPr>
            <a:xfrm>
              <a:off x="7090495" y="566163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07" name="ZoneTexte 306"/>
            <p:cNvSpPr txBox="1"/>
            <p:nvPr/>
          </p:nvSpPr>
          <p:spPr>
            <a:xfrm>
              <a:off x="5770686" y="4840004"/>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08" name="ZoneTexte 307"/>
            <p:cNvSpPr txBox="1"/>
            <p:nvPr/>
          </p:nvSpPr>
          <p:spPr>
            <a:xfrm>
              <a:off x="5903225" y="539317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09" name="ZoneTexte 308"/>
            <p:cNvSpPr txBox="1"/>
            <p:nvPr/>
          </p:nvSpPr>
          <p:spPr>
            <a:xfrm>
              <a:off x="5830714" y="5136798"/>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0" name="ZoneTexte 309"/>
            <p:cNvSpPr txBox="1"/>
            <p:nvPr/>
          </p:nvSpPr>
          <p:spPr>
            <a:xfrm>
              <a:off x="5871599" y="4919634"/>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2" name="ZoneTexte 311"/>
            <p:cNvSpPr txBox="1"/>
            <p:nvPr/>
          </p:nvSpPr>
          <p:spPr>
            <a:xfrm rot="15646421">
              <a:off x="6854846" y="5690101"/>
              <a:ext cx="378794"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3" name="ZoneTexte 312"/>
            <p:cNvSpPr txBox="1"/>
            <p:nvPr/>
          </p:nvSpPr>
          <p:spPr>
            <a:xfrm rot="15646421">
              <a:off x="6725044" y="5697224"/>
              <a:ext cx="378794"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4" name="ZoneTexte 313"/>
            <p:cNvSpPr txBox="1"/>
            <p:nvPr/>
          </p:nvSpPr>
          <p:spPr>
            <a:xfrm rot="15646421">
              <a:off x="6595241" y="5704347"/>
              <a:ext cx="378794"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5" name="ZoneTexte 314"/>
            <p:cNvSpPr txBox="1"/>
            <p:nvPr/>
          </p:nvSpPr>
          <p:spPr>
            <a:xfrm rot="15646421">
              <a:off x="6078597" y="5752624"/>
              <a:ext cx="378794"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8" name="ZoneTexte 317"/>
            <p:cNvSpPr txBox="1"/>
            <p:nvPr/>
          </p:nvSpPr>
          <p:spPr>
            <a:xfrm rot="17054545">
              <a:off x="7204978" y="4561783"/>
              <a:ext cx="378795"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19" name="ZoneTexte 318"/>
            <p:cNvSpPr txBox="1"/>
            <p:nvPr/>
          </p:nvSpPr>
          <p:spPr>
            <a:xfrm rot="17054545">
              <a:off x="7083076" y="4516622"/>
              <a:ext cx="378795"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0" name="ZoneTexte 319"/>
            <p:cNvSpPr txBox="1"/>
            <p:nvPr/>
          </p:nvSpPr>
          <p:spPr>
            <a:xfrm rot="17054545">
              <a:off x="6963190" y="4416896"/>
              <a:ext cx="378795"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1" name="ZoneTexte 320"/>
            <p:cNvSpPr txBox="1"/>
            <p:nvPr/>
          </p:nvSpPr>
          <p:spPr>
            <a:xfrm rot="17054545">
              <a:off x="6479399" y="4314363"/>
              <a:ext cx="378795"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2" name="ZoneTexte 321"/>
            <p:cNvSpPr txBox="1"/>
            <p:nvPr/>
          </p:nvSpPr>
          <p:spPr>
            <a:xfrm rot="17054545">
              <a:off x="6733923" y="4427513"/>
              <a:ext cx="378795" cy="188740"/>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3" name="ZoneTexte 322"/>
            <p:cNvSpPr txBox="1"/>
            <p:nvPr/>
          </p:nvSpPr>
          <p:spPr>
            <a:xfrm>
              <a:off x="6021383" y="5642463"/>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4" name="ZoneTexte 323"/>
            <p:cNvSpPr txBox="1"/>
            <p:nvPr/>
          </p:nvSpPr>
          <p:spPr>
            <a:xfrm>
              <a:off x="6076325" y="4615250"/>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5" name="ZoneTexte 324"/>
            <p:cNvSpPr txBox="1"/>
            <p:nvPr/>
          </p:nvSpPr>
          <p:spPr>
            <a:xfrm>
              <a:off x="6140439" y="5576931"/>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6" name="ZoneTexte 325"/>
            <p:cNvSpPr txBox="1"/>
            <p:nvPr/>
          </p:nvSpPr>
          <p:spPr>
            <a:xfrm>
              <a:off x="6220605" y="5632694"/>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7" name="ZoneTexte 326"/>
            <p:cNvSpPr txBox="1"/>
            <p:nvPr/>
          </p:nvSpPr>
          <p:spPr>
            <a:xfrm>
              <a:off x="6382905" y="5716547"/>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29" name="ZoneTexte 328"/>
            <p:cNvSpPr txBox="1"/>
            <p:nvPr/>
          </p:nvSpPr>
          <p:spPr>
            <a:xfrm rot="20437147">
              <a:off x="7664088" y="5316540"/>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0" name="ZoneTexte 329"/>
            <p:cNvSpPr txBox="1"/>
            <p:nvPr/>
          </p:nvSpPr>
          <p:spPr>
            <a:xfrm rot="20437147">
              <a:off x="7509472" y="537199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1" name="ZoneTexte 330"/>
            <p:cNvSpPr txBox="1"/>
            <p:nvPr/>
          </p:nvSpPr>
          <p:spPr>
            <a:xfrm rot="20437147">
              <a:off x="7660031" y="5101951"/>
              <a:ext cx="320663"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2" name="ZoneTexte 331"/>
            <p:cNvSpPr txBox="1"/>
            <p:nvPr/>
          </p:nvSpPr>
          <p:spPr>
            <a:xfrm rot="20437147">
              <a:off x="7439355" y="478158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3" name="ZoneTexte 332"/>
            <p:cNvSpPr txBox="1"/>
            <p:nvPr/>
          </p:nvSpPr>
          <p:spPr>
            <a:xfrm rot="20437147">
              <a:off x="7550005" y="4955829"/>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4" name="ZoneTexte 333"/>
            <p:cNvSpPr txBox="1"/>
            <p:nvPr/>
          </p:nvSpPr>
          <p:spPr>
            <a:xfrm rot="20437147">
              <a:off x="7650428" y="5424883"/>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5" name="ZoneTexte 334"/>
            <p:cNvSpPr txBox="1"/>
            <p:nvPr/>
          </p:nvSpPr>
          <p:spPr>
            <a:xfrm rot="20437147">
              <a:off x="7689782" y="5574865"/>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6" name="ZoneTexte 335"/>
            <p:cNvSpPr txBox="1"/>
            <p:nvPr/>
          </p:nvSpPr>
          <p:spPr>
            <a:xfrm>
              <a:off x="7117896" y="5541214"/>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7" name="ZoneTexte 336"/>
            <p:cNvSpPr txBox="1"/>
            <p:nvPr/>
          </p:nvSpPr>
          <p:spPr>
            <a:xfrm>
              <a:off x="7230037" y="5718018"/>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8" name="ZoneTexte 337"/>
            <p:cNvSpPr txBox="1"/>
            <p:nvPr/>
          </p:nvSpPr>
          <p:spPr>
            <a:xfrm>
              <a:off x="6999085" y="5897282"/>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39" name="ZoneTexte 338"/>
            <p:cNvSpPr txBox="1"/>
            <p:nvPr/>
          </p:nvSpPr>
          <p:spPr>
            <a:xfrm>
              <a:off x="7432534" y="5623502"/>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40" name="ZoneTexte 339"/>
            <p:cNvSpPr txBox="1"/>
            <p:nvPr/>
          </p:nvSpPr>
          <p:spPr>
            <a:xfrm>
              <a:off x="7633528" y="4585684"/>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41" name="ZoneTexte 340"/>
            <p:cNvSpPr txBox="1"/>
            <p:nvPr/>
          </p:nvSpPr>
          <p:spPr>
            <a:xfrm>
              <a:off x="6028212" y="4704156"/>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42" name="ZoneTexte 341"/>
            <p:cNvSpPr txBox="1"/>
            <p:nvPr/>
          </p:nvSpPr>
          <p:spPr>
            <a:xfrm>
              <a:off x="5937595" y="5062961"/>
              <a:ext cx="383336" cy="307777"/>
            </a:xfrm>
            <a:prstGeom prst="rect">
              <a:avLst/>
            </a:prstGeom>
            <a:noFill/>
          </p:spPr>
          <p:txBody>
            <a:bodyPr wrap="square" rtlCol="0">
              <a:spAutoFit/>
            </a:bodyPr>
            <a:lstStyle/>
            <a:p>
              <a:pPr marL="285750" indent="-285750">
                <a:buFont typeface="Courier New" panose="02070309020205020404" pitchFamily="49" charset="0"/>
                <a:buChar char="o"/>
              </a:pPr>
              <a:r>
                <a:rPr lang="fr-FR" u="none" dirty="0" smtClean="0">
                  <a:solidFill>
                    <a:schemeClr val="accent5"/>
                  </a:solidFill>
                </a:rPr>
                <a:t> </a:t>
              </a:r>
              <a:endParaRPr lang="fr-FR" u="none" dirty="0">
                <a:solidFill>
                  <a:schemeClr val="accent5"/>
                </a:solidFill>
              </a:endParaRPr>
            </a:p>
          </p:txBody>
        </p:sp>
        <p:sp>
          <p:nvSpPr>
            <p:cNvPr id="343" name="ZoneTexte 342"/>
            <p:cNvSpPr txBox="1"/>
            <p:nvPr/>
          </p:nvSpPr>
          <p:spPr>
            <a:xfrm>
              <a:off x="5784625" y="4323955"/>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chemeClr val="accent5"/>
                  </a:solidFill>
                </a:rPr>
                <a:t> </a:t>
              </a:r>
              <a:endParaRPr lang="fr-FR" u="none" dirty="0">
                <a:solidFill>
                  <a:schemeClr val="accent5"/>
                </a:solidFill>
              </a:endParaRPr>
            </a:p>
          </p:txBody>
        </p:sp>
        <p:sp>
          <p:nvSpPr>
            <p:cNvPr id="344" name="ZoneTexte 343"/>
            <p:cNvSpPr txBox="1"/>
            <p:nvPr/>
          </p:nvSpPr>
          <p:spPr>
            <a:xfrm>
              <a:off x="7409390" y="4477535"/>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chemeClr val="accent5"/>
                  </a:solidFill>
                </a:rPr>
                <a:t> </a:t>
              </a:r>
              <a:endParaRPr lang="fr-FR" u="none" dirty="0">
                <a:solidFill>
                  <a:schemeClr val="accent5"/>
                </a:solidFill>
              </a:endParaRPr>
            </a:p>
          </p:txBody>
        </p:sp>
        <p:sp>
          <p:nvSpPr>
            <p:cNvPr id="345" name="ZoneTexte 344"/>
            <p:cNvSpPr txBox="1"/>
            <p:nvPr/>
          </p:nvSpPr>
          <p:spPr>
            <a:xfrm>
              <a:off x="7241068" y="5494812"/>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chemeClr val="accent5"/>
                  </a:solidFill>
                </a:rPr>
                <a:t> </a:t>
              </a:r>
              <a:endParaRPr lang="fr-FR" u="none" dirty="0">
                <a:solidFill>
                  <a:schemeClr val="accent5"/>
                </a:solidFill>
              </a:endParaRPr>
            </a:p>
          </p:txBody>
        </p:sp>
        <p:sp>
          <p:nvSpPr>
            <p:cNvPr id="346" name="ZoneTexte 345"/>
            <p:cNvSpPr txBox="1"/>
            <p:nvPr/>
          </p:nvSpPr>
          <p:spPr>
            <a:xfrm>
              <a:off x="7265793" y="4478451"/>
              <a:ext cx="320662" cy="222957"/>
            </a:xfrm>
            <a:prstGeom prst="rect">
              <a:avLst/>
            </a:prstGeom>
            <a:noFill/>
          </p:spPr>
          <p:txBody>
            <a:bodyPr wrap="none" rtlCol="0">
              <a:spAutoFit/>
            </a:bodyPr>
            <a:lstStyle/>
            <a:p>
              <a:pPr marL="285750" indent="-285750">
                <a:buFont typeface="Arial" panose="020B0604020202020204" pitchFamily="34" charset="0"/>
                <a:buChar char="•"/>
              </a:pPr>
              <a:r>
                <a:rPr lang="fr-FR" u="none" dirty="0" smtClean="0">
                  <a:solidFill>
                    <a:schemeClr val="accent4">
                      <a:lumMod val="60000"/>
                      <a:lumOff val="40000"/>
                    </a:schemeClr>
                  </a:solidFill>
                </a:rPr>
                <a:t> </a:t>
              </a:r>
              <a:endParaRPr lang="fr-FR" u="none" dirty="0">
                <a:solidFill>
                  <a:schemeClr val="accent4">
                    <a:lumMod val="60000"/>
                    <a:lumOff val="40000"/>
                  </a:schemeClr>
                </a:solidFill>
              </a:endParaRPr>
            </a:p>
          </p:txBody>
        </p:sp>
        <p:sp>
          <p:nvSpPr>
            <p:cNvPr id="347" name="ZoneTexte 346"/>
            <p:cNvSpPr txBox="1"/>
            <p:nvPr/>
          </p:nvSpPr>
          <p:spPr>
            <a:xfrm>
              <a:off x="7622519" y="4364677"/>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rgbClr val="FF0000"/>
                  </a:solidFill>
                </a:rPr>
                <a:t> </a:t>
              </a:r>
              <a:endParaRPr lang="fr-FR" u="none" dirty="0">
                <a:solidFill>
                  <a:srgbClr val="FF0000"/>
                </a:solidFill>
              </a:endParaRPr>
            </a:p>
          </p:txBody>
        </p:sp>
        <p:sp>
          <p:nvSpPr>
            <p:cNvPr id="348" name="ZoneTexte 347"/>
            <p:cNvSpPr txBox="1"/>
            <p:nvPr/>
          </p:nvSpPr>
          <p:spPr>
            <a:xfrm>
              <a:off x="6361636" y="5863780"/>
              <a:ext cx="320662" cy="222957"/>
            </a:xfrm>
            <a:prstGeom prst="rect">
              <a:avLst/>
            </a:prstGeom>
            <a:noFill/>
          </p:spPr>
          <p:txBody>
            <a:bodyPr wrap="none" rtlCol="0">
              <a:spAutoFit/>
            </a:bodyPr>
            <a:lstStyle/>
            <a:p>
              <a:pPr marL="285750" indent="-285750">
                <a:buFont typeface="Courier New" panose="02070309020205020404" pitchFamily="49" charset="0"/>
                <a:buChar char="o"/>
              </a:pPr>
              <a:r>
                <a:rPr lang="fr-FR" u="none" dirty="0" smtClean="0">
                  <a:solidFill>
                    <a:srgbClr val="FF0000"/>
                  </a:solidFill>
                </a:rPr>
                <a:t> </a:t>
              </a:r>
              <a:endParaRPr lang="fr-FR" u="none" dirty="0">
                <a:solidFill>
                  <a:srgbClr val="FF0000"/>
                </a:solidFill>
              </a:endParaRPr>
            </a:p>
          </p:txBody>
        </p:sp>
      </p:grpSp>
      <p:grpSp>
        <p:nvGrpSpPr>
          <p:cNvPr id="86" name="Groupe 85"/>
          <p:cNvGrpSpPr/>
          <p:nvPr/>
        </p:nvGrpSpPr>
        <p:grpSpPr>
          <a:xfrm>
            <a:off x="733708" y="3933399"/>
            <a:ext cx="3366308" cy="2286158"/>
            <a:chOff x="683568" y="1455688"/>
            <a:chExt cx="1996221" cy="1631900"/>
          </a:xfrm>
        </p:grpSpPr>
        <p:sp>
          <p:nvSpPr>
            <p:cNvPr id="151" name="Hexagone 150"/>
            <p:cNvSpPr/>
            <p:nvPr/>
          </p:nvSpPr>
          <p:spPr>
            <a:xfrm>
              <a:off x="683568" y="1844824"/>
              <a:ext cx="612000" cy="540000"/>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Hexagone 151"/>
            <p:cNvSpPr/>
            <p:nvPr/>
          </p:nvSpPr>
          <p:spPr>
            <a:xfrm>
              <a:off x="1144975" y="2114824"/>
              <a:ext cx="612000" cy="540000"/>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Hexagone 152"/>
            <p:cNvSpPr/>
            <p:nvPr/>
          </p:nvSpPr>
          <p:spPr>
            <a:xfrm>
              <a:off x="1606382" y="2384823"/>
              <a:ext cx="612000" cy="702765"/>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Hexagone 153"/>
            <p:cNvSpPr/>
            <p:nvPr/>
          </p:nvSpPr>
          <p:spPr>
            <a:xfrm>
              <a:off x="1140721" y="1455688"/>
              <a:ext cx="608633" cy="666816"/>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Hexagone 154"/>
            <p:cNvSpPr/>
            <p:nvPr/>
          </p:nvSpPr>
          <p:spPr>
            <a:xfrm>
              <a:off x="683568" y="2372648"/>
              <a:ext cx="612000" cy="641373"/>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Hexagone 155"/>
            <p:cNvSpPr/>
            <p:nvPr/>
          </p:nvSpPr>
          <p:spPr>
            <a:xfrm>
              <a:off x="1606382" y="1844824"/>
              <a:ext cx="612000" cy="540000"/>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Hexagone 156"/>
            <p:cNvSpPr/>
            <p:nvPr/>
          </p:nvSpPr>
          <p:spPr>
            <a:xfrm>
              <a:off x="2067789" y="2114824"/>
              <a:ext cx="612000" cy="540000"/>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Hexagone 157"/>
            <p:cNvSpPr/>
            <p:nvPr/>
          </p:nvSpPr>
          <p:spPr>
            <a:xfrm>
              <a:off x="2067789" y="1574824"/>
              <a:ext cx="612000" cy="540000"/>
            </a:xfrm>
            <a:prstGeom prst="hexagon">
              <a:avLst>
                <a:gd name="adj" fmla="val 27566"/>
                <a:gd name="vf" fmla="val 115470"/>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8" name="Groupe 87"/>
          <p:cNvGrpSpPr/>
          <p:nvPr/>
        </p:nvGrpSpPr>
        <p:grpSpPr>
          <a:xfrm rot="5400000">
            <a:off x="1555422" y="3948942"/>
            <a:ext cx="937921" cy="885649"/>
            <a:chOff x="683568" y="1574824"/>
            <a:chExt cx="1534814" cy="1600837"/>
          </a:xfrm>
          <a:noFill/>
        </p:grpSpPr>
        <p:sp>
          <p:nvSpPr>
            <p:cNvPr id="137" name="Hexagone 136"/>
            <p:cNvSpPr/>
            <p:nvPr/>
          </p:nvSpPr>
          <p:spPr>
            <a:xfrm>
              <a:off x="683568"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Hexagone 137"/>
            <p:cNvSpPr/>
            <p:nvPr/>
          </p:nvSpPr>
          <p:spPr>
            <a:xfrm>
              <a:off x="1144975" y="211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Hexagone 138"/>
            <p:cNvSpPr/>
            <p:nvPr/>
          </p:nvSpPr>
          <p:spPr>
            <a:xfrm>
              <a:off x="1606382" y="238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Hexagone 139"/>
            <p:cNvSpPr/>
            <p:nvPr/>
          </p:nvSpPr>
          <p:spPr>
            <a:xfrm>
              <a:off x="1144975" y="157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Hexagone 140"/>
            <p:cNvSpPr/>
            <p:nvPr/>
          </p:nvSpPr>
          <p:spPr>
            <a:xfrm>
              <a:off x="683568" y="2372648"/>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Hexagone 141"/>
            <p:cNvSpPr/>
            <p:nvPr/>
          </p:nvSpPr>
          <p:spPr>
            <a:xfrm>
              <a:off x="1606382"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Hexagone 142"/>
            <p:cNvSpPr/>
            <p:nvPr/>
          </p:nvSpPr>
          <p:spPr>
            <a:xfrm>
              <a:off x="1124465" y="2635661"/>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0" name="Groupe 89"/>
          <p:cNvGrpSpPr/>
          <p:nvPr/>
        </p:nvGrpSpPr>
        <p:grpSpPr>
          <a:xfrm>
            <a:off x="1593435" y="4863396"/>
            <a:ext cx="844996" cy="701001"/>
            <a:chOff x="683568" y="1574824"/>
            <a:chExt cx="1534814" cy="1600837"/>
          </a:xfrm>
          <a:noFill/>
        </p:grpSpPr>
        <p:sp>
          <p:nvSpPr>
            <p:cNvPr id="123" name="Hexagone 122"/>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Hexagone 123"/>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Hexagone 124"/>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Hexagone 125"/>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Hexagone 126"/>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Hexagone 127"/>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Hexagone 128"/>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1" name="Groupe 90"/>
          <p:cNvGrpSpPr/>
          <p:nvPr/>
        </p:nvGrpSpPr>
        <p:grpSpPr>
          <a:xfrm>
            <a:off x="2366439" y="4503853"/>
            <a:ext cx="844996" cy="701001"/>
            <a:chOff x="683568" y="1574824"/>
            <a:chExt cx="1534814" cy="1600837"/>
          </a:xfrm>
          <a:noFill/>
        </p:grpSpPr>
        <p:sp>
          <p:nvSpPr>
            <p:cNvPr id="116" name="Hexagone 115"/>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Hexagone 116"/>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Hexagone 117"/>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Hexagone 118"/>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Hexagone 119"/>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Hexagone 120"/>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Hexagone 121"/>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2" name="Groupe 91"/>
          <p:cNvGrpSpPr/>
          <p:nvPr/>
        </p:nvGrpSpPr>
        <p:grpSpPr>
          <a:xfrm>
            <a:off x="3149607" y="4111899"/>
            <a:ext cx="856887" cy="701001"/>
            <a:chOff x="661971" y="1574824"/>
            <a:chExt cx="1556411" cy="1600837"/>
          </a:xfrm>
          <a:noFill/>
        </p:grpSpPr>
        <p:sp>
          <p:nvSpPr>
            <p:cNvPr id="109" name="Hexagone 108"/>
            <p:cNvSpPr/>
            <p:nvPr/>
          </p:nvSpPr>
          <p:spPr>
            <a:xfrm>
              <a:off x="661971" y="1844824"/>
              <a:ext cx="611999"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Hexagone 109"/>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Hexagone 110"/>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Hexagone 111"/>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Hexagone 112"/>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Hexagone 113"/>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Hexagone 114"/>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4" name="Groupe 93"/>
          <p:cNvGrpSpPr/>
          <p:nvPr/>
        </p:nvGrpSpPr>
        <p:grpSpPr>
          <a:xfrm>
            <a:off x="3161498" y="4882715"/>
            <a:ext cx="844996" cy="701001"/>
            <a:chOff x="683568" y="1574824"/>
            <a:chExt cx="1534814" cy="1600837"/>
          </a:xfrm>
          <a:noFill/>
        </p:grpSpPr>
        <p:sp>
          <p:nvSpPr>
            <p:cNvPr id="95" name="Hexagone 94"/>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Hexagone 95"/>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Hexagone 96"/>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Hexagone 97"/>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Hexagone 98"/>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Hexagone 99"/>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Hexagone 100"/>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9" name="Organigramme : Délai 158"/>
          <p:cNvSpPr/>
          <p:nvPr/>
        </p:nvSpPr>
        <p:spPr>
          <a:xfrm>
            <a:off x="2173935" y="4340961"/>
            <a:ext cx="72008" cy="103635"/>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Corde 159"/>
          <p:cNvSpPr/>
          <p:nvPr/>
        </p:nvSpPr>
        <p:spPr>
          <a:xfrm flipH="1">
            <a:off x="3680876" y="5045866"/>
            <a:ext cx="67082" cy="65251"/>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3" name="Groupe 162"/>
          <p:cNvGrpSpPr/>
          <p:nvPr/>
        </p:nvGrpSpPr>
        <p:grpSpPr>
          <a:xfrm flipH="1">
            <a:off x="3187881" y="4392779"/>
            <a:ext cx="332304" cy="179156"/>
            <a:chOff x="3098869" y="3975507"/>
            <a:chExt cx="178332" cy="98844"/>
          </a:xfrm>
        </p:grpSpPr>
        <p:sp>
          <p:nvSpPr>
            <p:cNvPr id="164" name="Corde 163"/>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Corde 164"/>
            <p:cNvSpPr/>
            <p:nvPr/>
          </p:nvSpPr>
          <p:spPr>
            <a:xfrm>
              <a:off x="3241201" y="4038351"/>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6" name="Groupe 165"/>
          <p:cNvGrpSpPr/>
          <p:nvPr/>
        </p:nvGrpSpPr>
        <p:grpSpPr>
          <a:xfrm flipH="1">
            <a:off x="3444564" y="4114980"/>
            <a:ext cx="68169" cy="96131"/>
            <a:chOff x="3098869" y="3975507"/>
            <a:chExt cx="68169" cy="96131"/>
          </a:xfrm>
        </p:grpSpPr>
        <p:sp>
          <p:nvSpPr>
            <p:cNvPr id="167" name="Corde 166"/>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Corde 167"/>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9" name="Groupe 168"/>
          <p:cNvGrpSpPr/>
          <p:nvPr/>
        </p:nvGrpSpPr>
        <p:grpSpPr>
          <a:xfrm flipH="1">
            <a:off x="3178881" y="4251636"/>
            <a:ext cx="68169" cy="96131"/>
            <a:chOff x="3098869" y="3975507"/>
            <a:chExt cx="68169" cy="96131"/>
          </a:xfrm>
        </p:grpSpPr>
        <p:sp>
          <p:nvSpPr>
            <p:cNvPr id="170" name="Corde 169"/>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Corde 170"/>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2" name="Groupe 171"/>
          <p:cNvGrpSpPr/>
          <p:nvPr/>
        </p:nvGrpSpPr>
        <p:grpSpPr>
          <a:xfrm flipH="1">
            <a:off x="2891060" y="4611391"/>
            <a:ext cx="108423" cy="149002"/>
            <a:chOff x="3098869" y="3975507"/>
            <a:chExt cx="68169" cy="96131"/>
          </a:xfrm>
        </p:grpSpPr>
        <p:sp>
          <p:nvSpPr>
            <p:cNvPr id="173" name="Corde 172"/>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Corde 173"/>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5" name="Groupe 174"/>
          <p:cNvGrpSpPr/>
          <p:nvPr/>
        </p:nvGrpSpPr>
        <p:grpSpPr>
          <a:xfrm flipH="1">
            <a:off x="2366692" y="4843825"/>
            <a:ext cx="130831" cy="134419"/>
            <a:chOff x="3098869" y="3975507"/>
            <a:chExt cx="68169" cy="96131"/>
          </a:xfrm>
        </p:grpSpPr>
        <p:sp>
          <p:nvSpPr>
            <p:cNvPr id="176" name="Corde 175"/>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Corde 176"/>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8" name="Groupe 177"/>
          <p:cNvGrpSpPr/>
          <p:nvPr/>
        </p:nvGrpSpPr>
        <p:grpSpPr>
          <a:xfrm flipH="1">
            <a:off x="3413272" y="4612646"/>
            <a:ext cx="68169" cy="96131"/>
            <a:chOff x="3098869" y="3975507"/>
            <a:chExt cx="68169" cy="96131"/>
          </a:xfrm>
        </p:grpSpPr>
        <p:sp>
          <p:nvSpPr>
            <p:cNvPr id="179" name="Corde 178"/>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Corde 179"/>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1" name="Groupe 180"/>
          <p:cNvGrpSpPr/>
          <p:nvPr/>
        </p:nvGrpSpPr>
        <p:grpSpPr>
          <a:xfrm flipH="1">
            <a:off x="2606415" y="4976193"/>
            <a:ext cx="137456" cy="122880"/>
            <a:chOff x="3098869" y="3975507"/>
            <a:chExt cx="68169" cy="96131"/>
          </a:xfrm>
        </p:grpSpPr>
        <p:sp>
          <p:nvSpPr>
            <p:cNvPr id="182" name="Corde 181"/>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3" name="Corde 182"/>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4" name="Groupe 183"/>
          <p:cNvGrpSpPr/>
          <p:nvPr/>
        </p:nvGrpSpPr>
        <p:grpSpPr>
          <a:xfrm>
            <a:off x="1816561" y="5003657"/>
            <a:ext cx="615276" cy="289337"/>
            <a:chOff x="3098869" y="3975507"/>
            <a:chExt cx="199810" cy="177463"/>
          </a:xfrm>
        </p:grpSpPr>
        <p:sp>
          <p:nvSpPr>
            <p:cNvPr id="185" name="Corde 184"/>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Corde 185"/>
            <p:cNvSpPr/>
            <p:nvPr/>
          </p:nvSpPr>
          <p:spPr>
            <a:xfrm>
              <a:off x="3183305" y="404557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Corde 186"/>
            <p:cNvSpPr/>
            <p:nvPr/>
          </p:nvSpPr>
          <p:spPr>
            <a:xfrm>
              <a:off x="3262679" y="4116970"/>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8" name="Corde 187"/>
          <p:cNvSpPr/>
          <p:nvPr/>
        </p:nvSpPr>
        <p:spPr>
          <a:xfrm flipH="1">
            <a:off x="3707632" y="4503195"/>
            <a:ext cx="67082" cy="65251"/>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9" name="Groupe 188"/>
          <p:cNvGrpSpPr/>
          <p:nvPr/>
        </p:nvGrpSpPr>
        <p:grpSpPr>
          <a:xfrm rot="5400000">
            <a:off x="787649" y="5214798"/>
            <a:ext cx="917741" cy="885649"/>
            <a:chOff x="683568" y="1574824"/>
            <a:chExt cx="1534814" cy="1600837"/>
          </a:xfrm>
          <a:noFill/>
        </p:grpSpPr>
        <p:sp>
          <p:nvSpPr>
            <p:cNvPr id="190" name="Hexagone 189"/>
            <p:cNvSpPr/>
            <p:nvPr/>
          </p:nvSpPr>
          <p:spPr>
            <a:xfrm>
              <a:off x="683568"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Hexagone 190"/>
            <p:cNvSpPr/>
            <p:nvPr/>
          </p:nvSpPr>
          <p:spPr>
            <a:xfrm>
              <a:off x="1144975" y="211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Hexagone 191"/>
            <p:cNvSpPr/>
            <p:nvPr/>
          </p:nvSpPr>
          <p:spPr>
            <a:xfrm>
              <a:off x="1606382" y="238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Hexagone 192"/>
            <p:cNvSpPr/>
            <p:nvPr/>
          </p:nvSpPr>
          <p:spPr>
            <a:xfrm>
              <a:off x="1144975" y="157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Hexagone 193"/>
            <p:cNvSpPr/>
            <p:nvPr/>
          </p:nvSpPr>
          <p:spPr>
            <a:xfrm>
              <a:off x="683568" y="2372648"/>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Hexagone 194"/>
            <p:cNvSpPr/>
            <p:nvPr/>
          </p:nvSpPr>
          <p:spPr>
            <a:xfrm>
              <a:off x="1606382"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Hexagone 195"/>
            <p:cNvSpPr/>
            <p:nvPr/>
          </p:nvSpPr>
          <p:spPr>
            <a:xfrm>
              <a:off x="1124465" y="2635661"/>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7" name="Groupe 196"/>
          <p:cNvGrpSpPr/>
          <p:nvPr/>
        </p:nvGrpSpPr>
        <p:grpSpPr>
          <a:xfrm rot="5400000">
            <a:off x="2332865" y="5280306"/>
            <a:ext cx="939083" cy="885649"/>
            <a:chOff x="683568" y="1574824"/>
            <a:chExt cx="1534814" cy="1600837"/>
          </a:xfrm>
          <a:noFill/>
        </p:grpSpPr>
        <p:sp>
          <p:nvSpPr>
            <p:cNvPr id="198" name="Hexagone 197"/>
            <p:cNvSpPr/>
            <p:nvPr/>
          </p:nvSpPr>
          <p:spPr>
            <a:xfrm>
              <a:off x="683568"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Hexagone 198"/>
            <p:cNvSpPr/>
            <p:nvPr/>
          </p:nvSpPr>
          <p:spPr>
            <a:xfrm>
              <a:off x="1144975" y="211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Hexagone 199"/>
            <p:cNvSpPr/>
            <p:nvPr/>
          </p:nvSpPr>
          <p:spPr>
            <a:xfrm>
              <a:off x="1606382" y="238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Hexagone 200"/>
            <p:cNvSpPr/>
            <p:nvPr/>
          </p:nvSpPr>
          <p:spPr>
            <a:xfrm>
              <a:off x="1144975" y="157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Hexagone 201"/>
            <p:cNvSpPr/>
            <p:nvPr/>
          </p:nvSpPr>
          <p:spPr>
            <a:xfrm>
              <a:off x="683568" y="2372648"/>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Hexagone 202"/>
            <p:cNvSpPr/>
            <p:nvPr/>
          </p:nvSpPr>
          <p:spPr>
            <a:xfrm>
              <a:off x="1606382" y="1844824"/>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Hexagone 203"/>
            <p:cNvSpPr/>
            <p:nvPr/>
          </p:nvSpPr>
          <p:spPr>
            <a:xfrm>
              <a:off x="1124465" y="2635661"/>
              <a:ext cx="612000" cy="540000"/>
            </a:xfrm>
            <a:prstGeom prst="hexagon">
              <a:avLst>
                <a:gd name="adj" fmla="val 27566"/>
                <a:gd name="vf" fmla="val 115470"/>
              </a:avLst>
            </a:prstGeom>
            <a:grpFill/>
            <a:ln w="3175">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8" name="Groupe 217"/>
          <p:cNvGrpSpPr/>
          <p:nvPr/>
        </p:nvGrpSpPr>
        <p:grpSpPr>
          <a:xfrm>
            <a:off x="3147654" y="5139422"/>
            <a:ext cx="332304" cy="179156"/>
            <a:chOff x="3098869" y="3975507"/>
            <a:chExt cx="178332" cy="98844"/>
          </a:xfrm>
        </p:grpSpPr>
        <p:sp>
          <p:nvSpPr>
            <p:cNvPr id="219" name="Corde 218"/>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Corde 219"/>
            <p:cNvSpPr/>
            <p:nvPr/>
          </p:nvSpPr>
          <p:spPr>
            <a:xfrm>
              <a:off x="3241201" y="4038351"/>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1" name="Groupe 220"/>
          <p:cNvGrpSpPr/>
          <p:nvPr/>
        </p:nvGrpSpPr>
        <p:grpSpPr>
          <a:xfrm>
            <a:off x="3673547" y="4885497"/>
            <a:ext cx="68169" cy="96131"/>
            <a:chOff x="3098869" y="3975507"/>
            <a:chExt cx="68169" cy="96131"/>
          </a:xfrm>
        </p:grpSpPr>
        <p:sp>
          <p:nvSpPr>
            <p:cNvPr id="222" name="Corde 221"/>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Corde 222"/>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4" name="Groupe 223"/>
          <p:cNvGrpSpPr/>
          <p:nvPr/>
        </p:nvGrpSpPr>
        <p:grpSpPr>
          <a:xfrm>
            <a:off x="3411789" y="5025831"/>
            <a:ext cx="68169" cy="96131"/>
            <a:chOff x="3098869" y="3975507"/>
            <a:chExt cx="68169" cy="96131"/>
          </a:xfrm>
        </p:grpSpPr>
        <p:sp>
          <p:nvSpPr>
            <p:cNvPr id="225" name="Corde 224"/>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Corde 225"/>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7" name="Groupe 226"/>
          <p:cNvGrpSpPr/>
          <p:nvPr/>
        </p:nvGrpSpPr>
        <p:grpSpPr>
          <a:xfrm>
            <a:off x="3670330" y="5383163"/>
            <a:ext cx="68169" cy="96131"/>
            <a:chOff x="3098869" y="3975507"/>
            <a:chExt cx="68169" cy="96131"/>
          </a:xfrm>
        </p:grpSpPr>
        <p:sp>
          <p:nvSpPr>
            <p:cNvPr id="228" name="Corde 227"/>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Corde 228"/>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0" name="Corde 229"/>
          <p:cNvSpPr/>
          <p:nvPr/>
        </p:nvSpPr>
        <p:spPr>
          <a:xfrm>
            <a:off x="3920571" y="5273712"/>
            <a:ext cx="67082" cy="65251"/>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Organigramme : Délai 230"/>
          <p:cNvSpPr/>
          <p:nvPr/>
        </p:nvSpPr>
        <p:spPr>
          <a:xfrm>
            <a:off x="1747468" y="4073179"/>
            <a:ext cx="72008" cy="103635"/>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Organigramme : Délai 231"/>
          <p:cNvSpPr/>
          <p:nvPr/>
        </p:nvSpPr>
        <p:spPr>
          <a:xfrm flipH="1">
            <a:off x="1036077" y="5621515"/>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Organigramme : Délai 232"/>
          <p:cNvSpPr/>
          <p:nvPr/>
        </p:nvSpPr>
        <p:spPr>
          <a:xfrm>
            <a:off x="1251856" y="5865016"/>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Organigramme : Délai 233"/>
          <p:cNvSpPr/>
          <p:nvPr/>
        </p:nvSpPr>
        <p:spPr>
          <a:xfrm>
            <a:off x="1251856" y="5337805"/>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Organigramme : Délai 234"/>
          <p:cNvSpPr/>
          <p:nvPr/>
        </p:nvSpPr>
        <p:spPr>
          <a:xfrm flipH="1">
            <a:off x="2573353" y="5650991"/>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Organigramme : Délai 235"/>
          <p:cNvSpPr/>
          <p:nvPr/>
        </p:nvSpPr>
        <p:spPr>
          <a:xfrm>
            <a:off x="2939450" y="5673134"/>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Organigramme : Délai 236"/>
          <p:cNvSpPr/>
          <p:nvPr/>
        </p:nvSpPr>
        <p:spPr>
          <a:xfrm>
            <a:off x="2795277" y="5381670"/>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Organigramme : Délai 237"/>
          <p:cNvSpPr/>
          <p:nvPr/>
        </p:nvSpPr>
        <p:spPr>
          <a:xfrm>
            <a:off x="1394959" y="5600025"/>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Organigramme : Délai 238"/>
          <p:cNvSpPr/>
          <p:nvPr/>
        </p:nvSpPr>
        <p:spPr>
          <a:xfrm flipH="1">
            <a:off x="2235906" y="4065375"/>
            <a:ext cx="72008" cy="103635"/>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2" name="Organigramme : Délai 251"/>
          <p:cNvSpPr/>
          <p:nvPr/>
        </p:nvSpPr>
        <p:spPr>
          <a:xfrm flipH="1">
            <a:off x="2714718" y="5963075"/>
            <a:ext cx="72008" cy="84453"/>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3" name="Organigramme : Délai 252"/>
          <p:cNvSpPr/>
          <p:nvPr/>
        </p:nvSpPr>
        <p:spPr>
          <a:xfrm flipH="1">
            <a:off x="1800910" y="4343296"/>
            <a:ext cx="72008" cy="103635"/>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Organigramme : Délai 253"/>
          <p:cNvSpPr/>
          <p:nvPr/>
        </p:nvSpPr>
        <p:spPr>
          <a:xfrm flipH="1">
            <a:off x="1952224" y="4636682"/>
            <a:ext cx="72008" cy="103635"/>
          </a:xfrm>
          <a:prstGeom prst="flowChartDelay">
            <a:avLst/>
          </a:prstGeom>
          <a:solidFill>
            <a:schemeClr val="bg1"/>
          </a:solidFill>
          <a:ln w="127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5" name="Groupe 254"/>
          <p:cNvGrpSpPr/>
          <p:nvPr/>
        </p:nvGrpSpPr>
        <p:grpSpPr>
          <a:xfrm flipH="1">
            <a:off x="1819476" y="5324917"/>
            <a:ext cx="137456" cy="122880"/>
            <a:chOff x="3098869" y="3975507"/>
            <a:chExt cx="68169" cy="96131"/>
          </a:xfrm>
        </p:grpSpPr>
        <p:sp>
          <p:nvSpPr>
            <p:cNvPr id="256" name="Corde 255"/>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Corde 256"/>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8" name="Groupe 257"/>
          <p:cNvGrpSpPr/>
          <p:nvPr/>
        </p:nvGrpSpPr>
        <p:grpSpPr>
          <a:xfrm>
            <a:off x="2098192" y="4881924"/>
            <a:ext cx="68169" cy="96131"/>
            <a:chOff x="3098869" y="3975507"/>
            <a:chExt cx="68169" cy="96131"/>
          </a:xfrm>
        </p:grpSpPr>
        <p:sp>
          <p:nvSpPr>
            <p:cNvPr id="259" name="Corde 258"/>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Corde 259"/>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7" name="Groupe 316"/>
          <p:cNvGrpSpPr/>
          <p:nvPr/>
        </p:nvGrpSpPr>
        <p:grpSpPr>
          <a:xfrm>
            <a:off x="822196" y="4490465"/>
            <a:ext cx="844996" cy="701001"/>
            <a:chOff x="822196" y="4490465"/>
            <a:chExt cx="844996" cy="701001"/>
          </a:xfrm>
        </p:grpSpPr>
        <p:grpSp>
          <p:nvGrpSpPr>
            <p:cNvPr id="87" name="Groupe 86"/>
            <p:cNvGrpSpPr/>
            <p:nvPr/>
          </p:nvGrpSpPr>
          <p:grpSpPr>
            <a:xfrm>
              <a:off x="822196" y="4490465"/>
              <a:ext cx="844996" cy="701001"/>
              <a:chOff x="683568" y="1574824"/>
              <a:chExt cx="1534814" cy="1600837"/>
            </a:xfrm>
            <a:noFill/>
          </p:grpSpPr>
          <p:sp>
            <p:nvSpPr>
              <p:cNvPr id="144" name="Hexagone 143"/>
              <p:cNvSpPr/>
              <p:nvPr/>
            </p:nvSpPr>
            <p:spPr>
              <a:xfrm>
                <a:off x="683568"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Hexagone 144"/>
              <p:cNvSpPr/>
              <p:nvPr/>
            </p:nvSpPr>
            <p:spPr>
              <a:xfrm>
                <a:off x="1144975" y="211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Hexagone 145"/>
              <p:cNvSpPr/>
              <p:nvPr/>
            </p:nvSpPr>
            <p:spPr>
              <a:xfrm>
                <a:off x="1606382" y="238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Hexagone 146"/>
              <p:cNvSpPr/>
              <p:nvPr/>
            </p:nvSpPr>
            <p:spPr>
              <a:xfrm>
                <a:off x="1144975" y="157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Hexagone 147"/>
              <p:cNvSpPr/>
              <p:nvPr/>
            </p:nvSpPr>
            <p:spPr>
              <a:xfrm>
                <a:off x="683568" y="2372648"/>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Hexagone 148"/>
              <p:cNvSpPr/>
              <p:nvPr/>
            </p:nvSpPr>
            <p:spPr>
              <a:xfrm>
                <a:off x="1606382" y="1844824"/>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Hexagone 149"/>
              <p:cNvSpPr/>
              <p:nvPr/>
            </p:nvSpPr>
            <p:spPr>
              <a:xfrm>
                <a:off x="1124465" y="2635661"/>
                <a:ext cx="612000" cy="540000"/>
              </a:xfrm>
              <a:prstGeom prst="hexagon">
                <a:avLst>
                  <a:gd name="adj" fmla="val 27566"/>
                  <a:gd name="vf" fmla="val 115470"/>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5" name="Groupe 204"/>
            <p:cNvGrpSpPr/>
            <p:nvPr/>
          </p:nvGrpSpPr>
          <p:grpSpPr>
            <a:xfrm flipH="1">
              <a:off x="833082" y="4778182"/>
              <a:ext cx="332304" cy="179156"/>
              <a:chOff x="3098869" y="3975507"/>
              <a:chExt cx="178332" cy="98844"/>
            </a:xfrm>
          </p:grpSpPr>
          <p:sp>
            <p:nvSpPr>
              <p:cNvPr id="206" name="Corde 205"/>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Corde 206"/>
              <p:cNvSpPr/>
              <p:nvPr/>
            </p:nvSpPr>
            <p:spPr>
              <a:xfrm>
                <a:off x="3241201" y="4038351"/>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8" name="Groupe 207"/>
            <p:cNvGrpSpPr/>
            <p:nvPr/>
          </p:nvGrpSpPr>
          <p:grpSpPr>
            <a:xfrm flipH="1">
              <a:off x="1105809" y="4500383"/>
              <a:ext cx="68169" cy="96131"/>
              <a:chOff x="3098869" y="3975507"/>
              <a:chExt cx="68169" cy="96131"/>
            </a:xfrm>
          </p:grpSpPr>
          <p:sp>
            <p:nvSpPr>
              <p:cNvPr id="209" name="Corde 208"/>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 name="Corde 209"/>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1" name="Groupe 210"/>
            <p:cNvGrpSpPr/>
            <p:nvPr/>
          </p:nvGrpSpPr>
          <p:grpSpPr>
            <a:xfrm flipH="1">
              <a:off x="844051" y="4640717"/>
              <a:ext cx="68169" cy="96131"/>
              <a:chOff x="3098869" y="3975507"/>
              <a:chExt cx="68169" cy="96131"/>
            </a:xfrm>
          </p:grpSpPr>
          <p:sp>
            <p:nvSpPr>
              <p:cNvPr id="212" name="Corde 211"/>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Corde 212"/>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4" name="Groupe 213"/>
            <p:cNvGrpSpPr/>
            <p:nvPr/>
          </p:nvGrpSpPr>
          <p:grpSpPr>
            <a:xfrm flipH="1">
              <a:off x="1058473" y="4998049"/>
              <a:ext cx="68169" cy="96131"/>
              <a:chOff x="3098869" y="3975507"/>
              <a:chExt cx="68169" cy="96131"/>
            </a:xfrm>
          </p:grpSpPr>
          <p:sp>
            <p:nvSpPr>
              <p:cNvPr id="215" name="Corde 214"/>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Corde 215"/>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7" name="Corde 216"/>
            <p:cNvSpPr/>
            <p:nvPr/>
          </p:nvSpPr>
          <p:spPr>
            <a:xfrm flipH="1">
              <a:off x="1352833" y="4888598"/>
              <a:ext cx="67082" cy="65251"/>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1" name="Groupe 260"/>
            <p:cNvGrpSpPr/>
            <p:nvPr/>
          </p:nvGrpSpPr>
          <p:grpSpPr>
            <a:xfrm>
              <a:off x="1585416" y="4625761"/>
              <a:ext cx="68169" cy="96131"/>
              <a:chOff x="3098869" y="3975507"/>
              <a:chExt cx="68169" cy="96131"/>
            </a:xfrm>
          </p:grpSpPr>
          <p:sp>
            <p:nvSpPr>
              <p:cNvPr id="262" name="Corde 261"/>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Corde 262"/>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4" name="Groupe 263"/>
            <p:cNvGrpSpPr/>
            <p:nvPr/>
          </p:nvGrpSpPr>
          <p:grpSpPr>
            <a:xfrm>
              <a:off x="1298995" y="4747192"/>
              <a:ext cx="332304" cy="179156"/>
              <a:chOff x="3098869" y="3975507"/>
              <a:chExt cx="178332" cy="98844"/>
            </a:xfrm>
          </p:grpSpPr>
          <p:sp>
            <p:nvSpPr>
              <p:cNvPr id="265" name="Corde 264"/>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Corde 265"/>
              <p:cNvSpPr/>
              <p:nvPr/>
            </p:nvSpPr>
            <p:spPr>
              <a:xfrm>
                <a:off x="3241201" y="4038351"/>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67" name="Groupe 266"/>
          <p:cNvGrpSpPr/>
          <p:nvPr/>
        </p:nvGrpSpPr>
        <p:grpSpPr>
          <a:xfrm flipH="1">
            <a:off x="2640965" y="4744905"/>
            <a:ext cx="68169" cy="96131"/>
            <a:chOff x="3098869" y="3975507"/>
            <a:chExt cx="68169" cy="96131"/>
          </a:xfrm>
        </p:grpSpPr>
        <p:sp>
          <p:nvSpPr>
            <p:cNvPr id="268" name="Corde 267"/>
            <p:cNvSpPr/>
            <p:nvPr/>
          </p:nvSpPr>
          <p:spPr>
            <a:xfrm>
              <a:off x="3098869" y="3975507"/>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Corde 268"/>
            <p:cNvSpPr/>
            <p:nvPr/>
          </p:nvSpPr>
          <p:spPr>
            <a:xfrm>
              <a:off x="3131038" y="4035638"/>
              <a:ext cx="36000" cy="36000"/>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0" name="Corde 269"/>
          <p:cNvSpPr/>
          <p:nvPr/>
        </p:nvSpPr>
        <p:spPr>
          <a:xfrm>
            <a:off x="2620468" y="4648328"/>
            <a:ext cx="67082" cy="65251"/>
          </a:xfrm>
          <a:prstGeom prst="chord">
            <a:avLst>
              <a:gd name="adj1" fmla="val 2117564"/>
              <a:gd name="adj2" fmla="val 16200000"/>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Rectangle 271"/>
          <p:cNvSpPr/>
          <p:nvPr/>
        </p:nvSpPr>
        <p:spPr>
          <a:xfrm>
            <a:off x="144091" y="3831681"/>
            <a:ext cx="4527691" cy="246094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Flèche droite 349"/>
          <p:cNvSpPr/>
          <p:nvPr/>
        </p:nvSpPr>
        <p:spPr>
          <a:xfrm>
            <a:off x="4214828" y="4921387"/>
            <a:ext cx="432048" cy="164539"/>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Flèche droite 350"/>
          <p:cNvSpPr/>
          <p:nvPr/>
        </p:nvSpPr>
        <p:spPr>
          <a:xfrm flipH="1">
            <a:off x="216100" y="4848204"/>
            <a:ext cx="432048" cy="164539"/>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0" name="Connecteur droit avec flèche 239"/>
          <p:cNvCxnSpPr/>
          <p:nvPr/>
        </p:nvCxnSpPr>
        <p:spPr>
          <a:xfrm>
            <a:off x="6039488" y="4600269"/>
            <a:ext cx="1038787" cy="339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ZoneTexte 243"/>
          <p:cNvSpPr txBox="1"/>
          <p:nvPr/>
        </p:nvSpPr>
        <p:spPr>
          <a:xfrm>
            <a:off x="5089845" y="4290681"/>
            <a:ext cx="1068594" cy="461665"/>
          </a:xfrm>
          <a:prstGeom prst="rect">
            <a:avLst/>
          </a:prstGeom>
          <a:noFill/>
        </p:spPr>
        <p:txBody>
          <a:bodyPr wrap="square" rtlCol="0">
            <a:spAutoFit/>
          </a:bodyPr>
          <a:lstStyle/>
          <a:p>
            <a:r>
              <a:rPr lang="fr-FR" sz="1200" i="1" u="none" dirty="0" err="1" smtClean="0"/>
              <a:t>Low</a:t>
            </a:r>
            <a:r>
              <a:rPr lang="fr-FR" sz="1200" i="1" u="none" dirty="0" smtClean="0"/>
              <a:t> </a:t>
            </a:r>
            <a:r>
              <a:rPr lang="fr-FR" sz="1200" i="1" u="none" dirty="0" err="1" smtClean="0"/>
              <a:t>density</a:t>
            </a:r>
            <a:r>
              <a:rPr lang="fr-FR" sz="1200" i="1" u="none" dirty="0" smtClean="0"/>
              <a:t> of </a:t>
            </a:r>
            <a:r>
              <a:rPr lang="fr-FR" sz="1200" i="1" u="none" dirty="0" err="1" smtClean="0"/>
              <a:t>defects</a:t>
            </a:r>
            <a:endParaRPr lang="fr-FR" sz="1200" i="1" u="none" dirty="0"/>
          </a:p>
        </p:txBody>
      </p:sp>
      <p:cxnSp>
        <p:nvCxnSpPr>
          <p:cNvPr id="328" name="Connecteur droit avec flèche 327"/>
          <p:cNvCxnSpPr/>
          <p:nvPr/>
        </p:nvCxnSpPr>
        <p:spPr>
          <a:xfrm flipH="1">
            <a:off x="5925676" y="4634801"/>
            <a:ext cx="113812" cy="39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9" name="Connecteur droit avec flèche 348"/>
          <p:cNvCxnSpPr>
            <a:stCxn id="354" idx="3"/>
            <a:endCxn id="315" idx="1"/>
          </p:cNvCxnSpPr>
          <p:nvPr/>
        </p:nvCxnSpPr>
        <p:spPr>
          <a:xfrm>
            <a:off x="6282143" y="5741556"/>
            <a:ext cx="626330" cy="140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4" name="ZoneTexte 353"/>
          <p:cNvSpPr txBox="1"/>
          <p:nvPr/>
        </p:nvSpPr>
        <p:spPr>
          <a:xfrm>
            <a:off x="5213549" y="5510723"/>
            <a:ext cx="1068594" cy="461665"/>
          </a:xfrm>
          <a:prstGeom prst="rect">
            <a:avLst/>
          </a:prstGeom>
          <a:noFill/>
        </p:spPr>
        <p:txBody>
          <a:bodyPr wrap="square" rtlCol="0">
            <a:spAutoFit/>
          </a:bodyPr>
          <a:lstStyle/>
          <a:p>
            <a:r>
              <a:rPr lang="fr-FR" sz="1200" i="1" u="none" dirty="0" smtClean="0"/>
              <a:t>High </a:t>
            </a:r>
            <a:r>
              <a:rPr lang="fr-FR" sz="1200" i="1" u="none" dirty="0" err="1" smtClean="0"/>
              <a:t>density</a:t>
            </a:r>
            <a:r>
              <a:rPr lang="fr-FR" sz="1200" i="1" u="none" dirty="0" smtClean="0"/>
              <a:t> of </a:t>
            </a:r>
            <a:r>
              <a:rPr lang="fr-FR" sz="1200" i="1" u="none" dirty="0" err="1" smtClean="0"/>
              <a:t>defects</a:t>
            </a:r>
            <a:endParaRPr lang="fr-FR" sz="1200" i="1" u="none" dirty="0"/>
          </a:p>
        </p:txBody>
      </p:sp>
      <p:cxnSp>
        <p:nvCxnSpPr>
          <p:cNvPr id="355" name="Connecteur droit avec flèche 354"/>
          <p:cNvCxnSpPr>
            <a:stCxn id="354" idx="3"/>
          </p:cNvCxnSpPr>
          <p:nvPr/>
        </p:nvCxnSpPr>
        <p:spPr>
          <a:xfrm flipV="1">
            <a:off x="6282143" y="5498013"/>
            <a:ext cx="147837" cy="24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3" name="Connecteur droit avec flèche 292"/>
          <p:cNvCxnSpPr/>
          <p:nvPr/>
        </p:nvCxnSpPr>
        <p:spPr>
          <a:xfrm>
            <a:off x="6584729" y="6163983"/>
            <a:ext cx="1867074" cy="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1" name="ZoneTexte 300"/>
          <p:cNvSpPr txBox="1"/>
          <p:nvPr/>
        </p:nvSpPr>
        <p:spPr>
          <a:xfrm>
            <a:off x="7126615" y="6260801"/>
            <a:ext cx="829073" cy="276999"/>
          </a:xfrm>
          <a:prstGeom prst="rect">
            <a:avLst/>
          </a:prstGeom>
          <a:noFill/>
        </p:spPr>
        <p:txBody>
          <a:bodyPr wrap="none" rtlCol="0">
            <a:spAutoFit/>
          </a:bodyPr>
          <a:lstStyle/>
          <a:p>
            <a:r>
              <a:rPr lang="fr-FR" sz="1200" u="none" dirty="0" smtClean="0"/>
              <a:t>~ 100 nm</a:t>
            </a:r>
            <a:endParaRPr lang="fr-FR" sz="1200" u="none" dirty="0"/>
          </a:p>
        </p:txBody>
      </p:sp>
      <p:sp>
        <p:nvSpPr>
          <p:cNvPr id="4" name="Espace réservé du pied de page 3"/>
          <p:cNvSpPr>
            <a:spLocks noGrp="1"/>
          </p:cNvSpPr>
          <p:nvPr>
            <p:ph type="ftr" sz="quarter" idx="13"/>
          </p:nvPr>
        </p:nvSpPr>
        <p:spPr/>
        <p:txBody>
          <a:bodyPr/>
          <a:lstStyle/>
          <a:p>
            <a:r>
              <a:rPr lang="fr-FR" smtClean="0"/>
              <a:t>C.Z. Antoine-TTC Meeting- RIKEN</a:t>
            </a:r>
            <a:endParaRPr lang="fr-FR" dirty="0"/>
          </a:p>
        </p:txBody>
      </p:sp>
      <p:sp>
        <p:nvSpPr>
          <p:cNvPr id="5" name="Espace réservé du numéro de diapositive 4"/>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7</a:t>
            </a:fld>
            <a:endParaRPr lang="fr-FR" u="none" dirty="0">
              <a:latin typeface="Arial"/>
              <a:cs typeface="+mn-cs"/>
            </a:endParaRPr>
          </a:p>
        </p:txBody>
      </p:sp>
      <p:pic>
        <p:nvPicPr>
          <p:cNvPr id="6" name="Image 5"/>
          <p:cNvPicPr>
            <a:picLocks noChangeAspect="1"/>
          </p:cNvPicPr>
          <p:nvPr/>
        </p:nvPicPr>
        <p:blipFill>
          <a:blip r:embed="rId5"/>
          <a:stretch>
            <a:fillRect/>
          </a:stretch>
        </p:blipFill>
        <p:spPr>
          <a:xfrm rot="5400000">
            <a:off x="3815050" y="5438136"/>
            <a:ext cx="840813" cy="1522782"/>
          </a:xfrm>
          <a:prstGeom prst="rect">
            <a:avLst/>
          </a:prstGeom>
          <a:ln>
            <a:solidFill>
              <a:schemeClr val="bg1">
                <a:lumMod val="50000"/>
              </a:schemeClr>
            </a:solidFill>
          </a:ln>
        </p:spPr>
      </p:pic>
      <p:sp>
        <p:nvSpPr>
          <p:cNvPr id="352" name="Flèche droite 351"/>
          <p:cNvSpPr>
            <a:spLocks noChangeAspect="1"/>
          </p:cNvSpPr>
          <p:nvPr/>
        </p:nvSpPr>
        <p:spPr>
          <a:xfrm>
            <a:off x="4868340" y="6168750"/>
            <a:ext cx="252549" cy="96181"/>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Flèche droite 352"/>
          <p:cNvSpPr>
            <a:spLocks noChangeAspect="1"/>
          </p:cNvSpPr>
          <p:nvPr/>
        </p:nvSpPr>
        <p:spPr>
          <a:xfrm flipH="1">
            <a:off x="3367932" y="6110459"/>
            <a:ext cx="252549" cy="96181"/>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 la date 7"/>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3618088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705717" y="1433096"/>
            <a:ext cx="7809155" cy="2006461"/>
            <a:chOff x="704091" y="3196131"/>
            <a:chExt cx="7809155" cy="2006461"/>
          </a:xfrm>
        </p:grpSpPr>
        <p:pic>
          <p:nvPicPr>
            <p:cNvPr id="5" name="Picture 2711" descr="grap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205" y="3346191"/>
              <a:ext cx="1956640" cy="183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12" descr="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091" y="3401923"/>
              <a:ext cx="2243212" cy="180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19"/>
            <p:cNvSpPr>
              <a:spLocks noChangeArrowheads="1"/>
            </p:cNvSpPr>
            <p:nvPr/>
          </p:nvSpPr>
          <p:spPr bwMode="auto">
            <a:xfrm>
              <a:off x="5255562" y="3774630"/>
              <a:ext cx="3186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pPr>
              <a:r>
                <a:rPr lang="en-US" altLang="zh-CN" sz="1200" i="1" u="none" dirty="0">
                  <a:solidFill>
                    <a:schemeClr val="tx1"/>
                  </a:solidFill>
                  <a:effectLst/>
                  <a:ea typeface="SimSun" pitchFamily="2" charset="-122"/>
                </a:rPr>
                <a:t>Finite element simulation of 2% reduction of 3.5 mm sheet with 1 cm diameter rolls (Courtesy Non-Linear Engineering, L.L.C.). </a:t>
              </a:r>
              <a:endParaRPr lang="en-US" altLang="zh-CN" sz="1200" i="1" u="none" dirty="0">
                <a:solidFill>
                  <a:schemeClr val="tx2"/>
                </a:solidFill>
                <a:latin typeface="+mn-lt"/>
                <a:cs typeface="+mn-cs"/>
              </a:endParaRPr>
            </a:p>
          </p:txBody>
        </p:sp>
        <p:grpSp>
          <p:nvGrpSpPr>
            <p:cNvPr id="10" name="Groupe 9"/>
            <p:cNvGrpSpPr/>
            <p:nvPr/>
          </p:nvGrpSpPr>
          <p:grpSpPr>
            <a:xfrm>
              <a:off x="5876892" y="3196131"/>
              <a:ext cx="2520000" cy="396000"/>
              <a:chOff x="5219583" y="1111721"/>
              <a:chExt cx="3640180" cy="609599"/>
            </a:xfrm>
          </p:grpSpPr>
          <p:grpSp>
            <p:nvGrpSpPr>
              <p:cNvPr id="8" name="Groupe 7"/>
              <p:cNvGrpSpPr/>
              <p:nvPr/>
            </p:nvGrpSpPr>
            <p:grpSpPr>
              <a:xfrm>
                <a:off x="6741206" y="1111721"/>
                <a:ext cx="1722712" cy="609599"/>
                <a:chOff x="6741206" y="1111721"/>
                <a:chExt cx="1722712" cy="609599"/>
              </a:xfrm>
            </p:grpSpPr>
            <p:grpSp>
              <p:nvGrpSpPr>
                <p:cNvPr id="7" name="Groupe 6"/>
                <p:cNvGrpSpPr/>
                <p:nvPr/>
              </p:nvGrpSpPr>
              <p:grpSpPr>
                <a:xfrm>
                  <a:off x="6741206" y="1111721"/>
                  <a:ext cx="1722712" cy="288174"/>
                  <a:chOff x="6741206" y="1111721"/>
                  <a:chExt cx="1722712" cy="288174"/>
                </a:xfrm>
              </p:grpSpPr>
              <p:sp>
                <p:nvSpPr>
                  <p:cNvPr id="22" name="AutoShape 2622"/>
                  <p:cNvSpPr>
                    <a:spLocks noChangeArrowheads="1"/>
                  </p:cNvSpPr>
                  <p:nvPr/>
                </p:nvSpPr>
                <p:spPr bwMode="auto">
                  <a:xfrm>
                    <a:off x="6741206" y="1113304"/>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3" name="AutoShape 2623"/>
                  <p:cNvSpPr>
                    <a:spLocks noChangeArrowheads="1"/>
                  </p:cNvSpPr>
                  <p:nvPr/>
                </p:nvSpPr>
                <p:spPr bwMode="auto">
                  <a:xfrm>
                    <a:off x="7027797" y="1113304"/>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4" name="AutoShape 2624"/>
                  <p:cNvSpPr>
                    <a:spLocks noChangeArrowheads="1"/>
                  </p:cNvSpPr>
                  <p:nvPr/>
                </p:nvSpPr>
                <p:spPr bwMode="auto">
                  <a:xfrm>
                    <a:off x="7314388" y="1111721"/>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5" name="AutoShape 2625"/>
                  <p:cNvSpPr>
                    <a:spLocks noChangeArrowheads="1"/>
                  </p:cNvSpPr>
                  <p:nvPr/>
                </p:nvSpPr>
                <p:spPr bwMode="auto">
                  <a:xfrm>
                    <a:off x="7602562" y="1111721"/>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6" name="AutoShape 2626"/>
                  <p:cNvSpPr>
                    <a:spLocks noChangeArrowheads="1"/>
                  </p:cNvSpPr>
                  <p:nvPr/>
                </p:nvSpPr>
                <p:spPr bwMode="auto">
                  <a:xfrm>
                    <a:off x="7889153" y="1111721"/>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7" name="AutoShape 2627"/>
                  <p:cNvSpPr>
                    <a:spLocks noChangeArrowheads="1"/>
                  </p:cNvSpPr>
                  <p:nvPr/>
                </p:nvSpPr>
                <p:spPr bwMode="auto">
                  <a:xfrm>
                    <a:off x="8177327" y="1113304"/>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grpSp>
            <p:grpSp>
              <p:nvGrpSpPr>
                <p:cNvPr id="3" name="Groupe 2"/>
                <p:cNvGrpSpPr/>
                <p:nvPr/>
              </p:nvGrpSpPr>
              <p:grpSpPr>
                <a:xfrm>
                  <a:off x="6741206" y="1433146"/>
                  <a:ext cx="1722712" cy="288174"/>
                  <a:chOff x="6741206" y="1433146"/>
                  <a:chExt cx="1722712" cy="288174"/>
                </a:xfrm>
              </p:grpSpPr>
              <p:sp>
                <p:nvSpPr>
                  <p:cNvPr id="16" name="AutoShape 2630"/>
                  <p:cNvSpPr>
                    <a:spLocks noChangeArrowheads="1"/>
                  </p:cNvSpPr>
                  <p:nvPr/>
                </p:nvSpPr>
                <p:spPr bwMode="auto">
                  <a:xfrm>
                    <a:off x="6741206" y="1434729"/>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17" name="AutoShape 2631"/>
                  <p:cNvSpPr>
                    <a:spLocks noChangeArrowheads="1"/>
                  </p:cNvSpPr>
                  <p:nvPr/>
                </p:nvSpPr>
                <p:spPr bwMode="auto">
                  <a:xfrm>
                    <a:off x="7027797" y="1434729"/>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18" name="AutoShape 2632"/>
                  <p:cNvSpPr>
                    <a:spLocks noChangeArrowheads="1"/>
                  </p:cNvSpPr>
                  <p:nvPr/>
                </p:nvSpPr>
                <p:spPr bwMode="auto">
                  <a:xfrm>
                    <a:off x="7314388" y="1433146"/>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19" name="AutoShape 2633"/>
                  <p:cNvSpPr>
                    <a:spLocks noChangeArrowheads="1"/>
                  </p:cNvSpPr>
                  <p:nvPr/>
                </p:nvSpPr>
                <p:spPr bwMode="auto">
                  <a:xfrm>
                    <a:off x="7602562" y="1433146"/>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0" name="AutoShape 2634"/>
                  <p:cNvSpPr>
                    <a:spLocks noChangeArrowheads="1"/>
                  </p:cNvSpPr>
                  <p:nvPr/>
                </p:nvSpPr>
                <p:spPr bwMode="auto">
                  <a:xfrm>
                    <a:off x="7889153" y="1433146"/>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sp>
                <p:nvSpPr>
                  <p:cNvPr id="21" name="AutoShape 2635"/>
                  <p:cNvSpPr>
                    <a:spLocks noChangeArrowheads="1"/>
                  </p:cNvSpPr>
                  <p:nvPr/>
                </p:nvSpPr>
                <p:spPr bwMode="auto">
                  <a:xfrm>
                    <a:off x="8177327" y="1434729"/>
                    <a:ext cx="286591" cy="28659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75000"/>
                    </a:schemeClr>
                  </a:solidFill>
                  <a:ln w="12700">
                    <a:solidFill>
                      <a:schemeClr val="accent4">
                        <a:lumMod val="50000"/>
                      </a:schemeClr>
                    </a:solidFill>
                    <a:round/>
                    <a:headEnd/>
                    <a:tailEnd/>
                  </a:ln>
                  <a:effectLst/>
                  <a:extLst/>
                </p:spPr>
                <p:txBody>
                  <a:bodyPr wrap="none" anchor="ctr"/>
                  <a:lstStyle/>
                  <a:p>
                    <a:endParaRPr lang="en-US" u="none"/>
                  </a:p>
                </p:txBody>
              </p:sp>
            </p:grpSp>
          </p:grpSp>
          <p:sp>
            <p:nvSpPr>
              <p:cNvPr id="13" name="Freeform 2636"/>
              <p:cNvSpPr>
                <a:spLocks/>
              </p:cNvSpPr>
              <p:nvPr/>
            </p:nvSpPr>
            <p:spPr bwMode="auto">
              <a:xfrm>
                <a:off x="5219583" y="1233640"/>
                <a:ext cx="3640180" cy="286591"/>
              </a:xfrm>
              <a:custGeom>
                <a:avLst/>
                <a:gdLst>
                  <a:gd name="T0" fmla="*/ 0 w 2299"/>
                  <a:gd name="T1" fmla="*/ 181 h 181"/>
                  <a:gd name="T2" fmla="*/ 408 w 2299"/>
                  <a:gd name="T3" fmla="*/ 13 h 181"/>
                  <a:gd name="T4" fmla="*/ 750 w 2299"/>
                  <a:gd name="T5" fmla="*/ 103 h 181"/>
                  <a:gd name="T6" fmla="*/ 1116 w 2299"/>
                  <a:gd name="T7" fmla="*/ 115 h 181"/>
                  <a:gd name="T8" fmla="*/ 1518 w 2299"/>
                  <a:gd name="T9" fmla="*/ 115 h 181"/>
                  <a:gd name="T10" fmla="*/ 2299 w 2299"/>
                  <a:gd name="T11" fmla="*/ 104 h 181"/>
                </a:gdLst>
                <a:ahLst/>
                <a:cxnLst>
                  <a:cxn ang="0">
                    <a:pos x="T0" y="T1"/>
                  </a:cxn>
                  <a:cxn ang="0">
                    <a:pos x="T2" y="T3"/>
                  </a:cxn>
                  <a:cxn ang="0">
                    <a:pos x="T4" y="T5"/>
                  </a:cxn>
                  <a:cxn ang="0">
                    <a:pos x="T6" y="T7"/>
                  </a:cxn>
                  <a:cxn ang="0">
                    <a:pos x="T8" y="T9"/>
                  </a:cxn>
                  <a:cxn ang="0">
                    <a:pos x="T10" y="T11"/>
                  </a:cxn>
                </a:cxnLst>
                <a:rect l="0" t="0" r="r" b="b"/>
                <a:pathLst>
                  <a:path w="2299" h="181">
                    <a:moveTo>
                      <a:pt x="0" y="181"/>
                    </a:moveTo>
                    <a:cubicBezTo>
                      <a:pt x="67" y="153"/>
                      <a:pt x="283" y="26"/>
                      <a:pt x="408" y="13"/>
                    </a:cubicBezTo>
                    <a:cubicBezTo>
                      <a:pt x="533" y="0"/>
                      <a:pt x="632" y="86"/>
                      <a:pt x="750" y="103"/>
                    </a:cubicBezTo>
                    <a:cubicBezTo>
                      <a:pt x="868" y="120"/>
                      <a:pt x="988" y="113"/>
                      <a:pt x="1116" y="115"/>
                    </a:cubicBezTo>
                    <a:cubicBezTo>
                      <a:pt x="1244" y="117"/>
                      <a:pt x="1321" y="117"/>
                      <a:pt x="1518" y="115"/>
                    </a:cubicBezTo>
                    <a:cubicBezTo>
                      <a:pt x="1715" y="113"/>
                      <a:pt x="2136" y="106"/>
                      <a:pt x="2299" y="104"/>
                    </a:cubicBezTo>
                  </a:path>
                </a:pathLst>
              </a:custGeom>
              <a:noFill/>
              <a:ln w="57150" cap="flat" cmpd="sng">
                <a:solidFill>
                  <a:schemeClr val="tx1">
                    <a:lumMod val="50000"/>
                    <a:lumOff val="50000"/>
                  </a:schemeClr>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u="none"/>
              </a:p>
            </p:txBody>
          </p:sp>
        </p:grpSp>
        <p:sp>
          <p:nvSpPr>
            <p:cNvPr id="14" name="Oval 2736"/>
            <p:cNvSpPr>
              <a:spLocks noChangeArrowheads="1"/>
            </p:cNvSpPr>
            <p:nvPr/>
          </p:nvSpPr>
          <p:spPr bwMode="auto">
            <a:xfrm>
              <a:off x="1843697" y="3541878"/>
              <a:ext cx="541306" cy="465504"/>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u="none"/>
            </a:p>
          </p:txBody>
        </p:sp>
        <p:sp>
          <p:nvSpPr>
            <p:cNvPr id="30" name="Rectangle 10"/>
            <p:cNvSpPr>
              <a:spLocks noChangeArrowheads="1"/>
            </p:cNvSpPr>
            <p:nvPr/>
          </p:nvSpPr>
          <p:spPr bwMode="auto">
            <a:xfrm>
              <a:off x="5255562" y="4420961"/>
              <a:ext cx="3257684" cy="600164"/>
            </a:xfrm>
            <a:prstGeom prst="rect">
              <a:avLst/>
            </a:prstGeom>
            <a:solidFill>
              <a:schemeClr val="bg1"/>
            </a:solidFill>
            <a:ln>
              <a:noFill/>
            </a:ln>
            <a:effectLst/>
            <a:extLst/>
          </p:spPr>
          <p:txBody>
            <a:bodyPr wrap="square">
              <a:spAutoFit/>
            </a:bodyPr>
            <a:lstStyle/>
            <a:p>
              <a:pPr eaLnBrk="0" fontAlgn="auto" hangingPunct="0">
                <a:spcBef>
                  <a:spcPts val="0"/>
                </a:spcBef>
                <a:spcAft>
                  <a:spcPts val="0"/>
                </a:spcAft>
              </a:pPr>
              <a:r>
                <a:rPr lang="en-US" sz="1100" i="1" u="none" dirty="0">
                  <a:solidFill>
                    <a:srgbClr val="0000FF"/>
                  </a:solidFill>
                  <a:latin typeface="Arial"/>
                </a:rPr>
                <a:t>[R. Crook et al, Black Laboratory</a:t>
              </a:r>
              <a:r>
                <a:rPr lang="en-US" sz="1100" i="1" u="none" dirty="0" smtClean="0">
                  <a:solidFill>
                    <a:srgbClr val="0000FF"/>
                  </a:solidFill>
                  <a:latin typeface="Arial"/>
                </a:rPr>
                <a:t>] &amp; </a:t>
              </a:r>
            </a:p>
            <a:p>
              <a:pPr eaLnBrk="0" fontAlgn="auto" hangingPunct="0">
                <a:spcBef>
                  <a:spcPts val="0"/>
                </a:spcBef>
                <a:spcAft>
                  <a:spcPts val="0"/>
                </a:spcAft>
              </a:pPr>
              <a:r>
                <a:rPr lang="en-US" sz="1100" i="1" u="none" dirty="0">
                  <a:solidFill>
                    <a:srgbClr val="0000FF"/>
                  </a:solidFill>
                  <a:latin typeface="Arial"/>
                  <a:hlinkClick r:id="rId4"/>
                </a:rPr>
                <a:t>http://</a:t>
              </a:r>
              <a:r>
                <a:rPr lang="en-US" sz="1100" i="1" u="none" dirty="0" smtClean="0">
                  <a:solidFill>
                    <a:srgbClr val="0000FF"/>
                  </a:solidFill>
                  <a:latin typeface="Arial"/>
                  <a:hlinkClick r:id="rId4"/>
                </a:rPr>
                <a:t>accelconf.web.cern.ch/AccelConf/srf2009/posters/tuppo071_poster.pdf</a:t>
              </a:r>
              <a:r>
                <a:rPr lang="en-US" sz="1100" i="1" u="none" dirty="0" smtClean="0">
                  <a:solidFill>
                    <a:srgbClr val="0000FF"/>
                  </a:solidFill>
                  <a:latin typeface="Arial"/>
                </a:rPr>
                <a:t> </a:t>
              </a:r>
              <a:endParaRPr lang="en-US" sz="1100" i="1" u="none" dirty="0">
                <a:solidFill>
                  <a:srgbClr val="0000FF"/>
                </a:solidFill>
                <a:latin typeface="Arial"/>
              </a:endParaRPr>
            </a:p>
          </p:txBody>
        </p:sp>
        <p:sp>
          <p:nvSpPr>
            <p:cNvPr id="32" name="Oval 2736"/>
            <p:cNvSpPr>
              <a:spLocks noChangeArrowheads="1"/>
            </p:cNvSpPr>
            <p:nvPr/>
          </p:nvSpPr>
          <p:spPr bwMode="auto">
            <a:xfrm>
              <a:off x="3358594" y="3767079"/>
              <a:ext cx="541306" cy="465504"/>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u="none"/>
            </a:p>
          </p:txBody>
        </p:sp>
      </p:grpSp>
      <p:sp>
        <p:nvSpPr>
          <p:cNvPr id="28" name="Rectangle avec coins arrondis en diagonale 27"/>
          <p:cNvSpPr/>
          <p:nvPr/>
        </p:nvSpPr>
        <p:spPr>
          <a:xfrm>
            <a:off x="1023115" y="4100019"/>
            <a:ext cx="4249245" cy="339657"/>
          </a:xfrm>
          <a:prstGeom prst="round2Diag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87450" y="46038"/>
            <a:ext cx="7056958" cy="909637"/>
          </a:xfrm>
        </p:spPr>
        <p:txBody>
          <a:bodyPr/>
          <a:lstStyle/>
          <a:p>
            <a:pPr algn="ctr"/>
            <a:r>
              <a:rPr lang="en-US" sz="2400" dirty="0" smtClean="0"/>
              <a:t>Main Origin of dislocation</a:t>
            </a:r>
            <a:r>
              <a:rPr lang="en-US" sz="2400" dirty="0"/>
              <a:t>s</a:t>
            </a:r>
          </a:p>
        </p:txBody>
      </p:sp>
      <p:sp>
        <p:nvSpPr>
          <p:cNvPr id="4" name="Espace réservé du contenu 3"/>
          <p:cNvSpPr>
            <a:spLocks noGrp="1"/>
          </p:cNvSpPr>
          <p:nvPr>
            <p:ph idx="4294967295"/>
          </p:nvPr>
        </p:nvSpPr>
        <p:spPr>
          <a:xfrm>
            <a:off x="684213" y="3622675"/>
            <a:ext cx="8459787" cy="1001713"/>
          </a:xfrm>
        </p:spPr>
        <p:txBody>
          <a:bodyPr/>
          <a:lstStyle/>
          <a:p>
            <a:pPr lvl="1" eaLnBrk="0" hangingPunct="0">
              <a:spcBef>
                <a:spcPts val="600"/>
              </a:spcBef>
            </a:pPr>
            <a:r>
              <a:rPr lang="en-US" altLang="zh-CN" b="1" dirty="0" smtClean="0">
                <a:solidFill>
                  <a:srgbClr val="000000"/>
                </a:solidFill>
                <a:ea typeface="SimSun" pitchFamily="2" charset="-122"/>
              </a:rPr>
              <a:t>Damage layer seems to essentially originate from rolling</a:t>
            </a:r>
          </a:p>
          <a:p>
            <a:pPr marL="712788" lvl="3" eaLnBrk="0" hangingPunct="0">
              <a:lnSpc>
                <a:spcPts val="1800"/>
              </a:lnSpc>
              <a:spcAft>
                <a:spcPts val="300"/>
              </a:spcAft>
            </a:pPr>
            <a:r>
              <a:rPr lang="en-US" altLang="zh-CN" dirty="0">
                <a:solidFill>
                  <a:schemeClr val="tx1">
                    <a:lumMod val="50000"/>
                    <a:lumOff val="50000"/>
                  </a:schemeClr>
                </a:solidFill>
                <a:ea typeface="SimSun" pitchFamily="2" charset="-122"/>
              </a:rPr>
              <a:t> </a:t>
            </a:r>
            <a:r>
              <a:rPr lang="en-US" altLang="zh-CN" sz="1400" dirty="0">
                <a:latin typeface="Arial"/>
                <a:cs typeface="Arial" pitchFamily="34" charset="0"/>
              </a:rPr>
              <a:t>Because of their orientation some grains accumulate more dislocations</a:t>
            </a:r>
          </a:p>
          <a:p>
            <a:pPr marL="712788" lvl="3" eaLnBrk="0" hangingPunct="0">
              <a:lnSpc>
                <a:spcPts val="1800"/>
              </a:lnSpc>
              <a:spcAft>
                <a:spcPts val="300"/>
              </a:spcAft>
            </a:pPr>
            <a:r>
              <a:rPr lang="en-US" altLang="zh-CN" sz="1400" dirty="0">
                <a:latin typeface="Arial"/>
                <a:cs typeface="Arial" pitchFamily="34" charset="0"/>
              </a:rPr>
              <a:t>Surface texture is resistant to recrystallization</a:t>
            </a:r>
          </a:p>
          <a:p>
            <a:pPr marL="712788" lvl="3" eaLnBrk="0" hangingPunct="0">
              <a:lnSpc>
                <a:spcPts val="1800"/>
              </a:lnSpc>
              <a:spcAft>
                <a:spcPts val="300"/>
              </a:spcAft>
            </a:pPr>
            <a:r>
              <a:rPr lang="en-US" altLang="zh-CN" sz="1400" dirty="0">
                <a:latin typeface="Arial"/>
                <a:cs typeface="Arial" pitchFamily="34" charset="0"/>
              </a:rPr>
              <a:t>Not fully eliminated after </a:t>
            </a:r>
            <a:r>
              <a:rPr lang="en-US" altLang="zh-CN" sz="1400" dirty="0" smtClean="0">
                <a:latin typeface="Arial"/>
                <a:cs typeface="Arial" pitchFamily="34" charset="0"/>
              </a:rPr>
              <a:t>150 µm </a:t>
            </a:r>
            <a:r>
              <a:rPr lang="en-US" altLang="zh-CN" sz="1400" dirty="0">
                <a:latin typeface="Arial"/>
                <a:cs typeface="Arial" pitchFamily="34" charset="0"/>
              </a:rPr>
              <a:t>removal (patchy nature</a:t>
            </a:r>
            <a:r>
              <a:rPr lang="en-US" altLang="zh-CN" sz="1400" dirty="0" smtClean="0">
                <a:latin typeface="Arial"/>
                <a:cs typeface="Arial" pitchFamily="34" charset="0"/>
              </a:rPr>
              <a:t>)</a:t>
            </a:r>
          </a:p>
          <a:p>
            <a:pPr marL="474663" lvl="3" indent="0" eaLnBrk="0" hangingPunct="0">
              <a:lnSpc>
                <a:spcPct val="100000"/>
              </a:lnSpc>
              <a:spcAft>
                <a:spcPts val="300"/>
              </a:spcAft>
              <a:buNone/>
            </a:pPr>
            <a:endParaRPr lang="en-US" altLang="zh-CN" sz="800" dirty="0" smtClean="0">
              <a:latin typeface="Arial"/>
              <a:cs typeface="Arial" pitchFamily="34" charset="0"/>
            </a:endParaRPr>
          </a:p>
          <a:p>
            <a:pPr lvl="0" algn="just"/>
            <a:r>
              <a:rPr lang="en-US" dirty="0"/>
              <a:t>Oxide-metal interface</a:t>
            </a:r>
            <a:endParaRPr lang="en-US" altLang="zh-CN" sz="1400" dirty="0" smtClean="0">
              <a:latin typeface="Arial"/>
              <a:cs typeface="Arial" pitchFamily="34" charset="0"/>
            </a:endParaRPr>
          </a:p>
          <a:p>
            <a:pPr lvl="1" eaLnBrk="0" hangingPunct="0">
              <a:spcBef>
                <a:spcPts val="600"/>
              </a:spcBef>
            </a:pPr>
            <a:r>
              <a:rPr lang="en-US" altLang="zh-CN" b="1" dirty="0" smtClean="0">
                <a:solidFill>
                  <a:srgbClr val="000000"/>
                </a:solidFill>
                <a:ea typeface="SimSun" pitchFamily="2" charset="-122"/>
              </a:rPr>
              <a:t>Large strain in the first 10 nm</a:t>
            </a:r>
          </a:p>
          <a:p>
            <a:pPr marL="712788" lvl="3" eaLnBrk="0" hangingPunct="0">
              <a:lnSpc>
                <a:spcPts val="1800"/>
              </a:lnSpc>
              <a:spcAft>
                <a:spcPts val="300"/>
              </a:spcAft>
            </a:pPr>
            <a:r>
              <a:rPr lang="en-US" altLang="zh-CN" dirty="0" smtClean="0">
                <a:solidFill>
                  <a:schemeClr val="tx1">
                    <a:lumMod val="50000"/>
                    <a:lumOff val="50000"/>
                  </a:schemeClr>
                </a:solidFill>
                <a:ea typeface="SimSun" pitchFamily="2" charset="-122"/>
              </a:rPr>
              <a:t> </a:t>
            </a:r>
            <a:r>
              <a:rPr lang="en-US" altLang="zh-CN" sz="1400" dirty="0" smtClean="0">
                <a:cs typeface="Arial" pitchFamily="34" charset="0"/>
              </a:rPr>
              <a:t>High dislocation density to accommodate the difference in lattice parameter </a:t>
            </a:r>
            <a:endParaRPr lang="en-US" altLang="zh-CN" sz="1400" dirty="0">
              <a:cs typeface="Arial" pitchFamily="34" charset="0"/>
            </a:endParaRPr>
          </a:p>
          <a:p>
            <a:pPr marL="712788" lvl="3" eaLnBrk="0" hangingPunct="0">
              <a:lnSpc>
                <a:spcPts val="1800"/>
              </a:lnSpc>
              <a:spcAft>
                <a:spcPts val="300"/>
              </a:spcAft>
            </a:pPr>
            <a:r>
              <a:rPr lang="en-US" altLang="zh-CN" sz="1400" dirty="0" smtClean="0">
                <a:cs typeface="Arial" pitchFamily="34" charset="0"/>
              </a:rPr>
              <a:t>Surface segregation (mainly H, O, C… but also F and other chemicals…)</a:t>
            </a:r>
          </a:p>
          <a:p>
            <a:pPr lvl="1" eaLnBrk="0" hangingPunct="0">
              <a:spcBef>
                <a:spcPts val="600"/>
              </a:spcBef>
              <a:spcAft>
                <a:spcPts val="300"/>
              </a:spcAft>
            </a:pPr>
            <a:r>
              <a:rPr lang="en-US" altLang="zh-CN" b="1" dirty="0">
                <a:solidFill>
                  <a:srgbClr val="000000"/>
                </a:solidFill>
                <a:ea typeface="SimSun" pitchFamily="2" charset="-122"/>
              </a:rPr>
              <a:t> </a:t>
            </a:r>
            <a:r>
              <a:rPr lang="en-US" altLang="zh-CN" b="1" dirty="0" smtClean="0">
                <a:solidFill>
                  <a:srgbClr val="000000"/>
                </a:solidFill>
                <a:ea typeface="SimSun" pitchFamily="2" charset="-122"/>
              </a:rPr>
              <a:t>Deformation </a:t>
            </a:r>
            <a:r>
              <a:rPr lang="en-US" altLang="zh-CN" b="1" dirty="0">
                <a:solidFill>
                  <a:srgbClr val="000000"/>
                </a:solidFill>
                <a:ea typeface="SimSun" pitchFamily="2" charset="-122"/>
              </a:rPr>
              <a:t>from deep </a:t>
            </a:r>
            <a:r>
              <a:rPr lang="en-US" altLang="zh-CN" b="1" dirty="0" smtClean="0">
                <a:solidFill>
                  <a:srgbClr val="000000"/>
                </a:solidFill>
                <a:ea typeface="SimSun" pitchFamily="2" charset="-122"/>
              </a:rPr>
              <a:t>drawing (~30%) :mostly recovered by recrystallization</a:t>
            </a:r>
            <a:endParaRPr lang="en-US" altLang="zh-CN" b="1" dirty="0">
              <a:solidFill>
                <a:srgbClr val="000000"/>
              </a:solidFill>
              <a:ea typeface="SimSun" pitchFamily="2" charset="-122"/>
            </a:endParaRPr>
          </a:p>
          <a:p>
            <a:pPr lvl="1" eaLnBrk="0" hangingPunct="0">
              <a:spcBef>
                <a:spcPts val="600"/>
              </a:spcBef>
              <a:spcAft>
                <a:spcPts val="300"/>
              </a:spcAft>
            </a:pPr>
            <a:endParaRPr lang="en-US" altLang="zh-CN" b="1" dirty="0">
              <a:solidFill>
                <a:srgbClr val="000000"/>
              </a:solidFill>
              <a:ea typeface="SimSun" pitchFamily="2" charset="-122"/>
            </a:endParaRPr>
          </a:p>
          <a:p>
            <a:pPr marL="536575" lvl="2" indent="-174625" eaLnBrk="0" hangingPunct="0">
              <a:buSzPct val="90000"/>
              <a:buBlip>
                <a:blip r:embed="rId5"/>
              </a:buBlip>
            </a:pPr>
            <a:endParaRPr lang="en-US" altLang="zh-CN" dirty="0" smtClean="0">
              <a:solidFill>
                <a:schemeClr val="tx1">
                  <a:lumMod val="50000"/>
                  <a:lumOff val="50000"/>
                </a:schemeClr>
              </a:solidFill>
              <a:ea typeface="SimSun" pitchFamily="2" charset="-122"/>
            </a:endParaRPr>
          </a:p>
        </p:txBody>
      </p:sp>
      <p:sp>
        <p:nvSpPr>
          <p:cNvPr id="15" name="Rectangle 14"/>
          <p:cNvSpPr/>
          <p:nvPr/>
        </p:nvSpPr>
        <p:spPr>
          <a:xfrm>
            <a:off x="621511" y="1058175"/>
            <a:ext cx="6706088" cy="430887"/>
          </a:xfrm>
          <a:prstGeom prst="rect">
            <a:avLst/>
          </a:prstGeom>
        </p:spPr>
        <p:txBody>
          <a:bodyPr wrap="square">
            <a:spAutoFit/>
          </a:bodyPr>
          <a:lstStyle/>
          <a:p>
            <a:pPr marL="923925" lvl="0" algn="just" fontAlgn="auto">
              <a:spcBef>
                <a:spcPts val="0"/>
              </a:spcBef>
              <a:spcAft>
                <a:spcPts val="400"/>
              </a:spcAft>
            </a:pPr>
            <a:r>
              <a:rPr lang="en-US" sz="2200" u="none" dirty="0" smtClean="0">
                <a:solidFill>
                  <a:srgbClr val="DC0528"/>
                </a:solidFill>
                <a:latin typeface="Arial"/>
              </a:rPr>
              <a:t>Damage layer/ rolling</a:t>
            </a:r>
            <a:endParaRPr lang="en-US" sz="2200" u="none" dirty="0">
              <a:solidFill>
                <a:srgbClr val="DC0528"/>
              </a:solidFill>
              <a:latin typeface="Arial"/>
            </a:endParaRPr>
          </a:p>
        </p:txBody>
      </p:sp>
      <p:sp>
        <p:nvSpPr>
          <p:cNvPr id="29" name="Espace réservé du pied de page 28"/>
          <p:cNvSpPr>
            <a:spLocks noGrp="1"/>
          </p:cNvSpPr>
          <p:nvPr>
            <p:ph type="ftr" sz="quarter" idx="3"/>
          </p:nvPr>
        </p:nvSpPr>
        <p:spPr/>
        <p:txBody>
          <a:body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31" name="Espace réservé du numéro de diapositive 30"/>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8</a:t>
            </a:fld>
            <a:endParaRPr lang="fr-FR" u="none" dirty="0">
              <a:latin typeface="Arial"/>
              <a:cs typeface="+mn-cs"/>
            </a:endParaRPr>
          </a:p>
        </p:txBody>
      </p:sp>
      <p:sp>
        <p:nvSpPr>
          <p:cNvPr id="33" name="Espace réservé de la date 32"/>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4176953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FFFF"/>
                </a:solidFill>
              </a:rPr>
              <a:t>Damage as seen by electron diffraction</a:t>
            </a:r>
            <a:endParaRPr lang="en-US" dirty="0"/>
          </a:p>
        </p:txBody>
      </p:sp>
      <p:grpSp>
        <p:nvGrpSpPr>
          <p:cNvPr id="51" name="Groupe 50"/>
          <p:cNvGrpSpPr/>
          <p:nvPr/>
        </p:nvGrpSpPr>
        <p:grpSpPr>
          <a:xfrm>
            <a:off x="91816" y="923951"/>
            <a:ext cx="8980182" cy="5137940"/>
            <a:chOff x="91816" y="1010632"/>
            <a:chExt cx="8980182" cy="5137940"/>
          </a:xfrm>
        </p:grpSpPr>
        <p:sp>
          <p:nvSpPr>
            <p:cNvPr id="12" name="Rectangle 11"/>
            <p:cNvSpPr/>
            <p:nvPr/>
          </p:nvSpPr>
          <p:spPr>
            <a:xfrm>
              <a:off x="170328" y="1370991"/>
              <a:ext cx="8901670" cy="4777581"/>
            </a:xfrm>
            <a:prstGeom prst="rect">
              <a:avLst/>
            </a:prstGeom>
            <a:gradFill flip="none" rotWithShape="1">
              <a:gsLst>
                <a:gs pos="0">
                  <a:schemeClr val="bg1"/>
                </a:gs>
                <a:gs pos="100000">
                  <a:schemeClr val="bg1">
                    <a:lumMod val="50000"/>
                  </a:schemeClr>
                </a:gs>
                <a:gs pos="100000">
                  <a:schemeClr val="accent1">
                    <a:tint val="23500"/>
                    <a:satMod val="16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necteur droit avec flèche 12"/>
            <p:cNvCxnSpPr/>
            <p:nvPr/>
          </p:nvCxnSpPr>
          <p:spPr>
            <a:xfrm flipH="1" flipV="1">
              <a:off x="2303143" y="3291126"/>
              <a:ext cx="1" cy="718255"/>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538249" y="3493532"/>
              <a:ext cx="699230" cy="276999"/>
            </a:xfrm>
            <a:prstGeom prst="rect">
              <a:avLst/>
            </a:prstGeom>
            <a:noFill/>
          </p:spPr>
          <p:txBody>
            <a:bodyPr wrap="none" rtlCol="0">
              <a:spAutoFit/>
            </a:bodyPr>
            <a:lstStyle/>
            <a:p>
              <a:r>
                <a:rPr lang="en-US" sz="1200" u="none" dirty="0" smtClean="0">
                  <a:solidFill>
                    <a:srgbClr val="FF0000"/>
                  </a:solidFill>
                </a:rPr>
                <a:t>200 µm</a:t>
              </a:r>
              <a:endParaRPr lang="en-US" sz="1200" u="none" dirty="0">
                <a:solidFill>
                  <a:srgbClr val="FF0000"/>
                </a:solidFill>
              </a:endParaRPr>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29181"/>
              <a:ext cx="2283347" cy="3118367"/>
            </a:xfrm>
            <a:prstGeom prst="rect">
              <a:avLst/>
            </a:prstGeom>
            <a:noFill/>
          </p:spPr>
        </p:pic>
        <p:pic>
          <p:nvPicPr>
            <p:cNvPr id="8" name="Image 7"/>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9581" y="4056274"/>
              <a:ext cx="2148138" cy="1668056"/>
            </a:xfrm>
            <a:prstGeom prst="rect">
              <a:avLst/>
            </a:prstGeom>
            <a:noFill/>
          </p:spPr>
        </p:pic>
        <p:pic>
          <p:nvPicPr>
            <p:cNvPr id="10" name="Image 9"/>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78268" y="1579429"/>
              <a:ext cx="2148137" cy="1713600"/>
            </a:xfrm>
            <a:prstGeom prst="rect">
              <a:avLst/>
            </a:prstGeom>
            <a:noFill/>
            <a:ln>
              <a:solidFill>
                <a:schemeClr val="bg1">
                  <a:lumMod val="75000"/>
                </a:schemeClr>
              </a:solidFill>
            </a:ln>
          </p:spPr>
        </p:pic>
        <p:pic>
          <p:nvPicPr>
            <p:cNvPr id="11" name="Image 10"/>
            <p:cNvPicPr/>
            <p:nvPr/>
          </p:nvPicPr>
          <p:blipFill>
            <a:blip r:embed="rId6">
              <a:extLst>
                <a:ext uri="{28A0092B-C50C-407E-A947-70E740481C1C}">
                  <a14:useLocalDpi xmlns:a14="http://schemas.microsoft.com/office/drawing/2010/main" val="0"/>
                </a:ext>
              </a:extLst>
            </a:blip>
            <a:srcRect/>
            <a:stretch>
              <a:fillRect/>
            </a:stretch>
          </p:blipFill>
          <p:spPr bwMode="auto">
            <a:xfrm>
              <a:off x="5357103" y="2326968"/>
              <a:ext cx="1816275" cy="1425077"/>
            </a:xfrm>
            <a:prstGeom prst="rect">
              <a:avLst/>
            </a:prstGeom>
            <a:noFill/>
          </p:spPr>
        </p:pic>
        <p:sp>
          <p:nvSpPr>
            <p:cNvPr id="5" name="Ellipse 4"/>
            <p:cNvSpPr/>
            <p:nvPr/>
          </p:nvSpPr>
          <p:spPr>
            <a:xfrm>
              <a:off x="3732113" y="1265828"/>
              <a:ext cx="52702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rme libre 5"/>
            <p:cNvSpPr/>
            <p:nvPr/>
          </p:nvSpPr>
          <p:spPr>
            <a:xfrm rot="2544732" flipV="1">
              <a:off x="3712250" y="2214546"/>
              <a:ext cx="2204818" cy="433519"/>
            </a:xfrm>
            <a:custGeom>
              <a:avLst/>
              <a:gdLst>
                <a:gd name="connsiteX0" fmla="*/ 0 w 2008414"/>
                <a:gd name="connsiteY0" fmla="*/ 133390 h 267142"/>
                <a:gd name="connsiteX1" fmla="*/ 876300 w 2008414"/>
                <a:gd name="connsiteY1" fmla="*/ 2762 h 267142"/>
                <a:gd name="connsiteX2" fmla="*/ 1796143 w 2008414"/>
                <a:gd name="connsiteY2" fmla="*/ 242247 h 267142"/>
                <a:gd name="connsiteX3" fmla="*/ 2008414 w 2008414"/>
                <a:gd name="connsiteY3" fmla="*/ 247690 h 267142"/>
                <a:gd name="connsiteX0" fmla="*/ 0 w 2008414"/>
                <a:gd name="connsiteY0" fmla="*/ 133390 h 267142"/>
                <a:gd name="connsiteX1" fmla="*/ 876300 w 2008414"/>
                <a:gd name="connsiteY1" fmla="*/ 2762 h 267142"/>
                <a:gd name="connsiteX2" fmla="*/ 1796143 w 2008414"/>
                <a:gd name="connsiteY2" fmla="*/ 242247 h 267142"/>
                <a:gd name="connsiteX3" fmla="*/ 2008414 w 2008414"/>
                <a:gd name="connsiteY3" fmla="*/ 247690 h 267142"/>
                <a:gd name="connsiteX0" fmla="*/ 0 w 2008414"/>
                <a:gd name="connsiteY0" fmla="*/ 133390 h 267142"/>
                <a:gd name="connsiteX1" fmla="*/ 876300 w 2008414"/>
                <a:gd name="connsiteY1" fmla="*/ 2762 h 267142"/>
                <a:gd name="connsiteX2" fmla="*/ 1796143 w 2008414"/>
                <a:gd name="connsiteY2" fmla="*/ 242247 h 267142"/>
                <a:gd name="connsiteX3" fmla="*/ 2008414 w 2008414"/>
                <a:gd name="connsiteY3" fmla="*/ 247690 h 267142"/>
                <a:gd name="connsiteX0" fmla="*/ 0 w 2008414"/>
                <a:gd name="connsiteY0" fmla="*/ 133390 h 267142"/>
                <a:gd name="connsiteX1" fmla="*/ 876300 w 2008414"/>
                <a:gd name="connsiteY1" fmla="*/ 2762 h 267142"/>
                <a:gd name="connsiteX2" fmla="*/ 1796143 w 2008414"/>
                <a:gd name="connsiteY2" fmla="*/ 242247 h 267142"/>
                <a:gd name="connsiteX3" fmla="*/ 2008414 w 2008414"/>
                <a:gd name="connsiteY3" fmla="*/ 247690 h 267142"/>
                <a:gd name="connsiteX0" fmla="*/ 0 w 2008414"/>
                <a:gd name="connsiteY0" fmla="*/ 133390 h 267142"/>
                <a:gd name="connsiteX1" fmla="*/ 876300 w 2008414"/>
                <a:gd name="connsiteY1" fmla="*/ 2762 h 267142"/>
                <a:gd name="connsiteX2" fmla="*/ 1796143 w 2008414"/>
                <a:gd name="connsiteY2" fmla="*/ 242247 h 267142"/>
                <a:gd name="connsiteX3" fmla="*/ 2008414 w 2008414"/>
                <a:gd name="connsiteY3" fmla="*/ 247690 h 267142"/>
                <a:gd name="connsiteX0" fmla="*/ 0 w 2008414"/>
                <a:gd name="connsiteY0" fmla="*/ 133619 h 247919"/>
                <a:gd name="connsiteX1" fmla="*/ 876300 w 2008414"/>
                <a:gd name="connsiteY1" fmla="*/ 2991 h 247919"/>
                <a:gd name="connsiteX2" fmla="*/ 2008414 w 2008414"/>
                <a:gd name="connsiteY2" fmla="*/ 247919 h 247919"/>
                <a:gd name="connsiteX0" fmla="*/ 0 w 2013857"/>
                <a:gd name="connsiteY0" fmla="*/ 134586 h 270657"/>
                <a:gd name="connsiteX1" fmla="*/ 876300 w 2013857"/>
                <a:gd name="connsiteY1" fmla="*/ 3958 h 270657"/>
                <a:gd name="connsiteX2" fmla="*/ 2013857 w 2013857"/>
                <a:gd name="connsiteY2" fmla="*/ 270657 h 270657"/>
                <a:gd name="connsiteX0" fmla="*/ 0 w 2013857"/>
                <a:gd name="connsiteY0" fmla="*/ 134586 h 270657"/>
                <a:gd name="connsiteX1" fmla="*/ 876300 w 2013857"/>
                <a:gd name="connsiteY1" fmla="*/ 3958 h 270657"/>
                <a:gd name="connsiteX2" fmla="*/ 2013857 w 2013857"/>
                <a:gd name="connsiteY2" fmla="*/ 270657 h 270657"/>
              </a:gdLst>
              <a:ahLst/>
              <a:cxnLst>
                <a:cxn ang="0">
                  <a:pos x="connsiteX0" y="connsiteY0"/>
                </a:cxn>
                <a:cxn ang="0">
                  <a:pos x="connsiteX1" y="connsiteY1"/>
                </a:cxn>
                <a:cxn ang="0">
                  <a:pos x="connsiteX2" y="connsiteY2"/>
                </a:cxn>
              </a:cxnLst>
              <a:rect l="l" t="t" r="r" b="b"/>
              <a:pathLst>
                <a:path w="2013857" h="270657">
                  <a:moveTo>
                    <a:pt x="0" y="134586"/>
                  </a:moveTo>
                  <a:cubicBezTo>
                    <a:pt x="288471" y="60200"/>
                    <a:pt x="540657" y="-18720"/>
                    <a:pt x="876300" y="3958"/>
                  </a:cubicBezTo>
                  <a:cubicBezTo>
                    <a:pt x="1211943" y="26636"/>
                    <a:pt x="1794328" y="170644"/>
                    <a:pt x="2013857" y="27065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Connecteur droit 19"/>
            <p:cNvCxnSpPr/>
            <p:nvPr/>
          </p:nvCxnSpPr>
          <p:spPr>
            <a:xfrm>
              <a:off x="91816" y="1387944"/>
              <a:ext cx="890167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796600" y="1010632"/>
              <a:ext cx="1786066" cy="307777"/>
            </a:xfrm>
            <a:prstGeom prst="rect">
              <a:avLst/>
            </a:prstGeom>
            <a:noFill/>
          </p:spPr>
          <p:txBody>
            <a:bodyPr wrap="none" rtlCol="0">
              <a:spAutoFit/>
            </a:bodyPr>
            <a:lstStyle/>
            <a:p>
              <a:r>
                <a:rPr lang="en-US" i="1" u="none" dirty="0" smtClean="0">
                  <a:solidFill>
                    <a:srgbClr val="FF0000"/>
                  </a:solidFill>
                </a:rPr>
                <a:t>Surface of the sheet</a:t>
              </a:r>
              <a:endParaRPr lang="en-US" i="1" u="none" dirty="0">
                <a:solidFill>
                  <a:srgbClr val="FF0000"/>
                </a:solidFill>
              </a:endParaRPr>
            </a:p>
          </p:txBody>
        </p:sp>
        <p:sp>
          <p:nvSpPr>
            <p:cNvPr id="24" name="Rectangle 23"/>
            <p:cNvSpPr/>
            <p:nvPr/>
          </p:nvSpPr>
          <p:spPr>
            <a:xfrm>
              <a:off x="2176935" y="4987170"/>
              <a:ext cx="1555178" cy="338554"/>
            </a:xfrm>
            <a:prstGeom prst="rect">
              <a:avLst/>
            </a:prstGeom>
            <a:noFill/>
          </p:spPr>
          <p:txBody>
            <a:bodyPr wrap="square" lIns="91440" tIns="45720" rIns="91440" bIns="45720">
              <a:spAutoFit/>
            </a:bodyPr>
            <a:lstStyle/>
            <a:p>
              <a:pPr algn="ctr"/>
              <a:r>
                <a:rPr lang="en-US" sz="1600" u="none" dirty="0" smtClean="0">
                  <a:ln w="0"/>
                  <a:effectLst>
                    <a:outerShdw blurRad="38100" dist="19050" dir="2700000" algn="tl" rotWithShape="0">
                      <a:schemeClr val="dk1">
                        <a:alpha val="40000"/>
                      </a:schemeClr>
                    </a:outerShdw>
                  </a:effectLst>
                </a:rPr>
                <a:t>a) As received</a:t>
              </a:r>
              <a:endParaRPr lang="en-US" sz="1600" u="none" dirty="0">
                <a:ln w="0"/>
                <a:effectLst>
                  <a:outerShdw blurRad="38100" dist="19050" dir="2700000" algn="tl" rotWithShape="0">
                    <a:schemeClr val="dk1">
                      <a:alpha val="40000"/>
                    </a:schemeClr>
                  </a:outerShdw>
                </a:effectLst>
              </a:endParaRPr>
            </a:p>
          </p:txBody>
        </p:sp>
        <p:cxnSp>
          <p:nvCxnSpPr>
            <p:cNvPr id="23" name="Connecteur droit avec flèche 22"/>
            <p:cNvCxnSpPr/>
            <p:nvPr/>
          </p:nvCxnSpPr>
          <p:spPr>
            <a:xfrm flipH="1">
              <a:off x="2176494" y="5340035"/>
              <a:ext cx="438454" cy="157742"/>
            </a:xfrm>
            <a:prstGeom prst="straightConnector1">
              <a:avLst/>
            </a:prstGeom>
            <a:ln w="28575">
              <a:solidFill>
                <a:srgbClr val="477C2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flipV="1">
              <a:off x="2176935" y="4266898"/>
              <a:ext cx="289849" cy="611786"/>
            </a:xfrm>
            <a:prstGeom prst="straightConnector1">
              <a:avLst/>
            </a:prstGeom>
            <a:ln w="28575">
              <a:solidFill>
                <a:srgbClr val="477C2C"/>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352598" y="4980089"/>
              <a:ext cx="4009009" cy="477054"/>
            </a:xfrm>
            <a:prstGeom prst="rect">
              <a:avLst/>
            </a:prstGeom>
            <a:noFill/>
            <a:ln>
              <a:noFill/>
            </a:ln>
          </p:spPr>
          <p:txBody>
            <a:bodyPr wrap="square" lIns="91440" tIns="45720" rIns="91440" bIns="45720">
              <a:spAutoFit/>
            </a:bodyPr>
            <a:lstStyle/>
            <a:p>
              <a:pPr algn="ctr"/>
              <a:r>
                <a:rPr lang="en-US" u="none" dirty="0" smtClean="0">
                  <a:ln w="0"/>
                  <a:effectLst>
                    <a:outerShdw blurRad="38100" dist="19050" dir="2700000" algn="tl" rotWithShape="0">
                      <a:schemeClr val="dk1">
                        <a:alpha val="40000"/>
                      </a:schemeClr>
                    </a:outerShdw>
                  </a:effectLst>
                </a:rPr>
                <a:t>b) After 2 steps polishing 20 + 25 min</a:t>
              </a:r>
            </a:p>
            <a:p>
              <a:pPr algn="ctr"/>
              <a:r>
                <a:rPr lang="en-US" sz="1100" u="none" dirty="0" smtClean="0">
                  <a:ln w="0"/>
                  <a:effectLst>
                    <a:outerShdw blurRad="38100" dist="19050" dir="2700000" algn="tl" rotWithShape="0">
                      <a:schemeClr val="dk1">
                        <a:alpha val="40000"/>
                      </a:schemeClr>
                    </a:outerShdw>
                  </a:effectLst>
                </a:rPr>
                <a:t>(300 µm removed)</a:t>
              </a:r>
              <a:endParaRPr lang="en-US" sz="1100" u="none" dirty="0">
                <a:ln w="0"/>
                <a:effectLst>
                  <a:outerShdw blurRad="38100" dist="19050" dir="2700000" algn="tl" rotWithShape="0">
                    <a:schemeClr val="dk1">
                      <a:alpha val="40000"/>
                    </a:schemeClr>
                  </a:outerShdw>
                </a:effectLst>
              </a:endParaRPr>
            </a:p>
          </p:txBody>
        </p:sp>
        <p:cxnSp>
          <p:nvCxnSpPr>
            <p:cNvPr id="31" name="Connecteur droit avec flèche 30"/>
            <p:cNvCxnSpPr/>
            <p:nvPr/>
          </p:nvCxnSpPr>
          <p:spPr>
            <a:xfrm flipV="1">
              <a:off x="5357103" y="3871349"/>
              <a:ext cx="295017" cy="1018953"/>
            </a:xfrm>
            <a:prstGeom prst="straightConnector1">
              <a:avLst/>
            </a:prstGeom>
            <a:ln w="28575">
              <a:solidFill>
                <a:srgbClr val="477C2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4297685" y="4427428"/>
              <a:ext cx="462159" cy="433357"/>
            </a:xfrm>
            <a:prstGeom prst="straightConnector1">
              <a:avLst/>
            </a:prstGeom>
            <a:ln w="28575">
              <a:solidFill>
                <a:srgbClr val="477C2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5400000" flipH="1" flipV="1">
              <a:off x="7691326" y="2768916"/>
              <a:ext cx="1" cy="5760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365056" y="3095156"/>
              <a:ext cx="614271" cy="276999"/>
            </a:xfrm>
            <a:prstGeom prst="rect">
              <a:avLst/>
            </a:prstGeom>
            <a:noFill/>
          </p:spPr>
          <p:txBody>
            <a:bodyPr wrap="none" rtlCol="0">
              <a:spAutoFit/>
            </a:bodyPr>
            <a:lstStyle/>
            <a:p>
              <a:r>
                <a:rPr lang="en-US" sz="1200" u="none" dirty="0" smtClean="0">
                  <a:solidFill>
                    <a:srgbClr val="FF0000"/>
                  </a:solidFill>
                </a:rPr>
                <a:t>20 µm</a:t>
              </a:r>
              <a:endParaRPr lang="en-US" sz="1200" u="none" dirty="0">
                <a:solidFill>
                  <a:srgbClr val="FF0000"/>
                </a:solidFill>
              </a:endParaRPr>
            </a:p>
          </p:txBody>
        </p:sp>
        <p:grpSp>
          <p:nvGrpSpPr>
            <p:cNvPr id="33" name="Groupe 32"/>
            <p:cNvGrpSpPr/>
            <p:nvPr/>
          </p:nvGrpSpPr>
          <p:grpSpPr>
            <a:xfrm>
              <a:off x="6500881" y="1359622"/>
              <a:ext cx="2550417" cy="2236191"/>
              <a:chOff x="8421758" y="902153"/>
              <a:chExt cx="5738439" cy="5184850"/>
            </a:xfrm>
          </p:grpSpPr>
          <p:pic>
            <p:nvPicPr>
              <p:cNvPr id="34" name="Imag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10920197" y="902153"/>
                <a:ext cx="3240000" cy="3171855"/>
              </a:xfrm>
              <a:prstGeom prst="rect">
                <a:avLst/>
              </a:prstGeom>
              <a:ln w="28575">
                <a:noFill/>
              </a:ln>
            </p:spPr>
          </p:pic>
          <p:sp>
            <p:nvSpPr>
              <p:cNvPr id="35" name="ZoneTexte 34"/>
              <p:cNvSpPr txBox="1"/>
              <p:nvPr/>
            </p:nvSpPr>
            <p:spPr>
              <a:xfrm>
                <a:off x="8421758" y="5765878"/>
                <a:ext cx="606659" cy="321125"/>
              </a:xfrm>
              <a:prstGeom prst="rect">
                <a:avLst/>
              </a:prstGeom>
              <a:solidFill>
                <a:schemeClr val="bg1"/>
              </a:solidFill>
              <a:ln w="28575">
                <a:noFill/>
              </a:ln>
            </p:spPr>
            <p:txBody>
              <a:bodyPr wrap="none" rtlCol="0">
                <a:spAutoFit/>
              </a:bodyPr>
              <a:lstStyle>
                <a:defPPr>
                  <a:defRPr lang="fr-FR"/>
                </a:defPPr>
                <a:lvl1pPr>
                  <a:defRPr u="none"/>
                </a:lvl1pPr>
              </a:lstStyle>
              <a:p>
                <a:r>
                  <a:rPr lang="en-US" sz="300" dirty="0"/>
                  <a:t>UGC</a:t>
                </a:r>
              </a:p>
            </p:txBody>
          </p:sp>
        </p:grpSp>
        <p:grpSp>
          <p:nvGrpSpPr>
            <p:cNvPr id="39" name="Groupe 38"/>
            <p:cNvGrpSpPr/>
            <p:nvPr/>
          </p:nvGrpSpPr>
          <p:grpSpPr>
            <a:xfrm>
              <a:off x="7463791" y="3463895"/>
              <a:ext cx="1355416" cy="1516194"/>
              <a:chOff x="5336697" y="976702"/>
              <a:chExt cx="1355416" cy="1516194"/>
            </a:xfrm>
          </p:grpSpPr>
          <p:sp>
            <p:nvSpPr>
              <p:cNvPr id="40" name="Cadre 39"/>
              <p:cNvSpPr/>
              <p:nvPr/>
            </p:nvSpPr>
            <p:spPr>
              <a:xfrm>
                <a:off x="5436096" y="1772816"/>
                <a:ext cx="1152128" cy="720080"/>
              </a:xfrm>
              <a:prstGeom prst="fram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Connecteur droit 40"/>
              <p:cNvCxnSpPr/>
              <p:nvPr/>
            </p:nvCxnSpPr>
            <p:spPr>
              <a:xfrm>
                <a:off x="5523214" y="1819279"/>
                <a:ext cx="972000" cy="0"/>
              </a:xfrm>
              <a:prstGeom prst="line">
                <a:avLst/>
              </a:prstGeom>
              <a:no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2" name="Ellipse 41"/>
              <p:cNvSpPr/>
              <p:nvPr/>
            </p:nvSpPr>
            <p:spPr>
              <a:xfrm>
                <a:off x="5535353" y="976702"/>
                <a:ext cx="953613" cy="953613"/>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rme libre 42"/>
              <p:cNvSpPr/>
              <p:nvPr/>
            </p:nvSpPr>
            <p:spPr>
              <a:xfrm>
                <a:off x="5336697" y="1606269"/>
                <a:ext cx="1355416" cy="380823"/>
              </a:xfrm>
              <a:custGeom>
                <a:avLst/>
                <a:gdLst>
                  <a:gd name="connsiteX0" fmla="*/ 0 w 1355416"/>
                  <a:gd name="connsiteY0" fmla="*/ 0 h 376281"/>
                  <a:gd name="connsiteX1" fmla="*/ 675685 w 1355416"/>
                  <a:gd name="connsiteY1" fmla="*/ 376280 h 376281"/>
                  <a:gd name="connsiteX2" fmla="*/ 1355416 w 1355416"/>
                  <a:gd name="connsiteY2" fmla="*/ 4046 h 376281"/>
                </a:gdLst>
                <a:ahLst/>
                <a:cxnLst>
                  <a:cxn ang="0">
                    <a:pos x="connsiteX0" y="connsiteY0"/>
                  </a:cxn>
                  <a:cxn ang="0">
                    <a:pos x="connsiteX1" y="connsiteY1"/>
                  </a:cxn>
                  <a:cxn ang="0">
                    <a:pos x="connsiteX2" y="connsiteY2"/>
                  </a:cxn>
                </a:cxnLst>
                <a:rect l="l" t="t" r="r" b="b"/>
                <a:pathLst>
                  <a:path w="1355416" h="376281">
                    <a:moveTo>
                      <a:pt x="0" y="0"/>
                    </a:moveTo>
                    <a:cubicBezTo>
                      <a:pt x="224891" y="187803"/>
                      <a:pt x="449782" y="375606"/>
                      <a:pt x="675685" y="376280"/>
                    </a:cubicBezTo>
                    <a:cubicBezTo>
                      <a:pt x="901588" y="376954"/>
                      <a:pt x="1128502" y="190500"/>
                      <a:pt x="1355416" y="4046"/>
                    </a:cubicBezTo>
                  </a:path>
                </a:pathLst>
              </a:custGeom>
              <a:noFill/>
              <a:ln w="984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Ellipse 43"/>
            <p:cNvSpPr/>
            <p:nvPr/>
          </p:nvSpPr>
          <p:spPr>
            <a:xfrm>
              <a:off x="7995238" y="4209549"/>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eur droit avec flèche 44"/>
            <p:cNvCxnSpPr/>
            <p:nvPr/>
          </p:nvCxnSpPr>
          <p:spPr>
            <a:xfrm flipV="1">
              <a:off x="8129322" y="2859106"/>
              <a:ext cx="381961" cy="1324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652121" y="1543669"/>
              <a:ext cx="1811670" cy="338554"/>
            </a:xfrm>
            <a:prstGeom prst="rect">
              <a:avLst/>
            </a:prstGeom>
            <a:noFill/>
          </p:spPr>
          <p:txBody>
            <a:bodyPr wrap="square" lIns="91440" tIns="45720" rIns="91440" bIns="45720">
              <a:spAutoFit/>
            </a:bodyPr>
            <a:lstStyle/>
            <a:p>
              <a:pPr algn="ctr"/>
              <a:r>
                <a:rPr lang="en-US" sz="1600" u="none" dirty="0" smtClean="0">
                  <a:ln w="0"/>
                  <a:effectLst>
                    <a:outerShdw blurRad="38100" dist="19050" dir="2700000" algn="tl" rotWithShape="0">
                      <a:schemeClr val="dk1">
                        <a:alpha val="40000"/>
                      </a:schemeClr>
                    </a:outerShdw>
                  </a:effectLst>
                </a:rPr>
                <a:t>c) After forming</a:t>
              </a:r>
              <a:endParaRPr lang="en-US" sz="1600" u="none" dirty="0">
                <a:ln w="0"/>
                <a:effectLst>
                  <a:outerShdw blurRad="38100" dist="19050" dir="2700000" algn="tl" rotWithShape="0">
                    <a:schemeClr val="dk1">
                      <a:alpha val="40000"/>
                    </a:schemeClr>
                  </a:outerShdw>
                </a:effectLst>
              </a:endParaRPr>
            </a:p>
          </p:txBody>
        </p:sp>
        <p:cxnSp>
          <p:nvCxnSpPr>
            <p:cNvPr id="47" name="Connecteur droit avec flèche 46"/>
            <p:cNvCxnSpPr/>
            <p:nvPr/>
          </p:nvCxnSpPr>
          <p:spPr>
            <a:xfrm flipV="1">
              <a:off x="6587056" y="1828670"/>
              <a:ext cx="876734" cy="341321"/>
            </a:xfrm>
            <a:prstGeom prst="straightConnector1">
              <a:avLst/>
            </a:prstGeom>
            <a:ln w="28575">
              <a:solidFill>
                <a:srgbClr val="477C2C"/>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6357040" y="1011683"/>
              <a:ext cx="2282997" cy="307777"/>
            </a:xfrm>
            <a:prstGeom prst="rect">
              <a:avLst/>
            </a:prstGeom>
            <a:noFill/>
          </p:spPr>
          <p:txBody>
            <a:bodyPr wrap="none" rtlCol="0">
              <a:spAutoFit/>
            </a:bodyPr>
            <a:lstStyle/>
            <a:p>
              <a:r>
                <a:rPr lang="en-US" i="1" u="none" dirty="0" smtClean="0">
                  <a:solidFill>
                    <a:srgbClr val="FF0000"/>
                  </a:solidFill>
                </a:rPr>
                <a:t>New damage layer ~ 1 µm</a:t>
              </a:r>
              <a:endParaRPr lang="en-US" i="1" u="none" dirty="0">
                <a:solidFill>
                  <a:srgbClr val="FF0000"/>
                </a:solidFill>
              </a:endParaRPr>
            </a:p>
          </p:txBody>
        </p:sp>
        <p:sp>
          <p:nvSpPr>
            <p:cNvPr id="50" name="Ellipse 49"/>
            <p:cNvSpPr/>
            <p:nvPr/>
          </p:nvSpPr>
          <p:spPr>
            <a:xfrm>
              <a:off x="8590344" y="1285897"/>
              <a:ext cx="288032" cy="2880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ZoneTexte 51"/>
            <p:cNvSpPr txBox="1"/>
            <p:nvPr/>
          </p:nvSpPr>
          <p:spPr>
            <a:xfrm>
              <a:off x="91816" y="5609857"/>
              <a:ext cx="1556836" cy="307777"/>
            </a:xfrm>
            <a:prstGeom prst="rect">
              <a:avLst/>
            </a:prstGeom>
            <a:solidFill>
              <a:schemeClr val="bg1"/>
            </a:solidFill>
          </p:spPr>
          <p:txBody>
            <a:bodyPr wrap="none" rtlCol="0">
              <a:spAutoFit/>
            </a:bodyPr>
            <a:lstStyle/>
            <a:p>
              <a:r>
                <a:rPr lang="en-US" i="1" u="none" dirty="0" smtClean="0">
                  <a:solidFill>
                    <a:srgbClr val="FF0000"/>
                  </a:solidFill>
                </a:rPr>
                <a:t>Core of the sheet</a:t>
              </a:r>
              <a:endParaRPr lang="en-US" i="1" u="none" dirty="0">
                <a:solidFill>
                  <a:srgbClr val="FF0000"/>
                </a:solidFill>
              </a:endParaRPr>
            </a:p>
          </p:txBody>
        </p:sp>
      </p:grpSp>
      <p:grpSp>
        <p:nvGrpSpPr>
          <p:cNvPr id="25" name="Groupe 24"/>
          <p:cNvGrpSpPr/>
          <p:nvPr/>
        </p:nvGrpSpPr>
        <p:grpSpPr>
          <a:xfrm>
            <a:off x="6713912" y="5306353"/>
            <a:ext cx="2358086" cy="1117311"/>
            <a:chOff x="6635694" y="5368155"/>
            <a:chExt cx="2358086" cy="1117311"/>
          </a:xfrm>
        </p:grpSpPr>
        <p:pic>
          <p:nvPicPr>
            <p:cNvPr id="17" name="Image 16"/>
            <p:cNvPicPr>
              <a:picLocks noChangeAspect="1"/>
            </p:cNvPicPr>
            <p:nvPr/>
          </p:nvPicPr>
          <p:blipFill rotWithShape="1">
            <a:blip r:embed="rId8"/>
            <a:srcRect l="1758" t="25231" r="2169" b="2455"/>
            <a:stretch/>
          </p:blipFill>
          <p:spPr>
            <a:xfrm>
              <a:off x="6635694" y="5375778"/>
              <a:ext cx="2358086" cy="1109688"/>
            </a:xfrm>
            <a:prstGeom prst="rect">
              <a:avLst/>
            </a:prstGeom>
          </p:spPr>
        </p:pic>
        <p:cxnSp>
          <p:nvCxnSpPr>
            <p:cNvPr id="54" name="Connecteur droit avec flèche 53"/>
            <p:cNvCxnSpPr/>
            <p:nvPr/>
          </p:nvCxnSpPr>
          <p:spPr>
            <a:xfrm flipV="1">
              <a:off x="6652585" y="5554054"/>
              <a:ext cx="2225793" cy="97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7386340" y="5368155"/>
              <a:ext cx="614271" cy="276999"/>
            </a:xfrm>
            <a:prstGeom prst="rect">
              <a:avLst/>
            </a:prstGeom>
            <a:solidFill>
              <a:schemeClr val="tx1"/>
            </a:solidFill>
          </p:spPr>
          <p:txBody>
            <a:bodyPr wrap="none" rtlCol="0">
              <a:spAutoFit/>
            </a:bodyPr>
            <a:lstStyle/>
            <a:p>
              <a:r>
                <a:rPr lang="en-US" sz="1200" u="none" dirty="0" smtClean="0">
                  <a:solidFill>
                    <a:srgbClr val="FF0000"/>
                  </a:solidFill>
                </a:rPr>
                <a:t>10 µm</a:t>
              </a:r>
              <a:endParaRPr lang="en-US" sz="1200" u="none" dirty="0">
                <a:solidFill>
                  <a:srgbClr val="FF0000"/>
                </a:solidFill>
              </a:endParaRPr>
            </a:p>
          </p:txBody>
        </p:sp>
      </p:grpSp>
      <p:sp>
        <p:nvSpPr>
          <p:cNvPr id="9" name="Rectangle 8"/>
          <p:cNvSpPr/>
          <p:nvPr/>
        </p:nvSpPr>
        <p:spPr>
          <a:xfrm>
            <a:off x="1829486" y="5680908"/>
            <a:ext cx="4806208" cy="738664"/>
          </a:xfrm>
          <a:prstGeom prst="rect">
            <a:avLst/>
          </a:prstGeom>
          <a:solidFill>
            <a:schemeClr val="bg1">
              <a:lumMod val="95000"/>
            </a:schemeClr>
          </a:solidFill>
        </p:spPr>
        <p:txBody>
          <a:bodyPr wrap="square">
            <a:spAutoFit/>
          </a:bodyPr>
          <a:lstStyle/>
          <a:p>
            <a:pPr lvl="0" algn="just" eaLnBrk="0" hangingPunct="0">
              <a:spcBef>
                <a:spcPct val="0"/>
              </a:spcBef>
              <a:buNone/>
            </a:pPr>
            <a:r>
              <a:rPr lang="en-US" b="1" i="1" u="none" dirty="0" smtClean="0">
                <a:solidFill>
                  <a:srgbClr val="FF0000"/>
                </a:solidFill>
              </a:rPr>
              <a:t>Polishing on flat surface is quick and easy. Mechanical chemical preparation inspired from metallographic polishing can produce damage layer </a:t>
            </a:r>
            <a:r>
              <a:rPr lang="en-US" b="1" i="1" u="none" dirty="0" smtClean="0">
                <a:solidFill>
                  <a:srgbClr val="FF0000"/>
                </a:solidFill>
                <a:sym typeface="Symbol" panose="05050102010706020507" pitchFamily="18" charset="2"/>
              </a:rPr>
              <a:t>100 nm</a:t>
            </a:r>
            <a:endParaRPr lang="en-US" b="1" i="1" u="none" dirty="0">
              <a:solidFill>
                <a:srgbClr val="FF0000"/>
              </a:solidFill>
            </a:endParaRPr>
          </a:p>
        </p:txBody>
      </p:sp>
      <p:sp>
        <p:nvSpPr>
          <p:cNvPr id="4" name="Espace réservé du pied de page 3"/>
          <p:cNvSpPr>
            <a:spLocks noGrp="1"/>
          </p:cNvSpPr>
          <p:nvPr>
            <p:ph type="ftr" sz="quarter" idx="3"/>
          </p:nvPr>
        </p:nvSpPr>
        <p:spPr/>
        <p:txBody>
          <a:bodyPr/>
          <a:lstStyle/>
          <a:p>
            <a:pPr fontAlgn="auto">
              <a:spcBef>
                <a:spcPts val="0"/>
              </a:spcBef>
              <a:spcAft>
                <a:spcPts val="0"/>
              </a:spcAft>
            </a:pPr>
            <a:r>
              <a:rPr lang="fr-FR" u="none" smtClean="0">
                <a:latin typeface="Arial"/>
                <a:cs typeface="+mn-cs"/>
              </a:rPr>
              <a:t>C.Z. Antoine-TTC Meeting- RIKEN</a:t>
            </a:r>
            <a:endParaRPr lang="fr-FR" u="none" dirty="0">
              <a:latin typeface="Arial"/>
              <a:cs typeface="+mn-cs"/>
            </a:endParaRPr>
          </a:p>
        </p:txBody>
      </p:sp>
      <p:sp>
        <p:nvSpPr>
          <p:cNvPr id="15" name="Espace réservé du numéro de diapositive 14"/>
          <p:cNvSpPr>
            <a:spLocks noGrp="1"/>
          </p:cNvSpPr>
          <p:nvPr>
            <p:ph type="sldNum" sz="quarter" idx="4"/>
          </p:nvPr>
        </p:nvSpPr>
        <p:spPr/>
        <p:txBody>
          <a:bodyPr/>
          <a:lstStyle/>
          <a:p>
            <a:pPr algn="r" fontAlgn="auto">
              <a:spcBef>
                <a:spcPts val="0"/>
              </a:spcBef>
              <a:spcAft>
                <a:spcPts val="0"/>
              </a:spcAft>
            </a:pPr>
            <a:r>
              <a:rPr lang="fr-FR" u="none" smtClean="0">
                <a:latin typeface="Arial"/>
                <a:cs typeface="+mn-cs"/>
              </a:rPr>
              <a:t>|  </a:t>
            </a:r>
            <a:fld id="{AEFB9B6D-867A-40B8-ACB0-35CC9F272C9C}" type="slidenum">
              <a:rPr lang="fr-FR" u="none" smtClean="0">
                <a:latin typeface="Arial"/>
                <a:cs typeface="+mn-cs"/>
              </a:rPr>
              <a:pPr algn="r" fontAlgn="auto">
                <a:spcBef>
                  <a:spcPts val="0"/>
                </a:spcBef>
                <a:spcAft>
                  <a:spcPts val="0"/>
                </a:spcAft>
              </a:pPr>
              <a:t>9</a:t>
            </a:fld>
            <a:endParaRPr lang="fr-FR" u="none" dirty="0">
              <a:latin typeface="Arial"/>
              <a:cs typeface="+mn-cs"/>
            </a:endParaRPr>
          </a:p>
        </p:txBody>
      </p:sp>
      <p:sp>
        <p:nvSpPr>
          <p:cNvPr id="16" name="Espace réservé de la date 15"/>
          <p:cNvSpPr>
            <a:spLocks noGrp="1"/>
          </p:cNvSpPr>
          <p:nvPr>
            <p:ph type="dt" sz="half" idx="2"/>
          </p:nvPr>
        </p:nvSpPr>
        <p:spPr/>
        <p:txBody>
          <a:bodyPr/>
          <a:lstStyle/>
          <a:p>
            <a:pPr algn="r"/>
            <a:r>
              <a:rPr lang="fr-FR" smtClean="0"/>
              <a:t>2018-06</a:t>
            </a:r>
            <a:endParaRPr lang="fr-FR" dirty="0"/>
          </a:p>
        </p:txBody>
      </p:sp>
    </p:spTree>
    <p:extLst>
      <p:ext uri="{BB962C8B-B14F-4D97-AF65-F5344CB8AC3E}">
        <p14:creationId xmlns:p14="http://schemas.microsoft.com/office/powerpoint/2010/main" val="226723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CZ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310995</TotalTime>
  <Words>4777</Words>
  <Application>Microsoft Office PowerPoint</Application>
  <PresentationFormat>Affichage à l'écran (4:3)</PresentationFormat>
  <Paragraphs>722</Paragraphs>
  <Slides>30</Slides>
  <Notes>19</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30</vt:i4>
      </vt:variant>
    </vt:vector>
  </HeadingPairs>
  <TitlesOfParts>
    <vt:vector size="44" baseType="lpstr">
      <vt:lpstr>SimSun</vt:lpstr>
      <vt:lpstr>Arial</vt:lpstr>
      <vt:lpstr>Brush Script MT</vt:lpstr>
      <vt:lpstr>Calibri</vt:lpstr>
      <vt:lpstr>Cambria Math</vt:lpstr>
      <vt:lpstr>Cambria Math-Identity-H</vt:lpstr>
      <vt:lpstr>Courier New</vt:lpstr>
      <vt:lpstr>Script MT Bold</vt:lpstr>
      <vt:lpstr>Segoe UI</vt:lpstr>
      <vt:lpstr>Symbol</vt:lpstr>
      <vt:lpstr>Tahoma</vt:lpstr>
      <vt:lpstr>Times New Roman</vt:lpstr>
      <vt:lpstr>Wingdings 3</vt:lpstr>
      <vt:lpstr>ppt CZA</vt:lpstr>
      <vt:lpstr>The importance of recrystallization How it explains Pinning, Q-disease, variability of N doping…. </vt:lpstr>
      <vt:lpstr>Recrystallization:  macroscopic level*</vt:lpstr>
      <vt:lpstr>Traction curves &amp; formability</vt:lpstr>
      <vt:lpstr> Specification for good forming</vt:lpstr>
      <vt:lpstr> Large grain forming</vt:lpstr>
      <vt:lpstr>Examples of Crystalline defects</vt:lpstr>
      <vt:lpstr>Deformation At the microscopic level</vt:lpstr>
      <vt:lpstr>Main Origin of dislocations</vt:lpstr>
      <vt:lpstr>Damage as seen by electron diffraction</vt:lpstr>
      <vt:lpstr>Important defects in SC Nb ?</vt:lpstr>
      <vt:lpstr>More details on pinning mechanisms</vt:lpstr>
      <vt:lpstr>Grain boundaries in Nb</vt:lpstr>
      <vt:lpstr>Individual Dislocations</vt:lpstr>
      <vt:lpstr>dislocation CELLS in Nb </vt:lpstr>
      <vt:lpstr>hydrides</vt:lpstr>
      <vt:lpstr>Doping: a new SRF behavior</vt:lpstr>
      <vt:lpstr>Baking/infusion what is the difference?</vt:lpstr>
      <vt:lpstr>Maybe optimum treatment is not found yet</vt:lpstr>
      <vt:lpstr>Conclusion</vt:lpstr>
      <vt:lpstr> </vt:lpstr>
      <vt:lpstr>Thank you for your attention</vt:lpstr>
      <vt:lpstr>Recrystallization</vt:lpstr>
      <vt:lpstr>Titanium in Niobium</vt:lpstr>
      <vt:lpstr>Niobium purification: lT  RRR  purity</vt:lpstr>
      <vt:lpstr>Baking vs Doping</vt:lpstr>
      <vt:lpstr>Etching figures &amp; damage</vt:lpstr>
      <vt:lpstr>After (poor) welding :</vt:lpstr>
      <vt:lpstr>Deep drawing : additional strain</vt:lpstr>
      <vt:lpstr>HOT spots: Trapped flux vs local low HC1 ?</vt:lpstr>
      <vt:lpstr>Niobium</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ANTOINE Claire</dc:creator>
  <cp:lastModifiedBy>ANTOINE Claire</cp:lastModifiedBy>
  <cp:revision>1727</cp:revision>
  <cp:lastPrinted>2013-06-18T13:15:39Z</cp:lastPrinted>
  <dcterms:created xsi:type="dcterms:W3CDTF">2005-03-07T11:07:51Z</dcterms:created>
  <dcterms:modified xsi:type="dcterms:W3CDTF">2018-06-27T00:50:45Z</dcterms:modified>
</cp:coreProperties>
</file>